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414" r:id="rId2"/>
    <p:sldId id="431" r:id="rId3"/>
    <p:sldId id="460" r:id="rId4"/>
    <p:sldId id="451" r:id="rId5"/>
    <p:sldId id="465" r:id="rId6"/>
    <p:sldId id="437" r:id="rId7"/>
    <p:sldId id="473" r:id="rId8"/>
    <p:sldId id="438" r:id="rId9"/>
    <p:sldId id="430" r:id="rId10"/>
    <p:sldId id="429" r:id="rId11"/>
    <p:sldId id="422" r:id="rId12"/>
    <p:sldId id="456" r:id="rId13"/>
    <p:sldId id="439" r:id="rId14"/>
    <p:sldId id="440" r:id="rId15"/>
    <p:sldId id="454" r:id="rId16"/>
    <p:sldId id="458" r:id="rId17"/>
    <p:sldId id="443" r:id="rId18"/>
    <p:sldId id="444" r:id="rId19"/>
    <p:sldId id="428" r:id="rId20"/>
    <p:sldId id="457" r:id="rId21"/>
    <p:sldId id="461" r:id="rId22"/>
    <p:sldId id="445" r:id="rId23"/>
    <p:sldId id="446" r:id="rId24"/>
    <p:sldId id="453" r:id="rId25"/>
    <p:sldId id="459" r:id="rId26"/>
    <p:sldId id="463" r:id="rId27"/>
    <p:sldId id="464" r:id="rId28"/>
    <p:sldId id="434" r:id="rId29"/>
    <p:sldId id="435" r:id="rId30"/>
    <p:sldId id="466" r:id="rId31"/>
    <p:sldId id="470" r:id="rId32"/>
    <p:sldId id="467" r:id="rId33"/>
    <p:sldId id="448" r:id="rId34"/>
    <p:sldId id="449" r:id="rId35"/>
    <p:sldId id="471" r:id="rId36"/>
    <p:sldId id="450" r:id="rId37"/>
    <p:sldId id="468" r:id="rId38"/>
    <p:sldId id="472" r:id="rId39"/>
    <p:sldId id="46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Glenn" initials="SG" lastIdx="1" clrIdx="0">
    <p:extLst/>
  </p:cmAuthor>
  <p:cmAuthor id="2" name="Michael Crowley" initials="MC" lastIdx="1" clrIdx="1">
    <p:extLst>
      <p:ext uri="{19B8F6BF-5375-455C-9EA6-DF929625EA0E}">
        <p15:presenceInfo xmlns:p15="http://schemas.microsoft.com/office/powerpoint/2012/main" userId="Michael Crowl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CC"/>
    <a:srgbClr val="15015F"/>
    <a:srgbClr val="0432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6138" autoAdjust="0"/>
  </p:normalViewPr>
  <p:slideViewPr>
    <p:cSldViewPr snapToGrid="0" snapToObjects="1">
      <p:cViewPr>
        <p:scale>
          <a:sx n="140" d="100"/>
          <a:sy n="140" d="100"/>
        </p:scale>
        <p:origin x="376" y="-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C619-945D-E949-A14F-A9891E1EA3BE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E2E6-5893-CD49-A33E-3E3AADD3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1B57-BA31-7241-8C6B-E589FB7211A7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6124-AC86-1F42-B6BA-5DFE4E94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2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22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50741"/>
            <a:ext cx="9144000" cy="607260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4349750" y="641481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67E69B-D0A8-B14A-95B6-8584A854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50741"/>
            <a:ext cx="2468788" cy="607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9D3FC-E73B-3B4B-86E2-57ABA4E22D6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6867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5085F5B-934B-5141-83C9-B17AE9408ECF}"/>
              </a:ext>
            </a:extLst>
          </p:cNvPr>
          <p:cNvSpPr/>
          <p:nvPr/>
        </p:nvSpPr>
        <p:spPr>
          <a:xfrm>
            <a:off x="0" y="0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C58B40-6A77-C041-A574-67AA23FA6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25400" y="0"/>
            <a:ext cx="2630896" cy="647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B7336-FA81-5241-B312-93312F40A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10" y="38205"/>
            <a:ext cx="1303320" cy="570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8D9740-CED7-A940-A72B-9BF47FC41CA5}"/>
              </a:ext>
            </a:extLst>
          </p:cNvPr>
          <p:cNvSpPr txBox="1"/>
          <p:nvPr/>
        </p:nvSpPr>
        <p:spPr>
          <a:xfrm flipH="1">
            <a:off x="3441469" y="2005445"/>
            <a:ext cx="226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with glider tracks</a:t>
            </a:r>
          </a:p>
        </p:txBody>
      </p:sp>
    </p:spTree>
    <p:extLst>
      <p:ext uri="{BB962C8B-B14F-4D97-AF65-F5344CB8AC3E}">
        <p14:creationId xmlns:p14="http://schemas.microsoft.com/office/powerpoint/2010/main" val="860545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2933369" y="3451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Michael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AE4B11-3B15-DE46-8567-A575AF84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290" y="778488"/>
            <a:ext cx="3705403" cy="5045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BC12D2-6BC6-AE44-8058-29DE4965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4" y="1624255"/>
            <a:ext cx="4416612" cy="33543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646947" y="1714434"/>
            <a:ext cx="5265019" cy="114426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36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815421"/>
            <a:ext cx="8606313" cy="2557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E40DB-D559-884A-9BC2-2DBBE83C3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332" y="3875803"/>
            <a:ext cx="2057400" cy="43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DEB81B-9412-454C-9365-EABA18A1BD3B}"/>
              </a:ext>
            </a:extLst>
          </p:cNvPr>
          <p:cNvSpPr txBox="1"/>
          <p:nvPr/>
        </p:nvSpPr>
        <p:spPr>
          <a:xfrm>
            <a:off x="2933369" y="3451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Michael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53DCA8-8A63-644F-8216-44172088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55" y="3571440"/>
            <a:ext cx="7888012" cy="2594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9EB173-C789-DA40-AC25-267A04C6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332" y="4688603"/>
            <a:ext cx="2057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C8D56-A8DD-FA4B-AE09-A8A8345F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8" y="3571087"/>
            <a:ext cx="7830185" cy="2575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815421"/>
            <a:ext cx="8606313" cy="2557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E40DB-D559-884A-9BC2-2DBBE83C3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332" y="3875803"/>
            <a:ext cx="2057400" cy="43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DEB81B-9412-454C-9365-EABA18A1BD3B}"/>
              </a:ext>
            </a:extLst>
          </p:cNvPr>
          <p:cNvSpPr txBox="1"/>
          <p:nvPr/>
        </p:nvSpPr>
        <p:spPr>
          <a:xfrm>
            <a:off x="2933369" y="3451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Michael</a:t>
            </a:r>
          </a:p>
        </p:txBody>
      </p:sp>
    </p:spTree>
    <p:extLst>
      <p:ext uri="{BB962C8B-B14F-4D97-AF65-F5344CB8AC3E}">
        <p14:creationId xmlns:p14="http://schemas.microsoft.com/office/powerpoint/2010/main" val="113938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2888441" y="0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FD8CFD-7FB7-3C41-8D7F-EA0BCD08DDDD}"/>
              </a:ext>
            </a:extLst>
          </p:cNvPr>
          <p:cNvGrpSpPr/>
          <p:nvPr/>
        </p:nvGrpSpPr>
        <p:grpSpPr>
          <a:xfrm>
            <a:off x="453158" y="2678549"/>
            <a:ext cx="8343900" cy="3507638"/>
            <a:chOff x="216386" y="2621653"/>
            <a:chExt cx="13247132" cy="5319733"/>
          </a:xfrm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B2E6A05D-1A83-5B49-B1D9-F4669C0B9CFC}"/>
                </a:ext>
              </a:extLst>
            </p:cNvPr>
            <p:cNvGrpSpPr/>
            <p:nvPr/>
          </p:nvGrpSpPr>
          <p:grpSpPr>
            <a:xfrm>
              <a:off x="216386" y="3601416"/>
              <a:ext cx="13247132" cy="4339970"/>
              <a:chOff x="0" y="0"/>
              <a:chExt cx="13247130" cy="4339968"/>
            </a:xfrm>
          </p:grpSpPr>
          <p:pic>
            <p:nvPicPr>
              <p:cNvPr id="8" name="Along_track_salt_prof_glider_2models_ramses_09-07-18-09-29-18.png" descr="Along_track_salt_prof_glider_2models_ramses_09-07-18-09-29-18.png">
                <a:extLst>
                  <a:ext uri="{FF2B5EF4-FFF2-40B4-BE49-F238E27FC236}">
                    <a16:creationId xmlns:a16="http://schemas.microsoft.com/office/drawing/2014/main" id="{D4E307CE-6B87-1B4C-9AE2-4EE2BC6D8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t="25910"/>
              <a:stretch>
                <a:fillRect/>
              </a:stretch>
            </p:blipFill>
            <p:spPr>
              <a:xfrm>
                <a:off x="6131214" y="138112"/>
                <a:ext cx="7115917" cy="40637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Along_track_temp_prof_glider_2models_ramses.png" descr="Along_track_temp_prof_glider_2models_ramses.png">
                <a:extLst>
                  <a:ext uri="{FF2B5EF4-FFF2-40B4-BE49-F238E27FC236}">
                    <a16:creationId xmlns:a16="http://schemas.microsoft.com/office/drawing/2014/main" id="{42634D8B-AD0C-304E-9C3B-791AF99CD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22558"/>
              <a:stretch>
                <a:fillRect/>
              </a:stretch>
            </p:blipFill>
            <p:spPr>
              <a:xfrm>
                <a:off x="0" y="0"/>
                <a:ext cx="6791625" cy="43399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9CC8A385-C2FB-C441-B036-C2D1B37BFDD0}"/>
                </a:ext>
              </a:extLst>
            </p:cNvPr>
            <p:cNvSpPr/>
            <p:nvPr/>
          </p:nvSpPr>
          <p:spPr>
            <a:xfrm flipV="1">
              <a:off x="2624013" y="3993682"/>
              <a:ext cx="1" cy="3361261"/>
            </a:xfrm>
            <a:prstGeom prst="line">
              <a:avLst/>
            </a:prstGeom>
            <a:ln w="38100">
              <a:solidFill>
                <a:srgbClr val="000000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A3867106-A8A9-6345-BDCB-8C734BD280E8}"/>
                </a:ext>
              </a:extLst>
            </p:cNvPr>
            <p:cNvSpPr/>
            <p:nvPr/>
          </p:nvSpPr>
          <p:spPr>
            <a:xfrm flipV="1">
              <a:off x="8825716" y="3841538"/>
              <a:ext cx="1" cy="3361261"/>
            </a:xfrm>
            <a:prstGeom prst="line">
              <a:avLst/>
            </a:prstGeom>
            <a:ln w="38100">
              <a:solidFill>
                <a:srgbClr val="000000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Florence">
              <a:extLst>
                <a:ext uri="{FF2B5EF4-FFF2-40B4-BE49-F238E27FC236}">
                  <a16:creationId xmlns:a16="http://schemas.microsoft.com/office/drawing/2014/main" id="{5A339B67-EBF9-D34D-8D24-4D20B9C0CB81}"/>
                </a:ext>
              </a:extLst>
            </p:cNvPr>
            <p:cNvSpPr txBox="1"/>
            <p:nvPr/>
          </p:nvSpPr>
          <p:spPr>
            <a:xfrm>
              <a:off x="1934708" y="2621653"/>
              <a:ext cx="1834961" cy="5756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t>Florence</a:t>
              </a:r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5F9D6CD-6F0E-E441-9981-B8F59257A9C4}"/>
                </a:ext>
              </a:extLst>
            </p:cNvPr>
            <p:cNvSpPr/>
            <p:nvPr/>
          </p:nvSpPr>
          <p:spPr>
            <a:xfrm flipV="1">
              <a:off x="2624013" y="3123471"/>
              <a:ext cx="1" cy="567248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65922B-2811-4648-9676-B9521F52B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92" y="711331"/>
            <a:ext cx="3360631" cy="2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D0F81A9-F925-1A4A-A4AE-0A35133F2DA0}"/>
              </a:ext>
            </a:extLst>
          </p:cNvPr>
          <p:cNvGrpSpPr/>
          <p:nvPr/>
        </p:nvGrpSpPr>
        <p:grpSpPr>
          <a:xfrm>
            <a:off x="-136220" y="1405209"/>
            <a:ext cx="9446475" cy="4715036"/>
            <a:chOff x="0" y="0"/>
            <a:chExt cx="8654000" cy="4176378"/>
          </a:xfrm>
        </p:grpSpPr>
        <p:pic>
          <p:nvPicPr>
            <p:cNvPr id="5" name="models_vs_ramses_11-Sep-2018.png" descr="models_vs_ramses_11-Sep-2018.png">
              <a:extLst>
                <a:ext uri="{FF2B5EF4-FFF2-40B4-BE49-F238E27FC236}">
                  <a16:creationId xmlns:a16="http://schemas.microsoft.com/office/drawing/2014/main" id="{F6B80B60-DD21-7146-9CA1-A0E626367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958663" cy="4176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models_vs_ramses_11-Sep-2018_salt.png" descr="models_vs_ramses_11-Sep-2018_salt.png">
              <a:extLst>
                <a:ext uri="{FF2B5EF4-FFF2-40B4-BE49-F238E27FC236}">
                  <a16:creationId xmlns:a16="http://schemas.microsoft.com/office/drawing/2014/main" id="{2799ED9A-8D5C-BA4D-A7C1-4674FD2F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74852" y="62910"/>
              <a:ext cx="5779149" cy="405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ADF28D-9BAA-AB4F-832C-244DBAB43AB9}"/>
              </a:ext>
            </a:extLst>
          </p:cNvPr>
          <p:cNvSpPr txBox="1"/>
          <p:nvPr/>
        </p:nvSpPr>
        <p:spPr>
          <a:xfrm>
            <a:off x="2888441" y="0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</p:spTree>
    <p:extLst>
      <p:ext uri="{BB962C8B-B14F-4D97-AF65-F5344CB8AC3E}">
        <p14:creationId xmlns:p14="http://schemas.microsoft.com/office/powerpoint/2010/main" val="3345304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41615" y="76136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7341C-51DA-B448-89B2-37208AEE5361}"/>
              </a:ext>
            </a:extLst>
          </p:cNvPr>
          <p:cNvSpPr txBox="1"/>
          <p:nvPr/>
        </p:nvSpPr>
        <p:spPr>
          <a:xfrm>
            <a:off x="2888440" y="11832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9F5677-B6F2-394C-9CA8-1E53E1A5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1" y="1859973"/>
            <a:ext cx="4760344" cy="3407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C1B2A4-2959-C349-9E13-B8852644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65" y="660911"/>
            <a:ext cx="4004214" cy="54528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66CD70-F7FE-1E4C-B2EB-000E24FFB363}"/>
              </a:ext>
            </a:extLst>
          </p:cNvPr>
          <p:cNvCxnSpPr>
            <a:cxnSpLocks/>
          </p:cNvCxnSpPr>
          <p:nvPr/>
        </p:nvCxnSpPr>
        <p:spPr>
          <a:xfrm flipV="1">
            <a:off x="1905802" y="1110343"/>
            <a:ext cx="6193169" cy="203711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5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51806B-3636-C24A-8664-01C00A88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11" y="707572"/>
            <a:ext cx="8070322" cy="2654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72864-3C34-8649-A65C-045E64BB3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2" y="3463612"/>
            <a:ext cx="8305800" cy="2731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BCAC4-C5E0-544E-B725-D3EB69B7C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18" y="4300346"/>
            <a:ext cx="2057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8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2888441" y="0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0D157-7188-9340-BA7C-566AEE5CC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5275"/>
            <a:ext cx="9134089" cy="2773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E3B7F-2FA0-3F49-ADD4-9D9835D43106}"/>
              </a:ext>
            </a:extLst>
          </p:cNvPr>
          <p:cNvSpPr txBox="1"/>
          <p:nvPr/>
        </p:nvSpPr>
        <p:spPr>
          <a:xfrm>
            <a:off x="305813" y="2945943"/>
            <a:ext cx="21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vertical ticks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B41C6C-0823-D64C-8EE0-27157983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92" y="711331"/>
            <a:ext cx="3360631" cy="2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ADF28D-9BAA-AB4F-832C-244DBAB43AB9}"/>
              </a:ext>
            </a:extLst>
          </p:cNvPr>
          <p:cNvSpPr txBox="1"/>
          <p:nvPr/>
        </p:nvSpPr>
        <p:spPr>
          <a:xfrm>
            <a:off x="2888441" y="0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5D941-AD72-1B49-909D-5A0E09C8E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9" y="1331098"/>
            <a:ext cx="9110261" cy="43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55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41615" y="76136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7341C-51DA-B448-89B2-37208AEE5361}"/>
              </a:ext>
            </a:extLst>
          </p:cNvPr>
          <p:cNvSpPr txBox="1"/>
          <p:nvPr/>
        </p:nvSpPr>
        <p:spPr>
          <a:xfrm>
            <a:off x="2888440" y="11832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1BAAF-B97E-954B-ABAF-E0E77092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1" y="1859973"/>
            <a:ext cx="4760344" cy="3407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6FBE02-123E-F34F-A2D9-C534ECCF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893" y="660911"/>
            <a:ext cx="4043362" cy="550614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66CD70-F7FE-1E4C-B2EB-000E24FFB363}"/>
              </a:ext>
            </a:extLst>
          </p:cNvPr>
          <p:cNvCxnSpPr>
            <a:cxnSpLocks/>
          </p:cNvCxnSpPr>
          <p:nvPr/>
        </p:nvCxnSpPr>
        <p:spPr>
          <a:xfrm flipV="1">
            <a:off x="2245230" y="1143000"/>
            <a:ext cx="5841495" cy="143213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81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1958B3-0D40-C247-AADD-95B153C4F573}"/>
              </a:ext>
            </a:extLst>
          </p:cNvPr>
          <p:cNvSpPr txBox="1"/>
          <p:nvPr/>
        </p:nvSpPr>
        <p:spPr>
          <a:xfrm>
            <a:off x="2154545" y="0"/>
            <a:ext cx="530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Glider Hurricane Season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0C780-1D97-D94A-82EA-F86833EA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9" y="704518"/>
            <a:ext cx="6735821" cy="55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7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A91024-7680-D643-92EE-BEDD994B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9" y="700740"/>
            <a:ext cx="8074071" cy="2655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C6E12-B601-9F48-9783-C638C5C7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29" y="3432683"/>
            <a:ext cx="8212455" cy="2701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A0889-499D-544B-91E9-6F9CEFB0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72" y="1081803"/>
            <a:ext cx="2057400" cy="4318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B1DF4F-BB22-F047-BB49-8E339601D66C}"/>
              </a:ext>
            </a:extLst>
          </p:cNvPr>
          <p:cNvCxnSpPr>
            <a:cxnSpLocks/>
          </p:cNvCxnSpPr>
          <p:nvPr/>
        </p:nvCxnSpPr>
        <p:spPr>
          <a:xfrm>
            <a:off x="7326085" y="3548743"/>
            <a:ext cx="0" cy="231865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916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12484-092A-4E45-88E1-AF2B12B6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79" y="642257"/>
            <a:ext cx="8023334" cy="561702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B7B645-9483-0E46-8323-B1DF8DBBB4CE}"/>
              </a:ext>
            </a:extLst>
          </p:cNvPr>
          <p:cNvCxnSpPr/>
          <p:nvPr/>
        </p:nvCxnSpPr>
        <p:spPr>
          <a:xfrm>
            <a:off x="8654143" y="6749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6362F4-465A-1448-A6BB-C9D0A56709FD}"/>
              </a:ext>
            </a:extLst>
          </p:cNvPr>
          <p:cNvCxnSpPr>
            <a:cxnSpLocks/>
          </p:cNvCxnSpPr>
          <p:nvPr/>
        </p:nvCxnSpPr>
        <p:spPr>
          <a:xfrm>
            <a:off x="1709057" y="3048000"/>
            <a:ext cx="26670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01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7385CD-AF3B-C249-9357-8FEFDCA0CB53}"/>
              </a:ext>
            </a:extLst>
          </p:cNvPr>
          <p:cNvSpPr txBox="1"/>
          <p:nvPr/>
        </p:nvSpPr>
        <p:spPr>
          <a:xfrm>
            <a:off x="2888440" y="11832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4950F-384D-9E48-94C5-0AAFAB2CE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18" y="3261775"/>
            <a:ext cx="9410590" cy="2868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DC189-611E-3046-B4A0-F261CC39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92" y="711331"/>
            <a:ext cx="3360631" cy="2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ADF28D-9BAA-AB4F-832C-244DBAB43AB9}"/>
              </a:ext>
            </a:extLst>
          </p:cNvPr>
          <p:cNvSpPr txBox="1"/>
          <p:nvPr/>
        </p:nvSpPr>
        <p:spPr>
          <a:xfrm>
            <a:off x="2888441" y="0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D7E09-DF42-494A-B916-D7323C2A7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6" y="1272465"/>
            <a:ext cx="9152476" cy="43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41615" y="76136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7341C-51DA-B448-89B2-37208AEE5361}"/>
              </a:ext>
            </a:extLst>
          </p:cNvPr>
          <p:cNvSpPr txBox="1"/>
          <p:nvPr/>
        </p:nvSpPr>
        <p:spPr>
          <a:xfrm>
            <a:off x="2888440" y="11832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Florence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35B15F-6676-664F-A7EE-776F1D28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1" y="1859973"/>
            <a:ext cx="4760344" cy="3407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F7751-45C6-F740-9342-D22E86FC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01" y="989212"/>
            <a:ext cx="3684267" cy="50171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66CD70-F7FE-1E4C-B2EB-000E24FFB363}"/>
              </a:ext>
            </a:extLst>
          </p:cNvPr>
          <p:cNvCxnSpPr>
            <a:cxnSpLocks/>
          </p:cNvCxnSpPr>
          <p:nvPr/>
        </p:nvCxnSpPr>
        <p:spPr>
          <a:xfrm flipV="1">
            <a:off x="2521819" y="1461247"/>
            <a:ext cx="5564346" cy="85844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8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401CAB-499B-D641-9029-E57BBC6F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" y="665326"/>
            <a:ext cx="8199120" cy="2696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AC76F-FB56-4B43-91ED-5FD821B9A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3494281"/>
            <a:ext cx="8305800" cy="2731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874D0-B5E9-9249-9A54-2AB222519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372" y="1498363"/>
            <a:ext cx="2057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3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73CE74-62A8-1A47-BB2C-78890B5CD76A}"/>
              </a:ext>
            </a:extLst>
          </p:cNvPr>
          <p:cNvSpPr txBox="1"/>
          <p:nvPr/>
        </p:nvSpPr>
        <p:spPr>
          <a:xfrm>
            <a:off x="3667670" y="14928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9F5A73-B0AE-3C47-8343-22BC5AF83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2" t="20408" r="7679" b="23470"/>
          <a:stretch/>
        </p:blipFill>
        <p:spPr>
          <a:xfrm>
            <a:off x="92641" y="682753"/>
            <a:ext cx="5306673" cy="2592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853151-8E21-0443-89E1-BBE815D83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0" t="15306" r="1853" b="23061"/>
          <a:stretch/>
        </p:blipFill>
        <p:spPr>
          <a:xfrm>
            <a:off x="3494314" y="3274823"/>
            <a:ext cx="5540829" cy="27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5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E40E75-6B33-7845-A93D-5FC4C166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64" y="787845"/>
            <a:ext cx="4395549" cy="2869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3CE74-62A8-1A47-BB2C-78890B5CD76A}"/>
              </a:ext>
            </a:extLst>
          </p:cNvPr>
          <p:cNvSpPr txBox="1"/>
          <p:nvPr/>
        </p:nvSpPr>
        <p:spPr>
          <a:xfrm>
            <a:off x="3667670" y="14928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A9265-1562-8E41-A3C3-3F53407A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72" y="2657242"/>
            <a:ext cx="4736192" cy="355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D792CA-DEE7-314C-ABE6-2103E814290E}"/>
              </a:ext>
            </a:extLst>
          </p:cNvPr>
          <p:cNvSpPr txBox="1"/>
          <p:nvPr/>
        </p:nvSpPr>
        <p:spPr>
          <a:xfrm>
            <a:off x="3667670" y="14928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E192D-8026-5B4F-835C-E0CCDB5B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" y="3449782"/>
            <a:ext cx="9108339" cy="272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530E9-AB6A-9D4F-96A1-AAFB396D8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83" y="694420"/>
            <a:ext cx="4075259" cy="26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6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130400-E611-CF43-A079-81FFDD48F726}"/>
              </a:ext>
            </a:extLst>
          </p:cNvPr>
          <p:cNvSpPr txBox="1"/>
          <p:nvPr/>
        </p:nvSpPr>
        <p:spPr>
          <a:xfrm>
            <a:off x="3407986" y="0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8BB85-8316-634B-A8C6-63DD7362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8641"/>
            <a:ext cx="9145165" cy="44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9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2D271-13E7-4047-B1DB-9B1D04B5AC3E}"/>
              </a:ext>
            </a:extLst>
          </p:cNvPr>
          <p:cNvSpPr txBox="1"/>
          <p:nvPr/>
        </p:nvSpPr>
        <p:spPr>
          <a:xfrm>
            <a:off x="497840" y="0"/>
            <a:ext cx="826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Total Number of Profiles Hurricane Season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62AA2-BEA5-4346-BD0A-51C5047D7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79" y="751840"/>
            <a:ext cx="6640600" cy="549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8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CFB98-3B4A-1048-9C8E-B0D303D2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91" y="783771"/>
            <a:ext cx="3533246" cy="4811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83EE61-C129-C249-8013-2E36FE86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0" y="1295400"/>
            <a:ext cx="4973592" cy="355962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CDCCFB-E282-7C44-8B6B-5FE6C45DDFF5}"/>
              </a:ext>
            </a:extLst>
          </p:cNvPr>
          <p:cNvCxnSpPr>
            <a:cxnSpLocks/>
          </p:cNvCxnSpPr>
          <p:nvPr/>
        </p:nvCxnSpPr>
        <p:spPr>
          <a:xfrm flipV="1">
            <a:off x="2808514" y="1153886"/>
            <a:ext cx="4724400" cy="239485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151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CFB98-3B4A-1048-9C8E-B0D303D2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934" y="674914"/>
            <a:ext cx="3944066" cy="537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C9A72-4A1A-8549-AB0B-AAB71AA6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9" y="1186544"/>
            <a:ext cx="5017715" cy="37244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CDCCFB-E282-7C44-8B6B-5FE6C45DDFF5}"/>
              </a:ext>
            </a:extLst>
          </p:cNvPr>
          <p:cNvCxnSpPr>
            <a:cxnSpLocks/>
          </p:cNvCxnSpPr>
          <p:nvPr/>
        </p:nvCxnSpPr>
        <p:spPr>
          <a:xfrm flipV="1">
            <a:off x="2808514" y="2220686"/>
            <a:ext cx="3320143" cy="132805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773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00E31-6F59-F64C-9443-EA777AA9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91" y="707572"/>
            <a:ext cx="8327446" cy="273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95ABA-4AE2-EB47-B3B2-110509C9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59" y="3446656"/>
            <a:ext cx="8556109" cy="28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71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D1414A-BA1F-2D4D-8BCA-B828AD567748}"/>
              </a:ext>
            </a:extLst>
          </p:cNvPr>
          <p:cNvSpPr txBox="1"/>
          <p:nvPr/>
        </p:nvSpPr>
        <p:spPr>
          <a:xfrm>
            <a:off x="3407986" y="0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6AA648-2333-D040-AF90-53926518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83" y="694420"/>
            <a:ext cx="4075259" cy="26606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B6D607-8456-8C47-B5E1-08E9FE8468DD}"/>
              </a:ext>
            </a:extLst>
          </p:cNvPr>
          <p:cNvGrpSpPr/>
          <p:nvPr/>
        </p:nvGrpSpPr>
        <p:grpSpPr>
          <a:xfrm>
            <a:off x="0" y="3355065"/>
            <a:ext cx="9248824" cy="2894573"/>
            <a:chOff x="0" y="3464709"/>
            <a:chExt cx="8988848" cy="2666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1D6354-1A4E-2045-8DF7-789576D78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495"/>
            <a:stretch/>
          </p:blipFill>
          <p:spPr>
            <a:xfrm>
              <a:off x="0" y="3464709"/>
              <a:ext cx="4625789" cy="266612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5A7989-CBDD-F241-BB85-07D9F85C5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495"/>
            <a:stretch/>
          </p:blipFill>
          <p:spPr>
            <a:xfrm>
              <a:off x="4363059" y="3464710"/>
              <a:ext cx="4625789" cy="266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92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B9CA09-253F-FE4E-B5FF-D8B78868A76B}"/>
              </a:ext>
            </a:extLst>
          </p:cNvPr>
          <p:cNvSpPr txBox="1"/>
          <p:nvPr/>
        </p:nvSpPr>
        <p:spPr>
          <a:xfrm>
            <a:off x="3407986" y="0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10CCF9-1762-4345-8822-9A7627990BE7}"/>
              </a:ext>
            </a:extLst>
          </p:cNvPr>
          <p:cNvGrpSpPr/>
          <p:nvPr/>
        </p:nvGrpSpPr>
        <p:grpSpPr>
          <a:xfrm>
            <a:off x="10439" y="1335741"/>
            <a:ext cx="9052880" cy="4306508"/>
            <a:chOff x="98612" y="1084729"/>
            <a:chExt cx="9488271" cy="45216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3FE618-6D3A-C64E-B3D9-BB03EF1E8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12" y="1165411"/>
              <a:ext cx="6343472" cy="444097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F8F305-2E8E-4046-8100-DA9EFF183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8163" y="1084729"/>
              <a:ext cx="6458720" cy="4521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491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3EE61-C129-C249-8013-2E36FE86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0" y="1295400"/>
            <a:ext cx="4973592" cy="3559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B4DF6-7EBB-CD4A-8721-12E355DCD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321" y="668660"/>
            <a:ext cx="3801164" cy="517632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CDCCFB-E282-7C44-8B6B-5FE6C45DDFF5}"/>
              </a:ext>
            </a:extLst>
          </p:cNvPr>
          <p:cNvCxnSpPr>
            <a:cxnSpLocks/>
          </p:cNvCxnSpPr>
          <p:nvPr/>
        </p:nvCxnSpPr>
        <p:spPr>
          <a:xfrm flipV="1">
            <a:off x="2375647" y="1048871"/>
            <a:ext cx="4697506" cy="213360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4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B9CA09-253F-FE4E-B5FF-D8B78868A76B}"/>
              </a:ext>
            </a:extLst>
          </p:cNvPr>
          <p:cNvSpPr txBox="1"/>
          <p:nvPr/>
        </p:nvSpPr>
        <p:spPr>
          <a:xfrm>
            <a:off x="3407986" y="0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35E8E-1742-C243-BB5D-4D46AB7E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9" y="1186544"/>
            <a:ext cx="5017715" cy="372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6C564-083F-9449-B7EA-9C5DA90E0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321" y="668660"/>
            <a:ext cx="3801164" cy="517632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5D62AD-4CCB-B247-B501-F4529D7714C7}"/>
              </a:ext>
            </a:extLst>
          </p:cNvPr>
          <p:cNvCxnSpPr>
            <a:cxnSpLocks/>
          </p:cNvCxnSpPr>
          <p:nvPr/>
        </p:nvCxnSpPr>
        <p:spPr>
          <a:xfrm flipV="1">
            <a:off x="2339788" y="2151529"/>
            <a:ext cx="3648636" cy="100404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33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B9CA09-253F-FE4E-B5FF-D8B78868A76B}"/>
              </a:ext>
            </a:extLst>
          </p:cNvPr>
          <p:cNvSpPr txBox="1"/>
          <p:nvPr/>
        </p:nvSpPr>
        <p:spPr>
          <a:xfrm>
            <a:off x="3407986" y="0"/>
            <a:ext cx="19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Caribbean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5BA45-73A1-6E40-944E-599B735E1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99" y="661991"/>
            <a:ext cx="8155998" cy="2682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68560-4126-2843-B3DB-E9567387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99" y="3421898"/>
            <a:ext cx="8382000" cy="27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24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DA4C-9ACF-FD4E-A4EA-E23C45FA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97" y="1261597"/>
            <a:ext cx="7886700" cy="1325563"/>
          </a:xfrm>
        </p:spPr>
        <p:txBody>
          <a:bodyPr/>
          <a:lstStyle/>
          <a:p>
            <a:r>
              <a:rPr lang="en-US" dirty="0"/>
              <a:t>Look at the salinity increments for the Caribbean</a:t>
            </a:r>
          </a:p>
        </p:txBody>
      </p:sp>
    </p:spTree>
    <p:extLst>
      <p:ext uri="{BB962C8B-B14F-4D97-AF65-F5344CB8AC3E}">
        <p14:creationId xmlns:p14="http://schemas.microsoft.com/office/powerpoint/2010/main" val="2410530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EBD6-C2B6-E040-82A5-497C3C8E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07" y="1225097"/>
            <a:ext cx="7886700" cy="1325563"/>
          </a:xfrm>
        </p:spPr>
        <p:txBody>
          <a:bodyPr/>
          <a:lstStyle/>
          <a:p>
            <a:r>
              <a:rPr lang="en-US" dirty="0"/>
              <a:t>Calculate heat content,  stratification, potential energy anomaly …</a:t>
            </a:r>
          </a:p>
        </p:txBody>
      </p:sp>
    </p:spTree>
    <p:extLst>
      <p:ext uri="{BB962C8B-B14F-4D97-AF65-F5344CB8AC3E}">
        <p14:creationId xmlns:p14="http://schemas.microsoft.com/office/powerpoint/2010/main" val="297920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C17F749-31E7-E744-98C2-0B54F9020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3" t="14082" r="2619" b="23877"/>
          <a:stretch/>
        </p:blipFill>
        <p:spPr>
          <a:xfrm>
            <a:off x="157412" y="1012371"/>
            <a:ext cx="889950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597DB5-810E-E249-947A-6C98B5F2E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0" t="15306" r="1853" b="23061"/>
          <a:stretch/>
        </p:blipFill>
        <p:spPr>
          <a:xfrm>
            <a:off x="0" y="947057"/>
            <a:ext cx="9144001" cy="46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3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FF88A-1B24-8041-A0ED-8E0BBA68B733}"/>
              </a:ext>
            </a:extLst>
          </p:cNvPr>
          <p:cNvSpPr txBox="1"/>
          <p:nvPr/>
        </p:nvSpPr>
        <p:spPr>
          <a:xfrm>
            <a:off x="2933369" y="3451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Michael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70F022E9-8E3F-3445-AFD1-9BF8F6A46DFD}"/>
              </a:ext>
            </a:extLst>
          </p:cNvPr>
          <p:cNvGrpSpPr/>
          <p:nvPr/>
        </p:nvGrpSpPr>
        <p:grpSpPr>
          <a:xfrm>
            <a:off x="121129" y="3193019"/>
            <a:ext cx="9022872" cy="2896053"/>
            <a:chOff x="0" y="264190"/>
            <a:chExt cx="13723124" cy="4584390"/>
          </a:xfrm>
        </p:grpSpPr>
        <p:pic>
          <p:nvPicPr>
            <p:cNvPr id="6" name="Along_track_salt_prof_glider_2models_ng288_10-01-18-10-11-18.png" descr="Along_track_salt_prof_glider_2models_ng288_10-01-18-10-11-18.png">
              <a:extLst>
                <a:ext uri="{FF2B5EF4-FFF2-40B4-BE49-F238E27FC236}">
                  <a16:creationId xmlns:a16="http://schemas.microsoft.com/office/drawing/2014/main" id="{3A33CA98-E673-AB42-A393-ABB92948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25103"/>
            <a:stretch>
              <a:fillRect/>
            </a:stretch>
          </p:blipFill>
          <p:spPr>
            <a:xfrm>
              <a:off x="6512772" y="686080"/>
              <a:ext cx="7210352" cy="416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Michael">
              <a:extLst>
                <a:ext uri="{FF2B5EF4-FFF2-40B4-BE49-F238E27FC236}">
                  <a16:creationId xmlns:a16="http://schemas.microsoft.com/office/drawing/2014/main" id="{2A675BD0-4687-6A4D-95F4-F5EC7BA3B8BC}"/>
                </a:ext>
              </a:extLst>
            </p:cNvPr>
            <p:cNvSpPr txBox="1"/>
            <p:nvPr/>
          </p:nvSpPr>
          <p:spPr>
            <a:xfrm>
              <a:off x="6291732" y="264190"/>
              <a:ext cx="1253643" cy="46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/>
                <a:t>Michael</a:t>
              </a:r>
            </a:p>
          </p:txBody>
        </p:sp>
        <p:pic>
          <p:nvPicPr>
            <p:cNvPr id="8" name="Along_track_temp_prof_glider_2models_ng288_10-01-18-10-11-18.png" descr="Along_track_temp_prof_glider_2models_ng288_10-01-18-10-11-18.png">
              <a:extLst>
                <a:ext uri="{FF2B5EF4-FFF2-40B4-BE49-F238E27FC236}">
                  <a16:creationId xmlns:a16="http://schemas.microsoft.com/office/drawing/2014/main" id="{B64D6FC6-5C09-5749-9BDC-8010B77DF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25438"/>
            <a:stretch>
              <a:fillRect/>
            </a:stretch>
          </p:blipFill>
          <p:spPr>
            <a:xfrm>
              <a:off x="0" y="686080"/>
              <a:ext cx="7019060" cy="4162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Line">
              <a:extLst>
                <a:ext uri="{FF2B5EF4-FFF2-40B4-BE49-F238E27FC236}">
                  <a16:creationId xmlns:a16="http://schemas.microsoft.com/office/drawing/2014/main" id="{E24488D7-7CCD-3949-8DF2-02F9E4D318F1}"/>
                </a:ext>
              </a:extLst>
            </p:cNvPr>
            <p:cNvSpPr/>
            <p:nvPr/>
          </p:nvSpPr>
          <p:spPr>
            <a:xfrm flipV="1">
              <a:off x="5339102" y="379835"/>
              <a:ext cx="877529" cy="3137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865B1DB0-F3CD-CC43-A2E8-35594EF7DFE3}"/>
                </a:ext>
              </a:extLst>
            </p:cNvPr>
            <p:cNvSpPr/>
            <p:nvPr/>
          </p:nvSpPr>
          <p:spPr>
            <a:xfrm flipV="1">
              <a:off x="5246742" y="829741"/>
              <a:ext cx="1" cy="3397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6997FB40-D69E-CC44-A0C9-B3E9DC1115D3}"/>
                </a:ext>
              </a:extLst>
            </p:cNvPr>
            <p:cNvSpPr/>
            <p:nvPr/>
          </p:nvSpPr>
          <p:spPr>
            <a:xfrm flipV="1">
              <a:off x="11913379" y="855141"/>
              <a:ext cx="1" cy="3397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DBA83FF-7451-BC47-A5F0-6E82CEE12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462" y="688604"/>
            <a:ext cx="3177552" cy="23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5157-46A3-7F40-837E-101BB9B8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FCB09-2A67-5746-B7AA-CE1501562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1E9BB-E929-824E-84BA-93770C1A5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6" y="1287352"/>
            <a:ext cx="9144000" cy="3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5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DA8E683C-3E52-F44F-BFF6-27DF1A353F65}"/>
              </a:ext>
            </a:extLst>
          </p:cNvPr>
          <p:cNvGrpSpPr/>
          <p:nvPr/>
        </p:nvGrpSpPr>
        <p:grpSpPr>
          <a:xfrm>
            <a:off x="295654" y="1538416"/>
            <a:ext cx="8983427" cy="4312116"/>
            <a:chOff x="0" y="0"/>
            <a:chExt cx="8983425" cy="4312115"/>
          </a:xfrm>
        </p:grpSpPr>
        <p:pic>
          <p:nvPicPr>
            <p:cNvPr id="5" name="models_vs_ng288_10-Oct-2018_temp.png" descr="models_vs_ng288_10-Oct-2018_temp.png">
              <a:extLst>
                <a:ext uri="{FF2B5EF4-FFF2-40B4-BE49-F238E27FC236}">
                  <a16:creationId xmlns:a16="http://schemas.microsoft.com/office/drawing/2014/main" id="{4AB3B679-FA72-B74B-9FA7-0A103346B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52325" cy="4312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models_vs_ng288_10-Oct-2018_salt.png" descr="models_vs_ng288_10-Oct-2018_salt.png">
              <a:extLst>
                <a:ext uri="{FF2B5EF4-FFF2-40B4-BE49-F238E27FC236}">
                  <a16:creationId xmlns:a16="http://schemas.microsoft.com/office/drawing/2014/main" id="{943E18DF-C91F-554B-A3EC-04D3BC921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46308" y="51955"/>
              <a:ext cx="6037117" cy="4231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" name="Group">
            <a:extLst>
              <a:ext uri="{FF2B5EF4-FFF2-40B4-BE49-F238E27FC236}">
                <a16:creationId xmlns:a16="http://schemas.microsoft.com/office/drawing/2014/main" id="{E87645F8-1448-8449-8FE0-C4A4E8E613BB}"/>
              </a:ext>
            </a:extLst>
          </p:cNvPr>
          <p:cNvGrpSpPr/>
          <p:nvPr/>
        </p:nvGrpSpPr>
        <p:grpSpPr>
          <a:xfrm>
            <a:off x="1037971" y="1798189"/>
            <a:ext cx="1674058" cy="3222617"/>
            <a:chOff x="0" y="189131"/>
            <a:chExt cx="1504066" cy="2932842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6F6BC706-188F-C049-AC16-BA3D9ABD4DC2}"/>
                </a:ext>
              </a:extLst>
            </p:cNvPr>
            <p:cNvSpPr/>
            <p:nvPr/>
          </p:nvSpPr>
          <p:spPr>
            <a:xfrm flipV="1">
              <a:off x="1448357" y="189131"/>
              <a:ext cx="1" cy="2932842"/>
            </a:xfrm>
            <a:prstGeom prst="line">
              <a:avLst/>
            </a:prstGeom>
            <a:noFill/>
            <a:ln w="38100" cap="rnd">
              <a:solidFill>
                <a:srgbClr val="000000">
                  <a:alpha val="44760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BBCAFAF6-C1DB-A446-B1DB-C00F6D227D66}"/>
                </a:ext>
              </a:extLst>
            </p:cNvPr>
            <p:cNvSpPr/>
            <p:nvPr/>
          </p:nvSpPr>
          <p:spPr>
            <a:xfrm flipH="1" flipV="1">
              <a:off x="0" y="132560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5767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6D9054E1-21B4-104D-99A4-B7B76838F414}"/>
                </a:ext>
              </a:extLst>
            </p:cNvPr>
            <p:cNvSpPr/>
            <p:nvPr/>
          </p:nvSpPr>
          <p:spPr>
            <a:xfrm flipH="1" flipV="1">
              <a:off x="0" y="146642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740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Triangle">
              <a:extLst>
                <a:ext uri="{FF2B5EF4-FFF2-40B4-BE49-F238E27FC236}">
                  <a16:creationId xmlns:a16="http://schemas.microsoft.com/office/drawing/2014/main" id="{FFDDAC94-1121-7E40-852A-C0CBB93E2069}"/>
                </a:ext>
              </a:extLst>
            </p:cNvPr>
            <p:cNvSpPr/>
            <p:nvPr/>
          </p:nvSpPr>
          <p:spPr>
            <a:xfrm>
              <a:off x="1365500" y="1376960"/>
              <a:ext cx="138566" cy="140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16BD46D-C90A-DA41-997F-85557962D2F3}"/>
              </a:ext>
            </a:extLst>
          </p:cNvPr>
          <p:cNvSpPr txBox="1"/>
          <p:nvPr/>
        </p:nvSpPr>
        <p:spPr>
          <a:xfrm>
            <a:off x="2933369" y="3451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Michael</a:t>
            </a:r>
          </a:p>
        </p:txBody>
      </p:sp>
    </p:spTree>
    <p:extLst>
      <p:ext uri="{BB962C8B-B14F-4D97-AF65-F5344CB8AC3E}">
        <p14:creationId xmlns:p14="http://schemas.microsoft.com/office/powerpoint/2010/main" val="2466611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46B71F-815F-7F44-993B-282CFE11CA04}"/>
              </a:ext>
            </a:extLst>
          </p:cNvPr>
          <p:cNvSpPr/>
          <p:nvPr/>
        </p:nvSpPr>
        <p:spPr>
          <a:xfrm>
            <a:off x="917612" y="748688"/>
            <a:ext cx="7199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increment is the change made to the background. Background is the model state at the end of the previous assimilation cycle.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AD8A2-02F4-AE4C-9BD8-A1F801959E30}"/>
              </a:ext>
            </a:extLst>
          </p:cNvPr>
          <p:cNvSpPr txBox="1"/>
          <p:nvPr/>
        </p:nvSpPr>
        <p:spPr>
          <a:xfrm>
            <a:off x="2933369" y="3451"/>
            <a:ext cx="3473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Hurricane Michael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CF423F-ADE3-2B46-9B40-361F4B920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82" y="1555481"/>
            <a:ext cx="5896739" cy="44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58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81114</TotalTime>
  <Words>101</Words>
  <Application>Microsoft Macintosh PowerPoint</Application>
  <PresentationFormat>On-screen Show (4:3)</PresentationFormat>
  <Paragraphs>33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Helvetica Neue Medium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salinity increments for the Caribbean</vt:lpstr>
      <vt:lpstr>Calculate heat content,  stratification, potential energy anomaly 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489</cp:revision>
  <cp:lastPrinted>2018-06-01T13:43:55Z</cp:lastPrinted>
  <dcterms:created xsi:type="dcterms:W3CDTF">2016-04-29T17:08:48Z</dcterms:created>
  <dcterms:modified xsi:type="dcterms:W3CDTF">2019-01-31T19:34:20Z</dcterms:modified>
</cp:coreProperties>
</file>