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72" r:id="rId3"/>
    <p:sldId id="274" r:id="rId4"/>
    <p:sldId id="464" r:id="rId5"/>
    <p:sldId id="260" r:id="rId6"/>
    <p:sldId id="275" r:id="rId7"/>
    <p:sldId id="451" r:id="rId8"/>
    <p:sldId id="485" r:id="rId9"/>
    <p:sldId id="489"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25"/>
    <p:restoredTop sz="96405"/>
  </p:normalViewPr>
  <p:slideViewPr>
    <p:cSldViewPr snapToGrid="0" snapToObjects="1">
      <p:cViewPr varScale="1">
        <p:scale>
          <a:sx n="131" d="100"/>
          <a:sy n="131" d="100"/>
        </p:scale>
        <p:origin x="13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88C6C-FB4E-7549-BB39-3E9CB9B00235}" type="datetimeFigureOut">
              <a:rPr lang="en-US" smtClean="0"/>
              <a:t>9/3/20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F0FB9-D056-F24E-81B2-D0675E12CEB7}" type="slidenum">
              <a:rPr lang="en-US" smtClean="0"/>
              <a:t>‹#›</a:t>
            </a:fld>
            <a:endParaRPr lang="en-US"/>
          </a:p>
        </p:txBody>
      </p:sp>
    </p:spTree>
    <p:extLst>
      <p:ext uri="{BB962C8B-B14F-4D97-AF65-F5344CB8AC3E}">
        <p14:creationId xmlns:p14="http://schemas.microsoft.com/office/powerpoint/2010/main" val="2184996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During the passage of hurricane Michael, there were 7 Navy gliders in the Gulf of Mexico. One of them ng288 was 36 km away of the hurricane eye.</a:t>
            </a:r>
          </a:p>
          <a:p>
            <a:endParaRPr lang="en-US" dirty="0"/>
          </a:p>
        </p:txBody>
      </p:sp>
      <p:sp>
        <p:nvSpPr>
          <p:cNvPr id="4" name="Slide Number Placeholder 3"/>
          <p:cNvSpPr>
            <a:spLocks noGrp="1"/>
          </p:cNvSpPr>
          <p:nvPr>
            <p:ph type="sldNum" sz="quarter" idx="5"/>
          </p:nvPr>
        </p:nvSpPr>
        <p:spPr/>
        <p:txBody>
          <a:bodyPr/>
          <a:lstStyle/>
          <a:p>
            <a:fld id="{BC600DAD-E025-3348-A681-EFF9E5287888}" type="slidenum">
              <a:rPr lang="en-US" smtClean="0"/>
              <a:t>2</a:t>
            </a:fld>
            <a:endParaRPr lang="en-US"/>
          </a:p>
        </p:txBody>
      </p:sp>
    </p:spTree>
    <p:extLst>
      <p:ext uri="{BB962C8B-B14F-4D97-AF65-F5344CB8AC3E}">
        <p14:creationId xmlns:p14="http://schemas.microsoft.com/office/powerpoint/2010/main" val="2841805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the temperature transect from ng288 and we also have the temperature transect form the GOFS 3.1 following ng288 glider track. When we look back 5 days before the passage of Michael, we observe that in GOFS 3.1 after every increment insertion window, the thermocline is pulled down to match the depth of the thermocline from the glider data until it settles down at the right depth. This highlights the importance of having a continuous glider presence so when a storm strikes, the model ocean has a most realistic vertical stratification. </a:t>
            </a:r>
          </a:p>
        </p:txBody>
      </p:sp>
      <p:sp>
        <p:nvSpPr>
          <p:cNvPr id="4" name="Slide Number Placeholder 3"/>
          <p:cNvSpPr>
            <a:spLocks noGrp="1"/>
          </p:cNvSpPr>
          <p:nvPr>
            <p:ph type="sldNum" sz="quarter" idx="5"/>
          </p:nvPr>
        </p:nvSpPr>
        <p:spPr/>
        <p:txBody>
          <a:bodyPr/>
          <a:lstStyle/>
          <a:p>
            <a:fld id="{BC600DAD-E025-3348-A681-EFF9E5287888}" type="slidenum">
              <a:rPr lang="en-US" smtClean="0"/>
              <a:t>4</a:t>
            </a:fld>
            <a:endParaRPr lang="en-US"/>
          </a:p>
        </p:txBody>
      </p:sp>
    </p:spTree>
    <p:extLst>
      <p:ext uri="{BB962C8B-B14F-4D97-AF65-F5344CB8AC3E}">
        <p14:creationId xmlns:p14="http://schemas.microsoft.com/office/powerpoint/2010/main" val="241654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data from these gliders was assimilated by the navy operational ocean model GOFS. These figures show the temperature increments that are calculated by NCODA, the data assimilation system within GOFS. In the data assimilation jargon, the increments is the change made to the model when compared to the previous assimilation cycle. At the surface the temperature increments have a moderate value but most of the correction happens at depth around the locations of the gliders.</a:t>
            </a:r>
          </a:p>
        </p:txBody>
      </p:sp>
      <p:sp>
        <p:nvSpPr>
          <p:cNvPr id="4" name="Slide Number Placeholder 3"/>
          <p:cNvSpPr>
            <a:spLocks noGrp="1"/>
          </p:cNvSpPr>
          <p:nvPr>
            <p:ph type="sldNum" sz="quarter" idx="5"/>
          </p:nvPr>
        </p:nvSpPr>
        <p:spPr/>
        <p:txBody>
          <a:bodyPr/>
          <a:lstStyle/>
          <a:p>
            <a:fld id="{59D291B6-C8A8-D342-A086-BB9B8193B9F9}" type="slidenum">
              <a:rPr lang="en-US" smtClean="0"/>
              <a:t>6</a:t>
            </a:fld>
            <a:endParaRPr lang="en-US"/>
          </a:p>
        </p:txBody>
      </p:sp>
    </p:spTree>
    <p:extLst>
      <p:ext uri="{BB962C8B-B14F-4D97-AF65-F5344CB8AC3E}">
        <p14:creationId xmlns:p14="http://schemas.microsoft.com/office/powerpoint/2010/main" val="349481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also see how the top 100 meters is being homogenized around the time of the eye passage next to the glider. There is an uplifting of the thermocline and this signal propagates as an inertial wave. To the right we have the same transect for GOFS 3.1. The bottom figure shows a temperature time series for the glider and GOFS. The grey rectangles show the time window when the temperature increments are inserted into the ocean model. Before the passage of Michael, the model is following the observations, but right after the eye passage the SST decreases more rapidly in the observations, however after the insertion window the model temperature jumps abruptly. We think that the reason for that is that in the current NCODA setup, the assimilation cycle is one day. But the ocean is responding much more rapidly to the passage of the hurricane and therefore the 1 day cycle is inadequate to capture the rapid ocean response.</a:t>
            </a:r>
          </a:p>
        </p:txBody>
      </p:sp>
      <p:sp>
        <p:nvSpPr>
          <p:cNvPr id="4" name="Slide Number Placeholder 3"/>
          <p:cNvSpPr>
            <a:spLocks noGrp="1"/>
          </p:cNvSpPr>
          <p:nvPr>
            <p:ph type="sldNum" sz="quarter" idx="5"/>
          </p:nvPr>
        </p:nvSpPr>
        <p:spPr/>
        <p:txBody>
          <a:bodyPr/>
          <a:lstStyle/>
          <a:p>
            <a:fld id="{BC600DAD-E025-3348-A681-EFF9E5287888}" type="slidenum">
              <a:rPr lang="en-US" smtClean="0"/>
              <a:t>7</a:t>
            </a:fld>
            <a:endParaRPr lang="en-US"/>
          </a:p>
        </p:txBody>
      </p:sp>
    </p:spTree>
    <p:extLst>
      <p:ext uri="{BB962C8B-B14F-4D97-AF65-F5344CB8AC3E}">
        <p14:creationId xmlns:p14="http://schemas.microsoft.com/office/powerpoint/2010/main" val="163362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also had access to the ocean models underneath the NOAA hurricane forecasting models in the North Atlantic thanks to our collaborator at NCEP. Both, the HMON/HYCOM model and the HWRF/POM have a thermocline that is 50 meters shallower than the observations. So clearly the effects of the data assimilation in GOFS 3.1 did not make through the ocean model underneath the hurricane model. This is an aspect that we will investigate with our partners at NCEP.</a:t>
            </a:r>
          </a:p>
          <a:p>
            <a:endParaRPr lang="en-US" dirty="0"/>
          </a:p>
        </p:txBody>
      </p:sp>
      <p:sp>
        <p:nvSpPr>
          <p:cNvPr id="4" name="Slide Number Placeholder 3"/>
          <p:cNvSpPr>
            <a:spLocks noGrp="1"/>
          </p:cNvSpPr>
          <p:nvPr>
            <p:ph type="sldNum" sz="quarter" idx="5"/>
          </p:nvPr>
        </p:nvSpPr>
        <p:spPr/>
        <p:txBody>
          <a:bodyPr/>
          <a:lstStyle/>
          <a:p>
            <a:fld id="{BC600DAD-E025-3348-A681-EFF9E5287888}" type="slidenum">
              <a:rPr lang="en-US" smtClean="0"/>
              <a:t>8</a:t>
            </a:fld>
            <a:endParaRPr lang="en-US"/>
          </a:p>
        </p:txBody>
      </p:sp>
    </p:spTree>
    <p:extLst>
      <p:ext uri="{BB962C8B-B14F-4D97-AF65-F5344CB8AC3E}">
        <p14:creationId xmlns:p14="http://schemas.microsoft.com/office/powerpoint/2010/main" val="3774263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87607A-B23B-4E4B-868F-27F92F728683}" type="datetimeFigureOut">
              <a:rPr lang="en-US" smtClean="0"/>
              <a:t>9/3/20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97EFE-F785-F947-A9AC-0D1BABE31B94}" type="slidenum">
              <a:rPr lang="en-US" smtClean="0"/>
              <a:t>‹#›</a:t>
            </a:fld>
            <a:endParaRPr lang="en-US"/>
          </a:p>
        </p:txBody>
      </p:sp>
    </p:spTree>
    <p:extLst>
      <p:ext uri="{BB962C8B-B14F-4D97-AF65-F5344CB8AC3E}">
        <p14:creationId xmlns:p14="http://schemas.microsoft.com/office/powerpoint/2010/main" val="253337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87607A-B23B-4E4B-868F-27F92F728683}" type="datetimeFigureOut">
              <a:rPr lang="en-US" smtClean="0"/>
              <a:t>9/3/20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97EFE-F785-F947-A9AC-0D1BABE31B94}" type="slidenum">
              <a:rPr lang="en-US" smtClean="0"/>
              <a:t>‹#›</a:t>
            </a:fld>
            <a:endParaRPr lang="en-US"/>
          </a:p>
        </p:txBody>
      </p:sp>
    </p:spTree>
    <p:extLst>
      <p:ext uri="{BB962C8B-B14F-4D97-AF65-F5344CB8AC3E}">
        <p14:creationId xmlns:p14="http://schemas.microsoft.com/office/powerpoint/2010/main" val="2187574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87607A-B23B-4E4B-868F-27F92F728683}" type="datetimeFigureOut">
              <a:rPr lang="en-US" smtClean="0"/>
              <a:t>9/3/20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97EFE-F785-F947-A9AC-0D1BABE31B94}" type="slidenum">
              <a:rPr lang="en-US" smtClean="0"/>
              <a:t>‹#›</a:t>
            </a:fld>
            <a:endParaRPr lang="en-US"/>
          </a:p>
        </p:txBody>
      </p:sp>
    </p:spTree>
    <p:extLst>
      <p:ext uri="{BB962C8B-B14F-4D97-AF65-F5344CB8AC3E}">
        <p14:creationId xmlns:p14="http://schemas.microsoft.com/office/powerpoint/2010/main" val="1531666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87607A-B23B-4E4B-868F-27F92F728683}" type="datetimeFigureOut">
              <a:rPr lang="en-US" smtClean="0"/>
              <a:t>9/3/20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97EFE-F785-F947-A9AC-0D1BABE31B94}" type="slidenum">
              <a:rPr lang="en-US" smtClean="0"/>
              <a:t>‹#›</a:t>
            </a:fld>
            <a:endParaRPr lang="en-US"/>
          </a:p>
        </p:txBody>
      </p:sp>
    </p:spTree>
    <p:extLst>
      <p:ext uri="{BB962C8B-B14F-4D97-AF65-F5344CB8AC3E}">
        <p14:creationId xmlns:p14="http://schemas.microsoft.com/office/powerpoint/2010/main" val="426603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87607A-B23B-4E4B-868F-27F92F728683}" type="datetimeFigureOut">
              <a:rPr lang="en-US" smtClean="0"/>
              <a:t>9/3/20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97EFE-F785-F947-A9AC-0D1BABE31B94}" type="slidenum">
              <a:rPr lang="en-US" smtClean="0"/>
              <a:t>‹#›</a:t>
            </a:fld>
            <a:endParaRPr lang="en-US"/>
          </a:p>
        </p:txBody>
      </p:sp>
    </p:spTree>
    <p:extLst>
      <p:ext uri="{BB962C8B-B14F-4D97-AF65-F5344CB8AC3E}">
        <p14:creationId xmlns:p14="http://schemas.microsoft.com/office/powerpoint/2010/main" val="331579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87607A-B23B-4E4B-868F-27F92F728683}" type="datetimeFigureOut">
              <a:rPr lang="en-US" smtClean="0"/>
              <a:t>9/3/20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97EFE-F785-F947-A9AC-0D1BABE31B94}" type="slidenum">
              <a:rPr lang="en-US" smtClean="0"/>
              <a:t>‹#›</a:t>
            </a:fld>
            <a:endParaRPr lang="en-US"/>
          </a:p>
        </p:txBody>
      </p:sp>
    </p:spTree>
    <p:extLst>
      <p:ext uri="{BB962C8B-B14F-4D97-AF65-F5344CB8AC3E}">
        <p14:creationId xmlns:p14="http://schemas.microsoft.com/office/powerpoint/2010/main" val="4072534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87607A-B23B-4E4B-868F-27F92F728683}" type="datetimeFigureOut">
              <a:rPr lang="en-US" smtClean="0"/>
              <a:t>9/3/20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397EFE-F785-F947-A9AC-0D1BABE31B94}" type="slidenum">
              <a:rPr lang="en-US" smtClean="0"/>
              <a:t>‹#›</a:t>
            </a:fld>
            <a:endParaRPr lang="en-US"/>
          </a:p>
        </p:txBody>
      </p:sp>
    </p:spTree>
    <p:extLst>
      <p:ext uri="{BB962C8B-B14F-4D97-AF65-F5344CB8AC3E}">
        <p14:creationId xmlns:p14="http://schemas.microsoft.com/office/powerpoint/2010/main" val="301820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87607A-B23B-4E4B-868F-27F92F728683}" type="datetimeFigureOut">
              <a:rPr lang="en-US" smtClean="0"/>
              <a:t>9/3/20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397EFE-F785-F947-A9AC-0D1BABE31B94}" type="slidenum">
              <a:rPr lang="en-US" smtClean="0"/>
              <a:t>‹#›</a:t>
            </a:fld>
            <a:endParaRPr lang="en-US"/>
          </a:p>
        </p:txBody>
      </p:sp>
    </p:spTree>
    <p:extLst>
      <p:ext uri="{BB962C8B-B14F-4D97-AF65-F5344CB8AC3E}">
        <p14:creationId xmlns:p14="http://schemas.microsoft.com/office/powerpoint/2010/main" val="37933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7607A-B23B-4E4B-868F-27F92F728683}" type="datetimeFigureOut">
              <a:rPr lang="en-US" smtClean="0"/>
              <a:t>9/3/20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397EFE-F785-F947-A9AC-0D1BABE31B94}" type="slidenum">
              <a:rPr lang="en-US" smtClean="0"/>
              <a:t>‹#›</a:t>
            </a:fld>
            <a:endParaRPr lang="en-US"/>
          </a:p>
        </p:txBody>
      </p:sp>
    </p:spTree>
    <p:extLst>
      <p:ext uri="{BB962C8B-B14F-4D97-AF65-F5344CB8AC3E}">
        <p14:creationId xmlns:p14="http://schemas.microsoft.com/office/powerpoint/2010/main" val="387411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87607A-B23B-4E4B-868F-27F92F728683}" type="datetimeFigureOut">
              <a:rPr lang="en-US" smtClean="0"/>
              <a:t>9/3/20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97EFE-F785-F947-A9AC-0D1BABE31B94}" type="slidenum">
              <a:rPr lang="en-US" smtClean="0"/>
              <a:t>‹#›</a:t>
            </a:fld>
            <a:endParaRPr lang="en-US"/>
          </a:p>
        </p:txBody>
      </p:sp>
    </p:spTree>
    <p:extLst>
      <p:ext uri="{BB962C8B-B14F-4D97-AF65-F5344CB8AC3E}">
        <p14:creationId xmlns:p14="http://schemas.microsoft.com/office/powerpoint/2010/main" val="2893568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87607A-B23B-4E4B-868F-27F92F728683}" type="datetimeFigureOut">
              <a:rPr lang="en-US" smtClean="0"/>
              <a:t>9/3/20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97EFE-F785-F947-A9AC-0D1BABE31B94}" type="slidenum">
              <a:rPr lang="en-US" smtClean="0"/>
              <a:t>‹#›</a:t>
            </a:fld>
            <a:endParaRPr lang="en-US"/>
          </a:p>
        </p:txBody>
      </p:sp>
    </p:spTree>
    <p:extLst>
      <p:ext uri="{BB962C8B-B14F-4D97-AF65-F5344CB8AC3E}">
        <p14:creationId xmlns:p14="http://schemas.microsoft.com/office/powerpoint/2010/main" val="3083079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87607A-B23B-4E4B-868F-27F92F728683}" type="datetimeFigureOut">
              <a:rPr lang="en-US" smtClean="0"/>
              <a:t>9/3/20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97EFE-F785-F947-A9AC-0D1BABE31B94}" type="slidenum">
              <a:rPr lang="en-US" smtClean="0"/>
              <a:t>‹#›</a:t>
            </a:fld>
            <a:endParaRPr lang="en-US"/>
          </a:p>
        </p:txBody>
      </p:sp>
    </p:spTree>
    <p:extLst>
      <p:ext uri="{BB962C8B-B14F-4D97-AF65-F5344CB8AC3E}">
        <p14:creationId xmlns:p14="http://schemas.microsoft.com/office/powerpoint/2010/main" val="16249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011027-7305-754D-A3A8-E41E5379A7FF}"/>
              </a:ext>
            </a:extLst>
          </p:cNvPr>
          <p:cNvSpPr txBox="1"/>
          <p:nvPr/>
        </p:nvSpPr>
        <p:spPr>
          <a:xfrm>
            <a:off x="1303275" y="77822"/>
            <a:ext cx="6201186" cy="1077218"/>
          </a:xfrm>
          <a:prstGeom prst="rect">
            <a:avLst/>
          </a:prstGeom>
          <a:noFill/>
        </p:spPr>
        <p:txBody>
          <a:bodyPr wrap="none" rtlCol="0">
            <a:spAutoFit/>
          </a:bodyPr>
          <a:lstStyle/>
          <a:p>
            <a:pPr algn="ctr"/>
            <a:r>
              <a:rPr lang="en-US" sz="3200" dirty="0"/>
              <a:t>Hurricane Michael </a:t>
            </a:r>
          </a:p>
          <a:p>
            <a:pPr algn="ctr"/>
            <a:r>
              <a:rPr lang="en-US" sz="3200" dirty="0"/>
              <a:t>Observations vs Operational models</a:t>
            </a:r>
          </a:p>
        </p:txBody>
      </p:sp>
      <p:sp>
        <p:nvSpPr>
          <p:cNvPr id="5" name="TextBox 4">
            <a:extLst>
              <a:ext uri="{FF2B5EF4-FFF2-40B4-BE49-F238E27FC236}">
                <a16:creationId xmlns:a16="http://schemas.microsoft.com/office/drawing/2014/main" id="{BFAB8A82-0CE8-D144-B7E3-7BE21492C240}"/>
              </a:ext>
            </a:extLst>
          </p:cNvPr>
          <p:cNvSpPr txBox="1"/>
          <p:nvPr/>
        </p:nvSpPr>
        <p:spPr>
          <a:xfrm>
            <a:off x="446030" y="2875560"/>
            <a:ext cx="2598275" cy="1200329"/>
          </a:xfrm>
          <a:prstGeom prst="rect">
            <a:avLst/>
          </a:prstGeom>
          <a:noFill/>
        </p:spPr>
        <p:txBody>
          <a:bodyPr wrap="none" rtlCol="0">
            <a:spAutoFit/>
          </a:bodyPr>
          <a:lstStyle/>
          <a:p>
            <a:pPr algn="ctr"/>
            <a:r>
              <a:rPr lang="en-US" sz="2400" dirty="0">
                <a:latin typeface="Rockwell" panose="02060603020205020403" pitchFamily="18" charset="77"/>
              </a:rPr>
              <a:t>Maria </a:t>
            </a:r>
            <a:r>
              <a:rPr lang="en-US" sz="2400" dirty="0" err="1">
                <a:latin typeface="Rockwell" panose="02060603020205020403" pitchFamily="18" charset="77"/>
              </a:rPr>
              <a:t>Aristizabal</a:t>
            </a:r>
            <a:endParaRPr lang="en-US" sz="2400" dirty="0">
              <a:latin typeface="Rockwell" panose="02060603020205020403" pitchFamily="18" charset="77"/>
            </a:endParaRPr>
          </a:p>
          <a:p>
            <a:pPr algn="ctr"/>
            <a:r>
              <a:rPr lang="en-US" sz="2400" dirty="0">
                <a:latin typeface="Rockwell" panose="02060603020205020403" pitchFamily="18" charset="77"/>
              </a:rPr>
              <a:t>Travis Miles</a:t>
            </a:r>
          </a:p>
          <a:p>
            <a:pPr algn="ctr"/>
            <a:r>
              <a:rPr lang="en-US" sz="2400" dirty="0">
                <a:latin typeface="Rockwell" panose="02060603020205020403" pitchFamily="18" charset="77"/>
              </a:rPr>
              <a:t>Scott Glen </a:t>
            </a:r>
          </a:p>
        </p:txBody>
      </p:sp>
      <p:sp>
        <p:nvSpPr>
          <p:cNvPr id="6" name="Rectangle 5">
            <a:extLst>
              <a:ext uri="{FF2B5EF4-FFF2-40B4-BE49-F238E27FC236}">
                <a16:creationId xmlns:a16="http://schemas.microsoft.com/office/drawing/2014/main" id="{59FA4289-BFA6-DB44-A405-C78C09FB392B}"/>
              </a:ext>
            </a:extLst>
          </p:cNvPr>
          <p:cNvSpPr/>
          <p:nvPr/>
        </p:nvSpPr>
        <p:spPr>
          <a:xfrm>
            <a:off x="3637101" y="2967017"/>
            <a:ext cx="2480262" cy="769441"/>
          </a:xfrm>
          <a:prstGeom prst="rect">
            <a:avLst/>
          </a:prstGeom>
        </p:spPr>
        <p:txBody>
          <a:bodyPr wrap="square">
            <a:spAutoFit/>
          </a:bodyPr>
          <a:lstStyle/>
          <a:p>
            <a:pPr algn="ctr"/>
            <a:r>
              <a:rPr lang="en-US" sz="2200" dirty="0">
                <a:latin typeface="Rockwell" panose="02060603020205020403" pitchFamily="18" charset="77"/>
              </a:rPr>
              <a:t>Hyun-Sook Kim </a:t>
            </a:r>
          </a:p>
          <a:p>
            <a:pPr algn="ctr"/>
            <a:r>
              <a:rPr lang="en-US" sz="2200" dirty="0" err="1">
                <a:latin typeface="Rockwell" panose="02060603020205020403" pitchFamily="18" charset="77"/>
              </a:rPr>
              <a:t>Avichal</a:t>
            </a:r>
            <a:r>
              <a:rPr lang="en-US" sz="2200" dirty="0">
                <a:latin typeface="Rockwell" panose="02060603020205020403" pitchFamily="18" charset="77"/>
              </a:rPr>
              <a:t> </a:t>
            </a:r>
            <a:r>
              <a:rPr lang="en-US" sz="2200" dirty="0" err="1">
                <a:latin typeface="Rockwell" panose="02060603020205020403" pitchFamily="18" charset="77"/>
              </a:rPr>
              <a:t>Mehra</a:t>
            </a:r>
            <a:endParaRPr lang="en-US" sz="2200" dirty="0">
              <a:latin typeface="Rockwell" panose="02060603020205020403" pitchFamily="18" charset="77"/>
            </a:endParaRPr>
          </a:p>
        </p:txBody>
      </p:sp>
      <p:sp>
        <p:nvSpPr>
          <p:cNvPr id="7" name="Rectangle 6">
            <a:extLst>
              <a:ext uri="{FF2B5EF4-FFF2-40B4-BE49-F238E27FC236}">
                <a16:creationId xmlns:a16="http://schemas.microsoft.com/office/drawing/2014/main" id="{E3A9EAB6-BBBE-0447-927F-BADD586A4D0C}"/>
              </a:ext>
            </a:extLst>
          </p:cNvPr>
          <p:cNvSpPr/>
          <p:nvPr/>
        </p:nvSpPr>
        <p:spPr>
          <a:xfrm>
            <a:off x="6463238" y="2980651"/>
            <a:ext cx="2188136" cy="461665"/>
          </a:xfrm>
          <a:prstGeom prst="rect">
            <a:avLst/>
          </a:prstGeom>
        </p:spPr>
        <p:txBody>
          <a:bodyPr wrap="square">
            <a:spAutoFit/>
          </a:bodyPr>
          <a:lstStyle/>
          <a:p>
            <a:pPr algn="ctr"/>
            <a:r>
              <a:rPr lang="en-US" sz="2400" dirty="0">
                <a:latin typeface="Rockwell" panose="02060603020205020403" pitchFamily="18" charset="77"/>
              </a:rPr>
              <a:t>Pat Hogan </a:t>
            </a:r>
          </a:p>
        </p:txBody>
      </p:sp>
      <p:grpSp>
        <p:nvGrpSpPr>
          <p:cNvPr id="8" name="Group 7">
            <a:extLst>
              <a:ext uri="{FF2B5EF4-FFF2-40B4-BE49-F238E27FC236}">
                <a16:creationId xmlns:a16="http://schemas.microsoft.com/office/drawing/2014/main" id="{38A12878-278C-414D-89A2-1FB2A719CFE2}"/>
              </a:ext>
            </a:extLst>
          </p:cNvPr>
          <p:cNvGrpSpPr>
            <a:grpSpLocks/>
          </p:cNvGrpSpPr>
          <p:nvPr/>
        </p:nvGrpSpPr>
        <p:grpSpPr bwMode="auto">
          <a:xfrm>
            <a:off x="4258428" y="2124955"/>
            <a:ext cx="1016682" cy="697931"/>
            <a:chOff x="4118" y="3074"/>
            <a:chExt cx="1488" cy="946"/>
          </a:xfrm>
        </p:grpSpPr>
        <p:sp>
          <p:nvSpPr>
            <p:cNvPr id="9" name="Oval 8">
              <a:extLst>
                <a:ext uri="{FF2B5EF4-FFF2-40B4-BE49-F238E27FC236}">
                  <a16:creationId xmlns:a16="http://schemas.microsoft.com/office/drawing/2014/main" id="{E3FA655D-BD94-844C-B939-0FEC6768F67D}"/>
                </a:ext>
              </a:extLst>
            </p:cNvPr>
            <p:cNvSpPr>
              <a:spLocks noChangeArrowheads="1"/>
            </p:cNvSpPr>
            <p:nvPr/>
          </p:nvSpPr>
          <p:spPr bwMode="auto">
            <a:xfrm>
              <a:off x="4118" y="3074"/>
              <a:ext cx="1488" cy="946"/>
            </a:xfrm>
            <a:prstGeom prst="ellipse">
              <a:avLst/>
            </a:pr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a:lstStyle>
            <a:p>
              <a:endParaRPr lang="en-US" sz="1800"/>
            </a:p>
          </p:txBody>
        </p:sp>
        <p:pic>
          <p:nvPicPr>
            <p:cNvPr id="10" name="Picture 9" descr="ncep_logo">
              <a:extLst>
                <a:ext uri="{FF2B5EF4-FFF2-40B4-BE49-F238E27FC236}">
                  <a16:creationId xmlns:a16="http://schemas.microsoft.com/office/drawing/2014/main" id="{B4E1DCBA-5104-EB46-AF0C-A3AC0FDFB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3" y="3131"/>
              <a:ext cx="1405" cy="817"/>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59936805-9251-6749-A862-7B6DAB07A013}"/>
              </a:ext>
            </a:extLst>
          </p:cNvPr>
          <p:cNvPicPr>
            <a:picLocks noChangeAspect="1"/>
          </p:cNvPicPr>
          <p:nvPr/>
        </p:nvPicPr>
        <p:blipFill rotWithShape="1">
          <a:blip r:embed="rId3"/>
          <a:srcRect t="31631" b="34660"/>
          <a:stretch/>
        </p:blipFill>
        <p:spPr>
          <a:xfrm>
            <a:off x="979405" y="2251172"/>
            <a:ext cx="1550978" cy="522811"/>
          </a:xfrm>
          <a:prstGeom prst="rect">
            <a:avLst/>
          </a:prstGeom>
        </p:spPr>
      </p:pic>
      <p:pic>
        <p:nvPicPr>
          <p:cNvPr id="12" name="Picture 11">
            <a:extLst>
              <a:ext uri="{FF2B5EF4-FFF2-40B4-BE49-F238E27FC236}">
                <a16:creationId xmlns:a16="http://schemas.microsoft.com/office/drawing/2014/main" id="{0B5A7ACB-BF15-4D41-8F72-B63D2B29AEE8}"/>
              </a:ext>
            </a:extLst>
          </p:cNvPr>
          <p:cNvPicPr>
            <a:picLocks noChangeAspect="1"/>
          </p:cNvPicPr>
          <p:nvPr/>
        </p:nvPicPr>
        <p:blipFill rotWithShape="1">
          <a:blip r:embed="rId4"/>
          <a:srcRect t="8787" b="26192"/>
          <a:stretch/>
        </p:blipFill>
        <p:spPr>
          <a:xfrm>
            <a:off x="6897582" y="2179766"/>
            <a:ext cx="1105441" cy="718764"/>
          </a:xfrm>
          <a:prstGeom prst="rect">
            <a:avLst/>
          </a:prstGeom>
        </p:spPr>
      </p:pic>
    </p:spTree>
    <p:extLst>
      <p:ext uri="{BB962C8B-B14F-4D97-AF65-F5344CB8AC3E}">
        <p14:creationId xmlns:p14="http://schemas.microsoft.com/office/powerpoint/2010/main" val="4052468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DB32C79-A7AB-6F40-8299-F87B82B851D4}"/>
              </a:ext>
            </a:extLst>
          </p:cNvPr>
          <p:cNvGrpSpPr/>
          <p:nvPr/>
        </p:nvGrpSpPr>
        <p:grpSpPr>
          <a:xfrm>
            <a:off x="1366813" y="322075"/>
            <a:ext cx="6278910" cy="4696889"/>
            <a:chOff x="1230056" y="697484"/>
            <a:chExt cx="6760088" cy="4900742"/>
          </a:xfrm>
        </p:grpSpPr>
        <p:grpSp>
          <p:nvGrpSpPr>
            <p:cNvPr id="13" name="Group 12">
              <a:extLst>
                <a:ext uri="{FF2B5EF4-FFF2-40B4-BE49-F238E27FC236}">
                  <a16:creationId xmlns:a16="http://schemas.microsoft.com/office/drawing/2014/main" id="{7F482ECC-DB38-3C46-B32E-D09E45A6D491}"/>
                </a:ext>
              </a:extLst>
            </p:cNvPr>
            <p:cNvGrpSpPr/>
            <p:nvPr/>
          </p:nvGrpSpPr>
          <p:grpSpPr>
            <a:xfrm>
              <a:off x="1230057" y="697484"/>
              <a:ext cx="6760087" cy="4900742"/>
              <a:chOff x="707512" y="953958"/>
              <a:chExt cx="7728976" cy="5593587"/>
            </a:xfrm>
          </p:grpSpPr>
          <p:pic>
            <p:nvPicPr>
              <p:cNvPr id="3" name="Picture 2">
                <a:extLst>
                  <a:ext uri="{FF2B5EF4-FFF2-40B4-BE49-F238E27FC236}">
                    <a16:creationId xmlns:a16="http://schemas.microsoft.com/office/drawing/2014/main" id="{7FC234F1-4A48-C341-9C3F-67DDAE9455D6}"/>
                  </a:ext>
                </a:extLst>
              </p:cNvPr>
              <p:cNvPicPr>
                <a:picLocks noChangeAspect="1"/>
              </p:cNvPicPr>
              <p:nvPr/>
            </p:nvPicPr>
            <p:blipFill>
              <a:blip r:embed="rId3"/>
              <a:stretch>
                <a:fillRect/>
              </a:stretch>
            </p:blipFill>
            <p:spPr>
              <a:xfrm>
                <a:off x="707512" y="953958"/>
                <a:ext cx="7728976" cy="5593587"/>
              </a:xfrm>
              <a:prstGeom prst="rect">
                <a:avLst/>
              </a:prstGeom>
            </p:spPr>
          </p:pic>
          <p:sp>
            <p:nvSpPr>
              <p:cNvPr id="5" name="TextBox 4">
                <a:extLst>
                  <a:ext uri="{FF2B5EF4-FFF2-40B4-BE49-F238E27FC236}">
                    <a16:creationId xmlns:a16="http://schemas.microsoft.com/office/drawing/2014/main" id="{682A5FD3-F8FE-2E41-A98D-715CA73547F6}"/>
                  </a:ext>
                </a:extLst>
              </p:cNvPr>
              <p:cNvSpPr txBox="1"/>
              <p:nvPr/>
            </p:nvSpPr>
            <p:spPr>
              <a:xfrm>
                <a:off x="5549898" y="2999431"/>
                <a:ext cx="1376276" cy="549803"/>
              </a:xfrm>
              <a:prstGeom prst="rect">
                <a:avLst/>
              </a:prstGeom>
              <a:solidFill>
                <a:srgbClr val="FADBAF"/>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b="1" dirty="0">
                    <a:solidFill>
                      <a:schemeClr val="tx1"/>
                    </a:solidFill>
                  </a:rPr>
                  <a:t>ng288</a:t>
                </a:r>
              </a:p>
            </p:txBody>
          </p:sp>
          <p:cxnSp>
            <p:nvCxnSpPr>
              <p:cNvPr id="8" name="Straight Arrow Connector 7">
                <a:extLst>
                  <a:ext uri="{FF2B5EF4-FFF2-40B4-BE49-F238E27FC236}">
                    <a16:creationId xmlns:a16="http://schemas.microsoft.com/office/drawing/2014/main" id="{244A441E-FD05-D644-8AF6-1CA2E4DCAADC}"/>
                  </a:ext>
                </a:extLst>
              </p:cNvPr>
              <p:cNvCxnSpPr>
                <a:cxnSpLocks/>
              </p:cNvCxnSpPr>
              <p:nvPr/>
            </p:nvCxnSpPr>
            <p:spPr>
              <a:xfrm>
                <a:off x="5283200" y="2859731"/>
                <a:ext cx="266700" cy="2794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383DC7AC-108F-5342-BF0A-7F28F7CFD7CF}"/>
                </a:ext>
              </a:extLst>
            </p:cNvPr>
            <p:cNvPicPr>
              <a:picLocks noChangeAspect="1"/>
            </p:cNvPicPr>
            <p:nvPr/>
          </p:nvPicPr>
          <p:blipFill rotWithShape="1">
            <a:blip r:embed="rId4"/>
            <a:srcRect t="59233" r="58380"/>
            <a:stretch/>
          </p:blipFill>
          <p:spPr>
            <a:xfrm>
              <a:off x="1230056" y="3600334"/>
              <a:ext cx="2813539" cy="1997891"/>
            </a:xfrm>
            <a:prstGeom prst="rect">
              <a:avLst/>
            </a:prstGeom>
          </p:spPr>
        </p:pic>
      </p:grpSp>
      <p:sp>
        <p:nvSpPr>
          <p:cNvPr id="15" name="TextBox 14">
            <a:extLst>
              <a:ext uri="{FF2B5EF4-FFF2-40B4-BE49-F238E27FC236}">
                <a16:creationId xmlns:a16="http://schemas.microsoft.com/office/drawing/2014/main" id="{FEB7E28F-6787-6543-B25E-5E2488AAC8B6}"/>
              </a:ext>
            </a:extLst>
          </p:cNvPr>
          <p:cNvSpPr txBox="1"/>
          <p:nvPr/>
        </p:nvSpPr>
        <p:spPr>
          <a:xfrm>
            <a:off x="917793" y="5155966"/>
            <a:ext cx="7228646" cy="1569660"/>
          </a:xfrm>
          <a:prstGeom prst="rect">
            <a:avLst/>
          </a:prstGeom>
          <a:noFill/>
        </p:spPr>
        <p:txBody>
          <a:bodyPr wrap="none" rtlCol="0">
            <a:spAutoFit/>
          </a:bodyPr>
          <a:lstStyle/>
          <a:p>
            <a:pPr marL="342900" indent="-342900" algn="ctr">
              <a:buFont typeface="Arial" panose="020B0604020202020204" pitchFamily="34" charset="0"/>
              <a:buChar char="•"/>
            </a:pPr>
            <a:r>
              <a:rPr lang="en-US" sz="2400" dirty="0">
                <a:latin typeface="Rockwell" panose="02060603020205020403" pitchFamily="18" charset="77"/>
              </a:rPr>
              <a:t>Seven Navy gliders reporting to the glider DAC</a:t>
            </a:r>
          </a:p>
          <a:p>
            <a:pPr algn="ctr"/>
            <a:r>
              <a:rPr lang="en-US" sz="2400" dirty="0">
                <a:latin typeface="Rockwell" panose="02060603020205020403" pitchFamily="18" charset="77"/>
              </a:rPr>
              <a:t>in the </a:t>
            </a:r>
            <a:r>
              <a:rPr lang="en-US" sz="2400" dirty="0" err="1">
                <a:latin typeface="Rockwell" panose="02060603020205020403" pitchFamily="18" charset="77"/>
              </a:rPr>
              <a:t>GoM</a:t>
            </a:r>
            <a:r>
              <a:rPr lang="en-US" sz="2400" dirty="0">
                <a:latin typeface="Rockwell" panose="02060603020205020403" pitchFamily="18" charset="77"/>
              </a:rPr>
              <a:t> during hurricane Michael</a:t>
            </a:r>
          </a:p>
          <a:p>
            <a:pPr marL="342900" indent="-342900" algn="ctr">
              <a:buFont typeface="Arial" panose="020B0604020202020204" pitchFamily="34" charset="0"/>
              <a:buChar char="•"/>
            </a:pPr>
            <a:r>
              <a:rPr lang="en-US" sz="2400" dirty="0">
                <a:latin typeface="Rockwell" panose="02060603020205020403" pitchFamily="18" charset="77"/>
              </a:rPr>
              <a:t>Ng288 was at 36 km from the eye </a:t>
            </a:r>
          </a:p>
          <a:p>
            <a:pPr algn="ctr"/>
            <a:r>
              <a:rPr lang="en-US" sz="2400" dirty="0">
                <a:latin typeface="Rockwell" panose="02060603020205020403" pitchFamily="18" charset="77"/>
              </a:rPr>
              <a:t>     of hurricane Michael</a:t>
            </a:r>
          </a:p>
        </p:txBody>
      </p:sp>
    </p:spTree>
    <p:extLst>
      <p:ext uri="{BB962C8B-B14F-4D97-AF65-F5344CB8AC3E}">
        <p14:creationId xmlns:p14="http://schemas.microsoft.com/office/powerpoint/2010/main" val="2664291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218DE1-AF2A-E642-B378-4A8FB7D44631}"/>
              </a:ext>
            </a:extLst>
          </p:cNvPr>
          <p:cNvPicPr>
            <a:picLocks noChangeAspect="1"/>
          </p:cNvPicPr>
          <p:nvPr/>
        </p:nvPicPr>
        <p:blipFill>
          <a:blip r:embed="rId2"/>
          <a:stretch>
            <a:fillRect/>
          </a:stretch>
        </p:blipFill>
        <p:spPr>
          <a:xfrm>
            <a:off x="1737844" y="0"/>
            <a:ext cx="4937760" cy="5486400"/>
          </a:xfrm>
          <a:prstGeom prst="rect">
            <a:avLst/>
          </a:prstGeom>
        </p:spPr>
      </p:pic>
      <p:sp>
        <p:nvSpPr>
          <p:cNvPr id="4" name="Rectangle 3">
            <a:extLst>
              <a:ext uri="{FF2B5EF4-FFF2-40B4-BE49-F238E27FC236}">
                <a16:creationId xmlns:a16="http://schemas.microsoft.com/office/drawing/2014/main" id="{56F5BDCD-BC3F-B54E-A4D8-DA7C7B9DA76A}"/>
              </a:ext>
            </a:extLst>
          </p:cNvPr>
          <p:cNvSpPr/>
          <p:nvPr/>
        </p:nvSpPr>
        <p:spPr>
          <a:xfrm>
            <a:off x="1721172" y="5752636"/>
            <a:ext cx="5970994" cy="769441"/>
          </a:xfrm>
          <a:prstGeom prst="rect">
            <a:avLst/>
          </a:prstGeom>
        </p:spPr>
        <p:txBody>
          <a:bodyPr wrap="none">
            <a:spAutoFit/>
          </a:bodyPr>
          <a:lstStyle/>
          <a:p>
            <a:pPr algn="ctr"/>
            <a:r>
              <a:rPr lang="en-US" sz="2200" dirty="0">
                <a:latin typeface="Rockwell" panose="02060603020205020403" pitchFamily="18" charset="77"/>
              </a:rPr>
              <a:t>Mixed layer depth deepens about 30 </a:t>
            </a:r>
            <a:r>
              <a:rPr lang="en-US" sz="2200">
                <a:latin typeface="Rockwell" panose="02060603020205020403" pitchFamily="18" charset="77"/>
              </a:rPr>
              <a:t>meters </a:t>
            </a:r>
          </a:p>
          <a:p>
            <a:pPr algn="ctr"/>
            <a:r>
              <a:rPr lang="en-US" sz="2200">
                <a:latin typeface="Rockwell" panose="02060603020205020403" pitchFamily="18" charset="77"/>
              </a:rPr>
              <a:t>after </a:t>
            </a:r>
            <a:r>
              <a:rPr lang="en-US" sz="2200" dirty="0">
                <a:latin typeface="Rockwell" panose="02060603020205020403" pitchFamily="18" charset="77"/>
              </a:rPr>
              <a:t>the passage </a:t>
            </a:r>
            <a:r>
              <a:rPr lang="en-US" sz="2200">
                <a:latin typeface="Rockwell" panose="02060603020205020403" pitchFamily="18" charset="77"/>
              </a:rPr>
              <a:t>of Michael</a:t>
            </a:r>
            <a:endParaRPr lang="en-US" sz="2200" dirty="0">
              <a:latin typeface="Rockwell" panose="02060603020205020403" pitchFamily="18" charset="77"/>
            </a:endParaRPr>
          </a:p>
        </p:txBody>
      </p:sp>
    </p:spTree>
    <p:extLst>
      <p:ext uri="{BB962C8B-B14F-4D97-AF65-F5344CB8AC3E}">
        <p14:creationId xmlns:p14="http://schemas.microsoft.com/office/powerpoint/2010/main" val="2750547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A41B0D7-DA5B-434D-BE62-51CFDCBC069D}"/>
              </a:ext>
            </a:extLst>
          </p:cNvPr>
          <p:cNvSpPr txBox="1"/>
          <p:nvPr/>
        </p:nvSpPr>
        <p:spPr>
          <a:xfrm>
            <a:off x="4905385" y="4681507"/>
            <a:ext cx="1863715" cy="646331"/>
          </a:xfrm>
          <a:prstGeom prst="rect">
            <a:avLst/>
          </a:prstGeom>
          <a:noFill/>
        </p:spPr>
        <p:txBody>
          <a:bodyPr wrap="square" rtlCol="0">
            <a:spAutoFit/>
          </a:bodyPr>
          <a:lstStyle/>
          <a:p>
            <a:pPr algn="ctr"/>
            <a:r>
              <a:rPr lang="en-US" dirty="0">
                <a:solidFill>
                  <a:schemeClr val="bg1"/>
                </a:solidFill>
              </a:rPr>
              <a:t>Increments</a:t>
            </a:r>
          </a:p>
          <a:p>
            <a:pPr algn="ctr"/>
            <a:r>
              <a:rPr lang="en-US" dirty="0">
                <a:solidFill>
                  <a:schemeClr val="bg1"/>
                </a:solidFill>
              </a:rPr>
              <a:t>Insertion Window</a:t>
            </a:r>
          </a:p>
        </p:txBody>
      </p:sp>
      <p:cxnSp>
        <p:nvCxnSpPr>
          <p:cNvPr id="26" name="Straight Connector 25">
            <a:extLst>
              <a:ext uri="{FF2B5EF4-FFF2-40B4-BE49-F238E27FC236}">
                <a16:creationId xmlns:a16="http://schemas.microsoft.com/office/drawing/2014/main" id="{FDA5D5F4-C485-8C49-8270-A16069EEBF90}"/>
              </a:ext>
            </a:extLst>
          </p:cNvPr>
          <p:cNvCxnSpPr>
            <a:cxnSpLocks/>
          </p:cNvCxnSpPr>
          <p:nvPr/>
        </p:nvCxnSpPr>
        <p:spPr>
          <a:xfrm>
            <a:off x="4663853" y="1625600"/>
            <a:ext cx="34036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9412BB7-B38A-474B-9122-62794288E47E}"/>
              </a:ext>
            </a:extLst>
          </p:cNvPr>
          <p:cNvSpPr txBox="1"/>
          <p:nvPr/>
        </p:nvSpPr>
        <p:spPr>
          <a:xfrm>
            <a:off x="4938173" y="4771697"/>
            <a:ext cx="1863715" cy="646331"/>
          </a:xfrm>
          <a:prstGeom prst="rect">
            <a:avLst/>
          </a:prstGeom>
          <a:noFill/>
        </p:spPr>
        <p:txBody>
          <a:bodyPr wrap="none" rtlCol="0">
            <a:spAutoFit/>
          </a:bodyPr>
          <a:lstStyle/>
          <a:p>
            <a:pPr algn="ctr"/>
            <a:r>
              <a:rPr lang="en-US" dirty="0">
                <a:solidFill>
                  <a:schemeClr val="bg1"/>
                </a:solidFill>
              </a:rPr>
              <a:t>Increments</a:t>
            </a:r>
          </a:p>
          <a:p>
            <a:pPr algn="ctr"/>
            <a:r>
              <a:rPr lang="en-US" dirty="0">
                <a:solidFill>
                  <a:schemeClr val="bg1"/>
                </a:solidFill>
              </a:rPr>
              <a:t>Insertion Window</a:t>
            </a:r>
          </a:p>
        </p:txBody>
      </p:sp>
      <p:grpSp>
        <p:nvGrpSpPr>
          <p:cNvPr id="3" name="Group 2">
            <a:extLst>
              <a:ext uri="{FF2B5EF4-FFF2-40B4-BE49-F238E27FC236}">
                <a16:creationId xmlns:a16="http://schemas.microsoft.com/office/drawing/2014/main" id="{A9FCB77D-DECC-AA45-A920-E3CC5323343D}"/>
              </a:ext>
            </a:extLst>
          </p:cNvPr>
          <p:cNvGrpSpPr/>
          <p:nvPr/>
        </p:nvGrpSpPr>
        <p:grpSpPr>
          <a:xfrm>
            <a:off x="651501" y="676430"/>
            <a:ext cx="7845722" cy="5265232"/>
            <a:chOff x="536856" y="901700"/>
            <a:chExt cx="8307062" cy="5524505"/>
          </a:xfrm>
          <a:solidFill>
            <a:schemeClr val="bg1"/>
          </a:solidFill>
        </p:grpSpPr>
        <p:sp>
          <p:nvSpPr>
            <p:cNvPr id="2" name="Rectangle 1">
              <a:extLst>
                <a:ext uri="{FF2B5EF4-FFF2-40B4-BE49-F238E27FC236}">
                  <a16:creationId xmlns:a16="http://schemas.microsoft.com/office/drawing/2014/main" id="{FE4F354D-2477-A34B-AC47-3E28F0C7C777}"/>
                </a:ext>
              </a:extLst>
            </p:cNvPr>
            <p:cNvSpPr/>
            <p:nvPr/>
          </p:nvSpPr>
          <p:spPr>
            <a:xfrm>
              <a:off x="536856" y="901700"/>
              <a:ext cx="8307061" cy="55245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66E08CBD-EFAC-1645-AF74-343B4959EBF3}"/>
                </a:ext>
              </a:extLst>
            </p:cNvPr>
            <p:cNvGrpSpPr/>
            <p:nvPr/>
          </p:nvGrpSpPr>
          <p:grpSpPr>
            <a:xfrm>
              <a:off x="656757" y="996685"/>
              <a:ext cx="8187161" cy="5429519"/>
              <a:chOff x="663624" y="546100"/>
              <a:chExt cx="8187161" cy="5429519"/>
            </a:xfrm>
            <a:grpFill/>
          </p:grpSpPr>
          <p:grpSp>
            <p:nvGrpSpPr>
              <p:cNvPr id="29" name="Group 28">
                <a:extLst>
                  <a:ext uri="{FF2B5EF4-FFF2-40B4-BE49-F238E27FC236}">
                    <a16:creationId xmlns:a16="http://schemas.microsoft.com/office/drawing/2014/main" id="{A6383EE7-C3E3-4147-916B-56C9EFD6C6B0}"/>
                  </a:ext>
                </a:extLst>
              </p:cNvPr>
              <p:cNvGrpSpPr/>
              <p:nvPr/>
            </p:nvGrpSpPr>
            <p:grpSpPr>
              <a:xfrm>
                <a:off x="663624" y="546100"/>
                <a:ext cx="8187161" cy="3797199"/>
                <a:chOff x="663624" y="546100"/>
                <a:chExt cx="8187161" cy="3797199"/>
              </a:xfrm>
              <a:grpFill/>
            </p:grpSpPr>
            <p:pic>
              <p:nvPicPr>
                <p:cNvPr id="14" name="Picture 13">
                  <a:extLst>
                    <a:ext uri="{FF2B5EF4-FFF2-40B4-BE49-F238E27FC236}">
                      <a16:creationId xmlns:a16="http://schemas.microsoft.com/office/drawing/2014/main" id="{49CE689C-41F2-7247-9704-44AABC6796BE}"/>
                    </a:ext>
                  </a:extLst>
                </p:cNvPr>
                <p:cNvPicPr>
                  <a:picLocks noChangeAspect="1"/>
                </p:cNvPicPr>
                <p:nvPr/>
              </p:nvPicPr>
              <p:blipFill rotWithShape="1">
                <a:blip r:embed="rId3"/>
                <a:srcRect r="9726"/>
                <a:stretch/>
              </p:blipFill>
              <p:spPr>
                <a:xfrm>
                  <a:off x="668918" y="546100"/>
                  <a:ext cx="7497931" cy="2159000"/>
                </a:xfrm>
                <a:prstGeom prst="rect">
                  <a:avLst/>
                </a:prstGeom>
                <a:grpFill/>
                <a:ln>
                  <a:noFill/>
                </a:ln>
              </p:spPr>
            </p:pic>
            <p:pic>
              <p:nvPicPr>
                <p:cNvPr id="9" name="Picture 8">
                  <a:extLst>
                    <a:ext uri="{FF2B5EF4-FFF2-40B4-BE49-F238E27FC236}">
                      <a16:creationId xmlns:a16="http://schemas.microsoft.com/office/drawing/2014/main" id="{A9D566D3-9FB8-FF41-88C6-E17D16490228}"/>
                    </a:ext>
                  </a:extLst>
                </p:cNvPr>
                <p:cNvPicPr>
                  <a:picLocks noChangeAspect="1"/>
                </p:cNvPicPr>
                <p:nvPr/>
              </p:nvPicPr>
              <p:blipFill rotWithShape="1">
                <a:blip r:embed="rId4"/>
                <a:srcRect r="9968"/>
                <a:stretch/>
              </p:blipFill>
              <p:spPr>
                <a:xfrm>
                  <a:off x="663624" y="2184299"/>
                  <a:ext cx="7477825" cy="2159000"/>
                </a:xfrm>
                <a:prstGeom prst="rect">
                  <a:avLst/>
                </a:prstGeom>
                <a:grpFill/>
                <a:ln>
                  <a:noFill/>
                </a:ln>
              </p:spPr>
            </p:pic>
            <p:pic>
              <p:nvPicPr>
                <p:cNvPr id="33" name="Picture 32">
                  <a:extLst>
                    <a:ext uri="{FF2B5EF4-FFF2-40B4-BE49-F238E27FC236}">
                      <a16:creationId xmlns:a16="http://schemas.microsoft.com/office/drawing/2014/main" id="{C0ADCF0D-1A73-E84E-9B48-410BE55887E6}"/>
                    </a:ext>
                  </a:extLst>
                </p:cNvPr>
                <p:cNvPicPr>
                  <a:picLocks noChangeAspect="1"/>
                </p:cNvPicPr>
                <p:nvPr/>
              </p:nvPicPr>
              <p:blipFill rotWithShape="1">
                <a:blip r:embed="rId3"/>
                <a:srcRect l="90418" t="1575" r="151" b="-1575"/>
                <a:stretch/>
              </p:blipFill>
              <p:spPr>
                <a:xfrm>
                  <a:off x="8067453" y="1370211"/>
                  <a:ext cx="783332" cy="2159000"/>
                </a:xfrm>
                <a:prstGeom prst="rect">
                  <a:avLst/>
                </a:prstGeom>
                <a:noFill/>
                <a:ln>
                  <a:noFill/>
                </a:ln>
              </p:spPr>
            </p:pic>
          </p:grpSp>
          <p:pic>
            <p:nvPicPr>
              <p:cNvPr id="34" name="Picture 33">
                <a:extLst>
                  <a:ext uri="{FF2B5EF4-FFF2-40B4-BE49-F238E27FC236}">
                    <a16:creationId xmlns:a16="http://schemas.microsoft.com/office/drawing/2014/main" id="{17E9B310-0894-674C-99AD-19B9835327C6}"/>
                  </a:ext>
                </a:extLst>
              </p:cNvPr>
              <p:cNvPicPr>
                <a:picLocks noChangeAspect="1"/>
              </p:cNvPicPr>
              <p:nvPr/>
            </p:nvPicPr>
            <p:blipFill>
              <a:blip r:embed="rId5"/>
              <a:stretch>
                <a:fillRect/>
              </a:stretch>
            </p:blipFill>
            <p:spPr>
              <a:xfrm>
                <a:off x="958850" y="3867419"/>
                <a:ext cx="7302500" cy="2108200"/>
              </a:xfrm>
              <a:prstGeom prst="rect">
                <a:avLst/>
              </a:prstGeom>
              <a:grpFill/>
              <a:ln>
                <a:noFill/>
              </a:ln>
            </p:spPr>
          </p:pic>
        </p:grpSp>
      </p:grpSp>
      <p:sp>
        <p:nvSpPr>
          <p:cNvPr id="4" name="Rectangle 3">
            <a:extLst>
              <a:ext uri="{FF2B5EF4-FFF2-40B4-BE49-F238E27FC236}">
                <a16:creationId xmlns:a16="http://schemas.microsoft.com/office/drawing/2014/main" id="{5700D416-A599-244E-AEC1-4B01B3EE1F7E}"/>
              </a:ext>
            </a:extLst>
          </p:cNvPr>
          <p:cNvSpPr/>
          <p:nvPr/>
        </p:nvSpPr>
        <p:spPr>
          <a:xfrm>
            <a:off x="494760" y="5986100"/>
            <a:ext cx="8462701" cy="769441"/>
          </a:xfrm>
          <a:prstGeom prst="rect">
            <a:avLst/>
          </a:prstGeom>
        </p:spPr>
        <p:txBody>
          <a:bodyPr wrap="none">
            <a:spAutoFit/>
          </a:bodyPr>
          <a:lstStyle/>
          <a:p>
            <a:pPr algn="ctr"/>
            <a:r>
              <a:rPr lang="en-US" sz="2200" dirty="0">
                <a:latin typeface="Rockwell" panose="02060603020205020403" pitchFamily="18" charset="77"/>
              </a:rPr>
              <a:t>The assimilation of glider data days ahead of Michael corrected </a:t>
            </a:r>
          </a:p>
          <a:p>
            <a:pPr algn="ctr"/>
            <a:r>
              <a:rPr lang="en-US" sz="2200" dirty="0">
                <a:latin typeface="Rockwell" panose="02060603020205020403" pitchFamily="18" charset="77"/>
              </a:rPr>
              <a:t>the position of the thermocline</a:t>
            </a:r>
          </a:p>
        </p:txBody>
      </p:sp>
      <p:sp>
        <p:nvSpPr>
          <p:cNvPr id="24" name="TextBox 23">
            <a:extLst>
              <a:ext uri="{FF2B5EF4-FFF2-40B4-BE49-F238E27FC236}">
                <a16:creationId xmlns:a16="http://schemas.microsoft.com/office/drawing/2014/main" id="{A355FD47-24D3-6549-9C67-C966F943A06B}"/>
              </a:ext>
            </a:extLst>
          </p:cNvPr>
          <p:cNvSpPr txBox="1"/>
          <p:nvPr/>
        </p:nvSpPr>
        <p:spPr>
          <a:xfrm>
            <a:off x="3882380" y="3223487"/>
            <a:ext cx="2046009" cy="646331"/>
          </a:xfrm>
          <a:prstGeom prst="rect">
            <a:avLst/>
          </a:prstGeom>
          <a:noFill/>
        </p:spPr>
        <p:txBody>
          <a:bodyPr wrap="none" rtlCol="0">
            <a:spAutoFit/>
          </a:bodyPr>
          <a:lstStyle/>
          <a:p>
            <a:pPr algn="ctr"/>
            <a:r>
              <a:rPr lang="en-US" dirty="0">
                <a:latin typeface="Rockwell" panose="02060603020205020403" pitchFamily="18" charset="77"/>
              </a:rPr>
              <a:t>Increments</a:t>
            </a:r>
          </a:p>
          <a:p>
            <a:pPr algn="ctr"/>
            <a:r>
              <a:rPr lang="en-US" dirty="0">
                <a:latin typeface="Rockwell" panose="02060603020205020403" pitchFamily="18" charset="77"/>
              </a:rPr>
              <a:t>Insertion Window</a:t>
            </a:r>
          </a:p>
        </p:txBody>
      </p:sp>
      <p:sp>
        <p:nvSpPr>
          <p:cNvPr id="25" name="Line">
            <a:extLst>
              <a:ext uri="{FF2B5EF4-FFF2-40B4-BE49-F238E27FC236}">
                <a16:creationId xmlns:a16="http://schemas.microsoft.com/office/drawing/2014/main" id="{339C2A9D-E4BF-154B-84B2-2A31EC3DA641}"/>
              </a:ext>
            </a:extLst>
          </p:cNvPr>
          <p:cNvSpPr/>
          <p:nvPr/>
        </p:nvSpPr>
        <p:spPr>
          <a:xfrm flipH="1">
            <a:off x="3234664" y="3390900"/>
            <a:ext cx="640080" cy="0"/>
          </a:xfrm>
          <a:prstGeom prst="line">
            <a:avLst/>
          </a:prstGeom>
          <a:ln w="25400">
            <a:solidFill>
              <a:schemeClr val="bg1"/>
            </a:solidFill>
            <a:prstDash val="solid"/>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5" name="Title 4">
            <a:extLst>
              <a:ext uri="{FF2B5EF4-FFF2-40B4-BE49-F238E27FC236}">
                <a16:creationId xmlns:a16="http://schemas.microsoft.com/office/drawing/2014/main" id="{20F1DC98-39E7-EB40-8DCD-1D00AB2C2FFA}"/>
              </a:ext>
            </a:extLst>
          </p:cNvPr>
          <p:cNvSpPr>
            <a:spLocks noGrp="1"/>
          </p:cNvSpPr>
          <p:nvPr>
            <p:ph type="title"/>
          </p:nvPr>
        </p:nvSpPr>
        <p:spPr>
          <a:xfrm>
            <a:off x="2752927" y="131663"/>
            <a:ext cx="3563971" cy="383904"/>
          </a:xfrm>
        </p:spPr>
        <p:txBody>
          <a:bodyPr>
            <a:normAutofit fontScale="90000"/>
          </a:bodyPr>
          <a:lstStyle/>
          <a:p>
            <a:pPr algn="ctr"/>
            <a:r>
              <a:rPr lang="en-US" sz="2800" dirty="0"/>
              <a:t>Hurricane Michael</a:t>
            </a:r>
          </a:p>
        </p:txBody>
      </p:sp>
      <p:sp>
        <p:nvSpPr>
          <p:cNvPr id="28" name="Line">
            <a:extLst>
              <a:ext uri="{FF2B5EF4-FFF2-40B4-BE49-F238E27FC236}">
                <a16:creationId xmlns:a16="http://schemas.microsoft.com/office/drawing/2014/main" id="{9E85E503-8639-504F-B627-5E92224B720A}"/>
              </a:ext>
            </a:extLst>
          </p:cNvPr>
          <p:cNvSpPr/>
          <p:nvPr/>
        </p:nvSpPr>
        <p:spPr>
          <a:xfrm flipH="1">
            <a:off x="3484880" y="3453485"/>
            <a:ext cx="762000" cy="0"/>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dirty="0"/>
          </a:p>
        </p:txBody>
      </p:sp>
      <p:sp>
        <p:nvSpPr>
          <p:cNvPr id="19" name="Line">
            <a:extLst>
              <a:ext uri="{FF2B5EF4-FFF2-40B4-BE49-F238E27FC236}">
                <a16:creationId xmlns:a16="http://schemas.microsoft.com/office/drawing/2014/main" id="{3F657748-108A-E14A-8075-F0DC759D5C2F}"/>
              </a:ext>
            </a:extLst>
          </p:cNvPr>
          <p:cNvSpPr/>
          <p:nvPr/>
        </p:nvSpPr>
        <p:spPr>
          <a:xfrm>
            <a:off x="5508434" y="578665"/>
            <a:ext cx="0" cy="520651"/>
          </a:xfrm>
          <a:prstGeom prst="line">
            <a:avLst/>
          </a:prstGeom>
          <a:ln w="25400">
            <a:solidFill>
              <a:schemeClr val="tx1"/>
            </a:solidFill>
            <a:custDash>
              <a:ds d="200000" sp="200000"/>
            </a:custDash>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Tree>
    <p:extLst>
      <p:ext uri="{BB962C8B-B14F-4D97-AF65-F5344CB8AC3E}">
        <p14:creationId xmlns:p14="http://schemas.microsoft.com/office/powerpoint/2010/main" val="531038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Screen Shot 2019-01-16 at 2.25.53 PM.png" descr="Screen Shot 2019-01-16 at 2.25.53 PM.png"/>
          <p:cNvPicPr>
            <a:picLocks noChangeAspect="1"/>
          </p:cNvPicPr>
          <p:nvPr/>
        </p:nvPicPr>
        <p:blipFill>
          <a:blip r:embed="rId2"/>
          <a:stretch>
            <a:fillRect/>
          </a:stretch>
        </p:blipFill>
        <p:spPr>
          <a:xfrm>
            <a:off x="308074" y="813926"/>
            <a:ext cx="8527852" cy="3080743"/>
          </a:xfrm>
          <a:prstGeom prst="rect">
            <a:avLst/>
          </a:prstGeom>
          <a:ln w="12700">
            <a:miter lim="400000"/>
          </a:ln>
        </p:spPr>
      </p:pic>
      <p:pic>
        <p:nvPicPr>
          <p:cNvPr id="145" name="Screen Shot 2019-01-16 at 2.27.00 PM.png" descr="Screen Shot 2019-01-16 at 2.27.00 PM.png"/>
          <p:cNvPicPr>
            <a:picLocks noChangeAspect="1"/>
          </p:cNvPicPr>
          <p:nvPr/>
        </p:nvPicPr>
        <p:blipFill>
          <a:blip r:embed="rId3"/>
          <a:stretch>
            <a:fillRect/>
          </a:stretch>
        </p:blipFill>
        <p:spPr>
          <a:xfrm>
            <a:off x="674191" y="4221296"/>
            <a:ext cx="7795618" cy="1143001"/>
          </a:xfrm>
          <a:prstGeom prst="rect">
            <a:avLst/>
          </a:prstGeom>
          <a:ln w="12700">
            <a:miter lim="400000"/>
          </a:ln>
        </p:spPr>
      </p:pic>
      <p:sp>
        <p:nvSpPr>
          <p:cNvPr id="2" name="Rectangle 1">
            <a:extLst>
              <a:ext uri="{FF2B5EF4-FFF2-40B4-BE49-F238E27FC236}">
                <a16:creationId xmlns:a16="http://schemas.microsoft.com/office/drawing/2014/main" id="{ED72FBD2-4A6E-1142-BB6E-3432DF077FA4}"/>
              </a:ext>
            </a:extLst>
          </p:cNvPr>
          <p:cNvSpPr/>
          <p:nvPr/>
        </p:nvSpPr>
        <p:spPr>
          <a:xfrm>
            <a:off x="700391" y="5647943"/>
            <a:ext cx="8054503" cy="738664"/>
          </a:xfrm>
          <a:prstGeom prst="rect">
            <a:avLst/>
          </a:prstGeom>
        </p:spPr>
        <p:txBody>
          <a:bodyPr wrap="square">
            <a:spAutoFit/>
          </a:bodyPr>
          <a:lstStyle/>
          <a:p>
            <a:r>
              <a:rPr lang="en-US" sz="1400" dirty="0" err="1">
                <a:latin typeface="NimbusRomNo9L"/>
              </a:rPr>
              <a:t>Metzger,E.J,Helber,R.W.,Hogan,P.J.,Posey,Thoppil,P.G.,Townsend</a:t>
            </a:r>
            <a:r>
              <a:rPr lang="en-US" sz="1400" dirty="0">
                <a:latin typeface="NimbusRomNo9L"/>
              </a:rPr>
              <a:t>, T.L., </a:t>
            </a:r>
            <a:r>
              <a:rPr lang="en-US" sz="1400" dirty="0" err="1">
                <a:latin typeface="NimbusRomNo9L"/>
              </a:rPr>
              <a:t>Wallcraft</a:t>
            </a:r>
            <a:r>
              <a:rPr lang="en-US" sz="1400" dirty="0">
                <a:latin typeface="NimbusRomNo9L"/>
              </a:rPr>
              <a:t>, A.J., Smedstad, O.M., Franklin, D.S., Zamudio-Lopez, L., Phelps, M.W, ”</a:t>
            </a:r>
            <a:r>
              <a:rPr lang="en-US" sz="1400" dirty="0">
                <a:solidFill>
                  <a:srgbClr val="C00000"/>
                </a:solidFill>
                <a:latin typeface="NimbusRomNo9L"/>
              </a:rPr>
              <a:t>Global Ocean Forecasting System 3.1, validation test</a:t>
            </a:r>
            <a:r>
              <a:rPr lang="en-US" sz="1400" dirty="0">
                <a:latin typeface="NimbusRomNo9L"/>
              </a:rPr>
              <a:t>”, Naval Research </a:t>
            </a:r>
            <a:r>
              <a:rPr lang="en-US" sz="1400" dirty="0" err="1">
                <a:latin typeface="NimbusRomNo9L"/>
              </a:rPr>
              <a:t>Laboratoty</a:t>
            </a:r>
            <a:r>
              <a:rPr lang="en-US" sz="1400" dirty="0">
                <a:latin typeface="NimbusRomNo9L"/>
              </a:rPr>
              <a:t>. 2017, NRL/MR/7320—17-9722. </a:t>
            </a:r>
            <a:endParaRPr lang="en-US" sz="1400" dirty="0">
              <a:effectLst/>
            </a:endParaRPr>
          </a:p>
        </p:txBody>
      </p:sp>
    </p:spTree>
    <p:extLst>
      <p:ext uri="{BB962C8B-B14F-4D97-AF65-F5344CB8AC3E}">
        <p14:creationId xmlns:p14="http://schemas.microsoft.com/office/powerpoint/2010/main" val="1904633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NCODA Temperature Increments"/>
          <p:cNvSpPr txBox="1"/>
          <p:nvPr/>
        </p:nvSpPr>
        <p:spPr>
          <a:xfrm>
            <a:off x="1897031" y="471739"/>
            <a:ext cx="72200" cy="5645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3000"/>
            </a:lvl1pPr>
          </a:lstStyle>
          <a:p>
            <a:endParaRPr sz="3200" dirty="0"/>
          </a:p>
        </p:txBody>
      </p:sp>
      <p:grpSp>
        <p:nvGrpSpPr>
          <p:cNvPr id="5" name="Group 4">
            <a:extLst>
              <a:ext uri="{FF2B5EF4-FFF2-40B4-BE49-F238E27FC236}">
                <a16:creationId xmlns:a16="http://schemas.microsoft.com/office/drawing/2014/main" id="{C37F94DE-67B2-394E-BBA5-563CB29C8012}"/>
              </a:ext>
            </a:extLst>
          </p:cNvPr>
          <p:cNvGrpSpPr/>
          <p:nvPr/>
        </p:nvGrpSpPr>
        <p:grpSpPr>
          <a:xfrm>
            <a:off x="648290" y="774567"/>
            <a:ext cx="7847419" cy="5198953"/>
            <a:chOff x="255181" y="694339"/>
            <a:chExt cx="8648964" cy="5990167"/>
          </a:xfrm>
        </p:grpSpPr>
        <p:pic>
          <p:nvPicPr>
            <p:cNvPr id="222" name="Image" descr="Image"/>
            <p:cNvPicPr>
              <a:picLocks noChangeAspect="1"/>
            </p:cNvPicPr>
            <p:nvPr/>
          </p:nvPicPr>
          <p:blipFill>
            <a:blip r:embed="rId3"/>
            <a:stretch>
              <a:fillRect/>
            </a:stretch>
          </p:blipFill>
          <p:spPr>
            <a:xfrm>
              <a:off x="4524400" y="694339"/>
              <a:ext cx="4379745" cy="5990167"/>
            </a:xfrm>
            <a:prstGeom prst="rect">
              <a:avLst/>
            </a:prstGeom>
            <a:ln w="12700">
              <a:miter lim="400000"/>
            </a:ln>
          </p:spPr>
        </p:pic>
        <p:grpSp>
          <p:nvGrpSpPr>
            <p:cNvPr id="3" name="Group 2">
              <a:extLst>
                <a:ext uri="{FF2B5EF4-FFF2-40B4-BE49-F238E27FC236}">
                  <a16:creationId xmlns:a16="http://schemas.microsoft.com/office/drawing/2014/main" id="{5CE68A29-89C1-2740-B165-5C6EC2B17BA0}"/>
                </a:ext>
              </a:extLst>
            </p:cNvPr>
            <p:cNvGrpSpPr/>
            <p:nvPr/>
          </p:nvGrpSpPr>
          <p:grpSpPr>
            <a:xfrm>
              <a:off x="255181" y="694339"/>
              <a:ext cx="4104168" cy="2941996"/>
              <a:chOff x="255181" y="694339"/>
              <a:chExt cx="4104168" cy="2941996"/>
            </a:xfrm>
          </p:grpSpPr>
          <p:sp>
            <p:nvSpPr>
              <p:cNvPr id="2" name="Rectangle 1">
                <a:extLst>
                  <a:ext uri="{FF2B5EF4-FFF2-40B4-BE49-F238E27FC236}">
                    <a16:creationId xmlns:a16="http://schemas.microsoft.com/office/drawing/2014/main" id="{3F712305-A3F5-7142-A6CF-88F7A9E1DC88}"/>
                  </a:ext>
                </a:extLst>
              </p:cNvPr>
              <p:cNvSpPr/>
              <p:nvPr/>
            </p:nvSpPr>
            <p:spPr>
              <a:xfrm>
                <a:off x="255181" y="694339"/>
                <a:ext cx="4104168" cy="2941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223" name="temp_increment_during_Michael_surf.png" descr="temp_increment_during_Michael_surf.png"/>
              <p:cNvPicPr>
                <a:picLocks noChangeAspect="1"/>
              </p:cNvPicPr>
              <p:nvPr/>
            </p:nvPicPr>
            <p:blipFill>
              <a:blip r:embed="rId4"/>
              <a:stretch>
                <a:fillRect/>
              </a:stretch>
            </p:blipFill>
            <p:spPr>
              <a:xfrm>
                <a:off x="404037" y="825901"/>
                <a:ext cx="3843805" cy="2710546"/>
              </a:xfrm>
              <a:prstGeom prst="rect">
                <a:avLst/>
              </a:prstGeom>
              <a:ln w="12700">
                <a:miter lim="400000"/>
              </a:ln>
            </p:spPr>
          </p:pic>
        </p:grpSp>
        <p:grpSp>
          <p:nvGrpSpPr>
            <p:cNvPr id="4" name="Group 3">
              <a:extLst>
                <a:ext uri="{FF2B5EF4-FFF2-40B4-BE49-F238E27FC236}">
                  <a16:creationId xmlns:a16="http://schemas.microsoft.com/office/drawing/2014/main" id="{9CEE6D58-3604-5E48-AA36-4E0A107641E0}"/>
                </a:ext>
              </a:extLst>
            </p:cNvPr>
            <p:cNvGrpSpPr/>
            <p:nvPr/>
          </p:nvGrpSpPr>
          <p:grpSpPr>
            <a:xfrm>
              <a:off x="255181" y="3721036"/>
              <a:ext cx="4104168" cy="2941996"/>
              <a:chOff x="255181" y="3721036"/>
              <a:chExt cx="4104168" cy="2941996"/>
            </a:xfrm>
          </p:grpSpPr>
          <p:sp>
            <p:nvSpPr>
              <p:cNvPr id="15" name="Rectangle 14">
                <a:extLst>
                  <a:ext uri="{FF2B5EF4-FFF2-40B4-BE49-F238E27FC236}">
                    <a16:creationId xmlns:a16="http://schemas.microsoft.com/office/drawing/2014/main" id="{EFE06C61-81E1-8640-BB8E-8A8F1E1E77B5}"/>
                  </a:ext>
                </a:extLst>
              </p:cNvPr>
              <p:cNvSpPr/>
              <p:nvPr/>
            </p:nvSpPr>
            <p:spPr>
              <a:xfrm>
                <a:off x="255181" y="3721036"/>
                <a:ext cx="4104168" cy="2941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5" name="temp_increment_during_Michael_100m.png" descr="temp_increment_during_Michael_100m.png"/>
              <p:cNvPicPr>
                <a:picLocks noChangeAspect="1"/>
              </p:cNvPicPr>
              <p:nvPr/>
            </p:nvPicPr>
            <p:blipFill>
              <a:blip r:embed="rId5"/>
              <a:stretch>
                <a:fillRect/>
              </a:stretch>
            </p:blipFill>
            <p:spPr>
              <a:xfrm>
                <a:off x="404037" y="3834802"/>
                <a:ext cx="3863287" cy="2747973"/>
              </a:xfrm>
              <a:prstGeom prst="rect">
                <a:avLst/>
              </a:prstGeom>
              <a:ln w="12700">
                <a:miter lim="400000"/>
              </a:ln>
            </p:spPr>
          </p:pic>
        </p:grpSp>
      </p:grpSp>
      <p:sp>
        <p:nvSpPr>
          <p:cNvPr id="226" name="Line"/>
          <p:cNvSpPr/>
          <p:nvPr/>
        </p:nvSpPr>
        <p:spPr>
          <a:xfrm flipV="1">
            <a:off x="2721845" y="1597320"/>
            <a:ext cx="5030235" cy="2775048"/>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227" name="Jason 2"/>
          <p:cNvSpPr txBox="1"/>
          <p:nvPr/>
        </p:nvSpPr>
        <p:spPr>
          <a:xfrm>
            <a:off x="2347958" y="4487878"/>
            <a:ext cx="554640"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rPr sz="1266" dirty="0">
                <a:solidFill>
                  <a:schemeClr val="bg1"/>
                </a:solidFill>
              </a:rPr>
              <a:t>Jason 2</a:t>
            </a:r>
          </a:p>
        </p:txBody>
      </p:sp>
      <p:sp>
        <p:nvSpPr>
          <p:cNvPr id="228" name="CryoSat"/>
          <p:cNvSpPr txBox="1"/>
          <p:nvPr/>
        </p:nvSpPr>
        <p:spPr>
          <a:xfrm>
            <a:off x="1607400" y="4754811"/>
            <a:ext cx="579262"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rPr sz="1266" dirty="0" err="1">
                <a:solidFill>
                  <a:schemeClr val="bg1"/>
                </a:solidFill>
              </a:rPr>
              <a:t>CryoSat</a:t>
            </a:r>
            <a:endParaRPr sz="1266" dirty="0">
              <a:solidFill>
                <a:schemeClr val="bg1"/>
              </a:solidFill>
            </a:endParaRPr>
          </a:p>
        </p:txBody>
      </p:sp>
      <p:sp>
        <p:nvSpPr>
          <p:cNvPr id="18" name="Line">
            <a:extLst>
              <a:ext uri="{FF2B5EF4-FFF2-40B4-BE49-F238E27FC236}">
                <a16:creationId xmlns:a16="http://schemas.microsoft.com/office/drawing/2014/main" id="{41130618-12A4-F34F-9567-7C1769F75013}"/>
              </a:ext>
            </a:extLst>
          </p:cNvPr>
          <p:cNvSpPr/>
          <p:nvPr/>
        </p:nvSpPr>
        <p:spPr>
          <a:xfrm flipV="1">
            <a:off x="2711149" y="1169308"/>
            <a:ext cx="2890547" cy="557509"/>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229" name="Argo"/>
          <p:cNvSpPr txBox="1"/>
          <p:nvPr/>
        </p:nvSpPr>
        <p:spPr>
          <a:xfrm>
            <a:off x="2455766" y="3874998"/>
            <a:ext cx="381387"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rPr sz="1266" dirty="0">
                <a:solidFill>
                  <a:schemeClr val="bg1"/>
                </a:solidFill>
              </a:rPr>
              <a:t>Argo</a:t>
            </a:r>
          </a:p>
        </p:txBody>
      </p:sp>
      <p:sp>
        <p:nvSpPr>
          <p:cNvPr id="7" name="Title 6">
            <a:extLst>
              <a:ext uri="{FF2B5EF4-FFF2-40B4-BE49-F238E27FC236}">
                <a16:creationId xmlns:a16="http://schemas.microsoft.com/office/drawing/2014/main" id="{1CF31851-E4E6-2944-9049-7141EC738805}"/>
              </a:ext>
            </a:extLst>
          </p:cNvPr>
          <p:cNvSpPr>
            <a:spLocks noGrp="1"/>
          </p:cNvSpPr>
          <p:nvPr>
            <p:ph type="title"/>
          </p:nvPr>
        </p:nvSpPr>
        <p:spPr>
          <a:xfrm>
            <a:off x="1750977" y="107004"/>
            <a:ext cx="5282121" cy="593387"/>
          </a:xfrm>
        </p:spPr>
        <p:txBody>
          <a:bodyPr>
            <a:normAutofit/>
          </a:bodyPr>
          <a:lstStyle/>
          <a:p>
            <a:pPr algn="ctr"/>
            <a:r>
              <a:rPr lang="en-US" sz="2800" dirty="0"/>
              <a:t>NCODA Temperature Increments</a:t>
            </a:r>
          </a:p>
        </p:txBody>
      </p:sp>
    </p:spTree>
    <p:extLst>
      <p:ext uri="{BB962C8B-B14F-4D97-AF65-F5344CB8AC3E}">
        <p14:creationId xmlns:p14="http://schemas.microsoft.com/office/powerpoint/2010/main" val="2541473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A41B0D7-DA5B-434D-BE62-51CFDCBC069D}"/>
              </a:ext>
            </a:extLst>
          </p:cNvPr>
          <p:cNvSpPr txBox="1"/>
          <p:nvPr/>
        </p:nvSpPr>
        <p:spPr>
          <a:xfrm>
            <a:off x="4905385" y="4681507"/>
            <a:ext cx="1863715" cy="646331"/>
          </a:xfrm>
          <a:prstGeom prst="rect">
            <a:avLst/>
          </a:prstGeom>
          <a:noFill/>
        </p:spPr>
        <p:txBody>
          <a:bodyPr wrap="square" rtlCol="0">
            <a:spAutoFit/>
          </a:bodyPr>
          <a:lstStyle/>
          <a:p>
            <a:pPr algn="ctr"/>
            <a:r>
              <a:rPr lang="en-US" dirty="0">
                <a:solidFill>
                  <a:schemeClr val="bg1"/>
                </a:solidFill>
              </a:rPr>
              <a:t>Increments</a:t>
            </a:r>
          </a:p>
          <a:p>
            <a:pPr algn="ctr"/>
            <a:r>
              <a:rPr lang="en-US" dirty="0">
                <a:solidFill>
                  <a:schemeClr val="bg1"/>
                </a:solidFill>
              </a:rPr>
              <a:t>Insertion Window</a:t>
            </a:r>
          </a:p>
        </p:txBody>
      </p:sp>
      <p:sp>
        <p:nvSpPr>
          <p:cNvPr id="18" name="Line">
            <a:extLst>
              <a:ext uri="{FF2B5EF4-FFF2-40B4-BE49-F238E27FC236}">
                <a16:creationId xmlns:a16="http://schemas.microsoft.com/office/drawing/2014/main" id="{4ADD45C2-ED97-5E4D-BED4-6F41FAD1056D}"/>
              </a:ext>
            </a:extLst>
          </p:cNvPr>
          <p:cNvSpPr/>
          <p:nvPr/>
        </p:nvSpPr>
        <p:spPr>
          <a:xfrm flipH="1" flipV="1">
            <a:off x="4663853" y="4952152"/>
            <a:ext cx="548640" cy="0"/>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dirty="0"/>
          </a:p>
        </p:txBody>
      </p:sp>
      <p:grpSp>
        <p:nvGrpSpPr>
          <p:cNvPr id="41" name="Group 40">
            <a:extLst>
              <a:ext uri="{FF2B5EF4-FFF2-40B4-BE49-F238E27FC236}">
                <a16:creationId xmlns:a16="http://schemas.microsoft.com/office/drawing/2014/main" id="{79CBEEA2-9AF9-624C-8C7C-BC367E00D4EC}"/>
              </a:ext>
            </a:extLst>
          </p:cNvPr>
          <p:cNvGrpSpPr/>
          <p:nvPr/>
        </p:nvGrpSpPr>
        <p:grpSpPr>
          <a:xfrm>
            <a:off x="161925" y="672563"/>
            <a:ext cx="8820150" cy="3055811"/>
            <a:chOff x="161925" y="672563"/>
            <a:chExt cx="8820150" cy="3055811"/>
          </a:xfrm>
        </p:grpSpPr>
        <p:grpSp>
          <p:nvGrpSpPr>
            <p:cNvPr id="10" name="Group 9">
              <a:extLst>
                <a:ext uri="{FF2B5EF4-FFF2-40B4-BE49-F238E27FC236}">
                  <a16:creationId xmlns:a16="http://schemas.microsoft.com/office/drawing/2014/main" id="{8CEE46AA-3496-2144-A443-0846AA6A3F43}"/>
                </a:ext>
              </a:extLst>
            </p:cNvPr>
            <p:cNvGrpSpPr/>
            <p:nvPr/>
          </p:nvGrpSpPr>
          <p:grpSpPr>
            <a:xfrm>
              <a:off x="161925" y="794674"/>
              <a:ext cx="8820150" cy="2933700"/>
              <a:chOff x="171450" y="984250"/>
              <a:chExt cx="8820150" cy="2933700"/>
            </a:xfrm>
          </p:grpSpPr>
          <p:pic>
            <p:nvPicPr>
              <p:cNvPr id="5" name="Picture 4">
                <a:extLst>
                  <a:ext uri="{FF2B5EF4-FFF2-40B4-BE49-F238E27FC236}">
                    <a16:creationId xmlns:a16="http://schemas.microsoft.com/office/drawing/2014/main" id="{BB5F2EAB-7695-844C-BEB0-4C01545A7529}"/>
                  </a:ext>
                </a:extLst>
              </p:cNvPr>
              <p:cNvPicPr>
                <a:picLocks noChangeAspect="1"/>
              </p:cNvPicPr>
              <p:nvPr/>
            </p:nvPicPr>
            <p:blipFill>
              <a:blip r:embed="rId3"/>
              <a:stretch>
                <a:fillRect/>
              </a:stretch>
            </p:blipFill>
            <p:spPr>
              <a:xfrm>
                <a:off x="171450" y="984250"/>
                <a:ext cx="5143500" cy="2933700"/>
              </a:xfrm>
              <a:prstGeom prst="rect">
                <a:avLst/>
              </a:prstGeom>
            </p:spPr>
          </p:pic>
          <p:grpSp>
            <p:nvGrpSpPr>
              <p:cNvPr id="9" name="Group 8">
                <a:extLst>
                  <a:ext uri="{FF2B5EF4-FFF2-40B4-BE49-F238E27FC236}">
                    <a16:creationId xmlns:a16="http://schemas.microsoft.com/office/drawing/2014/main" id="{DA7C9356-1B74-0049-BA5D-D180D36C0F4A}"/>
                  </a:ext>
                </a:extLst>
              </p:cNvPr>
              <p:cNvGrpSpPr/>
              <p:nvPr/>
            </p:nvGrpSpPr>
            <p:grpSpPr>
              <a:xfrm>
                <a:off x="4559300" y="984250"/>
                <a:ext cx="4432300" cy="2933700"/>
                <a:chOff x="5264150" y="984250"/>
                <a:chExt cx="4432300" cy="2933700"/>
              </a:xfrm>
            </p:grpSpPr>
            <p:pic>
              <p:nvPicPr>
                <p:cNvPr id="7" name="Picture 6">
                  <a:extLst>
                    <a:ext uri="{FF2B5EF4-FFF2-40B4-BE49-F238E27FC236}">
                      <a16:creationId xmlns:a16="http://schemas.microsoft.com/office/drawing/2014/main" id="{0D440BE0-1667-B542-988B-FA6D3926CFBD}"/>
                    </a:ext>
                  </a:extLst>
                </p:cNvPr>
                <p:cNvPicPr>
                  <a:picLocks noChangeAspect="1"/>
                </p:cNvPicPr>
                <p:nvPr/>
              </p:nvPicPr>
              <p:blipFill rotWithShape="1">
                <a:blip r:embed="rId4"/>
                <a:srcRect l="13950"/>
                <a:stretch/>
              </p:blipFill>
              <p:spPr>
                <a:xfrm>
                  <a:off x="5270500" y="984250"/>
                  <a:ext cx="4425950" cy="2933700"/>
                </a:xfrm>
                <a:prstGeom prst="rect">
                  <a:avLst/>
                </a:prstGeom>
              </p:spPr>
            </p:pic>
            <p:sp>
              <p:nvSpPr>
                <p:cNvPr id="8" name="Rectangle 7">
                  <a:extLst>
                    <a:ext uri="{FF2B5EF4-FFF2-40B4-BE49-F238E27FC236}">
                      <a16:creationId xmlns:a16="http://schemas.microsoft.com/office/drawing/2014/main" id="{D3C9846A-E72D-134B-9D97-E11B5C0E0F6B}"/>
                    </a:ext>
                  </a:extLst>
                </p:cNvPr>
                <p:cNvSpPr/>
                <p:nvPr/>
              </p:nvSpPr>
              <p:spPr>
                <a:xfrm>
                  <a:off x="5264150" y="3530600"/>
                  <a:ext cx="3556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1" name="Line">
              <a:extLst>
                <a:ext uri="{FF2B5EF4-FFF2-40B4-BE49-F238E27FC236}">
                  <a16:creationId xmlns:a16="http://schemas.microsoft.com/office/drawing/2014/main" id="{D89A2BBF-7DC5-6A48-B58E-B4C152E0063C}"/>
                </a:ext>
              </a:extLst>
            </p:cNvPr>
            <p:cNvSpPr/>
            <p:nvPr/>
          </p:nvSpPr>
          <p:spPr>
            <a:xfrm>
              <a:off x="4663853" y="672563"/>
              <a:ext cx="1475788" cy="1207762"/>
            </a:xfrm>
            <a:prstGeom prst="line">
              <a:avLst/>
            </a:prstGeom>
            <a:ln w="25400">
              <a:solidFill>
                <a:schemeClr val="tx1"/>
              </a:solidFill>
              <a:custDash>
                <a:ds d="200000" sp="200000"/>
              </a:custDash>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lang="en-US" sz="1547" dirty="0"/>
            </a:p>
            <a:p>
              <a:pPr>
                <a:defRPr sz="2200" b="0">
                  <a:solidFill>
                    <a:srgbClr val="FFFFFF"/>
                  </a:solidFill>
                  <a:latin typeface="+mn-lt"/>
                  <a:ea typeface="+mn-ea"/>
                  <a:cs typeface="+mn-cs"/>
                  <a:sym typeface="Helvetica Neue Medium"/>
                </a:defRPr>
              </a:pPr>
              <a:endParaRPr sz="1547" dirty="0"/>
            </a:p>
          </p:txBody>
        </p:sp>
        <p:sp>
          <p:nvSpPr>
            <p:cNvPr id="22" name="Line">
              <a:extLst>
                <a:ext uri="{FF2B5EF4-FFF2-40B4-BE49-F238E27FC236}">
                  <a16:creationId xmlns:a16="http://schemas.microsoft.com/office/drawing/2014/main" id="{D0B38291-8C02-4D4A-AAFB-DFFA70E5F758}"/>
                </a:ext>
              </a:extLst>
            </p:cNvPr>
            <p:cNvSpPr/>
            <p:nvPr/>
          </p:nvSpPr>
          <p:spPr>
            <a:xfrm flipH="1">
              <a:off x="2551972" y="672563"/>
              <a:ext cx="1832480" cy="1220826"/>
            </a:xfrm>
            <a:prstGeom prst="line">
              <a:avLst/>
            </a:prstGeom>
            <a:ln w="25400">
              <a:solidFill>
                <a:schemeClr val="tx1"/>
              </a:solidFill>
              <a:custDash>
                <a:ds d="200000" sp="200000"/>
              </a:custDash>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dirty="0"/>
            </a:p>
          </p:txBody>
        </p:sp>
      </p:grpSp>
      <p:cxnSp>
        <p:nvCxnSpPr>
          <p:cNvPr id="26" name="Straight Connector 25">
            <a:extLst>
              <a:ext uri="{FF2B5EF4-FFF2-40B4-BE49-F238E27FC236}">
                <a16:creationId xmlns:a16="http://schemas.microsoft.com/office/drawing/2014/main" id="{FDA5D5F4-C485-8C49-8270-A16069EEBF90}"/>
              </a:ext>
            </a:extLst>
          </p:cNvPr>
          <p:cNvCxnSpPr>
            <a:cxnSpLocks/>
          </p:cNvCxnSpPr>
          <p:nvPr/>
        </p:nvCxnSpPr>
        <p:spPr>
          <a:xfrm>
            <a:off x="4663853" y="1295798"/>
            <a:ext cx="34036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33E1573A-912B-324E-B6D1-AAF11C8A0603}"/>
              </a:ext>
            </a:extLst>
          </p:cNvPr>
          <p:cNvPicPr>
            <a:picLocks noChangeAspect="1"/>
          </p:cNvPicPr>
          <p:nvPr/>
        </p:nvPicPr>
        <p:blipFill>
          <a:blip r:embed="rId5"/>
          <a:stretch>
            <a:fillRect/>
          </a:stretch>
        </p:blipFill>
        <p:spPr>
          <a:xfrm>
            <a:off x="161925" y="3791274"/>
            <a:ext cx="8820985" cy="2044514"/>
          </a:xfrm>
          <a:prstGeom prst="rect">
            <a:avLst/>
          </a:prstGeom>
        </p:spPr>
      </p:pic>
      <p:sp>
        <p:nvSpPr>
          <p:cNvPr id="31" name="TextBox 30">
            <a:extLst>
              <a:ext uri="{FF2B5EF4-FFF2-40B4-BE49-F238E27FC236}">
                <a16:creationId xmlns:a16="http://schemas.microsoft.com/office/drawing/2014/main" id="{79412BB7-B38A-474B-9122-62794288E47E}"/>
              </a:ext>
            </a:extLst>
          </p:cNvPr>
          <p:cNvSpPr txBox="1"/>
          <p:nvPr/>
        </p:nvSpPr>
        <p:spPr>
          <a:xfrm>
            <a:off x="5146917" y="4173557"/>
            <a:ext cx="1863715" cy="646331"/>
          </a:xfrm>
          <a:prstGeom prst="rect">
            <a:avLst/>
          </a:prstGeom>
          <a:noFill/>
          <a:ln>
            <a:noFill/>
          </a:ln>
        </p:spPr>
        <p:txBody>
          <a:bodyPr wrap="none" rtlCol="0">
            <a:spAutoFit/>
          </a:bodyPr>
          <a:lstStyle/>
          <a:p>
            <a:pPr algn="ctr"/>
            <a:r>
              <a:rPr lang="en-US" dirty="0"/>
              <a:t>Increments</a:t>
            </a:r>
          </a:p>
          <a:p>
            <a:pPr algn="ctr"/>
            <a:r>
              <a:rPr lang="en-US" dirty="0"/>
              <a:t>Insertion Window</a:t>
            </a:r>
          </a:p>
        </p:txBody>
      </p:sp>
      <p:sp>
        <p:nvSpPr>
          <p:cNvPr id="32" name="Line">
            <a:extLst>
              <a:ext uri="{FF2B5EF4-FFF2-40B4-BE49-F238E27FC236}">
                <a16:creationId xmlns:a16="http://schemas.microsoft.com/office/drawing/2014/main" id="{DEBAF3E3-1660-C54E-A8C4-9507C7D49B7F}"/>
              </a:ext>
            </a:extLst>
          </p:cNvPr>
          <p:cNvSpPr/>
          <p:nvPr/>
        </p:nvSpPr>
        <p:spPr>
          <a:xfrm flipH="1">
            <a:off x="4618133" y="4407343"/>
            <a:ext cx="640080" cy="0"/>
          </a:xfrm>
          <a:prstGeom prst="line">
            <a:avLst/>
          </a:prstGeom>
          <a:ln w="25400">
            <a:solidFill>
              <a:schemeClr val="tx1"/>
            </a:solidFill>
            <a:prstDash val="solid"/>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cxnSp>
        <p:nvCxnSpPr>
          <p:cNvPr id="37" name="Straight Connector 36">
            <a:extLst>
              <a:ext uri="{FF2B5EF4-FFF2-40B4-BE49-F238E27FC236}">
                <a16:creationId xmlns:a16="http://schemas.microsoft.com/office/drawing/2014/main" id="{6AA65A9C-A18B-B640-97CE-7B7F21FABCB6}"/>
              </a:ext>
            </a:extLst>
          </p:cNvPr>
          <p:cNvCxnSpPr>
            <a:cxnSpLocks/>
          </p:cNvCxnSpPr>
          <p:nvPr/>
        </p:nvCxnSpPr>
        <p:spPr>
          <a:xfrm>
            <a:off x="980853" y="1295798"/>
            <a:ext cx="34036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CF4A9E3-E127-EF4C-B17C-B44BF62C1EA6}"/>
              </a:ext>
            </a:extLst>
          </p:cNvPr>
          <p:cNvSpPr/>
          <p:nvPr/>
        </p:nvSpPr>
        <p:spPr>
          <a:xfrm>
            <a:off x="711557" y="5709823"/>
            <a:ext cx="7904591" cy="1107996"/>
          </a:xfrm>
          <a:prstGeom prst="rect">
            <a:avLst/>
          </a:prstGeom>
        </p:spPr>
        <p:txBody>
          <a:bodyPr wrap="square">
            <a:spAutoFit/>
          </a:bodyPr>
          <a:lstStyle/>
          <a:p>
            <a:pPr algn="ctr"/>
            <a:r>
              <a:rPr lang="en-US" sz="2200" dirty="0">
                <a:latin typeface="Rockwell" panose="02060603020205020403" pitchFamily="18" charset="77"/>
              </a:rPr>
              <a:t>The modeled SST increased after the passage of Michael: the ocean response is faster than the 1-day </a:t>
            </a:r>
          </a:p>
          <a:p>
            <a:pPr algn="ctr"/>
            <a:r>
              <a:rPr lang="en-US" sz="2200" dirty="0">
                <a:latin typeface="Rockwell" panose="02060603020205020403" pitchFamily="18" charset="77"/>
              </a:rPr>
              <a:t>assimilation cycle</a:t>
            </a:r>
          </a:p>
        </p:txBody>
      </p:sp>
      <p:sp>
        <p:nvSpPr>
          <p:cNvPr id="2" name="Title 1">
            <a:extLst>
              <a:ext uri="{FF2B5EF4-FFF2-40B4-BE49-F238E27FC236}">
                <a16:creationId xmlns:a16="http://schemas.microsoft.com/office/drawing/2014/main" id="{5C784348-65AE-334A-A6E9-A53A7305ED9B}"/>
              </a:ext>
            </a:extLst>
          </p:cNvPr>
          <p:cNvSpPr>
            <a:spLocks noGrp="1"/>
          </p:cNvSpPr>
          <p:nvPr>
            <p:ph type="title"/>
          </p:nvPr>
        </p:nvSpPr>
        <p:spPr>
          <a:xfrm>
            <a:off x="2811293" y="248396"/>
            <a:ext cx="3262414" cy="374176"/>
          </a:xfrm>
        </p:spPr>
        <p:txBody>
          <a:bodyPr>
            <a:normAutofit fontScale="90000"/>
          </a:bodyPr>
          <a:lstStyle/>
          <a:p>
            <a:pPr algn="ctr"/>
            <a:r>
              <a:rPr lang="en-US" sz="2800" dirty="0"/>
              <a:t>Hurricane Michael</a:t>
            </a:r>
          </a:p>
        </p:txBody>
      </p:sp>
    </p:spTree>
    <p:extLst>
      <p:ext uri="{BB962C8B-B14F-4D97-AF65-F5344CB8AC3E}">
        <p14:creationId xmlns:p14="http://schemas.microsoft.com/office/powerpoint/2010/main" val="4201628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BC8448F-029A-3B4D-9CC9-C5D308E6B009}"/>
              </a:ext>
            </a:extLst>
          </p:cNvPr>
          <p:cNvGrpSpPr/>
          <p:nvPr/>
        </p:nvGrpSpPr>
        <p:grpSpPr>
          <a:xfrm>
            <a:off x="890154" y="837478"/>
            <a:ext cx="7363691" cy="5849518"/>
            <a:chOff x="978195" y="574158"/>
            <a:chExt cx="7804298" cy="6159193"/>
          </a:xfrm>
        </p:grpSpPr>
        <p:sp>
          <p:nvSpPr>
            <p:cNvPr id="2" name="Rectangle 1">
              <a:extLst>
                <a:ext uri="{FF2B5EF4-FFF2-40B4-BE49-F238E27FC236}">
                  <a16:creationId xmlns:a16="http://schemas.microsoft.com/office/drawing/2014/main" id="{86658261-FF4E-AF48-8271-CDABA2245693}"/>
                </a:ext>
              </a:extLst>
            </p:cNvPr>
            <p:cNvSpPr/>
            <p:nvPr/>
          </p:nvSpPr>
          <p:spPr>
            <a:xfrm>
              <a:off x="978195" y="574158"/>
              <a:ext cx="7804298" cy="615919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64DC8C2C-B9DC-A74F-BF2F-CA8B528173C0}"/>
                </a:ext>
              </a:extLst>
            </p:cNvPr>
            <p:cNvGrpSpPr/>
            <p:nvPr/>
          </p:nvGrpSpPr>
          <p:grpSpPr>
            <a:xfrm>
              <a:off x="1273937" y="618966"/>
              <a:ext cx="7370333" cy="6069575"/>
              <a:chOff x="778006" y="240746"/>
              <a:chExt cx="8341496" cy="6708388"/>
            </a:xfrm>
          </p:grpSpPr>
          <p:pic>
            <p:nvPicPr>
              <p:cNvPr id="11" name="Picture 10">
                <a:extLst>
                  <a:ext uri="{FF2B5EF4-FFF2-40B4-BE49-F238E27FC236}">
                    <a16:creationId xmlns:a16="http://schemas.microsoft.com/office/drawing/2014/main" id="{A02C9F4D-E54B-BF4A-AD4E-0EFC9467C7B7}"/>
                  </a:ext>
                </a:extLst>
              </p:cNvPr>
              <p:cNvPicPr>
                <a:picLocks noChangeAspect="1"/>
              </p:cNvPicPr>
              <p:nvPr/>
            </p:nvPicPr>
            <p:blipFill rotWithShape="1">
              <a:blip r:embed="rId3"/>
              <a:srcRect r="3783"/>
              <a:stretch/>
            </p:blipFill>
            <p:spPr>
              <a:xfrm>
                <a:off x="832078" y="4917523"/>
                <a:ext cx="7721933" cy="2031611"/>
              </a:xfrm>
              <a:prstGeom prst="rect">
                <a:avLst/>
              </a:prstGeom>
            </p:spPr>
          </p:pic>
          <p:pic>
            <p:nvPicPr>
              <p:cNvPr id="7" name="Picture 6">
                <a:extLst>
                  <a:ext uri="{FF2B5EF4-FFF2-40B4-BE49-F238E27FC236}">
                    <a16:creationId xmlns:a16="http://schemas.microsoft.com/office/drawing/2014/main" id="{D655BB12-A7A0-B941-9696-8E7E97EF5E5B}"/>
                  </a:ext>
                </a:extLst>
              </p:cNvPr>
              <p:cNvPicPr>
                <a:picLocks noChangeAspect="1"/>
              </p:cNvPicPr>
              <p:nvPr/>
            </p:nvPicPr>
            <p:blipFill rotWithShape="1">
              <a:blip r:embed="rId4"/>
              <a:srcRect t="1" r="4609" b="18712"/>
              <a:stretch/>
            </p:blipFill>
            <p:spPr>
              <a:xfrm>
                <a:off x="778006" y="3376112"/>
                <a:ext cx="7721933" cy="1656319"/>
              </a:xfrm>
              <a:prstGeom prst="rect">
                <a:avLst/>
              </a:prstGeom>
            </p:spPr>
          </p:pic>
          <p:pic>
            <p:nvPicPr>
              <p:cNvPr id="3" name="Picture 2">
                <a:extLst>
                  <a:ext uri="{FF2B5EF4-FFF2-40B4-BE49-F238E27FC236}">
                    <a16:creationId xmlns:a16="http://schemas.microsoft.com/office/drawing/2014/main" id="{5878D579-1658-144D-BE5F-6C70401A72B6}"/>
                  </a:ext>
                </a:extLst>
              </p:cNvPr>
              <p:cNvPicPr>
                <a:picLocks noChangeAspect="1"/>
              </p:cNvPicPr>
              <p:nvPr/>
            </p:nvPicPr>
            <p:blipFill rotWithShape="1">
              <a:blip r:embed="rId5"/>
              <a:srcRect r="3783" b="18494"/>
              <a:stretch/>
            </p:blipFill>
            <p:spPr>
              <a:xfrm>
                <a:off x="778467" y="1782156"/>
                <a:ext cx="7792889" cy="1659340"/>
              </a:xfrm>
              <a:prstGeom prst="rect">
                <a:avLst/>
              </a:prstGeom>
            </p:spPr>
          </p:pic>
          <p:pic>
            <p:nvPicPr>
              <p:cNvPr id="5" name="Picture 4">
                <a:extLst>
                  <a:ext uri="{FF2B5EF4-FFF2-40B4-BE49-F238E27FC236}">
                    <a16:creationId xmlns:a16="http://schemas.microsoft.com/office/drawing/2014/main" id="{8AC4CE46-6B34-BB4B-B39A-F04312CD251F}"/>
                  </a:ext>
                </a:extLst>
              </p:cNvPr>
              <p:cNvPicPr>
                <a:picLocks noChangeAspect="1"/>
              </p:cNvPicPr>
              <p:nvPr/>
            </p:nvPicPr>
            <p:blipFill rotWithShape="1">
              <a:blip r:embed="rId6"/>
              <a:srcRect r="4348" b="17755"/>
              <a:stretch/>
            </p:blipFill>
            <p:spPr>
              <a:xfrm>
                <a:off x="787856" y="240746"/>
                <a:ext cx="7736150" cy="1683870"/>
              </a:xfrm>
              <a:prstGeom prst="rect">
                <a:avLst/>
              </a:prstGeom>
            </p:spPr>
          </p:pic>
          <p:pic>
            <p:nvPicPr>
              <p:cNvPr id="13" name="Picture 12">
                <a:extLst>
                  <a:ext uri="{FF2B5EF4-FFF2-40B4-BE49-F238E27FC236}">
                    <a16:creationId xmlns:a16="http://schemas.microsoft.com/office/drawing/2014/main" id="{A3515D28-CA7D-A242-9A4D-6EB61C140E49}"/>
                  </a:ext>
                </a:extLst>
              </p:cNvPr>
              <p:cNvPicPr>
                <a:picLocks noChangeAspect="1"/>
              </p:cNvPicPr>
              <p:nvPr/>
            </p:nvPicPr>
            <p:blipFill rotWithShape="1">
              <a:blip r:embed="rId3"/>
              <a:srcRect l="95830"/>
              <a:stretch/>
            </p:blipFill>
            <p:spPr>
              <a:xfrm>
                <a:off x="8782727" y="2353761"/>
                <a:ext cx="336775" cy="2044700"/>
              </a:xfrm>
              <a:prstGeom prst="rect">
                <a:avLst/>
              </a:prstGeom>
            </p:spPr>
          </p:pic>
        </p:grpSp>
      </p:grpSp>
      <p:sp>
        <p:nvSpPr>
          <p:cNvPr id="6" name="Title 5">
            <a:extLst>
              <a:ext uri="{FF2B5EF4-FFF2-40B4-BE49-F238E27FC236}">
                <a16:creationId xmlns:a16="http://schemas.microsoft.com/office/drawing/2014/main" id="{E04606B9-9146-D840-A644-42C11EA8C1C7}"/>
              </a:ext>
            </a:extLst>
          </p:cNvPr>
          <p:cNvSpPr>
            <a:spLocks noGrp="1"/>
          </p:cNvSpPr>
          <p:nvPr>
            <p:ph type="title"/>
          </p:nvPr>
        </p:nvSpPr>
        <p:spPr>
          <a:xfrm>
            <a:off x="541101" y="219212"/>
            <a:ext cx="7886700" cy="646550"/>
          </a:xfrm>
        </p:spPr>
        <p:txBody>
          <a:bodyPr>
            <a:normAutofit/>
          </a:bodyPr>
          <a:lstStyle/>
          <a:p>
            <a:pPr algn="ctr"/>
            <a:r>
              <a:rPr lang="en-US" sz="2800" dirty="0"/>
              <a:t>Glider Data vs Operational Models: Michael</a:t>
            </a:r>
          </a:p>
        </p:txBody>
      </p:sp>
    </p:spTree>
    <p:extLst>
      <p:ext uri="{BB962C8B-B14F-4D97-AF65-F5344CB8AC3E}">
        <p14:creationId xmlns:p14="http://schemas.microsoft.com/office/powerpoint/2010/main" val="3822499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BC8448F-029A-3B4D-9CC9-C5D308E6B009}"/>
              </a:ext>
            </a:extLst>
          </p:cNvPr>
          <p:cNvGrpSpPr/>
          <p:nvPr/>
        </p:nvGrpSpPr>
        <p:grpSpPr>
          <a:xfrm>
            <a:off x="890154" y="837478"/>
            <a:ext cx="7363691" cy="5849518"/>
            <a:chOff x="978195" y="574158"/>
            <a:chExt cx="7804298" cy="6159193"/>
          </a:xfrm>
        </p:grpSpPr>
        <p:sp>
          <p:nvSpPr>
            <p:cNvPr id="2" name="Rectangle 1">
              <a:extLst>
                <a:ext uri="{FF2B5EF4-FFF2-40B4-BE49-F238E27FC236}">
                  <a16:creationId xmlns:a16="http://schemas.microsoft.com/office/drawing/2014/main" id="{86658261-FF4E-AF48-8271-CDABA2245693}"/>
                </a:ext>
              </a:extLst>
            </p:cNvPr>
            <p:cNvSpPr/>
            <p:nvPr/>
          </p:nvSpPr>
          <p:spPr>
            <a:xfrm>
              <a:off x="978195" y="574158"/>
              <a:ext cx="7804298" cy="615919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64DC8C2C-B9DC-A74F-BF2F-CA8B528173C0}"/>
                </a:ext>
              </a:extLst>
            </p:cNvPr>
            <p:cNvGrpSpPr/>
            <p:nvPr/>
          </p:nvGrpSpPr>
          <p:grpSpPr>
            <a:xfrm>
              <a:off x="1273937" y="618966"/>
              <a:ext cx="7370333" cy="6069575"/>
              <a:chOff x="778006" y="240746"/>
              <a:chExt cx="8341496" cy="6708388"/>
            </a:xfrm>
          </p:grpSpPr>
          <p:pic>
            <p:nvPicPr>
              <p:cNvPr id="11" name="Picture 10">
                <a:extLst>
                  <a:ext uri="{FF2B5EF4-FFF2-40B4-BE49-F238E27FC236}">
                    <a16:creationId xmlns:a16="http://schemas.microsoft.com/office/drawing/2014/main" id="{A02C9F4D-E54B-BF4A-AD4E-0EFC9467C7B7}"/>
                  </a:ext>
                </a:extLst>
              </p:cNvPr>
              <p:cNvPicPr>
                <a:picLocks noChangeAspect="1"/>
              </p:cNvPicPr>
              <p:nvPr/>
            </p:nvPicPr>
            <p:blipFill rotWithShape="1">
              <a:blip r:embed="rId2"/>
              <a:srcRect r="3783"/>
              <a:stretch/>
            </p:blipFill>
            <p:spPr>
              <a:xfrm>
                <a:off x="832078" y="4917523"/>
                <a:ext cx="7721933" cy="2031611"/>
              </a:xfrm>
              <a:prstGeom prst="rect">
                <a:avLst/>
              </a:prstGeom>
            </p:spPr>
          </p:pic>
          <p:pic>
            <p:nvPicPr>
              <p:cNvPr id="7" name="Picture 6">
                <a:extLst>
                  <a:ext uri="{FF2B5EF4-FFF2-40B4-BE49-F238E27FC236}">
                    <a16:creationId xmlns:a16="http://schemas.microsoft.com/office/drawing/2014/main" id="{D655BB12-A7A0-B941-9696-8E7E97EF5E5B}"/>
                  </a:ext>
                </a:extLst>
              </p:cNvPr>
              <p:cNvPicPr>
                <a:picLocks noChangeAspect="1"/>
              </p:cNvPicPr>
              <p:nvPr/>
            </p:nvPicPr>
            <p:blipFill rotWithShape="1">
              <a:blip r:embed="rId3"/>
              <a:srcRect t="1" r="4609" b="18712"/>
              <a:stretch/>
            </p:blipFill>
            <p:spPr>
              <a:xfrm>
                <a:off x="778006" y="3376112"/>
                <a:ext cx="7721933" cy="1656319"/>
              </a:xfrm>
              <a:prstGeom prst="rect">
                <a:avLst/>
              </a:prstGeom>
            </p:spPr>
          </p:pic>
          <p:pic>
            <p:nvPicPr>
              <p:cNvPr id="3" name="Picture 2">
                <a:extLst>
                  <a:ext uri="{FF2B5EF4-FFF2-40B4-BE49-F238E27FC236}">
                    <a16:creationId xmlns:a16="http://schemas.microsoft.com/office/drawing/2014/main" id="{5878D579-1658-144D-BE5F-6C70401A72B6}"/>
                  </a:ext>
                </a:extLst>
              </p:cNvPr>
              <p:cNvPicPr>
                <a:picLocks noChangeAspect="1"/>
              </p:cNvPicPr>
              <p:nvPr/>
            </p:nvPicPr>
            <p:blipFill rotWithShape="1">
              <a:blip r:embed="rId4"/>
              <a:srcRect r="3783" b="18494"/>
              <a:stretch/>
            </p:blipFill>
            <p:spPr>
              <a:xfrm>
                <a:off x="778467" y="1782156"/>
                <a:ext cx="7792889" cy="1659340"/>
              </a:xfrm>
              <a:prstGeom prst="rect">
                <a:avLst/>
              </a:prstGeom>
            </p:spPr>
          </p:pic>
          <p:pic>
            <p:nvPicPr>
              <p:cNvPr id="5" name="Picture 4">
                <a:extLst>
                  <a:ext uri="{FF2B5EF4-FFF2-40B4-BE49-F238E27FC236}">
                    <a16:creationId xmlns:a16="http://schemas.microsoft.com/office/drawing/2014/main" id="{8AC4CE46-6B34-BB4B-B39A-F04312CD251F}"/>
                  </a:ext>
                </a:extLst>
              </p:cNvPr>
              <p:cNvPicPr>
                <a:picLocks noChangeAspect="1"/>
              </p:cNvPicPr>
              <p:nvPr/>
            </p:nvPicPr>
            <p:blipFill rotWithShape="1">
              <a:blip r:embed="rId5"/>
              <a:srcRect r="4348" b="17755"/>
              <a:stretch/>
            </p:blipFill>
            <p:spPr>
              <a:xfrm>
                <a:off x="787856" y="240746"/>
                <a:ext cx="7736150" cy="1683870"/>
              </a:xfrm>
              <a:prstGeom prst="rect">
                <a:avLst/>
              </a:prstGeom>
            </p:spPr>
          </p:pic>
          <p:pic>
            <p:nvPicPr>
              <p:cNvPr id="13" name="Picture 12">
                <a:extLst>
                  <a:ext uri="{FF2B5EF4-FFF2-40B4-BE49-F238E27FC236}">
                    <a16:creationId xmlns:a16="http://schemas.microsoft.com/office/drawing/2014/main" id="{A3515D28-CA7D-A242-9A4D-6EB61C140E49}"/>
                  </a:ext>
                </a:extLst>
              </p:cNvPr>
              <p:cNvPicPr>
                <a:picLocks noChangeAspect="1"/>
              </p:cNvPicPr>
              <p:nvPr/>
            </p:nvPicPr>
            <p:blipFill rotWithShape="1">
              <a:blip r:embed="rId2"/>
              <a:srcRect l="95830"/>
              <a:stretch/>
            </p:blipFill>
            <p:spPr>
              <a:xfrm>
                <a:off x="8782727" y="2353761"/>
                <a:ext cx="336775" cy="2044700"/>
              </a:xfrm>
              <a:prstGeom prst="rect">
                <a:avLst/>
              </a:prstGeom>
            </p:spPr>
          </p:pic>
        </p:grpSp>
      </p:grpSp>
      <p:grpSp>
        <p:nvGrpSpPr>
          <p:cNvPr id="12" name="Group 11">
            <a:extLst>
              <a:ext uri="{FF2B5EF4-FFF2-40B4-BE49-F238E27FC236}">
                <a16:creationId xmlns:a16="http://schemas.microsoft.com/office/drawing/2014/main" id="{366E20CA-D391-F74E-994F-E5FBD7FC9BD6}"/>
              </a:ext>
            </a:extLst>
          </p:cNvPr>
          <p:cNvGrpSpPr/>
          <p:nvPr/>
        </p:nvGrpSpPr>
        <p:grpSpPr>
          <a:xfrm>
            <a:off x="0" y="2325012"/>
            <a:ext cx="9132849" cy="1348068"/>
            <a:chOff x="0" y="2256472"/>
            <a:chExt cx="9144000" cy="1348068"/>
          </a:xfrm>
        </p:grpSpPr>
        <p:sp>
          <p:nvSpPr>
            <p:cNvPr id="15" name="Rectangle 14">
              <a:extLst>
                <a:ext uri="{FF2B5EF4-FFF2-40B4-BE49-F238E27FC236}">
                  <a16:creationId xmlns:a16="http://schemas.microsoft.com/office/drawing/2014/main" id="{CFADBDFF-5C01-354C-AAC3-84E71AAE94B7}"/>
                </a:ext>
              </a:extLst>
            </p:cNvPr>
            <p:cNvSpPr/>
            <p:nvPr/>
          </p:nvSpPr>
          <p:spPr>
            <a:xfrm>
              <a:off x="21502" y="3286172"/>
              <a:ext cx="9122498" cy="3183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BDE241D-6605-7E4C-901B-7BD5DCCDDB78}"/>
                </a:ext>
              </a:extLst>
            </p:cNvPr>
            <p:cNvSpPr txBox="1"/>
            <p:nvPr/>
          </p:nvSpPr>
          <p:spPr>
            <a:xfrm>
              <a:off x="0" y="2256472"/>
              <a:ext cx="9144000" cy="1200329"/>
            </a:xfrm>
            <a:prstGeom prst="rect">
              <a:avLst/>
            </a:prstGeom>
            <a:solidFill>
              <a:schemeClr val="bg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400" dirty="0">
                  <a:solidFill>
                    <a:schemeClr val="bg1"/>
                  </a:solidFill>
                </a:rPr>
                <a:t>The ocean under the operational hurricane models have a thermocline that is too shallow. POM does not completely capture the magnitude and timing of cooling and subsequent mixing   </a:t>
              </a:r>
            </a:p>
          </p:txBody>
        </p:sp>
      </p:grpSp>
      <p:sp>
        <p:nvSpPr>
          <p:cNvPr id="18" name="Title 5">
            <a:extLst>
              <a:ext uri="{FF2B5EF4-FFF2-40B4-BE49-F238E27FC236}">
                <a16:creationId xmlns:a16="http://schemas.microsoft.com/office/drawing/2014/main" id="{8ECF080F-A663-D04A-95B4-5EECAAB85AA9}"/>
              </a:ext>
            </a:extLst>
          </p:cNvPr>
          <p:cNvSpPr txBox="1">
            <a:spLocks/>
          </p:cNvSpPr>
          <p:nvPr/>
        </p:nvSpPr>
        <p:spPr>
          <a:xfrm>
            <a:off x="541101" y="248396"/>
            <a:ext cx="7886700" cy="6465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a:t>Glider Data vs Operational Models: Michael</a:t>
            </a:r>
            <a:endParaRPr lang="en-US" sz="2800" dirty="0"/>
          </a:p>
        </p:txBody>
      </p:sp>
    </p:spTree>
    <p:extLst>
      <p:ext uri="{BB962C8B-B14F-4D97-AF65-F5344CB8AC3E}">
        <p14:creationId xmlns:p14="http://schemas.microsoft.com/office/powerpoint/2010/main" val="28031144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312</TotalTime>
  <Words>718</Words>
  <Application>Microsoft Macintosh PowerPoint</Application>
  <PresentationFormat>On-screen Show (4:3)</PresentationFormat>
  <Paragraphs>49</Paragraphs>
  <Slides>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NimbusRomNo9L</vt:lpstr>
      <vt:lpstr>Rockwell</vt:lpstr>
      <vt:lpstr>Times New Roman</vt:lpstr>
      <vt:lpstr>Office Theme</vt:lpstr>
      <vt:lpstr>PowerPoint Presentation</vt:lpstr>
      <vt:lpstr>PowerPoint Presentation</vt:lpstr>
      <vt:lpstr>PowerPoint Presentation</vt:lpstr>
      <vt:lpstr>Hurricane Michael</vt:lpstr>
      <vt:lpstr>PowerPoint Presentation</vt:lpstr>
      <vt:lpstr>NCODA Temperature Increments</vt:lpstr>
      <vt:lpstr>Hurricane Michael</vt:lpstr>
      <vt:lpstr>Glider Data vs Operational Models: Michael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Aristizabal Vargas</dc:creator>
  <cp:lastModifiedBy>Maria Aristizabal Vargas</cp:lastModifiedBy>
  <cp:revision>10</cp:revision>
  <dcterms:created xsi:type="dcterms:W3CDTF">2020-09-03T14:14:48Z</dcterms:created>
  <dcterms:modified xsi:type="dcterms:W3CDTF">2020-09-03T19:31:29Z</dcterms:modified>
</cp:coreProperties>
</file>