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3" r:id="rId2"/>
    <p:sldId id="284" r:id="rId3"/>
    <p:sldId id="325" r:id="rId4"/>
    <p:sldId id="276" r:id="rId5"/>
    <p:sldId id="330" r:id="rId6"/>
    <p:sldId id="332" r:id="rId7"/>
    <p:sldId id="279" r:id="rId8"/>
    <p:sldId id="272" r:id="rId9"/>
    <p:sldId id="334" r:id="rId10"/>
    <p:sldId id="336" r:id="rId11"/>
    <p:sldId id="335" r:id="rId12"/>
    <p:sldId id="333" r:id="rId13"/>
    <p:sldId id="331" r:id="rId14"/>
    <p:sldId id="337" r:id="rId15"/>
    <p:sldId id="324" r:id="rId16"/>
    <p:sldId id="326" r:id="rId17"/>
    <p:sldId id="327" r:id="rId18"/>
    <p:sldId id="277" r:id="rId19"/>
    <p:sldId id="278" r:id="rId20"/>
    <p:sldId id="342" r:id="rId21"/>
    <p:sldId id="343" r:id="rId22"/>
    <p:sldId id="302" r:id="rId23"/>
    <p:sldId id="329" r:id="rId24"/>
    <p:sldId id="310" r:id="rId25"/>
    <p:sldId id="338" r:id="rId26"/>
    <p:sldId id="339" r:id="rId27"/>
    <p:sldId id="340" r:id="rId28"/>
    <p:sldId id="341" r:id="rId29"/>
    <p:sldId id="322" r:id="rId30"/>
    <p:sldId id="344" r:id="rId31"/>
    <p:sldId id="345" r:id="rId32"/>
    <p:sldId id="350" r:id="rId33"/>
    <p:sldId id="346" r:id="rId34"/>
    <p:sldId id="349" r:id="rId35"/>
    <p:sldId id="347" r:id="rId36"/>
    <p:sldId id="348" r:id="rId37"/>
    <p:sldId id="32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405"/>
  </p:normalViewPr>
  <p:slideViewPr>
    <p:cSldViewPr snapToGrid="0" snapToObjects="1">
      <p:cViewPr varScale="1">
        <p:scale>
          <a:sx n="138" d="100"/>
          <a:sy n="138" d="100"/>
        </p:scale>
        <p:origin x="1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EBC8-90AF-3E4A-BBB9-6F566066E05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E385-F2E3-BC4E-AD46-0C8A7115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9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EBC8-90AF-3E4A-BBB9-6F566066E05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E385-F2E3-BC4E-AD46-0C8A7115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6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EBC8-90AF-3E4A-BBB9-6F566066E05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E385-F2E3-BC4E-AD46-0C8A7115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8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EBC8-90AF-3E4A-BBB9-6F566066E05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E385-F2E3-BC4E-AD46-0C8A7115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EBC8-90AF-3E4A-BBB9-6F566066E05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E385-F2E3-BC4E-AD46-0C8A7115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9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EBC8-90AF-3E4A-BBB9-6F566066E05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E385-F2E3-BC4E-AD46-0C8A7115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EBC8-90AF-3E4A-BBB9-6F566066E05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E385-F2E3-BC4E-AD46-0C8A7115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4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EBC8-90AF-3E4A-BBB9-6F566066E05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E385-F2E3-BC4E-AD46-0C8A7115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8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EBC8-90AF-3E4A-BBB9-6F566066E05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E385-F2E3-BC4E-AD46-0C8A7115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EBC8-90AF-3E4A-BBB9-6F566066E05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E385-F2E3-BC4E-AD46-0C8A7115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EBC8-90AF-3E4A-BBB9-6F566066E05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E385-F2E3-BC4E-AD46-0C8A7115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8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EEBC8-90AF-3E4A-BBB9-6F566066E05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FE385-F2E3-BC4E-AD46-0C8A7115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2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13.png"/><Relationship Id="rId4" Type="http://schemas.openxmlformats.org/officeDocument/2006/relationships/image" Target="../media/image41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polar.ncep.noaa.gov/develop/RTOFS-D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7A1C55-A456-4B45-9F04-266FACCF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25" y="894944"/>
            <a:ext cx="8554411" cy="4513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8F2BD5-4272-9F42-8B42-C9E1AC6DF014}"/>
              </a:ext>
            </a:extLst>
          </p:cNvPr>
          <p:cNvSpPr txBox="1"/>
          <p:nvPr/>
        </p:nvSpPr>
        <p:spPr>
          <a:xfrm>
            <a:off x="3307404" y="145915"/>
            <a:ext cx="2986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Test Case: Cristobal</a:t>
            </a:r>
          </a:p>
        </p:txBody>
      </p:sp>
    </p:spTree>
    <p:extLst>
      <p:ext uri="{BB962C8B-B14F-4D97-AF65-F5344CB8AC3E}">
        <p14:creationId xmlns:p14="http://schemas.microsoft.com/office/powerpoint/2010/main" val="85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C3D88D-C83F-5748-9892-E198426C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58" y="91161"/>
            <a:ext cx="6714319" cy="66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2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4B3F28-55F6-764A-828A-59ADDF67E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209550"/>
            <a:ext cx="64516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1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7A53BC-01DE-1B40-B211-8ADC4CBB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82" y="0"/>
            <a:ext cx="6753618" cy="661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7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06A10-8B0C-6849-9962-7805D34E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57" y="0"/>
            <a:ext cx="6651406" cy="6664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55043-7F53-FF4C-B8DF-A764BC8B4026}"/>
              </a:ext>
            </a:extLst>
          </p:cNvPr>
          <p:cNvSpPr txBox="1"/>
          <p:nvPr/>
        </p:nvSpPr>
        <p:spPr>
          <a:xfrm>
            <a:off x="101600" y="482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ng357</a:t>
            </a:r>
          </a:p>
        </p:txBody>
      </p:sp>
    </p:spTree>
    <p:extLst>
      <p:ext uri="{BB962C8B-B14F-4D97-AF65-F5344CB8AC3E}">
        <p14:creationId xmlns:p14="http://schemas.microsoft.com/office/powerpoint/2010/main" val="232133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C55043-7F53-FF4C-B8DF-A764BC8B4026}"/>
              </a:ext>
            </a:extLst>
          </p:cNvPr>
          <p:cNvSpPr txBox="1"/>
          <p:nvPr/>
        </p:nvSpPr>
        <p:spPr>
          <a:xfrm>
            <a:off x="101600" y="482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ng357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000F1-4CBB-D646-A6E8-B0DF6CD6B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33350"/>
            <a:ext cx="670308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0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C525A9-953B-9C44-829A-752FE493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299" y="181582"/>
            <a:ext cx="4815535" cy="33832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4449E8-408F-B442-94ED-338689F273CE}"/>
              </a:ext>
            </a:extLst>
          </p:cNvPr>
          <p:cNvCxnSpPr>
            <a:cxnSpLocks/>
          </p:cNvCxnSpPr>
          <p:nvPr/>
        </p:nvCxnSpPr>
        <p:spPr>
          <a:xfrm>
            <a:off x="4070965" y="710119"/>
            <a:ext cx="0" cy="2538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550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874B25C-FDA4-DA4F-91C6-A4B3926F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61" y="260350"/>
            <a:ext cx="3051237" cy="2560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2C140A-72CC-9242-823D-B9C5845BF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61" y="285750"/>
            <a:ext cx="3051237" cy="2560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C6E7C1-0194-B640-99FA-2660C6364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60350"/>
            <a:ext cx="3051237" cy="25603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3B5DB2-F9A3-9143-810A-46FC3514C66C}"/>
              </a:ext>
            </a:extLst>
          </p:cNvPr>
          <p:cNvCxnSpPr>
            <a:cxnSpLocks/>
          </p:cNvCxnSpPr>
          <p:nvPr/>
        </p:nvCxnSpPr>
        <p:spPr>
          <a:xfrm>
            <a:off x="1099221" y="593386"/>
            <a:ext cx="0" cy="20136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0DB1EF-E357-3A49-AC71-E5B6D1110AD5}"/>
              </a:ext>
            </a:extLst>
          </p:cNvPr>
          <p:cNvCxnSpPr>
            <a:cxnSpLocks/>
          </p:cNvCxnSpPr>
          <p:nvPr/>
        </p:nvCxnSpPr>
        <p:spPr>
          <a:xfrm>
            <a:off x="4075247" y="599871"/>
            <a:ext cx="0" cy="20136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54FFF4-9D2E-5E45-B455-70BC05416E81}"/>
              </a:ext>
            </a:extLst>
          </p:cNvPr>
          <p:cNvCxnSpPr>
            <a:cxnSpLocks/>
          </p:cNvCxnSpPr>
          <p:nvPr/>
        </p:nvCxnSpPr>
        <p:spPr>
          <a:xfrm>
            <a:off x="6927609" y="616085"/>
            <a:ext cx="0" cy="20136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0D02EE4-4BA4-C745-8E34-6A391E312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66602"/>
            <a:ext cx="3125307" cy="2560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DE4122-B1E6-574F-8EF3-62E1DBEB6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187" y="3276330"/>
            <a:ext cx="3125307" cy="2560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87D4D1-99E9-2C43-A091-6C55B84B6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8693" y="3286058"/>
            <a:ext cx="3125307" cy="256032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0A3BCB-5166-3849-A97A-922939B4D0FF}"/>
              </a:ext>
            </a:extLst>
          </p:cNvPr>
          <p:cNvSpPr/>
          <p:nvPr/>
        </p:nvSpPr>
        <p:spPr>
          <a:xfrm>
            <a:off x="826851" y="3715966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647EC7-0413-3346-BED8-153D47247207}"/>
              </a:ext>
            </a:extLst>
          </p:cNvPr>
          <p:cNvSpPr/>
          <p:nvPr/>
        </p:nvSpPr>
        <p:spPr>
          <a:xfrm>
            <a:off x="6864485" y="3751634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925766-971A-B24A-9633-482D6851C4D5}"/>
              </a:ext>
            </a:extLst>
          </p:cNvPr>
          <p:cNvSpPr txBox="1"/>
          <p:nvPr/>
        </p:nvSpPr>
        <p:spPr>
          <a:xfrm>
            <a:off x="787941" y="26167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-92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BE49C0-67A5-244C-AE69-BF87799FF678}"/>
              </a:ext>
            </a:extLst>
          </p:cNvPr>
          <p:cNvCxnSpPr>
            <a:cxnSpLocks/>
          </p:cNvCxnSpPr>
          <p:nvPr/>
        </p:nvCxnSpPr>
        <p:spPr>
          <a:xfrm>
            <a:off x="1118682" y="3618689"/>
            <a:ext cx="0" cy="1877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711DA2-1CE3-7D48-9CA0-0FE7C15D9EA4}"/>
              </a:ext>
            </a:extLst>
          </p:cNvPr>
          <p:cNvCxnSpPr>
            <a:cxnSpLocks/>
          </p:cNvCxnSpPr>
          <p:nvPr/>
        </p:nvCxnSpPr>
        <p:spPr>
          <a:xfrm>
            <a:off x="4062921" y="3605719"/>
            <a:ext cx="0" cy="1877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B10CD7-2017-034E-BC10-85D8C3BE8080}"/>
              </a:ext>
            </a:extLst>
          </p:cNvPr>
          <p:cNvCxnSpPr>
            <a:cxnSpLocks/>
          </p:cNvCxnSpPr>
          <p:nvPr/>
        </p:nvCxnSpPr>
        <p:spPr>
          <a:xfrm>
            <a:off x="7133617" y="3621931"/>
            <a:ext cx="0" cy="1893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C78B67-7849-444E-A653-888A65B3D850}"/>
              </a:ext>
            </a:extLst>
          </p:cNvPr>
          <p:cNvCxnSpPr>
            <a:cxnSpLocks/>
          </p:cNvCxnSpPr>
          <p:nvPr/>
        </p:nvCxnSpPr>
        <p:spPr>
          <a:xfrm>
            <a:off x="476656" y="4169924"/>
            <a:ext cx="8093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675F167-ED5C-CF41-9BF9-D6C4B64B4F64}"/>
              </a:ext>
            </a:extLst>
          </p:cNvPr>
          <p:cNvSpPr txBox="1"/>
          <p:nvPr/>
        </p:nvSpPr>
        <p:spPr>
          <a:xfrm>
            <a:off x="901430" y="55415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329637-9A5F-9B47-A5CA-F4AEED42C7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6295" y="4618887"/>
            <a:ext cx="2274475" cy="2074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155744-41DA-7A4A-B2C1-49656DCA00DF}"/>
              </a:ext>
            </a:extLst>
          </p:cNvPr>
          <p:cNvSpPr txBox="1"/>
          <p:nvPr/>
        </p:nvSpPr>
        <p:spPr>
          <a:xfrm>
            <a:off x="6044184" y="-64008"/>
            <a:ext cx="282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Assimilation cycle 20200723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EF88DC-E599-C641-B0B6-0375712AD0CD}"/>
              </a:ext>
            </a:extLst>
          </p:cNvPr>
          <p:cNvSpPr/>
          <p:nvPr/>
        </p:nvSpPr>
        <p:spPr>
          <a:xfrm>
            <a:off x="2221992" y="5102352"/>
            <a:ext cx="320040" cy="75895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087B36-AA06-8D44-AB52-C667FC0E72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6985" y="6240261"/>
            <a:ext cx="2194560" cy="466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EBB03A-0EF5-7F44-BC03-9A1EB8F40650}"/>
              </a:ext>
            </a:extLst>
          </p:cNvPr>
          <p:cNvSpPr txBox="1"/>
          <p:nvPr/>
        </p:nvSpPr>
        <p:spPr>
          <a:xfrm>
            <a:off x="4697260" y="367012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  <a:r>
              <a:rPr lang="en-US" baseline="30000" dirty="0"/>
              <a:t>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45F1D2-7B53-B14A-9E74-FA34758241A9}"/>
              </a:ext>
            </a:extLst>
          </p:cNvPr>
          <p:cNvSpPr txBox="1"/>
          <p:nvPr/>
        </p:nvSpPr>
        <p:spPr>
          <a:xfrm>
            <a:off x="1630471" y="362211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  <a:r>
              <a:rPr lang="en-US" baseline="30000" dirty="0"/>
              <a:t>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6E9E12-CB60-6B4D-9AF7-F667A6DF2A64}"/>
              </a:ext>
            </a:extLst>
          </p:cNvPr>
          <p:cNvSpPr txBox="1"/>
          <p:nvPr/>
        </p:nvSpPr>
        <p:spPr>
          <a:xfrm>
            <a:off x="7580334" y="362211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  <a:r>
              <a:rPr lang="en-US" baseline="30000" dirty="0"/>
              <a:t>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574CEC-4C75-E740-A140-B875697EC52C}"/>
              </a:ext>
            </a:extLst>
          </p:cNvPr>
          <p:cNvSpPr txBox="1"/>
          <p:nvPr/>
        </p:nvSpPr>
        <p:spPr>
          <a:xfrm>
            <a:off x="4133590" y="5835888"/>
            <a:ext cx="4705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subsurface temperature structure</a:t>
            </a:r>
          </a:p>
          <a:p>
            <a:r>
              <a:rPr lang="en-US" dirty="0"/>
              <a:t>of a warm anticyclonic eddy between GOFS and </a:t>
            </a:r>
          </a:p>
          <a:p>
            <a:r>
              <a:rPr lang="en-US" dirty="0"/>
              <a:t>RTOFS-DA</a:t>
            </a:r>
          </a:p>
        </p:txBody>
      </p:sp>
    </p:spTree>
    <p:extLst>
      <p:ext uri="{BB962C8B-B14F-4D97-AF65-F5344CB8AC3E}">
        <p14:creationId xmlns:p14="http://schemas.microsoft.com/office/powerpoint/2010/main" val="102305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C525A9-953B-9C44-829A-752FE493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9" y="120622"/>
            <a:ext cx="4815535" cy="33832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4449E8-408F-B442-94ED-338689F273CE}"/>
              </a:ext>
            </a:extLst>
          </p:cNvPr>
          <p:cNvCxnSpPr>
            <a:cxnSpLocks/>
          </p:cNvCxnSpPr>
          <p:nvPr/>
        </p:nvCxnSpPr>
        <p:spPr>
          <a:xfrm>
            <a:off x="2976929" y="649160"/>
            <a:ext cx="0" cy="2538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C257350-FAE0-8441-8DF3-A8619D28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905"/>
            <a:ext cx="3348543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80DBE-DD80-2E49-A33D-06C451575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638" y="4005904"/>
            <a:ext cx="3348543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B19AB-B199-A64B-A93B-FE7A41D9D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177" y="4005904"/>
            <a:ext cx="3348543" cy="2743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524F998-D04B-3B49-945E-A844B6CD32B0}"/>
              </a:ext>
            </a:extLst>
          </p:cNvPr>
          <p:cNvSpPr/>
          <p:nvPr/>
        </p:nvSpPr>
        <p:spPr>
          <a:xfrm>
            <a:off x="719848" y="4880040"/>
            <a:ext cx="700392" cy="11802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29A5EB-9DF9-554A-8055-32CF077BCF3F}"/>
              </a:ext>
            </a:extLst>
          </p:cNvPr>
          <p:cNvSpPr/>
          <p:nvPr/>
        </p:nvSpPr>
        <p:spPr>
          <a:xfrm>
            <a:off x="6426742" y="4789249"/>
            <a:ext cx="700392" cy="11802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D8BE0-4691-1D4D-9631-76E857FE43C5}"/>
              </a:ext>
            </a:extLst>
          </p:cNvPr>
          <p:cNvSpPr txBox="1"/>
          <p:nvPr/>
        </p:nvSpPr>
        <p:spPr>
          <a:xfrm>
            <a:off x="5934456" y="3639312"/>
            <a:ext cx="282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Assimilation cycle 20200723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F15B22-8162-1A44-992D-F6869DCE1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735" y="178967"/>
            <a:ext cx="2274475" cy="207452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4450AAF-CE97-2A47-BB11-9B4158D1E5D8}"/>
              </a:ext>
            </a:extLst>
          </p:cNvPr>
          <p:cNvSpPr/>
          <p:nvPr/>
        </p:nvSpPr>
        <p:spPr>
          <a:xfrm>
            <a:off x="6776720" y="662432"/>
            <a:ext cx="256032" cy="99364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4796D-1760-B343-9EA8-FACCC9682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392" y="2477303"/>
            <a:ext cx="2194560" cy="46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66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/>
          <a:stretch/>
        </p:blipFill>
        <p:spPr>
          <a:xfrm>
            <a:off x="381001" y="3438480"/>
            <a:ext cx="3411777" cy="2194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1"/>
          <a:stretch/>
        </p:blipFill>
        <p:spPr>
          <a:xfrm>
            <a:off x="381001" y="1253472"/>
            <a:ext cx="3438431" cy="2204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t="-468" r="60110" b="74653"/>
          <a:stretch/>
        </p:blipFill>
        <p:spPr>
          <a:xfrm>
            <a:off x="2260166" y="2475225"/>
            <a:ext cx="940234" cy="716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776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  <a:cs typeface="Arial" panose="020B0604020202020204" pitchFamily="34" charset="0"/>
              </a:rPr>
              <a:t>Altimeter Absolute Dynamic Topography (ADT) Assimilation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3546764"/>
            <a:ext cx="4800600" cy="2162130"/>
          </a:xfrm>
          <a:prstGeom prst="rect">
            <a:avLst/>
          </a:prstGeom>
          <a:noFill/>
          <a:ln w="635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marL="91440" indent="-914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 Altimeter tracks of </a:t>
            </a:r>
            <a:r>
              <a:rPr lang="en-US" dirty="0">
                <a:solidFill>
                  <a:srgbClr val="0033CC"/>
                </a:solidFill>
                <a:latin typeface="Trebuchet MS" panose="020B0603020202020204" pitchFamily="34" charset="0"/>
              </a:rPr>
              <a:t>ADT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HYCOM ADT</a:t>
            </a:r>
            <a:r>
              <a:rPr lang="en-US" dirty="0">
                <a:latin typeface="Trebuchet MS" panose="020B0603020202020204" pitchFamily="34" charset="0"/>
              </a:rPr>
              <a:t>, and </a:t>
            </a:r>
            <a:r>
              <a:rPr lang="en-US" dirty="0">
                <a:solidFill>
                  <a:srgbClr val="008000"/>
                </a:solidFill>
                <a:latin typeface="Trebuchet MS" panose="020B0603020202020204" pitchFamily="34" charset="0"/>
              </a:rPr>
              <a:t>ADT-HYCOM</a:t>
            </a:r>
            <a:r>
              <a:rPr lang="en-US" dirty="0">
                <a:latin typeface="Trebuchet MS" panose="020B0603020202020204" pitchFamily="34" charset="0"/>
              </a:rPr>
              <a:t> innovations in 3 ocean basins</a:t>
            </a:r>
            <a:endParaRPr lang="en-US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1440" indent="-914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 Good agreement between ADT observations and HYCOM 24-hr ADT forecasts</a:t>
            </a:r>
          </a:p>
          <a:p>
            <a:pPr marL="91440" indent="-914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 HYCOM ADT bias corrected along altimeter tracks: corrections nearly constant (~50 cm) for all tracks and for all satellites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1"/>
          <a:stretch/>
        </p:blipFill>
        <p:spPr>
          <a:xfrm>
            <a:off x="4757784" y="1264732"/>
            <a:ext cx="3395616" cy="2198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-1482" r="62721" b="74922"/>
          <a:stretch/>
        </p:blipFill>
        <p:spPr>
          <a:xfrm>
            <a:off x="6164034" y="2485400"/>
            <a:ext cx="922566" cy="751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458" r="59865" b="74761"/>
          <a:stretch/>
        </p:blipFill>
        <p:spPr>
          <a:xfrm>
            <a:off x="2350056" y="4670076"/>
            <a:ext cx="1002745" cy="7292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6400" y="2807004"/>
            <a:ext cx="583766" cy="304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lIns="91425" tIns="45700" rIns="91425" bIns="45700" rtlCol="0" anchor="t" anchorCtr="0">
            <a:noAutofit/>
          </a:bodyPr>
          <a:lstStyle/>
          <a:p>
            <a:pPr algn="ctr">
              <a:buSzPct val="25000"/>
            </a:pPr>
            <a:r>
              <a:rPr lang="en-US" dirty="0">
                <a:latin typeface="Trebuchet MS" panose="020B0603020202020204" pitchFamily="34" charset="0"/>
                <a:ea typeface="Calibri"/>
                <a:cs typeface="Arial" panose="020B0604020202020204" pitchFamily="34" charset="0"/>
                <a:sym typeface="Calibri"/>
              </a:rPr>
              <a:t>Pacific</a:t>
            </a:r>
            <a:endParaRPr lang="en-US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5001856"/>
            <a:ext cx="685800" cy="304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lIns="91425" tIns="45700" rIns="91425" bIns="45700" rtlCol="0" anchor="t" anchorCtr="0">
            <a:noAutofit/>
          </a:bodyPr>
          <a:lstStyle/>
          <a:p>
            <a:pPr algn="ctr">
              <a:buSzPct val="25000"/>
            </a:pPr>
            <a:r>
              <a:rPr lang="en-US" dirty="0">
                <a:latin typeface="Trebuchet MS" panose="020B0603020202020204" pitchFamily="34" charset="0"/>
                <a:ea typeface="Calibri"/>
                <a:cs typeface="Arial" panose="020B0604020202020204" pitchFamily="34" charset="0"/>
                <a:sym typeface="Calibri"/>
              </a:rPr>
              <a:t>Indian</a:t>
            </a:r>
            <a:endParaRPr lang="en-US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2807004"/>
            <a:ext cx="685800" cy="304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lIns="91425" tIns="45700" rIns="91425" bIns="45700" rtlCol="0" anchor="t" anchorCtr="0">
            <a:noAutofit/>
          </a:bodyPr>
          <a:lstStyle/>
          <a:p>
            <a:pPr algn="ctr">
              <a:buSzPct val="25000"/>
            </a:pPr>
            <a:r>
              <a:rPr lang="en-US" dirty="0">
                <a:latin typeface="Trebuchet MS" panose="020B0603020202020204" pitchFamily="34" charset="0"/>
                <a:ea typeface="Calibri"/>
                <a:cs typeface="Arial" panose="020B0604020202020204" pitchFamily="34" charset="0"/>
                <a:sym typeface="Calibri"/>
              </a:rPr>
              <a:t>Atlantic</a:t>
            </a:r>
            <a:endParaRPr lang="en-US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7EF8C-FB9F-3A43-BFA7-CFDE94EF3972}"/>
              </a:ext>
            </a:extLst>
          </p:cNvPr>
          <p:cNvSpPr txBox="1"/>
          <p:nvPr/>
        </p:nvSpPr>
        <p:spPr>
          <a:xfrm flipH="1">
            <a:off x="2641600" y="114300"/>
            <a:ext cx="45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</a:t>
            </a:r>
            <a:r>
              <a:rPr lang="en-US" sz="2800" dirty="0" err="1"/>
              <a:t>Zulemas’s</a:t>
            </a:r>
            <a:r>
              <a:rPr lang="en-US" sz="2800" dirty="0"/>
              <a:t>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405866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4748829"/>
            <a:ext cx="8382000" cy="97719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9144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Assimilation corrects forecast model layers to be consistent with </a:t>
            </a:r>
            <a:r>
              <a:rPr lang="en-US" dirty="0">
                <a:latin typeface="Trebuchet MS" panose="020B0603020202020204" pitchFamily="34" charset="0"/>
                <a:sym typeface="Symbol" panose="05050102010706020507" pitchFamily="18" charset="2"/>
              </a:rPr>
              <a:t></a:t>
            </a:r>
            <a:r>
              <a:rPr lang="en-US" dirty="0">
                <a:latin typeface="Trebuchet MS" panose="020B0603020202020204" pitchFamily="34" charset="0"/>
              </a:rPr>
              <a:t>ADT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rebuchet MS" panose="020B0603020202020204" pitchFamily="34" charset="0"/>
              </a:rPr>
              <a:t>   - layers are lowered when </a:t>
            </a:r>
            <a:r>
              <a:rPr lang="en-US" dirty="0">
                <a:latin typeface="Trebuchet MS" panose="020B0603020202020204" pitchFamily="34" charset="0"/>
                <a:sym typeface="Symbol" panose="05050102010706020507" pitchFamily="18" charset="2"/>
              </a:rPr>
              <a:t></a:t>
            </a:r>
            <a:r>
              <a:rPr lang="en-US" dirty="0">
                <a:latin typeface="Trebuchet MS" panose="020B0603020202020204" pitchFamily="34" charset="0"/>
              </a:rPr>
              <a:t>ADT &gt; 0; layers are raised when </a:t>
            </a:r>
            <a:r>
              <a:rPr lang="en-US" dirty="0">
                <a:latin typeface="Trebuchet MS" panose="020B0603020202020204" pitchFamily="34" charset="0"/>
                <a:sym typeface="Symbol" panose="05050102010706020507" pitchFamily="18" charset="2"/>
              </a:rPr>
              <a:t></a:t>
            </a:r>
            <a:r>
              <a:rPr lang="en-US" dirty="0">
                <a:latin typeface="Trebuchet MS" panose="020B0603020202020204" pitchFamily="34" charset="0"/>
              </a:rPr>
              <a:t>ADT &lt; 0</a:t>
            </a:r>
          </a:p>
          <a:p>
            <a:pPr marL="9144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Solution conserves model TS relationships and is constrained by SST, SSS, MLD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779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  <a:cs typeface="Arial" panose="020B0604020202020204" pitchFamily="34" charset="0"/>
              </a:rPr>
              <a:t>Altimeter Absolute Dynamic Topography (ADT) Assimilation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/>
          <a:stretch/>
        </p:blipFill>
        <p:spPr>
          <a:xfrm>
            <a:off x="152400" y="1182148"/>
            <a:ext cx="4191000" cy="323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b="8735"/>
          <a:stretch/>
        </p:blipFill>
        <p:spPr>
          <a:xfrm>
            <a:off x="4693612" y="1216649"/>
            <a:ext cx="4221789" cy="3182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4340848"/>
            <a:ext cx="1219200" cy="304800"/>
          </a:xfrm>
          <a:prstGeom prst="rect">
            <a:avLst/>
          </a:prstGeom>
          <a:noFill/>
          <a:ln>
            <a:noFill/>
          </a:ln>
        </p:spPr>
        <p:txBody>
          <a:bodyPr wrap="none" lIns="91425" tIns="45700" rIns="91425" bIns="45700" rtlCol="0" anchor="t" anchorCtr="0">
            <a:noAutofit/>
          </a:bodyPr>
          <a:lstStyle/>
          <a:p>
            <a:pPr algn="ctr">
              <a:buSzPct val="25000"/>
            </a:pPr>
            <a:r>
              <a:rPr lang="en-US" b="1" dirty="0">
                <a:latin typeface="Trebuchet MS" panose="020B0603020202020204" pitchFamily="34" charset="0"/>
                <a:ea typeface="Calibri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US" b="1" dirty="0">
                <a:latin typeface="Trebuchet MS" panose="020B0603020202020204" pitchFamily="34" charset="0"/>
                <a:ea typeface="Calibri"/>
                <a:cs typeface="Arial" panose="020B0604020202020204" pitchFamily="34" charset="0"/>
                <a:sym typeface="Calibri"/>
              </a:rPr>
              <a:t>ADT=+16 cm</a:t>
            </a:r>
            <a:endParaRPr lang="en-US" b="1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4340848"/>
            <a:ext cx="1219200" cy="304800"/>
          </a:xfrm>
          <a:prstGeom prst="rect">
            <a:avLst/>
          </a:prstGeom>
          <a:noFill/>
          <a:ln>
            <a:noFill/>
          </a:ln>
        </p:spPr>
        <p:txBody>
          <a:bodyPr wrap="none" lIns="91425" tIns="45700" rIns="91425" bIns="45700" rtlCol="0" anchor="t" anchorCtr="0">
            <a:noAutofit/>
          </a:bodyPr>
          <a:lstStyle/>
          <a:p>
            <a:pPr algn="ctr">
              <a:buSzPct val="25000"/>
            </a:pPr>
            <a:r>
              <a:rPr lang="en-US" b="1" dirty="0">
                <a:latin typeface="Trebuchet MS" panose="020B0603020202020204" pitchFamily="34" charset="0"/>
                <a:ea typeface="Calibri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US" b="1" dirty="0">
                <a:latin typeface="Trebuchet MS" panose="020B0603020202020204" pitchFamily="34" charset="0"/>
                <a:ea typeface="Calibri"/>
                <a:cs typeface="Arial" panose="020B0604020202020204" pitchFamily="34" charset="0"/>
                <a:sym typeface="Calibri"/>
              </a:rPr>
              <a:t>ADT=-34 cm</a:t>
            </a:r>
            <a:endParaRPr lang="en-US" b="1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6" t="91482" r="24435" b="5555"/>
          <a:stretch/>
        </p:blipFill>
        <p:spPr>
          <a:xfrm>
            <a:off x="3657601" y="4397360"/>
            <a:ext cx="2209801" cy="15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2400" y="4473560"/>
            <a:ext cx="160020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  <a:latin typeface="Trebuchet MS" panose="020B0603020202020204" pitchFamily="34" charset="0"/>
              </a:rPr>
              <a:t>Forecast</a:t>
            </a:r>
            <a:r>
              <a:rPr lang="en-US" sz="1200" dirty="0">
                <a:latin typeface="Trebuchet MS" panose="020B0603020202020204" pitchFamily="34" charset="0"/>
              </a:rPr>
              <a:t>   </a:t>
            </a:r>
            <a:r>
              <a:rPr 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Corrected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86E11C-2891-7B42-9901-45ED5CE93857}"/>
              </a:ext>
            </a:extLst>
          </p:cNvPr>
          <p:cNvSpPr txBox="1"/>
          <p:nvPr/>
        </p:nvSpPr>
        <p:spPr>
          <a:xfrm flipH="1">
            <a:off x="2641600" y="114300"/>
            <a:ext cx="45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</a:t>
            </a:r>
            <a:r>
              <a:rPr lang="en-US" sz="2800" dirty="0" err="1"/>
              <a:t>Zulemas’s</a:t>
            </a:r>
            <a:r>
              <a:rPr lang="en-US" sz="2800" dirty="0"/>
              <a:t>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0310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41A6B-6CAC-9E43-84D7-7C0DBE14A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558" y="48904"/>
            <a:ext cx="4238294" cy="33832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EC4F4D-464F-3540-A462-2621056BD868}"/>
              </a:ext>
            </a:extLst>
          </p:cNvPr>
          <p:cNvCxnSpPr>
            <a:cxnSpLocks/>
          </p:cNvCxnSpPr>
          <p:nvPr/>
        </p:nvCxnSpPr>
        <p:spPr>
          <a:xfrm>
            <a:off x="3808316" y="351694"/>
            <a:ext cx="0" cy="28637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9147797-C8E1-6546-821B-4F35228E8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66" y="3474720"/>
            <a:ext cx="4368286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2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51843C-3E31-D04A-8808-BAE55F8E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4"/>
            <a:ext cx="9144000" cy="276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5139D3-6528-8A44-A100-8F3A4BDF18B2}"/>
              </a:ext>
            </a:extLst>
          </p:cNvPr>
          <p:cNvSpPr/>
          <p:nvPr/>
        </p:nvSpPr>
        <p:spPr>
          <a:xfrm>
            <a:off x="2460692" y="0"/>
            <a:ext cx="422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From hycom_var.2020072200.ssh</a:t>
            </a:r>
            <a:endParaRPr lang="en-US" dirty="0">
              <a:effectLst/>
              <a:latin typeface="Menlo" panose="020B0609030804020204" pitchFamily="49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45FDF5-F19A-CD45-98DA-7CB252378D6C}"/>
              </a:ext>
            </a:extLst>
          </p:cNvPr>
          <p:cNvGrpSpPr/>
          <p:nvPr/>
        </p:nvGrpSpPr>
        <p:grpSpPr>
          <a:xfrm>
            <a:off x="0" y="871937"/>
            <a:ext cx="9144000" cy="657843"/>
            <a:chOff x="0" y="871937"/>
            <a:chExt cx="9144000" cy="65784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024568-1A8D-294D-B9A7-803180912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71937"/>
              <a:ext cx="9144000" cy="31860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54C92-8B9A-7942-9238-C3D549918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82939"/>
              <a:ext cx="9144000" cy="34684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780D3C-6926-B04B-9C88-F27428F7F9BA}"/>
              </a:ext>
            </a:extLst>
          </p:cNvPr>
          <p:cNvGrpSpPr/>
          <p:nvPr/>
        </p:nvGrpSpPr>
        <p:grpSpPr>
          <a:xfrm>
            <a:off x="0" y="1655436"/>
            <a:ext cx="9144000" cy="3326860"/>
            <a:chOff x="0" y="1655436"/>
            <a:chExt cx="9144000" cy="33268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8C0CA0-85AB-EE44-A0D6-B13F60DD0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3414"/>
            <a:stretch/>
          </p:blipFill>
          <p:spPr>
            <a:xfrm>
              <a:off x="0" y="2590800"/>
              <a:ext cx="9144000" cy="3005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13E918-C757-7D4E-BFA7-0E7F91FCD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871383"/>
              <a:ext cx="9144000" cy="211091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335861-519D-FF42-9B59-BAD2694CE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5333"/>
            <a:stretch/>
          </p:blipFill>
          <p:spPr>
            <a:xfrm>
              <a:off x="0" y="2127250"/>
              <a:ext cx="9144000" cy="48387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B9D337-63F7-0A49-8D92-8810CBAA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1655436"/>
              <a:ext cx="9144000" cy="499127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AC3AA20-E207-3242-8A1C-122C432A73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723" y="4393419"/>
            <a:ext cx="2274475" cy="207452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2BF2C92-07D6-CE4D-BC38-3C0CD76052AF}"/>
              </a:ext>
            </a:extLst>
          </p:cNvPr>
          <p:cNvSpPr/>
          <p:nvPr/>
        </p:nvSpPr>
        <p:spPr>
          <a:xfrm>
            <a:off x="5275420" y="4876884"/>
            <a:ext cx="320040" cy="75895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E68AFA8-9804-004B-ABB2-B394449D8E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3432" y="6327943"/>
            <a:ext cx="2194560" cy="46604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470726C1-8712-EE40-8B32-752BB5BD1D2E}"/>
              </a:ext>
            </a:extLst>
          </p:cNvPr>
          <p:cNvSpPr/>
          <p:nvPr/>
        </p:nvSpPr>
        <p:spPr>
          <a:xfrm>
            <a:off x="2321365" y="632648"/>
            <a:ext cx="1448970" cy="446544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BE259E-8A01-5B4D-B830-93061C2AC15E}"/>
              </a:ext>
            </a:extLst>
          </p:cNvPr>
          <p:cNvSpPr txBox="1"/>
          <p:nvPr/>
        </p:nvSpPr>
        <p:spPr>
          <a:xfrm>
            <a:off x="851770" y="5248405"/>
            <a:ext cx="267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Innov</a:t>
            </a:r>
            <a:r>
              <a:rPr lang="en-US" dirty="0"/>
              <a:t> &lt; 0, layers are raised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D50BEC-31BA-6E4A-A9CB-8C59A5C8D00B}"/>
              </a:ext>
            </a:extLst>
          </p:cNvPr>
          <p:cNvSpPr txBox="1"/>
          <p:nvPr/>
        </p:nvSpPr>
        <p:spPr>
          <a:xfrm>
            <a:off x="275573" y="5611660"/>
            <a:ext cx="4190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Zulema,  Do you think this can explain the</a:t>
            </a:r>
          </a:p>
          <a:p>
            <a:r>
              <a:rPr lang="en-US" dirty="0">
                <a:solidFill>
                  <a:srgbClr val="C00000"/>
                </a:solidFill>
              </a:rPr>
              <a:t>Differences between GOFS and RTOFS-DA </a:t>
            </a:r>
          </a:p>
          <a:p>
            <a:r>
              <a:rPr lang="en-US" dirty="0">
                <a:solidFill>
                  <a:srgbClr val="C00000"/>
                </a:solidFill>
              </a:rPr>
              <a:t>Shown in slide 16 and 17?</a:t>
            </a:r>
          </a:p>
        </p:txBody>
      </p:sp>
    </p:spTree>
    <p:extLst>
      <p:ext uri="{BB962C8B-B14F-4D97-AF65-F5344CB8AC3E}">
        <p14:creationId xmlns:p14="http://schemas.microsoft.com/office/powerpoint/2010/main" val="862119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51843C-3E31-D04A-8808-BAE55F8E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4"/>
            <a:ext cx="9144000" cy="276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5139D3-6528-8A44-A100-8F3A4BDF18B2}"/>
              </a:ext>
            </a:extLst>
          </p:cNvPr>
          <p:cNvSpPr/>
          <p:nvPr/>
        </p:nvSpPr>
        <p:spPr>
          <a:xfrm>
            <a:off x="2460692" y="0"/>
            <a:ext cx="422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From hycom_var.2020072200.ssh</a:t>
            </a:r>
            <a:endParaRPr lang="en-US" dirty="0">
              <a:effectLst/>
              <a:latin typeface="Menlo" panose="020B0609030804020204" pitchFamily="49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E68AFA8-9804-004B-ABB2-B394449D8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432" y="6327943"/>
            <a:ext cx="2194560" cy="466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C393E0-9DC8-2245-B947-F827F0551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8074"/>
            <a:ext cx="9144000" cy="940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60A5C-5EC8-8642-BEBC-2A9564E09B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79"/>
          <a:stretch/>
        </p:blipFill>
        <p:spPr>
          <a:xfrm>
            <a:off x="0" y="2059035"/>
            <a:ext cx="9144000" cy="28584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B18DF2-6699-FD46-8E68-E43A25F87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855" y="4496967"/>
            <a:ext cx="2274475" cy="207452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EB7E13C-AB8D-664E-9CD2-169739C60963}"/>
              </a:ext>
            </a:extLst>
          </p:cNvPr>
          <p:cNvSpPr/>
          <p:nvPr/>
        </p:nvSpPr>
        <p:spPr>
          <a:xfrm>
            <a:off x="4815840" y="4980432"/>
            <a:ext cx="256032" cy="99364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454447-9C98-9E4E-90AE-E8961C4CED83}"/>
              </a:ext>
            </a:extLst>
          </p:cNvPr>
          <p:cNvSpPr/>
          <p:nvPr/>
        </p:nvSpPr>
        <p:spPr>
          <a:xfrm>
            <a:off x="2321365" y="632648"/>
            <a:ext cx="1448970" cy="446544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743816-6072-E149-99A6-4E152DADCFFB}"/>
              </a:ext>
            </a:extLst>
          </p:cNvPr>
          <p:cNvSpPr txBox="1"/>
          <p:nvPr/>
        </p:nvSpPr>
        <p:spPr>
          <a:xfrm>
            <a:off x="851770" y="5248405"/>
            <a:ext cx="267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Innov</a:t>
            </a:r>
            <a:r>
              <a:rPr lang="en-US" dirty="0"/>
              <a:t> &lt; 0, layers are raised</a:t>
            </a:r>
          </a:p>
        </p:txBody>
      </p:sp>
    </p:spTree>
    <p:extLst>
      <p:ext uri="{BB962C8B-B14F-4D97-AF65-F5344CB8AC3E}">
        <p14:creationId xmlns:p14="http://schemas.microsoft.com/office/powerpoint/2010/main" val="2789437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97CC81-F0A9-0342-9DFC-228C0CE0B1E2}"/>
              </a:ext>
            </a:extLst>
          </p:cNvPr>
          <p:cNvSpPr txBox="1"/>
          <p:nvPr/>
        </p:nvSpPr>
        <p:spPr>
          <a:xfrm>
            <a:off x="3939169" y="0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Sally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7622A-C73B-2B40-939D-97F325A53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80" y="528320"/>
            <a:ext cx="590216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20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00CE0F-36C7-114A-9D77-B426FC52B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408" y="118758"/>
            <a:ext cx="3812126" cy="3247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6497F5-7086-0C4F-A764-3F16DDAE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3616797"/>
            <a:ext cx="3348543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DB3F81-6C5B-6A43-92FB-2D484865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822" y="3626526"/>
            <a:ext cx="3348543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88B239-3271-6B49-808C-2B51EE381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930" y="3665436"/>
            <a:ext cx="3348543" cy="2743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FA729E-FC81-2241-93B3-0D0B1D43409A}"/>
              </a:ext>
            </a:extLst>
          </p:cNvPr>
          <p:cNvCxnSpPr>
            <a:cxnSpLocks/>
          </p:cNvCxnSpPr>
          <p:nvPr/>
        </p:nvCxnSpPr>
        <p:spPr>
          <a:xfrm>
            <a:off x="3613767" y="564205"/>
            <a:ext cx="0" cy="2538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666952-4D4C-CC43-8AAF-ABD02B565264}"/>
              </a:ext>
            </a:extLst>
          </p:cNvPr>
          <p:cNvSpPr txBox="1"/>
          <p:nvPr/>
        </p:nvSpPr>
        <p:spPr>
          <a:xfrm>
            <a:off x="3375498" y="310312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-88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9A2A5-898E-B44F-9399-44492F4FA213}"/>
              </a:ext>
            </a:extLst>
          </p:cNvPr>
          <p:cNvSpPr txBox="1"/>
          <p:nvPr/>
        </p:nvSpPr>
        <p:spPr>
          <a:xfrm>
            <a:off x="5971032" y="3236976"/>
            <a:ext cx="282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Assimilation cycle 20200915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E105A-F5D3-7547-849A-EF7AFCCAE45E}"/>
              </a:ext>
            </a:extLst>
          </p:cNvPr>
          <p:cNvSpPr txBox="1"/>
          <p:nvPr/>
        </p:nvSpPr>
        <p:spPr>
          <a:xfrm>
            <a:off x="0" y="6211669"/>
            <a:ext cx="9104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some differences in the subsurface temperature structure, but overall there is better </a:t>
            </a:r>
          </a:p>
          <a:p>
            <a:r>
              <a:rPr lang="en-US" dirty="0"/>
              <a:t>Agreement than in slides 16 and 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6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A312C-FB6F-0D4C-A259-C41BD22864A4}"/>
              </a:ext>
            </a:extLst>
          </p:cNvPr>
          <p:cNvSpPr txBox="1"/>
          <p:nvPr/>
        </p:nvSpPr>
        <p:spPr>
          <a:xfrm>
            <a:off x="3764604" y="0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SG601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B234D-2511-654E-87F8-32CB67BE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9" y="675396"/>
            <a:ext cx="3813048" cy="3690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8C735-FE6C-E54A-985A-6C8A215DF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663" y="494626"/>
            <a:ext cx="4443984" cy="1596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4BA34-79DB-0840-8A18-9E700140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665" y="2060779"/>
            <a:ext cx="4443984" cy="1596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D9D85-5BFE-1549-A87C-B23BF94BE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08" y="3646386"/>
            <a:ext cx="4443984" cy="1596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B6E038-387B-0645-9C74-9787FD699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1183" y="5308384"/>
            <a:ext cx="4443984" cy="15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31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03CE3-5AD0-7149-86D2-A259D6EB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35" y="630969"/>
            <a:ext cx="4156692" cy="408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CA9A70-C784-EC43-B6C6-338E59BCC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333" y="483815"/>
            <a:ext cx="4288609" cy="4220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B38FB-1F52-BD41-9E40-B16385DDD141}"/>
              </a:ext>
            </a:extLst>
          </p:cNvPr>
          <p:cNvSpPr txBox="1"/>
          <p:nvPr/>
        </p:nvSpPr>
        <p:spPr>
          <a:xfrm>
            <a:off x="3805244" y="0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SG601</a:t>
            </a:r>
          </a:p>
        </p:txBody>
      </p:sp>
    </p:spTree>
    <p:extLst>
      <p:ext uri="{BB962C8B-B14F-4D97-AF65-F5344CB8AC3E}">
        <p14:creationId xmlns:p14="http://schemas.microsoft.com/office/powerpoint/2010/main" val="1878224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F2C99-4E7E-8340-BFB0-E239B0099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03" y="670396"/>
            <a:ext cx="4171990" cy="4131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E1C0B-C936-FC4D-B271-BC3C5EAC8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13" y="684198"/>
            <a:ext cx="4213418" cy="4121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4993BA-FEAC-3545-862A-8F163599DE54}"/>
              </a:ext>
            </a:extLst>
          </p:cNvPr>
          <p:cNvSpPr txBox="1"/>
          <p:nvPr/>
        </p:nvSpPr>
        <p:spPr>
          <a:xfrm>
            <a:off x="3805244" y="0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SG601</a:t>
            </a:r>
          </a:p>
        </p:txBody>
      </p:sp>
    </p:spTree>
    <p:extLst>
      <p:ext uri="{BB962C8B-B14F-4D97-AF65-F5344CB8AC3E}">
        <p14:creationId xmlns:p14="http://schemas.microsoft.com/office/powerpoint/2010/main" val="2919514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0181E-EC42-4F4B-8F30-6574775D2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8" y="741072"/>
            <a:ext cx="4297453" cy="4229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9AEDBA-1D3A-6A4E-B26B-6F7B79F9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796" y="718434"/>
            <a:ext cx="4298350" cy="4222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42136C-EFEA-B246-944F-9D46E41C2A19}"/>
              </a:ext>
            </a:extLst>
          </p:cNvPr>
          <p:cNvSpPr txBox="1"/>
          <p:nvPr/>
        </p:nvSpPr>
        <p:spPr>
          <a:xfrm>
            <a:off x="3805244" y="0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SG601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9D426-80AB-924F-9AD9-947E6AE0455D}"/>
              </a:ext>
            </a:extLst>
          </p:cNvPr>
          <p:cNvSpPr txBox="1"/>
          <p:nvPr/>
        </p:nvSpPr>
        <p:spPr>
          <a:xfrm>
            <a:off x="143779" y="5159483"/>
            <a:ext cx="9000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Zulema, do you think that the better agreement in this case is due to the fact that the profiles </a:t>
            </a:r>
          </a:p>
          <a:p>
            <a:r>
              <a:rPr lang="en-US" dirty="0">
                <a:solidFill>
                  <a:srgbClr val="C00000"/>
                </a:solidFill>
              </a:rPr>
              <a:t>From glider SG601 were being assimilated by RTOFS-DA?</a:t>
            </a:r>
            <a:r>
              <a:rPr lang="en-US" dirty="0"/>
              <a:t> This glider was trying to specifically </a:t>
            </a:r>
          </a:p>
          <a:p>
            <a:r>
              <a:rPr lang="en-US" dirty="0"/>
              <a:t>Capture the subsurface structure of the eddy </a:t>
            </a:r>
          </a:p>
        </p:txBody>
      </p:sp>
    </p:spTree>
    <p:extLst>
      <p:ext uri="{BB962C8B-B14F-4D97-AF65-F5344CB8AC3E}">
        <p14:creationId xmlns:p14="http://schemas.microsoft.com/office/powerpoint/2010/main" val="2376896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CAD02A-199F-FA43-A6D3-67D50DD9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7" y="793585"/>
            <a:ext cx="4349751" cy="428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FEB982-C495-DF45-9884-0BF0DEE0E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68" y="741679"/>
            <a:ext cx="4323522" cy="4212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6BBD3A-77E0-7847-AAA1-43327C322B0F}"/>
              </a:ext>
            </a:extLst>
          </p:cNvPr>
          <p:cNvSpPr txBox="1"/>
          <p:nvPr/>
        </p:nvSpPr>
        <p:spPr>
          <a:xfrm>
            <a:off x="3805244" y="0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SG601</a:t>
            </a:r>
          </a:p>
        </p:txBody>
      </p:sp>
    </p:spTree>
    <p:extLst>
      <p:ext uri="{BB962C8B-B14F-4D97-AF65-F5344CB8AC3E}">
        <p14:creationId xmlns:p14="http://schemas.microsoft.com/office/powerpoint/2010/main" val="3292658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852DA-1F2C-C14B-9FAF-E2225225A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60" y="443229"/>
            <a:ext cx="5001260" cy="3827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B16CF7-5488-0743-B1B6-CA9E976F0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52" y="4336583"/>
            <a:ext cx="4553172" cy="9669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440CE2F-99FD-B245-BD44-AE7F39787EF2}"/>
              </a:ext>
            </a:extLst>
          </p:cNvPr>
          <p:cNvSpPr/>
          <p:nvPr/>
        </p:nvSpPr>
        <p:spPr>
          <a:xfrm>
            <a:off x="3830320" y="1251712"/>
            <a:ext cx="345440" cy="14914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8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0155BE-259C-C647-AFE9-6E38F67AA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327" y="323850"/>
            <a:ext cx="3156973" cy="256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A40DFF-4BC6-A04E-8E39-EF9778B52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1" y="311150"/>
            <a:ext cx="3156973" cy="2560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9C2112-7533-B341-8DF6-6B6ECBFC7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6" y="296636"/>
            <a:ext cx="3156973" cy="2560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2A7441-96EE-A341-9FEB-4BF1ADD1A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68160"/>
            <a:ext cx="3125307" cy="256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831B0-715E-B54F-B3B4-319A8D4DD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813" y="3616797"/>
            <a:ext cx="3125307" cy="256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35642-8654-3847-87DF-A110F9DF98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463" y="3597342"/>
            <a:ext cx="3125307" cy="25603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CCE7B0-1A48-B748-A18F-3F0AE38AB818}"/>
              </a:ext>
            </a:extLst>
          </p:cNvPr>
          <p:cNvCxnSpPr>
            <a:cxnSpLocks/>
          </p:cNvCxnSpPr>
          <p:nvPr/>
        </p:nvCxnSpPr>
        <p:spPr>
          <a:xfrm>
            <a:off x="1274325" y="622570"/>
            <a:ext cx="0" cy="20136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546A2C-0E46-1E45-AF82-D84476347E1E}"/>
              </a:ext>
            </a:extLst>
          </p:cNvPr>
          <p:cNvCxnSpPr>
            <a:cxnSpLocks/>
          </p:cNvCxnSpPr>
          <p:nvPr/>
        </p:nvCxnSpPr>
        <p:spPr>
          <a:xfrm>
            <a:off x="4189391" y="629055"/>
            <a:ext cx="0" cy="20136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F0534D-AC29-E344-B110-89EC200C2E22}"/>
              </a:ext>
            </a:extLst>
          </p:cNvPr>
          <p:cNvCxnSpPr>
            <a:cxnSpLocks/>
          </p:cNvCxnSpPr>
          <p:nvPr/>
        </p:nvCxnSpPr>
        <p:spPr>
          <a:xfrm>
            <a:off x="7143353" y="645269"/>
            <a:ext cx="0" cy="20136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32005A8-239C-DF44-9969-3F4C7926122D}"/>
              </a:ext>
            </a:extLst>
          </p:cNvPr>
          <p:cNvSpPr/>
          <p:nvPr/>
        </p:nvSpPr>
        <p:spPr>
          <a:xfrm>
            <a:off x="1050588" y="4017525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E09331-38C5-654A-8ED9-A1FAA76E5968}"/>
              </a:ext>
            </a:extLst>
          </p:cNvPr>
          <p:cNvSpPr/>
          <p:nvPr/>
        </p:nvSpPr>
        <p:spPr>
          <a:xfrm>
            <a:off x="6329465" y="4053193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3573-C2EB-4E44-A3DF-14C77E61C053}"/>
              </a:ext>
            </a:extLst>
          </p:cNvPr>
          <p:cNvSpPr txBox="1"/>
          <p:nvPr/>
        </p:nvSpPr>
        <p:spPr>
          <a:xfrm>
            <a:off x="1903957" y="6211669"/>
            <a:ext cx="563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subsurface temperature structure</a:t>
            </a:r>
          </a:p>
          <a:p>
            <a:r>
              <a:rPr lang="en-US" dirty="0"/>
              <a:t>of a warm anticyclonic eddy between GOFS and RTOFS-DA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941E69-DB6D-EE47-B6F5-47D7389252CA}"/>
              </a:ext>
            </a:extLst>
          </p:cNvPr>
          <p:cNvSpPr txBox="1"/>
          <p:nvPr/>
        </p:nvSpPr>
        <p:spPr>
          <a:xfrm>
            <a:off x="1705627" y="382252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  <a:r>
              <a:rPr lang="en-US" baseline="30000" dirty="0"/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68F1A1-64B4-E746-8AD4-7F19F308D0D4}"/>
              </a:ext>
            </a:extLst>
          </p:cNvPr>
          <p:cNvSpPr txBox="1"/>
          <p:nvPr/>
        </p:nvSpPr>
        <p:spPr>
          <a:xfrm>
            <a:off x="3672213" y="398536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  <a:r>
              <a:rPr lang="en-US" baseline="30000" dirty="0"/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0D194C-55D1-8F48-ACDB-68C5BC29ACC6}"/>
              </a:ext>
            </a:extLst>
          </p:cNvPr>
          <p:cNvSpPr txBox="1"/>
          <p:nvPr/>
        </p:nvSpPr>
        <p:spPr>
          <a:xfrm>
            <a:off x="7066767" y="392273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  <a:r>
              <a:rPr lang="en-US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043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8D0BA-E801-B140-8141-56FBED3D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4"/>
            <a:ext cx="9144000" cy="2767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A564F4-9D8E-F640-B87A-FA703F13744C}"/>
              </a:ext>
            </a:extLst>
          </p:cNvPr>
          <p:cNvSpPr/>
          <p:nvPr/>
        </p:nvSpPr>
        <p:spPr>
          <a:xfrm>
            <a:off x="2460692" y="0"/>
            <a:ext cx="422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From hycom_var.2020091400.ssh</a:t>
            </a:r>
            <a:endParaRPr lang="en-US" dirty="0">
              <a:effectLst/>
              <a:latin typeface="Menlo" panose="020B060903080402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788D0-4776-6947-85F4-58B7E1C27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288"/>
            <a:ext cx="9144000" cy="145758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611A260-8AA4-7341-9E3B-62C8D50D2E6F}"/>
              </a:ext>
            </a:extLst>
          </p:cNvPr>
          <p:cNvSpPr/>
          <p:nvPr/>
        </p:nvSpPr>
        <p:spPr>
          <a:xfrm>
            <a:off x="2421573" y="926925"/>
            <a:ext cx="1448970" cy="169101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60F95-363C-0C4B-8545-D71C82F3B8BB}"/>
              </a:ext>
            </a:extLst>
          </p:cNvPr>
          <p:cNvSpPr txBox="1"/>
          <p:nvPr/>
        </p:nvSpPr>
        <p:spPr>
          <a:xfrm>
            <a:off x="1177447" y="2693096"/>
            <a:ext cx="287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Innov</a:t>
            </a:r>
            <a:r>
              <a:rPr lang="en-US" dirty="0"/>
              <a:t> &gt; 0, layers are lowered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90C9B4-16A3-F34A-87DF-BA6512BA102D}"/>
              </a:ext>
            </a:extLst>
          </p:cNvPr>
          <p:cNvSpPr txBox="1"/>
          <p:nvPr/>
        </p:nvSpPr>
        <p:spPr>
          <a:xfrm>
            <a:off x="0" y="3407079"/>
            <a:ext cx="90481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case the innovations will tend to  lower the temperature profile, however we see </a:t>
            </a:r>
          </a:p>
          <a:p>
            <a:r>
              <a:rPr lang="en-US" dirty="0"/>
              <a:t>From slide 23 that the isothermals in RTOFS-DA were raised in the middle of the eddy, </a:t>
            </a:r>
          </a:p>
          <a:p>
            <a:r>
              <a:rPr lang="en-US" dirty="0"/>
              <a:t>Better resembling  the temperature structure shown by the glider observations (slide 24 </a:t>
            </a:r>
          </a:p>
          <a:p>
            <a:r>
              <a:rPr lang="en-US" dirty="0"/>
              <a:t>Top figure). </a:t>
            </a:r>
            <a:r>
              <a:rPr lang="en-US" dirty="0">
                <a:solidFill>
                  <a:srgbClr val="C00000"/>
                </a:solidFill>
              </a:rPr>
              <a:t>Do you know if there are in-situ profiles (glider or Argos), the NCODA algorithm</a:t>
            </a:r>
          </a:p>
          <a:p>
            <a:r>
              <a:rPr lang="en-US" dirty="0">
                <a:solidFill>
                  <a:srgbClr val="C00000"/>
                </a:solidFill>
              </a:rPr>
              <a:t> is RTOFS-DA chooses the vertical adjustment from the in-situ profile over the adjustment from</a:t>
            </a:r>
          </a:p>
          <a:p>
            <a:r>
              <a:rPr lang="en-US" dirty="0">
                <a:solidFill>
                  <a:srgbClr val="C00000"/>
                </a:solidFill>
              </a:rPr>
              <a:t>The absolute dynamic topography? Or the final adjustment is some combination of both?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2045D6-B0D6-5848-B74B-882A4DC0DD03}"/>
              </a:ext>
            </a:extLst>
          </p:cNvPr>
          <p:cNvSpPr txBox="1"/>
          <p:nvPr/>
        </p:nvSpPr>
        <p:spPr>
          <a:xfrm>
            <a:off x="3582445" y="5461348"/>
            <a:ext cx="132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878319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2911E7-5064-8142-AB60-688EE1004BCF}"/>
              </a:ext>
            </a:extLst>
          </p:cNvPr>
          <p:cNvSpPr txBox="1"/>
          <p:nvPr/>
        </p:nvSpPr>
        <p:spPr>
          <a:xfrm>
            <a:off x="3939169" y="0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Aug 31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B12C5-8501-D24C-A2A1-72E182106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518" y="1644072"/>
            <a:ext cx="5487949" cy="3595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BF906B-974B-8E42-80B7-D9840B4DD537}"/>
              </a:ext>
            </a:extLst>
          </p:cNvPr>
          <p:cNvSpPr txBox="1"/>
          <p:nvPr/>
        </p:nvSpPr>
        <p:spPr>
          <a:xfrm>
            <a:off x="3167933" y="1039091"/>
            <a:ext cx="3232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SSH from Copernicus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856837-5256-4940-BEDF-0380E735E264}"/>
              </a:ext>
            </a:extLst>
          </p:cNvPr>
          <p:cNvCxnSpPr>
            <a:cxnSpLocks/>
          </p:cNvCxnSpPr>
          <p:nvPr/>
        </p:nvCxnSpPr>
        <p:spPr>
          <a:xfrm>
            <a:off x="3327440" y="1634836"/>
            <a:ext cx="0" cy="3583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725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72B461-F14B-8445-985B-90EE46F6D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0" y="0"/>
            <a:ext cx="686928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8C13CA-2B21-4043-80EA-8989F0DF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105" y="3620654"/>
            <a:ext cx="2982444" cy="30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87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D37199-6618-6F44-B6F9-149A4ABD8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184"/>
            <a:ext cx="3051237" cy="2560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955286-EA33-CC4C-A8E6-D3E88FFF9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522" y="269185"/>
            <a:ext cx="3051237" cy="2560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05F1AC-B714-BB4F-8C64-85D430AE2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763" y="295690"/>
            <a:ext cx="3051237" cy="2560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6B07BA-694E-C345-8A11-E3B711D87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5560"/>
            <a:ext cx="3125307" cy="2560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64630B-7870-A14B-AFA7-E09AC3A41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997" y="3338293"/>
            <a:ext cx="3125307" cy="256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2792E3-7A36-9046-9FE3-9B7FDEE8A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094" y="3298537"/>
            <a:ext cx="3125307" cy="25603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8666C2-1AAD-0C46-B357-C19F0C5A93C2}"/>
              </a:ext>
            </a:extLst>
          </p:cNvPr>
          <p:cNvCxnSpPr>
            <a:cxnSpLocks/>
          </p:cNvCxnSpPr>
          <p:nvPr/>
        </p:nvCxnSpPr>
        <p:spPr>
          <a:xfrm>
            <a:off x="713549" y="600363"/>
            <a:ext cx="0" cy="2013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7B4FBA-0AFD-6C47-9D1B-A3C9F8022757}"/>
              </a:ext>
            </a:extLst>
          </p:cNvPr>
          <p:cNvCxnSpPr>
            <a:cxnSpLocks/>
          </p:cNvCxnSpPr>
          <p:nvPr/>
        </p:nvCxnSpPr>
        <p:spPr>
          <a:xfrm>
            <a:off x="3747694" y="623454"/>
            <a:ext cx="0" cy="2013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E0F631-69C1-EF46-A5F9-7D46E7A08BFF}"/>
              </a:ext>
            </a:extLst>
          </p:cNvPr>
          <p:cNvCxnSpPr>
            <a:cxnSpLocks/>
          </p:cNvCxnSpPr>
          <p:nvPr/>
        </p:nvCxnSpPr>
        <p:spPr>
          <a:xfrm>
            <a:off x="6818785" y="637309"/>
            <a:ext cx="0" cy="2013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519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49C91-8350-D340-B9D4-3B24123ED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1090"/>
            <a:ext cx="3125307" cy="2560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26768E-78EB-D749-909C-5C0149CC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37" y="3554342"/>
            <a:ext cx="3125307" cy="2560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7F696-D088-A147-AE51-B531A29EE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973" y="3527838"/>
            <a:ext cx="3125307" cy="2560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A2D827-A143-054C-BE41-D4038409D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9184"/>
            <a:ext cx="3051237" cy="256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641BB-7CE4-8A4F-AC85-428A7B85E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522" y="269185"/>
            <a:ext cx="3051237" cy="256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FA2B85-3965-0342-9B54-3723AC3EA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763" y="295690"/>
            <a:ext cx="3051237" cy="25603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14844D-A7EE-0C46-A449-FB736C0971C7}"/>
              </a:ext>
            </a:extLst>
          </p:cNvPr>
          <p:cNvCxnSpPr>
            <a:cxnSpLocks/>
          </p:cNvCxnSpPr>
          <p:nvPr/>
        </p:nvCxnSpPr>
        <p:spPr>
          <a:xfrm>
            <a:off x="1800225" y="600363"/>
            <a:ext cx="0" cy="2013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98EA96-3098-F742-BDFA-7EAD6D9E4A5C}"/>
              </a:ext>
            </a:extLst>
          </p:cNvPr>
          <p:cNvCxnSpPr>
            <a:cxnSpLocks/>
          </p:cNvCxnSpPr>
          <p:nvPr/>
        </p:nvCxnSpPr>
        <p:spPr>
          <a:xfrm>
            <a:off x="4847622" y="623454"/>
            <a:ext cx="0" cy="2013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3BD970-7E2A-AC49-A72E-FB1114A7DAEC}"/>
              </a:ext>
            </a:extLst>
          </p:cNvPr>
          <p:cNvCxnSpPr>
            <a:cxnSpLocks/>
          </p:cNvCxnSpPr>
          <p:nvPr/>
        </p:nvCxnSpPr>
        <p:spPr>
          <a:xfrm>
            <a:off x="7905461" y="637309"/>
            <a:ext cx="0" cy="2013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11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835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2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DCA390-0CF2-DA40-8CBE-9077E8B3C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5" y="446858"/>
            <a:ext cx="3808243" cy="3256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70D23-2F63-C74F-BF19-305D26498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34" y="0"/>
            <a:ext cx="3665699" cy="421207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DECBD7-2205-F548-BB7E-A8E28E51D46E}"/>
              </a:ext>
            </a:extLst>
          </p:cNvPr>
          <p:cNvCxnSpPr>
            <a:cxnSpLocks/>
          </p:cNvCxnSpPr>
          <p:nvPr/>
        </p:nvCxnSpPr>
        <p:spPr>
          <a:xfrm flipV="1">
            <a:off x="1955259" y="1391055"/>
            <a:ext cx="3083669" cy="778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07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6D065B-C3D2-5C49-9CCE-A2143230BCF8}"/>
              </a:ext>
            </a:extLst>
          </p:cNvPr>
          <p:cNvSpPr txBox="1"/>
          <p:nvPr/>
        </p:nvSpPr>
        <p:spPr>
          <a:xfrm>
            <a:off x="3607359" y="31149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Hanna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C7BB8-A875-9A41-939B-E7ED9A369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33" y="967902"/>
            <a:ext cx="6906841" cy="58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0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9A85B-C8DA-F443-B44A-F5027A34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1" y="0"/>
            <a:ext cx="6849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514DF-0A66-D44E-B5BD-339DA3D98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3" y="158749"/>
            <a:ext cx="6012491" cy="5483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F9F706-E851-6C47-BFCD-807A4D95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014" y="5767018"/>
            <a:ext cx="47244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5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B969AA-0C9A-8745-90EE-8553505E6B42}"/>
              </a:ext>
            </a:extLst>
          </p:cNvPr>
          <p:cNvSpPr txBox="1"/>
          <p:nvPr/>
        </p:nvSpPr>
        <p:spPr>
          <a:xfrm>
            <a:off x="2111849" y="0"/>
            <a:ext cx="5068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Glider Profiles QC from RTOFS-DA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68CD2-8742-064C-B1AA-AC9BF6BD1FEB}"/>
              </a:ext>
            </a:extLst>
          </p:cNvPr>
          <p:cNvSpPr txBox="1"/>
          <p:nvPr/>
        </p:nvSpPr>
        <p:spPr>
          <a:xfrm>
            <a:off x="2512150" y="475324"/>
            <a:ext cx="4668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Assimilation cycle 2020042500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C0314-FA23-7F4D-89E3-31AFAD47D71F}"/>
              </a:ext>
            </a:extLst>
          </p:cNvPr>
          <p:cNvSpPr txBox="1"/>
          <p:nvPr/>
        </p:nvSpPr>
        <p:spPr>
          <a:xfrm>
            <a:off x="518160" y="1117600"/>
            <a:ext cx="8530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Zulema:</a:t>
            </a:r>
          </a:p>
          <a:p>
            <a:r>
              <a:rPr lang="en-US" dirty="0"/>
              <a:t>The analysis takes all the glider profiles that arrived to the tank up to 2020042512, </a:t>
            </a:r>
          </a:p>
          <a:p>
            <a:r>
              <a:rPr lang="en-US" dirty="0"/>
              <a:t>centered at 2020042500 and going back 5 days (confirm with Jim Cummings!) for profiles </a:t>
            </a:r>
          </a:p>
          <a:p>
            <a:r>
              <a:rPr lang="en-US" dirty="0"/>
              <a:t>Including gliders, to allow the data to arrive to the tank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BB63E-1BD6-C741-9BD1-3F10E92DC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4" y="2501006"/>
            <a:ext cx="4180767" cy="4114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1D8AD9-F46B-FD40-A102-FE82709ABAB2}"/>
              </a:ext>
            </a:extLst>
          </p:cNvPr>
          <p:cNvSpPr/>
          <p:nvPr/>
        </p:nvSpPr>
        <p:spPr>
          <a:xfrm>
            <a:off x="2794000" y="2501006"/>
            <a:ext cx="579120" cy="191998"/>
          </a:xfrm>
          <a:prstGeom prst="rect">
            <a:avLst/>
          </a:prstGeom>
          <a:solidFill>
            <a:srgbClr val="4472C4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B3FDC-B2A9-4041-B620-E216830CC46A}"/>
              </a:ext>
            </a:extLst>
          </p:cNvPr>
          <p:cNvSpPr/>
          <p:nvPr/>
        </p:nvSpPr>
        <p:spPr>
          <a:xfrm>
            <a:off x="2692400" y="2739119"/>
            <a:ext cx="579120" cy="191998"/>
          </a:xfrm>
          <a:prstGeom prst="rect">
            <a:avLst/>
          </a:prstGeom>
          <a:solidFill>
            <a:srgbClr val="4472C4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73642-81EA-7742-852D-1CB316742E73}"/>
              </a:ext>
            </a:extLst>
          </p:cNvPr>
          <p:cNvSpPr/>
          <p:nvPr/>
        </p:nvSpPr>
        <p:spPr>
          <a:xfrm>
            <a:off x="3829081" y="2728707"/>
            <a:ext cx="579120" cy="191998"/>
          </a:xfrm>
          <a:prstGeom prst="rect">
            <a:avLst/>
          </a:prstGeom>
          <a:solidFill>
            <a:srgbClr val="4472C4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FD07E-E555-3745-A744-7B55AD8A3E34}"/>
              </a:ext>
            </a:extLst>
          </p:cNvPr>
          <p:cNvSpPr txBox="1"/>
          <p:nvPr/>
        </p:nvSpPr>
        <p:spPr>
          <a:xfrm>
            <a:off x="4846347" y="3068320"/>
            <a:ext cx="34247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Prof : glider</a:t>
            </a:r>
          </a:p>
          <a:p>
            <a:r>
              <a:rPr lang="en-US" dirty="0" err="1">
                <a:solidFill>
                  <a:srgbClr val="00B050"/>
                </a:solidFill>
              </a:rPr>
              <a:t>Clim</a:t>
            </a:r>
            <a:r>
              <a:rPr lang="en-US" dirty="0">
                <a:solidFill>
                  <a:srgbClr val="00B050"/>
                </a:solidFill>
              </a:rPr>
              <a:t>: long term climatology</a:t>
            </a:r>
          </a:p>
          <a:p>
            <a:r>
              <a:rPr lang="en-US" dirty="0">
                <a:solidFill>
                  <a:srgbClr val="FF40FF"/>
                </a:solidFill>
              </a:rPr>
              <a:t>HYCOM: RTOFS-DA</a:t>
            </a:r>
          </a:p>
          <a:p>
            <a:r>
              <a:rPr lang="en-US" dirty="0" err="1">
                <a:solidFill>
                  <a:srgbClr val="C00000"/>
                </a:solidFill>
              </a:rPr>
              <a:t>Xval</a:t>
            </a:r>
            <a:r>
              <a:rPr lang="en-US" dirty="0">
                <a:solidFill>
                  <a:srgbClr val="C00000"/>
                </a:solidFill>
              </a:rPr>
              <a:t>: running mean climatology of </a:t>
            </a:r>
          </a:p>
          <a:p>
            <a:r>
              <a:rPr lang="en-US" dirty="0">
                <a:solidFill>
                  <a:srgbClr val="C00000"/>
                </a:solidFill>
              </a:rPr>
              <a:t>nearby observations, which is </a:t>
            </a:r>
          </a:p>
          <a:p>
            <a:r>
              <a:rPr lang="en-US" dirty="0">
                <a:solidFill>
                  <a:srgbClr val="C00000"/>
                </a:solidFill>
              </a:rPr>
              <a:t>computed on the run by </a:t>
            </a:r>
            <a:r>
              <a:rPr lang="en-US" dirty="0" err="1">
                <a:solidFill>
                  <a:srgbClr val="C00000"/>
                </a:solidFill>
              </a:rPr>
              <a:t>ncoda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4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04800" y="1226493"/>
            <a:ext cx="5486400" cy="11431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>
              <a:lnSpc>
                <a:spcPct val="90000"/>
              </a:lnSpc>
              <a:spcBef>
                <a:spcPts val="600"/>
              </a:spcBef>
            </a:pPr>
            <a:r>
              <a:rPr lang="en-US" altLang="en-US" sz="1600" dirty="0">
                <a:solidFill>
                  <a:srgbClr val="000066"/>
                </a:solidFill>
                <a:latin typeface="Trebuchet MS" panose="020B0603020202020204" pitchFamily="34" charset="0"/>
              </a:rPr>
              <a:t>Profile QC outcomes available on the web in real-time</a:t>
            </a:r>
            <a:endParaRPr lang="en-US" altLang="en-US" dirty="0">
              <a:latin typeface="Trebuchet MS" panose="020B0603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en-US" sz="1600" dirty="0">
                <a:solidFill>
                  <a:srgbClr val="000066"/>
                </a:solidFill>
                <a:latin typeface="Trebuchet MS" panose="020B0603020202020204" pitchFamily="34" charset="0"/>
              </a:rPr>
              <a:t>     accepted (</a:t>
            </a:r>
            <a:r>
              <a:rPr lang="en-US" altLang="en-US" sz="1600" b="1" dirty="0">
                <a:solidFill>
                  <a:srgbClr val="0033CC"/>
                </a:solidFill>
                <a:latin typeface="Trebuchet MS" panose="020B0603020202020204" pitchFamily="34" charset="0"/>
              </a:rPr>
              <a:t>blue</a:t>
            </a:r>
            <a:r>
              <a:rPr lang="en-US" altLang="en-US" sz="1600" dirty="0">
                <a:solidFill>
                  <a:srgbClr val="000066"/>
                </a:solidFill>
                <a:latin typeface="Trebuchet MS" panose="020B0603020202020204" pitchFamily="34" charset="0"/>
              </a:rPr>
              <a:t>), rejected (</a:t>
            </a:r>
            <a:r>
              <a:rPr lang="en-US" altLang="en-US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red</a:t>
            </a:r>
            <a:r>
              <a:rPr lang="en-US" altLang="en-US" sz="1600" dirty="0">
                <a:solidFill>
                  <a:srgbClr val="000066"/>
                </a:solidFill>
                <a:latin typeface="Trebuchet MS" panose="020B0603020202020204" pitchFamily="34" charset="0"/>
              </a:rPr>
              <a:t>), marginal (</a:t>
            </a:r>
            <a:r>
              <a:rPr lang="en-US" altLang="en-US" sz="1600" b="1" dirty="0">
                <a:solidFill>
                  <a:srgbClr val="FFFF00"/>
                </a:solidFill>
                <a:latin typeface="Trebuchet MS" panose="020B0603020202020204" pitchFamily="34" charset="0"/>
              </a:rPr>
              <a:t>yellow</a:t>
            </a:r>
            <a:r>
              <a:rPr lang="en-US" altLang="en-US" sz="1600" dirty="0">
                <a:solidFill>
                  <a:srgbClr val="000066"/>
                </a:solidFill>
                <a:latin typeface="Trebuchet MS" panose="020B0603020202020204" pitchFamily="34" charset="0"/>
              </a:rPr>
              <a:t>)</a:t>
            </a:r>
          </a:p>
          <a:p>
            <a:pPr mar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66"/>
                </a:solidFill>
                <a:latin typeface="Trebuchet MS" panose="020B0603020202020204" pitchFamily="34" charset="0"/>
              </a:rPr>
              <a:t>Shows background fields and anomalies used to make QC decision (</a:t>
            </a:r>
            <a:r>
              <a:rPr lang="en-US" altLang="en-US" sz="1600" b="1" dirty="0">
                <a:solidFill>
                  <a:srgbClr val="00B050"/>
                </a:solidFill>
                <a:latin typeface="Trebuchet MS" panose="020B0603020202020204" pitchFamily="34" charset="0"/>
              </a:rPr>
              <a:t>climate</a:t>
            </a:r>
            <a:r>
              <a:rPr lang="en-US" altLang="en-US" sz="1600" dirty="0">
                <a:solidFill>
                  <a:srgbClr val="000066"/>
                </a:solidFill>
                <a:latin typeface="Trebuchet MS" panose="020B0603020202020204" pitchFamily="34" charset="0"/>
              </a:rPr>
              <a:t>, </a:t>
            </a:r>
            <a:r>
              <a:rPr lang="en-US" altLang="en-US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cross validation</a:t>
            </a:r>
            <a:r>
              <a:rPr lang="en-US" altLang="en-US" sz="1600" dirty="0">
                <a:solidFill>
                  <a:srgbClr val="000066"/>
                </a:solidFill>
                <a:latin typeface="Trebuchet MS" panose="020B0603020202020204" pitchFamily="34" charset="0"/>
              </a:rPr>
              <a:t>, </a:t>
            </a:r>
            <a:r>
              <a:rPr lang="en-US" altLang="en-US" sz="1600" b="1" dirty="0">
                <a:solidFill>
                  <a:srgbClr val="CC00FF"/>
                </a:solidFill>
                <a:latin typeface="Trebuchet MS" panose="020B0603020202020204" pitchFamily="34" charset="0"/>
              </a:rPr>
              <a:t>model forecast</a:t>
            </a:r>
            <a:r>
              <a:rPr lang="en-US" altLang="en-US" sz="1600" dirty="0">
                <a:solidFill>
                  <a:srgbClr val="000066"/>
                </a:solidFill>
                <a:latin typeface="Trebuchet MS" panose="020B0603020202020204" pitchFamily="34" charset="0"/>
              </a:rPr>
              <a:t>)</a:t>
            </a:r>
            <a:endParaRPr lang="en-US" alt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474380"/>
            <a:ext cx="2545421" cy="25454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14400"/>
            <a:ext cx="2548078" cy="25480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0" y="779136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wrap="none" lIns="91425" tIns="45700" rIns="91425" bIns="45700" rtlCol="0" anchor="t" anchorCtr="0">
            <a:noAutofit/>
          </a:bodyPr>
          <a:lstStyle/>
          <a:p>
            <a:pPr algn="ctr">
              <a:buSzPct val="25000"/>
            </a:pPr>
            <a:r>
              <a:rPr lang="en-US" sz="2800" b="1" dirty="0">
                <a:latin typeface="Garamond" panose="02020404030301010803" pitchFamily="18" charset="0"/>
                <a:ea typeface="Calibri"/>
                <a:cs typeface="Arial" panose="020B0604020202020204" pitchFamily="34" charset="0"/>
                <a:sym typeface="Calibri"/>
              </a:rPr>
              <a:t>RTOFS-DA: Profile QC</a:t>
            </a:r>
            <a:endParaRPr lang="en-US" sz="2800" b="1" dirty="0"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5341568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rebuchet MS" panose="020B0603020202020204" pitchFamily="34" charset="0"/>
                <a:hlinkClick r:id="rId4"/>
              </a:rPr>
              <a:t>https://polar.ncep.noaa.gov/develop/RTOFS-DA/</a:t>
            </a:r>
            <a:endParaRPr lang="en-US" sz="1200" dirty="0">
              <a:latin typeface="Trebuchet MS" panose="020B0603020202020204" pitchFamily="34" charset="0"/>
            </a:endParaRPr>
          </a:p>
          <a:p>
            <a:r>
              <a:rPr lang="en-US" sz="1200" dirty="0">
                <a:latin typeface="Trebuchet MS" panose="020B0603020202020204" pitchFamily="34" charset="0"/>
              </a:rPr>
              <a:t>login: </a:t>
            </a:r>
            <a:r>
              <a:rPr lang="en-US" sz="1200" dirty="0" err="1">
                <a:latin typeface="Trebuchet MS" panose="020B0603020202020204" pitchFamily="34" charset="0"/>
              </a:rPr>
              <a:t>rtofseval</a:t>
            </a:r>
            <a:r>
              <a:rPr lang="en-US" sz="1200" dirty="0">
                <a:latin typeface="Trebuchet MS" panose="020B0603020202020204" pitchFamily="34" charset="0"/>
              </a:rPr>
              <a:t>    </a:t>
            </a:r>
            <a:r>
              <a:rPr lang="en-US" sz="1200" dirty="0" err="1">
                <a:latin typeface="Trebuchet MS" panose="020B0603020202020204" pitchFamily="34" charset="0"/>
              </a:rPr>
              <a:t>passwd</a:t>
            </a:r>
            <a:r>
              <a:rPr lang="en-US" sz="1200" dirty="0">
                <a:latin typeface="Trebuchet MS" panose="020B0603020202020204" pitchFamily="34" charset="0"/>
              </a:rPr>
              <a:t>: eval2007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90589" y="5257801"/>
            <a:ext cx="1157689" cy="646331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r">
              <a:buSzPct val="25000"/>
            </a:pPr>
            <a:r>
              <a:rPr lang="en-US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rejected:</a:t>
            </a:r>
          </a:p>
          <a:p>
            <a:pPr algn="r">
              <a:buSzPct val="25000"/>
            </a:pPr>
            <a:r>
              <a:rPr lang="en-US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error &gt; 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14900" y="2590801"/>
            <a:ext cx="1422400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r">
              <a:buSzPct val="25000"/>
            </a:pPr>
            <a:r>
              <a:rPr lang="en-US" dirty="0">
                <a:latin typeface="Trebuchet MS" panose="020B0603020202020204" pitchFamily="34" charset="0"/>
                <a:ea typeface="Calibri"/>
                <a:cs typeface="Arial" panose="020B0604020202020204" pitchFamily="34" charset="0"/>
                <a:sym typeface="Calibri"/>
              </a:rPr>
              <a:t>accepted:</a:t>
            </a:r>
          </a:p>
          <a:p>
            <a:pPr algn="r">
              <a:buSzPct val="25000"/>
            </a:pPr>
            <a:r>
              <a:rPr lang="en-US" dirty="0">
                <a:latin typeface="Trebuchet MS" panose="020B0603020202020204" pitchFamily="34" charset="0"/>
                <a:ea typeface="Calibri"/>
                <a:cs typeface="Arial" panose="020B0604020202020204" pitchFamily="34" charset="0"/>
                <a:sym typeface="Calibri"/>
              </a:rPr>
              <a:t>error &lt; 3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6" y="2434882"/>
            <a:ext cx="4649775" cy="2960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22AF53-449F-4F42-9C8F-0C18945189B2}"/>
              </a:ext>
            </a:extLst>
          </p:cNvPr>
          <p:cNvSpPr txBox="1"/>
          <p:nvPr/>
        </p:nvSpPr>
        <p:spPr>
          <a:xfrm flipH="1">
            <a:off x="2641600" y="114300"/>
            <a:ext cx="45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</a:t>
            </a:r>
            <a:r>
              <a:rPr lang="en-US" sz="2800" dirty="0" err="1"/>
              <a:t>Zulemas’s</a:t>
            </a:r>
            <a:r>
              <a:rPr lang="en-US" sz="2800" dirty="0"/>
              <a:t>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97123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45F97-AA7B-7848-AE40-CBD532D0F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08" y="0"/>
            <a:ext cx="6720386" cy="6600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CE0118-6C4C-5C45-B5F2-2C6FBFD0EF38}"/>
              </a:ext>
            </a:extLst>
          </p:cNvPr>
          <p:cNvSpPr txBox="1"/>
          <p:nvPr/>
        </p:nvSpPr>
        <p:spPr>
          <a:xfrm>
            <a:off x="4283901" y="3670126"/>
            <a:ext cx="5049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profile to be assimilated,</a:t>
            </a:r>
          </a:p>
          <a:p>
            <a:r>
              <a:rPr lang="en-US" dirty="0">
                <a:solidFill>
                  <a:srgbClr val="C00000"/>
                </a:solidFill>
              </a:rPr>
              <a:t>The accepted error has to be less 3 for all the</a:t>
            </a:r>
          </a:p>
          <a:p>
            <a:r>
              <a:rPr lang="en-US" dirty="0">
                <a:solidFill>
                  <a:srgbClr val="C00000"/>
                </a:solidFill>
              </a:rPr>
              <a:t>Three: </a:t>
            </a:r>
            <a:r>
              <a:rPr lang="en-US" dirty="0" err="1">
                <a:solidFill>
                  <a:srgbClr val="C00000"/>
                </a:solidFill>
              </a:rPr>
              <a:t>Clim</a:t>
            </a:r>
            <a:r>
              <a:rPr lang="en-US" dirty="0">
                <a:solidFill>
                  <a:srgbClr val="C00000"/>
                </a:solidFill>
              </a:rPr>
              <a:t>, HYCOM and </a:t>
            </a:r>
            <a:r>
              <a:rPr lang="en-US" dirty="0" err="1">
                <a:solidFill>
                  <a:srgbClr val="C00000"/>
                </a:solidFill>
              </a:rPr>
              <a:t>Xval</a:t>
            </a:r>
            <a:r>
              <a:rPr lang="en-US" dirty="0">
                <a:solidFill>
                  <a:srgbClr val="C00000"/>
                </a:solidFill>
              </a:rPr>
              <a:t>, or only for HYCOM?   </a:t>
            </a:r>
          </a:p>
        </p:txBody>
      </p:sp>
    </p:spTree>
    <p:extLst>
      <p:ext uri="{BB962C8B-B14F-4D97-AF65-F5344CB8AC3E}">
        <p14:creationId xmlns:p14="http://schemas.microsoft.com/office/powerpoint/2010/main" val="30521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19067</TotalTime>
  <Words>616</Words>
  <Application>Microsoft Macintosh PowerPoint</Application>
  <PresentationFormat>On-screen Show (4:3)</PresentationFormat>
  <Paragraphs>93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Garamond</vt:lpstr>
      <vt:lpstr>Menlo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61</cp:revision>
  <dcterms:created xsi:type="dcterms:W3CDTF">2020-09-10T18:02:04Z</dcterms:created>
  <dcterms:modified xsi:type="dcterms:W3CDTF">2020-11-16T19:42:34Z</dcterms:modified>
</cp:coreProperties>
</file>