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757" r:id="rId2"/>
    <p:sldId id="756" r:id="rId3"/>
    <p:sldId id="758" r:id="rId4"/>
    <p:sldId id="431" r:id="rId5"/>
    <p:sldId id="256" r:id="rId6"/>
    <p:sldId id="437" r:id="rId7"/>
    <p:sldId id="753" r:id="rId8"/>
    <p:sldId id="754" r:id="rId9"/>
    <p:sldId id="755" r:id="rId10"/>
    <p:sldId id="464" r:id="rId11"/>
    <p:sldId id="260" r:id="rId12"/>
    <p:sldId id="261" r:id="rId13"/>
    <p:sldId id="266" r:id="rId14"/>
    <p:sldId id="759" r:id="rId15"/>
    <p:sldId id="610" r:id="rId16"/>
    <p:sldId id="47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03"/>
    <p:restoredTop sz="96405"/>
  </p:normalViewPr>
  <p:slideViewPr>
    <p:cSldViewPr snapToGrid="0" snapToObjects="1" showGuides="1">
      <p:cViewPr varScale="1">
        <p:scale>
          <a:sx n="116" d="100"/>
          <a:sy n="116" d="100"/>
        </p:scale>
        <p:origin x="200" y="5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CCB4D-D6DF-0F4E-A29C-5CDCE7E581B6}" type="datetimeFigureOut">
              <a:rPr lang="en-US" smtClean="0"/>
              <a:t>1/13/21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7C27B-17B6-3A4A-BA66-0FC1712B4B20}" type="slidenum">
              <a:rPr lang="en-US" smtClean="0"/>
              <a:t>‹#›</a:t>
            </a:fld>
            <a:endParaRPr lang="en-US"/>
          </a:p>
        </p:txBody>
      </p:sp>
    </p:spTree>
    <p:extLst>
      <p:ext uri="{BB962C8B-B14F-4D97-AF65-F5344CB8AC3E}">
        <p14:creationId xmlns:p14="http://schemas.microsoft.com/office/powerpoint/2010/main" val="3963848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 schematic of the workflow for the HWRF/HYCOM system. The right side shows the atmospheric component and the left side is the oceanic component. The IC and BC for the regional HYCOM come from the global RTOFS, that is the NOAA operational ocean model. At the same time, the IC for the global RTOFS comes from Global Ocean Forecasting System GOFS that is the Navy operational ocean model and implements data assimilation though NCODA that is the Navy coupled ocean data assimilations system. So in its current state, the NOAA hurricane forecasting models incorporates ocean data assimilation through the IC to their own global ocean model. NCEP is currently working to implement data assimilation directly into RTOFS.</a:t>
            </a:r>
          </a:p>
          <a:p>
            <a:endParaRPr lang="en-US" dirty="0"/>
          </a:p>
        </p:txBody>
      </p:sp>
      <p:sp>
        <p:nvSpPr>
          <p:cNvPr id="4" name="Slide Number Placeholder 3"/>
          <p:cNvSpPr>
            <a:spLocks noGrp="1"/>
          </p:cNvSpPr>
          <p:nvPr>
            <p:ph type="sldNum" sz="quarter" idx="5"/>
          </p:nvPr>
        </p:nvSpPr>
        <p:spPr/>
        <p:txBody>
          <a:bodyPr/>
          <a:lstStyle/>
          <a:p>
            <a:fld id="{BC600DAD-E025-3348-A681-EFF9E5287888}" type="slidenum">
              <a:rPr lang="en-US" smtClean="0"/>
              <a:t>6</a:t>
            </a:fld>
            <a:endParaRPr lang="en-US"/>
          </a:p>
        </p:txBody>
      </p:sp>
    </p:spTree>
    <p:extLst>
      <p:ext uri="{BB962C8B-B14F-4D97-AF65-F5344CB8AC3E}">
        <p14:creationId xmlns:p14="http://schemas.microsoft.com/office/powerpoint/2010/main" val="1145986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a schematic of the workflow for the HWRF/HYCOM system. The right side shows the atmospheric component and the left side is the oceanic component. The IC and BC for the regional HYCOM come from the global RTOFS, that is the NOAA operational ocean model. At the same time, the IC for the global RTOFS comes from Global Ocean Forecasting System GOFS that is the Navy operational ocean model and implements data assimilation though NCODA that is the Navy coupled ocean data assimilations system. So in its current state, the NOAA hurricane forecasting models incorporates ocean data assimilation through the IC to their own global ocean model. NCEP is currently working to implement data assimilation directly into RTOFS.</a:t>
            </a:r>
          </a:p>
        </p:txBody>
      </p:sp>
      <p:sp>
        <p:nvSpPr>
          <p:cNvPr id="4" name="Slide Number Placeholder 3"/>
          <p:cNvSpPr>
            <a:spLocks noGrp="1"/>
          </p:cNvSpPr>
          <p:nvPr>
            <p:ph type="sldNum" sz="quarter" idx="5"/>
          </p:nvPr>
        </p:nvSpPr>
        <p:spPr/>
        <p:txBody>
          <a:bodyPr/>
          <a:lstStyle/>
          <a:p>
            <a:fld id="{BC600DAD-E025-3348-A681-EFF9E5287888}" type="slidenum">
              <a:rPr lang="en-US" smtClean="0"/>
              <a:t>7</a:t>
            </a:fld>
            <a:endParaRPr lang="en-US"/>
          </a:p>
        </p:txBody>
      </p:sp>
    </p:spTree>
    <p:extLst>
      <p:ext uri="{BB962C8B-B14F-4D97-AF65-F5344CB8AC3E}">
        <p14:creationId xmlns:p14="http://schemas.microsoft.com/office/powerpoint/2010/main" val="1548334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the temperature transect from ng288 and we also have the temperature transect form the GOFS 3.1 following ng288 glider track. When we look back 5 days before the passage of Michael, we observe that in GOFS 3.1 after every increment insertion window, the thermocline is pulled down to match the depth of the thermocline from the glider data until it settles down at the right depth. This highlights the importance of having a continuous glider presence so when a storm strikes, the model ocean has a most realistic vertical stratification. </a:t>
            </a:r>
          </a:p>
        </p:txBody>
      </p:sp>
      <p:sp>
        <p:nvSpPr>
          <p:cNvPr id="4" name="Slide Number Placeholder 3"/>
          <p:cNvSpPr>
            <a:spLocks noGrp="1"/>
          </p:cNvSpPr>
          <p:nvPr>
            <p:ph type="sldNum" sz="quarter" idx="5"/>
          </p:nvPr>
        </p:nvSpPr>
        <p:spPr/>
        <p:txBody>
          <a:bodyPr/>
          <a:lstStyle/>
          <a:p>
            <a:fld id="{BC600DAD-E025-3348-A681-EFF9E5287888}" type="slidenum">
              <a:rPr lang="en-US" smtClean="0"/>
              <a:t>10</a:t>
            </a:fld>
            <a:endParaRPr lang="en-US"/>
          </a:p>
        </p:txBody>
      </p:sp>
    </p:spTree>
    <p:extLst>
      <p:ext uri="{BB962C8B-B14F-4D97-AF65-F5344CB8AC3E}">
        <p14:creationId xmlns:p14="http://schemas.microsoft.com/office/powerpoint/2010/main" val="3059431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010014-C3B4-5B45-A1A0-3FDDBDE9FACA}"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69ACB-3BA9-4646-A06D-00DD9182B237}" type="slidenum">
              <a:rPr lang="en-US" smtClean="0"/>
              <a:t>‹#›</a:t>
            </a:fld>
            <a:endParaRPr lang="en-US"/>
          </a:p>
        </p:txBody>
      </p:sp>
    </p:spTree>
    <p:extLst>
      <p:ext uri="{BB962C8B-B14F-4D97-AF65-F5344CB8AC3E}">
        <p14:creationId xmlns:p14="http://schemas.microsoft.com/office/powerpoint/2010/main" val="144590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010014-C3B4-5B45-A1A0-3FDDBDE9FACA}"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69ACB-3BA9-4646-A06D-00DD9182B237}" type="slidenum">
              <a:rPr lang="en-US" smtClean="0"/>
              <a:t>‹#›</a:t>
            </a:fld>
            <a:endParaRPr lang="en-US"/>
          </a:p>
        </p:txBody>
      </p:sp>
    </p:spTree>
    <p:extLst>
      <p:ext uri="{BB962C8B-B14F-4D97-AF65-F5344CB8AC3E}">
        <p14:creationId xmlns:p14="http://schemas.microsoft.com/office/powerpoint/2010/main" val="255387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010014-C3B4-5B45-A1A0-3FDDBDE9FACA}"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69ACB-3BA9-4646-A06D-00DD9182B237}" type="slidenum">
              <a:rPr lang="en-US" smtClean="0"/>
              <a:t>‹#›</a:t>
            </a:fld>
            <a:endParaRPr lang="en-US"/>
          </a:p>
        </p:txBody>
      </p:sp>
    </p:spTree>
    <p:extLst>
      <p:ext uri="{BB962C8B-B14F-4D97-AF65-F5344CB8AC3E}">
        <p14:creationId xmlns:p14="http://schemas.microsoft.com/office/powerpoint/2010/main" val="201974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010014-C3B4-5B45-A1A0-3FDDBDE9FACA}"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69ACB-3BA9-4646-A06D-00DD9182B237}" type="slidenum">
              <a:rPr lang="en-US" smtClean="0"/>
              <a:t>‹#›</a:t>
            </a:fld>
            <a:endParaRPr lang="en-US"/>
          </a:p>
        </p:txBody>
      </p:sp>
    </p:spTree>
    <p:extLst>
      <p:ext uri="{BB962C8B-B14F-4D97-AF65-F5344CB8AC3E}">
        <p14:creationId xmlns:p14="http://schemas.microsoft.com/office/powerpoint/2010/main" val="330135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010014-C3B4-5B45-A1A0-3FDDBDE9FACA}"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69ACB-3BA9-4646-A06D-00DD9182B237}" type="slidenum">
              <a:rPr lang="en-US" smtClean="0"/>
              <a:t>‹#›</a:t>
            </a:fld>
            <a:endParaRPr lang="en-US"/>
          </a:p>
        </p:txBody>
      </p:sp>
    </p:spTree>
    <p:extLst>
      <p:ext uri="{BB962C8B-B14F-4D97-AF65-F5344CB8AC3E}">
        <p14:creationId xmlns:p14="http://schemas.microsoft.com/office/powerpoint/2010/main" val="687671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010014-C3B4-5B45-A1A0-3FDDBDE9FACA}" type="datetimeFigureOut">
              <a:rPr lang="en-US" smtClean="0"/>
              <a:t>1/13/21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69ACB-3BA9-4646-A06D-00DD9182B237}" type="slidenum">
              <a:rPr lang="en-US" smtClean="0"/>
              <a:t>‹#›</a:t>
            </a:fld>
            <a:endParaRPr lang="en-US"/>
          </a:p>
        </p:txBody>
      </p:sp>
    </p:spTree>
    <p:extLst>
      <p:ext uri="{BB962C8B-B14F-4D97-AF65-F5344CB8AC3E}">
        <p14:creationId xmlns:p14="http://schemas.microsoft.com/office/powerpoint/2010/main" val="3938600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010014-C3B4-5B45-A1A0-3FDDBDE9FACA}" type="datetimeFigureOut">
              <a:rPr lang="en-US" smtClean="0"/>
              <a:t>1/13/21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669ACB-3BA9-4646-A06D-00DD9182B237}" type="slidenum">
              <a:rPr lang="en-US" smtClean="0"/>
              <a:t>‹#›</a:t>
            </a:fld>
            <a:endParaRPr lang="en-US"/>
          </a:p>
        </p:txBody>
      </p:sp>
    </p:spTree>
    <p:extLst>
      <p:ext uri="{BB962C8B-B14F-4D97-AF65-F5344CB8AC3E}">
        <p14:creationId xmlns:p14="http://schemas.microsoft.com/office/powerpoint/2010/main" val="244985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010014-C3B4-5B45-A1A0-3FDDBDE9FACA}" type="datetimeFigureOut">
              <a:rPr lang="en-US" smtClean="0"/>
              <a:t>1/13/21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669ACB-3BA9-4646-A06D-00DD9182B237}" type="slidenum">
              <a:rPr lang="en-US" smtClean="0"/>
              <a:t>‹#›</a:t>
            </a:fld>
            <a:endParaRPr lang="en-US"/>
          </a:p>
        </p:txBody>
      </p:sp>
    </p:spTree>
    <p:extLst>
      <p:ext uri="{BB962C8B-B14F-4D97-AF65-F5344CB8AC3E}">
        <p14:creationId xmlns:p14="http://schemas.microsoft.com/office/powerpoint/2010/main" val="3684152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010014-C3B4-5B45-A1A0-3FDDBDE9FACA}" type="datetimeFigureOut">
              <a:rPr lang="en-US" smtClean="0"/>
              <a:t>1/13/21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669ACB-3BA9-4646-A06D-00DD9182B237}" type="slidenum">
              <a:rPr lang="en-US" smtClean="0"/>
              <a:t>‹#›</a:t>
            </a:fld>
            <a:endParaRPr lang="en-US"/>
          </a:p>
        </p:txBody>
      </p:sp>
    </p:spTree>
    <p:extLst>
      <p:ext uri="{BB962C8B-B14F-4D97-AF65-F5344CB8AC3E}">
        <p14:creationId xmlns:p14="http://schemas.microsoft.com/office/powerpoint/2010/main" val="1278070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010014-C3B4-5B45-A1A0-3FDDBDE9FACA}" type="datetimeFigureOut">
              <a:rPr lang="en-US" smtClean="0"/>
              <a:t>1/13/21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69ACB-3BA9-4646-A06D-00DD9182B237}" type="slidenum">
              <a:rPr lang="en-US" smtClean="0"/>
              <a:t>‹#›</a:t>
            </a:fld>
            <a:endParaRPr lang="en-US"/>
          </a:p>
        </p:txBody>
      </p:sp>
    </p:spTree>
    <p:extLst>
      <p:ext uri="{BB962C8B-B14F-4D97-AF65-F5344CB8AC3E}">
        <p14:creationId xmlns:p14="http://schemas.microsoft.com/office/powerpoint/2010/main" val="917763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010014-C3B4-5B45-A1A0-3FDDBDE9FACA}" type="datetimeFigureOut">
              <a:rPr lang="en-US" smtClean="0"/>
              <a:t>1/13/21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69ACB-3BA9-4646-A06D-00DD9182B237}" type="slidenum">
              <a:rPr lang="en-US" smtClean="0"/>
              <a:t>‹#›</a:t>
            </a:fld>
            <a:endParaRPr lang="en-US"/>
          </a:p>
        </p:txBody>
      </p:sp>
    </p:spTree>
    <p:extLst>
      <p:ext uri="{BB962C8B-B14F-4D97-AF65-F5344CB8AC3E}">
        <p14:creationId xmlns:p14="http://schemas.microsoft.com/office/powerpoint/2010/main" val="10038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10014-C3B4-5B45-A1A0-3FDDBDE9FACA}" type="datetimeFigureOut">
              <a:rPr lang="en-US" smtClean="0"/>
              <a:t>1/13/21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69ACB-3BA9-4646-A06D-00DD9182B237}" type="slidenum">
              <a:rPr lang="en-US" smtClean="0"/>
              <a:t>‹#›</a:t>
            </a:fld>
            <a:endParaRPr lang="en-US"/>
          </a:p>
        </p:txBody>
      </p:sp>
    </p:spTree>
    <p:extLst>
      <p:ext uri="{BB962C8B-B14F-4D97-AF65-F5344CB8AC3E}">
        <p14:creationId xmlns:p14="http://schemas.microsoft.com/office/powerpoint/2010/main" val="1271973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8C05AF-2EB6-A548-AAAF-6E0437355342}"/>
              </a:ext>
            </a:extLst>
          </p:cNvPr>
          <p:cNvPicPr>
            <a:picLocks noChangeAspect="1"/>
          </p:cNvPicPr>
          <p:nvPr/>
        </p:nvPicPr>
        <p:blipFill>
          <a:blip r:embed="rId2"/>
          <a:stretch>
            <a:fillRect/>
          </a:stretch>
        </p:blipFill>
        <p:spPr>
          <a:xfrm>
            <a:off x="59915" y="1497008"/>
            <a:ext cx="9084085" cy="4048760"/>
          </a:xfrm>
          <a:prstGeom prst="rect">
            <a:avLst/>
          </a:prstGeom>
        </p:spPr>
      </p:pic>
      <p:sp>
        <p:nvSpPr>
          <p:cNvPr id="4" name="TextBox 3">
            <a:extLst>
              <a:ext uri="{FF2B5EF4-FFF2-40B4-BE49-F238E27FC236}">
                <a16:creationId xmlns:a16="http://schemas.microsoft.com/office/drawing/2014/main" id="{27A49BA8-4B1D-9D4E-B53B-DF5F0C5D11E3}"/>
              </a:ext>
            </a:extLst>
          </p:cNvPr>
          <p:cNvSpPr txBox="1"/>
          <p:nvPr/>
        </p:nvSpPr>
        <p:spPr>
          <a:xfrm>
            <a:off x="387611" y="81891"/>
            <a:ext cx="5726311" cy="461665"/>
          </a:xfrm>
          <a:prstGeom prst="rect">
            <a:avLst/>
          </a:prstGeom>
          <a:noFill/>
        </p:spPr>
        <p:txBody>
          <a:bodyPr wrap="none" rtlCol="0">
            <a:spAutoFit/>
          </a:bodyPr>
          <a:lstStyle/>
          <a:p>
            <a:r>
              <a:rPr lang="en-US" sz="2400" dirty="0"/>
              <a:t>Work by Zulema </a:t>
            </a:r>
            <a:r>
              <a:rPr lang="en-US" sz="2400" dirty="0" err="1"/>
              <a:t>Garraffo</a:t>
            </a:r>
            <a:r>
              <a:rPr lang="en-US" sz="2400" dirty="0"/>
              <a:t> and Jim Cummings</a:t>
            </a:r>
          </a:p>
        </p:txBody>
      </p:sp>
      <p:sp>
        <p:nvSpPr>
          <p:cNvPr id="5" name="TextBox 4">
            <a:extLst>
              <a:ext uri="{FF2B5EF4-FFF2-40B4-BE49-F238E27FC236}">
                <a16:creationId xmlns:a16="http://schemas.microsoft.com/office/drawing/2014/main" id="{0479079F-DE5A-3A44-90DA-FCCB64EA74AF}"/>
              </a:ext>
            </a:extLst>
          </p:cNvPr>
          <p:cNvSpPr txBox="1"/>
          <p:nvPr/>
        </p:nvSpPr>
        <p:spPr>
          <a:xfrm>
            <a:off x="1418348" y="594911"/>
            <a:ext cx="6694653" cy="830997"/>
          </a:xfrm>
          <a:prstGeom prst="rect">
            <a:avLst/>
          </a:prstGeom>
          <a:noFill/>
        </p:spPr>
        <p:txBody>
          <a:bodyPr wrap="none" rtlCol="0">
            <a:spAutoFit/>
          </a:bodyPr>
          <a:lstStyle/>
          <a:p>
            <a:pPr algn="ctr"/>
            <a:r>
              <a:rPr lang="en-US" sz="2400" dirty="0"/>
              <a:t>Impact of the assimilation of ocean observations </a:t>
            </a:r>
          </a:p>
          <a:p>
            <a:pPr algn="ctr"/>
            <a:r>
              <a:rPr lang="en-US" sz="2400" dirty="0"/>
              <a:t>on reducing the 48 hours forecast error in RTOFS-DA</a:t>
            </a:r>
          </a:p>
        </p:txBody>
      </p:sp>
      <p:sp>
        <p:nvSpPr>
          <p:cNvPr id="6" name="TextBox 5">
            <a:extLst>
              <a:ext uri="{FF2B5EF4-FFF2-40B4-BE49-F238E27FC236}">
                <a16:creationId xmlns:a16="http://schemas.microsoft.com/office/drawing/2014/main" id="{D302A17F-16B4-3A45-97B6-A8D889ABCA5C}"/>
              </a:ext>
            </a:extLst>
          </p:cNvPr>
          <p:cNvSpPr txBox="1"/>
          <p:nvPr/>
        </p:nvSpPr>
        <p:spPr>
          <a:xfrm>
            <a:off x="165253" y="5794872"/>
            <a:ext cx="7310719" cy="923330"/>
          </a:xfrm>
          <a:prstGeom prst="rect">
            <a:avLst/>
          </a:prstGeom>
          <a:noFill/>
        </p:spPr>
        <p:txBody>
          <a:bodyPr wrap="none" rtlCol="0">
            <a:spAutoFit/>
          </a:bodyPr>
          <a:lstStyle/>
          <a:p>
            <a:pPr marL="285750" indent="-285750">
              <a:buFont typeface="Arial" panose="020B0604020202020204" pitchFamily="34" charset="0"/>
              <a:buChar char="•"/>
            </a:pPr>
            <a:r>
              <a:rPr lang="en-US" dirty="0"/>
              <a:t>Observation impacts obtained using the adjoint sensitivity method </a:t>
            </a:r>
          </a:p>
          <a:p>
            <a:pPr marL="285750" indent="-285750">
              <a:buFont typeface="Arial" panose="020B0604020202020204" pitchFamily="34" charset="0"/>
              <a:buChar char="•"/>
            </a:pPr>
            <a:r>
              <a:rPr lang="en-US" dirty="0"/>
              <a:t>The impact is normalized by the number of observations</a:t>
            </a:r>
          </a:p>
          <a:p>
            <a:pPr marL="285750" indent="-285750">
              <a:buFont typeface="Arial" panose="020B0604020202020204" pitchFamily="34" charset="0"/>
              <a:buChar char="•"/>
            </a:pPr>
            <a:r>
              <a:rPr lang="en-US" dirty="0"/>
              <a:t>TESAC (CTD) (temperature, salinity and current report from a sea station)</a:t>
            </a:r>
          </a:p>
        </p:txBody>
      </p:sp>
    </p:spTree>
    <p:extLst>
      <p:ext uri="{BB962C8B-B14F-4D97-AF65-F5344CB8AC3E}">
        <p14:creationId xmlns:p14="http://schemas.microsoft.com/office/powerpoint/2010/main" val="2628932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A41B0D7-DA5B-434D-BE62-51CFDCBC069D}"/>
              </a:ext>
            </a:extLst>
          </p:cNvPr>
          <p:cNvSpPr txBox="1"/>
          <p:nvPr/>
        </p:nvSpPr>
        <p:spPr>
          <a:xfrm>
            <a:off x="4905385" y="4681507"/>
            <a:ext cx="1863715" cy="646331"/>
          </a:xfrm>
          <a:prstGeom prst="rect">
            <a:avLst/>
          </a:prstGeom>
          <a:noFill/>
        </p:spPr>
        <p:txBody>
          <a:bodyPr wrap="square" rtlCol="0">
            <a:spAutoFit/>
          </a:bodyPr>
          <a:lstStyle/>
          <a:p>
            <a:pPr algn="ctr"/>
            <a:r>
              <a:rPr lang="en-US" dirty="0">
                <a:solidFill>
                  <a:schemeClr val="bg1"/>
                </a:solidFill>
              </a:rPr>
              <a:t>Increments</a:t>
            </a:r>
          </a:p>
          <a:p>
            <a:pPr algn="ctr"/>
            <a:r>
              <a:rPr lang="en-US" dirty="0">
                <a:solidFill>
                  <a:schemeClr val="bg1"/>
                </a:solidFill>
              </a:rPr>
              <a:t>Insertion Window</a:t>
            </a:r>
          </a:p>
        </p:txBody>
      </p:sp>
      <p:cxnSp>
        <p:nvCxnSpPr>
          <p:cNvPr id="26" name="Straight Connector 25">
            <a:extLst>
              <a:ext uri="{FF2B5EF4-FFF2-40B4-BE49-F238E27FC236}">
                <a16:creationId xmlns:a16="http://schemas.microsoft.com/office/drawing/2014/main" id="{FDA5D5F4-C485-8C49-8270-A16069EEBF90}"/>
              </a:ext>
            </a:extLst>
          </p:cNvPr>
          <p:cNvCxnSpPr>
            <a:cxnSpLocks/>
          </p:cNvCxnSpPr>
          <p:nvPr/>
        </p:nvCxnSpPr>
        <p:spPr>
          <a:xfrm>
            <a:off x="4663853" y="1625600"/>
            <a:ext cx="34036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9412BB7-B38A-474B-9122-62794288E47E}"/>
              </a:ext>
            </a:extLst>
          </p:cNvPr>
          <p:cNvSpPr txBox="1"/>
          <p:nvPr/>
        </p:nvSpPr>
        <p:spPr>
          <a:xfrm>
            <a:off x="4938173" y="4771697"/>
            <a:ext cx="1863715" cy="646331"/>
          </a:xfrm>
          <a:prstGeom prst="rect">
            <a:avLst/>
          </a:prstGeom>
          <a:noFill/>
        </p:spPr>
        <p:txBody>
          <a:bodyPr wrap="none" rtlCol="0">
            <a:spAutoFit/>
          </a:bodyPr>
          <a:lstStyle/>
          <a:p>
            <a:pPr algn="ctr"/>
            <a:r>
              <a:rPr lang="en-US" dirty="0">
                <a:solidFill>
                  <a:schemeClr val="bg1"/>
                </a:solidFill>
              </a:rPr>
              <a:t>Increments</a:t>
            </a:r>
          </a:p>
          <a:p>
            <a:pPr algn="ctr"/>
            <a:r>
              <a:rPr lang="en-US" dirty="0">
                <a:solidFill>
                  <a:schemeClr val="bg1"/>
                </a:solidFill>
              </a:rPr>
              <a:t>Insertion Window</a:t>
            </a:r>
          </a:p>
        </p:txBody>
      </p:sp>
      <p:grpSp>
        <p:nvGrpSpPr>
          <p:cNvPr id="3" name="Group 2">
            <a:extLst>
              <a:ext uri="{FF2B5EF4-FFF2-40B4-BE49-F238E27FC236}">
                <a16:creationId xmlns:a16="http://schemas.microsoft.com/office/drawing/2014/main" id="{A9FCB77D-DECC-AA45-A920-E3CC5323343D}"/>
              </a:ext>
            </a:extLst>
          </p:cNvPr>
          <p:cNvGrpSpPr/>
          <p:nvPr/>
        </p:nvGrpSpPr>
        <p:grpSpPr>
          <a:xfrm>
            <a:off x="641773" y="686158"/>
            <a:ext cx="7845722" cy="5265232"/>
            <a:chOff x="536856" y="901700"/>
            <a:chExt cx="8307062" cy="5524505"/>
          </a:xfrm>
          <a:solidFill>
            <a:schemeClr val="bg1"/>
          </a:solidFill>
        </p:grpSpPr>
        <p:sp>
          <p:nvSpPr>
            <p:cNvPr id="2" name="Rectangle 1">
              <a:extLst>
                <a:ext uri="{FF2B5EF4-FFF2-40B4-BE49-F238E27FC236}">
                  <a16:creationId xmlns:a16="http://schemas.microsoft.com/office/drawing/2014/main" id="{FE4F354D-2477-A34B-AC47-3E28F0C7C777}"/>
                </a:ext>
              </a:extLst>
            </p:cNvPr>
            <p:cNvSpPr/>
            <p:nvPr/>
          </p:nvSpPr>
          <p:spPr>
            <a:xfrm>
              <a:off x="536856" y="901700"/>
              <a:ext cx="8307061" cy="55245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66E08CBD-EFAC-1645-AF74-343B4959EBF3}"/>
                </a:ext>
              </a:extLst>
            </p:cNvPr>
            <p:cNvGrpSpPr/>
            <p:nvPr/>
          </p:nvGrpSpPr>
          <p:grpSpPr>
            <a:xfrm>
              <a:off x="656757" y="996685"/>
              <a:ext cx="8187161" cy="5429519"/>
              <a:chOff x="663624" y="546100"/>
              <a:chExt cx="8187161" cy="5429519"/>
            </a:xfrm>
            <a:grpFill/>
          </p:grpSpPr>
          <p:grpSp>
            <p:nvGrpSpPr>
              <p:cNvPr id="29" name="Group 28">
                <a:extLst>
                  <a:ext uri="{FF2B5EF4-FFF2-40B4-BE49-F238E27FC236}">
                    <a16:creationId xmlns:a16="http://schemas.microsoft.com/office/drawing/2014/main" id="{A6383EE7-C3E3-4147-916B-56C9EFD6C6B0}"/>
                  </a:ext>
                </a:extLst>
              </p:cNvPr>
              <p:cNvGrpSpPr/>
              <p:nvPr/>
            </p:nvGrpSpPr>
            <p:grpSpPr>
              <a:xfrm>
                <a:off x="663624" y="546100"/>
                <a:ext cx="8187161" cy="3797199"/>
                <a:chOff x="663624" y="546100"/>
                <a:chExt cx="8187161" cy="3797199"/>
              </a:xfrm>
              <a:grpFill/>
            </p:grpSpPr>
            <p:pic>
              <p:nvPicPr>
                <p:cNvPr id="14" name="Picture 13">
                  <a:extLst>
                    <a:ext uri="{FF2B5EF4-FFF2-40B4-BE49-F238E27FC236}">
                      <a16:creationId xmlns:a16="http://schemas.microsoft.com/office/drawing/2014/main" id="{49CE689C-41F2-7247-9704-44AABC6796BE}"/>
                    </a:ext>
                  </a:extLst>
                </p:cNvPr>
                <p:cNvPicPr>
                  <a:picLocks noChangeAspect="1"/>
                </p:cNvPicPr>
                <p:nvPr/>
              </p:nvPicPr>
              <p:blipFill rotWithShape="1">
                <a:blip r:embed="rId3"/>
                <a:srcRect r="9726"/>
                <a:stretch/>
              </p:blipFill>
              <p:spPr>
                <a:xfrm>
                  <a:off x="668918" y="546100"/>
                  <a:ext cx="7497931" cy="2159000"/>
                </a:xfrm>
                <a:prstGeom prst="rect">
                  <a:avLst/>
                </a:prstGeom>
                <a:grpFill/>
                <a:ln>
                  <a:noFill/>
                </a:ln>
              </p:spPr>
            </p:pic>
            <p:pic>
              <p:nvPicPr>
                <p:cNvPr id="9" name="Picture 8">
                  <a:extLst>
                    <a:ext uri="{FF2B5EF4-FFF2-40B4-BE49-F238E27FC236}">
                      <a16:creationId xmlns:a16="http://schemas.microsoft.com/office/drawing/2014/main" id="{A9D566D3-9FB8-FF41-88C6-E17D16490228}"/>
                    </a:ext>
                  </a:extLst>
                </p:cNvPr>
                <p:cNvPicPr>
                  <a:picLocks noChangeAspect="1"/>
                </p:cNvPicPr>
                <p:nvPr/>
              </p:nvPicPr>
              <p:blipFill rotWithShape="1">
                <a:blip r:embed="rId4"/>
                <a:srcRect r="9968"/>
                <a:stretch/>
              </p:blipFill>
              <p:spPr>
                <a:xfrm>
                  <a:off x="663624" y="2184299"/>
                  <a:ext cx="7477825" cy="2159000"/>
                </a:xfrm>
                <a:prstGeom prst="rect">
                  <a:avLst/>
                </a:prstGeom>
                <a:grpFill/>
                <a:ln>
                  <a:noFill/>
                </a:ln>
              </p:spPr>
            </p:pic>
            <p:pic>
              <p:nvPicPr>
                <p:cNvPr id="33" name="Picture 32">
                  <a:extLst>
                    <a:ext uri="{FF2B5EF4-FFF2-40B4-BE49-F238E27FC236}">
                      <a16:creationId xmlns:a16="http://schemas.microsoft.com/office/drawing/2014/main" id="{C0ADCF0D-1A73-E84E-9B48-410BE55887E6}"/>
                    </a:ext>
                  </a:extLst>
                </p:cNvPr>
                <p:cNvPicPr>
                  <a:picLocks noChangeAspect="1"/>
                </p:cNvPicPr>
                <p:nvPr/>
              </p:nvPicPr>
              <p:blipFill rotWithShape="1">
                <a:blip r:embed="rId3"/>
                <a:srcRect l="90418" t="1575" r="151" b="-1575"/>
                <a:stretch/>
              </p:blipFill>
              <p:spPr>
                <a:xfrm>
                  <a:off x="8067453" y="1370211"/>
                  <a:ext cx="783332" cy="2159000"/>
                </a:xfrm>
                <a:prstGeom prst="rect">
                  <a:avLst/>
                </a:prstGeom>
                <a:noFill/>
                <a:ln>
                  <a:noFill/>
                </a:ln>
              </p:spPr>
            </p:pic>
          </p:grpSp>
          <p:pic>
            <p:nvPicPr>
              <p:cNvPr id="34" name="Picture 33">
                <a:extLst>
                  <a:ext uri="{FF2B5EF4-FFF2-40B4-BE49-F238E27FC236}">
                    <a16:creationId xmlns:a16="http://schemas.microsoft.com/office/drawing/2014/main" id="{17E9B310-0894-674C-99AD-19B9835327C6}"/>
                  </a:ext>
                </a:extLst>
              </p:cNvPr>
              <p:cNvPicPr>
                <a:picLocks noChangeAspect="1"/>
              </p:cNvPicPr>
              <p:nvPr/>
            </p:nvPicPr>
            <p:blipFill>
              <a:blip r:embed="rId5"/>
              <a:stretch>
                <a:fillRect/>
              </a:stretch>
            </p:blipFill>
            <p:spPr>
              <a:xfrm>
                <a:off x="958850" y="3867419"/>
                <a:ext cx="7302500" cy="2108200"/>
              </a:xfrm>
              <a:prstGeom prst="rect">
                <a:avLst/>
              </a:prstGeom>
              <a:grpFill/>
              <a:ln>
                <a:noFill/>
              </a:ln>
            </p:spPr>
          </p:pic>
        </p:grpSp>
      </p:grpSp>
      <p:sp>
        <p:nvSpPr>
          <p:cNvPr id="24" name="TextBox 23">
            <a:extLst>
              <a:ext uri="{FF2B5EF4-FFF2-40B4-BE49-F238E27FC236}">
                <a16:creationId xmlns:a16="http://schemas.microsoft.com/office/drawing/2014/main" id="{A355FD47-24D3-6549-9C67-C966F943A06B}"/>
              </a:ext>
            </a:extLst>
          </p:cNvPr>
          <p:cNvSpPr txBox="1"/>
          <p:nvPr/>
        </p:nvSpPr>
        <p:spPr>
          <a:xfrm>
            <a:off x="3882380" y="3223487"/>
            <a:ext cx="2046009" cy="646331"/>
          </a:xfrm>
          <a:prstGeom prst="rect">
            <a:avLst/>
          </a:prstGeom>
          <a:noFill/>
        </p:spPr>
        <p:txBody>
          <a:bodyPr wrap="none" rtlCol="0">
            <a:spAutoFit/>
          </a:bodyPr>
          <a:lstStyle/>
          <a:p>
            <a:pPr algn="ctr"/>
            <a:r>
              <a:rPr lang="en-US" dirty="0">
                <a:latin typeface="Rockwell" panose="02060603020205020403" pitchFamily="18" charset="77"/>
              </a:rPr>
              <a:t>Increments</a:t>
            </a:r>
          </a:p>
          <a:p>
            <a:pPr algn="ctr"/>
            <a:r>
              <a:rPr lang="en-US" dirty="0">
                <a:latin typeface="Rockwell" panose="02060603020205020403" pitchFamily="18" charset="77"/>
              </a:rPr>
              <a:t>Insertion Window</a:t>
            </a:r>
          </a:p>
        </p:txBody>
      </p:sp>
      <p:sp>
        <p:nvSpPr>
          <p:cNvPr id="25" name="Line">
            <a:extLst>
              <a:ext uri="{FF2B5EF4-FFF2-40B4-BE49-F238E27FC236}">
                <a16:creationId xmlns:a16="http://schemas.microsoft.com/office/drawing/2014/main" id="{339C2A9D-E4BF-154B-84B2-2A31EC3DA641}"/>
              </a:ext>
            </a:extLst>
          </p:cNvPr>
          <p:cNvSpPr/>
          <p:nvPr/>
        </p:nvSpPr>
        <p:spPr>
          <a:xfrm flipH="1">
            <a:off x="3234664" y="3390900"/>
            <a:ext cx="640080" cy="0"/>
          </a:xfrm>
          <a:prstGeom prst="line">
            <a:avLst/>
          </a:prstGeom>
          <a:ln w="25400">
            <a:solidFill>
              <a:schemeClr val="bg1"/>
            </a:solidFill>
            <a:prstDash val="solid"/>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5" name="Title 4">
            <a:extLst>
              <a:ext uri="{FF2B5EF4-FFF2-40B4-BE49-F238E27FC236}">
                <a16:creationId xmlns:a16="http://schemas.microsoft.com/office/drawing/2014/main" id="{20F1DC98-39E7-EB40-8DCD-1D00AB2C2FFA}"/>
              </a:ext>
            </a:extLst>
          </p:cNvPr>
          <p:cNvSpPr>
            <a:spLocks noGrp="1"/>
          </p:cNvSpPr>
          <p:nvPr>
            <p:ph type="title"/>
          </p:nvPr>
        </p:nvSpPr>
        <p:spPr>
          <a:xfrm>
            <a:off x="2830748" y="0"/>
            <a:ext cx="3962805" cy="601191"/>
          </a:xfrm>
        </p:spPr>
        <p:txBody>
          <a:bodyPr>
            <a:normAutofit/>
          </a:bodyPr>
          <a:lstStyle/>
          <a:p>
            <a:pPr algn="ctr"/>
            <a:r>
              <a:rPr lang="en-US" sz="3200" dirty="0">
                <a:latin typeface="Helvetica" pitchFamily="2" charset="0"/>
              </a:rPr>
              <a:t>Hurricane Michael</a:t>
            </a:r>
          </a:p>
        </p:txBody>
      </p:sp>
      <p:sp>
        <p:nvSpPr>
          <p:cNvPr id="28" name="Line">
            <a:extLst>
              <a:ext uri="{FF2B5EF4-FFF2-40B4-BE49-F238E27FC236}">
                <a16:creationId xmlns:a16="http://schemas.microsoft.com/office/drawing/2014/main" id="{9E85E503-8639-504F-B627-5E92224B720A}"/>
              </a:ext>
            </a:extLst>
          </p:cNvPr>
          <p:cNvSpPr/>
          <p:nvPr/>
        </p:nvSpPr>
        <p:spPr>
          <a:xfrm flipH="1">
            <a:off x="3484880" y="3453485"/>
            <a:ext cx="762000" cy="0"/>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dirty="0"/>
          </a:p>
        </p:txBody>
      </p:sp>
      <p:sp>
        <p:nvSpPr>
          <p:cNvPr id="19" name="Line">
            <a:extLst>
              <a:ext uri="{FF2B5EF4-FFF2-40B4-BE49-F238E27FC236}">
                <a16:creationId xmlns:a16="http://schemas.microsoft.com/office/drawing/2014/main" id="{3F657748-108A-E14A-8075-F0DC759D5C2F}"/>
              </a:ext>
            </a:extLst>
          </p:cNvPr>
          <p:cNvSpPr/>
          <p:nvPr/>
        </p:nvSpPr>
        <p:spPr>
          <a:xfrm>
            <a:off x="5508434" y="578665"/>
            <a:ext cx="0" cy="520651"/>
          </a:xfrm>
          <a:prstGeom prst="line">
            <a:avLst/>
          </a:prstGeom>
          <a:ln w="25400">
            <a:solidFill>
              <a:schemeClr val="tx1"/>
            </a:solidFill>
            <a:custDash>
              <a:ds d="200000" sp="200000"/>
            </a:custDash>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20" name="Rectangle 19">
            <a:extLst>
              <a:ext uri="{FF2B5EF4-FFF2-40B4-BE49-F238E27FC236}">
                <a16:creationId xmlns:a16="http://schemas.microsoft.com/office/drawing/2014/main" id="{FD6AB683-8564-4746-90F9-03B8A4934BCA}"/>
              </a:ext>
            </a:extLst>
          </p:cNvPr>
          <p:cNvSpPr/>
          <p:nvPr/>
        </p:nvSpPr>
        <p:spPr>
          <a:xfrm>
            <a:off x="6977743" y="6357256"/>
            <a:ext cx="1959427" cy="41440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0D416-A599-244E-AEC1-4B01B3EE1F7E}"/>
              </a:ext>
            </a:extLst>
          </p:cNvPr>
          <p:cNvSpPr/>
          <p:nvPr/>
        </p:nvSpPr>
        <p:spPr>
          <a:xfrm>
            <a:off x="343010" y="5941661"/>
            <a:ext cx="8462701" cy="76944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en-US" sz="2200" dirty="0">
                <a:latin typeface="Helvetica" pitchFamily="2" charset="0"/>
              </a:rPr>
              <a:t>The assimilation of glider data days ahead of Michael corrected </a:t>
            </a:r>
          </a:p>
          <a:p>
            <a:pPr algn="ctr"/>
            <a:r>
              <a:rPr lang="en-US" sz="2200" dirty="0">
                <a:latin typeface="Helvetica" pitchFamily="2" charset="0"/>
              </a:rPr>
              <a:t>the position of the thermocline</a:t>
            </a:r>
          </a:p>
        </p:txBody>
      </p:sp>
    </p:spTree>
    <p:extLst>
      <p:ext uri="{BB962C8B-B14F-4D97-AF65-F5344CB8AC3E}">
        <p14:creationId xmlns:p14="http://schemas.microsoft.com/office/powerpoint/2010/main" val="1119008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11A5D-FB4D-FB49-BEFE-58930C398A30}"/>
              </a:ext>
            </a:extLst>
          </p:cNvPr>
          <p:cNvPicPr>
            <a:picLocks noChangeAspect="1"/>
          </p:cNvPicPr>
          <p:nvPr/>
        </p:nvPicPr>
        <p:blipFill>
          <a:blip r:embed="rId2"/>
          <a:stretch>
            <a:fillRect/>
          </a:stretch>
        </p:blipFill>
        <p:spPr>
          <a:xfrm>
            <a:off x="184731" y="1198880"/>
            <a:ext cx="5768411" cy="4572000"/>
          </a:xfrm>
          <a:prstGeom prst="rect">
            <a:avLst/>
          </a:prstGeom>
        </p:spPr>
      </p:pic>
      <p:sp>
        <p:nvSpPr>
          <p:cNvPr id="9" name="TextBox 8">
            <a:extLst>
              <a:ext uri="{FF2B5EF4-FFF2-40B4-BE49-F238E27FC236}">
                <a16:creationId xmlns:a16="http://schemas.microsoft.com/office/drawing/2014/main" id="{FA8D4EE7-EFCC-DB4D-A8A3-7C1A49BC6AD8}"/>
              </a:ext>
            </a:extLst>
          </p:cNvPr>
          <p:cNvSpPr txBox="1"/>
          <p:nvPr/>
        </p:nvSpPr>
        <p:spPr>
          <a:xfrm>
            <a:off x="2042818" y="0"/>
            <a:ext cx="4826321" cy="954107"/>
          </a:xfrm>
          <a:prstGeom prst="rect">
            <a:avLst/>
          </a:prstGeom>
          <a:noFill/>
        </p:spPr>
        <p:txBody>
          <a:bodyPr wrap="none" rtlCol="0">
            <a:spAutoFit/>
          </a:bodyPr>
          <a:lstStyle/>
          <a:p>
            <a:pPr algn="ctr"/>
            <a:r>
              <a:rPr lang="en-US" sz="2800" dirty="0"/>
              <a:t>Operational RTOFS vs RTOFS-DA</a:t>
            </a:r>
          </a:p>
          <a:p>
            <a:pPr algn="ctr"/>
            <a:r>
              <a:rPr lang="en-US" sz="2800" dirty="0"/>
              <a:t>2020042500</a:t>
            </a:r>
          </a:p>
        </p:txBody>
      </p:sp>
      <p:pic>
        <p:nvPicPr>
          <p:cNvPr id="3" name="Picture 2">
            <a:extLst>
              <a:ext uri="{FF2B5EF4-FFF2-40B4-BE49-F238E27FC236}">
                <a16:creationId xmlns:a16="http://schemas.microsoft.com/office/drawing/2014/main" id="{6651D4AA-46A6-D742-96E7-BC299E80C935}"/>
              </a:ext>
            </a:extLst>
          </p:cNvPr>
          <p:cNvPicPr>
            <a:picLocks noChangeAspect="1"/>
          </p:cNvPicPr>
          <p:nvPr/>
        </p:nvPicPr>
        <p:blipFill>
          <a:blip r:embed="rId3"/>
          <a:stretch>
            <a:fillRect/>
          </a:stretch>
        </p:blipFill>
        <p:spPr>
          <a:xfrm>
            <a:off x="3068936" y="1198880"/>
            <a:ext cx="5799383" cy="4572000"/>
          </a:xfrm>
          <a:prstGeom prst="rect">
            <a:avLst/>
          </a:prstGeom>
        </p:spPr>
      </p:pic>
    </p:spTree>
    <p:extLst>
      <p:ext uri="{BB962C8B-B14F-4D97-AF65-F5344CB8AC3E}">
        <p14:creationId xmlns:p14="http://schemas.microsoft.com/office/powerpoint/2010/main" val="2821652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ED2714-EE93-2340-9D85-7BE0B4A99743}"/>
              </a:ext>
            </a:extLst>
          </p:cNvPr>
          <p:cNvPicPr>
            <a:picLocks noChangeAspect="1"/>
          </p:cNvPicPr>
          <p:nvPr/>
        </p:nvPicPr>
        <p:blipFill>
          <a:blip r:embed="rId2"/>
          <a:stretch>
            <a:fillRect/>
          </a:stretch>
        </p:blipFill>
        <p:spPr>
          <a:xfrm>
            <a:off x="132080" y="1158240"/>
            <a:ext cx="5768411" cy="4572000"/>
          </a:xfrm>
          <a:prstGeom prst="rect">
            <a:avLst/>
          </a:prstGeom>
        </p:spPr>
      </p:pic>
      <p:sp>
        <p:nvSpPr>
          <p:cNvPr id="9" name="TextBox 8">
            <a:extLst>
              <a:ext uri="{FF2B5EF4-FFF2-40B4-BE49-F238E27FC236}">
                <a16:creationId xmlns:a16="http://schemas.microsoft.com/office/drawing/2014/main" id="{B1D90808-73A5-7E44-A647-F57E68FBA598}"/>
              </a:ext>
            </a:extLst>
          </p:cNvPr>
          <p:cNvSpPr txBox="1"/>
          <p:nvPr/>
        </p:nvSpPr>
        <p:spPr>
          <a:xfrm>
            <a:off x="2042818" y="0"/>
            <a:ext cx="4826321" cy="954107"/>
          </a:xfrm>
          <a:prstGeom prst="rect">
            <a:avLst/>
          </a:prstGeom>
          <a:noFill/>
        </p:spPr>
        <p:txBody>
          <a:bodyPr wrap="none" rtlCol="0">
            <a:spAutoFit/>
          </a:bodyPr>
          <a:lstStyle/>
          <a:p>
            <a:pPr algn="ctr"/>
            <a:r>
              <a:rPr lang="en-US" sz="2800" dirty="0"/>
              <a:t>Operational RTOFS vs RTOFS-DA</a:t>
            </a:r>
          </a:p>
          <a:p>
            <a:pPr algn="ctr"/>
            <a:r>
              <a:rPr lang="en-US" sz="2800" dirty="0"/>
              <a:t>2020042500</a:t>
            </a:r>
          </a:p>
        </p:txBody>
      </p:sp>
      <p:pic>
        <p:nvPicPr>
          <p:cNvPr id="3" name="Picture 2">
            <a:extLst>
              <a:ext uri="{FF2B5EF4-FFF2-40B4-BE49-F238E27FC236}">
                <a16:creationId xmlns:a16="http://schemas.microsoft.com/office/drawing/2014/main" id="{2E8E8627-8F73-CB4C-A0A9-86F4B61047F2}"/>
              </a:ext>
            </a:extLst>
          </p:cNvPr>
          <p:cNvPicPr>
            <a:picLocks noChangeAspect="1"/>
          </p:cNvPicPr>
          <p:nvPr/>
        </p:nvPicPr>
        <p:blipFill>
          <a:blip r:embed="rId3"/>
          <a:stretch>
            <a:fillRect/>
          </a:stretch>
        </p:blipFill>
        <p:spPr>
          <a:xfrm>
            <a:off x="3041439" y="1158240"/>
            <a:ext cx="5799383" cy="4572000"/>
          </a:xfrm>
          <a:prstGeom prst="rect">
            <a:avLst/>
          </a:prstGeom>
        </p:spPr>
      </p:pic>
    </p:spTree>
    <p:extLst>
      <p:ext uri="{BB962C8B-B14F-4D97-AF65-F5344CB8AC3E}">
        <p14:creationId xmlns:p14="http://schemas.microsoft.com/office/powerpoint/2010/main" val="1973125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4A312C-FB6F-0D4C-A259-C41BD22864A4}"/>
              </a:ext>
            </a:extLst>
          </p:cNvPr>
          <p:cNvSpPr txBox="1"/>
          <p:nvPr/>
        </p:nvSpPr>
        <p:spPr>
          <a:xfrm>
            <a:off x="3764604" y="0"/>
            <a:ext cx="1258678" cy="584775"/>
          </a:xfrm>
          <a:prstGeom prst="rect">
            <a:avLst/>
          </a:prstGeom>
          <a:noFill/>
        </p:spPr>
        <p:txBody>
          <a:bodyPr wrap="none" rtlCol="0">
            <a:spAutoFit/>
          </a:bodyPr>
          <a:lstStyle/>
          <a:p>
            <a:r>
              <a:rPr lang="en-US" sz="3200" dirty="0"/>
              <a:t>SG601</a:t>
            </a:r>
          </a:p>
        </p:txBody>
      </p:sp>
      <p:pic>
        <p:nvPicPr>
          <p:cNvPr id="4" name="Picture 3">
            <a:extLst>
              <a:ext uri="{FF2B5EF4-FFF2-40B4-BE49-F238E27FC236}">
                <a16:creationId xmlns:a16="http://schemas.microsoft.com/office/drawing/2014/main" id="{E68B234D-2511-654E-87F8-32CB67BE4658}"/>
              </a:ext>
            </a:extLst>
          </p:cNvPr>
          <p:cNvPicPr>
            <a:picLocks noChangeAspect="1"/>
          </p:cNvPicPr>
          <p:nvPr/>
        </p:nvPicPr>
        <p:blipFill>
          <a:blip r:embed="rId2"/>
          <a:stretch>
            <a:fillRect/>
          </a:stretch>
        </p:blipFill>
        <p:spPr>
          <a:xfrm>
            <a:off x="379379" y="675396"/>
            <a:ext cx="3813048" cy="3690406"/>
          </a:xfrm>
          <a:prstGeom prst="rect">
            <a:avLst/>
          </a:prstGeom>
        </p:spPr>
      </p:pic>
      <p:pic>
        <p:nvPicPr>
          <p:cNvPr id="6" name="Picture 5">
            <a:extLst>
              <a:ext uri="{FF2B5EF4-FFF2-40B4-BE49-F238E27FC236}">
                <a16:creationId xmlns:a16="http://schemas.microsoft.com/office/drawing/2014/main" id="{3DB8C735-FE6C-E54A-985A-6C8A215DFD13}"/>
              </a:ext>
            </a:extLst>
          </p:cNvPr>
          <p:cNvPicPr>
            <a:picLocks noChangeAspect="1"/>
          </p:cNvPicPr>
          <p:nvPr/>
        </p:nvPicPr>
        <p:blipFill>
          <a:blip r:embed="rId3"/>
          <a:stretch>
            <a:fillRect/>
          </a:stretch>
        </p:blipFill>
        <p:spPr>
          <a:xfrm>
            <a:off x="4627663" y="494626"/>
            <a:ext cx="4443984" cy="1596597"/>
          </a:xfrm>
          <a:prstGeom prst="rect">
            <a:avLst/>
          </a:prstGeom>
        </p:spPr>
      </p:pic>
      <p:pic>
        <p:nvPicPr>
          <p:cNvPr id="8" name="Picture 7">
            <a:extLst>
              <a:ext uri="{FF2B5EF4-FFF2-40B4-BE49-F238E27FC236}">
                <a16:creationId xmlns:a16="http://schemas.microsoft.com/office/drawing/2014/main" id="{2224BA34-79DB-0840-8A18-9E70014088E5}"/>
              </a:ext>
            </a:extLst>
          </p:cNvPr>
          <p:cNvPicPr>
            <a:picLocks noChangeAspect="1"/>
          </p:cNvPicPr>
          <p:nvPr/>
        </p:nvPicPr>
        <p:blipFill>
          <a:blip r:embed="rId4"/>
          <a:stretch>
            <a:fillRect/>
          </a:stretch>
        </p:blipFill>
        <p:spPr>
          <a:xfrm>
            <a:off x="4627665" y="2060779"/>
            <a:ext cx="4443984" cy="1596597"/>
          </a:xfrm>
          <a:prstGeom prst="rect">
            <a:avLst/>
          </a:prstGeom>
        </p:spPr>
      </p:pic>
      <p:pic>
        <p:nvPicPr>
          <p:cNvPr id="10" name="Picture 9">
            <a:extLst>
              <a:ext uri="{FF2B5EF4-FFF2-40B4-BE49-F238E27FC236}">
                <a16:creationId xmlns:a16="http://schemas.microsoft.com/office/drawing/2014/main" id="{937D9D85-5BFE-1549-A87C-B23BF94BEEC0}"/>
              </a:ext>
            </a:extLst>
          </p:cNvPr>
          <p:cNvPicPr>
            <a:picLocks noChangeAspect="1"/>
          </p:cNvPicPr>
          <p:nvPr/>
        </p:nvPicPr>
        <p:blipFill>
          <a:blip r:embed="rId5"/>
          <a:stretch>
            <a:fillRect/>
          </a:stretch>
        </p:blipFill>
        <p:spPr>
          <a:xfrm>
            <a:off x="4608208" y="3646386"/>
            <a:ext cx="4443984" cy="1596597"/>
          </a:xfrm>
          <a:prstGeom prst="rect">
            <a:avLst/>
          </a:prstGeom>
        </p:spPr>
      </p:pic>
      <p:pic>
        <p:nvPicPr>
          <p:cNvPr id="5" name="Picture 4">
            <a:extLst>
              <a:ext uri="{FF2B5EF4-FFF2-40B4-BE49-F238E27FC236}">
                <a16:creationId xmlns:a16="http://schemas.microsoft.com/office/drawing/2014/main" id="{02B6E038-387B-0645-9C74-9787FD699FFC}"/>
              </a:ext>
            </a:extLst>
          </p:cNvPr>
          <p:cNvPicPr>
            <a:picLocks noChangeAspect="1"/>
          </p:cNvPicPr>
          <p:nvPr/>
        </p:nvPicPr>
        <p:blipFill>
          <a:blip r:embed="rId6"/>
          <a:stretch>
            <a:fillRect/>
          </a:stretch>
        </p:blipFill>
        <p:spPr>
          <a:xfrm>
            <a:off x="4601183" y="5308384"/>
            <a:ext cx="4443984" cy="1549616"/>
          </a:xfrm>
          <a:prstGeom prst="rect">
            <a:avLst/>
          </a:prstGeom>
        </p:spPr>
      </p:pic>
    </p:spTree>
    <p:extLst>
      <p:ext uri="{BB962C8B-B14F-4D97-AF65-F5344CB8AC3E}">
        <p14:creationId xmlns:p14="http://schemas.microsoft.com/office/powerpoint/2010/main" val="2786227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353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B03084-232C-4049-80EC-52CB248918CD}"/>
              </a:ext>
            </a:extLst>
          </p:cNvPr>
          <p:cNvPicPr>
            <a:picLocks noChangeAspect="1"/>
          </p:cNvPicPr>
          <p:nvPr/>
        </p:nvPicPr>
        <p:blipFill>
          <a:blip r:embed="rId2"/>
          <a:stretch>
            <a:fillRect/>
          </a:stretch>
        </p:blipFill>
        <p:spPr>
          <a:xfrm>
            <a:off x="50426" y="1359017"/>
            <a:ext cx="3802156" cy="4544040"/>
          </a:xfrm>
          <a:prstGeom prst="rect">
            <a:avLst/>
          </a:prstGeom>
        </p:spPr>
      </p:pic>
      <p:sp>
        <p:nvSpPr>
          <p:cNvPr id="12" name="TextBox 11">
            <a:extLst>
              <a:ext uri="{FF2B5EF4-FFF2-40B4-BE49-F238E27FC236}">
                <a16:creationId xmlns:a16="http://schemas.microsoft.com/office/drawing/2014/main" id="{91DFADAB-2BC5-714C-80C2-9422E3E94CD5}"/>
              </a:ext>
            </a:extLst>
          </p:cNvPr>
          <p:cNvSpPr txBox="1"/>
          <p:nvPr/>
        </p:nvSpPr>
        <p:spPr>
          <a:xfrm>
            <a:off x="3024322" y="857251"/>
            <a:ext cx="3362139" cy="507831"/>
          </a:xfrm>
          <a:prstGeom prst="rect">
            <a:avLst/>
          </a:prstGeom>
          <a:noFill/>
        </p:spPr>
        <p:txBody>
          <a:bodyPr wrap="none" rtlCol="0">
            <a:spAutoFit/>
          </a:bodyPr>
          <a:lstStyle/>
          <a:p>
            <a:r>
              <a:rPr lang="en-US" sz="2700" dirty="0"/>
              <a:t>Hurricane Dorian 2019</a:t>
            </a:r>
          </a:p>
        </p:txBody>
      </p:sp>
      <p:grpSp>
        <p:nvGrpSpPr>
          <p:cNvPr id="4" name="Group 3">
            <a:extLst>
              <a:ext uri="{FF2B5EF4-FFF2-40B4-BE49-F238E27FC236}">
                <a16:creationId xmlns:a16="http://schemas.microsoft.com/office/drawing/2014/main" id="{2BA3A012-A7BC-5849-8CEC-8B74DD6A71C1}"/>
              </a:ext>
            </a:extLst>
          </p:cNvPr>
          <p:cNvGrpSpPr/>
          <p:nvPr/>
        </p:nvGrpSpPr>
        <p:grpSpPr>
          <a:xfrm>
            <a:off x="6463224" y="1018613"/>
            <a:ext cx="2749295" cy="933680"/>
            <a:chOff x="6198808" y="578221"/>
            <a:chExt cx="3665727" cy="1244906"/>
          </a:xfrm>
        </p:grpSpPr>
        <p:grpSp>
          <p:nvGrpSpPr>
            <p:cNvPr id="11" name="Group 10">
              <a:extLst>
                <a:ext uri="{FF2B5EF4-FFF2-40B4-BE49-F238E27FC236}">
                  <a16:creationId xmlns:a16="http://schemas.microsoft.com/office/drawing/2014/main" id="{941A2BE0-12BF-1F4B-B239-ED410DE743AD}"/>
                </a:ext>
              </a:extLst>
            </p:cNvPr>
            <p:cNvGrpSpPr/>
            <p:nvPr/>
          </p:nvGrpSpPr>
          <p:grpSpPr>
            <a:xfrm>
              <a:off x="6198808" y="578221"/>
              <a:ext cx="3665727" cy="1244906"/>
              <a:chOff x="5916421" y="457199"/>
              <a:chExt cx="3665727" cy="1244906"/>
            </a:xfrm>
          </p:grpSpPr>
          <p:pic>
            <p:nvPicPr>
              <p:cNvPr id="3" name="Picture 2">
                <a:extLst>
                  <a:ext uri="{FF2B5EF4-FFF2-40B4-BE49-F238E27FC236}">
                    <a16:creationId xmlns:a16="http://schemas.microsoft.com/office/drawing/2014/main" id="{4810D89D-8C50-CF44-B661-5B7DDFB66E45}"/>
                  </a:ext>
                </a:extLst>
              </p:cNvPr>
              <p:cNvPicPr>
                <a:picLocks noChangeAspect="1"/>
              </p:cNvPicPr>
              <p:nvPr/>
            </p:nvPicPr>
            <p:blipFill rotWithShape="1">
              <a:blip r:embed="rId3"/>
              <a:srcRect l="72840" t="19707" r="22560" b="21143"/>
              <a:stretch/>
            </p:blipFill>
            <p:spPr>
              <a:xfrm>
                <a:off x="5916421" y="457199"/>
                <a:ext cx="471517" cy="1244906"/>
              </a:xfrm>
              <a:prstGeom prst="rect">
                <a:avLst/>
              </a:prstGeom>
            </p:spPr>
          </p:pic>
          <p:sp>
            <p:nvSpPr>
              <p:cNvPr id="5" name="TextBox 4">
                <a:extLst>
                  <a:ext uri="{FF2B5EF4-FFF2-40B4-BE49-F238E27FC236}">
                    <a16:creationId xmlns:a16="http://schemas.microsoft.com/office/drawing/2014/main" id="{5F725BDA-59C3-804B-B4E9-4715658120EE}"/>
                  </a:ext>
                </a:extLst>
              </p:cNvPr>
              <p:cNvSpPr txBox="1"/>
              <p:nvPr/>
            </p:nvSpPr>
            <p:spPr>
              <a:xfrm>
                <a:off x="6307318" y="478462"/>
                <a:ext cx="3274830" cy="1200327"/>
              </a:xfrm>
              <a:prstGeom prst="rect">
                <a:avLst/>
              </a:prstGeom>
              <a:noFill/>
            </p:spPr>
            <p:txBody>
              <a:bodyPr wrap="none" rtlCol="0">
                <a:spAutoFit/>
              </a:bodyPr>
              <a:lstStyle/>
              <a:p>
                <a:r>
                  <a:rPr lang="en-US" sz="1050" dirty="0"/>
                  <a:t>Glider Data</a:t>
                </a:r>
              </a:p>
              <a:p>
                <a:r>
                  <a:rPr lang="en-US" sz="1050" dirty="0"/>
                  <a:t>Operational Navy Ocean Model</a:t>
                </a:r>
              </a:p>
              <a:p>
                <a:r>
                  <a:rPr lang="en-US" sz="1050" dirty="0"/>
                  <a:t>Operational NOAA Hurricane Model 2019</a:t>
                </a:r>
              </a:p>
              <a:p>
                <a:r>
                  <a:rPr lang="en-US" sz="1050" dirty="0"/>
                  <a:t>Experimental NOAA Hurricane Model</a:t>
                </a:r>
              </a:p>
              <a:p>
                <a:r>
                  <a:rPr lang="en-US" sz="1050" dirty="0"/>
                  <a:t>Experimental NOAA Hurricane Model</a:t>
                </a:r>
              </a:p>
            </p:txBody>
          </p:sp>
        </p:grpSp>
        <p:sp>
          <p:nvSpPr>
            <p:cNvPr id="14" name="Rectangle 13">
              <a:extLst>
                <a:ext uri="{FF2B5EF4-FFF2-40B4-BE49-F238E27FC236}">
                  <a16:creationId xmlns:a16="http://schemas.microsoft.com/office/drawing/2014/main" id="{3691ACBF-4A9D-D74F-ACFB-ECDD3DD83384}"/>
                </a:ext>
              </a:extLst>
            </p:cNvPr>
            <p:cNvSpPr/>
            <p:nvPr/>
          </p:nvSpPr>
          <p:spPr>
            <a:xfrm>
              <a:off x="6212540" y="632011"/>
              <a:ext cx="3496235" cy="110265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5" name="Group 14">
            <a:extLst>
              <a:ext uri="{FF2B5EF4-FFF2-40B4-BE49-F238E27FC236}">
                <a16:creationId xmlns:a16="http://schemas.microsoft.com/office/drawing/2014/main" id="{54040170-5113-3341-88B7-47A7E3B782E9}"/>
              </a:ext>
            </a:extLst>
          </p:cNvPr>
          <p:cNvGrpSpPr/>
          <p:nvPr/>
        </p:nvGrpSpPr>
        <p:grpSpPr>
          <a:xfrm>
            <a:off x="4179829" y="1896037"/>
            <a:ext cx="4105106" cy="1243559"/>
            <a:chOff x="5801707" y="1775012"/>
            <a:chExt cx="5473474" cy="1658079"/>
          </a:xfrm>
        </p:grpSpPr>
        <p:grpSp>
          <p:nvGrpSpPr>
            <p:cNvPr id="9" name="Group 8">
              <a:extLst>
                <a:ext uri="{FF2B5EF4-FFF2-40B4-BE49-F238E27FC236}">
                  <a16:creationId xmlns:a16="http://schemas.microsoft.com/office/drawing/2014/main" id="{DD685018-F4CB-A742-92E9-C1C09774DEF3}"/>
                </a:ext>
              </a:extLst>
            </p:cNvPr>
            <p:cNvGrpSpPr/>
            <p:nvPr/>
          </p:nvGrpSpPr>
          <p:grpSpPr>
            <a:xfrm>
              <a:off x="5801707" y="1963270"/>
              <a:ext cx="5473474" cy="1469821"/>
              <a:chOff x="5774813" y="2178424"/>
              <a:chExt cx="5473474" cy="1469821"/>
            </a:xfrm>
          </p:grpSpPr>
          <p:pic>
            <p:nvPicPr>
              <p:cNvPr id="8" name="Picture 7">
                <a:extLst>
                  <a:ext uri="{FF2B5EF4-FFF2-40B4-BE49-F238E27FC236}">
                    <a16:creationId xmlns:a16="http://schemas.microsoft.com/office/drawing/2014/main" id="{EDB9135F-10B8-C043-93AC-4DD89E91C15D}"/>
                  </a:ext>
                </a:extLst>
              </p:cNvPr>
              <p:cNvPicPr>
                <a:picLocks noChangeAspect="1"/>
              </p:cNvPicPr>
              <p:nvPr/>
            </p:nvPicPr>
            <p:blipFill rotWithShape="1">
              <a:blip r:embed="rId3"/>
              <a:srcRect t="10767" r="26884"/>
              <a:stretch/>
            </p:blipFill>
            <p:spPr>
              <a:xfrm>
                <a:off x="5774813" y="2276645"/>
                <a:ext cx="5473474" cy="1371600"/>
              </a:xfrm>
              <a:prstGeom prst="rect">
                <a:avLst/>
              </a:prstGeom>
            </p:spPr>
          </p:pic>
          <p:sp>
            <p:nvSpPr>
              <p:cNvPr id="6" name="Rounded Rectangle 5">
                <a:extLst>
                  <a:ext uri="{FF2B5EF4-FFF2-40B4-BE49-F238E27FC236}">
                    <a16:creationId xmlns:a16="http://schemas.microsoft.com/office/drawing/2014/main" id="{8942BDCF-ABCE-874F-9D2E-208E9A086F27}"/>
                  </a:ext>
                </a:extLst>
              </p:cNvPr>
              <p:cNvSpPr/>
              <p:nvPr/>
            </p:nvSpPr>
            <p:spPr>
              <a:xfrm>
                <a:off x="8175812" y="2178424"/>
                <a:ext cx="914400" cy="1075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extBox 1">
              <a:extLst>
                <a:ext uri="{FF2B5EF4-FFF2-40B4-BE49-F238E27FC236}">
                  <a16:creationId xmlns:a16="http://schemas.microsoft.com/office/drawing/2014/main" id="{DF6DA2BE-ACCA-5141-8577-D69786971D5A}"/>
                </a:ext>
              </a:extLst>
            </p:cNvPr>
            <p:cNvSpPr txBox="1"/>
            <p:nvPr/>
          </p:nvSpPr>
          <p:spPr>
            <a:xfrm>
              <a:off x="7315201" y="1775012"/>
              <a:ext cx="2590110" cy="400109"/>
            </a:xfrm>
            <a:prstGeom prst="rect">
              <a:avLst/>
            </a:prstGeom>
            <a:noFill/>
          </p:spPr>
          <p:txBody>
            <a:bodyPr wrap="none" rtlCol="0">
              <a:spAutoFit/>
            </a:bodyPr>
            <a:lstStyle/>
            <a:p>
              <a:r>
                <a:rPr lang="en-US" sz="1350" dirty="0"/>
                <a:t>Sea Surface Temperature</a:t>
              </a:r>
            </a:p>
          </p:txBody>
        </p:sp>
      </p:grpSp>
      <p:sp>
        <p:nvSpPr>
          <p:cNvPr id="13" name="TextBox 12">
            <a:extLst>
              <a:ext uri="{FF2B5EF4-FFF2-40B4-BE49-F238E27FC236}">
                <a16:creationId xmlns:a16="http://schemas.microsoft.com/office/drawing/2014/main" id="{E337A602-31C2-E949-BB09-7B9DEBE5A477}"/>
              </a:ext>
            </a:extLst>
          </p:cNvPr>
          <p:cNvSpPr txBox="1"/>
          <p:nvPr/>
        </p:nvSpPr>
        <p:spPr>
          <a:xfrm>
            <a:off x="3940521" y="3197039"/>
            <a:ext cx="5100307" cy="71558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1350" dirty="0"/>
              <a:t>One of NOAA’s operational hurricane forecasting model in 2019 has </a:t>
            </a:r>
          </a:p>
          <a:p>
            <a:pPr algn="ctr"/>
            <a:r>
              <a:rPr lang="en-US" sz="1350" dirty="0"/>
              <a:t> sea surface temperature that is significantly colder than temperature </a:t>
            </a:r>
          </a:p>
          <a:p>
            <a:pPr algn="ctr"/>
            <a:r>
              <a:rPr lang="en-US" sz="1350" dirty="0"/>
              <a:t>from glider observations. </a:t>
            </a:r>
          </a:p>
        </p:txBody>
      </p:sp>
      <p:sp>
        <p:nvSpPr>
          <p:cNvPr id="18" name="TextBox 17">
            <a:extLst>
              <a:ext uri="{FF2B5EF4-FFF2-40B4-BE49-F238E27FC236}">
                <a16:creationId xmlns:a16="http://schemas.microsoft.com/office/drawing/2014/main" id="{617E9062-AA6D-D245-BDE5-7F13BC803E1C}"/>
              </a:ext>
            </a:extLst>
          </p:cNvPr>
          <p:cNvSpPr txBox="1"/>
          <p:nvPr/>
        </p:nvSpPr>
        <p:spPr>
          <a:xfrm>
            <a:off x="3855987" y="5207400"/>
            <a:ext cx="5219186" cy="71558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1350" dirty="0"/>
              <a:t>As a consequence, the ocean heat content of the operational model is </a:t>
            </a:r>
          </a:p>
          <a:p>
            <a:pPr algn="ctr"/>
            <a:r>
              <a:rPr lang="en-US" sz="1350" dirty="0"/>
              <a:t>much lower than the observed value and below the threshold value for </a:t>
            </a:r>
          </a:p>
          <a:p>
            <a:pPr algn="ctr"/>
            <a:r>
              <a:rPr lang="en-US" sz="1350" dirty="0"/>
              <a:t>intensification of tropical cyclones.</a:t>
            </a:r>
          </a:p>
        </p:txBody>
      </p:sp>
      <p:grpSp>
        <p:nvGrpSpPr>
          <p:cNvPr id="27" name="Group 26">
            <a:extLst>
              <a:ext uri="{FF2B5EF4-FFF2-40B4-BE49-F238E27FC236}">
                <a16:creationId xmlns:a16="http://schemas.microsoft.com/office/drawing/2014/main" id="{9CB0EC20-2CEF-474B-829F-1ADC7BE5F693}"/>
              </a:ext>
            </a:extLst>
          </p:cNvPr>
          <p:cNvGrpSpPr/>
          <p:nvPr/>
        </p:nvGrpSpPr>
        <p:grpSpPr>
          <a:xfrm>
            <a:off x="4243562" y="3886201"/>
            <a:ext cx="4107942" cy="1259726"/>
            <a:chOff x="5900130" y="4038601"/>
            <a:chExt cx="5477256" cy="1679635"/>
          </a:xfrm>
        </p:grpSpPr>
        <p:grpSp>
          <p:nvGrpSpPr>
            <p:cNvPr id="17" name="Group 16">
              <a:extLst>
                <a:ext uri="{FF2B5EF4-FFF2-40B4-BE49-F238E27FC236}">
                  <a16:creationId xmlns:a16="http://schemas.microsoft.com/office/drawing/2014/main" id="{1848A86B-CF44-DF42-9594-383A906C0C9A}"/>
                </a:ext>
              </a:extLst>
            </p:cNvPr>
            <p:cNvGrpSpPr/>
            <p:nvPr/>
          </p:nvGrpSpPr>
          <p:grpSpPr>
            <a:xfrm>
              <a:off x="5900130" y="4038601"/>
              <a:ext cx="5477256" cy="1679635"/>
              <a:chOff x="5752213" y="4442012"/>
              <a:chExt cx="5477256" cy="1679635"/>
            </a:xfrm>
          </p:grpSpPr>
          <p:pic>
            <p:nvPicPr>
              <p:cNvPr id="7" name="Picture 6">
                <a:extLst>
                  <a:ext uri="{FF2B5EF4-FFF2-40B4-BE49-F238E27FC236}">
                    <a16:creationId xmlns:a16="http://schemas.microsoft.com/office/drawing/2014/main" id="{D2F4E542-9010-CA46-833E-20016C856C14}"/>
                  </a:ext>
                </a:extLst>
              </p:cNvPr>
              <p:cNvPicPr>
                <a:picLocks noChangeAspect="1"/>
              </p:cNvPicPr>
              <p:nvPr/>
            </p:nvPicPr>
            <p:blipFill rotWithShape="1">
              <a:blip r:embed="rId4"/>
              <a:srcRect t="10597" r="27056"/>
              <a:stretch/>
            </p:blipFill>
            <p:spPr>
              <a:xfrm>
                <a:off x="5752213" y="4728102"/>
                <a:ext cx="5477256" cy="1393545"/>
              </a:xfrm>
              <a:prstGeom prst="rect">
                <a:avLst/>
              </a:prstGeom>
            </p:spPr>
          </p:pic>
          <p:sp>
            <p:nvSpPr>
              <p:cNvPr id="16" name="TextBox 15">
                <a:extLst>
                  <a:ext uri="{FF2B5EF4-FFF2-40B4-BE49-F238E27FC236}">
                    <a16:creationId xmlns:a16="http://schemas.microsoft.com/office/drawing/2014/main" id="{8801DAB5-C5AE-F34A-8072-0BC515FF1206}"/>
                  </a:ext>
                </a:extLst>
              </p:cNvPr>
              <p:cNvSpPr txBox="1"/>
              <p:nvPr/>
            </p:nvSpPr>
            <p:spPr>
              <a:xfrm>
                <a:off x="7413812" y="4442012"/>
                <a:ext cx="2145973" cy="400109"/>
              </a:xfrm>
              <a:prstGeom prst="rect">
                <a:avLst/>
              </a:prstGeom>
              <a:noFill/>
            </p:spPr>
            <p:txBody>
              <a:bodyPr wrap="none" rtlCol="0">
                <a:spAutoFit/>
              </a:bodyPr>
              <a:lstStyle/>
              <a:p>
                <a:r>
                  <a:rPr lang="en-US" sz="1350" dirty="0"/>
                  <a:t>Ocean Heat Content</a:t>
                </a:r>
              </a:p>
            </p:txBody>
          </p:sp>
        </p:grpSp>
        <p:cxnSp>
          <p:nvCxnSpPr>
            <p:cNvPr id="20" name="Straight Connector 19">
              <a:extLst>
                <a:ext uri="{FF2B5EF4-FFF2-40B4-BE49-F238E27FC236}">
                  <a16:creationId xmlns:a16="http://schemas.microsoft.com/office/drawing/2014/main" id="{5578E0E4-5414-CB45-8689-234809B96CD7}"/>
                </a:ext>
              </a:extLst>
            </p:cNvPr>
            <p:cNvCxnSpPr>
              <a:cxnSpLocks/>
            </p:cNvCxnSpPr>
            <p:nvPr/>
          </p:nvCxnSpPr>
          <p:spPr>
            <a:xfrm>
              <a:off x="6293224" y="5351929"/>
              <a:ext cx="500230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a:extLst>
              <a:ext uri="{FF2B5EF4-FFF2-40B4-BE49-F238E27FC236}">
                <a16:creationId xmlns:a16="http://schemas.microsoft.com/office/drawing/2014/main" id="{90C0E28D-903E-374A-A2FA-259CDF2B9F2A}"/>
              </a:ext>
            </a:extLst>
          </p:cNvPr>
          <p:cNvCxnSpPr>
            <a:cxnSpLocks/>
          </p:cNvCxnSpPr>
          <p:nvPr/>
        </p:nvCxnSpPr>
        <p:spPr>
          <a:xfrm>
            <a:off x="7937126" y="2692775"/>
            <a:ext cx="0" cy="52443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1987811-A82D-CB47-A6A4-17B853E33F3B}"/>
              </a:ext>
            </a:extLst>
          </p:cNvPr>
          <p:cNvCxnSpPr>
            <a:cxnSpLocks/>
          </p:cNvCxnSpPr>
          <p:nvPr/>
        </p:nvCxnSpPr>
        <p:spPr>
          <a:xfrm>
            <a:off x="7839635" y="4820771"/>
            <a:ext cx="0" cy="39332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2" name="Right Brace 31">
            <a:extLst>
              <a:ext uri="{FF2B5EF4-FFF2-40B4-BE49-F238E27FC236}">
                <a16:creationId xmlns:a16="http://schemas.microsoft.com/office/drawing/2014/main" id="{6A9E8CD2-C3A2-4A40-BFCC-2EB41B45FBE7}"/>
              </a:ext>
            </a:extLst>
          </p:cNvPr>
          <p:cNvSpPr/>
          <p:nvPr/>
        </p:nvSpPr>
        <p:spPr>
          <a:xfrm>
            <a:off x="8280026" y="2259106"/>
            <a:ext cx="100854" cy="413498"/>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3" name="Right Brace 32">
            <a:extLst>
              <a:ext uri="{FF2B5EF4-FFF2-40B4-BE49-F238E27FC236}">
                <a16:creationId xmlns:a16="http://schemas.microsoft.com/office/drawing/2014/main" id="{1D535C56-4D56-D643-97CB-34E840572AA6}"/>
              </a:ext>
            </a:extLst>
          </p:cNvPr>
          <p:cNvSpPr/>
          <p:nvPr/>
        </p:nvSpPr>
        <p:spPr>
          <a:xfrm>
            <a:off x="8343900" y="4370294"/>
            <a:ext cx="137833" cy="510989"/>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pic>
        <p:nvPicPr>
          <p:cNvPr id="36" name="Picture 35">
            <a:extLst>
              <a:ext uri="{FF2B5EF4-FFF2-40B4-BE49-F238E27FC236}">
                <a16:creationId xmlns:a16="http://schemas.microsoft.com/office/drawing/2014/main" id="{33BD5F04-D7F0-3347-A529-EDCBA6983CEB}"/>
              </a:ext>
            </a:extLst>
          </p:cNvPr>
          <p:cNvPicPr>
            <a:picLocks noChangeAspect="1"/>
          </p:cNvPicPr>
          <p:nvPr/>
        </p:nvPicPr>
        <p:blipFill>
          <a:blip r:embed="rId5"/>
          <a:stretch>
            <a:fillRect/>
          </a:stretch>
        </p:blipFill>
        <p:spPr>
          <a:xfrm>
            <a:off x="8462402" y="2389374"/>
            <a:ext cx="428625" cy="142875"/>
          </a:xfrm>
          <a:prstGeom prst="rect">
            <a:avLst/>
          </a:prstGeom>
        </p:spPr>
      </p:pic>
      <p:pic>
        <p:nvPicPr>
          <p:cNvPr id="37" name="Picture 36">
            <a:extLst>
              <a:ext uri="{FF2B5EF4-FFF2-40B4-BE49-F238E27FC236}">
                <a16:creationId xmlns:a16="http://schemas.microsoft.com/office/drawing/2014/main" id="{59AC9A71-4F6B-E443-A22C-A028F4117E63}"/>
              </a:ext>
            </a:extLst>
          </p:cNvPr>
          <p:cNvPicPr>
            <a:picLocks noChangeAspect="1"/>
          </p:cNvPicPr>
          <p:nvPr/>
        </p:nvPicPr>
        <p:blipFill>
          <a:blip r:embed="rId6"/>
          <a:stretch>
            <a:fillRect/>
          </a:stretch>
        </p:blipFill>
        <p:spPr>
          <a:xfrm>
            <a:off x="8560173" y="4428005"/>
            <a:ext cx="495300" cy="361950"/>
          </a:xfrm>
          <a:prstGeom prst="rect">
            <a:avLst/>
          </a:prstGeom>
        </p:spPr>
      </p:pic>
    </p:spTree>
    <p:extLst>
      <p:ext uri="{BB962C8B-B14F-4D97-AF65-F5344CB8AC3E}">
        <p14:creationId xmlns:p14="http://schemas.microsoft.com/office/powerpoint/2010/main" val="3655794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9CD44D-FB7F-E244-9958-C1C54F94D535}"/>
              </a:ext>
            </a:extLst>
          </p:cNvPr>
          <p:cNvPicPr>
            <a:picLocks noChangeAspect="1"/>
          </p:cNvPicPr>
          <p:nvPr/>
        </p:nvPicPr>
        <p:blipFill rotWithShape="1">
          <a:blip r:embed="rId2"/>
          <a:srcRect r="51863"/>
          <a:stretch/>
        </p:blipFill>
        <p:spPr>
          <a:xfrm>
            <a:off x="380051" y="639855"/>
            <a:ext cx="3693842" cy="6103845"/>
          </a:xfrm>
          <a:prstGeom prst="rect">
            <a:avLst/>
          </a:prstGeom>
        </p:spPr>
      </p:pic>
      <p:pic>
        <p:nvPicPr>
          <p:cNvPr id="4" name="Picture 3">
            <a:extLst>
              <a:ext uri="{FF2B5EF4-FFF2-40B4-BE49-F238E27FC236}">
                <a16:creationId xmlns:a16="http://schemas.microsoft.com/office/drawing/2014/main" id="{745A0404-2151-7246-B2A9-70FA4460B4A4}"/>
              </a:ext>
            </a:extLst>
          </p:cNvPr>
          <p:cNvPicPr>
            <a:picLocks noChangeAspect="1"/>
          </p:cNvPicPr>
          <p:nvPr/>
        </p:nvPicPr>
        <p:blipFill rotWithShape="1">
          <a:blip r:embed="rId2"/>
          <a:srcRect l="47165" r="-277"/>
          <a:stretch/>
        </p:blipFill>
        <p:spPr>
          <a:xfrm>
            <a:off x="4829173" y="702465"/>
            <a:ext cx="4078532" cy="6108192"/>
          </a:xfrm>
          <a:prstGeom prst="rect">
            <a:avLst/>
          </a:prstGeom>
        </p:spPr>
      </p:pic>
      <p:sp>
        <p:nvSpPr>
          <p:cNvPr id="5" name="Rectangle 4">
            <a:extLst>
              <a:ext uri="{FF2B5EF4-FFF2-40B4-BE49-F238E27FC236}">
                <a16:creationId xmlns:a16="http://schemas.microsoft.com/office/drawing/2014/main" id="{FB6DBFCF-8C54-5347-B128-61F00AF85881}"/>
              </a:ext>
            </a:extLst>
          </p:cNvPr>
          <p:cNvSpPr/>
          <p:nvPr/>
        </p:nvSpPr>
        <p:spPr>
          <a:xfrm>
            <a:off x="3343554" y="-14288"/>
            <a:ext cx="2456891" cy="584775"/>
          </a:xfrm>
          <a:prstGeom prst="rect">
            <a:avLst/>
          </a:prstGeom>
        </p:spPr>
        <p:txBody>
          <a:bodyPr wrap="none">
            <a:spAutoFit/>
          </a:bodyPr>
          <a:lstStyle/>
          <a:p>
            <a:r>
              <a:rPr lang="en-US" sz="3200" dirty="0">
                <a:latin typeface="Helvetica" pitchFamily="2" charset="0"/>
                <a:cs typeface="Calibri" panose="020F0502020204030204" pitchFamily="34" charset="0"/>
              </a:rPr>
              <a:t>Model’s Skill</a:t>
            </a:r>
            <a:endParaRPr lang="en-US" sz="3200" dirty="0"/>
          </a:p>
        </p:txBody>
      </p:sp>
    </p:spTree>
    <p:extLst>
      <p:ext uri="{BB962C8B-B14F-4D97-AF65-F5344CB8AC3E}">
        <p14:creationId xmlns:p14="http://schemas.microsoft.com/office/powerpoint/2010/main" val="2341317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BA31F-1093-F544-9731-30A8B603A744}"/>
              </a:ext>
            </a:extLst>
          </p:cNvPr>
          <p:cNvPicPr>
            <a:picLocks noChangeAspect="1"/>
          </p:cNvPicPr>
          <p:nvPr/>
        </p:nvPicPr>
        <p:blipFill>
          <a:blip r:embed="rId2"/>
          <a:stretch>
            <a:fillRect/>
          </a:stretch>
        </p:blipFill>
        <p:spPr>
          <a:xfrm>
            <a:off x="0" y="960017"/>
            <a:ext cx="9144000" cy="4937966"/>
          </a:xfrm>
          <a:prstGeom prst="rect">
            <a:avLst/>
          </a:prstGeom>
        </p:spPr>
      </p:pic>
      <p:sp>
        <p:nvSpPr>
          <p:cNvPr id="5" name="TextBox 4">
            <a:extLst>
              <a:ext uri="{FF2B5EF4-FFF2-40B4-BE49-F238E27FC236}">
                <a16:creationId xmlns:a16="http://schemas.microsoft.com/office/drawing/2014/main" id="{E38C765B-F609-9A43-80B8-98B0AD4F617A}"/>
              </a:ext>
            </a:extLst>
          </p:cNvPr>
          <p:cNvSpPr txBox="1"/>
          <p:nvPr/>
        </p:nvSpPr>
        <p:spPr>
          <a:xfrm>
            <a:off x="435429" y="6313714"/>
            <a:ext cx="2652008" cy="369332"/>
          </a:xfrm>
          <a:prstGeom prst="rect">
            <a:avLst/>
          </a:prstGeom>
          <a:noFill/>
        </p:spPr>
        <p:txBody>
          <a:bodyPr wrap="none" rtlCol="0">
            <a:spAutoFit/>
          </a:bodyPr>
          <a:lstStyle/>
          <a:p>
            <a:r>
              <a:rPr lang="en-US" dirty="0"/>
              <a:t>Courtesy of </a:t>
            </a:r>
            <a:r>
              <a:rPr lang="en-US" dirty="0" err="1"/>
              <a:t>Avichal</a:t>
            </a:r>
            <a:r>
              <a:rPr lang="en-US" dirty="0"/>
              <a:t> </a:t>
            </a:r>
            <a:r>
              <a:rPr lang="en-US" dirty="0" err="1"/>
              <a:t>Mehra</a:t>
            </a:r>
            <a:endParaRPr lang="en-US" dirty="0"/>
          </a:p>
        </p:txBody>
      </p:sp>
    </p:spTree>
    <p:extLst>
      <p:ext uri="{BB962C8B-B14F-4D97-AF65-F5344CB8AC3E}">
        <p14:creationId xmlns:p14="http://schemas.microsoft.com/office/powerpoint/2010/main" val="156133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532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4FE4EF0-F811-7D43-96C0-42FC718ADDF3}"/>
              </a:ext>
            </a:extLst>
          </p:cNvPr>
          <p:cNvSpPr/>
          <p:nvPr/>
        </p:nvSpPr>
        <p:spPr>
          <a:xfrm>
            <a:off x="416420" y="3943172"/>
            <a:ext cx="3290877" cy="1801647"/>
          </a:xfrm>
          <a:prstGeom prst="rect">
            <a:avLst/>
          </a:prstGeom>
          <a:solidFill>
            <a:srgbClr val="E09D6A">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67B9119-8F45-1C41-81D1-4A21EF318721}"/>
              </a:ext>
            </a:extLst>
          </p:cNvPr>
          <p:cNvSpPr txBox="1"/>
          <p:nvPr/>
        </p:nvSpPr>
        <p:spPr>
          <a:xfrm>
            <a:off x="688597" y="127256"/>
            <a:ext cx="7766806" cy="707886"/>
          </a:xfrm>
          <a:prstGeom prst="rect">
            <a:avLst/>
          </a:prstGeom>
          <a:ln w="57150">
            <a:solidFill>
              <a:srgbClr val="000000"/>
            </a:solidFill>
          </a:ln>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4000" dirty="0"/>
              <a:t>NOAA Hurricane Forecasting Models</a:t>
            </a:r>
          </a:p>
        </p:txBody>
      </p:sp>
      <p:sp>
        <p:nvSpPr>
          <p:cNvPr id="5" name="TextBox 4">
            <a:extLst>
              <a:ext uri="{FF2B5EF4-FFF2-40B4-BE49-F238E27FC236}">
                <a16:creationId xmlns:a16="http://schemas.microsoft.com/office/drawing/2014/main" id="{D42E8394-8661-814C-A7F5-8A21F1F5BAF0}"/>
              </a:ext>
            </a:extLst>
          </p:cNvPr>
          <p:cNvSpPr txBox="1"/>
          <p:nvPr/>
        </p:nvSpPr>
        <p:spPr>
          <a:xfrm>
            <a:off x="133339" y="1213303"/>
            <a:ext cx="2746854" cy="584775"/>
          </a:xfrm>
          <a:prstGeom prst="rect">
            <a:avLst/>
          </a:prstGeom>
          <a:solidFill>
            <a:srgbClr val="E09D6A">
              <a:alpha val="69804"/>
            </a:srgb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t>HWRF/HYCOM</a:t>
            </a:r>
            <a:endParaRPr lang="en-US" sz="3200" strike="sngStrike" dirty="0"/>
          </a:p>
        </p:txBody>
      </p:sp>
      <p:sp>
        <p:nvSpPr>
          <p:cNvPr id="6" name="TextBox 5">
            <a:extLst>
              <a:ext uri="{FF2B5EF4-FFF2-40B4-BE49-F238E27FC236}">
                <a16:creationId xmlns:a16="http://schemas.microsoft.com/office/drawing/2014/main" id="{D1DA8600-16E2-0C4E-8640-2B840FD23C73}"/>
              </a:ext>
            </a:extLst>
          </p:cNvPr>
          <p:cNvSpPr txBox="1"/>
          <p:nvPr/>
        </p:nvSpPr>
        <p:spPr>
          <a:xfrm>
            <a:off x="3171828" y="1211573"/>
            <a:ext cx="2800344" cy="584775"/>
          </a:xfrm>
          <a:prstGeom prst="rect">
            <a:avLst/>
          </a:prstGeom>
          <a:solidFill>
            <a:srgbClr val="009051">
              <a:alpha val="69804"/>
            </a:srgb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dirty="0"/>
              <a:t>HMON/HYCOM</a:t>
            </a:r>
          </a:p>
        </p:txBody>
      </p:sp>
      <p:sp>
        <p:nvSpPr>
          <p:cNvPr id="7" name="TextBox 6">
            <a:extLst>
              <a:ext uri="{FF2B5EF4-FFF2-40B4-BE49-F238E27FC236}">
                <a16:creationId xmlns:a16="http://schemas.microsoft.com/office/drawing/2014/main" id="{B3040938-01D5-9643-B998-9C64ADC3C230}"/>
              </a:ext>
            </a:extLst>
          </p:cNvPr>
          <p:cNvSpPr txBox="1"/>
          <p:nvPr/>
        </p:nvSpPr>
        <p:spPr>
          <a:xfrm>
            <a:off x="6255955" y="1211572"/>
            <a:ext cx="2866297" cy="584775"/>
          </a:xfrm>
          <a:prstGeom prst="rect">
            <a:avLst/>
          </a:prstGeom>
          <a:solidFill>
            <a:srgbClr val="0070C0">
              <a:alpha val="50196"/>
            </a:srgb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dirty="0"/>
              <a:t>HWRF/MPIPOM</a:t>
            </a:r>
          </a:p>
        </p:txBody>
      </p:sp>
      <p:cxnSp>
        <p:nvCxnSpPr>
          <p:cNvPr id="8" name="Straight Arrow Connector 7">
            <a:extLst>
              <a:ext uri="{FF2B5EF4-FFF2-40B4-BE49-F238E27FC236}">
                <a16:creationId xmlns:a16="http://schemas.microsoft.com/office/drawing/2014/main" id="{363B9292-AD97-1547-8565-5EBDAF73881A}"/>
              </a:ext>
            </a:extLst>
          </p:cNvPr>
          <p:cNvCxnSpPr>
            <a:cxnSpLocks/>
          </p:cNvCxnSpPr>
          <p:nvPr/>
        </p:nvCxnSpPr>
        <p:spPr>
          <a:xfrm flipH="1">
            <a:off x="1420938" y="835142"/>
            <a:ext cx="3151062" cy="337918"/>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Arrow Connector 8">
            <a:extLst>
              <a:ext uri="{FF2B5EF4-FFF2-40B4-BE49-F238E27FC236}">
                <a16:creationId xmlns:a16="http://schemas.microsoft.com/office/drawing/2014/main" id="{198DB67A-16BB-8E4F-8592-D874590D4DCE}"/>
              </a:ext>
            </a:extLst>
          </p:cNvPr>
          <p:cNvCxnSpPr>
            <a:cxnSpLocks/>
          </p:cNvCxnSpPr>
          <p:nvPr/>
        </p:nvCxnSpPr>
        <p:spPr>
          <a:xfrm>
            <a:off x="4596585" y="845437"/>
            <a:ext cx="2895260" cy="330367"/>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AD5B00B8-79EA-AD40-87A7-597DBA5D436D}"/>
              </a:ext>
            </a:extLst>
          </p:cNvPr>
          <p:cNvCxnSpPr>
            <a:cxnSpLocks/>
          </p:cNvCxnSpPr>
          <p:nvPr/>
        </p:nvCxnSpPr>
        <p:spPr>
          <a:xfrm>
            <a:off x="4572000" y="835142"/>
            <a:ext cx="0" cy="403948"/>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Rectangle 10">
            <a:extLst>
              <a:ext uri="{FF2B5EF4-FFF2-40B4-BE49-F238E27FC236}">
                <a16:creationId xmlns:a16="http://schemas.microsoft.com/office/drawing/2014/main" id="{F64A3A2D-A207-C54F-B01E-7050AFAAC4AB}"/>
              </a:ext>
            </a:extLst>
          </p:cNvPr>
          <p:cNvSpPr/>
          <p:nvPr/>
        </p:nvSpPr>
        <p:spPr>
          <a:xfrm>
            <a:off x="52064" y="2190573"/>
            <a:ext cx="2737753" cy="1200329"/>
          </a:xfrm>
          <a:prstGeom prst="rect">
            <a:avLst/>
          </a:prstGeom>
          <a:solidFill>
            <a:srgbClr val="E09D6A">
              <a:alpha val="69804"/>
            </a:srgbClr>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dirty="0"/>
              <a:t>West/South Pacific, South/North Indian Ocean</a:t>
            </a:r>
          </a:p>
        </p:txBody>
      </p:sp>
      <p:sp>
        <p:nvSpPr>
          <p:cNvPr id="12" name="Rectangle 11">
            <a:extLst>
              <a:ext uri="{FF2B5EF4-FFF2-40B4-BE49-F238E27FC236}">
                <a16:creationId xmlns:a16="http://schemas.microsoft.com/office/drawing/2014/main" id="{204CA449-1FEC-BC42-BFED-835EF3F8FC2A}"/>
              </a:ext>
            </a:extLst>
          </p:cNvPr>
          <p:cNvSpPr/>
          <p:nvPr/>
        </p:nvSpPr>
        <p:spPr>
          <a:xfrm>
            <a:off x="5511639" y="2345494"/>
            <a:ext cx="1137363" cy="830997"/>
          </a:xfrm>
          <a:prstGeom prst="rect">
            <a:avLst/>
          </a:prstGeom>
          <a:solidFill>
            <a:srgbClr val="0070C0">
              <a:alpha val="50196"/>
            </a:srgbClr>
          </a:solidFill>
        </p:spPr>
        <p:style>
          <a:lnRef idx="1">
            <a:schemeClr val="accent6"/>
          </a:lnRef>
          <a:fillRef idx="2">
            <a:schemeClr val="accent6"/>
          </a:fillRef>
          <a:effectRef idx="1">
            <a:schemeClr val="accent6"/>
          </a:effectRef>
          <a:fontRef idx="minor">
            <a:schemeClr val="dk1"/>
          </a:fontRef>
        </p:style>
        <p:txBody>
          <a:bodyPr wrap="none">
            <a:spAutoFit/>
          </a:bodyPr>
          <a:lstStyle/>
          <a:p>
            <a:r>
              <a:rPr lang="en-US" sz="2400" dirty="0"/>
              <a:t>North </a:t>
            </a:r>
          </a:p>
          <a:p>
            <a:r>
              <a:rPr lang="en-US" sz="2400" dirty="0"/>
              <a:t>Atlantic</a:t>
            </a:r>
          </a:p>
        </p:txBody>
      </p:sp>
      <p:sp>
        <p:nvSpPr>
          <p:cNvPr id="13" name="Rectangle 12">
            <a:extLst>
              <a:ext uri="{FF2B5EF4-FFF2-40B4-BE49-F238E27FC236}">
                <a16:creationId xmlns:a16="http://schemas.microsoft.com/office/drawing/2014/main" id="{AA59F2A9-1F3C-F24A-9C09-32E8882CEB7D}"/>
              </a:ext>
            </a:extLst>
          </p:cNvPr>
          <p:cNvSpPr/>
          <p:nvPr/>
        </p:nvSpPr>
        <p:spPr>
          <a:xfrm>
            <a:off x="3005530" y="2190572"/>
            <a:ext cx="2142488" cy="1200329"/>
          </a:xfrm>
          <a:prstGeom prst="rect">
            <a:avLst/>
          </a:prstGeom>
          <a:solidFill>
            <a:srgbClr val="009051">
              <a:alpha val="69804"/>
            </a:srgbClr>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dirty="0"/>
              <a:t>North Atlantic,</a:t>
            </a:r>
          </a:p>
          <a:p>
            <a:r>
              <a:rPr lang="en-US" sz="2400" dirty="0"/>
              <a:t>East/Central Pacific</a:t>
            </a:r>
          </a:p>
        </p:txBody>
      </p:sp>
      <p:sp>
        <p:nvSpPr>
          <p:cNvPr id="14" name="Rectangle 13">
            <a:extLst>
              <a:ext uri="{FF2B5EF4-FFF2-40B4-BE49-F238E27FC236}">
                <a16:creationId xmlns:a16="http://schemas.microsoft.com/office/drawing/2014/main" id="{6D0675BF-87FE-1A42-A3FB-07CCE5EEEE88}"/>
              </a:ext>
            </a:extLst>
          </p:cNvPr>
          <p:cNvSpPr/>
          <p:nvPr/>
        </p:nvSpPr>
        <p:spPr>
          <a:xfrm>
            <a:off x="6846910" y="2345494"/>
            <a:ext cx="1782732" cy="830997"/>
          </a:xfrm>
          <a:prstGeom prst="rect">
            <a:avLst/>
          </a:prstGeom>
          <a:solidFill>
            <a:srgbClr val="0070C0">
              <a:alpha val="50196"/>
            </a:srgbClr>
          </a:solidFill>
        </p:spPr>
        <p:style>
          <a:lnRef idx="1">
            <a:schemeClr val="accent6"/>
          </a:lnRef>
          <a:fillRef idx="2">
            <a:schemeClr val="accent6"/>
          </a:fillRef>
          <a:effectRef idx="1">
            <a:schemeClr val="accent6"/>
          </a:effectRef>
          <a:fontRef idx="minor">
            <a:schemeClr val="dk1"/>
          </a:fontRef>
        </p:style>
        <p:txBody>
          <a:bodyPr wrap="none">
            <a:spAutoFit/>
          </a:bodyPr>
          <a:lstStyle/>
          <a:p>
            <a:r>
              <a:rPr lang="en-US" sz="2400" dirty="0"/>
              <a:t>East/Central </a:t>
            </a:r>
          </a:p>
          <a:p>
            <a:r>
              <a:rPr lang="en-US" sz="2400" dirty="0"/>
              <a:t>Pacific</a:t>
            </a:r>
          </a:p>
        </p:txBody>
      </p:sp>
      <p:cxnSp>
        <p:nvCxnSpPr>
          <p:cNvPr id="15" name="Straight Arrow Connector 14">
            <a:extLst>
              <a:ext uri="{FF2B5EF4-FFF2-40B4-BE49-F238E27FC236}">
                <a16:creationId xmlns:a16="http://schemas.microsoft.com/office/drawing/2014/main" id="{72FE41BF-D6B4-8A4B-9DD2-1EB471EE4E82}"/>
              </a:ext>
            </a:extLst>
          </p:cNvPr>
          <p:cNvCxnSpPr>
            <a:cxnSpLocks/>
          </p:cNvCxnSpPr>
          <p:nvPr/>
        </p:nvCxnSpPr>
        <p:spPr>
          <a:xfrm>
            <a:off x="1350453" y="1805243"/>
            <a:ext cx="0" cy="403948"/>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a:extLst>
              <a:ext uri="{FF2B5EF4-FFF2-40B4-BE49-F238E27FC236}">
                <a16:creationId xmlns:a16="http://schemas.microsoft.com/office/drawing/2014/main" id="{3CFE448A-AAF5-404C-AD41-DEB683BCF314}"/>
              </a:ext>
            </a:extLst>
          </p:cNvPr>
          <p:cNvCxnSpPr>
            <a:cxnSpLocks/>
          </p:cNvCxnSpPr>
          <p:nvPr/>
        </p:nvCxnSpPr>
        <p:spPr>
          <a:xfrm>
            <a:off x="4572000" y="1805243"/>
            <a:ext cx="0" cy="403948"/>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31A8A28B-F99C-D647-960D-7FF19FC6EAA3}"/>
              </a:ext>
            </a:extLst>
          </p:cNvPr>
          <p:cNvCxnSpPr>
            <a:cxnSpLocks/>
          </p:cNvCxnSpPr>
          <p:nvPr/>
        </p:nvCxnSpPr>
        <p:spPr>
          <a:xfrm flipH="1">
            <a:off x="6142710" y="1786622"/>
            <a:ext cx="1102823" cy="55887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87C25484-7338-AF43-96A1-054349983BCD}"/>
              </a:ext>
            </a:extLst>
          </p:cNvPr>
          <p:cNvCxnSpPr>
            <a:cxnSpLocks/>
          </p:cNvCxnSpPr>
          <p:nvPr/>
        </p:nvCxnSpPr>
        <p:spPr>
          <a:xfrm>
            <a:off x="7242434" y="1793930"/>
            <a:ext cx="997789" cy="567076"/>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FF7637DE-7170-CA46-B169-FEEB4EA2AC3E}"/>
              </a:ext>
            </a:extLst>
          </p:cNvPr>
          <p:cNvSpPr txBox="1"/>
          <p:nvPr/>
        </p:nvSpPr>
        <p:spPr>
          <a:xfrm>
            <a:off x="4591450" y="3605311"/>
            <a:ext cx="2202173" cy="2308324"/>
          </a:xfrm>
          <a:prstGeom prst="rect">
            <a:avLst/>
          </a:prstGeom>
          <a:solidFill>
            <a:srgbClr val="0070C0">
              <a:alpha val="50196"/>
            </a:srgbClr>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a:t>IC come from climatology and the POM (w/ feature model only in the </a:t>
            </a:r>
            <a:r>
              <a:rPr lang="en-US" sz="2400" dirty="0" err="1"/>
              <a:t>GoM</a:t>
            </a:r>
            <a:r>
              <a:rPr lang="en-US" sz="2400" dirty="0"/>
              <a:t>)</a:t>
            </a:r>
          </a:p>
        </p:txBody>
      </p:sp>
      <p:sp>
        <p:nvSpPr>
          <p:cNvPr id="20" name="Rectangle 19">
            <a:extLst>
              <a:ext uri="{FF2B5EF4-FFF2-40B4-BE49-F238E27FC236}">
                <a16:creationId xmlns:a16="http://schemas.microsoft.com/office/drawing/2014/main" id="{581C9428-BDF6-7946-B5A2-0B4CAEF969CE}"/>
              </a:ext>
            </a:extLst>
          </p:cNvPr>
          <p:cNvSpPr/>
          <p:nvPr/>
        </p:nvSpPr>
        <p:spPr>
          <a:xfrm>
            <a:off x="516915" y="4039705"/>
            <a:ext cx="3092208" cy="1617688"/>
          </a:xfrm>
          <a:prstGeom prst="rect">
            <a:avLst/>
          </a:prstGeom>
          <a:solidFill>
            <a:srgbClr val="009051">
              <a:alpha val="69804"/>
            </a:srgb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dirty="0"/>
              <a:t>IC and BC from</a:t>
            </a:r>
          </a:p>
          <a:p>
            <a:r>
              <a:rPr lang="en-US" sz="2400" dirty="0"/>
              <a:t>Global RTOFS spun up from the global </a:t>
            </a:r>
          </a:p>
          <a:p>
            <a:r>
              <a:rPr lang="en-US" sz="2400" dirty="0"/>
              <a:t>GOFS 3.1/NCODA</a:t>
            </a:r>
          </a:p>
        </p:txBody>
      </p:sp>
      <p:sp>
        <p:nvSpPr>
          <p:cNvPr id="21" name="Rectangle 20">
            <a:extLst>
              <a:ext uri="{FF2B5EF4-FFF2-40B4-BE49-F238E27FC236}">
                <a16:creationId xmlns:a16="http://schemas.microsoft.com/office/drawing/2014/main" id="{14102D82-729B-524C-A09B-D7E8EE084EB6}"/>
              </a:ext>
            </a:extLst>
          </p:cNvPr>
          <p:cNvSpPr/>
          <p:nvPr/>
        </p:nvSpPr>
        <p:spPr>
          <a:xfrm>
            <a:off x="6939282" y="3949770"/>
            <a:ext cx="2110221" cy="830997"/>
          </a:xfrm>
          <a:prstGeom prst="rect">
            <a:avLst/>
          </a:prstGeom>
          <a:solidFill>
            <a:srgbClr val="0070C0">
              <a:alpha val="50196"/>
            </a:srgb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dirty="0"/>
              <a:t>IC from Global RTOFS nowcast</a:t>
            </a:r>
          </a:p>
        </p:txBody>
      </p:sp>
      <p:cxnSp>
        <p:nvCxnSpPr>
          <p:cNvPr id="22" name="Straight Arrow Connector 21">
            <a:extLst>
              <a:ext uri="{FF2B5EF4-FFF2-40B4-BE49-F238E27FC236}">
                <a16:creationId xmlns:a16="http://schemas.microsoft.com/office/drawing/2014/main" id="{595AB60F-C689-994D-A6D9-9E7DA8EE142C}"/>
              </a:ext>
            </a:extLst>
          </p:cNvPr>
          <p:cNvCxnSpPr>
            <a:cxnSpLocks/>
          </p:cNvCxnSpPr>
          <p:nvPr/>
        </p:nvCxnSpPr>
        <p:spPr>
          <a:xfrm>
            <a:off x="1520169" y="3419984"/>
            <a:ext cx="1200408" cy="570026"/>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a:extLst>
              <a:ext uri="{FF2B5EF4-FFF2-40B4-BE49-F238E27FC236}">
                <a16:creationId xmlns:a16="http://schemas.microsoft.com/office/drawing/2014/main" id="{9AF60DC6-BC83-E24F-8EDA-3081D5EA8AF4}"/>
              </a:ext>
            </a:extLst>
          </p:cNvPr>
          <p:cNvCxnSpPr>
            <a:cxnSpLocks/>
          </p:cNvCxnSpPr>
          <p:nvPr/>
        </p:nvCxnSpPr>
        <p:spPr>
          <a:xfrm flipH="1">
            <a:off x="2759998" y="3408827"/>
            <a:ext cx="1258918" cy="581182"/>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5BF33B21-9F54-044A-B002-98320AAFE533}"/>
              </a:ext>
            </a:extLst>
          </p:cNvPr>
          <p:cNvCxnSpPr>
            <a:cxnSpLocks/>
          </p:cNvCxnSpPr>
          <p:nvPr/>
        </p:nvCxnSpPr>
        <p:spPr>
          <a:xfrm flipH="1">
            <a:off x="5958892" y="3188926"/>
            <a:ext cx="1" cy="403948"/>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B03017B8-50D5-7640-99F3-2C52FD76C879}"/>
              </a:ext>
            </a:extLst>
          </p:cNvPr>
          <p:cNvCxnSpPr>
            <a:cxnSpLocks/>
          </p:cNvCxnSpPr>
          <p:nvPr/>
        </p:nvCxnSpPr>
        <p:spPr>
          <a:xfrm flipH="1">
            <a:off x="7926085" y="3188927"/>
            <a:ext cx="1" cy="760843"/>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 name="TextBox 1">
            <a:extLst>
              <a:ext uri="{FF2B5EF4-FFF2-40B4-BE49-F238E27FC236}">
                <a16:creationId xmlns:a16="http://schemas.microsoft.com/office/drawing/2014/main" id="{1259411C-5A5E-5444-BE33-B26461B326F2}"/>
              </a:ext>
            </a:extLst>
          </p:cNvPr>
          <p:cNvSpPr txBox="1"/>
          <p:nvPr/>
        </p:nvSpPr>
        <p:spPr>
          <a:xfrm>
            <a:off x="4125686" y="6193971"/>
            <a:ext cx="3348032" cy="369332"/>
          </a:xfrm>
          <a:prstGeom prst="rect">
            <a:avLst/>
          </a:prstGeom>
          <a:noFill/>
        </p:spPr>
        <p:txBody>
          <a:bodyPr wrap="none" rtlCol="0">
            <a:spAutoFit/>
          </a:bodyPr>
          <a:lstStyle/>
          <a:p>
            <a:r>
              <a:rPr lang="en-US" dirty="0"/>
              <a:t>Operational model until July 2020</a:t>
            </a:r>
          </a:p>
        </p:txBody>
      </p:sp>
      <p:cxnSp>
        <p:nvCxnSpPr>
          <p:cNvPr id="27" name="Straight Arrow Connector 26">
            <a:extLst>
              <a:ext uri="{FF2B5EF4-FFF2-40B4-BE49-F238E27FC236}">
                <a16:creationId xmlns:a16="http://schemas.microsoft.com/office/drawing/2014/main" id="{1C1DA82D-01AB-194C-A240-8184470CC2EF}"/>
              </a:ext>
            </a:extLst>
          </p:cNvPr>
          <p:cNvCxnSpPr>
            <a:cxnSpLocks/>
          </p:cNvCxnSpPr>
          <p:nvPr/>
        </p:nvCxnSpPr>
        <p:spPr>
          <a:xfrm>
            <a:off x="5747657" y="5843843"/>
            <a:ext cx="0" cy="403948"/>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332249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E60123-BEF4-AF43-B494-E7D524838690}"/>
              </a:ext>
            </a:extLst>
          </p:cNvPr>
          <p:cNvPicPr>
            <a:picLocks noChangeAspect="1"/>
          </p:cNvPicPr>
          <p:nvPr/>
        </p:nvPicPr>
        <p:blipFill>
          <a:blip r:embed="rId2"/>
          <a:stretch>
            <a:fillRect/>
          </a:stretch>
        </p:blipFill>
        <p:spPr>
          <a:xfrm>
            <a:off x="0" y="604576"/>
            <a:ext cx="9144000" cy="4843305"/>
          </a:xfrm>
          <a:prstGeom prst="rect">
            <a:avLst/>
          </a:prstGeom>
        </p:spPr>
      </p:pic>
    </p:spTree>
    <p:extLst>
      <p:ext uri="{BB962C8B-B14F-4D97-AF65-F5344CB8AC3E}">
        <p14:creationId xmlns:p14="http://schemas.microsoft.com/office/powerpoint/2010/main" val="628233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0AECEF2-5E02-4249-844D-0E6D37034C5E}"/>
              </a:ext>
            </a:extLst>
          </p:cNvPr>
          <p:cNvSpPr txBox="1"/>
          <p:nvPr/>
        </p:nvSpPr>
        <p:spPr>
          <a:xfrm>
            <a:off x="207096" y="1919878"/>
            <a:ext cx="1830270" cy="830997"/>
          </a:xfrm>
          <a:prstGeom prst="rect">
            <a:avLst/>
          </a:prstGeom>
          <a:noFill/>
        </p:spPr>
        <p:txBody>
          <a:bodyPr wrap="square" rtlCol="0">
            <a:spAutoFit/>
          </a:bodyPr>
          <a:lstStyle/>
          <a:p>
            <a:pPr algn="ctr"/>
            <a:r>
              <a:rPr lang="en-US" sz="2400" dirty="0">
                <a:latin typeface="Helvetica" pitchFamily="2" charset="0"/>
              </a:rPr>
              <a:t>Kim et al. 2014</a:t>
            </a:r>
          </a:p>
        </p:txBody>
      </p:sp>
      <p:sp>
        <p:nvSpPr>
          <p:cNvPr id="8" name="TextBox 7">
            <a:extLst>
              <a:ext uri="{FF2B5EF4-FFF2-40B4-BE49-F238E27FC236}">
                <a16:creationId xmlns:a16="http://schemas.microsoft.com/office/drawing/2014/main" id="{A480665C-A059-DA4C-ADE6-98B1C8C474AB}"/>
              </a:ext>
            </a:extLst>
          </p:cNvPr>
          <p:cNvSpPr txBox="1"/>
          <p:nvPr/>
        </p:nvSpPr>
        <p:spPr>
          <a:xfrm>
            <a:off x="971017" y="664157"/>
            <a:ext cx="7662675" cy="553998"/>
          </a:xfrm>
          <a:prstGeom prst="rect">
            <a:avLst/>
          </a:prstGeom>
          <a:noFill/>
        </p:spPr>
        <p:txBody>
          <a:bodyPr wrap="none" rtlCol="0">
            <a:spAutoFit/>
          </a:bodyPr>
          <a:lstStyle/>
          <a:p>
            <a:pPr algn="ctr"/>
            <a:r>
              <a:rPr lang="en-US" sz="3000" dirty="0">
                <a:latin typeface="Helvetica" pitchFamily="2" charset="0"/>
              </a:rPr>
              <a:t>Forecasting Model: HWRF-HYCOM System</a:t>
            </a:r>
          </a:p>
        </p:txBody>
      </p:sp>
      <p:sp>
        <p:nvSpPr>
          <p:cNvPr id="17" name="TextBox 16">
            <a:extLst>
              <a:ext uri="{FF2B5EF4-FFF2-40B4-BE49-F238E27FC236}">
                <a16:creationId xmlns:a16="http://schemas.microsoft.com/office/drawing/2014/main" id="{F2438D44-54E3-7444-A0A4-3F558F8A7D72}"/>
              </a:ext>
            </a:extLst>
          </p:cNvPr>
          <p:cNvSpPr txBox="1"/>
          <p:nvPr/>
        </p:nvSpPr>
        <p:spPr>
          <a:xfrm>
            <a:off x="3664496" y="4384803"/>
            <a:ext cx="344966" cy="338554"/>
          </a:xfrm>
          <a:prstGeom prst="rect">
            <a:avLst/>
          </a:prstGeom>
          <a:noFill/>
        </p:spPr>
        <p:txBody>
          <a:bodyPr wrap="none" rtlCol="0">
            <a:spAutoFit/>
          </a:bodyPr>
          <a:lstStyle/>
          <a:p>
            <a:r>
              <a:rPr lang="en-US" sz="1600" dirty="0">
                <a:solidFill>
                  <a:schemeClr val="bg1"/>
                </a:solidFill>
              </a:rPr>
              <a:t>IC</a:t>
            </a:r>
          </a:p>
        </p:txBody>
      </p:sp>
      <p:grpSp>
        <p:nvGrpSpPr>
          <p:cNvPr id="38" name="Group 37">
            <a:extLst>
              <a:ext uri="{FF2B5EF4-FFF2-40B4-BE49-F238E27FC236}">
                <a16:creationId xmlns:a16="http://schemas.microsoft.com/office/drawing/2014/main" id="{5DD24895-EF17-A34F-B9C7-04801C9E2401}"/>
              </a:ext>
            </a:extLst>
          </p:cNvPr>
          <p:cNvGrpSpPr/>
          <p:nvPr/>
        </p:nvGrpSpPr>
        <p:grpSpPr>
          <a:xfrm>
            <a:off x="1761823" y="1187678"/>
            <a:ext cx="5600227" cy="4985169"/>
            <a:chOff x="648930" y="784346"/>
            <a:chExt cx="5600227" cy="4985169"/>
          </a:xfrm>
        </p:grpSpPr>
        <p:grpSp>
          <p:nvGrpSpPr>
            <p:cNvPr id="26" name="Group 25">
              <a:extLst>
                <a:ext uri="{FF2B5EF4-FFF2-40B4-BE49-F238E27FC236}">
                  <a16:creationId xmlns:a16="http://schemas.microsoft.com/office/drawing/2014/main" id="{32FB605F-6CC7-5B48-935A-5DA66EDC3F6E}"/>
                </a:ext>
              </a:extLst>
            </p:cNvPr>
            <p:cNvGrpSpPr/>
            <p:nvPr/>
          </p:nvGrpSpPr>
          <p:grpSpPr>
            <a:xfrm>
              <a:off x="648930" y="784346"/>
              <a:ext cx="5600227" cy="4985169"/>
              <a:chOff x="648930" y="784346"/>
              <a:chExt cx="5600227" cy="4985169"/>
            </a:xfrm>
          </p:grpSpPr>
          <p:sp>
            <p:nvSpPr>
              <p:cNvPr id="25" name="Rectangle 24">
                <a:extLst>
                  <a:ext uri="{FF2B5EF4-FFF2-40B4-BE49-F238E27FC236}">
                    <a16:creationId xmlns:a16="http://schemas.microsoft.com/office/drawing/2014/main" id="{BE9C3ED1-E6BB-3D40-8C8F-AF7F5CBF45D5}"/>
                  </a:ext>
                </a:extLst>
              </p:cNvPr>
              <p:cNvSpPr/>
              <p:nvPr/>
            </p:nvSpPr>
            <p:spPr>
              <a:xfrm>
                <a:off x="5795805" y="784346"/>
                <a:ext cx="453352" cy="4985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CF82E536-621D-FF47-9BF4-9DDAB6EA3578}"/>
                  </a:ext>
                </a:extLst>
              </p:cNvPr>
              <p:cNvGrpSpPr/>
              <p:nvPr/>
            </p:nvGrpSpPr>
            <p:grpSpPr>
              <a:xfrm>
                <a:off x="648930" y="784346"/>
                <a:ext cx="5340918" cy="4985169"/>
                <a:chOff x="1923156" y="1258641"/>
                <a:chExt cx="5340918" cy="4985169"/>
              </a:xfrm>
            </p:grpSpPr>
            <p:grpSp>
              <p:nvGrpSpPr>
                <p:cNvPr id="10" name="Group 9">
                  <a:extLst>
                    <a:ext uri="{FF2B5EF4-FFF2-40B4-BE49-F238E27FC236}">
                      <a16:creationId xmlns:a16="http://schemas.microsoft.com/office/drawing/2014/main" id="{0662C68D-385F-994B-B9C3-B120AFBB5550}"/>
                    </a:ext>
                  </a:extLst>
                </p:cNvPr>
                <p:cNvGrpSpPr/>
                <p:nvPr/>
              </p:nvGrpSpPr>
              <p:grpSpPr>
                <a:xfrm>
                  <a:off x="1923156" y="1258641"/>
                  <a:ext cx="5340918" cy="3600457"/>
                  <a:chOff x="1684122" y="1385446"/>
                  <a:chExt cx="5138387" cy="3140467"/>
                </a:xfrm>
              </p:grpSpPr>
              <p:pic>
                <p:nvPicPr>
                  <p:cNvPr id="5" name="Picture 4">
                    <a:extLst>
                      <a:ext uri="{FF2B5EF4-FFF2-40B4-BE49-F238E27FC236}">
                        <a16:creationId xmlns:a16="http://schemas.microsoft.com/office/drawing/2014/main" id="{E4776F21-D228-E242-B0CB-2C30F2CD8471}"/>
                      </a:ext>
                    </a:extLst>
                  </p:cNvPr>
                  <p:cNvPicPr>
                    <a:picLocks noChangeAspect="1"/>
                  </p:cNvPicPr>
                  <p:nvPr/>
                </p:nvPicPr>
                <p:blipFill rotWithShape="1">
                  <a:blip r:embed="rId3"/>
                  <a:srcRect b="14435"/>
                  <a:stretch/>
                </p:blipFill>
                <p:spPr>
                  <a:xfrm>
                    <a:off x="1684122" y="1385446"/>
                    <a:ext cx="5138387" cy="3140467"/>
                  </a:xfrm>
                  <a:prstGeom prst="rect">
                    <a:avLst/>
                  </a:prstGeom>
                </p:spPr>
              </p:pic>
              <p:sp>
                <p:nvSpPr>
                  <p:cNvPr id="20" name="Rectangle 19">
                    <a:extLst>
                      <a:ext uri="{FF2B5EF4-FFF2-40B4-BE49-F238E27FC236}">
                        <a16:creationId xmlns:a16="http://schemas.microsoft.com/office/drawing/2014/main" id="{7DA5C860-03C8-ED41-889F-3D66ED79C713}"/>
                      </a:ext>
                    </a:extLst>
                  </p:cNvPr>
                  <p:cNvSpPr/>
                  <p:nvPr/>
                </p:nvSpPr>
                <p:spPr>
                  <a:xfrm>
                    <a:off x="4990529" y="3971903"/>
                    <a:ext cx="1746009" cy="507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Helvetica" pitchFamily="2" charset="0"/>
                    </a:endParaRPr>
                  </a:p>
                </p:txBody>
              </p:sp>
            </p:grpSp>
            <p:sp>
              <p:nvSpPr>
                <p:cNvPr id="11" name="Rectangle 10">
                  <a:extLst>
                    <a:ext uri="{FF2B5EF4-FFF2-40B4-BE49-F238E27FC236}">
                      <a16:creationId xmlns:a16="http://schemas.microsoft.com/office/drawing/2014/main" id="{E3E1265F-1F5D-6A43-BB83-B8F4F061BACE}"/>
                    </a:ext>
                  </a:extLst>
                </p:cNvPr>
                <p:cNvSpPr/>
                <p:nvPr/>
              </p:nvSpPr>
              <p:spPr>
                <a:xfrm>
                  <a:off x="1926810" y="4782847"/>
                  <a:ext cx="5337264" cy="1460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2" name="Straight Arrow Connector 11">
              <a:extLst>
                <a:ext uri="{FF2B5EF4-FFF2-40B4-BE49-F238E27FC236}">
                  <a16:creationId xmlns:a16="http://schemas.microsoft.com/office/drawing/2014/main" id="{CCF942DE-086B-E043-9B8E-25397E0A6FC5}"/>
                </a:ext>
              </a:extLst>
            </p:cNvPr>
            <p:cNvCxnSpPr>
              <a:cxnSpLocks/>
            </p:cNvCxnSpPr>
            <p:nvPr/>
          </p:nvCxnSpPr>
          <p:spPr>
            <a:xfrm flipH="1" flipV="1">
              <a:off x="3498114" y="4225316"/>
              <a:ext cx="0" cy="3563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214A6E6-93C6-2645-BC15-84163BBD2C39}"/>
                </a:ext>
              </a:extLst>
            </p:cNvPr>
            <p:cNvSpPr txBox="1"/>
            <p:nvPr/>
          </p:nvSpPr>
          <p:spPr>
            <a:xfrm>
              <a:off x="2777721" y="5047791"/>
              <a:ext cx="172786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GOFS/NCODA</a:t>
              </a:r>
            </a:p>
          </p:txBody>
        </p:sp>
        <p:sp>
          <p:nvSpPr>
            <p:cNvPr id="23" name="TextBox 22">
              <a:extLst>
                <a:ext uri="{FF2B5EF4-FFF2-40B4-BE49-F238E27FC236}">
                  <a16:creationId xmlns:a16="http://schemas.microsoft.com/office/drawing/2014/main" id="{A8533ADF-B6EF-B446-9E53-86F179DB13C5}"/>
                </a:ext>
              </a:extLst>
            </p:cNvPr>
            <p:cNvSpPr txBox="1"/>
            <p:nvPr/>
          </p:nvSpPr>
          <p:spPr>
            <a:xfrm>
              <a:off x="3344496" y="4539122"/>
              <a:ext cx="344966" cy="338554"/>
            </a:xfrm>
            <a:prstGeom prst="rect">
              <a:avLst/>
            </a:prstGeom>
            <a:noFill/>
          </p:spPr>
          <p:txBody>
            <a:bodyPr wrap="none" rtlCol="0">
              <a:spAutoFit/>
            </a:bodyPr>
            <a:lstStyle/>
            <a:p>
              <a:r>
                <a:rPr lang="en-US" sz="1600" dirty="0"/>
                <a:t>IC</a:t>
              </a:r>
            </a:p>
          </p:txBody>
        </p:sp>
        <p:cxnSp>
          <p:nvCxnSpPr>
            <p:cNvPr id="28" name="Straight Connector 27">
              <a:extLst>
                <a:ext uri="{FF2B5EF4-FFF2-40B4-BE49-F238E27FC236}">
                  <a16:creationId xmlns:a16="http://schemas.microsoft.com/office/drawing/2014/main" id="{BF38783B-62AE-C841-9797-76D07B738505}"/>
                </a:ext>
              </a:extLst>
            </p:cNvPr>
            <p:cNvCxnSpPr>
              <a:cxnSpLocks/>
            </p:cNvCxnSpPr>
            <p:nvPr/>
          </p:nvCxnSpPr>
          <p:spPr>
            <a:xfrm flipH="1">
              <a:off x="3502197" y="4824164"/>
              <a:ext cx="0" cy="223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4D03BCE4-625C-034D-ACD7-A55FDCEE272F}"/>
              </a:ext>
            </a:extLst>
          </p:cNvPr>
          <p:cNvSpPr txBox="1"/>
          <p:nvPr/>
        </p:nvSpPr>
        <p:spPr>
          <a:xfrm>
            <a:off x="207096" y="5934670"/>
            <a:ext cx="5101333" cy="923330"/>
          </a:xfrm>
          <a:prstGeom prst="rect">
            <a:avLst/>
          </a:prstGeom>
          <a:noFill/>
        </p:spPr>
        <p:txBody>
          <a:bodyPr wrap="none" rtlCol="0">
            <a:spAutoFit/>
          </a:bodyPr>
          <a:lstStyle/>
          <a:p>
            <a:r>
              <a:rPr lang="en-US" dirty="0">
                <a:latin typeface="Helvetica" pitchFamily="2" charset="0"/>
              </a:rPr>
              <a:t>RTOFS – Real Time Ocean Forecasting System</a:t>
            </a:r>
          </a:p>
          <a:p>
            <a:r>
              <a:rPr lang="en-US" dirty="0">
                <a:latin typeface="Helvetica" pitchFamily="2" charset="0"/>
              </a:rPr>
              <a:t>GFS – Global Forecasting System</a:t>
            </a:r>
          </a:p>
          <a:p>
            <a:r>
              <a:rPr lang="en-US" dirty="0">
                <a:latin typeface="Helvetica" pitchFamily="2" charset="0"/>
              </a:rPr>
              <a:t>GOFS –Global Ocean Forecasting System</a:t>
            </a:r>
          </a:p>
        </p:txBody>
      </p:sp>
      <p:sp>
        <p:nvSpPr>
          <p:cNvPr id="2" name="Title 1">
            <a:extLst>
              <a:ext uri="{FF2B5EF4-FFF2-40B4-BE49-F238E27FC236}">
                <a16:creationId xmlns:a16="http://schemas.microsoft.com/office/drawing/2014/main" id="{258E11A5-4FAE-8D48-90AF-902DF99BA14D}"/>
              </a:ext>
            </a:extLst>
          </p:cNvPr>
          <p:cNvSpPr>
            <a:spLocks noGrp="1"/>
          </p:cNvSpPr>
          <p:nvPr>
            <p:ph type="title"/>
          </p:nvPr>
        </p:nvSpPr>
        <p:spPr>
          <a:xfrm>
            <a:off x="628650" y="-298902"/>
            <a:ext cx="7886700" cy="1325563"/>
          </a:xfrm>
        </p:spPr>
        <p:txBody>
          <a:bodyPr/>
          <a:lstStyle/>
          <a:p>
            <a:pPr algn="ctr"/>
            <a:r>
              <a:rPr lang="en-US" dirty="0">
                <a:latin typeface="Helvetica" pitchFamily="2" charset="0"/>
              </a:rPr>
              <a:t>Hurricane Forecasting System</a:t>
            </a:r>
          </a:p>
        </p:txBody>
      </p:sp>
      <p:sp>
        <p:nvSpPr>
          <p:cNvPr id="4" name="Rectangle 3">
            <a:extLst>
              <a:ext uri="{FF2B5EF4-FFF2-40B4-BE49-F238E27FC236}">
                <a16:creationId xmlns:a16="http://schemas.microsoft.com/office/drawing/2014/main" id="{383B3008-482E-5D49-968B-0CB60EE632F9}"/>
              </a:ext>
            </a:extLst>
          </p:cNvPr>
          <p:cNvSpPr/>
          <p:nvPr/>
        </p:nvSpPr>
        <p:spPr>
          <a:xfrm>
            <a:off x="6429375" y="4120248"/>
            <a:ext cx="2414587" cy="646331"/>
          </a:xfrm>
          <a:prstGeom prst="rect">
            <a:avLst/>
          </a:prstGeom>
        </p:spPr>
        <p:txBody>
          <a:bodyPr wrap="square">
            <a:spAutoFit/>
          </a:bodyPr>
          <a:lstStyle/>
          <a:p>
            <a:pPr algn="ctr"/>
            <a:r>
              <a:rPr lang="en-US" dirty="0">
                <a:latin typeface="Helvetica" pitchFamily="2" charset="0"/>
              </a:rPr>
              <a:t>NOAA operational</a:t>
            </a:r>
          </a:p>
          <a:p>
            <a:pPr algn="ctr"/>
            <a:r>
              <a:rPr lang="en-US" dirty="0">
                <a:latin typeface="Helvetica" pitchFamily="2" charset="0"/>
              </a:rPr>
              <a:t>Ocean model</a:t>
            </a:r>
          </a:p>
        </p:txBody>
      </p:sp>
      <p:sp>
        <p:nvSpPr>
          <p:cNvPr id="21" name="Rectangle 20">
            <a:extLst>
              <a:ext uri="{FF2B5EF4-FFF2-40B4-BE49-F238E27FC236}">
                <a16:creationId xmlns:a16="http://schemas.microsoft.com/office/drawing/2014/main" id="{44655F0C-142F-3541-AAE6-F38D4631C282}"/>
              </a:ext>
            </a:extLst>
          </p:cNvPr>
          <p:cNvSpPr/>
          <p:nvPr/>
        </p:nvSpPr>
        <p:spPr>
          <a:xfrm>
            <a:off x="6467475" y="5301348"/>
            <a:ext cx="2414587" cy="646331"/>
          </a:xfrm>
          <a:prstGeom prst="rect">
            <a:avLst/>
          </a:prstGeom>
        </p:spPr>
        <p:txBody>
          <a:bodyPr wrap="square">
            <a:spAutoFit/>
          </a:bodyPr>
          <a:lstStyle/>
          <a:p>
            <a:pPr algn="ctr"/>
            <a:r>
              <a:rPr lang="en-US" dirty="0">
                <a:latin typeface="Helvetica" pitchFamily="2" charset="0"/>
              </a:rPr>
              <a:t>Navy operational</a:t>
            </a:r>
          </a:p>
          <a:p>
            <a:pPr algn="ctr"/>
            <a:r>
              <a:rPr lang="en-US" dirty="0">
                <a:latin typeface="Helvetica" pitchFamily="2" charset="0"/>
              </a:rPr>
              <a:t>Ocean model</a:t>
            </a:r>
          </a:p>
        </p:txBody>
      </p:sp>
      <p:cxnSp>
        <p:nvCxnSpPr>
          <p:cNvPr id="7" name="Straight Arrow Connector 6">
            <a:extLst>
              <a:ext uri="{FF2B5EF4-FFF2-40B4-BE49-F238E27FC236}">
                <a16:creationId xmlns:a16="http://schemas.microsoft.com/office/drawing/2014/main" id="{FBEF1E94-6FFC-304E-9C8F-8B56F2AD08AE}"/>
              </a:ext>
            </a:extLst>
          </p:cNvPr>
          <p:cNvCxnSpPr>
            <a:cxnSpLocks/>
          </p:cNvCxnSpPr>
          <p:nvPr/>
        </p:nvCxnSpPr>
        <p:spPr>
          <a:xfrm>
            <a:off x="5300663" y="4443412"/>
            <a:ext cx="1343025"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BA7B609F-3F76-9E4D-A5AA-76F67CD30DE9}"/>
              </a:ext>
            </a:extLst>
          </p:cNvPr>
          <p:cNvCxnSpPr>
            <a:cxnSpLocks/>
          </p:cNvCxnSpPr>
          <p:nvPr/>
        </p:nvCxnSpPr>
        <p:spPr>
          <a:xfrm>
            <a:off x="5710238" y="5638799"/>
            <a:ext cx="1076325"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97828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480665C-A059-DA4C-ADE6-98B1C8C474AB}"/>
              </a:ext>
            </a:extLst>
          </p:cNvPr>
          <p:cNvSpPr txBox="1"/>
          <p:nvPr/>
        </p:nvSpPr>
        <p:spPr>
          <a:xfrm>
            <a:off x="971017" y="664157"/>
            <a:ext cx="7662675" cy="553998"/>
          </a:xfrm>
          <a:prstGeom prst="rect">
            <a:avLst/>
          </a:prstGeom>
          <a:noFill/>
        </p:spPr>
        <p:txBody>
          <a:bodyPr wrap="none" rtlCol="0">
            <a:spAutoFit/>
          </a:bodyPr>
          <a:lstStyle/>
          <a:p>
            <a:pPr algn="ctr"/>
            <a:r>
              <a:rPr lang="en-US" sz="3000" dirty="0">
                <a:latin typeface="Helvetica" pitchFamily="2" charset="0"/>
              </a:rPr>
              <a:t>Forecasting Model: HWRF-HYCOM System</a:t>
            </a:r>
          </a:p>
        </p:txBody>
      </p:sp>
      <p:sp>
        <p:nvSpPr>
          <p:cNvPr id="17" name="TextBox 16">
            <a:extLst>
              <a:ext uri="{FF2B5EF4-FFF2-40B4-BE49-F238E27FC236}">
                <a16:creationId xmlns:a16="http://schemas.microsoft.com/office/drawing/2014/main" id="{F2438D44-54E3-7444-A0A4-3F558F8A7D72}"/>
              </a:ext>
            </a:extLst>
          </p:cNvPr>
          <p:cNvSpPr txBox="1"/>
          <p:nvPr/>
        </p:nvSpPr>
        <p:spPr>
          <a:xfrm>
            <a:off x="3664496" y="4384803"/>
            <a:ext cx="344966" cy="338554"/>
          </a:xfrm>
          <a:prstGeom prst="rect">
            <a:avLst/>
          </a:prstGeom>
          <a:noFill/>
        </p:spPr>
        <p:txBody>
          <a:bodyPr wrap="none" rtlCol="0">
            <a:spAutoFit/>
          </a:bodyPr>
          <a:lstStyle/>
          <a:p>
            <a:r>
              <a:rPr lang="en-US" sz="1600" dirty="0">
                <a:solidFill>
                  <a:schemeClr val="bg1"/>
                </a:solidFill>
              </a:rPr>
              <a:t>IC</a:t>
            </a:r>
          </a:p>
        </p:txBody>
      </p:sp>
      <p:grpSp>
        <p:nvGrpSpPr>
          <p:cNvPr id="38" name="Group 37">
            <a:extLst>
              <a:ext uri="{FF2B5EF4-FFF2-40B4-BE49-F238E27FC236}">
                <a16:creationId xmlns:a16="http://schemas.microsoft.com/office/drawing/2014/main" id="{5DD24895-EF17-A34F-B9C7-04801C9E2401}"/>
              </a:ext>
            </a:extLst>
          </p:cNvPr>
          <p:cNvGrpSpPr/>
          <p:nvPr/>
        </p:nvGrpSpPr>
        <p:grpSpPr>
          <a:xfrm>
            <a:off x="1761823" y="1187678"/>
            <a:ext cx="5600227" cy="4985169"/>
            <a:chOff x="648930" y="784346"/>
            <a:chExt cx="5600227" cy="4985169"/>
          </a:xfrm>
        </p:grpSpPr>
        <p:grpSp>
          <p:nvGrpSpPr>
            <p:cNvPr id="26" name="Group 25">
              <a:extLst>
                <a:ext uri="{FF2B5EF4-FFF2-40B4-BE49-F238E27FC236}">
                  <a16:creationId xmlns:a16="http://schemas.microsoft.com/office/drawing/2014/main" id="{32FB605F-6CC7-5B48-935A-5DA66EDC3F6E}"/>
                </a:ext>
              </a:extLst>
            </p:cNvPr>
            <p:cNvGrpSpPr/>
            <p:nvPr/>
          </p:nvGrpSpPr>
          <p:grpSpPr>
            <a:xfrm>
              <a:off x="648930" y="784346"/>
              <a:ext cx="5600227" cy="4985169"/>
              <a:chOff x="648930" y="784346"/>
              <a:chExt cx="5600227" cy="4985169"/>
            </a:xfrm>
          </p:grpSpPr>
          <p:sp>
            <p:nvSpPr>
              <p:cNvPr id="25" name="Rectangle 24">
                <a:extLst>
                  <a:ext uri="{FF2B5EF4-FFF2-40B4-BE49-F238E27FC236}">
                    <a16:creationId xmlns:a16="http://schemas.microsoft.com/office/drawing/2014/main" id="{BE9C3ED1-E6BB-3D40-8C8F-AF7F5CBF45D5}"/>
                  </a:ext>
                </a:extLst>
              </p:cNvPr>
              <p:cNvSpPr/>
              <p:nvPr/>
            </p:nvSpPr>
            <p:spPr>
              <a:xfrm>
                <a:off x="5795805" y="784346"/>
                <a:ext cx="453352" cy="4985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CF82E536-621D-FF47-9BF4-9DDAB6EA3578}"/>
                  </a:ext>
                </a:extLst>
              </p:cNvPr>
              <p:cNvGrpSpPr/>
              <p:nvPr/>
            </p:nvGrpSpPr>
            <p:grpSpPr>
              <a:xfrm>
                <a:off x="648930" y="784346"/>
                <a:ext cx="5340918" cy="4985169"/>
                <a:chOff x="1923156" y="1258641"/>
                <a:chExt cx="5340918" cy="4985169"/>
              </a:xfrm>
            </p:grpSpPr>
            <p:grpSp>
              <p:nvGrpSpPr>
                <p:cNvPr id="10" name="Group 9">
                  <a:extLst>
                    <a:ext uri="{FF2B5EF4-FFF2-40B4-BE49-F238E27FC236}">
                      <a16:creationId xmlns:a16="http://schemas.microsoft.com/office/drawing/2014/main" id="{0662C68D-385F-994B-B9C3-B120AFBB5550}"/>
                    </a:ext>
                  </a:extLst>
                </p:cNvPr>
                <p:cNvGrpSpPr/>
                <p:nvPr/>
              </p:nvGrpSpPr>
              <p:grpSpPr>
                <a:xfrm>
                  <a:off x="1923156" y="1258641"/>
                  <a:ext cx="5340918" cy="3600457"/>
                  <a:chOff x="1684122" y="1385446"/>
                  <a:chExt cx="5138387" cy="3140467"/>
                </a:xfrm>
              </p:grpSpPr>
              <p:pic>
                <p:nvPicPr>
                  <p:cNvPr id="5" name="Picture 4">
                    <a:extLst>
                      <a:ext uri="{FF2B5EF4-FFF2-40B4-BE49-F238E27FC236}">
                        <a16:creationId xmlns:a16="http://schemas.microsoft.com/office/drawing/2014/main" id="{E4776F21-D228-E242-B0CB-2C30F2CD8471}"/>
                      </a:ext>
                    </a:extLst>
                  </p:cNvPr>
                  <p:cNvPicPr>
                    <a:picLocks noChangeAspect="1"/>
                  </p:cNvPicPr>
                  <p:nvPr/>
                </p:nvPicPr>
                <p:blipFill rotWithShape="1">
                  <a:blip r:embed="rId3"/>
                  <a:srcRect b="14435"/>
                  <a:stretch/>
                </p:blipFill>
                <p:spPr>
                  <a:xfrm>
                    <a:off x="1684122" y="1385446"/>
                    <a:ext cx="5138387" cy="3140467"/>
                  </a:xfrm>
                  <a:prstGeom prst="rect">
                    <a:avLst/>
                  </a:prstGeom>
                </p:spPr>
              </p:pic>
              <p:sp>
                <p:nvSpPr>
                  <p:cNvPr id="20" name="Rectangle 19">
                    <a:extLst>
                      <a:ext uri="{FF2B5EF4-FFF2-40B4-BE49-F238E27FC236}">
                        <a16:creationId xmlns:a16="http://schemas.microsoft.com/office/drawing/2014/main" id="{7DA5C860-03C8-ED41-889F-3D66ED79C713}"/>
                      </a:ext>
                    </a:extLst>
                  </p:cNvPr>
                  <p:cNvSpPr/>
                  <p:nvPr/>
                </p:nvSpPr>
                <p:spPr>
                  <a:xfrm>
                    <a:off x="4990529" y="3934516"/>
                    <a:ext cx="1746009" cy="507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3E1265F-1F5D-6A43-BB83-B8F4F061BACE}"/>
                    </a:ext>
                  </a:extLst>
                </p:cNvPr>
                <p:cNvSpPr/>
                <p:nvPr/>
              </p:nvSpPr>
              <p:spPr>
                <a:xfrm>
                  <a:off x="1926810" y="4782847"/>
                  <a:ext cx="5337264" cy="1460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2" name="Straight Arrow Connector 11">
              <a:extLst>
                <a:ext uri="{FF2B5EF4-FFF2-40B4-BE49-F238E27FC236}">
                  <a16:creationId xmlns:a16="http://schemas.microsoft.com/office/drawing/2014/main" id="{CCF942DE-086B-E043-9B8E-25397E0A6FC5}"/>
                </a:ext>
              </a:extLst>
            </p:cNvPr>
            <p:cNvCxnSpPr>
              <a:cxnSpLocks/>
            </p:cNvCxnSpPr>
            <p:nvPr/>
          </p:nvCxnSpPr>
          <p:spPr>
            <a:xfrm flipH="1" flipV="1">
              <a:off x="3498114" y="4225316"/>
              <a:ext cx="0" cy="3563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214A6E6-93C6-2645-BC15-84163BBD2C39}"/>
                </a:ext>
              </a:extLst>
            </p:cNvPr>
            <p:cNvSpPr txBox="1"/>
            <p:nvPr/>
          </p:nvSpPr>
          <p:spPr>
            <a:xfrm>
              <a:off x="2777721" y="5047791"/>
              <a:ext cx="172786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GOFS/NCODA</a:t>
              </a:r>
            </a:p>
          </p:txBody>
        </p:sp>
        <p:sp>
          <p:nvSpPr>
            <p:cNvPr id="23" name="TextBox 22">
              <a:extLst>
                <a:ext uri="{FF2B5EF4-FFF2-40B4-BE49-F238E27FC236}">
                  <a16:creationId xmlns:a16="http://schemas.microsoft.com/office/drawing/2014/main" id="{A8533ADF-B6EF-B446-9E53-86F179DB13C5}"/>
                </a:ext>
              </a:extLst>
            </p:cNvPr>
            <p:cNvSpPr txBox="1"/>
            <p:nvPr/>
          </p:nvSpPr>
          <p:spPr>
            <a:xfrm>
              <a:off x="3344496" y="4539122"/>
              <a:ext cx="344966" cy="338554"/>
            </a:xfrm>
            <a:prstGeom prst="rect">
              <a:avLst/>
            </a:prstGeom>
            <a:noFill/>
          </p:spPr>
          <p:txBody>
            <a:bodyPr wrap="none" rtlCol="0">
              <a:spAutoFit/>
            </a:bodyPr>
            <a:lstStyle/>
            <a:p>
              <a:r>
                <a:rPr lang="en-US" sz="1600" dirty="0"/>
                <a:t>IC</a:t>
              </a:r>
            </a:p>
          </p:txBody>
        </p:sp>
        <p:cxnSp>
          <p:nvCxnSpPr>
            <p:cNvPr id="28" name="Straight Connector 27">
              <a:extLst>
                <a:ext uri="{FF2B5EF4-FFF2-40B4-BE49-F238E27FC236}">
                  <a16:creationId xmlns:a16="http://schemas.microsoft.com/office/drawing/2014/main" id="{BF38783B-62AE-C841-9797-76D07B738505}"/>
                </a:ext>
              </a:extLst>
            </p:cNvPr>
            <p:cNvCxnSpPr>
              <a:cxnSpLocks/>
            </p:cNvCxnSpPr>
            <p:nvPr/>
          </p:nvCxnSpPr>
          <p:spPr>
            <a:xfrm flipH="1">
              <a:off x="3502197" y="4824164"/>
              <a:ext cx="0" cy="223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Cross 3">
            <a:extLst>
              <a:ext uri="{FF2B5EF4-FFF2-40B4-BE49-F238E27FC236}">
                <a16:creationId xmlns:a16="http://schemas.microsoft.com/office/drawing/2014/main" id="{7755D5BF-AB44-114C-AD4A-48819032D7FD}"/>
              </a:ext>
            </a:extLst>
          </p:cNvPr>
          <p:cNvSpPr/>
          <p:nvPr/>
        </p:nvSpPr>
        <p:spPr>
          <a:xfrm rot="18782805">
            <a:off x="4060551" y="4616668"/>
            <a:ext cx="1305872" cy="1328680"/>
          </a:xfrm>
          <a:prstGeom prst="plus">
            <a:avLst>
              <a:gd name="adj" fmla="val 4833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AD4F61F8-C0B9-924B-BF9B-339471897FD0}"/>
              </a:ext>
            </a:extLst>
          </p:cNvPr>
          <p:cNvSpPr/>
          <p:nvPr/>
        </p:nvSpPr>
        <p:spPr>
          <a:xfrm>
            <a:off x="4841367" y="4265458"/>
            <a:ext cx="184731" cy="369332"/>
          </a:xfrm>
          <a:prstGeom prst="rect">
            <a:avLst/>
          </a:prstGeom>
        </p:spPr>
        <p:txBody>
          <a:bodyPr wrap="none">
            <a:spAutoFit/>
          </a:bodyPr>
          <a:lstStyle/>
          <a:p>
            <a:endParaRPr lang="en-US" dirty="0"/>
          </a:p>
        </p:txBody>
      </p:sp>
      <p:sp>
        <p:nvSpPr>
          <p:cNvPr id="27" name="TextBox 26">
            <a:extLst>
              <a:ext uri="{FF2B5EF4-FFF2-40B4-BE49-F238E27FC236}">
                <a16:creationId xmlns:a16="http://schemas.microsoft.com/office/drawing/2014/main" id="{BFCACD51-28F7-BE47-8166-8BEB7F7C24AD}"/>
              </a:ext>
            </a:extLst>
          </p:cNvPr>
          <p:cNvSpPr txBox="1"/>
          <p:nvPr/>
        </p:nvSpPr>
        <p:spPr>
          <a:xfrm>
            <a:off x="4031987" y="4257495"/>
            <a:ext cx="136300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RTOFS/DA</a:t>
            </a:r>
          </a:p>
        </p:txBody>
      </p:sp>
      <p:sp>
        <p:nvSpPr>
          <p:cNvPr id="22" name="TextBox 21">
            <a:extLst>
              <a:ext uri="{FF2B5EF4-FFF2-40B4-BE49-F238E27FC236}">
                <a16:creationId xmlns:a16="http://schemas.microsoft.com/office/drawing/2014/main" id="{8C248F69-79AF-4D4D-BF2C-E9BB1DE8D39E}"/>
              </a:ext>
            </a:extLst>
          </p:cNvPr>
          <p:cNvSpPr txBox="1"/>
          <p:nvPr/>
        </p:nvSpPr>
        <p:spPr>
          <a:xfrm>
            <a:off x="207096" y="1919878"/>
            <a:ext cx="1830270" cy="830997"/>
          </a:xfrm>
          <a:prstGeom prst="rect">
            <a:avLst/>
          </a:prstGeom>
          <a:noFill/>
        </p:spPr>
        <p:txBody>
          <a:bodyPr wrap="square" rtlCol="0">
            <a:spAutoFit/>
          </a:bodyPr>
          <a:lstStyle/>
          <a:p>
            <a:pPr algn="ctr"/>
            <a:r>
              <a:rPr lang="en-US" sz="2400" dirty="0">
                <a:latin typeface="Helvetica" pitchFamily="2" charset="0"/>
              </a:rPr>
              <a:t>Kim et al. 2014</a:t>
            </a:r>
          </a:p>
        </p:txBody>
      </p:sp>
      <p:sp>
        <p:nvSpPr>
          <p:cNvPr id="24" name="TextBox 23">
            <a:extLst>
              <a:ext uri="{FF2B5EF4-FFF2-40B4-BE49-F238E27FC236}">
                <a16:creationId xmlns:a16="http://schemas.microsoft.com/office/drawing/2014/main" id="{64BEB819-319A-A743-AC03-A4897C6ECD50}"/>
              </a:ext>
            </a:extLst>
          </p:cNvPr>
          <p:cNvSpPr txBox="1"/>
          <p:nvPr/>
        </p:nvSpPr>
        <p:spPr>
          <a:xfrm>
            <a:off x="207096" y="5934670"/>
            <a:ext cx="5101333" cy="923330"/>
          </a:xfrm>
          <a:prstGeom prst="rect">
            <a:avLst/>
          </a:prstGeom>
          <a:noFill/>
        </p:spPr>
        <p:txBody>
          <a:bodyPr wrap="none" rtlCol="0">
            <a:spAutoFit/>
          </a:bodyPr>
          <a:lstStyle/>
          <a:p>
            <a:r>
              <a:rPr lang="en-US" dirty="0">
                <a:latin typeface="Helvetica" pitchFamily="2" charset="0"/>
              </a:rPr>
              <a:t>RTOFS – Real Time Ocean Forecasting System</a:t>
            </a:r>
          </a:p>
          <a:p>
            <a:r>
              <a:rPr lang="en-US" dirty="0">
                <a:latin typeface="Helvetica" pitchFamily="2" charset="0"/>
              </a:rPr>
              <a:t>GFS – Global Forecasting System</a:t>
            </a:r>
          </a:p>
          <a:p>
            <a:r>
              <a:rPr lang="en-US" dirty="0">
                <a:latin typeface="Helvetica" pitchFamily="2" charset="0"/>
              </a:rPr>
              <a:t>GOFS –Global Ocean Forecasting System</a:t>
            </a:r>
          </a:p>
        </p:txBody>
      </p:sp>
      <p:sp>
        <p:nvSpPr>
          <p:cNvPr id="29" name="Rectangle 28">
            <a:extLst>
              <a:ext uri="{FF2B5EF4-FFF2-40B4-BE49-F238E27FC236}">
                <a16:creationId xmlns:a16="http://schemas.microsoft.com/office/drawing/2014/main" id="{130C5465-976F-7E4B-B058-860DC538ED2B}"/>
              </a:ext>
            </a:extLst>
          </p:cNvPr>
          <p:cNvSpPr/>
          <p:nvPr/>
        </p:nvSpPr>
        <p:spPr>
          <a:xfrm>
            <a:off x="6429375" y="4120248"/>
            <a:ext cx="2414587" cy="646331"/>
          </a:xfrm>
          <a:prstGeom prst="rect">
            <a:avLst/>
          </a:prstGeom>
        </p:spPr>
        <p:txBody>
          <a:bodyPr wrap="square">
            <a:spAutoFit/>
          </a:bodyPr>
          <a:lstStyle/>
          <a:p>
            <a:pPr algn="ctr"/>
            <a:r>
              <a:rPr lang="en-US" dirty="0">
                <a:latin typeface="Helvetica" pitchFamily="2" charset="0"/>
              </a:rPr>
              <a:t>NOAA operational</a:t>
            </a:r>
          </a:p>
          <a:p>
            <a:pPr algn="ctr"/>
            <a:r>
              <a:rPr lang="en-US" dirty="0">
                <a:latin typeface="Helvetica" pitchFamily="2" charset="0"/>
              </a:rPr>
              <a:t>Ocean model</a:t>
            </a:r>
          </a:p>
        </p:txBody>
      </p:sp>
      <p:sp>
        <p:nvSpPr>
          <p:cNvPr id="30" name="Rectangle 29">
            <a:extLst>
              <a:ext uri="{FF2B5EF4-FFF2-40B4-BE49-F238E27FC236}">
                <a16:creationId xmlns:a16="http://schemas.microsoft.com/office/drawing/2014/main" id="{4ACD2714-51FE-1C4C-954D-30DB7C3D624D}"/>
              </a:ext>
            </a:extLst>
          </p:cNvPr>
          <p:cNvSpPr/>
          <p:nvPr/>
        </p:nvSpPr>
        <p:spPr>
          <a:xfrm>
            <a:off x="6467475" y="5301348"/>
            <a:ext cx="2414587" cy="646331"/>
          </a:xfrm>
          <a:prstGeom prst="rect">
            <a:avLst/>
          </a:prstGeom>
        </p:spPr>
        <p:txBody>
          <a:bodyPr wrap="square">
            <a:spAutoFit/>
          </a:bodyPr>
          <a:lstStyle/>
          <a:p>
            <a:pPr algn="ctr"/>
            <a:r>
              <a:rPr lang="en-US" dirty="0">
                <a:latin typeface="Helvetica" pitchFamily="2" charset="0"/>
              </a:rPr>
              <a:t>Navy operational</a:t>
            </a:r>
          </a:p>
          <a:p>
            <a:pPr algn="ctr"/>
            <a:r>
              <a:rPr lang="en-US" dirty="0">
                <a:latin typeface="Helvetica" pitchFamily="2" charset="0"/>
              </a:rPr>
              <a:t>Ocean model</a:t>
            </a:r>
          </a:p>
        </p:txBody>
      </p:sp>
      <p:cxnSp>
        <p:nvCxnSpPr>
          <p:cNvPr id="31" name="Straight Arrow Connector 30">
            <a:extLst>
              <a:ext uri="{FF2B5EF4-FFF2-40B4-BE49-F238E27FC236}">
                <a16:creationId xmlns:a16="http://schemas.microsoft.com/office/drawing/2014/main" id="{CA2D4C89-44A0-3B4F-ADB8-C2E6E8CA4ADE}"/>
              </a:ext>
            </a:extLst>
          </p:cNvPr>
          <p:cNvCxnSpPr>
            <a:cxnSpLocks/>
          </p:cNvCxnSpPr>
          <p:nvPr/>
        </p:nvCxnSpPr>
        <p:spPr>
          <a:xfrm>
            <a:off x="5514975" y="4443412"/>
            <a:ext cx="1128713"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9506F402-638F-F14C-BE3D-FB8F77AE048B}"/>
              </a:ext>
            </a:extLst>
          </p:cNvPr>
          <p:cNvCxnSpPr>
            <a:cxnSpLocks/>
          </p:cNvCxnSpPr>
          <p:nvPr/>
        </p:nvCxnSpPr>
        <p:spPr>
          <a:xfrm>
            <a:off x="5710238" y="5638799"/>
            <a:ext cx="1076325"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35" name="Title 1">
            <a:extLst>
              <a:ext uri="{FF2B5EF4-FFF2-40B4-BE49-F238E27FC236}">
                <a16:creationId xmlns:a16="http://schemas.microsoft.com/office/drawing/2014/main" id="{8E649934-73B5-5F4C-BEB5-C2A98C22C23D}"/>
              </a:ext>
            </a:extLst>
          </p:cNvPr>
          <p:cNvSpPr>
            <a:spLocks noGrp="1"/>
          </p:cNvSpPr>
          <p:nvPr>
            <p:ph type="title"/>
          </p:nvPr>
        </p:nvSpPr>
        <p:spPr>
          <a:xfrm>
            <a:off x="4762" y="17462"/>
            <a:ext cx="9139200" cy="592200"/>
          </a:xfrm>
        </p:spPr>
        <p:txBody>
          <a:bodyPr>
            <a:normAutofit fontScale="90000"/>
          </a:bodyPr>
          <a:lstStyle/>
          <a:p>
            <a:pPr algn="ctr"/>
            <a:r>
              <a:rPr lang="en-US" dirty="0">
                <a:latin typeface="Helvetica" pitchFamily="2" charset="0"/>
              </a:rPr>
              <a:t>Hurricane Forecasting System</a:t>
            </a:r>
          </a:p>
        </p:txBody>
      </p:sp>
    </p:spTree>
    <p:extLst>
      <p:ext uri="{BB962C8B-B14F-4D97-AF65-F5344CB8AC3E}">
        <p14:creationId xmlns:p14="http://schemas.microsoft.com/office/powerpoint/2010/main" val="2250158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BA31F-1093-F544-9731-30A8B603A744}"/>
              </a:ext>
            </a:extLst>
          </p:cNvPr>
          <p:cNvPicPr>
            <a:picLocks noChangeAspect="1"/>
          </p:cNvPicPr>
          <p:nvPr/>
        </p:nvPicPr>
        <p:blipFill>
          <a:blip r:embed="rId2"/>
          <a:stretch>
            <a:fillRect/>
          </a:stretch>
        </p:blipFill>
        <p:spPr>
          <a:xfrm>
            <a:off x="0" y="960017"/>
            <a:ext cx="9144000" cy="4937966"/>
          </a:xfrm>
          <a:prstGeom prst="rect">
            <a:avLst/>
          </a:prstGeom>
        </p:spPr>
      </p:pic>
      <p:sp>
        <p:nvSpPr>
          <p:cNvPr id="5" name="TextBox 4">
            <a:extLst>
              <a:ext uri="{FF2B5EF4-FFF2-40B4-BE49-F238E27FC236}">
                <a16:creationId xmlns:a16="http://schemas.microsoft.com/office/drawing/2014/main" id="{E38C765B-F609-9A43-80B8-98B0AD4F617A}"/>
              </a:ext>
            </a:extLst>
          </p:cNvPr>
          <p:cNvSpPr txBox="1"/>
          <p:nvPr/>
        </p:nvSpPr>
        <p:spPr>
          <a:xfrm>
            <a:off x="435429" y="6313714"/>
            <a:ext cx="2624693" cy="369332"/>
          </a:xfrm>
          <a:prstGeom prst="rect">
            <a:avLst/>
          </a:prstGeom>
          <a:noFill/>
        </p:spPr>
        <p:txBody>
          <a:bodyPr wrap="none" rtlCol="0">
            <a:spAutoFit/>
          </a:bodyPr>
          <a:lstStyle/>
          <a:p>
            <a:r>
              <a:rPr lang="en-US" dirty="0"/>
              <a:t>Taken from </a:t>
            </a:r>
            <a:r>
              <a:rPr lang="en-US" dirty="0" err="1"/>
              <a:t>Avichal</a:t>
            </a:r>
            <a:r>
              <a:rPr lang="en-US" dirty="0"/>
              <a:t> </a:t>
            </a:r>
            <a:r>
              <a:rPr lang="en-US" dirty="0" err="1"/>
              <a:t>Mehra</a:t>
            </a:r>
            <a:endParaRPr lang="en-US" dirty="0"/>
          </a:p>
        </p:txBody>
      </p:sp>
    </p:spTree>
    <p:extLst>
      <p:ext uri="{BB962C8B-B14F-4D97-AF65-F5344CB8AC3E}">
        <p14:creationId xmlns:p14="http://schemas.microsoft.com/office/powerpoint/2010/main" val="1267559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1768E8-6A03-E843-B708-C3A3993610A2}"/>
              </a:ext>
            </a:extLst>
          </p:cNvPr>
          <p:cNvPicPr>
            <a:picLocks noChangeAspect="1"/>
          </p:cNvPicPr>
          <p:nvPr/>
        </p:nvPicPr>
        <p:blipFill>
          <a:blip r:embed="rId2"/>
          <a:stretch>
            <a:fillRect/>
          </a:stretch>
        </p:blipFill>
        <p:spPr>
          <a:xfrm>
            <a:off x="373355" y="354593"/>
            <a:ext cx="8397290" cy="5619850"/>
          </a:xfrm>
          <a:prstGeom prst="rect">
            <a:avLst/>
          </a:prstGeom>
        </p:spPr>
      </p:pic>
      <p:sp>
        <p:nvSpPr>
          <p:cNvPr id="4" name="TextBox 3">
            <a:extLst>
              <a:ext uri="{FF2B5EF4-FFF2-40B4-BE49-F238E27FC236}">
                <a16:creationId xmlns:a16="http://schemas.microsoft.com/office/drawing/2014/main" id="{0FA3E1BF-0FD5-AF46-94FF-B2B1B6150ACC}"/>
              </a:ext>
            </a:extLst>
          </p:cNvPr>
          <p:cNvSpPr txBox="1"/>
          <p:nvPr/>
        </p:nvSpPr>
        <p:spPr>
          <a:xfrm>
            <a:off x="435429" y="6313714"/>
            <a:ext cx="2624693" cy="369332"/>
          </a:xfrm>
          <a:prstGeom prst="rect">
            <a:avLst/>
          </a:prstGeom>
          <a:noFill/>
        </p:spPr>
        <p:txBody>
          <a:bodyPr wrap="none" rtlCol="0">
            <a:spAutoFit/>
          </a:bodyPr>
          <a:lstStyle/>
          <a:p>
            <a:r>
              <a:rPr lang="en-US" dirty="0"/>
              <a:t>Taken from </a:t>
            </a:r>
            <a:r>
              <a:rPr lang="en-US" dirty="0" err="1"/>
              <a:t>Avichal</a:t>
            </a:r>
            <a:r>
              <a:rPr lang="en-US" dirty="0"/>
              <a:t> </a:t>
            </a:r>
            <a:r>
              <a:rPr lang="en-US" dirty="0" err="1"/>
              <a:t>Mehra</a:t>
            </a:r>
            <a:endParaRPr lang="en-US" dirty="0"/>
          </a:p>
        </p:txBody>
      </p:sp>
    </p:spTree>
    <p:extLst>
      <p:ext uri="{BB962C8B-B14F-4D97-AF65-F5344CB8AC3E}">
        <p14:creationId xmlns:p14="http://schemas.microsoft.com/office/powerpoint/2010/main" val="2060422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1465</TotalTime>
  <Words>719</Words>
  <Application>Microsoft Macintosh PowerPoint</Application>
  <PresentationFormat>On-screen Show (4:3)</PresentationFormat>
  <Paragraphs>88</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Helvetica</vt:lpstr>
      <vt:lpstr>Rockwell</vt:lpstr>
      <vt:lpstr>Office Theme</vt:lpstr>
      <vt:lpstr>PowerPoint Presentation</vt:lpstr>
      <vt:lpstr>PowerPoint Presentation</vt:lpstr>
      <vt:lpstr>PowerPoint Presentation</vt:lpstr>
      <vt:lpstr>PowerPoint Presentation</vt:lpstr>
      <vt:lpstr>PowerPoint Presentation</vt:lpstr>
      <vt:lpstr>Hurricane Forecasting System</vt:lpstr>
      <vt:lpstr>Hurricane Forecasting System</vt:lpstr>
      <vt:lpstr>PowerPoint Presentation</vt:lpstr>
      <vt:lpstr>PowerPoint Presentation</vt:lpstr>
      <vt:lpstr>Hurricane Michael</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Aristizabal Vargas</dc:creator>
  <cp:lastModifiedBy>Maria Aristizabal Vargas</cp:lastModifiedBy>
  <cp:revision>13</cp:revision>
  <dcterms:created xsi:type="dcterms:W3CDTF">2021-01-12T18:22:48Z</dcterms:created>
  <dcterms:modified xsi:type="dcterms:W3CDTF">2021-01-14T15:11:20Z</dcterms:modified>
</cp:coreProperties>
</file>