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82" r:id="rId5"/>
    <p:sldId id="283" r:id="rId6"/>
    <p:sldId id="261" r:id="rId7"/>
    <p:sldId id="262" r:id="rId8"/>
    <p:sldId id="284" r:id="rId9"/>
    <p:sldId id="285" r:id="rId10"/>
    <p:sldId id="263" r:id="rId11"/>
    <p:sldId id="264" r:id="rId12"/>
    <p:sldId id="279" r:id="rId13"/>
    <p:sldId id="265" r:id="rId14"/>
    <p:sldId id="266" r:id="rId15"/>
    <p:sldId id="269" r:id="rId16"/>
    <p:sldId id="271" r:id="rId17"/>
    <p:sldId id="280" r:id="rId18"/>
    <p:sldId id="276" r:id="rId19"/>
    <p:sldId id="270" r:id="rId20"/>
    <p:sldId id="267" r:id="rId21"/>
    <p:sldId id="275" r:id="rId22"/>
    <p:sldId id="277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43"/>
  </p:normalViewPr>
  <p:slideViewPr>
    <p:cSldViewPr snapToGrid="0" snapToObjects="1">
      <p:cViewPr varScale="1">
        <p:scale>
          <a:sx n="131" d="100"/>
          <a:sy n="131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1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3860-7E4E-B04A-A883-16A67F956641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8905-DA91-3D44-AD6C-39A81D07A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ECCAA-0DBD-F140-8496-39A77FB8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1085223"/>
            <a:ext cx="5713474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764C88-74AE-B64A-86EB-5CBCAD9F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13" y="1085223"/>
            <a:ext cx="5744151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8BC1C-5EC0-4A4E-8949-18C926656BBF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</p:spTree>
    <p:extLst>
      <p:ext uri="{BB962C8B-B14F-4D97-AF65-F5344CB8AC3E}">
        <p14:creationId xmlns:p14="http://schemas.microsoft.com/office/powerpoint/2010/main" val="310367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D1F13-2BA8-B549-AC42-B1DE2105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0" y="1098508"/>
            <a:ext cx="5768411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3636F-9753-0C44-BE3C-85671329853F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52CBD-8261-A945-B8B6-328BE29D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669" y="1098508"/>
            <a:ext cx="57993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1CF8D-CA97-D24D-991A-580839B6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137920"/>
            <a:ext cx="5713474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372BF-02C9-3740-8A2F-ACEF6AAFEF38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987B8-EB38-9A4A-B7BB-925782A2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78" y="1137920"/>
            <a:ext cx="57441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969AA-0C9A-8745-90EE-8553505E6B42}"/>
              </a:ext>
            </a:extLst>
          </p:cNvPr>
          <p:cNvSpPr txBox="1"/>
          <p:nvPr/>
        </p:nvSpPr>
        <p:spPr>
          <a:xfrm>
            <a:off x="2111849" y="0"/>
            <a:ext cx="506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Glider Profiles QC from RTOFS-DA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68CD2-8742-064C-B1AA-AC9BF6BD1FEB}"/>
              </a:ext>
            </a:extLst>
          </p:cNvPr>
          <p:cNvSpPr txBox="1"/>
          <p:nvPr/>
        </p:nvSpPr>
        <p:spPr>
          <a:xfrm>
            <a:off x="2512150" y="475324"/>
            <a:ext cx="4668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Assimilation cycle 2020042500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C0314-FA23-7F4D-89E3-31AFAD47D71F}"/>
              </a:ext>
            </a:extLst>
          </p:cNvPr>
          <p:cNvSpPr txBox="1"/>
          <p:nvPr/>
        </p:nvSpPr>
        <p:spPr>
          <a:xfrm>
            <a:off x="518160" y="1117600"/>
            <a:ext cx="8530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Zulema:</a:t>
            </a:r>
          </a:p>
          <a:p>
            <a:r>
              <a:rPr lang="en-US" dirty="0"/>
              <a:t>The analysis takes all the glider profiles that arrived to the tank up to 2020042512, </a:t>
            </a:r>
          </a:p>
          <a:p>
            <a:r>
              <a:rPr lang="en-US" dirty="0"/>
              <a:t>centered at 2020042500 and going back 5 days (confirm with Jim Cummings!) for profiles </a:t>
            </a:r>
          </a:p>
          <a:p>
            <a:r>
              <a:rPr lang="en-US" dirty="0"/>
              <a:t>Including gliders, to allow the data to arrive to the tank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BB63E-1BD6-C741-9BD1-3F10E92DC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" y="2501006"/>
            <a:ext cx="4180767" cy="411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1D8AD9-F46B-FD40-A102-FE82709ABAB2}"/>
              </a:ext>
            </a:extLst>
          </p:cNvPr>
          <p:cNvSpPr/>
          <p:nvPr/>
        </p:nvSpPr>
        <p:spPr>
          <a:xfrm>
            <a:off x="2794000" y="2501006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B3FDC-B2A9-4041-B620-E216830CC46A}"/>
              </a:ext>
            </a:extLst>
          </p:cNvPr>
          <p:cNvSpPr/>
          <p:nvPr/>
        </p:nvSpPr>
        <p:spPr>
          <a:xfrm>
            <a:off x="2692400" y="2739119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73642-81EA-7742-852D-1CB316742E73}"/>
              </a:ext>
            </a:extLst>
          </p:cNvPr>
          <p:cNvSpPr/>
          <p:nvPr/>
        </p:nvSpPr>
        <p:spPr>
          <a:xfrm>
            <a:off x="3829081" y="2728707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FD07E-E555-3745-A744-7B55AD8A3E34}"/>
              </a:ext>
            </a:extLst>
          </p:cNvPr>
          <p:cNvSpPr txBox="1"/>
          <p:nvPr/>
        </p:nvSpPr>
        <p:spPr>
          <a:xfrm>
            <a:off x="4846347" y="3068320"/>
            <a:ext cx="34247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Prof : glider</a:t>
            </a:r>
          </a:p>
          <a:p>
            <a:r>
              <a:rPr lang="en-US" dirty="0" err="1">
                <a:solidFill>
                  <a:srgbClr val="00B050"/>
                </a:solidFill>
              </a:rPr>
              <a:t>Clim</a:t>
            </a:r>
            <a:r>
              <a:rPr lang="en-US" dirty="0">
                <a:solidFill>
                  <a:srgbClr val="00B050"/>
                </a:solidFill>
              </a:rPr>
              <a:t>: long term climatology</a:t>
            </a:r>
          </a:p>
          <a:p>
            <a:r>
              <a:rPr lang="en-US" dirty="0">
                <a:solidFill>
                  <a:srgbClr val="FF40FF"/>
                </a:solidFill>
              </a:rPr>
              <a:t>HYCOM: RTOFS-DA</a:t>
            </a:r>
          </a:p>
          <a:p>
            <a:r>
              <a:rPr lang="en-US" dirty="0" err="1">
                <a:solidFill>
                  <a:srgbClr val="C00000"/>
                </a:solidFill>
              </a:rPr>
              <a:t>Xval</a:t>
            </a:r>
            <a:r>
              <a:rPr lang="en-US" dirty="0">
                <a:solidFill>
                  <a:srgbClr val="C00000"/>
                </a:solidFill>
              </a:rPr>
              <a:t>: running mean climatology of </a:t>
            </a:r>
          </a:p>
          <a:p>
            <a:r>
              <a:rPr lang="en-US" dirty="0">
                <a:solidFill>
                  <a:srgbClr val="C00000"/>
                </a:solidFill>
              </a:rPr>
              <a:t>nearby observations, which is </a:t>
            </a:r>
          </a:p>
          <a:p>
            <a:r>
              <a:rPr lang="en-US" dirty="0">
                <a:solidFill>
                  <a:srgbClr val="C00000"/>
                </a:solidFill>
              </a:rPr>
              <a:t>computed on the run by </a:t>
            </a:r>
            <a:r>
              <a:rPr lang="en-US" dirty="0" err="1">
                <a:solidFill>
                  <a:srgbClr val="C00000"/>
                </a:solidFill>
              </a:rPr>
              <a:t>ncoda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3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969AA-0C9A-8745-90EE-8553505E6B42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B8A8D-B5E4-F842-94D1-7F256354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" y="1149726"/>
            <a:ext cx="4180767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0F84C-9814-0E4B-841E-1C4C805D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61" y="1149726"/>
            <a:ext cx="4247805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268CD2-8742-064C-B1AA-AC9BF6BD1FEB}"/>
              </a:ext>
            </a:extLst>
          </p:cNvPr>
          <p:cNvSpPr txBox="1"/>
          <p:nvPr/>
        </p:nvSpPr>
        <p:spPr>
          <a:xfrm>
            <a:off x="3914265" y="501899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4802946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B5DE8-0C24-E740-B94E-F82B8AA5878F}"/>
              </a:ext>
            </a:extLst>
          </p:cNvPr>
          <p:cNvSpPr txBox="1"/>
          <p:nvPr/>
        </p:nvSpPr>
        <p:spPr>
          <a:xfrm>
            <a:off x="467809" y="5567866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2020/04/24/(04-07-09-12-18-21)</a:t>
            </a:r>
          </a:p>
          <a:p>
            <a:r>
              <a:rPr lang="en-US" dirty="0"/>
              <a:t>2020/04/25/(00)</a:t>
            </a:r>
          </a:p>
          <a:p>
            <a:r>
              <a:rPr lang="en-US" dirty="0"/>
              <a:t>7 profiles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3887F3-F5C3-E747-B25F-E37E0904BD46}"/>
              </a:ext>
            </a:extLst>
          </p:cNvPr>
          <p:cNvSpPr/>
          <p:nvPr/>
        </p:nvSpPr>
        <p:spPr>
          <a:xfrm>
            <a:off x="2794000" y="1149726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5B6BCC-3DD0-1148-9752-CA5B85CD3053}"/>
              </a:ext>
            </a:extLst>
          </p:cNvPr>
          <p:cNvSpPr/>
          <p:nvPr/>
        </p:nvSpPr>
        <p:spPr>
          <a:xfrm>
            <a:off x="2692400" y="1387839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BA8BD4-8F93-2344-BA4D-1865EF09F46C}"/>
              </a:ext>
            </a:extLst>
          </p:cNvPr>
          <p:cNvSpPr/>
          <p:nvPr/>
        </p:nvSpPr>
        <p:spPr>
          <a:xfrm>
            <a:off x="3829081" y="1377427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943D1-1530-3841-8DE3-5303EFFD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5" y="1140990"/>
            <a:ext cx="4206056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2AB91-3F7D-5341-B803-5515EC9D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6" y="1140990"/>
            <a:ext cx="4230944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6A04F2-DD61-B042-8E9C-6CA9A66DA3E4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4801902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65401-16A7-1441-B25A-50C9940B3B9B}"/>
              </a:ext>
            </a:extLst>
          </p:cNvPr>
          <p:cNvSpPr txBox="1"/>
          <p:nvPr/>
        </p:nvSpPr>
        <p:spPr>
          <a:xfrm>
            <a:off x="467809" y="55678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2020/04/24/(06)</a:t>
            </a:r>
          </a:p>
          <a:p>
            <a:r>
              <a:rPr lang="en-US" dirty="0"/>
              <a:t>1 profiles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F7321-E8F5-B44F-872B-270C2772CF93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</p:spTree>
    <p:extLst>
      <p:ext uri="{BB962C8B-B14F-4D97-AF65-F5344CB8AC3E}">
        <p14:creationId xmlns:p14="http://schemas.microsoft.com/office/powerpoint/2010/main" val="92338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FC3DDC-CF67-C340-B6A6-DD1F8D20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4" y="1092269"/>
            <a:ext cx="423165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A1DCF-BF70-3E40-A8C4-C0596ACA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36" y="1086756"/>
            <a:ext cx="4180637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2E8C5B-2C96-FF42-A566-15374268D395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4801908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A2C78-F4D7-F146-9B5C-B40756CA9D3E}"/>
              </a:ext>
            </a:extLst>
          </p:cNvPr>
          <p:cNvSpPr txBox="1"/>
          <p:nvPr/>
        </p:nvSpPr>
        <p:spPr>
          <a:xfrm>
            <a:off x="467809" y="5567866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2020/04/24/(04-07-10-13-16-19-21-22)</a:t>
            </a:r>
          </a:p>
          <a:p>
            <a:r>
              <a:rPr lang="en-US" dirty="0"/>
              <a:t>2020/04/25/(01)</a:t>
            </a:r>
          </a:p>
          <a:p>
            <a:r>
              <a:rPr lang="en-US" dirty="0"/>
              <a:t>9 profiles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1A042-6828-CA4E-9796-0D9BD16F1743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</p:spTree>
    <p:extLst>
      <p:ext uri="{BB962C8B-B14F-4D97-AF65-F5344CB8AC3E}">
        <p14:creationId xmlns:p14="http://schemas.microsoft.com/office/powerpoint/2010/main" val="35928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87B20B-7063-9648-ADDC-31FE189F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" y="1374140"/>
            <a:ext cx="4189164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5C308-194C-C042-9F03-E1B318217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1" y="1374140"/>
            <a:ext cx="4188719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209FDE-592A-E243-87DA-D453FE1F247C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418B2-C2CB-7146-96D4-BE4F8F25E07C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4801930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B4EDC-F064-DC4E-A6D1-2B495F323238}"/>
              </a:ext>
            </a:extLst>
          </p:cNvPr>
          <p:cNvSpPr txBox="1"/>
          <p:nvPr/>
        </p:nvSpPr>
        <p:spPr>
          <a:xfrm>
            <a:off x="467809" y="55678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2020/04/23/(07)</a:t>
            </a:r>
          </a:p>
          <a:p>
            <a:r>
              <a:rPr lang="en-US" dirty="0"/>
              <a:t>1 profiles</a:t>
            </a:r>
          </a:p>
        </p:txBody>
      </p:sp>
    </p:spTree>
    <p:extLst>
      <p:ext uri="{BB962C8B-B14F-4D97-AF65-F5344CB8AC3E}">
        <p14:creationId xmlns:p14="http://schemas.microsoft.com/office/powerpoint/2010/main" val="176062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209FDE-592A-E243-87DA-D453FE1F247C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418B2-C2CB-7146-96D4-BE4F8F25E07C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4801935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B4EDC-F064-DC4E-A6D1-2B495F323238}"/>
              </a:ext>
            </a:extLst>
          </p:cNvPr>
          <p:cNvSpPr txBox="1"/>
          <p:nvPr/>
        </p:nvSpPr>
        <p:spPr>
          <a:xfrm>
            <a:off x="467809" y="55678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2020/04/24/(02)</a:t>
            </a:r>
          </a:p>
          <a:p>
            <a:r>
              <a:rPr lang="en-US" dirty="0"/>
              <a:t>1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9C400-115E-0A41-BC83-4B7010F8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051" y="977482"/>
            <a:ext cx="4172178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6653B-870B-444D-9116-C245EEE2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3" y="977482"/>
            <a:ext cx="42228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8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C8BAE-BDA4-E141-A85C-621EDFE4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5" y="1247140"/>
            <a:ext cx="418037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FFDC9-C6CB-5541-AA9C-0B81769E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6" y="1247140"/>
            <a:ext cx="4122981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8D76B-1ED8-6E43-8DD6-09564973EEB1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7A31E-9D3D-9541-96A1-79ADAFC4C9DF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3801500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7D6DF-6E23-0048-A8A5-11FAA691467E}"/>
              </a:ext>
            </a:extLst>
          </p:cNvPr>
          <p:cNvSpPr txBox="1"/>
          <p:nvPr/>
        </p:nvSpPr>
        <p:spPr>
          <a:xfrm>
            <a:off x="467809" y="5567866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2020/04/24/(10-15-21)</a:t>
            </a:r>
          </a:p>
          <a:p>
            <a:r>
              <a:rPr lang="en-US" dirty="0"/>
              <a:t>3 profiles</a:t>
            </a:r>
          </a:p>
        </p:txBody>
      </p:sp>
    </p:spTree>
    <p:extLst>
      <p:ext uri="{BB962C8B-B14F-4D97-AF65-F5344CB8AC3E}">
        <p14:creationId xmlns:p14="http://schemas.microsoft.com/office/powerpoint/2010/main" val="381766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7CF7C7-C853-3B44-8FA8-2F39AC63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725"/>
            <a:ext cx="4189015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028B80-2C92-074C-81AA-006A2FFC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98" y="1410725"/>
            <a:ext cx="4180769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865BB5-8082-3F46-B8B5-490B04EBC0EE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B5E2C-ED79-604D-BCFD-936F1FB84C5C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4801982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80389-24AF-344E-88AC-932227DC702D}"/>
              </a:ext>
            </a:extLst>
          </p:cNvPr>
          <p:cNvSpPr txBox="1"/>
          <p:nvPr/>
        </p:nvSpPr>
        <p:spPr>
          <a:xfrm>
            <a:off x="467809" y="5567866"/>
            <a:ext cx="4201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2020/04/24/(05-08-10-12-14-16-18-20-22)</a:t>
            </a:r>
          </a:p>
          <a:p>
            <a:r>
              <a:rPr lang="en-US" dirty="0"/>
              <a:t>2020/04/25/(00-02)</a:t>
            </a:r>
          </a:p>
          <a:p>
            <a:r>
              <a:rPr lang="en-US" dirty="0"/>
              <a:t>11 profiles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183D7-F563-094A-A235-4D81C2CDA9CE}"/>
              </a:ext>
            </a:extLst>
          </p:cNvPr>
          <p:cNvSpPr txBox="1"/>
          <p:nvPr/>
        </p:nvSpPr>
        <p:spPr>
          <a:xfrm>
            <a:off x="2077282" y="433092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CP_379</a:t>
            </a:r>
          </a:p>
        </p:txBody>
      </p:sp>
    </p:spTree>
    <p:extLst>
      <p:ext uri="{BB962C8B-B14F-4D97-AF65-F5344CB8AC3E}">
        <p14:creationId xmlns:p14="http://schemas.microsoft.com/office/powerpoint/2010/main" val="66187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6BFF3-D4DA-5D44-AFBE-AA284736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371"/>
            <a:ext cx="5713474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84751-B20A-BB4B-8C3D-F648E95F1E4E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A77B9-0F0F-AE46-B5C6-2370A00B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18" y="1139371"/>
            <a:ext cx="57441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9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B4170-6C60-A744-8D29-D1192276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2" y="1328458"/>
            <a:ext cx="4180637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63E03-3BB5-8948-82DA-39512E53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164" y="1328458"/>
            <a:ext cx="4206056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DCA8B1-5F48-2640-97C4-15E21374A02E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107E4-E278-E442-90D1-C00BF85A9A4F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4801983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3EF08-DEFB-4949-8411-66585C179530}"/>
              </a:ext>
            </a:extLst>
          </p:cNvPr>
          <p:cNvSpPr txBox="1"/>
          <p:nvPr/>
        </p:nvSpPr>
        <p:spPr>
          <a:xfrm>
            <a:off x="467809" y="556786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2020/04/24/(02-07-13-18)</a:t>
            </a:r>
          </a:p>
          <a:p>
            <a:r>
              <a:rPr lang="en-US" dirty="0"/>
              <a:t>4 profiles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9BFAE5-84CB-4A46-9B83-85134C459186}"/>
              </a:ext>
            </a:extLst>
          </p:cNvPr>
          <p:cNvSpPr txBox="1"/>
          <p:nvPr/>
        </p:nvSpPr>
        <p:spPr>
          <a:xfrm>
            <a:off x="2444993" y="39195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Silbo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427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EF48A-32CD-0C42-8B1A-A77D32D8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631" y="1367414"/>
            <a:ext cx="4131129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0B959-9F7E-CD47-8BEF-BE090C53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0" y="1367414"/>
            <a:ext cx="4147457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025C56-597A-C443-B1CB-526DBFA53A4F}"/>
              </a:ext>
            </a:extLst>
          </p:cNvPr>
          <p:cNvSpPr txBox="1"/>
          <p:nvPr/>
        </p:nvSpPr>
        <p:spPr>
          <a:xfrm>
            <a:off x="473163" y="40234"/>
            <a:ext cx="83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Glider Profiles QC from RTOFS-DA, Assimilation cycle 2020042500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E2B3F-DB43-C541-92C2-A155E590C657}"/>
              </a:ext>
            </a:extLst>
          </p:cNvPr>
          <p:cNvSpPr txBox="1"/>
          <p:nvPr/>
        </p:nvSpPr>
        <p:spPr>
          <a:xfrm>
            <a:off x="3857233" y="42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1801501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641C2-71FA-3641-814D-A10723B8EA22}"/>
              </a:ext>
            </a:extLst>
          </p:cNvPr>
          <p:cNvSpPr txBox="1"/>
          <p:nvPr/>
        </p:nvSpPr>
        <p:spPr>
          <a:xfrm>
            <a:off x="467809" y="5567866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2020/04/24/(04-16)</a:t>
            </a:r>
          </a:p>
          <a:p>
            <a:r>
              <a:rPr lang="en-US" dirty="0"/>
              <a:t>2 profiles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B9C67-01AE-3B4B-8EC5-DE42F6E9BD03}"/>
              </a:ext>
            </a:extLst>
          </p:cNvPr>
          <p:cNvSpPr txBox="1"/>
          <p:nvPr/>
        </p:nvSpPr>
        <p:spPr>
          <a:xfrm>
            <a:off x="2780273" y="42273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1947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A54E5-46CC-994D-A30D-6F460CC8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4" y="274320"/>
            <a:ext cx="4153256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F7FD1-3FBB-4742-9BFA-0146A8F0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17" y="274320"/>
            <a:ext cx="3351212" cy="329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98326A-A3CE-A84E-9294-CF906F32606A}"/>
              </a:ext>
            </a:extLst>
          </p:cNvPr>
          <p:cNvSpPr txBox="1"/>
          <p:nvPr/>
        </p:nvSpPr>
        <p:spPr>
          <a:xfrm>
            <a:off x="4190562" y="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CP_379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47E8A-04B8-154B-927A-718F06B0A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9" y="3566160"/>
            <a:ext cx="4175556" cy="329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CF7DC0-F4EC-204B-91BE-A22B5A956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534" y="3566160"/>
            <a:ext cx="334461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A539B-C31C-FA45-9CE8-004FFE47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2" y="0"/>
            <a:ext cx="3344510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7D758E-F092-6842-BFA6-A979B8FB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912" y="3380778"/>
            <a:ext cx="3364845" cy="329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504356-6DE7-2746-BCEF-D4B0F45239C8}"/>
              </a:ext>
            </a:extLst>
          </p:cNvPr>
          <p:cNvSpPr txBox="1"/>
          <p:nvPr/>
        </p:nvSpPr>
        <p:spPr>
          <a:xfrm>
            <a:off x="4426193" y="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Silbo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0CAF8-2160-EE4A-A8CD-79BEA69DB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23" y="261610"/>
            <a:ext cx="4153256" cy="329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09E16-1397-A246-8547-260DF268C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9" y="3553450"/>
            <a:ext cx="417555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11A5D-FB4D-FB49-BEFE-58930C39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1" y="1198880"/>
            <a:ext cx="5768411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D4EE7-EFCC-DB4D-A8A3-7C1A49BC6AD8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1D4AA-46A6-D742-96E7-BC299E80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36" y="1198880"/>
            <a:ext cx="57993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5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63F19-BFF2-B34B-A1A6-5FA79B31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8" y="149087"/>
            <a:ext cx="4513684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9EA2B-4233-164A-8E22-5D4A7556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627" y="129209"/>
            <a:ext cx="4442373" cy="5486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9FEEB9-3F7B-2843-A701-515CCA4B7FAA}"/>
              </a:ext>
            </a:extLst>
          </p:cNvPr>
          <p:cNvCxnSpPr>
            <a:cxnSpLocks/>
          </p:cNvCxnSpPr>
          <p:nvPr/>
        </p:nvCxnSpPr>
        <p:spPr>
          <a:xfrm>
            <a:off x="705678" y="894523"/>
            <a:ext cx="2792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F93FF-1B3D-C74C-82B8-22884AFDF5AC}"/>
              </a:ext>
            </a:extLst>
          </p:cNvPr>
          <p:cNvCxnSpPr>
            <a:cxnSpLocks/>
          </p:cNvCxnSpPr>
          <p:nvPr/>
        </p:nvCxnSpPr>
        <p:spPr>
          <a:xfrm>
            <a:off x="5231295" y="4068419"/>
            <a:ext cx="2792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0D4801-543A-5C4B-916F-0F7C24DDE19A}"/>
              </a:ext>
            </a:extLst>
          </p:cNvPr>
          <p:cNvSpPr txBox="1"/>
          <p:nvPr/>
        </p:nvSpPr>
        <p:spPr>
          <a:xfrm>
            <a:off x="7702826" y="37172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-152.3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6DF9A-2B2F-8C4E-8654-797B31AD2277}"/>
              </a:ext>
            </a:extLst>
          </p:cNvPr>
          <p:cNvSpPr/>
          <p:nvPr/>
        </p:nvSpPr>
        <p:spPr>
          <a:xfrm>
            <a:off x="6718852" y="498976"/>
            <a:ext cx="2117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Menlo" panose="020B0609030804020204" pitchFamily="49" charset="0"/>
              </a:rPr>
              <a:t>[0.50, 1.90, </a:t>
            </a:r>
          </a:p>
          <a:p>
            <a:r>
              <a:rPr lang="en-US" sz="1200" dirty="0">
                <a:latin typeface="Menlo" panose="020B0609030804020204" pitchFamily="49" charset="0"/>
              </a:rPr>
              <a:t>4.42, 8.38,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13.2, 18.5,</a:t>
            </a:r>
          </a:p>
          <a:p>
            <a:r>
              <a:rPr lang="en-US" sz="1200" dirty="0">
                <a:latin typeface="Menlo" panose="020B0609030804020204" pitchFamily="49" charset="0"/>
              </a:rPr>
              <a:t>24.9, 32.3,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40.3, 48.3, </a:t>
            </a:r>
          </a:p>
          <a:p>
            <a:r>
              <a:rPr lang="en-US" sz="1200" dirty="0">
                <a:latin typeface="Menlo" panose="020B0609030804020204" pitchFamily="49" charset="0"/>
              </a:rPr>
              <a:t>56.3, 64.3,</a:t>
            </a:r>
          </a:p>
          <a:p>
            <a:r>
              <a:rPr lang="en-US" sz="1200" dirty="0">
                <a:latin typeface="Menlo" panose="020B0609030804020204" pitchFamily="49" charset="0"/>
              </a:rPr>
              <a:t>72.3, 80.3, </a:t>
            </a:r>
          </a:p>
          <a:p>
            <a:r>
              <a:rPr lang="en-US" sz="1200" dirty="0">
                <a:latin typeface="Menlo" panose="020B0609030804020204" pitchFamily="49" charset="0"/>
              </a:rPr>
              <a:t>88.3, 96.3,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104.3, 112.3,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120.3, 128.3,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136.3, 144.3,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152.3]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14F6A1-24FC-334B-B9F5-66B43CA73DFB}"/>
              </a:ext>
            </a:extLst>
          </p:cNvPr>
          <p:cNvSpPr/>
          <p:nvPr/>
        </p:nvSpPr>
        <p:spPr>
          <a:xfrm>
            <a:off x="188843" y="5697428"/>
            <a:ext cx="773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“Number of vertical layers has been increased to 41 from 32 hybrid layers, with extra </a:t>
            </a:r>
            <a:r>
              <a:rPr lang="en-US" dirty="0" err="1">
                <a:latin typeface="Times New Roman" panose="02020603050405020304" pitchFamily="18" charset="0"/>
              </a:rPr>
              <a:t>iso</a:t>
            </a:r>
            <a:r>
              <a:rPr lang="en-US" dirty="0">
                <a:latin typeface="Times New Roman" panose="02020603050405020304" pitchFamily="18" charset="0"/>
              </a:rPr>
              <a:t>-level coordinate layers in the upper ~200m.” (</a:t>
            </a:r>
            <a:r>
              <a:rPr lang="en-US" dirty="0" err="1">
                <a:latin typeface="Times New Roman" panose="02020603050405020304" pitchFamily="18" charset="0"/>
              </a:rPr>
              <a:t>Mehra</a:t>
            </a:r>
            <a:r>
              <a:rPr lang="en-US" dirty="0">
                <a:latin typeface="Times New Roman" panose="02020603050405020304" pitchFamily="18" charset="0"/>
              </a:rPr>
              <a:t> et al. 2015)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070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2D7B3-865D-2A4F-B335-07D716F8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" y="407504"/>
            <a:ext cx="4489506" cy="5486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F441DF-6EC4-9B49-9C65-3BD9CB6A2DF9}"/>
              </a:ext>
            </a:extLst>
          </p:cNvPr>
          <p:cNvCxnSpPr>
            <a:cxnSpLocks/>
          </p:cNvCxnSpPr>
          <p:nvPr/>
        </p:nvCxnSpPr>
        <p:spPr>
          <a:xfrm>
            <a:off x="2822713" y="4621696"/>
            <a:ext cx="0" cy="844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B11670-0B4B-5A4D-A59D-5D59C66C5938}"/>
              </a:ext>
            </a:extLst>
          </p:cNvPr>
          <p:cNvSpPr txBox="1"/>
          <p:nvPr/>
        </p:nvSpPr>
        <p:spPr>
          <a:xfrm>
            <a:off x="2594112" y="43036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D01BB-42DE-374D-8A17-13DBD71C2850}"/>
              </a:ext>
            </a:extLst>
          </p:cNvPr>
          <p:cNvSpPr/>
          <p:nvPr/>
        </p:nvSpPr>
        <p:spPr>
          <a:xfrm>
            <a:off x="4572000" y="6484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Menlo" panose="020B0609030804020204" pitchFamily="49" charset="0"/>
              </a:rPr>
              <a:t>Delta z = </a:t>
            </a:r>
          </a:p>
          <a:p>
            <a:r>
              <a:rPr lang="en-US" sz="1200" dirty="0">
                <a:latin typeface="Menlo" panose="020B0609030804020204" pitchFamily="49" charset="0"/>
              </a:rPr>
              <a:t>[1.40, 2.52, 3.96, 4.8, 5.37, 6.34, 7.43, 8.00,</a:t>
            </a:r>
          </a:p>
          <a:p>
            <a:r>
              <a:rPr lang="en-US" sz="1200" dirty="0">
                <a:latin typeface="Menlo" panose="020B0609030804020204" pitchFamily="49" charset="0"/>
              </a:rPr>
              <a:t>8.00, 8.00, 8.00, 8.00, 8.00, 8.00, 8.00, 8.00,</a:t>
            </a:r>
          </a:p>
          <a:p>
            <a:r>
              <a:rPr lang="en-US" sz="1200" dirty="0">
                <a:latin typeface="Menlo" panose="020B0609030804020204" pitchFamily="49" charset="0"/>
              </a:rPr>
              <a:t>8.00, 8.00, 8.00, 8.00, 8.00, 8.00, 28.2, 53.0,</a:t>
            </a:r>
          </a:p>
          <a:p>
            <a:r>
              <a:rPr lang="en-US" sz="1200" dirty="0">
                <a:latin typeface="Menlo" panose="020B0609030804020204" pitchFamily="49" charset="0"/>
              </a:rPr>
              <a:t>80.8, 63.6, 128.1, 134.0, 94.8, 105.9, 66.6,</a:t>
            </a:r>
          </a:p>
          <a:p>
            <a:r>
              <a:rPr lang="en-US" sz="1200" dirty="0">
                <a:latin typeface="Menlo" panose="020B0609030804020204" pitchFamily="49" charset="0"/>
              </a:rPr>
              <a:t>62.8,8, 813.7, 0, 0, 0, 0, 0, 0]</a:t>
            </a:r>
          </a:p>
        </p:txBody>
      </p:sp>
    </p:spTree>
    <p:extLst>
      <p:ext uri="{BB962C8B-B14F-4D97-AF65-F5344CB8AC3E}">
        <p14:creationId xmlns:p14="http://schemas.microsoft.com/office/powerpoint/2010/main" val="32877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ED2714-EE93-2340-9D85-7BE0B4A9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158240"/>
            <a:ext cx="5768411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90808-73A5-7E44-A647-F57E68FBA598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E8627-8F73-CB4C-A0A9-86F4B610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439" y="1158240"/>
            <a:ext cx="57993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489C9-67C6-134B-BD54-98618F0D3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3" y="1148080"/>
            <a:ext cx="5768411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83881B-FD37-C642-AADE-63C37F60DE87}"/>
              </a:ext>
            </a:extLst>
          </p:cNvPr>
          <p:cNvSpPr txBox="1"/>
          <p:nvPr/>
        </p:nvSpPr>
        <p:spPr>
          <a:xfrm>
            <a:off x="2042818" y="0"/>
            <a:ext cx="482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Operational RTOFS vs RTOFS-DA</a:t>
            </a:r>
          </a:p>
          <a:p>
            <a:pPr algn="ctr"/>
            <a:r>
              <a:rPr lang="en-US" sz="2800" dirty="0"/>
              <a:t>2020042500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CEEAE-C84F-BF4A-BADA-3C803C5D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82" y="1148080"/>
            <a:ext cx="57993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9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3B195-BA38-B540-B7B4-FC60EB4B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6" y="735496"/>
            <a:ext cx="4517392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F6636-55A1-C84C-8357-28FDB49D2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775" y="705678"/>
            <a:ext cx="4456386" cy="548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44CD3-0A4A-AD41-B2E9-E7AECCFD8F31}"/>
              </a:ext>
            </a:extLst>
          </p:cNvPr>
          <p:cNvCxnSpPr>
            <a:cxnSpLocks/>
          </p:cNvCxnSpPr>
          <p:nvPr/>
        </p:nvCxnSpPr>
        <p:spPr>
          <a:xfrm>
            <a:off x="5112027" y="4038602"/>
            <a:ext cx="2792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FBBDB1-AEEE-0640-A8A6-D2AB66747617}"/>
              </a:ext>
            </a:extLst>
          </p:cNvPr>
          <p:cNvSpPr txBox="1"/>
          <p:nvPr/>
        </p:nvSpPr>
        <p:spPr>
          <a:xfrm>
            <a:off x="7583558" y="36874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-128.3 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5D51-CD6C-8944-83FC-BAD42A2D3692}"/>
              </a:ext>
            </a:extLst>
          </p:cNvPr>
          <p:cNvSpPr/>
          <p:nvPr/>
        </p:nvSpPr>
        <p:spPr>
          <a:xfrm>
            <a:off x="6530009" y="1044979"/>
            <a:ext cx="1789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Menlo" panose="020B0609030804020204" pitchFamily="49" charset="0"/>
              </a:rPr>
              <a:t>[0.50, 1.90, </a:t>
            </a:r>
          </a:p>
          <a:p>
            <a:r>
              <a:rPr lang="en-US" sz="1200" dirty="0">
                <a:latin typeface="Menlo" panose="020B0609030804020204" pitchFamily="49" charset="0"/>
              </a:rPr>
              <a:t>4.42, 8.38,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13.2, 18.5,</a:t>
            </a:r>
          </a:p>
          <a:p>
            <a:r>
              <a:rPr lang="en-US" sz="1200" dirty="0">
                <a:latin typeface="Menlo" panose="020B0609030804020204" pitchFamily="49" charset="0"/>
              </a:rPr>
              <a:t>24.9, 32.3,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40.3, 48.3, </a:t>
            </a:r>
          </a:p>
          <a:p>
            <a:r>
              <a:rPr lang="en-US" sz="1200" dirty="0">
                <a:latin typeface="Menlo" panose="020B0609030804020204" pitchFamily="49" charset="0"/>
              </a:rPr>
              <a:t>56.3, 64.3,</a:t>
            </a:r>
          </a:p>
          <a:p>
            <a:r>
              <a:rPr lang="en-US" sz="1200" dirty="0">
                <a:latin typeface="Menlo" panose="020B0609030804020204" pitchFamily="49" charset="0"/>
              </a:rPr>
              <a:t>72.3, 80.3, </a:t>
            </a:r>
          </a:p>
          <a:p>
            <a:r>
              <a:rPr lang="en-US" sz="1200" dirty="0">
                <a:latin typeface="Menlo" panose="020B0609030804020204" pitchFamily="49" charset="0"/>
              </a:rPr>
              <a:t>88.3, 96.3,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104.3, 112.3, </a:t>
            </a:r>
          </a:p>
          <a:p>
            <a:r>
              <a:rPr lang="en-US" sz="1200" dirty="0">
                <a:latin typeface="Menlo" panose="020B0609030804020204" pitchFamily="49" charset="0"/>
              </a:rPr>
              <a:t>120.3, 128.3]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375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56073-A048-CC4A-BAB0-54A77973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5" y="427382"/>
            <a:ext cx="4559219" cy="5486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B62486-EF5E-E747-B4C0-CC49E12006FC}"/>
              </a:ext>
            </a:extLst>
          </p:cNvPr>
          <p:cNvCxnSpPr>
            <a:cxnSpLocks/>
          </p:cNvCxnSpPr>
          <p:nvPr/>
        </p:nvCxnSpPr>
        <p:spPr>
          <a:xfrm>
            <a:off x="2514603" y="4621696"/>
            <a:ext cx="0" cy="844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002C45-4A76-E44A-8D8A-D330DE684413}"/>
              </a:ext>
            </a:extLst>
          </p:cNvPr>
          <p:cNvSpPr txBox="1"/>
          <p:nvPr/>
        </p:nvSpPr>
        <p:spPr>
          <a:xfrm>
            <a:off x="2286002" y="43036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BF0D6-AC3F-0744-BB3B-2F6FF6CF0099}"/>
              </a:ext>
            </a:extLst>
          </p:cNvPr>
          <p:cNvSpPr/>
          <p:nvPr/>
        </p:nvSpPr>
        <p:spPr>
          <a:xfrm>
            <a:off x="4572000" y="6484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Menlo" panose="020B0609030804020204" pitchFamily="49" charset="0"/>
              </a:rPr>
              <a:t>Delta z = </a:t>
            </a:r>
          </a:p>
          <a:p>
            <a:r>
              <a:rPr lang="en-US" sz="1200" dirty="0">
                <a:latin typeface="Menlo" panose="020B0609030804020204" pitchFamily="49" charset="0"/>
              </a:rPr>
              <a:t>[1.40, 2.52, 3.96, 4.8, 5.37, 6.34, 7.43, 8.00,</a:t>
            </a:r>
          </a:p>
          <a:p>
            <a:r>
              <a:rPr lang="en-US" sz="1200" dirty="0">
                <a:latin typeface="Menlo" panose="020B0609030804020204" pitchFamily="49" charset="0"/>
              </a:rPr>
              <a:t>8.00, 8.00, 8.00, 8.00, 8.00, 8.00, 8.00, 8.00,</a:t>
            </a:r>
          </a:p>
          <a:p>
            <a:r>
              <a:rPr lang="en-US" sz="1200" dirty="0">
                <a:latin typeface="Menlo" panose="020B0609030804020204" pitchFamily="49" charset="0"/>
              </a:rPr>
              <a:t>8.00, 8.00, 8.00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18.4</a:t>
            </a:r>
            <a:r>
              <a:rPr lang="en-US" sz="1200" dirty="0"/>
              <a:t>, …, 0</a:t>
            </a:r>
            <a:r>
              <a:rPr lang="en-US" sz="1200" dirty="0">
                <a:latin typeface="Menlo" panose="020B060903080402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749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5901</TotalTime>
  <Words>541</Words>
  <Application>Microsoft Macintosh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36</cp:revision>
  <dcterms:created xsi:type="dcterms:W3CDTF">2020-06-03T14:03:21Z</dcterms:created>
  <dcterms:modified xsi:type="dcterms:W3CDTF">2020-11-09T16:04:14Z</dcterms:modified>
</cp:coreProperties>
</file>