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535" r:id="rId2"/>
    <p:sldId id="467" r:id="rId3"/>
    <p:sldId id="468" r:id="rId4"/>
    <p:sldId id="476" r:id="rId5"/>
    <p:sldId id="520" r:id="rId6"/>
    <p:sldId id="515" r:id="rId7"/>
    <p:sldId id="460" r:id="rId8"/>
    <p:sldId id="431" r:id="rId9"/>
    <p:sldId id="530" r:id="rId10"/>
    <p:sldId id="533" r:id="rId11"/>
    <p:sldId id="532" r:id="rId12"/>
    <p:sldId id="534" r:id="rId13"/>
    <p:sldId id="496" r:id="rId14"/>
    <p:sldId id="498" r:id="rId15"/>
    <p:sldId id="517" r:id="rId16"/>
    <p:sldId id="526" r:id="rId17"/>
    <p:sldId id="529" r:id="rId18"/>
    <p:sldId id="521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Glenn" initials="SG" lastIdx="1" clrIdx="0">
    <p:extLst/>
  </p:cmAuthor>
  <p:cmAuthor id="2" name="Michael Crowley" initials="MC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3399"/>
    <a:srgbClr val="0000CC"/>
    <a:srgbClr val="15015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9" autoAdjust="0"/>
    <p:restoredTop sz="92277" autoAdjust="0"/>
  </p:normalViewPr>
  <p:slideViewPr>
    <p:cSldViewPr snapToGrid="0" snapToObjects="1">
      <p:cViewPr varScale="1">
        <p:scale>
          <a:sx n="116" d="100"/>
          <a:sy n="116" d="100"/>
        </p:scale>
        <p:origin x="27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DC619-945D-E949-A14F-A9891E1EA3BE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00E2E6-5893-CD49-A33E-3E3AADD3E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4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01B57-BA31-7241-8C6B-E589FB7211A7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A6124-AC86-1F42-B6BA-5DFE4E94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67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39883D-6D0B-324D-8942-93B080CC1F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121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42C9B-72B6-544B-B16C-DFAB36AC94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362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72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3A6124-AC86-1F42-B6BA-5DFE4E94EF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53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9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26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117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25B144-F66F-6447-B0C6-8953961C2AA5}" type="datetimeFigureOut">
              <a:rPr lang="en-US" smtClean="0"/>
              <a:t>4/29/19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DAF4556-5352-4241-B221-856EDA9E7D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47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8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8673"/>
            <a:ext cx="9144000" cy="44850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83468" y="1511929"/>
            <a:ext cx="2580698" cy="1700985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24674" y="4227968"/>
            <a:ext cx="4119328" cy="263003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000">
            <a:off x="5120784" y="4578768"/>
            <a:ext cx="4004675" cy="2159518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0" y="3898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Sentinel Glider Fleet: Initial 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5884" y="5304157"/>
            <a:ext cx="4101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Scott Glenn </a:t>
            </a:r>
          </a:p>
          <a:p>
            <a:r>
              <a:rPr lang="en-US" sz="2000" dirty="0"/>
              <a:t>(Rutgers, MARACOOS, IOOS, CINAR</a:t>
            </a:r>
            <a:r>
              <a:rPr lang="mr-IN" sz="2000" dirty="0"/>
              <a:t>…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/>
              <a:t>Gustavo </a:t>
            </a:r>
            <a:r>
              <a:rPr lang="en-US" sz="2000" dirty="0" err="1"/>
              <a:t>Goni</a:t>
            </a:r>
            <a:r>
              <a:rPr lang="en-US" sz="2000" dirty="0"/>
              <a:t> (AOML)</a:t>
            </a:r>
          </a:p>
        </p:txBody>
      </p:sp>
    </p:spTree>
    <p:extLst>
      <p:ext uri="{BB962C8B-B14F-4D97-AF65-F5344CB8AC3E}">
        <p14:creationId xmlns:p14="http://schemas.microsoft.com/office/powerpoint/2010/main" val="1751450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5"/>
          <a:stretch/>
        </p:blipFill>
        <p:spPr>
          <a:xfrm>
            <a:off x="2009316" y="1237129"/>
            <a:ext cx="3665925" cy="5183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917" y="1237128"/>
            <a:ext cx="7396166" cy="51839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34022"/>
          <a:stretch/>
        </p:blipFill>
        <p:spPr>
          <a:xfrm>
            <a:off x="0" y="2079915"/>
            <a:ext cx="2392992" cy="3221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USVI Gliders  - NG467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Temperature &amp; Salinity</a:t>
            </a:r>
          </a:p>
        </p:txBody>
      </p:sp>
    </p:spTree>
    <p:extLst>
      <p:ext uri="{BB962C8B-B14F-4D97-AF65-F5344CB8AC3E}">
        <p14:creationId xmlns:p14="http://schemas.microsoft.com/office/powerpoint/2010/main" val="373260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51" y="634743"/>
            <a:ext cx="6489210" cy="6089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78" y="4309355"/>
            <a:ext cx="3621322" cy="25486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USVI Gliders  - NG467 - Currents</a:t>
            </a:r>
          </a:p>
        </p:txBody>
      </p:sp>
    </p:spTree>
    <p:extLst>
      <p:ext uri="{BB962C8B-B14F-4D97-AF65-F5344CB8AC3E}">
        <p14:creationId xmlns:p14="http://schemas.microsoft.com/office/powerpoint/2010/main" val="63559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26" y="1492623"/>
            <a:ext cx="6957903" cy="4876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281" y="1492623"/>
            <a:ext cx="6957903" cy="4876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34022"/>
          <a:stretch/>
        </p:blipFill>
        <p:spPr>
          <a:xfrm>
            <a:off x="0" y="2079915"/>
            <a:ext cx="2392992" cy="3221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USVI Gliders  - NG302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Temperature &amp; Salinity</a:t>
            </a:r>
          </a:p>
        </p:txBody>
      </p:sp>
      <p:sp>
        <p:nvSpPr>
          <p:cNvPr id="8" name="Oval 7"/>
          <p:cNvSpPr/>
          <p:nvPr/>
        </p:nvSpPr>
        <p:spPr>
          <a:xfrm>
            <a:off x="6027577" y="1622715"/>
            <a:ext cx="1212978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84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">
            <a:extLst>
              <a:ext uri="{FF2B5EF4-FFF2-40B4-BE49-F238E27FC236}">
                <a16:creationId xmlns:a16="http://schemas.microsoft.com/office/drawing/2014/main" id="{E87645F8-1448-8449-8FE0-C4A4E8E613BB}"/>
              </a:ext>
            </a:extLst>
          </p:cNvPr>
          <p:cNvGrpSpPr/>
          <p:nvPr/>
        </p:nvGrpSpPr>
        <p:grpSpPr>
          <a:xfrm>
            <a:off x="9987148" y="6034330"/>
            <a:ext cx="1674058" cy="3222617"/>
            <a:chOff x="0" y="189131"/>
            <a:chExt cx="1504066" cy="2932842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6F6BC706-188F-C049-AC16-BA3D9ABD4DC2}"/>
                </a:ext>
              </a:extLst>
            </p:cNvPr>
            <p:cNvSpPr/>
            <p:nvPr/>
          </p:nvSpPr>
          <p:spPr>
            <a:xfrm flipV="1">
              <a:off x="1448357" y="189131"/>
              <a:ext cx="1" cy="2932842"/>
            </a:xfrm>
            <a:prstGeom prst="line">
              <a:avLst/>
            </a:prstGeom>
            <a:noFill/>
            <a:ln w="38100" cap="rnd">
              <a:solidFill>
                <a:srgbClr val="000000">
                  <a:alpha val="44760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BBCAFAF6-C1DB-A446-B1DB-C00F6D227D66}"/>
                </a:ext>
              </a:extLst>
            </p:cNvPr>
            <p:cNvSpPr/>
            <p:nvPr/>
          </p:nvSpPr>
          <p:spPr>
            <a:xfrm flipH="1" flipV="1">
              <a:off x="0" y="132560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5767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Line">
              <a:extLst>
                <a:ext uri="{FF2B5EF4-FFF2-40B4-BE49-F238E27FC236}">
                  <a16:creationId xmlns:a16="http://schemas.microsoft.com/office/drawing/2014/main" id="{6D9054E1-21B4-104D-99A4-B7B76838F414}"/>
                </a:ext>
              </a:extLst>
            </p:cNvPr>
            <p:cNvSpPr/>
            <p:nvPr/>
          </p:nvSpPr>
          <p:spPr>
            <a:xfrm flipH="1" flipV="1">
              <a:off x="0" y="1466420"/>
              <a:ext cx="1401680" cy="1"/>
            </a:xfrm>
            <a:prstGeom prst="line">
              <a:avLst/>
            </a:prstGeom>
            <a:noFill/>
            <a:ln w="38100" cap="rnd">
              <a:solidFill>
                <a:srgbClr val="000000">
                  <a:alpha val="47403"/>
                </a:srgb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Triangle">
              <a:extLst>
                <a:ext uri="{FF2B5EF4-FFF2-40B4-BE49-F238E27FC236}">
                  <a16:creationId xmlns:a16="http://schemas.microsoft.com/office/drawing/2014/main" id="{FFDDAC94-1121-7E40-852A-C0CBB93E2069}"/>
                </a:ext>
              </a:extLst>
            </p:cNvPr>
            <p:cNvSpPr/>
            <p:nvPr/>
          </p:nvSpPr>
          <p:spPr>
            <a:xfrm>
              <a:off x="1365500" y="1376960"/>
              <a:ext cx="138566" cy="140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chemeClr val="accent5">
                <a:hueOff val="-82419"/>
                <a:satOff val="-9513"/>
                <a:lumOff val="-16343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CFFF88A-1B24-8041-A0ED-8E0BBA68B733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NG288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BA83FF-7451-BC47-A5F0-6E82CEE1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371"/>
            <a:ext cx="4540027" cy="3337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r="51005"/>
          <a:stretch/>
        </p:blipFill>
        <p:spPr>
          <a:xfrm>
            <a:off x="3607540" y="2367928"/>
            <a:ext cx="2796958" cy="44900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02"/>
          <a:stretch/>
        </p:blipFill>
        <p:spPr>
          <a:xfrm>
            <a:off x="6062741" y="2367928"/>
            <a:ext cx="3081259" cy="44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80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NG288 - Temperature Increments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AE4B11-3B15-DE46-8567-A575AF84B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290" y="778488"/>
            <a:ext cx="3705403" cy="50459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BC12D2-6BC6-AE44-8058-29DE4965A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8" y="3637707"/>
            <a:ext cx="3390924" cy="257538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1905205" y="1621670"/>
            <a:ext cx="5780372" cy="2963582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CF423F-ADE3-2B46-9B40-361F4B92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8" y="778487"/>
            <a:ext cx="3160234" cy="238009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201D5CC-728D-4B43-8FD1-7D5FAF80E760}"/>
              </a:ext>
            </a:extLst>
          </p:cNvPr>
          <p:cNvCxnSpPr>
            <a:cxnSpLocks/>
          </p:cNvCxnSpPr>
          <p:nvPr/>
        </p:nvCxnSpPr>
        <p:spPr>
          <a:xfrm flipV="1">
            <a:off x="2120348" y="1179444"/>
            <a:ext cx="3790122" cy="442226"/>
          </a:xfrm>
          <a:prstGeom prst="straightConnector1">
            <a:avLst/>
          </a:prstGeom>
          <a:ln w="158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610099" y="5676540"/>
            <a:ext cx="2109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From NCODA</a:t>
            </a:r>
          </a:p>
        </p:txBody>
      </p:sp>
    </p:spTree>
    <p:extLst>
      <p:ext uri="{BB962C8B-B14F-4D97-AF65-F5344CB8AC3E}">
        <p14:creationId xmlns:p14="http://schemas.microsoft.com/office/powerpoint/2010/main" val="61279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154"/>
          <a:stretch/>
        </p:blipFill>
        <p:spPr>
          <a:xfrm>
            <a:off x="-137608" y="752258"/>
            <a:ext cx="4334178" cy="2636977"/>
          </a:xfrm>
          <a:prstGeom prst="rect">
            <a:avLst/>
          </a:prstGeom>
        </p:spPr>
      </p:pic>
      <p:pic>
        <p:nvPicPr>
          <p:cNvPr id="7" name="time_ser_temp_10m_ng288_GOFS31_10-09-10-11.png" descr="time_ser_temp_10m_ng288_GOFS31_10-09-10-11.png">
            <a:extLst>
              <a:ext uri="{FF2B5EF4-FFF2-40B4-BE49-F238E27FC236}">
                <a16:creationId xmlns:a16="http://schemas.microsoft.com/office/drawing/2014/main" id="{40734BA7-9DC8-8A46-9CEC-72DEA275E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4392" y="2406059"/>
            <a:ext cx="4709608" cy="269844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7554F-0280-FF46-AE3F-F0D3B675E830}"/>
              </a:ext>
            </a:extLst>
          </p:cNvPr>
          <p:cNvSpPr txBox="1"/>
          <p:nvPr/>
        </p:nvSpPr>
        <p:spPr>
          <a:xfrm>
            <a:off x="8037689" y="79022"/>
            <a:ext cx="1106311" cy="382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DRAFT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13720D-9708-4449-AF0A-46B050D26E91}"/>
              </a:ext>
            </a:extLst>
          </p:cNvPr>
          <p:cNvSpPr txBox="1"/>
          <p:nvPr/>
        </p:nvSpPr>
        <p:spPr>
          <a:xfrm>
            <a:off x="0" y="3453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– NG288 vs GOFS 3.1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11DAE8-D305-C646-8A12-2678DF619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973"/>
          <a:stretch/>
        </p:blipFill>
        <p:spPr>
          <a:xfrm>
            <a:off x="23684" y="3294117"/>
            <a:ext cx="4430073" cy="263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1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green traffic ligh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green traffic ligh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9E40DB-D559-884A-9BC2-2DBBE83C3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332" y="3875803"/>
            <a:ext cx="2057400" cy="43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NG288 - Assimilation Windows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5029"/>
            <a:ext cx="9144000" cy="3672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4C8D56-A8DD-FA4B-AE09-A8A8345F7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9" y="4137911"/>
            <a:ext cx="8695113" cy="272008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1172096" y="510338"/>
            <a:ext cx="16626" cy="55912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21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887"/>
            <a:ext cx="9042440" cy="53538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48CE3-6747-0141-B68B-B68B8DEB7AD8}"/>
              </a:ext>
            </a:extLst>
          </p:cNvPr>
          <p:cNvSpPr txBox="1"/>
          <p:nvPr/>
        </p:nvSpPr>
        <p:spPr>
          <a:xfrm>
            <a:off x="0" y="3451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Hurricane Michael </a:t>
            </a:r>
            <a:r>
              <a:rPr lang="mr-IN" sz="3200" dirty="0">
                <a:solidFill>
                  <a:schemeClr val="bg1"/>
                </a:solidFill>
              </a:rPr>
              <a:t>–</a:t>
            </a:r>
            <a:r>
              <a:rPr lang="en-US" sz="3200" dirty="0">
                <a:solidFill>
                  <a:schemeClr val="bg1"/>
                </a:solidFill>
              </a:rPr>
              <a:t> NG288 - Salinity</a:t>
            </a:r>
          </a:p>
        </p:txBody>
      </p:sp>
    </p:spTree>
    <p:extLst>
      <p:ext uri="{BB962C8B-B14F-4D97-AF65-F5344CB8AC3E}">
        <p14:creationId xmlns:p14="http://schemas.microsoft.com/office/powerpoint/2010/main" val="2062690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What is the impact of the gliders on the NCODA/GOFS/RTOFS ocean forecast?  The hurricane track and intensity forecast?  The hurricane impact forecast?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Can we propose changes to improve NCODA for Operational Forecasting?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Where do we want to deploy gliders in the 2019 Hurricane Season?</a:t>
            </a:r>
          </a:p>
          <a:p>
            <a:endParaRPr lang="en-US" sz="2000" dirty="0"/>
          </a:p>
          <a:p>
            <a:r>
              <a:rPr lang="en-US" sz="2000" b="1" dirty="0"/>
              <a:t>Partnership Approach: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Deploy/Recover Gliders </a:t>
            </a:r>
            <a:r>
              <a:rPr lang="mr-IN" sz="2000" dirty="0"/>
              <a:t>–</a:t>
            </a:r>
            <a:r>
              <a:rPr lang="en-US" sz="2000" dirty="0"/>
              <a:t> 2018 Hurricane Season - Completed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Model/Data Comparisons </a:t>
            </a:r>
            <a:r>
              <a:rPr lang="mr-IN" sz="2000" dirty="0"/>
              <a:t>–</a:t>
            </a:r>
            <a:r>
              <a:rPr lang="en-US" sz="2000" dirty="0"/>
              <a:t> Fall - Ongoing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Collaborative Deep Dive into Critical Components </a:t>
            </a:r>
            <a:r>
              <a:rPr lang="mr-IN" sz="2000" dirty="0"/>
              <a:t>–</a:t>
            </a:r>
            <a:r>
              <a:rPr lang="en-US" sz="2000" dirty="0"/>
              <a:t> Winter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Joint Recommendations for 2019 Hurricane Season - Spring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In-person Tiger Team events with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NOAA/Navy (Silver Spring, Stennis)  - 29 Nov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Navy Scientists (NRL Stennis, NRL Monterey) - Ongoing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NOAA Operational Center (NCEP </a:t>
            </a:r>
            <a:r>
              <a:rPr lang="mr-IN" sz="2000" dirty="0"/>
              <a:t>–</a:t>
            </a:r>
            <a:r>
              <a:rPr lang="en-US" sz="2000" dirty="0"/>
              <a:t> College Park) </a:t>
            </a:r>
            <a:r>
              <a:rPr lang="mr-IN" sz="2000" dirty="0"/>
              <a:t>–</a:t>
            </a:r>
            <a:r>
              <a:rPr lang="en-US" sz="2000" dirty="0"/>
              <a:t>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Research Centers (AOML, GFDL, VIMS, </a:t>
            </a:r>
            <a:r>
              <a:rPr lang="en-US" sz="2000" dirty="0" err="1"/>
              <a:t>UMiami</a:t>
            </a:r>
            <a:r>
              <a:rPr lang="en-US" sz="2000" dirty="0"/>
              <a:t>)  - Winter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HFIP/OMITT/NHC (Miami) </a:t>
            </a:r>
            <a:r>
              <a:rPr lang="mr-IN" sz="2000" dirty="0"/>
              <a:t>–</a:t>
            </a:r>
            <a:r>
              <a:rPr lang="en-US" sz="2000" dirty="0"/>
              <a:t> Spring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/>
              <a:t>EGO Global Glider Meeting (Rutgers) - May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Next Steps </a:t>
            </a:r>
            <a:r>
              <a:rPr lang="mr-IN" sz="2800" b="1" dirty="0">
                <a:solidFill>
                  <a:schemeClr val="bg1"/>
                </a:solidFill>
              </a:rPr>
              <a:t>–</a:t>
            </a:r>
            <a:r>
              <a:rPr lang="en-US" sz="2800" b="1" dirty="0">
                <a:solidFill>
                  <a:schemeClr val="bg1"/>
                </a:solidFill>
              </a:rPr>
              <a:t> Now through Start of 2019 Hurricane Season</a:t>
            </a:r>
          </a:p>
        </p:txBody>
      </p:sp>
    </p:spTree>
    <p:extLst>
      <p:ext uri="{BB962C8B-B14F-4D97-AF65-F5344CB8AC3E}">
        <p14:creationId xmlns:p14="http://schemas.microsoft.com/office/powerpoint/2010/main" val="1816879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790" y="768626"/>
            <a:ext cx="873318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we need: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Actual data-denial assimilation experiments with the operational modeling suite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Move from a volunteer Interagency Tiger Team to a resourced Interagency Tiger Team for data assimilation (NCODA updates, 3DVAR to 4DVAR, </a:t>
            </a:r>
            <a:r>
              <a:rPr lang="mr-IN" sz="2000" dirty="0"/>
              <a:t>…</a:t>
            </a:r>
            <a:r>
              <a:rPr lang="en-US" sz="20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Joint funding for NOPP-style partnerships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Transition through HFIP consistent with WRFIA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Increased funding for the IOOS Glider DAC.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Expanded NOAA &amp; Navy support for Hurricane Sentinel glider fleet operations in the Hurricane-Impacted IOOS Regions (Caribbean, Gulf, SAB, MAB, </a:t>
            </a:r>
            <a:r>
              <a:rPr lang="mr-IN" sz="2000" dirty="0"/>
              <a:t>…</a:t>
            </a:r>
            <a:r>
              <a:rPr lang="en-US" sz="2000" dirty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Permission for gliders to roam the Caribbean </a:t>
            </a:r>
            <a:r>
              <a:rPr lang="mr-IN" sz="2000" dirty="0"/>
              <a:t>–</a:t>
            </a:r>
            <a:r>
              <a:rPr lang="en-US" sz="2000" dirty="0"/>
              <a:t> Through GOOS/IOCARIBE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Next Steps </a:t>
            </a:r>
            <a:r>
              <a:rPr lang="mr-IN" sz="2800" b="1" dirty="0">
                <a:solidFill>
                  <a:schemeClr val="bg1"/>
                </a:solidFill>
              </a:rPr>
              <a:t>–</a:t>
            </a:r>
            <a:r>
              <a:rPr lang="en-US" sz="2800" b="1" dirty="0">
                <a:solidFill>
                  <a:schemeClr val="bg1"/>
                </a:solidFill>
              </a:rPr>
              <a:t> Now through Start of 2019 Hurricane Season</a:t>
            </a:r>
          </a:p>
        </p:txBody>
      </p:sp>
    </p:spTree>
    <p:extLst>
      <p:ext uri="{BB962C8B-B14F-4D97-AF65-F5344CB8AC3E}">
        <p14:creationId xmlns:p14="http://schemas.microsoft.com/office/powerpoint/2010/main" val="71874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890D7892-F758-8F4F-9779-3DFF0944C522}"/>
              </a:ext>
            </a:extLst>
          </p:cNvPr>
          <p:cNvSpPr txBox="1"/>
          <p:nvPr/>
        </p:nvSpPr>
        <p:spPr>
          <a:xfrm>
            <a:off x="2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Track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CE03BD-6C8B-E64C-8508-48A25F134BB3}"/>
              </a:ext>
            </a:extLst>
          </p:cNvPr>
          <p:cNvSpPr txBox="1"/>
          <p:nvPr/>
        </p:nvSpPr>
        <p:spPr>
          <a:xfrm>
            <a:off x="6097712" y="5961900"/>
            <a:ext cx="3056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Cangialosi</a:t>
            </a:r>
            <a:r>
              <a:rPr lang="en-US" sz="1800" i="1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Franklin 2017</a:t>
            </a:r>
          </a:p>
        </p:txBody>
      </p:sp>
      <p:pic>
        <p:nvPicPr>
          <p:cNvPr id="17" name="Picture 2" descr="https://www.nhc.noaa.gov/verification/figs/ALtkerrtrd.jpg">
            <a:extLst>
              <a:ext uri="{FF2B5EF4-FFF2-40B4-BE49-F238E27FC236}">
                <a16:creationId xmlns:a16="http://schemas.microsoft.com/office/drawing/2014/main" id="{8D4C5A33-69E5-074F-B9EA-246149EA3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r="3794" b="1091"/>
          <a:stretch/>
        </p:blipFill>
        <p:spPr bwMode="auto">
          <a:xfrm>
            <a:off x="50802" y="1211341"/>
            <a:ext cx="4601633" cy="372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D61E304-F021-F24B-9503-8C62D2E51F95}"/>
              </a:ext>
            </a:extLst>
          </p:cNvPr>
          <p:cNvSpPr txBox="1"/>
          <p:nvPr/>
        </p:nvSpPr>
        <p:spPr>
          <a:xfrm>
            <a:off x="4311126" y="592294"/>
            <a:ext cx="4765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Average Intensity Errors: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ea typeface=""/>
                <a:cs typeface="Calibri" panose="020F0502020204030204" pitchFamily="34" charset="0"/>
              </a:rPr>
              <a:t>Atlantic Basin</a:t>
            </a:r>
          </a:p>
        </p:txBody>
      </p:sp>
      <p:pic>
        <p:nvPicPr>
          <p:cNvPr id="21" name="Picture 2" descr="https://www.nhc.noaa.gov/verification/figs/ALinerrtrd.jpg">
            <a:extLst>
              <a:ext uri="{FF2B5EF4-FFF2-40B4-BE49-F238E27FC236}">
                <a16:creationId xmlns:a16="http://schemas.microsoft.com/office/drawing/2014/main" id="{EA6F7858-5465-514C-9D4B-B255A67C5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" r="6953" b="341"/>
          <a:stretch/>
        </p:blipFill>
        <p:spPr bwMode="auto">
          <a:xfrm>
            <a:off x="4741669" y="1211341"/>
            <a:ext cx="4360127" cy="371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58DFF8-27E5-F24E-A9BB-CEB38D16DD62}"/>
              </a:ext>
            </a:extLst>
          </p:cNvPr>
          <p:cNvSpPr txBox="1"/>
          <p:nvPr/>
        </p:nvSpPr>
        <p:spPr>
          <a:xfrm>
            <a:off x="75183" y="4910934"/>
            <a:ext cx="90041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Limitations on Hurricane Intensity Improvement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Computing resources and model resolution (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Rotunno</a:t>
            </a:r>
            <a:r>
              <a:rPr lang="it-IT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Poor understanding of the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atmospheric boundary layer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(</a:t>
            </a:r>
            <a:r>
              <a:rPr lang="nb-NO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Nolan</a:t>
            </a:r>
            <a:r>
              <a:rPr lang="nb-NO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et al., 2009; Andreas et al., 2015)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Difficulty in modeling </a:t>
            </a:r>
            <a:r>
              <a:rPr lang="en-US" sz="1600" u="sng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the upper ocean response 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to storm forcing (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Yablonsky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 and </a:t>
            </a:r>
            <a:r>
              <a:rPr lang="en-US" sz="1600" dirty="0" err="1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Ginis</a:t>
            </a:r>
            <a:r>
              <a:rPr lang="en-US" sz="1600" dirty="0">
                <a:solidFill>
                  <a:prstClr val="black"/>
                </a:solidFill>
                <a:latin typeface="Calibri" panose="020F0502020204030204"/>
                <a:ea typeface=""/>
                <a:cs typeface=""/>
              </a:rPr>
              <a:t>, 2009)</a:t>
            </a:r>
            <a:r>
              <a:rPr lang="en-US" sz="1600" dirty="0">
                <a:solidFill>
                  <a:srgbClr val="FF0000"/>
                </a:solidFill>
                <a:latin typeface="Calibri" panose="020F0502020204030204"/>
                <a:ea typeface=""/>
                <a:cs typeface=""/>
              </a:rPr>
              <a:t>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Calibri" panose="020F0502020204030204"/>
              <a:ea typeface=""/>
              <a:cs typeface="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835" y="4200939"/>
            <a:ext cx="269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Factor of </a:t>
            </a:r>
            <a:r>
              <a:rPr lang="en-US"/>
              <a:t>2-4 improvement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468" y="4135462"/>
            <a:ext cx="237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20%-30% improvement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" y="24655"/>
            <a:ext cx="9154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NOAA Annual Operational Suite Review</a:t>
            </a:r>
          </a:p>
        </p:txBody>
      </p:sp>
    </p:spTree>
    <p:extLst>
      <p:ext uri="{BB962C8B-B14F-4D97-AF65-F5344CB8AC3E}">
        <p14:creationId xmlns:p14="http://schemas.microsoft.com/office/powerpoint/2010/main" val="1875180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-1" y="58348"/>
            <a:ext cx="91440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Rapid intensification of Hurricanes Katrina &amp; Maria</a:t>
            </a:r>
          </a:p>
        </p:txBody>
      </p:sp>
      <p:pic>
        <p:nvPicPr>
          <p:cNvPr id="3074" name="Picture 2" descr="https://isotherm.rsmas.miami.edu/heat/images/maria/ohc_aQG3_2017_264_1200.maria.int.gif">
            <a:extLst>
              <a:ext uri="{FF2B5EF4-FFF2-40B4-BE49-F238E27FC236}">
                <a16:creationId xmlns:a16="http://schemas.microsoft.com/office/drawing/2014/main" id="{509107CF-6092-2F4A-AA4C-8D35D4EE9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228" y="882638"/>
            <a:ext cx="4473662" cy="46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3" name="Oval 7"/>
          <p:cNvSpPr>
            <a:spLocks noChangeArrowheads="1"/>
          </p:cNvSpPr>
          <p:nvPr/>
        </p:nvSpPr>
        <p:spPr bwMode="auto">
          <a:xfrm>
            <a:off x="6308281" y="3162570"/>
            <a:ext cx="1510748" cy="151074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6898"/>
            <a:ext cx="4446228" cy="355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1548911" y="2398643"/>
            <a:ext cx="1035264" cy="1020418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7298" y="5579166"/>
            <a:ext cx="841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Ocean’s impact on Intensity through the upper ocean heat content (model initial condition) and the transfer of heat across the air-sea interface (model response and feedback)</a:t>
            </a:r>
          </a:p>
        </p:txBody>
      </p:sp>
    </p:spTree>
    <p:extLst>
      <p:ext uri="{BB962C8B-B14F-4D97-AF65-F5344CB8AC3E}">
        <p14:creationId xmlns:p14="http://schemas.microsoft.com/office/powerpoint/2010/main" val="1828093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" y="1752600"/>
            <a:ext cx="9144000" cy="5159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2" y="0"/>
            <a:ext cx="9147412" cy="1387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68856"/>
            <a:ext cx="4492862" cy="593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97881"/>
            <a:ext cx="2590800" cy="716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691" y="1061941"/>
            <a:ext cx="1238709" cy="7238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2400" y="5562600"/>
            <a:ext cx="8915400" cy="5334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5492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9091" r="78159" b="60881"/>
          <a:stretch/>
        </p:blipFill>
        <p:spPr>
          <a:xfrm>
            <a:off x="1219200" y="4657149"/>
            <a:ext cx="2451652" cy="159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70852" y="4717423"/>
            <a:ext cx="4823791" cy="147732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u="sng" dirty="0"/>
              <a:t>Navy Coupled Ocean Data Assimilation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Data Assimilation once per day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Satellite SST Maps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Satellite Altimetry </a:t>
            </a:r>
            <a:r>
              <a:rPr lang="mr-IN" dirty="0"/>
              <a:t>–</a:t>
            </a:r>
            <a:r>
              <a:rPr lang="en-US" dirty="0"/>
              <a:t> through ISOP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CTD profiles </a:t>
            </a:r>
            <a:r>
              <a:rPr lang="mr-IN" dirty="0"/>
              <a:t>–</a:t>
            </a:r>
            <a:r>
              <a:rPr lang="en-US" dirty="0"/>
              <a:t> numerous sources and rules</a:t>
            </a:r>
          </a:p>
        </p:txBody>
      </p:sp>
    </p:spTree>
    <p:extLst>
      <p:ext uri="{BB962C8B-B14F-4D97-AF65-F5344CB8AC3E}">
        <p14:creationId xmlns:p14="http://schemas.microsoft.com/office/powerpoint/2010/main" val="1453894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934" t="25713" r="2532" b="8459"/>
          <a:stretch/>
        </p:blipFill>
        <p:spPr>
          <a:xfrm>
            <a:off x="0" y="632791"/>
            <a:ext cx="9173612" cy="55982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61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a typeface="Arial" charset="0"/>
                <a:cs typeface="Arial" charset="0"/>
              </a:rPr>
              <a:t>NOAA Historical Hurricane Tracks: 1851 - previous season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 rot="21167457">
            <a:off x="6730209" y="4462854"/>
            <a:ext cx="171357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347940">
            <a:off x="3880527" y="4180858"/>
            <a:ext cx="1132733" cy="58152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218626">
            <a:off x="3591365" y="4761113"/>
            <a:ext cx="1246340" cy="56694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735949">
            <a:off x="1244208" y="3078239"/>
            <a:ext cx="2019006" cy="67380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8732692">
            <a:off x="2373793" y="2593597"/>
            <a:ext cx="2232080" cy="723007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2817721">
            <a:off x="2133012" y="4057809"/>
            <a:ext cx="1566169" cy="938834"/>
          </a:xfrm>
          <a:prstGeom prst="ellipse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arine.rutgers.edu/~dkaragon/imagery/atlantic%20hurricane%202018/refreshed%20Atlantic%201%20(all%20tails%20final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110"/>
          <a:stretch/>
        </p:blipFill>
        <p:spPr bwMode="auto">
          <a:xfrm>
            <a:off x="0" y="597930"/>
            <a:ext cx="9144000" cy="566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010400" y="3720037"/>
            <a:ext cx="792465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6" name="Oval 5"/>
          <p:cNvSpPr/>
          <p:nvPr/>
        </p:nvSpPr>
        <p:spPr>
          <a:xfrm rot="2232917">
            <a:off x="3181717" y="3484201"/>
            <a:ext cx="918554" cy="18065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7" name="Oval 6"/>
          <p:cNvSpPr/>
          <p:nvPr/>
        </p:nvSpPr>
        <p:spPr>
          <a:xfrm rot="3235392">
            <a:off x="1931286" y="307743"/>
            <a:ext cx="839450" cy="39593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8"/>
          </a:p>
        </p:txBody>
      </p:sp>
      <p:sp>
        <p:nvSpPr>
          <p:cNvPr id="8" name="TextBox 7"/>
          <p:cNvSpPr txBox="1"/>
          <p:nvPr/>
        </p:nvSpPr>
        <p:spPr>
          <a:xfrm>
            <a:off x="7265700" y="3336050"/>
            <a:ext cx="1074333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Helene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4970" y="4205073"/>
            <a:ext cx="862737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Isaac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01101" y="2374177"/>
            <a:ext cx="1317990" cy="418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18" b="1" dirty="0">
                <a:solidFill>
                  <a:schemeClr val="bg1"/>
                </a:solidFill>
              </a:rPr>
              <a:t>Florence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3999" cy="86917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77" b="1" dirty="0"/>
              <a:t>Hurricane Sentinel Gliders deployed in 3 Picket Lines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5815086"/>
            <a:ext cx="9144000" cy="104291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&gt;30 Hurricane Sentinel Gliders from the Navy, NOAA, NSF, Academic &amp; Industry Partners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reporting ocean conditions through the U.S. IOOS Glider Data Assembly Center (DAC) </a:t>
            </a:r>
          </a:p>
          <a:p>
            <a:pPr algn="ctr"/>
            <a:r>
              <a:rPr lang="en-US" sz="1765" dirty="0">
                <a:solidFill>
                  <a:schemeClr val="bg1"/>
                </a:solidFill>
              </a:rPr>
              <a:t>ahead of Hurricanes Florence, Isaac and Helene on September 11, 2018.</a:t>
            </a:r>
          </a:p>
          <a:p>
            <a:pPr algn="ctr"/>
            <a:endParaRPr lang="en-US" sz="882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3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66122" y="65259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4" y="630564"/>
            <a:ext cx="4628919" cy="30780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1958B3-0D40-C247-AADD-95B153C4F573}"/>
              </a:ext>
            </a:extLst>
          </p:cNvPr>
          <p:cNvSpPr txBox="1"/>
          <p:nvPr/>
        </p:nvSpPr>
        <p:spPr>
          <a:xfrm>
            <a:off x="0" y="0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2018 Hurricane Season </a:t>
            </a:r>
            <a:r>
              <a:rPr lang="mr-IN" sz="3000" b="1" dirty="0">
                <a:solidFill>
                  <a:schemeClr val="bg1"/>
                </a:solidFill>
              </a:rPr>
              <a:t>–</a:t>
            </a:r>
            <a:r>
              <a:rPr lang="en-US" sz="3000" b="1" dirty="0">
                <a:solidFill>
                  <a:schemeClr val="bg1"/>
                </a:solidFill>
              </a:rPr>
              <a:t> 61 Gliders in IOOS Glider DAC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74" y="736875"/>
            <a:ext cx="3714338" cy="3052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80" y="3815461"/>
            <a:ext cx="3642932" cy="30124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47" y="3785420"/>
            <a:ext cx="3715589" cy="307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97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96" y="609598"/>
            <a:ext cx="4469763" cy="3352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598"/>
            <a:ext cx="4469763" cy="3352801"/>
          </a:xfrm>
          <a:prstGeom prst="rect">
            <a:avLst/>
          </a:prstGeom>
        </p:spPr>
      </p:pic>
      <p:pic>
        <p:nvPicPr>
          <p:cNvPr id="7" name="image14.png">
            <a:extLst>
              <a:ext uri="{FF2B5EF4-FFF2-40B4-BE49-F238E27FC236}">
                <a16:creationId xmlns:a16="http://schemas.microsoft.com/office/drawing/2014/main" id="{35A7CBB5-09D2-8347-9EB1-07B71A6D2226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962399"/>
            <a:ext cx="4152528" cy="2895601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763" y="3962399"/>
            <a:ext cx="4413339" cy="2683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5314"/>
            <a:ext cx="9274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SST, SSS, Upper Ocean Heat Potential and Caribbean Glider Deployments</a:t>
            </a:r>
          </a:p>
        </p:txBody>
      </p:sp>
    </p:spTree>
    <p:extLst>
      <p:ext uri="{BB962C8B-B14F-4D97-AF65-F5344CB8AC3E}">
        <p14:creationId xmlns:p14="http://schemas.microsoft.com/office/powerpoint/2010/main" val="1168776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41999</TotalTime>
  <Words>601</Words>
  <Application>Microsoft Macintosh PowerPoint</Application>
  <PresentationFormat>On-screen Show (4:3)</PresentationFormat>
  <Paragraphs>81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ＭＳ Ｐゴシック</vt:lpstr>
      <vt:lpstr>Arial</vt:lpstr>
      <vt:lpstr>Calibri</vt:lpstr>
      <vt:lpstr>Calibri Light</vt:lpstr>
      <vt:lpstr>Helvetica Neue Medium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523</cp:revision>
  <cp:lastPrinted>2018-11-15T21:26:37Z</cp:lastPrinted>
  <dcterms:created xsi:type="dcterms:W3CDTF">2016-04-29T17:08:48Z</dcterms:created>
  <dcterms:modified xsi:type="dcterms:W3CDTF">2019-04-30T20:31:03Z</dcterms:modified>
</cp:coreProperties>
</file>