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66" r:id="rId4"/>
    <p:sldId id="278" r:id="rId5"/>
    <p:sldId id="444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442" r:id="rId14"/>
    <p:sldId id="44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/>
    <p:restoredTop sz="94598"/>
  </p:normalViewPr>
  <p:slideViewPr>
    <p:cSldViewPr snapToGrid="0" snapToObjects="1" showGuides="1">
      <p:cViewPr varScale="1">
        <p:scale>
          <a:sx n="122" d="100"/>
          <a:sy n="122" d="100"/>
        </p:scale>
        <p:origin x="30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6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6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217E-5390-B049-9921-BECD3C78260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3FB3-E069-724D-9465-00C6C67A9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487C6-913C-364E-87BD-26CA852D7404}"/>
              </a:ext>
            </a:extLst>
          </p:cNvPr>
          <p:cNvSpPr txBox="1"/>
          <p:nvPr/>
        </p:nvSpPr>
        <p:spPr>
          <a:xfrm>
            <a:off x="1138310" y="126124"/>
            <a:ext cx="7160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Glider/Operational Ocean Models </a:t>
            </a:r>
          </a:p>
          <a:p>
            <a:pPr algn="ctr"/>
            <a:r>
              <a:rPr lang="en-US" sz="3600" dirty="0">
                <a:latin typeface="Helvetica" pitchFamily="2" charset="0"/>
              </a:rPr>
              <a:t>Comparisons</a:t>
            </a:r>
          </a:p>
          <a:p>
            <a:pPr algn="ctr"/>
            <a:r>
              <a:rPr lang="en-US" sz="3600" dirty="0">
                <a:latin typeface="Helvetica" pitchFamily="2" charset="0"/>
              </a:rPr>
              <a:t>Hurricane Season 2019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28F1C-257E-CA4A-A817-8681EF51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15" y="2516570"/>
            <a:ext cx="7952397" cy="4341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643E21-2F25-0444-B7B4-9B85E425152B}"/>
              </a:ext>
            </a:extLst>
          </p:cNvPr>
          <p:cNvSpPr/>
          <p:nvPr/>
        </p:nvSpPr>
        <p:spPr>
          <a:xfrm>
            <a:off x="458185" y="1998455"/>
            <a:ext cx="8227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rucool.marine.rutgers.edu</a:t>
            </a:r>
            <a:r>
              <a:rPr lang="en-US" sz="2000" dirty="0"/>
              <a:t>/hurricane/Hurricane_season_2019/Jul-18/</a:t>
            </a:r>
          </a:p>
        </p:txBody>
      </p:sp>
    </p:spTree>
    <p:extLst>
      <p:ext uri="{BB962C8B-B14F-4D97-AF65-F5344CB8AC3E}">
        <p14:creationId xmlns:p14="http://schemas.microsoft.com/office/powerpoint/2010/main" val="145726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E2180-4366-004B-B8D3-80FF180B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00" y="0"/>
            <a:ext cx="840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5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79E48-4C19-A942-B639-68472508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1" y="0"/>
            <a:ext cx="8533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E0CE8-B525-7B4B-8157-1BFAD869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7" y="0"/>
            <a:ext cx="848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A09CF6B-8ECB-114D-BD92-05CA58A12681}"/>
              </a:ext>
            </a:extLst>
          </p:cNvPr>
          <p:cNvSpPr/>
          <p:nvPr/>
        </p:nvSpPr>
        <p:spPr>
          <a:xfrm>
            <a:off x="2324348" y="2004831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511EAC6-6F74-A246-A8ED-A73163160D2F}"/>
              </a:ext>
            </a:extLst>
          </p:cNvPr>
          <p:cNvGrpSpPr/>
          <p:nvPr/>
        </p:nvGrpSpPr>
        <p:grpSpPr>
          <a:xfrm>
            <a:off x="329872" y="6392919"/>
            <a:ext cx="4026437" cy="369332"/>
            <a:chOff x="312501" y="6148187"/>
            <a:chExt cx="4026437" cy="36933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4C2443B-FA51-654A-A1B0-516C62B6E118}"/>
                </a:ext>
              </a:extLst>
            </p:cNvPr>
            <p:cNvSpPr/>
            <p:nvPr/>
          </p:nvSpPr>
          <p:spPr>
            <a:xfrm>
              <a:off x="312501" y="6217494"/>
              <a:ext cx="142803" cy="2307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513F380-DD63-5348-9151-D04D5CECB2F0}"/>
                </a:ext>
              </a:extLst>
            </p:cNvPr>
            <p:cNvSpPr txBox="1"/>
            <p:nvPr/>
          </p:nvSpPr>
          <p:spPr>
            <a:xfrm>
              <a:off x="494488" y="6148187"/>
              <a:ext cx="3844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NCODA Incremental Insertion Window 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FCC279C-B130-F746-B4FA-916F23CCD2AF}"/>
              </a:ext>
            </a:extLst>
          </p:cNvPr>
          <p:cNvSpPr txBox="1"/>
          <p:nvPr/>
        </p:nvSpPr>
        <p:spPr>
          <a:xfrm>
            <a:off x="653497" y="-32695"/>
            <a:ext cx="78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Work Flow HMON/HYCOM and HWRF/HYCOM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1C850C3-8C94-1746-87A4-A873923187DE}"/>
              </a:ext>
            </a:extLst>
          </p:cNvPr>
          <p:cNvSpPr txBox="1"/>
          <p:nvPr/>
        </p:nvSpPr>
        <p:spPr>
          <a:xfrm>
            <a:off x="3882706" y="214024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AA63C-09AA-9043-A8DA-A0636ADE5E54}"/>
              </a:ext>
            </a:extLst>
          </p:cNvPr>
          <p:cNvSpPr txBox="1"/>
          <p:nvPr/>
        </p:nvSpPr>
        <p:spPr>
          <a:xfrm>
            <a:off x="988668" y="3872435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</a:p>
          <a:p>
            <a:r>
              <a:rPr lang="en-US" dirty="0"/>
              <a:t>RTOFS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F3E8-3061-E340-9FBA-0EA17B98B3C5}"/>
              </a:ext>
            </a:extLst>
          </p:cNvPr>
          <p:cNvSpPr txBox="1"/>
          <p:nvPr/>
        </p:nvSpPr>
        <p:spPr>
          <a:xfrm>
            <a:off x="235262" y="550253"/>
            <a:ext cx="319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GOFS 3.1/NCODA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EB87E-30A0-8849-892A-F48EAEEF2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" t="3984" r="45238" b="49552"/>
          <a:stretch/>
        </p:blipFill>
        <p:spPr>
          <a:xfrm>
            <a:off x="1819909" y="3197687"/>
            <a:ext cx="8712199" cy="31350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23C8CC-9F70-C343-9C05-7ADDD642CCF4}"/>
              </a:ext>
            </a:extLst>
          </p:cNvPr>
          <p:cNvSpPr txBox="1"/>
          <p:nvPr/>
        </p:nvSpPr>
        <p:spPr>
          <a:xfrm>
            <a:off x="1124955" y="2096945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A99BEA-44D7-F248-BC54-961809B2299B}"/>
              </a:ext>
            </a:extLst>
          </p:cNvPr>
          <p:cNvSpPr txBox="1"/>
          <p:nvPr/>
        </p:nvSpPr>
        <p:spPr>
          <a:xfrm>
            <a:off x="1536229" y="2119926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12Z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37B1E2-1F2E-7344-A7B8-38222F1F148D}"/>
              </a:ext>
            </a:extLst>
          </p:cNvPr>
          <p:cNvSpPr txBox="1"/>
          <p:nvPr/>
        </p:nvSpPr>
        <p:spPr>
          <a:xfrm>
            <a:off x="2009972" y="2140388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1CF10E-D1C7-754A-BF54-87511111E3EB}"/>
              </a:ext>
            </a:extLst>
          </p:cNvPr>
          <p:cNvSpPr txBox="1"/>
          <p:nvPr/>
        </p:nvSpPr>
        <p:spPr>
          <a:xfrm>
            <a:off x="2968306" y="211992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8B538B-0DFE-524E-9906-BAA121655349}"/>
              </a:ext>
            </a:extLst>
          </p:cNvPr>
          <p:cNvCxnSpPr>
            <a:cxnSpLocks/>
            <a:endCxn id="126" idx="0"/>
          </p:cNvCxnSpPr>
          <p:nvPr/>
        </p:nvCxnSpPr>
        <p:spPr>
          <a:xfrm flipH="1">
            <a:off x="3157730" y="895831"/>
            <a:ext cx="6586" cy="179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2C6F875-7384-AD4E-A8CF-46218A0A01E8}"/>
              </a:ext>
            </a:extLst>
          </p:cNvPr>
          <p:cNvGrpSpPr/>
          <p:nvPr/>
        </p:nvGrpSpPr>
        <p:grpSpPr>
          <a:xfrm>
            <a:off x="294782" y="874544"/>
            <a:ext cx="8504531" cy="2447631"/>
            <a:chOff x="335422" y="874544"/>
            <a:chExt cx="8504531" cy="2447631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2857384-E1FE-2049-B1C1-A754537FE1E7}"/>
                </a:ext>
              </a:extLst>
            </p:cNvPr>
            <p:cNvGrpSpPr/>
            <p:nvPr/>
          </p:nvGrpSpPr>
          <p:grpSpPr>
            <a:xfrm>
              <a:off x="335422" y="874544"/>
              <a:ext cx="8504531" cy="2447631"/>
              <a:chOff x="142" y="1880384"/>
              <a:chExt cx="8504531" cy="2447631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DD6D45C-1FB9-1C46-827F-45229E4A74FF}"/>
                  </a:ext>
                </a:extLst>
              </p:cNvPr>
              <p:cNvGrpSpPr/>
              <p:nvPr/>
            </p:nvGrpSpPr>
            <p:grpSpPr>
              <a:xfrm>
                <a:off x="142" y="1880384"/>
                <a:ext cx="8504531" cy="2447631"/>
                <a:chOff x="283328" y="504576"/>
                <a:chExt cx="8504531" cy="244763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F1F9842-AFC9-E449-ABD2-20D72225B353}"/>
                    </a:ext>
                  </a:extLst>
                </p:cNvPr>
                <p:cNvSpPr/>
                <p:nvPr/>
              </p:nvSpPr>
              <p:spPr>
                <a:xfrm>
                  <a:off x="283328" y="504576"/>
                  <a:ext cx="8504531" cy="2256891"/>
                </a:xfrm>
                <a:prstGeom prst="rect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4D72A724-E9DC-CB40-B13A-2BBA0CC0AA0E}"/>
                    </a:ext>
                  </a:extLst>
                </p:cNvPr>
                <p:cNvGrpSpPr/>
                <p:nvPr/>
              </p:nvGrpSpPr>
              <p:grpSpPr>
                <a:xfrm>
                  <a:off x="1305526" y="521336"/>
                  <a:ext cx="7465495" cy="2430871"/>
                  <a:chOff x="1305526" y="521336"/>
                  <a:chExt cx="7465495" cy="2430871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DA11E656-FC45-9043-9292-EB069AB03510}"/>
                      </a:ext>
                    </a:extLst>
                  </p:cNvPr>
                  <p:cNvGrpSpPr/>
                  <p:nvPr/>
                </p:nvGrpSpPr>
                <p:grpSpPr>
                  <a:xfrm>
                    <a:off x="1305646" y="1893146"/>
                    <a:ext cx="7439181" cy="1059061"/>
                    <a:chOff x="1305646" y="1893146"/>
                    <a:chExt cx="7439181" cy="1059061"/>
                  </a:xfrm>
                </p:grpSpPr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3C50305B-6C27-F447-A7D1-01D9D0A9B0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05646" y="1893156"/>
                      <a:ext cx="9472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Nowcast </a:t>
                      </a: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A147ADBA-E461-A647-B31B-53BF8A02B3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2801" y="1900737"/>
                      <a:ext cx="111941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1-day </a:t>
                      </a:r>
                      <a:r>
                        <a:rPr lang="en-US" sz="1600" dirty="0" err="1"/>
                        <a:t>frcst</a:t>
                      </a:r>
                      <a:r>
                        <a:rPr lang="en-US" sz="1600" dirty="0"/>
                        <a:t> </a:t>
                      </a:r>
                    </a:p>
                  </p:txBody>
                </p: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D88982E7-6566-B34F-AA9E-2D5591EF0E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171059" y="2083113"/>
                      <a:ext cx="3512270" cy="235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81B0BAFF-3140-934A-BF7B-ECF8FA4588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15034" y="1893146"/>
                      <a:ext cx="11037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2-day </a:t>
                      </a:r>
                      <a:r>
                        <a:rPr lang="en-US" sz="1600" dirty="0" err="1"/>
                        <a:t>frcst</a:t>
                      </a:r>
                      <a:r>
                        <a:rPr lang="en-US" sz="1600" dirty="0"/>
                        <a:t> </a:t>
                      </a:r>
                    </a:p>
                  </p:txBody>
                </p: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B277593E-3530-8A4C-866E-CB38349130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33316" y="241455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Connector 10">
                      <a:extLst>
                        <a:ext uri="{FF2B5EF4-FFF2-40B4-BE49-F238E27FC236}">
                          <a16:creationId xmlns:a16="http://schemas.microsoft.com/office/drawing/2014/main" id="{131C3052-88E9-D041-92B0-7F61B5B118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16161" y="2398399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ED60C873-FA3C-864A-9371-C218B47B7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3434" y="2388816"/>
                      <a:ext cx="142803" cy="2307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EED8C5C1-E042-674C-8819-E73FCE0320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67343" y="2400187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139DB268-F350-9E43-805E-E62AA96174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83329" y="1917892"/>
                      <a:ext cx="10572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r>
                        <a:rPr lang="en-US" sz="1600" dirty="0" err="1"/>
                        <a:t>frcst</a:t>
                      </a:r>
                      <a:endParaRPr lang="en-US" sz="1600" dirty="0"/>
                    </a:p>
                  </p:txBody>
                </p:sp>
                <p:cxnSp>
                  <p:nvCxnSpPr>
                    <p:cNvPr id="92" name="Straight Arrow Connector 91">
                      <a:extLst>
                        <a:ext uri="{FF2B5EF4-FFF2-40B4-BE49-F238E27FC236}">
                          <a16:creationId xmlns:a16="http://schemas.microsoft.com/office/drawing/2014/main" id="{A3DCB2F3-16CD-6748-ADCF-FE17464DFA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17651" y="2429529"/>
                      <a:ext cx="0" cy="52267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3722048E-E153-DC4E-BC9C-26A0EDA899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54954" y="238585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2A057CE0-3FE7-FD4C-BB8F-22CB01B085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92667" y="238764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68085868-1DC4-334D-ACA8-D98C266D82EF}"/>
                        </a:ext>
                      </a:extLst>
                    </p:cNvPr>
                    <p:cNvCxnSpPr>
                      <a:cxnSpLocks/>
                      <a:stCxn id="47" idx="1"/>
                    </p:cNvCxnSpPr>
                    <p:nvPr/>
                  </p:nvCxnSpPr>
                  <p:spPr>
                    <a:xfrm flipV="1">
                      <a:off x="1663434" y="2475373"/>
                      <a:ext cx="7081393" cy="28802"/>
                    </a:xfrm>
                    <a:prstGeom prst="line">
                      <a:avLst/>
                    </a:prstGeom>
                    <a:ln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0F8C8688-2330-2444-90B5-BBB20D069E2D}"/>
                      </a:ext>
                    </a:extLst>
                  </p:cNvPr>
                  <p:cNvGrpSpPr/>
                  <p:nvPr/>
                </p:nvGrpSpPr>
                <p:grpSpPr>
                  <a:xfrm>
                    <a:off x="1305526" y="582247"/>
                    <a:ext cx="7439301" cy="1515200"/>
                    <a:chOff x="1305526" y="582247"/>
                    <a:chExt cx="7439301" cy="1515200"/>
                  </a:xfrm>
                </p:grpSpPr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CED5F97B-9445-B041-A34F-511F3F4C36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305526" y="582247"/>
                      <a:ext cx="6497" cy="15152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037F9C4-8F15-0A41-BE6D-9D4A0B0679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19035" y="1385745"/>
                      <a:ext cx="3850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0Z</a:t>
                      </a:r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7A1862D1-28B1-D74D-A004-03DA78C062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27396" y="170335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6F0301A4-F326-AC46-A2AA-D65D047CB0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30309" y="1408726"/>
                      <a:ext cx="48923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12Z</a:t>
                      </a: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9FBECBDD-3351-A648-847E-D6E27A2A1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7514" y="1677616"/>
                      <a:ext cx="142803" cy="2307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6D57A6F4-A1CB-5245-A8B1-657044738E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61423" y="1688987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0ED8ED68-FCDE-4B49-8358-360A9A4575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54954" y="169497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BE0B41B7-8645-D147-A512-049E4A6656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07914" y="169497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5282799C-CE4B-1E4D-A0CF-980762AF05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0366" y="1222596"/>
                      <a:ext cx="9472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Nowcast </a:t>
                      </a:r>
                    </a:p>
                  </p:txBody>
                </p:sp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6B8230D5-BB16-AA48-8332-D0B78609EB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47443" y="1239824"/>
                      <a:ext cx="111941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1-day </a:t>
                      </a:r>
                      <a:r>
                        <a:rPr lang="en-US" sz="1600" dirty="0" err="1"/>
                        <a:t>frcst</a:t>
                      </a:r>
                      <a:r>
                        <a:rPr lang="en-US" sz="1600" dirty="0"/>
                        <a:t> </a:t>
                      </a:r>
                    </a:p>
                  </p:txBody>
                </p: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F2E7A066-6950-B548-984F-37FE4D7220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89674" y="170513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Arrow Connector 139">
                      <a:extLst>
                        <a:ext uri="{FF2B5EF4-FFF2-40B4-BE49-F238E27FC236}">
                          <a16:creationId xmlns:a16="http://schemas.microsoft.com/office/drawing/2014/main" id="{C3515D7D-7E8C-1848-8B90-5EBAED1C92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171059" y="1412553"/>
                      <a:ext cx="3512270" cy="235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0C4175EF-F560-5942-A5CC-80DC15F473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83329" y="1247332"/>
                      <a:ext cx="10572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r>
                        <a:rPr lang="en-US" sz="1600" dirty="0" err="1"/>
                        <a:t>frcst</a:t>
                      </a:r>
                      <a:endParaRPr lang="en-US" sz="1600" dirty="0"/>
                    </a:p>
                  </p:txBody>
                </p: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ED2488CE-1CCB-0243-A776-B09033143702}"/>
                        </a:ext>
                      </a:extLst>
                    </p:cNvPr>
                    <p:cNvCxnSpPr>
                      <a:cxnSpLocks/>
                      <a:stCxn id="52" idx="1"/>
                    </p:cNvCxnSpPr>
                    <p:nvPr/>
                  </p:nvCxnSpPr>
                  <p:spPr>
                    <a:xfrm>
                      <a:off x="2557514" y="1792975"/>
                      <a:ext cx="6187313" cy="46536"/>
                    </a:xfrm>
                    <a:prstGeom prst="line">
                      <a:avLst/>
                    </a:prstGeom>
                    <a:ln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21C5FCCE-6702-9A42-83B7-746BD58750D0}"/>
                      </a:ext>
                    </a:extLst>
                  </p:cNvPr>
                  <p:cNvGrpSpPr/>
                  <p:nvPr/>
                </p:nvGrpSpPr>
                <p:grpSpPr>
                  <a:xfrm>
                    <a:off x="2211556" y="521336"/>
                    <a:ext cx="6559465" cy="844089"/>
                    <a:chOff x="2211556" y="521336"/>
                    <a:chExt cx="6559465" cy="844089"/>
                  </a:xfrm>
                </p:grpSpPr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BD9CAF77-8AFB-C54C-84AB-1EAADEAA3DED}"/>
                        </a:ext>
                      </a:extLst>
                    </p:cNvPr>
                    <p:cNvCxnSpPr>
                      <a:cxnSpLocks/>
                      <a:endCxn id="48" idx="0"/>
                    </p:cNvCxnSpPr>
                    <p:nvPr/>
                  </p:nvCxnSpPr>
                  <p:spPr>
                    <a:xfrm flipH="1">
                      <a:off x="2211556" y="561927"/>
                      <a:ext cx="6584" cy="80349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80DC8E72-37A3-4248-9684-760EDBEFE1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2369" y="521336"/>
                      <a:ext cx="9472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Nowcast </a:t>
                      </a:r>
                    </a:p>
                  </p:txBody>
                </p:sp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1D415009-6C11-8245-974D-FFBB2F3982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53755" y="725345"/>
                      <a:ext cx="3850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0Z</a:t>
                      </a:r>
                    </a:p>
                  </p:txBody>
                </p: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760CFE1E-F58B-584C-A106-1AF496C1D7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2116" y="102263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516F2036-08C4-7646-9991-E4E0409BA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2234" y="996896"/>
                      <a:ext cx="142803" cy="2307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E1D983D5-5FD9-0249-98F2-6023C566A9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89572" y="748468"/>
                      <a:ext cx="3850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0Z</a:t>
                      </a:r>
                    </a:p>
                  </p:txBody>
                </p: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CE988125-1BC6-E344-94F9-45641B4588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89674" y="101425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141">
                      <a:extLst>
                        <a:ext uri="{FF2B5EF4-FFF2-40B4-BE49-F238E27FC236}">
                          <a16:creationId xmlns:a16="http://schemas.microsoft.com/office/drawing/2014/main" id="{DE50D791-75D6-2241-B47D-FAEE91FC9D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01539" y="721673"/>
                      <a:ext cx="3512270" cy="235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F661B596-B3FE-164A-93FE-41182DEE88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3809" y="556452"/>
                      <a:ext cx="10572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r>
                        <a:rPr lang="en-US" sz="1600" dirty="0" err="1"/>
                        <a:t>frcst</a:t>
                      </a:r>
                      <a:endParaRPr lang="en-US" sz="1600" dirty="0"/>
                    </a:p>
                  </p:txBody>
                </p: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5DB02253-6A94-7A44-AAE8-54CC71DE1A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5983" y="1008267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134223FF-3B90-C147-B020-2875375FCE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32474" y="101425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D6B6D09E-6614-8E48-9A0F-E089747C53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5983" y="1131957"/>
                      <a:ext cx="5254558" cy="9091"/>
                    </a:xfrm>
                    <a:prstGeom prst="line">
                      <a:avLst/>
                    </a:prstGeom>
                    <a:ln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26E5620-7EAD-E24E-BAEE-A1B1A1D1AE02}"/>
                  </a:ext>
                </a:extLst>
              </p:cNvPr>
              <p:cNvSpPr txBox="1"/>
              <p:nvPr/>
            </p:nvSpPr>
            <p:spPr>
              <a:xfrm>
                <a:off x="3093028" y="2089173"/>
                <a:ext cx="4892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12Z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508CF2-6F47-AE49-8C0E-5D1B75EBE780}"/>
                  </a:ext>
                </a:extLst>
              </p:cNvPr>
              <p:cNvSpPr txBox="1"/>
              <p:nvPr/>
            </p:nvSpPr>
            <p:spPr>
              <a:xfrm>
                <a:off x="2692187" y="2769327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0Z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491DE40-FECC-1141-8D81-801441C21339}"/>
                  </a:ext>
                </a:extLst>
              </p:cNvPr>
              <p:cNvSpPr txBox="1"/>
              <p:nvPr/>
            </p:nvSpPr>
            <p:spPr>
              <a:xfrm>
                <a:off x="3601360" y="2780838"/>
                <a:ext cx="3850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0Z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CE46A2A-F9AF-9840-9C8A-47665BC66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1805" y="1897448"/>
                <a:ext cx="6586" cy="17916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0382E97-0719-9C4C-9503-2C39B24B4F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6525" y="1927928"/>
                <a:ext cx="6586" cy="17916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390362B-B9A9-B94F-820A-94016930BB71}"/>
                </a:ext>
              </a:extLst>
            </p:cNvPr>
            <p:cNvSpPr txBox="1"/>
            <p:nvPr/>
          </p:nvSpPr>
          <p:spPr>
            <a:xfrm>
              <a:off x="1187209" y="2497393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4E188B4-8699-144D-817B-ED130886B2D0}"/>
                </a:ext>
              </a:extLst>
            </p:cNvPr>
            <p:cNvSpPr txBox="1"/>
            <p:nvPr/>
          </p:nvSpPr>
          <p:spPr>
            <a:xfrm>
              <a:off x="1609904" y="2480786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12Z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5526740-322C-7B44-8D50-D9DD525751B6}"/>
                </a:ext>
              </a:extLst>
            </p:cNvPr>
            <p:cNvSpPr txBox="1"/>
            <p:nvPr/>
          </p:nvSpPr>
          <p:spPr>
            <a:xfrm>
              <a:off x="2082587" y="2505167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FC75B7F-556B-7B42-8E80-76E546744278}"/>
                </a:ext>
              </a:extLst>
            </p:cNvPr>
            <p:cNvSpPr txBox="1"/>
            <p:nvPr/>
          </p:nvSpPr>
          <p:spPr>
            <a:xfrm>
              <a:off x="3022240" y="2496358"/>
              <a:ext cx="385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0B5706D-AF80-8445-830D-EC71FB722364}"/>
                </a:ext>
              </a:extLst>
            </p:cNvPr>
            <p:cNvSpPr txBox="1"/>
            <p:nvPr/>
          </p:nvSpPr>
          <p:spPr>
            <a:xfrm>
              <a:off x="3946800" y="2506518"/>
              <a:ext cx="385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9F853B2-694B-F54E-914F-241768E41B27}"/>
              </a:ext>
            </a:extLst>
          </p:cNvPr>
          <p:cNvCxnSpPr>
            <a:cxnSpLocks/>
          </p:cNvCxnSpPr>
          <p:nvPr/>
        </p:nvCxnSpPr>
        <p:spPr>
          <a:xfrm flipH="1">
            <a:off x="4081165" y="2750535"/>
            <a:ext cx="17869" cy="6784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7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A09CF6B-8ECB-114D-BD92-05CA58A12681}"/>
              </a:ext>
            </a:extLst>
          </p:cNvPr>
          <p:cNvSpPr/>
          <p:nvPr/>
        </p:nvSpPr>
        <p:spPr>
          <a:xfrm>
            <a:off x="2324348" y="2004831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511EAC6-6F74-A246-A8ED-A73163160D2F}"/>
              </a:ext>
            </a:extLst>
          </p:cNvPr>
          <p:cNvGrpSpPr/>
          <p:nvPr/>
        </p:nvGrpSpPr>
        <p:grpSpPr>
          <a:xfrm>
            <a:off x="186556" y="6198925"/>
            <a:ext cx="3185758" cy="646331"/>
            <a:chOff x="312501" y="6148187"/>
            <a:chExt cx="3185758" cy="64633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4C2443B-FA51-654A-A1B0-516C62B6E118}"/>
                </a:ext>
              </a:extLst>
            </p:cNvPr>
            <p:cNvSpPr/>
            <p:nvPr/>
          </p:nvSpPr>
          <p:spPr>
            <a:xfrm>
              <a:off x="312501" y="6217494"/>
              <a:ext cx="142803" cy="2307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513F380-DD63-5348-9151-D04D5CECB2F0}"/>
                </a:ext>
              </a:extLst>
            </p:cNvPr>
            <p:cNvSpPr txBox="1"/>
            <p:nvPr/>
          </p:nvSpPr>
          <p:spPr>
            <a:xfrm>
              <a:off x="494488" y="6148187"/>
              <a:ext cx="30037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NCODA Incremental Insertion </a:t>
              </a:r>
            </a:p>
            <a:p>
              <a:r>
                <a:rPr lang="en-US" dirty="0"/>
                <a:t>Window 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FCC279C-B130-F746-B4FA-916F23CCD2AF}"/>
              </a:ext>
            </a:extLst>
          </p:cNvPr>
          <p:cNvSpPr txBox="1"/>
          <p:nvPr/>
        </p:nvSpPr>
        <p:spPr>
          <a:xfrm>
            <a:off x="2453253" y="-34019"/>
            <a:ext cx="429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Work Flow HWRF/POM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1C850C3-8C94-1746-87A4-A873923187DE}"/>
              </a:ext>
            </a:extLst>
          </p:cNvPr>
          <p:cNvSpPr txBox="1"/>
          <p:nvPr/>
        </p:nvSpPr>
        <p:spPr>
          <a:xfrm>
            <a:off x="3882706" y="214024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AA63C-09AA-9043-A8DA-A0636ADE5E54}"/>
              </a:ext>
            </a:extLst>
          </p:cNvPr>
          <p:cNvSpPr txBox="1"/>
          <p:nvPr/>
        </p:nvSpPr>
        <p:spPr>
          <a:xfrm>
            <a:off x="783468" y="3881369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</a:p>
          <a:p>
            <a:r>
              <a:rPr lang="en-US" dirty="0"/>
              <a:t>RTOFS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F3E8-3061-E340-9FBA-0EA17B98B3C5}"/>
              </a:ext>
            </a:extLst>
          </p:cNvPr>
          <p:cNvSpPr txBox="1"/>
          <p:nvPr/>
        </p:nvSpPr>
        <p:spPr>
          <a:xfrm>
            <a:off x="235262" y="550253"/>
            <a:ext cx="319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GOFS 3.1/NCODA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3C8CC-9F70-C343-9C05-7ADDD642CCF4}"/>
              </a:ext>
            </a:extLst>
          </p:cNvPr>
          <p:cNvSpPr txBox="1"/>
          <p:nvPr/>
        </p:nvSpPr>
        <p:spPr>
          <a:xfrm>
            <a:off x="1124955" y="2096945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A99BEA-44D7-F248-BC54-961809B2299B}"/>
              </a:ext>
            </a:extLst>
          </p:cNvPr>
          <p:cNvSpPr txBox="1"/>
          <p:nvPr/>
        </p:nvSpPr>
        <p:spPr>
          <a:xfrm>
            <a:off x="1536229" y="2119926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12Z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37B1E2-1F2E-7344-A7B8-38222F1F148D}"/>
              </a:ext>
            </a:extLst>
          </p:cNvPr>
          <p:cNvSpPr txBox="1"/>
          <p:nvPr/>
        </p:nvSpPr>
        <p:spPr>
          <a:xfrm>
            <a:off x="2009972" y="2140388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1CF10E-D1C7-754A-BF54-87511111E3EB}"/>
              </a:ext>
            </a:extLst>
          </p:cNvPr>
          <p:cNvSpPr txBox="1"/>
          <p:nvPr/>
        </p:nvSpPr>
        <p:spPr>
          <a:xfrm>
            <a:off x="2968306" y="211992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0Z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8B538B-0DFE-524E-9906-BAA121655349}"/>
              </a:ext>
            </a:extLst>
          </p:cNvPr>
          <p:cNvCxnSpPr>
            <a:cxnSpLocks/>
            <a:endCxn id="126" idx="0"/>
          </p:cNvCxnSpPr>
          <p:nvPr/>
        </p:nvCxnSpPr>
        <p:spPr>
          <a:xfrm flipH="1">
            <a:off x="3157730" y="895831"/>
            <a:ext cx="6586" cy="1791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2C6F875-7384-AD4E-A8CF-46218A0A01E8}"/>
              </a:ext>
            </a:extLst>
          </p:cNvPr>
          <p:cNvGrpSpPr/>
          <p:nvPr/>
        </p:nvGrpSpPr>
        <p:grpSpPr>
          <a:xfrm>
            <a:off x="294782" y="874544"/>
            <a:ext cx="8504531" cy="2447631"/>
            <a:chOff x="335422" y="874544"/>
            <a:chExt cx="8504531" cy="2447631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2857384-E1FE-2049-B1C1-A754537FE1E7}"/>
                </a:ext>
              </a:extLst>
            </p:cNvPr>
            <p:cNvGrpSpPr/>
            <p:nvPr/>
          </p:nvGrpSpPr>
          <p:grpSpPr>
            <a:xfrm>
              <a:off x="335422" y="874544"/>
              <a:ext cx="8504531" cy="2447631"/>
              <a:chOff x="142" y="1880384"/>
              <a:chExt cx="8504531" cy="2447631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DD6D45C-1FB9-1C46-827F-45229E4A74FF}"/>
                  </a:ext>
                </a:extLst>
              </p:cNvPr>
              <p:cNvGrpSpPr/>
              <p:nvPr/>
            </p:nvGrpSpPr>
            <p:grpSpPr>
              <a:xfrm>
                <a:off x="142" y="1880384"/>
                <a:ext cx="8504531" cy="2447631"/>
                <a:chOff x="283328" y="504576"/>
                <a:chExt cx="8504531" cy="244763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F1F9842-AFC9-E449-ABD2-20D72225B353}"/>
                    </a:ext>
                  </a:extLst>
                </p:cNvPr>
                <p:cNvSpPr/>
                <p:nvPr/>
              </p:nvSpPr>
              <p:spPr>
                <a:xfrm>
                  <a:off x="283328" y="504576"/>
                  <a:ext cx="8504531" cy="2256891"/>
                </a:xfrm>
                <a:prstGeom prst="rect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4D72A724-E9DC-CB40-B13A-2BBA0CC0AA0E}"/>
                    </a:ext>
                  </a:extLst>
                </p:cNvPr>
                <p:cNvGrpSpPr/>
                <p:nvPr/>
              </p:nvGrpSpPr>
              <p:grpSpPr>
                <a:xfrm>
                  <a:off x="1305526" y="521336"/>
                  <a:ext cx="7465495" cy="2430871"/>
                  <a:chOff x="1305526" y="521336"/>
                  <a:chExt cx="7465495" cy="2430871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DA11E656-FC45-9043-9292-EB069AB03510}"/>
                      </a:ext>
                    </a:extLst>
                  </p:cNvPr>
                  <p:cNvGrpSpPr/>
                  <p:nvPr/>
                </p:nvGrpSpPr>
                <p:grpSpPr>
                  <a:xfrm>
                    <a:off x="1305646" y="1893146"/>
                    <a:ext cx="7439181" cy="1059061"/>
                    <a:chOff x="1305646" y="1893146"/>
                    <a:chExt cx="7439181" cy="1059061"/>
                  </a:xfrm>
                </p:grpSpPr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3C50305B-6C27-F447-A7D1-01D9D0A9B0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05646" y="1893156"/>
                      <a:ext cx="9472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Nowcast </a:t>
                      </a: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A147ADBA-E461-A647-B31B-53BF8A02B3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2801" y="1900737"/>
                      <a:ext cx="111941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1-day </a:t>
                      </a:r>
                      <a:r>
                        <a:rPr lang="en-US" sz="1600" dirty="0" err="1"/>
                        <a:t>frcst</a:t>
                      </a:r>
                      <a:r>
                        <a:rPr lang="en-US" sz="1600" dirty="0"/>
                        <a:t> </a:t>
                      </a:r>
                    </a:p>
                  </p:txBody>
                </p: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D88982E7-6566-B34F-AA9E-2D5591EF0E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171059" y="2083113"/>
                      <a:ext cx="3512270" cy="235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81B0BAFF-3140-934A-BF7B-ECF8FA4588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15034" y="1893146"/>
                      <a:ext cx="11037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2-day </a:t>
                      </a:r>
                      <a:r>
                        <a:rPr lang="en-US" sz="1600" dirty="0" err="1"/>
                        <a:t>frcst</a:t>
                      </a:r>
                      <a:r>
                        <a:rPr lang="en-US" sz="1600" dirty="0"/>
                        <a:t> </a:t>
                      </a:r>
                    </a:p>
                  </p:txBody>
                </p: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B277593E-3530-8A4C-866E-CB38349130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33316" y="241455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Connector 10">
                      <a:extLst>
                        <a:ext uri="{FF2B5EF4-FFF2-40B4-BE49-F238E27FC236}">
                          <a16:creationId xmlns:a16="http://schemas.microsoft.com/office/drawing/2014/main" id="{131C3052-88E9-D041-92B0-7F61B5B118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16161" y="2398399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ED60C873-FA3C-864A-9371-C218B47B7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3434" y="2388816"/>
                      <a:ext cx="142803" cy="2307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EED8C5C1-E042-674C-8819-E73FCE0320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67343" y="2400187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139DB268-F350-9E43-805E-E62AA96174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83329" y="1917892"/>
                      <a:ext cx="10572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r>
                        <a:rPr lang="en-US" sz="1600" dirty="0" err="1"/>
                        <a:t>frcst</a:t>
                      </a:r>
                      <a:endParaRPr lang="en-US" sz="1600" dirty="0"/>
                    </a:p>
                  </p:txBody>
                </p:sp>
                <p:cxnSp>
                  <p:nvCxnSpPr>
                    <p:cNvPr id="92" name="Straight Arrow Connector 91">
                      <a:extLst>
                        <a:ext uri="{FF2B5EF4-FFF2-40B4-BE49-F238E27FC236}">
                          <a16:creationId xmlns:a16="http://schemas.microsoft.com/office/drawing/2014/main" id="{A3DCB2F3-16CD-6748-ADCF-FE17464DFA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17651" y="2429529"/>
                      <a:ext cx="0" cy="52267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3722048E-E153-DC4E-BC9C-26A0EDA899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54954" y="238585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2A057CE0-3FE7-FD4C-BB8F-22CB01B085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92667" y="238764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68085868-1DC4-334D-ACA8-D98C266D82EF}"/>
                        </a:ext>
                      </a:extLst>
                    </p:cNvPr>
                    <p:cNvCxnSpPr>
                      <a:cxnSpLocks/>
                      <a:stCxn id="47" idx="1"/>
                    </p:cNvCxnSpPr>
                    <p:nvPr/>
                  </p:nvCxnSpPr>
                  <p:spPr>
                    <a:xfrm flipV="1">
                      <a:off x="1663434" y="2475373"/>
                      <a:ext cx="7081393" cy="28802"/>
                    </a:xfrm>
                    <a:prstGeom prst="line">
                      <a:avLst/>
                    </a:prstGeom>
                    <a:ln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0F8C8688-2330-2444-90B5-BBB20D069E2D}"/>
                      </a:ext>
                    </a:extLst>
                  </p:cNvPr>
                  <p:cNvGrpSpPr/>
                  <p:nvPr/>
                </p:nvGrpSpPr>
                <p:grpSpPr>
                  <a:xfrm>
                    <a:off x="1305526" y="582247"/>
                    <a:ext cx="7439301" cy="1515200"/>
                    <a:chOff x="1305526" y="582247"/>
                    <a:chExt cx="7439301" cy="1515200"/>
                  </a:xfrm>
                </p:grpSpPr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CED5F97B-9445-B041-A34F-511F3F4C36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305526" y="582247"/>
                      <a:ext cx="6497" cy="15152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037F9C4-8F15-0A41-BE6D-9D4A0B0679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19035" y="1385745"/>
                      <a:ext cx="3850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0Z</a:t>
                      </a:r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7A1862D1-28B1-D74D-A004-03DA78C062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27396" y="170335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6F0301A4-F326-AC46-A2AA-D65D047CB0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30309" y="1408726"/>
                      <a:ext cx="48923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12Z</a:t>
                      </a: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9FBECBDD-3351-A648-847E-D6E27A2A1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7514" y="1677616"/>
                      <a:ext cx="142803" cy="2307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6D57A6F4-A1CB-5245-A8B1-657044738E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61423" y="1688987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0ED8ED68-FCDE-4B49-8358-360A9A4575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54954" y="169497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BE0B41B7-8645-D147-A512-049E4A6656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07914" y="169497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5282799C-CE4B-1E4D-A0CF-980762AF05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0366" y="1222596"/>
                      <a:ext cx="9472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Nowcast </a:t>
                      </a:r>
                    </a:p>
                  </p:txBody>
                </p:sp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6B8230D5-BB16-AA48-8332-D0B78609EB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47443" y="1239824"/>
                      <a:ext cx="111941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1-day </a:t>
                      </a:r>
                      <a:r>
                        <a:rPr lang="en-US" sz="1600" dirty="0" err="1"/>
                        <a:t>frcst</a:t>
                      </a:r>
                      <a:r>
                        <a:rPr lang="en-US" sz="1600" dirty="0"/>
                        <a:t> </a:t>
                      </a:r>
                    </a:p>
                  </p:txBody>
                </p: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F2E7A066-6950-B548-984F-37FE4D7220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89674" y="170513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Arrow Connector 139">
                      <a:extLst>
                        <a:ext uri="{FF2B5EF4-FFF2-40B4-BE49-F238E27FC236}">
                          <a16:creationId xmlns:a16="http://schemas.microsoft.com/office/drawing/2014/main" id="{C3515D7D-7E8C-1848-8B90-5EBAED1C92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171059" y="1412553"/>
                      <a:ext cx="3512270" cy="235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0C4175EF-F560-5942-A5CC-80DC15F473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83329" y="1247332"/>
                      <a:ext cx="10572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r>
                        <a:rPr lang="en-US" sz="1600" dirty="0" err="1"/>
                        <a:t>frcst</a:t>
                      </a:r>
                      <a:endParaRPr lang="en-US" sz="1600" dirty="0"/>
                    </a:p>
                  </p:txBody>
                </p: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ED2488CE-1CCB-0243-A776-B09033143702}"/>
                        </a:ext>
                      </a:extLst>
                    </p:cNvPr>
                    <p:cNvCxnSpPr>
                      <a:cxnSpLocks/>
                      <a:stCxn id="52" idx="1"/>
                    </p:cNvCxnSpPr>
                    <p:nvPr/>
                  </p:nvCxnSpPr>
                  <p:spPr>
                    <a:xfrm>
                      <a:off x="2557514" y="1792975"/>
                      <a:ext cx="6187313" cy="46536"/>
                    </a:xfrm>
                    <a:prstGeom prst="line">
                      <a:avLst/>
                    </a:prstGeom>
                    <a:ln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21C5FCCE-6702-9A42-83B7-746BD58750D0}"/>
                      </a:ext>
                    </a:extLst>
                  </p:cNvPr>
                  <p:cNvGrpSpPr/>
                  <p:nvPr/>
                </p:nvGrpSpPr>
                <p:grpSpPr>
                  <a:xfrm>
                    <a:off x="2211556" y="521336"/>
                    <a:ext cx="6559465" cy="844089"/>
                    <a:chOff x="2211556" y="521336"/>
                    <a:chExt cx="6559465" cy="844089"/>
                  </a:xfrm>
                </p:grpSpPr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BD9CAF77-8AFB-C54C-84AB-1EAADEAA3DED}"/>
                        </a:ext>
                      </a:extLst>
                    </p:cNvPr>
                    <p:cNvCxnSpPr>
                      <a:cxnSpLocks/>
                      <a:endCxn id="48" idx="0"/>
                    </p:cNvCxnSpPr>
                    <p:nvPr/>
                  </p:nvCxnSpPr>
                  <p:spPr>
                    <a:xfrm flipH="1">
                      <a:off x="2211556" y="561927"/>
                      <a:ext cx="6584" cy="80349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80DC8E72-37A3-4248-9684-760EDBEFE1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2369" y="521336"/>
                      <a:ext cx="9472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Nowcast </a:t>
                      </a:r>
                    </a:p>
                  </p:txBody>
                </p:sp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1D415009-6C11-8245-974D-FFBB2F3982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53755" y="725345"/>
                      <a:ext cx="3850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0Z</a:t>
                      </a:r>
                    </a:p>
                  </p:txBody>
                </p: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760CFE1E-F58B-584C-A106-1AF496C1D7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62116" y="1022637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516F2036-08C4-7646-9991-E4E0409BA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2234" y="996896"/>
                      <a:ext cx="142803" cy="2307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E1D983D5-5FD9-0249-98F2-6023C566A9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89572" y="748468"/>
                      <a:ext cx="3850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/>
                        <a:t>0Z</a:t>
                      </a:r>
                    </a:p>
                  </p:txBody>
                </p: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CE988125-1BC6-E344-94F9-45641B4588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89674" y="101425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141">
                      <a:extLst>
                        <a:ext uri="{FF2B5EF4-FFF2-40B4-BE49-F238E27FC236}">
                          <a16:creationId xmlns:a16="http://schemas.microsoft.com/office/drawing/2014/main" id="{DE50D791-75D6-2241-B47D-FAEE91FC9D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01539" y="721673"/>
                      <a:ext cx="3512270" cy="235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F661B596-B3FE-164A-93FE-41182DEE88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3809" y="556452"/>
                      <a:ext cx="10572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r>
                        <a:rPr lang="en-US" sz="1600" dirty="0" err="1"/>
                        <a:t>frcst</a:t>
                      </a:r>
                      <a:endParaRPr lang="en-US" sz="1600" dirty="0"/>
                    </a:p>
                  </p:txBody>
                </p: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5DB02253-6A94-7A44-AAE8-54CC71DE1A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5983" y="1008267"/>
                      <a:ext cx="0" cy="214536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134223FF-3B90-C147-B020-2875375FCE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32474" y="1014259"/>
                      <a:ext cx="0" cy="21453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D6B6D09E-6614-8E48-9A0F-E089747C53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5983" y="1131957"/>
                      <a:ext cx="5254558" cy="9091"/>
                    </a:xfrm>
                    <a:prstGeom prst="line">
                      <a:avLst/>
                    </a:prstGeom>
                    <a:ln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26E5620-7EAD-E24E-BAEE-A1B1A1D1AE02}"/>
                  </a:ext>
                </a:extLst>
              </p:cNvPr>
              <p:cNvSpPr txBox="1"/>
              <p:nvPr/>
            </p:nvSpPr>
            <p:spPr>
              <a:xfrm>
                <a:off x="3093028" y="2089173"/>
                <a:ext cx="4892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12Z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508CF2-6F47-AE49-8C0E-5D1B75EBE780}"/>
                  </a:ext>
                </a:extLst>
              </p:cNvPr>
              <p:cNvSpPr txBox="1"/>
              <p:nvPr/>
            </p:nvSpPr>
            <p:spPr>
              <a:xfrm>
                <a:off x="2692187" y="2769327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0Z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491DE40-FECC-1141-8D81-801441C21339}"/>
                  </a:ext>
                </a:extLst>
              </p:cNvPr>
              <p:cNvSpPr txBox="1"/>
              <p:nvPr/>
            </p:nvSpPr>
            <p:spPr>
              <a:xfrm>
                <a:off x="3601360" y="2780838"/>
                <a:ext cx="3850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0Z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CE46A2A-F9AF-9840-9C8A-47665BC66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1805" y="1897448"/>
                <a:ext cx="6586" cy="17916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0382E97-0719-9C4C-9503-2C39B24B4F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6525" y="1927928"/>
                <a:ext cx="6586" cy="17916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390362B-B9A9-B94F-820A-94016930BB71}"/>
                </a:ext>
              </a:extLst>
            </p:cNvPr>
            <p:cNvSpPr txBox="1"/>
            <p:nvPr/>
          </p:nvSpPr>
          <p:spPr>
            <a:xfrm>
              <a:off x="1187209" y="2497393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4E188B4-8699-144D-817B-ED130886B2D0}"/>
                </a:ext>
              </a:extLst>
            </p:cNvPr>
            <p:cNvSpPr txBox="1"/>
            <p:nvPr/>
          </p:nvSpPr>
          <p:spPr>
            <a:xfrm>
              <a:off x="1609904" y="2480786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12Z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5526740-322C-7B44-8D50-D9DD525751B6}"/>
                </a:ext>
              </a:extLst>
            </p:cNvPr>
            <p:cNvSpPr txBox="1"/>
            <p:nvPr/>
          </p:nvSpPr>
          <p:spPr>
            <a:xfrm>
              <a:off x="2082587" y="2505167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FC75B7F-556B-7B42-8E80-76E546744278}"/>
                </a:ext>
              </a:extLst>
            </p:cNvPr>
            <p:cNvSpPr txBox="1"/>
            <p:nvPr/>
          </p:nvSpPr>
          <p:spPr>
            <a:xfrm>
              <a:off x="3022240" y="2496358"/>
              <a:ext cx="385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0B5706D-AF80-8445-830D-EC71FB722364}"/>
                </a:ext>
              </a:extLst>
            </p:cNvPr>
            <p:cNvSpPr txBox="1"/>
            <p:nvPr/>
          </p:nvSpPr>
          <p:spPr>
            <a:xfrm>
              <a:off x="3946800" y="2506518"/>
              <a:ext cx="385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0Z</a:t>
              </a:r>
            </a:p>
          </p:txBody>
        </p: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9F853B2-694B-F54E-914F-241768E41B27}"/>
              </a:ext>
            </a:extLst>
          </p:cNvPr>
          <p:cNvCxnSpPr>
            <a:cxnSpLocks/>
          </p:cNvCxnSpPr>
          <p:nvPr/>
        </p:nvCxnSpPr>
        <p:spPr>
          <a:xfrm>
            <a:off x="4087719" y="2759605"/>
            <a:ext cx="10962" cy="6370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F01112B-EF1F-D34E-BF33-FC6BCD17D7DE}"/>
              </a:ext>
            </a:extLst>
          </p:cNvPr>
          <p:cNvSpPr txBox="1"/>
          <p:nvPr/>
        </p:nvSpPr>
        <p:spPr>
          <a:xfrm>
            <a:off x="2058500" y="5455581"/>
            <a:ext cx="168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Regional</a:t>
            </a:r>
          </a:p>
          <a:p>
            <a:pPr algn="ctr"/>
            <a:r>
              <a:rPr lang="en-US" dirty="0"/>
              <a:t>HWRF/POM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2BAD39-0ED5-2740-8E79-DD6E03061261}"/>
              </a:ext>
            </a:extLst>
          </p:cNvPr>
          <p:cNvGrpSpPr/>
          <p:nvPr/>
        </p:nvGrpSpPr>
        <p:grpSpPr>
          <a:xfrm>
            <a:off x="1702137" y="3383833"/>
            <a:ext cx="7124425" cy="3200406"/>
            <a:chOff x="-41344" y="826787"/>
            <a:chExt cx="9079631" cy="411686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6BE8F70-9969-774F-9C80-8F50B5F187F1}"/>
                </a:ext>
              </a:extLst>
            </p:cNvPr>
            <p:cNvGrpSpPr/>
            <p:nvPr/>
          </p:nvGrpSpPr>
          <p:grpSpPr>
            <a:xfrm>
              <a:off x="-41344" y="826787"/>
              <a:ext cx="9079631" cy="2035969"/>
              <a:chOff x="-29431" y="864112"/>
              <a:chExt cx="9079631" cy="2035969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C917F2E-4992-934C-9E06-2170FCAA2083}"/>
                  </a:ext>
                </a:extLst>
              </p:cNvPr>
              <p:cNvGrpSpPr/>
              <p:nvPr/>
            </p:nvGrpSpPr>
            <p:grpSpPr>
              <a:xfrm>
                <a:off x="144397" y="865822"/>
                <a:ext cx="8818729" cy="1925468"/>
                <a:chOff x="144397" y="865822"/>
                <a:chExt cx="8818729" cy="1925468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28657898-3DF7-C744-AE54-D1D25DFB10F6}"/>
                    </a:ext>
                  </a:extLst>
                </p:cNvPr>
                <p:cNvGrpSpPr/>
                <p:nvPr/>
              </p:nvGrpSpPr>
              <p:grpSpPr>
                <a:xfrm>
                  <a:off x="144397" y="865822"/>
                  <a:ext cx="8818729" cy="1925468"/>
                  <a:chOff x="-59058" y="739897"/>
                  <a:chExt cx="8818729" cy="1925468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6B2E508C-24EA-9141-AEA1-FB5670DD19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26150" y="2111039"/>
                    <a:ext cx="0" cy="280556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626F6934-DD2B-AA40-80BB-F507624F18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79318" y="2103234"/>
                    <a:ext cx="0" cy="280556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EF6C0FBE-924B-314B-8703-C74E80191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2858" y="2122911"/>
                    <a:ext cx="0" cy="280556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7531FA42-F1BB-9C45-AA1D-6E0770CA5616}"/>
                      </a:ext>
                    </a:extLst>
                  </p:cNvPr>
                  <p:cNvGrpSpPr/>
                  <p:nvPr/>
                </p:nvGrpSpPr>
                <p:grpSpPr>
                  <a:xfrm>
                    <a:off x="-59058" y="739897"/>
                    <a:ext cx="8818729" cy="1925468"/>
                    <a:chOff x="-91049" y="480953"/>
                    <a:chExt cx="8818729" cy="1925468"/>
                  </a:xfrm>
                </p:grpSpPr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569C508A-37BA-A44B-A17B-49DB336C93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84" y="535738"/>
                      <a:ext cx="67024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day -2 </a:t>
                      </a:r>
                    </a:p>
                  </p:txBody>
                </p:sp>
                <p:cxnSp>
                  <p:nvCxnSpPr>
                    <p:cNvPr id="114" name="Straight Arrow Connector 113">
                      <a:extLst>
                        <a:ext uri="{FF2B5EF4-FFF2-40B4-BE49-F238E27FC236}">
                          <a16:creationId xmlns:a16="http://schemas.microsoft.com/office/drawing/2014/main" id="{E798117F-323C-9641-A5BA-D05C38B663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0808" y="1419776"/>
                      <a:ext cx="0" cy="369332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B8C0A913-DCF5-0C4E-9DB3-6B9DFB99A2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0492" y="2037205"/>
                      <a:ext cx="15411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Forcing EMC GDAS</a:t>
                      </a:r>
                    </a:p>
                  </p:txBody>
                </p:sp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93BD155C-45EB-4847-B51E-2D5CD55825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9710" y="1489139"/>
                      <a:ext cx="359394" cy="307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0Z</a:t>
                      </a: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89B472AB-62AF-0E4C-957F-1F9CE3BCC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049" y="895664"/>
                      <a:ext cx="1455463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400" dirty="0"/>
                        <a:t>IC from Global</a:t>
                      </a:r>
                    </a:p>
                    <a:p>
                      <a:pPr algn="ctr"/>
                      <a:r>
                        <a:rPr lang="en-US" sz="1400" dirty="0"/>
                        <a:t>GOFS 3.1/NCODA</a:t>
                      </a:r>
                    </a:p>
                  </p:txBody>
                </p:sp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1CDFE47A-2F04-DD40-93BD-82D211FB58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7427" y="514248"/>
                      <a:ext cx="6285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day 0</a:t>
                      </a:r>
                      <a:r>
                        <a:rPr lang="en-US" dirty="0"/>
                        <a:t> </a:t>
                      </a:r>
                    </a:p>
                  </p:txBody>
                </p:sp>
                <p:grpSp>
                  <p:nvGrpSpPr>
                    <p:cNvPr id="120" name="Group 119">
                      <a:extLst>
                        <a:ext uri="{FF2B5EF4-FFF2-40B4-BE49-F238E27FC236}">
                          <a16:creationId xmlns:a16="http://schemas.microsoft.com/office/drawing/2014/main" id="{473AC604-6545-AA41-B05F-507118D471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0808" y="1853003"/>
                      <a:ext cx="8316872" cy="301631"/>
                      <a:chOff x="407812" y="830812"/>
                      <a:chExt cx="8316872" cy="301631"/>
                    </a:xfrm>
                  </p:grpSpPr>
                  <p:cxnSp>
                    <p:nvCxnSpPr>
                      <p:cNvPr id="151" name="Straight Connector 150">
                        <a:extLst>
                          <a:ext uri="{FF2B5EF4-FFF2-40B4-BE49-F238E27FC236}">
                            <a16:creationId xmlns:a16="http://schemas.microsoft.com/office/drawing/2014/main" id="{AEBDE1BB-4DF7-4A4C-B01A-AE25A35BC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07812" y="979342"/>
                        <a:ext cx="8316872" cy="0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Straight Connector 159">
                        <a:extLst>
                          <a:ext uri="{FF2B5EF4-FFF2-40B4-BE49-F238E27FC236}">
                            <a16:creationId xmlns:a16="http://schemas.microsoft.com/office/drawing/2014/main" id="{B6D1C492-9809-A849-A2D4-E130C3762B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572000" y="851887"/>
                        <a:ext cx="0" cy="280556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Straight Connector 160">
                        <a:extLst>
                          <a:ext uri="{FF2B5EF4-FFF2-40B4-BE49-F238E27FC236}">
                            <a16:creationId xmlns:a16="http://schemas.microsoft.com/office/drawing/2014/main" id="{D3919BD1-480B-3445-BD24-59F29E4BCB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418472" y="830812"/>
                        <a:ext cx="0" cy="280556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Straight Connector 161">
                        <a:extLst>
                          <a:ext uri="{FF2B5EF4-FFF2-40B4-BE49-F238E27FC236}">
                            <a16:creationId xmlns:a16="http://schemas.microsoft.com/office/drawing/2014/main" id="{C04A22F7-0B34-4841-A040-1D5735928E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57310" y="839064"/>
                        <a:ext cx="0" cy="280556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Straight Connector 162">
                        <a:extLst>
                          <a:ext uri="{FF2B5EF4-FFF2-40B4-BE49-F238E27FC236}">
                            <a16:creationId xmlns:a16="http://schemas.microsoft.com/office/drawing/2014/main" id="{11E3DAE1-EAC2-D044-8D27-05B84AD411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735647" y="830812"/>
                        <a:ext cx="0" cy="280556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Straight Connector 163">
                        <a:extLst>
                          <a:ext uri="{FF2B5EF4-FFF2-40B4-BE49-F238E27FC236}">
                            <a16:creationId xmlns:a16="http://schemas.microsoft.com/office/drawing/2014/main" id="{A56CBBB8-62E6-6247-97FB-3E94578016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10568" y="830812"/>
                        <a:ext cx="0" cy="280556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EC863BA0-CC17-7F40-A134-1D7C02C79D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2600" y="480953"/>
                      <a:ext cx="62857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day 1</a:t>
                      </a:r>
                      <a:r>
                        <a:rPr lang="en-US" dirty="0"/>
                        <a:t> </a:t>
                      </a:r>
                    </a:p>
                  </p:txBody>
                </p:sp>
                <p:sp>
                  <p:nvSpPr>
                    <p:cNvPr id="122" name="TextBox 121">
                      <a:extLst>
                        <a:ext uri="{FF2B5EF4-FFF2-40B4-BE49-F238E27FC236}">
                          <a16:creationId xmlns:a16="http://schemas.microsoft.com/office/drawing/2014/main" id="{AFE32A76-D78C-DB42-8369-3D003525FC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72196" y="2098643"/>
                      <a:ext cx="1029834" cy="307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Forcing GFS</a:t>
                      </a:r>
                    </a:p>
                  </p:txBody>
                </p:sp>
                <p:cxnSp>
                  <p:nvCxnSpPr>
                    <p:cNvPr id="123" name="Straight Arrow Connector 122">
                      <a:extLst>
                        <a:ext uri="{FF2B5EF4-FFF2-40B4-BE49-F238E27FC236}">
                          <a16:creationId xmlns:a16="http://schemas.microsoft.com/office/drawing/2014/main" id="{2526F2A9-56CE-414B-ABAE-B59A7506F4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924777" y="2279377"/>
                      <a:ext cx="3764499" cy="23109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>
                      <a:extLst>
                        <a:ext uri="{FF2B5EF4-FFF2-40B4-BE49-F238E27FC236}">
                          <a16:creationId xmlns:a16="http://schemas.microsoft.com/office/drawing/2014/main" id="{59DB25CF-3393-5541-8B93-41D793E2D2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23968" y="2278920"/>
                      <a:ext cx="1007305" cy="1276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3CB0C6A4-AFF5-8249-B036-D2F2FFC012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9240" y="1500671"/>
                      <a:ext cx="359394" cy="307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6Z</a:t>
                      </a:r>
                    </a:p>
                  </p:txBody>
                </p:sp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65F0E5D7-74BB-D342-AD03-77202E1EA2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08622" y="1510827"/>
                      <a:ext cx="450765" cy="307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12Z</a:t>
                      </a:r>
                    </a:p>
                  </p:txBody>
                </p:sp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D15C1BFA-2241-1A49-9CF2-EC9EF1346D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70592" y="1510162"/>
                      <a:ext cx="450765" cy="307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18Z</a:t>
                      </a:r>
                    </a:p>
                  </p:txBody>
                </p:sp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EE77E2B7-9FF2-9F47-ABC1-575A945493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6377" y="1497395"/>
                      <a:ext cx="359394" cy="3077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0Z</a:t>
                      </a:r>
                    </a:p>
                  </p:txBody>
                </p:sp>
              </p:grp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8256987-95A6-8D4E-A70F-37BEF34FB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5756" y="1426585"/>
                  <a:ext cx="0" cy="537423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ECD9621-92C4-2B4A-85F3-A4D01F9CB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65390" y="1382405"/>
                  <a:ext cx="0" cy="537423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D273241-5652-764B-8D4F-76D0CB125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254" y="1192904"/>
                  <a:ext cx="0" cy="537423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F365592-9253-EF43-AC31-A3BC8D4AD3EE}"/>
                  </a:ext>
                </a:extLst>
              </p:cNvPr>
              <p:cNvSpPr/>
              <p:nvPr/>
            </p:nvSpPr>
            <p:spPr>
              <a:xfrm>
                <a:off x="-29431" y="864112"/>
                <a:ext cx="9079631" cy="2035969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F2D360D-23C8-0C43-B155-E41F83D71FF2}"/>
                </a:ext>
              </a:extLst>
            </p:cNvPr>
            <p:cNvGrpSpPr/>
            <p:nvPr/>
          </p:nvGrpSpPr>
          <p:grpSpPr>
            <a:xfrm>
              <a:off x="2245250" y="2759378"/>
              <a:ext cx="6771957" cy="2184275"/>
              <a:chOff x="2245250" y="2774618"/>
              <a:chExt cx="6771957" cy="2184275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63ECEE26-99F4-6C45-87BD-D66E63F78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6767" y="3441402"/>
                <a:ext cx="472602" cy="4312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4E891C6-AAE1-6148-9150-0C3511911DE4}"/>
                  </a:ext>
                </a:extLst>
              </p:cNvPr>
              <p:cNvGrpSpPr/>
              <p:nvPr/>
            </p:nvGrpSpPr>
            <p:grpSpPr>
              <a:xfrm>
                <a:off x="2245250" y="2774618"/>
                <a:ext cx="6771957" cy="2184275"/>
                <a:chOff x="2261797" y="3027680"/>
                <a:chExt cx="6771957" cy="2184275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242A38A-F6E8-114D-B843-42B56AA87C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589" y="3717470"/>
                  <a:ext cx="938654" cy="838136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1310C6AB-1732-C84B-B669-C5B5C27A4915}"/>
                    </a:ext>
                  </a:extLst>
                </p:cNvPr>
                <p:cNvGrpSpPr/>
                <p:nvPr/>
              </p:nvGrpSpPr>
              <p:grpSpPr>
                <a:xfrm>
                  <a:off x="2261797" y="3027680"/>
                  <a:ext cx="6699798" cy="2020539"/>
                  <a:chOff x="2261797" y="3027680"/>
                  <a:chExt cx="6699798" cy="2020539"/>
                </a:xfrm>
              </p:grpSpPr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F9F435AF-6C1C-254C-9B69-11B403D2A061}"/>
                      </a:ext>
                    </a:extLst>
                  </p:cNvPr>
                  <p:cNvSpPr txBox="1"/>
                  <p:nvPr/>
                </p:nvSpPr>
                <p:spPr>
                  <a:xfrm>
                    <a:off x="2261797" y="3346348"/>
                    <a:ext cx="603883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IC, BC</a:t>
                    </a:r>
                  </a:p>
                </p:txBody>
              </p:sp>
              <p:cxnSp>
                <p:nvCxnSpPr>
                  <p:cNvPr id="86" name="Straight Arrow Connector 85">
                    <a:extLst>
                      <a:ext uri="{FF2B5EF4-FFF2-40B4-BE49-F238E27FC236}">
                        <a16:creationId xmlns:a16="http://schemas.microsoft.com/office/drawing/2014/main" id="{02304D70-8377-8644-A324-A95F320C20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968043" y="3027680"/>
                    <a:ext cx="7879" cy="650149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0F70C9ED-493D-1048-B86E-1E4DE739FC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7883" y="3677829"/>
                    <a:ext cx="5991793" cy="0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3D09F24E-18D5-4546-A037-9812D912D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9018" y="4112422"/>
                    <a:ext cx="5572577" cy="0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E1025A08-D267-3042-A8A7-85575E39DB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6017" y="4534986"/>
                    <a:ext cx="5033659" cy="0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C4024D9A-EF2F-924A-A3FC-0FED4555DA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61324" y="4967940"/>
                    <a:ext cx="4588352" cy="0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06AA7523-F7B4-D84B-8344-8B70E326BCE1}"/>
                      </a:ext>
                    </a:extLst>
                  </p:cNvPr>
                  <p:cNvSpPr/>
                  <p:nvPr/>
                </p:nvSpPr>
                <p:spPr>
                  <a:xfrm>
                    <a:off x="2931786" y="3869018"/>
                    <a:ext cx="325730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/>
                      <a:t>IC</a:t>
                    </a: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C4CF7B4-0F4B-AC4C-855D-0321B9BC642E}"/>
                      </a:ext>
                    </a:extLst>
                  </p:cNvPr>
                  <p:cNvSpPr/>
                  <p:nvPr/>
                </p:nvSpPr>
                <p:spPr>
                  <a:xfrm>
                    <a:off x="3425916" y="4320910"/>
                    <a:ext cx="325730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/>
                      <a:t>IC</a:t>
                    </a: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175614C-AA47-554C-B0F8-EB2E81166239}"/>
                      </a:ext>
                    </a:extLst>
                  </p:cNvPr>
                  <p:cNvSpPr/>
                  <p:nvPr/>
                </p:nvSpPr>
                <p:spPr>
                  <a:xfrm>
                    <a:off x="3884807" y="4740443"/>
                    <a:ext cx="325730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/>
                      <a:t>IC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9198E3C1-5FB8-BF44-A5A1-6E4B1A9964AD}"/>
                    </a:ext>
                  </a:extLst>
                </p:cNvPr>
                <p:cNvGrpSpPr/>
                <p:nvPr/>
              </p:nvGrpSpPr>
              <p:grpSpPr>
                <a:xfrm>
                  <a:off x="2310300" y="3347943"/>
                  <a:ext cx="6723454" cy="1864012"/>
                  <a:chOff x="4250714" y="1601534"/>
                  <a:chExt cx="6723454" cy="1864012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0481FD6-0137-2547-B8C2-D41613D8F091}"/>
                      </a:ext>
                    </a:extLst>
                  </p:cNvPr>
                  <p:cNvSpPr/>
                  <p:nvPr/>
                </p:nvSpPr>
                <p:spPr>
                  <a:xfrm>
                    <a:off x="4250714" y="1601534"/>
                    <a:ext cx="6723454" cy="1864012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  <a:alpha val="29000"/>
                    </a:schemeClr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id="{BAA67946-6CCA-DE4A-B8C4-3AD5F3CDB8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2287" y="1959643"/>
                    <a:ext cx="1414351" cy="128454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248933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19264-3073-9D47-8858-23CE3DDF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00" y="0"/>
            <a:ext cx="840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821E6-555B-1B4F-906E-4B54702B7AD8}"/>
              </a:ext>
            </a:extLst>
          </p:cNvPr>
          <p:cNvSpPr txBox="1"/>
          <p:nvPr/>
        </p:nvSpPr>
        <p:spPr>
          <a:xfrm>
            <a:off x="2848066" y="94593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" pitchFamily="2" charset="0"/>
              </a:rPr>
              <a:t>Models Description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E833A-D387-A447-AE1D-1CAD1E796F18}"/>
              </a:ext>
            </a:extLst>
          </p:cNvPr>
          <p:cNvSpPr txBox="1"/>
          <p:nvPr/>
        </p:nvSpPr>
        <p:spPr>
          <a:xfrm>
            <a:off x="704193" y="830484"/>
            <a:ext cx="7936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GOFS 3.1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Analysis: ‘http://</a:t>
            </a:r>
            <a:r>
              <a:rPr lang="en-US" dirty="0" err="1">
                <a:latin typeface="Helvetica" pitchFamily="2" charset="0"/>
              </a:rPr>
              <a:t>tds.hycom.org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thredds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dodsC</a:t>
            </a:r>
            <a:r>
              <a:rPr lang="en-US" dirty="0">
                <a:latin typeface="Helvetica" pitchFamily="2" charset="0"/>
              </a:rPr>
              <a:t>/GLBv0.08/expt_93.0/ts3z’.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2" charset="0"/>
              </a:rPr>
              <a:t>Hycom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Ncoda</a:t>
            </a:r>
            <a:endParaRPr lang="en-US" baseline="30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3 hourly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40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S &lt; </a:t>
            </a:r>
            <a:r>
              <a:rPr lang="en-US" dirty="0" err="1">
                <a:latin typeface="Helvetica" pitchFamily="2" charset="0"/>
              </a:rPr>
              <a:t>lat</a:t>
            </a:r>
            <a:r>
              <a:rPr lang="en-US" dirty="0">
                <a:latin typeface="Helvetica" pitchFamily="2" charset="0"/>
              </a:rPr>
              <a:t> &lt; 40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N … 0.08</a:t>
            </a:r>
            <a:r>
              <a:rPr lang="en-US" baseline="30000" dirty="0">
                <a:latin typeface="Helvetica" pitchFamily="2" charset="0"/>
              </a:rPr>
              <a:t>o </a:t>
            </a:r>
            <a:r>
              <a:rPr lang="en-US" dirty="0">
                <a:latin typeface="Helvetica" pitchFamily="2" charset="0"/>
              </a:rPr>
              <a:t>, Poleward of 40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… 0.04</a:t>
            </a:r>
            <a:r>
              <a:rPr lang="en-US" baseline="30000" dirty="0">
                <a:latin typeface="Helvetica" pitchFamily="2" charset="0"/>
              </a:rPr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41 vertical levels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4B661-38F6-424C-A0B7-015B335F5A29}"/>
              </a:ext>
            </a:extLst>
          </p:cNvPr>
          <p:cNvSpPr/>
          <p:nvPr/>
        </p:nvSpPr>
        <p:spPr>
          <a:xfrm>
            <a:off x="704193" y="2861525"/>
            <a:ext cx="7241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RTOFS North Atlantic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Forecast: ‘</a:t>
            </a:r>
            <a:r>
              <a:rPr lang="en-US" dirty="0" err="1">
                <a:latin typeface="Helvetica" pitchFamily="2" charset="0"/>
              </a:rPr>
              <a:t>ftp.ncep.noaa.gov</a:t>
            </a:r>
            <a:r>
              <a:rPr lang="en-US" dirty="0">
                <a:latin typeface="Helvetica" pitchFamily="2" charset="0"/>
              </a:rPr>
              <a:t>/pub/data/</a:t>
            </a:r>
            <a:r>
              <a:rPr lang="en-US" dirty="0" err="1">
                <a:latin typeface="Helvetica" pitchFamily="2" charset="0"/>
              </a:rPr>
              <a:t>nccf</a:t>
            </a:r>
            <a:r>
              <a:rPr lang="en-US" dirty="0">
                <a:latin typeface="Helvetica" pitchFamily="2" charset="0"/>
              </a:rPr>
              <a:t>/com/</a:t>
            </a:r>
            <a:r>
              <a:rPr lang="en-US" dirty="0" err="1">
                <a:latin typeface="Helvetica" pitchFamily="2" charset="0"/>
              </a:rPr>
              <a:t>rtofs</a:t>
            </a:r>
            <a:r>
              <a:rPr lang="en-US" dirty="0">
                <a:latin typeface="Helvetica" pitchFamily="2" charset="0"/>
              </a:rPr>
              <a:t>/prod/’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2" charset="0"/>
              </a:rPr>
              <a:t>Hycom</a:t>
            </a:r>
            <a:r>
              <a:rPr lang="en-US" dirty="0">
                <a:latin typeface="Helvetica" pitchFamily="2" charset="0"/>
              </a:rPr>
              <a:t> </a:t>
            </a:r>
            <a:endParaRPr lang="en-US" baseline="30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6 hourly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40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S &lt; </a:t>
            </a:r>
            <a:r>
              <a:rPr lang="en-US" dirty="0" err="1">
                <a:latin typeface="Helvetica" pitchFamily="2" charset="0"/>
              </a:rPr>
              <a:t>lat</a:t>
            </a:r>
            <a:r>
              <a:rPr lang="en-US" dirty="0">
                <a:latin typeface="Helvetica" pitchFamily="2" charset="0"/>
              </a:rPr>
              <a:t> &lt; 40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N … 0.08</a:t>
            </a:r>
            <a:r>
              <a:rPr lang="en-US" baseline="30000" dirty="0">
                <a:latin typeface="Helvetica" pitchFamily="2" charset="0"/>
              </a:rPr>
              <a:t>o </a:t>
            </a:r>
            <a:r>
              <a:rPr lang="en-US" dirty="0">
                <a:latin typeface="Helvetica" pitchFamily="2" charset="0"/>
              </a:rPr>
              <a:t>, Poleward of 40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… 0.04</a:t>
            </a:r>
            <a:r>
              <a:rPr lang="en-US" baseline="30000" dirty="0">
                <a:latin typeface="Helvetica" pitchFamily="2" charset="0"/>
              </a:rPr>
              <a:t>o</a:t>
            </a: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41 vertical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C5EC-D28F-6644-82AF-DBA507E9C7D6}"/>
              </a:ext>
            </a:extLst>
          </p:cNvPr>
          <p:cNvSpPr txBox="1"/>
          <p:nvPr/>
        </p:nvSpPr>
        <p:spPr>
          <a:xfrm>
            <a:off x="704193" y="4820803"/>
            <a:ext cx="5548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Copenicus</a:t>
            </a:r>
            <a:r>
              <a:rPr lang="en-US" dirty="0">
                <a:latin typeface="Helvetica" pitchFamily="2" charset="0"/>
              </a:rPr>
              <a:t>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Forecast: 'http://</a:t>
            </a:r>
            <a:r>
              <a:rPr lang="en-US" dirty="0" err="1">
                <a:latin typeface="Helvetica" pitchFamily="2" charset="0"/>
              </a:rPr>
              <a:t>nrt.cmems-du.eu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motu</a:t>
            </a:r>
            <a:r>
              <a:rPr lang="en-US" dirty="0">
                <a:latin typeface="Helvetica" pitchFamily="2" charset="0"/>
              </a:rPr>
              <a:t>-web/Motu’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Nemo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Daily average at 12Z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0.08</a:t>
            </a:r>
            <a:r>
              <a:rPr lang="en-US" baseline="30000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</a:rPr>
              <a:t> horizontal resolution</a:t>
            </a:r>
            <a:endParaRPr lang="en-US" baseline="30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50 vertical levels</a:t>
            </a:r>
          </a:p>
        </p:txBody>
      </p:sp>
    </p:spTree>
    <p:extLst>
      <p:ext uri="{BB962C8B-B14F-4D97-AF65-F5344CB8AC3E}">
        <p14:creationId xmlns:p14="http://schemas.microsoft.com/office/powerpoint/2010/main" val="304951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F10407-F06C-754B-8382-73968E023D36}"/>
              </a:ext>
            </a:extLst>
          </p:cNvPr>
          <p:cNvSpPr/>
          <p:nvPr/>
        </p:nvSpPr>
        <p:spPr>
          <a:xfrm>
            <a:off x="767255" y="265470"/>
            <a:ext cx="7241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RTOFS North Atlantic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Forecast: ‘</a:t>
            </a:r>
            <a:r>
              <a:rPr lang="en-US" dirty="0" err="1">
                <a:latin typeface="Helvetica" pitchFamily="2" charset="0"/>
              </a:rPr>
              <a:t>ftp.ncep.noaa.gov</a:t>
            </a:r>
            <a:r>
              <a:rPr lang="en-US" dirty="0">
                <a:latin typeface="Helvetica" pitchFamily="2" charset="0"/>
              </a:rPr>
              <a:t>/pub/data/</a:t>
            </a:r>
            <a:r>
              <a:rPr lang="en-US" dirty="0" err="1">
                <a:latin typeface="Helvetica" pitchFamily="2" charset="0"/>
              </a:rPr>
              <a:t>nccf</a:t>
            </a:r>
            <a:r>
              <a:rPr lang="en-US" dirty="0">
                <a:latin typeface="Helvetica" pitchFamily="2" charset="0"/>
              </a:rPr>
              <a:t>/com/</a:t>
            </a:r>
            <a:r>
              <a:rPr lang="en-US" dirty="0" err="1">
                <a:latin typeface="Helvetica" pitchFamily="2" charset="0"/>
              </a:rPr>
              <a:t>rtofs</a:t>
            </a:r>
            <a:r>
              <a:rPr lang="en-US" dirty="0">
                <a:latin typeface="Helvetica" pitchFamily="2" charset="0"/>
              </a:rPr>
              <a:t>/prod/’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'rtofs_glo_3dz_f006_6hrly_hvr_US_east.nc'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'rtofs_glo_3dz_f012_6hrly_hvr_US_east.nc’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'rtofs_glo_3dz_f018_6hrly_hvr_US_east.nc'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'rtofs_glo_3dz_f024_6hrly_hvr_US_east.nc'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64FC6-50CF-ED4A-853F-B1F750744509}"/>
              </a:ext>
            </a:extLst>
          </p:cNvPr>
          <p:cNvSpPr txBox="1"/>
          <p:nvPr/>
        </p:nvSpPr>
        <p:spPr>
          <a:xfrm>
            <a:off x="472965" y="2361382"/>
            <a:ext cx="82573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Copenicus</a:t>
            </a:r>
            <a:r>
              <a:rPr lang="en-US" dirty="0">
                <a:latin typeface="Helvetica" pitchFamily="2" charset="0"/>
              </a:rPr>
              <a:t>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Forecast: 'http://</a:t>
            </a:r>
            <a:r>
              <a:rPr lang="en-US" dirty="0" err="1">
                <a:latin typeface="Helvetica" pitchFamily="2" charset="0"/>
              </a:rPr>
              <a:t>nrt.cmems-du.eu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motu</a:t>
            </a:r>
            <a:r>
              <a:rPr lang="en-US" dirty="0">
                <a:latin typeface="Helvetica" pitchFamily="2" charset="0"/>
              </a:rPr>
              <a:t>-web/Motu’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The Operational Mercator global ocean analysis and forecast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The atmospheric fields forcing the ocean model are taken from the ECMWF </a:t>
            </a:r>
          </a:p>
          <a:p>
            <a:r>
              <a:rPr lang="en-US" dirty="0">
                <a:latin typeface="Helvetica" pitchFamily="2" charset="0"/>
              </a:rPr>
              <a:t>(European Centre for Medium-Range Weather Forecasts) Integrated Forecast </a:t>
            </a:r>
          </a:p>
          <a:p>
            <a:r>
              <a:rPr lang="en-US" dirty="0">
                <a:latin typeface="Helvetica" pitchFamily="2" charset="0"/>
              </a:rPr>
              <a:t>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5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911BA-3361-364B-9586-862EAE563034}"/>
              </a:ext>
            </a:extLst>
          </p:cNvPr>
          <p:cNvSpPr/>
          <p:nvPr/>
        </p:nvSpPr>
        <p:spPr>
          <a:xfrm>
            <a:off x="948558" y="1328908"/>
            <a:ext cx="7617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 Develop metrics to quantify the performance of the operational ocean models with respect to glider observations. Examples of metrics are: absolute error of SST, T100, ocean heat content, d rho/dz. These metrics have relevance for the heat fluxes from the ocean to the atmosphere during storms </a:t>
            </a:r>
          </a:p>
        </p:txBody>
      </p:sp>
    </p:spTree>
    <p:extLst>
      <p:ext uri="{BB962C8B-B14F-4D97-AF65-F5344CB8AC3E}">
        <p14:creationId xmlns:p14="http://schemas.microsoft.com/office/powerpoint/2010/main" val="332973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CC411-12DD-3E4D-884C-D29547C8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5" y="0"/>
            <a:ext cx="845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B98C-D2E2-1D4A-AEDE-D1352799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00" y="0"/>
            <a:ext cx="840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A90EC-9531-A843-9EA5-D8D9B659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5" y="0"/>
            <a:ext cx="845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4B78F-33FD-3842-831D-C98742F5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5" y="0"/>
            <a:ext cx="845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6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431</Words>
  <Application>Microsoft Macintosh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2019-07-18T17:49:51Z</dcterms:created>
  <dcterms:modified xsi:type="dcterms:W3CDTF">2019-07-19T18:03:31Z</dcterms:modified>
</cp:coreProperties>
</file>