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425" r:id="rId2"/>
    <p:sldId id="424" r:id="rId3"/>
    <p:sldId id="431" r:id="rId4"/>
    <p:sldId id="416" r:id="rId5"/>
    <p:sldId id="427" r:id="rId6"/>
    <p:sldId id="432" r:id="rId7"/>
    <p:sldId id="423" r:id="rId8"/>
    <p:sldId id="256" r:id="rId9"/>
    <p:sldId id="417" r:id="rId10"/>
    <p:sldId id="422" r:id="rId11"/>
    <p:sldId id="421" r:id="rId12"/>
    <p:sldId id="418" r:id="rId13"/>
    <p:sldId id="420" r:id="rId14"/>
    <p:sldId id="42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4472C4"/>
    <a:srgbClr val="E09D6A"/>
    <a:srgbClr val="0070C0"/>
    <a:srgbClr val="009051"/>
    <a:srgbClr val="009193"/>
    <a:srgbClr val="000000"/>
    <a:srgbClr val="FFFD78"/>
    <a:srgbClr val="D6D6D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6" y="264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D65A-937C-934E-949D-6690316F979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FB9A9-02DD-3549-9FEF-42BFA8CF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100" cy="417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5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6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8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1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8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591F-96AD-CA49-9358-7AD946585E1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1E5C-74EA-9940-A764-9CB554F9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lar.ncep.noaa.gov/globa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061B8E-059B-9C49-BA69-CB861BE49887}"/>
              </a:ext>
            </a:extLst>
          </p:cNvPr>
          <p:cNvSpPr txBox="1"/>
          <p:nvPr/>
        </p:nvSpPr>
        <p:spPr>
          <a:xfrm>
            <a:off x="688597" y="127256"/>
            <a:ext cx="7766806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/>
              <a:t>NOAA Hurricane Forecasting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FD6E7-A479-894F-A64B-F1DA51078AF6}"/>
              </a:ext>
            </a:extLst>
          </p:cNvPr>
          <p:cNvSpPr txBox="1"/>
          <p:nvPr/>
        </p:nvSpPr>
        <p:spPr>
          <a:xfrm>
            <a:off x="133339" y="1213301"/>
            <a:ext cx="274685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HWRF/HYCOM</a:t>
            </a:r>
            <a:endParaRPr lang="en-US" sz="3200" strike="sngStrik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98AB2A-FEE6-7F40-971B-3BF0B41806B7}"/>
              </a:ext>
            </a:extLst>
          </p:cNvPr>
          <p:cNvSpPr txBox="1"/>
          <p:nvPr/>
        </p:nvSpPr>
        <p:spPr>
          <a:xfrm>
            <a:off x="3111278" y="1239090"/>
            <a:ext cx="28003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HMON/HYCOM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6D8D8-B1E2-194F-A711-E535C66BC580}"/>
              </a:ext>
            </a:extLst>
          </p:cNvPr>
          <p:cNvSpPr txBox="1"/>
          <p:nvPr/>
        </p:nvSpPr>
        <p:spPr>
          <a:xfrm>
            <a:off x="6142708" y="1211572"/>
            <a:ext cx="219944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HWRF/POM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9D5F4-7AF8-7348-B206-819BC0B31BE7}"/>
              </a:ext>
            </a:extLst>
          </p:cNvPr>
          <p:cNvSpPr/>
          <p:nvPr/>
        </p:nvSpPr>
        <p:spPr>
          <a:xfrm>
            <a:off x="52062" y="2190571"/>
            <a:ext cx="273775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West/South Pacific, South/North Indian Ocean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350344-B68B-B449-A1A6-40C407127E4C}"/>
              </a:ext>
            </a:extLst>
          </p:cNvPr>
          <p:cNvSpPr/>
          <p:nvPr/>
        </p:nvSpPr>
        <p:spPr>
          <a:xfrm>
            <a:off x="5511637" y="2345492"/>
            <a:ext cx="1137363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North </a:t>
            </a:r>
          </a:p>
          <a:p>
            <a:r>
              <a:rPr lang="en-US" sz="2400" dirty="0"/>
              <a:t>Atlantic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A40C4-0F63-5B40-BA0F-90D71E5614D8}"/>
              </a:ext>
            </a:extLst>
          </p:cNvPr>
          <p:cNvSpPr/>
          <p:nvPr/>
        </p:nvSpPr>
        <p:spPr>
          <a:xfrm>
            <a:off x="3005530" y="2190570"/>
            <a:ext cx="21424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North Atlantic,</a:t>
            </a:r>
          </a:p>
          <a:p>
            <a:r>
              <a:rPr lang="en-US" sz="2400" dirty="0"/>
              <a:t>East/Central Pacific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E5788F-C51E-6E43-9D42-3C399AAE08E8}"/>
              </a:ext>
            </a:extLst>
          </p:cNvPr>
          <p:cNvSpPr txBox="1"/>
          <p:nvPr/>
        </p:nvSpPr>
        <p:spPr>
          <a:xfrm>
            <a:off x="4591448" y="3605311"/>
            <a:ext cx="2202173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IC come from climatology and the POM (w/ feature model only in the </a:t>
            </a:r>
            <a:r>
              <a:rPr lang="en-US" sz="2400" dirty="0" err="1"/>
              <a:t>GoM</a:t>
            </a:r>
            <a:r>
              <a:rPr lang="en-US" sz="240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001465-CE85-F14F-972C-49D949B8E209}"/>
              </a:ext>
            </a:extLst>
          </p:cNvPr>
          <p:cNvSpPr txBox="1"/>
          <p:nvPr/>
        </p:nvSpPr>
        <p:spPr>
          <a:xfrm>
            <a:off x="6939280" y="6062755"/>
            <a:ext cx="726481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3896C9-058D-2940-AF1F-47B201323FE3}"/>
              </a:ext>
            </a:extLst>
          </p:cNvPr>
          <p:cNvSpPr/>
          <p:nvPr/>
        </p:nvSpPr>
        <p:spPr>
          <a:xfrm>
            <a:off x="516915" y="3990010"/>
            <a:ext cx="3092208" cy="1617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and BC from</a:t>
            </a:r>
          </a:p>
          <a:p>
            <a:r>
              <a:rPr lang="en-US" sz="2400" dirty="0"/>
              <a:t>Global RTOFS spun up from the global </a:t>
            </a:r>
          </a:p>
          <a:p>
            <a:r>
              <a:rPr lang="en-US" sz="2400" dirty="0"/>
              <a:t>GOFS 3.1/NCODA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D5F718-74CC-1A41-8A7D-8B4568057F5C}"/>
              </a:ext>
            </a:extLst>
          </p:cNvPr>
          <p:cNvSpPr/>
          <p:nvPr/>
        </p:nvSpPr>
        <p:spPr>
          <a:xfrm>
            <a:off x="6939280" y="3949768"/>
            <a:ext cx="211022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from Global RTOFS nowcast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6D69CB-AC4C-9E4E-833B-452ED49F64BB}"/>
              </a:ext>
            </a:extLst>
          </p:cNvPr>
          <p:cNvSpPr/>
          <p:nvPr/>
        </p:nvSpPr>
        <p:spPr>
          <a:xfrm>
            <a:off x="6846910" y="2345492"/>
            <a:ext cx="178273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East/Central </a:t>
            </a:r>
          </a:p>
          <a:p>
            <a:r>
              <a:rPr lang="en-US" sz="2400" dirty="0"/>
              <a:t>Pacific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C32CF6-619D-5A48-BA94-81C3BD02677E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1420938" y="835142"/>
            <a:ext cx="3151062" cy="33791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8C8EDB-E53A-1F43-98AD-06B144206F1A}"/>
              </a:ext>
            </a:extLst>
          </p:cNvPr>
          <p:cNvCxnSpPr>
            <a:cxnSpLocks/>
          </p:cNvCxnSpPr>
          <p:nvPr/>
        </p:nvCxnSpPr>
        <p:spPr>
          <a:xfrm>
            <a:off x="4596585" y="845435"/>
            <a:ext cx="2895260" cy="33036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C6E17C7-E318-104E-B73E-FD76E6DB655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72000" y="835142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61E49E1-E679-694C-B89C-41F80D9439E4}"/>
              </a:ext>
            </a:extLst>
          </p:cNvPr>
          <p:cNvCxnSpPr>
            <a:cxnSpLocks/>
          </p:cNvCxnSpPr>
          <p:nvPr/>
        </p:nvCxnSpPr>
        <p:spPr>
          <a:xfrm>
            <a:off x="1350453" y="1805243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9062F6F-083C-C148-B32C-871200579F88}"/>
              </a:ext>
            </a:extLst>
          </p:cNvPr>
          <p:cNvCxnSpPr>
            <a:cxnSpLocks/>
          </p:cNvCxnSpPr>
          <p:nvPr/>
        </p:nvCxnSpPr>
        <p:spPr>
          <a:xfrm>
            <a:off x="4572000" y="1805243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B150F26-C925-3644-8DE2-95811AE4F58C}"/>
              </a:ext>
            </a:extLst>
          </p:cNvPr>
          <p:cNvCxnSpPr>
            <a:cxnSpLocks/>
          </p:cNvCxnSpPr>
          <p:nvPr/>
        </p:nvCxnSpPr>
        <p:spPr>
          <a:xfrm flipH="1">
            <a:off x="6142708" y="1786622"/>
            <a:ext cx="1102823" cy="55887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6599DD7-F92E-E34F-9BE0-F5EE8B825455}"/>
              </a:ext>
            </a:extLst>
          </p:cNvPr>
          <p:cNvCxnSpPr>
            <a:cxnSpLocks/>
          </p:cNvCxnSpPr>
          <p:nvPr/>
        </p:nvCxnSpPr>
        <p:spPr>
          <a:xfrm>
            <a:off x="7242432" y="1793930"/>
            <a:ext cx="997789" cy="56707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71D427-EB63-0444-A7DF-239DDE2A9E76}"/>
              </a:ext>
            </a:extLst>
          </p:cNvPr>
          <p:cNvCxnSpPr>
            <a:cxnSpLocks/>
          </p:cNvCxnSpPr>
          <p:nvPr/>
        </p:nvCxnSpPr>
        <p:spPr>
          <a:xfrm>
            <a:off x="1520169" y="3419984"/>
            <a:ext cx="1200408" cy="57002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32B301D-7D5F-3E45-A76A-1E6076679680}"/>
              </a:ext>
            </a:extLst>
          </p:cNvPr>
          <p:cNvCxnSpPr>
            <a:cxnSpLocks/>
          </p:cNvCxnSpPr>
          <p:nvPr/>
        </p:nvCxnSpPr>
        <p:spPr>
          <a:xfrm flipH="1">
            <a:off x="2759998" y="3408827"/>
            <a:ext cx="1258918" cy="581182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ADB40CE-5F7B-F54A-8C1C-B149C917F423}"/>
              </a:ext>
            </a:extLst>
          </p:cNvPr>
          <p:cNvCxnSpPr>
            <a:cxnSpLocks/>
          </p:cNvCxnSpPr>
          <p:nvPr/>
        </p:nvCxnSpPr>
        <p:spPr>
          <a:xfrm flipH="1">
            <a:off x="5958890" y="3188926"/>
            <a:ext cx="1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6332F48-31F5-CB45-A74B-A67B6B6204BE}"/>
              </a:ext>
            </a:extLst>
          </p:cNvPr>
          <p:cNvCxnSpPr>
            <a:cxnSpLocks/>
          </p:cNvCxnSpPr>
          <p:nvPr/>
        </p:nvCxnSpPr>
        <p:spPr>
          <a:xfrm flipH="1">
            <a:off x="7926083" y="3188925"/>
            <a:ext cx="1" cy="760843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86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3AED6-054D-EC46-9D2B-A3C1B570A89D}"/>
              </a:ext>
            </a:extLst>
          </p:cNvPr>
          <p:cNvSpPr txBox="1"/>
          <p:nvPr/>
        </p:nvSpPr>
        <p:spPr>
          <a:xfrm>
            <a:off x="1604883" y="145474"/>
            <a:ext cx="6074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HMON runs only in NHC basins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4A200-8DAC-4D49-8367-B09193CBFBAE}"/>
              </a:ext>
            </a:extLst>
          </p:cNvPr>
          <p:cNvSpPr txBox="1"/>
          <p:nvPr/>
        </p:nvSpPr>
        <p:spPr>
          <a:xfrm>
            <a:off x="387241" y="945574"/>
            <a:ext cx="8104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HMON is coupled to HYCOM. IC come from   </a:t>
            </a:r>
          </a:p>
          <a:p>
            <a:r>
              <a:rPr lang="en-US" sz="2800" dirty="0"/>
              <a:t>     global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RTOFS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368805-EFE7-6244-A213-ED87D2F4D07B}"/>
              </a:ext>
            </a:extLst>
          </p:cNvPr>
          <p:cNvSpPr txBox="1"/>
          <p:nvPr/>
        </p:nvSpPr>
        <p:spPr>
          <a:xfrm>
            <a:off x="3235198" y="2194167"/>
            <a:ext cx="2408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Global RTOFS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745479-23A8-8645-AF68-B222ADB54442}"/>
              </a:ext>
            </a:extLst>
          </p:cNvPr>
          <p:cNvSpPr txBox="1"/>
          <p:nvPr/>
        </p:nvSpPr>
        <p:spPr>
          <a:xfrm>
            <a:off x="1220652" y="2778942"/>
            <a:ext cx="7554697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It is HYCOM, the same as GOFS 3.1 but uses GDAS </a:t>
            </a:r>
          </a:p>
          <a:p>
            <a:r>
              <a:rPr lang="en-US" sz="2000" dirty="0"/>
              <a:t>        forcing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the different basins, HYCOM is a subset of the global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</a:t>
            </a:r>
            <a:r>
              <a:rPr lang="en-US" sz="2000" dirty="0"/>
              <a:t>RTOFS. Regional HYCOM uses initial conditions (IC) and </a:t>
            </a:r>
          </a:p>
          <a:p>
            <a:r>
              <a:rPr lang="en-US" sz="2000" dirty="0"/>
              <a:t>      boundary conditions (BC)   from global global RTOFS initialized </a:t>
            </a:r>
          </a:p>
          <a:p>
            <a:r>
              <a:rPr lang="en-US" sz="2000" dirty="0"/>
              <a:t>      from GOFS3.1/NCODA</a:t>
            </a:r>
            <a:endParaRPr lang="en-US" sz="2000" strike="sngStrik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Validations to the global RTOFS are done daily in the EMC website:</a:t>
            </a:r>
          </a:p>
          <a:p>
            <a:r>
              <a:rPr lang="en-US" sz="2000" dirty="0">
                <a:hlinkClick r:id="rId2"/>
              </a:rPr>
              <a:t>https://polar.ncep.noaa.gov/global/</a:t>
            </a:r>
            <a:endParaRPr lang="en-US" sz="2000" dirty="0"/>
          </a:p>
          <a:p>
            <a:endParaRPr lang="en-US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144901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1D46C7-4DA7-5547-A2A5-72BF41F59CAD}"/>
              </a:ext>
            </a:extLst>
          </p:cNvPr>
          <p:cNvSpPr txBox="1"/>
          <p:nvPr/>
        </p:nvSpPr>
        <p:spPr>
          <a:xfrm>
            <a:off x="161476" y="415636"/>
            <a:ext cx="89007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output provided by Hyun-Sook is the 5</a:t>
            </a:r>
            <a:r>
              <a:rPr lang="en-US" sz="2800" baseline="30000" dirty="0"/>
              <a:t>th</a:t>
            </a:r>
            <a:r>
              <a:rPr lang="en-US" sz="2800" dirty="0"/>
              <a:t> cycle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experimental system is HWRF/HYCOM in NHC basins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Hyun-Sook will run experimental HWRF/HYCOM for </a:t>
            </a:r>
          </a:p>
          <a:p>
            <a:r>
              <a:rPr lang="en-US" sz="2800" dirty="0"/>
              <a:t>      Michael and provide us with output so the three models</a:t>
            </a:r>
          </a:p>
          <a:p>
            <a:r>
              <a:rPr lang="en-US" sz="2800" dirty="0"/>
              <a:t>      can be compared vs glider data</a:t>
            </a:r>
          </a:p>
        </p:txBody>
      </p:sp>
    </p:spTree>
    <p:extLst>
      <p:ext uri="{BB962C8B-B14F-4D97-AF65-F5344CB8AC3E}">
        <p14:creationId xmlns:p14="http://schemas.microsoft.com/office/powerpoint/2010/main" val="413987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EC9371-805E-244A-81B5-3CE331D12458}"/>
              </a:ext>
            </a:extLst>
          </p:cNvPr>
          <p:cNvSpPr txBox="1"/>
          <p:nvPr/>
        </p:nvSpPr>
        <p:spPr>
          <a:xfrm>
            <a:off x="3066652" y="145473"/>
            <a:ext cx="3418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Front Eddy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A83A1F-053D-1F44-92FD-20464FC8C2EF}"/>
              </a:ext>
            </a:extLst>
          </p:cNvPr>
          <p:cNvSpPr txBox="1"/>
          <p:nvPr/>
        </p:nvSpPr>
        <p:spPr>
          <a:xfrm>
            <a:off x="498764" y="857936"/>
            <a:ext cx="839585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only done in GOM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NHC gives NCEP the location of the Loop Current and warm core rings based on SST and SSH. This information is sent 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locations of Loop Currents and warm core rings go into POM and modifies the climatology of temperature and salinity (subsurface profiles). This modified climatology becomes the IC for POM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are </a:t>
            </a:r>
            <a:r>
              <a:rPr lang="en-US" sz="2800" dirty="0" err="1"/>
              <a:t>Netcdf</a:t>
            </a:r>
            <a:r>
              <a:rPr lang="en-US" sz="2800" dirty="0"/>
              <a:t> files that are created with the modified climatology: </a:t>
            </a:r>
            <a:r>
              <a:rPr lang="en-US" sz="2800" dirty="0" err="1"/>
              <a:t>pom.ts_initial.nc</a:t>
            </a:r>
            <a:endParaRPr lang="en-US" sz="2800" dirty="0"/>
          </a:p>
          <a:p>
            <a:r>
              <a:rPr lang="en-US" sz="2800" dirty="0"/>
              <a:t>                            </a:t>
            </a:r>
            <a:r>
              <a:rPr lang="en-US" sz="2800" dirty="0" err="1"/>
              <a:t>pom.uv_initial.nc</a:t>
            </a:r>
            <a:r>
              <a:rPr lang="en-US" sz="2800" dirty="0"/>
              <a:t> (</a:t>
            </a:r>
            <a:r>
              <a:rPr lang="en-US" sz="2800" dirty="0" err="1"/>
              <a:t>geostrophy</a:t>
            </a:r>
            <a:r>
              <a:rPr lang="en-US" sz="2800" dirty="0"/>
              <a:t>) </a:t>
            </a:r>
          </a:p>
          <a:p>
            <a:r>
              <a:rPr lang="en-US" sz="2800" dirty="0"/>
              <a:t>                            </a:t>
            </a:r>
            <a:r>
              <a:rPr lang="en-US" sz="2800" dirty="0" err="1"/>
              <a:t>pom.el_initial.nc</a:t>
            </a:r>
            <a:r>
              <a:rPr lang="en-US" sz="2800" dirty="0"/>
              <a:t> (initial elevation)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915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AFE96D-94A4-7041-85CE-A7D798724B4E}"/>
              </a:ext>
            </a:extLst>
          </p:cNvPr>
          <p:cNvSpPr/>
          <p:nvPr/>
        </p:nvSpPr>
        <p:spPr>
          <a:xfrm>
            <a:off x="322119" y="348826"/>
            <a:ext cx="8842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(There are files). You should have them. They came with runs from HWRF/HYCOM with FV3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the Loop Current and warm core file are not provided, then POM initializes from climatology</a:t>
            </a:r>
          </a:p>
        </p:txBody>
      </p:sp>
    </p:spTree>
    <p:extLst>
      <p:ext uri="{BB962C8B-B14F-4D97-AF65-F5344CB8AC3E}">
        <p14:creationId xmlns:p14="http://schemas.microsoft.com/office/powerpoint/2010/main" val="39176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25FA111-2551-7A4E-A9AD-98D44EC2652F}"/>
              </a:ext>
            </a:extLst>
          </p:cNvPr>
          <p:cNvSpPr/>
          <p:nvPr/>
        </p:nvSpPr>
        <p:spPr>
          <a:xfrm>
            <a:off x="4000778" y="3550888"/>
            <a:ext cx="1111017" cy="70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A35CB-AA6A-A34E-AC22-89E9AB418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" y="1880946"/>
            <a:ext cx="8994251" cy="50129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800862-AE04-B448-A076-90FAA77E38D6}"/>
              </a:ext>
            </a:extLst>
          </p:cNvPr>
          <p:cNvSpPr txBox="1"/>
          <p:nvPr/>
        </p:nvSpPr>
        <p:spPr>
          <a:xfrm>
            <a:off x="688597" y="127256"/>
            <a:ext cx="7766806" cy="707886"/>
          </a:xfrm>
          <a:prstGeom prst="rect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/>
              <a:t>NOAA Hurricane Forecasting Models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B2215-37F6-EF4C-BBFF-580063334F47}"/>
              </a:ext>
            </a:extLst>
          </p:cNvPr>
          <p:cNvSpPr txBox="1"/>
          <p:nvPr/>
        </p:nvSpPr>
        <p:spPr>
          <a:xfrm>
            <a:off x="133339" y="1213301"/>
            <a:ext cx="2746854" cy="584775"/>
          </a:xfrm>
          <a:prstGeom prst="rect">
            <a:avLst/>
          </a:prstGeom>
          <a:solidFill>
            <a:srgbClr val="E09D6A">
              <a:alpha val="6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HWRF/HYCOM</a:t>
            </a:r>
            <a:endParaRPr lang="en-US" sz="3200" strike="sngStrik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DF8E0B-269D-BE4E-9ECF-91A6A8D837E8}"/>
              </a:ext>
            </a:extLst>
          </p:cNvPr>
          <p:cNvSpPr txBox="1"/>
          <p:nvPr/>
        </p:nvSpPr>
        <p:spPr>
          <a:xfrm>
            <a:off x="3171828" y="1211571"/>
            <a:ext cx="2800344" cy="584775"/>
          </a:xfrm>
          <a:prstGeom prst="rect">
            <a:avLst/>
          </a:prstGeom>
          <a:solidFill>
            <a:srgbClr val="009051">
              <a:alpha val="69804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HMON/HYCOM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8B80AB-FC33-3D47-8B39-3CEF8B8793A7}"/>
              </a:ext>
            </a:extLst>
          </p:cNvPr>
          <p:cNvSpPr txBox="1"/>
          <p:nvPr/>
        </p:nvSpPr>
        <p:spPr>
          <a:xfrm>
            <a:off x="6255955" y="1211570"/>
            <a:ext cx="2199448" cy="584775"/>
          </a:xfrm>
          <a:prstGeom prst="rect">
            <a:avLst/>
          </a:prstGeom>
          <a:solidFill>
            <a:srgbClr val="4472C4">
              <a:alpha val="50196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HWRF/POM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2DC94A-E277-2C43-8DCC-2727495DB66A}"/>
              </a:ext>
            </a:extLst>
          </p:cNvPr>
          <p:cNvSpPr txBox="1"/>
          <p:nvPr/>
        </p:nvSpPr>
        <p:spPr>
          <a:xfrm>
            <a:off x="3120765" y="3588025"/>
            <a:ext cx="780855" cy="646331"/>
          </a:xfrm>
          <a:prstGeom prst="rect">
            <a:avLst/>
          </a:prstGeom>
          <a:solidFill>
            <a:srgbClr val="E09D6A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West</a:t>
            </a:r>
          </a:p>
          <a:p>
            <a:pPr algn="ctr"/>
            <a:r>
              <a:rPr lang="en-US" dirty="0"/>
              <a:t>Pacific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6C8A19-89CA-AB40-8712-63C0AF6534C9}"/>
              </a:ext>
            </a:extLst>
          </p:cNvPr>
          <p:cNvSpPr txBox="1"/>
          <p:nvPr/>
        </p:nvSpPr>
        <p:spPr>
          <a:xfrm>
            <a:off x="3816504" y="4487711"/>
            <a:ext cx="780855" cy="646331"/>
          </a:xfrm>
          <a:prstGeom prst="rect">
            <a:avLst/>
          </a:prstGeom>
          <a:solidFill>
            <a:srgbClr val="E09D6A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South</a:t>
            </a:r>
          </a:p>
          <a:p>
            <a:pPr algn="ctr"/>
            <a:r>
              <a:rPr lang="en-US" dirty="0"/>
              <a:t>Pacific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5300F2-1737-7142-BD2A-B57AF77BC163}"/>
              </a:ext>
            </a:extLst>
          </p:cNvPr>
          <p:cNvSpPr txBox="1"/>
          <p:nvPr/>
        </p:nvSpPr>
        <p:spPr>
          <a:xfrm>
            <a:off x="2175200" y="3724380"/>
            <a:ext cx="771366" cy="646331"/>
          </a:xfrm>
          <a:prstGeom prst="rect">
            <a:avLst/>
          </a:prstGeom>
          <a:solidFill>
            <a:srgbClr val="E09D6A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North</a:t>
            </a:r>
          </a:p>
          <a:p>
            <a:pPr algn="ctr"/>
            <a:r>
              <a:rPr lang="en-US" dirty="0"/>
              <a:t>Indian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FB6E35-B79C-474D-9708-69398FA44EEB}"/>
              </a:ext>
            </a:extLst>
          </p:cNvPr>
          <p:cNvSpPr txBox="1"/>
          <p:nvPr/>
        </p:nvSpPr>
        <p:spPr>
          <a:xfrm>
            <a:off x="2234165" y="4478118"/>
            <a:ext cx="771365" cy="646331"/>
          </a:xfrm>
          <a:prstGeom prst="rect">
            <a:avLst/>
          </a:prstGeom>
          <a:solidFill>
            <a:srgbClr val="E09D6A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South</a:t>
            </a:r>
          </a:p>
          <a:p>
            <a:pPr algn="ctr"/>
            <a:r>
              <a:rPr lang="en-US" dirty="0"/>
              <a:t>Indian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9B23E1-5F9D-EB4F-9B18-51F4618BD16F}"/>
              </a:ext>
            </a:extLst>
          </p:cNvPr>
          <p:cNvGrpSpPr/>
          <p:nvPr/>
        </p:nvGrpSpPr>
        <p:grpSpPr>
          <a:xfrm>
            <a:off x="4049601" y="3503037"/>
            <a:ext cx="999172" cy="816303"/>
            <a:chOff x="2375344" y="3220927"/>
            <a:chExt cx="999172" cy="81630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490FBB-C459-B240-8F2A-AED15447D58A}"/>
                </a:ext>
              </a:extLst>
            </p:cNvPr>
            <p:cNvSpPr/>
            <p:nvPr/>
          </p:nvSpPr>
          <p:spPr>
            <a:xfrm>
              <a:off x="2375344" y="3220927"/>
              <a:ext cx="999172" cy="816303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D0FE60A-E200-DE45-9F3B-66953217DFAA}"/>
                </a:ext>
              </a:extLst>
            </p:cNvPr>
            <p:cNvSpPr txBox="1"/>
            <p:nvPr/>
          </p:nvSpPr>
          <p:spPr>
            <a:xfrm>
              <a:off x="2445389" y="3310742"/>
              <a:ext cx="859082" cy="646331"/>
            </a:xfrm>
            <a:prstGeom prst="rect">
              <a:avLst/>
            </a:prstGeom>
            <a:solidFill>
              <a:srgbClr val="009051">
                <a:alpha val="69804"/>
              </a:srgb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Central</a:t>
              </a:r>
            </a:p>
            <a:p>
              <a:pPr algn="ctr"/>
              <a:r>
                <a:rPr lang="en-US" dirty="0"/>
                <a:t>Pacific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E3F965-E230-DF45-8266-9DFE6E50C597}"/>
              </a:ext>
            </a:extLst>
          </p:cNvPr>
          <p:cNvGrpSpPr/>
          <p:nvPr/>
        </p:nvGrpSpPr>
        <p:grpSpPr>
          <a:xfrm>
            <a:off x="5058188" y="3503037"/>
            <a:ext cx="999172" cy="816303"/>
            <a:chOff x="4299767" y="3269975"/>
            <a:chExt cx="999172" cy="81630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A36A52-3828-EA49-944F-C4CF0AA91198}"/>
                </a:ext>
              </a:extLst>
            </p:cNvPr>
            <p:cNvSpPr/>
            <p:nvPr/>
          </p:nvSpPr>
          <p:spPr>
            <a:xfrm>
              <a:off x="4299767" y="3269975"/>
              <a:ext cx="999172" cy="81630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659DAF-6485-BF4C-AB3E-957E65760A23}"/>
                </a:ext>
              </a:extLst>
            </p:cNvPr>
            <p:cNvSpPr txBox="1"/>
            <p:nvPr/>
          </p:nvSpPr>
          <p:spPr>
            <a:xfrm>
              <a:off x="4415532" y="3345023"/>
              <a:ext cx="780855" cy="646331"/>
            </a:xfrm>
            <a:prstGeom prst="rect">
              <a:avLst/>
            </a:prstGeom>
            <a:solidFill>
              <a:srgbClr val="009051">
                <a:alpha val="69804"/>
              </a:srgb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East</a:t>
              </a:r>
            </a:p>
            <a:p>
              <a:pPr algn="ctr"/>
              <a:r>
                <a:rPr lang="en-US" dirty="0"/>
                <a:t>Pacific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CFC440-79B4-3842-9C2D-8842059051AB}"/>
              </a:ext>
            </a:extLst>
          </p:cNvPr>
          <p:cNvGrpSpPr/>
          <p:nvPr/>
        </p:nvGrpSpPr>
        <p:grpSpPr>
          <a:xfrm>
            <a:off x="6157566" y="3491698"/>
            <a:ext cx="1103750" cy="816303"/>
            <a:chOff x="6161754" y="3310742"/>
            <a:chExt cx="1103750" cy="81630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C6E08C-9D01-C546-A5EB-5FA3DFD90924}"/>
                </a:ext>
              </a:extLst>
            </p:cNvPr>
            <p:cNvSpPr/>
            <p:nvPr/>
          </p:nvSpPr>
          <p:spPr>
            <a:xfrm>
              <a:off x="6161754" y="3310742"/>
              <a:ext cx="1103750" cy="81630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F4CB7E-B76B-1A47-B2C8-5118E67B7988}"/>
                </a:ext>
              </a:extLst>
            </p:cNvPr>
            <p:cNvSpPr txBox="1"/>
            <p:nvPr/>
          </p:nvSpPr>
          <p:spPr>
            <a:xfrm>
              <a:off x="6251317" y="3390899"/>
              <a:ext cx="939426" cy="646331"/>
            </a:xfrm>
            <a:prstGeom prst="rect">
              <a:avLst/>
            </a:prstGeom>
            <a:solidFill>
              <a:srgbClr val="009051">
                <a:alpha val="69804"/>
              </a:srgb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North </a:t>
              </a:r>
            </a:p>
            <a:p>
              <a:r>
                <a:rPr lang="en-US" dirty="0"/>
                <a:t>Atlantic</a:t>
              </a:r>
            </a:p>
          </p:txBody>
        </p:sp>
      </p:grp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13043CE-CC3F-1D4A-B2A9-48D7524860B0}"/>
              </a:ext>
            </a:extLst>
          </p:cNvPr>
          <p:cNvCxnSpPr>
            <a:cxnSpLocks/>
          </p:cNvCxnSpPr>
          <p:nvPr/>
        </p:nvCxnSpPr>
        <p:spPr>
          <a:xfrm flipH="1">
            <a:off x="1420938" y="835142"/>
            <a:ext cx="3151062" cy="33791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E886B75-3138-C742-835B-2340A82F1500}"/>
              </a:ext>
            </a:extLst>
          </p:cNvPr>
          <p:cNvCxnSpPr>
            <a:cxnSpLocks/>
          </p:cNvCxnSpPr>
          <p:nvPr/>
        </p:nvCxnSpPr>
        <p:spPr>
          <a:xfrm>
            <a:off x="4596585" y="845435"/>
            <a:ext cx="2895260" cy="33036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5673F5B-5DED-DF4A-BFDE-F3C5FD4C8E21}"/>
              </a:ext>
            </a:extLst>
          </p:cNvPr>
          <p:cNvCxnSpPr>
            <a:cxnSpLocks/>
          </p:cNvCxnSpPr>
          <p:nvPr/>
        </p:nvCxnSpPr>
        <p:spPr>
          <a:xfrm>
            <a:off x="4572000" y="835142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27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4FE4EF0-F811-7D43-96C0-42FC718ADDF3}"/>
              </a:ext>
            </a:extLst>
          </p:cNvPr>
          <p:cNvSpPr/>
          <p:nvPr/>
        </p:nvSpPr>
        <p:spPr>
          <a:xfrm>
            <a:off x="416418" y="3943170"/>
            <a:ext cx="3290877" cy="1801647"/>
          </a:xfrm>
          <a:prstGeom prst="rect">
            <a:avLst/>
          </a:prstGeom>
          <a:solidFill>
            <a:srgbClr val="E09D6A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7B9119-8F45-1C41-81D1-4A21EF318721}"/>
              </a:ext>
            </a:extLst>
          </p:cNvPr>
          <p:cNvSpPr txBox="1"/>
          <p:nvPr/>
        </p:nvSpPr>
        <p:spPr>
          <a:xfrm>
            <a:off x="688597" y="127256"/>
            <a:ext cx="7766806" cy="707886"/>
          </a:xfrm>
          <a:prstGeom prst="rect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/>
              <a:t>NOAA Hurricane Forecasting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E8394-8661-814C-A7F5-8A21F1F5BAF0}"/>
              </a:ext>
            </a:extLst>
          </p:cNvPr>
          <p:cNvSpPr txBox="1"/>
          <p:nvPr/>
        </p:nvSpPr>
        <p:spPr>
          <a:xfrm>
            <a:off x="133339" y="1213301"/>
            <a:ext cx="2746854" cy="584775"/>
          </a:xfrm>
          <a:prstGeom prst="rect">
            <a:avLst/>
          </a:prstGeom>
          <a:solidFill>
            <a:srgbClr val="E09D6A">
              <a:alpha val="69804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HWRF/HYCOM</a:t>
            </a:r>
            <a:endParaRPr lang="en-US" sz="3200" strike="sngStrik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DA8600-16E2-0C4E-8640-2B840FD23C73}"/>
              </a:ext>
            </a:extLst>
          </p:cNvPr>
          <p:cNvSpPr txBox="1"/>
          <p:nvPr/>
        </p:nvSpPr>
        <p:spPr>
          <a:xfrm>
            <a:off x="3171828" y="1211571"/>
            <a:ext cx="2800344" cy="584775"/>
          </a:xfrm>
          <a:prstGeom prst="rect">
            <a:avLst/>
          </a:prstGeom>
          <a:solidFill>
            <a:srgbClr val="009051">
              <a:alpha val="69804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HMON/HYCOM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40938-01D5-9643-B998-9C64ADC3C230}"/>
              </a:ext>
            </a:extLst>
          </p:cNvPr>
          <p:cNvSpPr txBox="1"/>
          <p:nvPr/>
        </p:nvSpPr>
        <p:spPr>
          <a:xfrm>
            <a:off x="6255955" y="1211570"/>
            <a:ext cx="2199448" cy="584775"/>
          </a:xfrm>
          <a:prstGeom prst="rect">
            <a:avLst/>
          </a:prstGeom>
          <a:solidFill>
            <a:srgbClr val="0070C0">
              <a:alpha val="50196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HWRF/POM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3B9292-AD97-1547-8565-5EBDAF73881A}"/>
              </a:ext>
            </a:extLst>
          </p:cNvPr>
          <p:cNvCxnSpPr>
            <a:cxnSpLocks/>
          </p:cNvCxnSpPr>
          <p:nvPr/>
        </p:nvCxnSpPr>
        <p:spPr>
          <a:xfrm flipH="1">
            <a:off x="1420938" y="835142"/>
            <a:ext cx="3151062" cy="33791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8DB67A-16BB-8E4F-8592-D874590D4DCE}"/>
              </a:ext>
            </a:extLst>
          </p:cNvPr>
          <p:cNvCxnSpPr>
            <a:cxnSpLocks/>
          </p:cNvCxnSpPr>
          <p:nvPr/>
        </p:nvCxnSpPr>
        <p:spPr>
          <a:xfrm>
            <a:off x="4596585" y="845435"/>
            <a:ext cx="2895260" cy="33036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5B00B8-79EA-AD40-87A7-597DBA5D436D}"/>
              </a:ext>
            </a:extLst>
          </p:cNvPr>
          <p:cNvCxnSpPr>
            <a:cxnSpLocks/>
          </p:cNvCxnSpPr>
          <p:nvPr/>
        </p:nvCxnSpPr>
        <p:spPr>
          <a:xfrm>
            <a:off x="4572000" y="835142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64A3A2D-A207-C54F-B01E-7050AFAAC4AB}"/>
              </a:ext>
            </a:extLst>
          </p:cNvPr>
          <p:cNvSpPr/>
          <p:nvPr/>
        </p:nvSpPr>
        <p:spPr>
          <a:xfrm>
            <a:off x="52062" y="2190571"/>
            <a:ext cx="2737753" cy="1200329"/>
          </a:xfrm>
          <a:prstGeom prst="rect">
            <a:avLst/>
          </a:prstGeom>
          <a:solidFill>
            <a:srgbClr val="E09D6A">
              <a:alpha val="69804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West/South Pacific, South/North Indian Ocean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CA449-1FEC-BC42-BFED-835EF3F8FC2A}"/>
              </a:ext>
            </a:extLst>
          </p:cNvPr>
          <p:cNvSpPr/>
          <p:nvPr/>
        </p:nvSpPr>
        <p:spPr>
          <a:xfrm>
            <a:off x="5511637" y="2345492"/>
            <a:ext cx="1137363" cy="830997"/>
          </a:xfrm>
          <a:prstGeom prst="rect">
            <a:avLst/>
          </a:prstGeom>
          <a:solidFill>
            <a:srgbClr val="0070C0">
              <a:alpha val="50196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North </a:t>
            </a:r>
          </a:p>
          <a:p>
            <a:r>
              <a:rPr lang="en-US" sz="2400" dirty="0"/>
              <a:t>Atlantic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59F2A9-1F3C-F24A-9C09-32E8882CEB7D}"/>
              </a:ext>
            </a:extLst>
          </p:cNvPr>
          <p:cNvSpPr/>
          <p:nvPr/>
        </p:nvSpPr>
        <p:spPr>
          <a:xfrm>
            <a:off x="3005530" y="2190570"/>
            <a:ext cx="2142488" cy="1200329"/>
          </a:xfrm>
          <a:prstGeom prst="rect">
            <a:avLst/>
          </a:prstGeom>
          <a:solidFill>
            <a:srgbClr val="009051">
              <a:alpha val="69804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North Atlantic,</a:t>
            </a:r>
          </a:p>
          <a:p>
            <a:r>
              <a:rPr lang="en-US" sz="2400" dirty="0"/>
              <a:t>East/Central Pacific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675BF-87FE-1A42-A3FB-07CCE5EEEE88}"/>
              </a:ext>
            </a:extLst>
          </p:cNvPr>
          <p:cNvSpPr/>
          <p:nvPr/>
        </p:nvSpPr>
        <p:spPr>
          <a:xfrm>
            <a:off x="6846910" y="2345492"/>
            <a:ext cx="1782732" cy="830997"/>
          </a:xfrm>
          <a:prstGeom prst="rect">
            <a:avLst/>
          </a:prstGeom>
          <a:solidFill>
            <a:srgbClr val="0070C0">
              <a:alpha val="50196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East/Central </a:t>
            </a:r>
          </a:p>
          <a:p>
            <a:r>
              <a:rPr lang="en-US" sz="2400" dirty="0"/>
              <a:t>Pacific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FE41BF-D6B4-8A4B-9DD2-1EB471EE4E82}"/>
              </a:ext>
            </a:extLst>
          </p:cNvPr>
          <p:cNvCxnSpPr>
            <a:cxnSpLocks/>
          </p:cNvCxnSpPr>
          <p:nvPr/>
        </p:nvCxnSpPr>
        <p:spPr>
          <a:xfrm>
            <a:off x="1350453" y="1805243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CFE448A-AAF5-404C-AD41-DEB683BCF314}"/>
              </a:ext>
            </a:extLst>
          </p:cNvPr>
          <p:cNvCxnSpPr>
            <a:cxnSpLocks/>
          </p:cNvCxnSpPr>
          <p:nvPr/>
        </p:nvCxnSpPr>
        <p:spPr>
          <a:xfrm>
            <a:off x="4572000" y="1805243"/>
            <a:ext cx="0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A8A28B-F99C-D647-960D-7FF19FC6EAA3}"/>
              </a:ext>
            </a:extLst>
          </p:cNvPr>
          <p:cNvCxnSpPr>
            <a:cxnSpLocks/>
          </p:cNvCxnSpPr>
          <p:nvPr/>
        </p:nvCxnSpPr>
        <p:spPr>
          <a:xfrm flipH="1">
            <a:off x="6142708" y="1786622"/>
            <a:ext cx="1102823" cy="55887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7C25484-7338-AF43-96A1-054349983BCD}"/>
              </a:ext>
            </a:extLst>
          </p:cNvPr>
          <p:cNvCxnSpPr>
            <a:cxnSpLocks/>
          </p:cNvCxnSpPr>
          <p:nvPr/>
        </p:nvCxnSpPr>
        <p:spPr>
          <a:xfrm>
            <a:off x="7242432" y="1793930"/>
            <a:ext cx="997789" cy="56707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F7637DE-7170-CA46-B169-FEEB4EA2AC3E}"/>
              </a:ext>
            </a:extLst>
          </p:cNvPr>
          <p:cNvSpPr txBox="1"/>
          <p:nvPr/>
        </p:nvSpPr>
        <p:spPr>
          <a:xfrm>
            <a:off x="4591448" y="3605311"/>
            <a:ext cx="2202173" cy="2308324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IC come from climatology and the POM (w/ feature model only in the </a:t>
            </a:r>
            <a:r>
              <a:rPr lang="en-US" sz="2400" dirty="0" err="1"/>
              <a:t>GoM</a:t>
            </a:r>
            <a:r>
              <a:rPr lang="en-US" sz="2400" dirty="0"/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1C9428-BDF6-7946-B5A2-0B4CAEF969CE}"/>
              </a:ext>
            </a:extLst>
          </p:cNvPr>
          <p:cNvSpPr/>
          <p:nvPr/>
        </p:nvSpPr>
        <p:spPr>
          <a:xfrm>
            <a:off x="516915" y="4039705"/>
            <a:ext cx="3092208" cy="1617688"/>
          </a:xfrm>
          <a:prstGeom prst="rect">
            <a:avLst/>
          </a:prstGeom>
          <a:solidFill>
            <a:srgbClr val="009051">
              <a:alpha val="69804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and BC from</a:t>
            </a:r>
          </a:p>
          <a:p>
            <a:r>
              <a:rPr lang="en-US" sz="2400" dirty="0"/>
              <a:t>Global RTOFS spun up from the global </a:t>
            </a:r>
          </a:p>
          <a:p>
            <a:r>
              <a:rPr lang="en-US" sz="2400" dirty="0"/>
              <a:t>GOFS 3.1/NCODA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102D82-729B-524C-A09B-D7E8EE084EB6}"/>
              </a:ext>
            </a:extLst>
          </p:cNvPr>
          <p:cNvSpPr/>
          <p:nvPr/>
        </p:nvSpPr>
        <p:spPr>
          <a:xfrm>
            <a:off x="6939280" y="3949768"/>
            <a:ext cx="2110221" cy="830997"/>
          </a:xfrm>
          <a:prstGeom prst="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IC from Global RTOFS nowcast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95AB60F-C689-994D-A6D9-9E7DA8EE142C}"/>
              </a:ext>
            </a:extLst>
          </p:cNvPr>
          <p:cNvCxnSpPr>
            <a:cxnSpLocks/>
          </p:cNvCxnSpPr>
          <p:nvPr/>
        </p:nvCxnSpPr>
        <p:spPr>
          <a:xfrm>
            <a:off x="1520169" y="3419984"/>
            <a:ext cx="1200408" cy="570026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AF60DC6-BC83-E24F-8EDA-3081D5EA8AF4}"/>
              </a:ext>
            </a:extLst>
          </p:cNvPr>
          <p:cNvCxnSpPr>
            <a:cxnSpLocks/>
          </p:cNvCxnSpPr>
          <p:nvPr/>
        </p:nvCxnSpPr>
        <p:spPr>
          <a:xfrm flipH="1">
            <a:off x="2759998" y="3408827"/>
            <a:ext cx="1258918" cy="581182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BF33B21-9F54-044A-B002-98320AAFE533}"/>
              </a:ext>
            </a:extLst>
          </p:cNvPr>
          <p:cNvCxnSpPr>
            <a:cxnSpLocks/>
          </p:cNvCxnSpPr>
          <p:nvPr/>
        </p:nvCxnSpPr>
        <p:spPr>
          <a:xfrm flipH="1">
            <a:off x="5958890" y="3188926"/>
            <a:ext cx="1" cy="4039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03017B8-50D5-7640-99F3-2C52FD76C879}"/>
              </a:ext>
            </a:extLst>
          </p:cNvPr>
          <p:cNvCxnSpPr>
            <a:cxnSpLocks/>
          </p:cNvCxnSpPr>
          <p:nvPr/>
        </p:nvCxnSpPr>
        <p:spPr>
          <a:xfrm flipH="1">
            <a:off x="7926083" y="3188925"/>
            <a:ext cx="1" cy="760843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55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/>
        </p:nvSpPr>
        <p:spPr>
          <a:xfrm>
            <a:off x="652041" y="941224"/>
            <a:ext cx="4524416" cy="484650"/>
          </a:xfrm>
          <a:prstGeom prst="rect">
            <a:avLst/>
          </a:prstGeom>
          <a:noFill/>
          <a:ln>
            <a:noFill/>
          </a:ln>
        </p:spPr>
        <p:txBody>
          <a:bodyPr wrap="square" lIns="63990" tIns="31995" rIns="63990" bIns="31995" anchor="t" anchorCtr="0">
            <a:noAutofit/>
          </a:bodyPr>
          <a:lstStyle/>
          <a:p>
            <a:pPr algn="ctr" defTabSz="822960">
              <a:buSzPct val="25000"/>
            </a:pPr>
            <a:r>
              <a:rPr lang="en-US" sz="1980" b="1" dirty="0">
                <a:solidFill>
                  <a:srgbClr val="000099"/>
                </a:solidFill>
              </a:rPr>
              <a:t>FY2018 HWRF/HMON Configuration</a:t>
            </a:r>
            <a:endParaRPr lang="en-US" sz="198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2676B0-9A89-4491-9429-94E22CD855AF}"/>
              </a:ext>
            </a:extLst>
          </p:cNvPr>
          <p:cNvSpPr txBox="1"/>
          <p:nvPr/>
        </p:nvSpPr>
        <p:spPr>
          <a:xfrm>
            <a:off x="5046133" y="941224"/>
            <a:ext cx="39907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(maintain diversity for future)</a:t>
            </a:r>
            <a:endParaRPr lang="en-US" sz="2100" dirty="0"/>
          </a:p>
        </p:txBody>
      </p:sp>
      <p:graphicFrame>
        <p:nvGraphicFramePr>
          <p:cNvPr id="5" name="Shape 581">
            <a:extLst>
              <a:ext uri="{FF2B5EF4-FFF2-40B4-BE49-F238E27FC236}">
                <a16:creationId xmlns:a16="http://schemas.microsoft.com/office/drawing/2014/main" id="{1167AF4C-BE2C-40C5-90E6-F19630C536E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40972" y="1885369"/>
          <a:ext cx="8662057" cy="365860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7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u="none" strike="noStrike" cap="none" dirty="0"/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dirty="0"/>
                        <a:t>HWRF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/>
                        <a:t>HMON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dirty="0"/>
                        <a:t>Dynamic core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Non-hydrostatic,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NMM-E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Non-hydrostatic,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 NMM-B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/>
                        <a:t>Nesting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13.5/4.5/1.5 km</a:t>
                      </a:r>
                      <a:r>
                        <a:rPr lang="en-US" sz="1200" dirty="0"/>
                        <a:t>;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77°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/18°/6°; 75 vertical levels; 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Full two-way moving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18/6/2 km</a:t>
                      </a: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; </a:t>
                      </a:r>
                      <a:r>
                        <a:rPr kumimoji="0"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75°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/12°/8°; 51 vertical levels;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Full two-way moving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Data Assimilation and Initialization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Vortex relocation &amp; adjustment,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Self-cycled hybrid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EnKF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-GSI with inner core DA (TDR)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strike="noStrike" dirty="0">
                          <a:solidFill>
                            <a:srgbClr val="FF0000"/>
                          </a:solidFill>
                        </a:rPr>
                        <a:t>Modified vortex relocation &amp; adjustment, no DA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8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/>
                        <a:t>Physics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Updated surface (GFDL),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GFS-EDMF PBL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, Updated Scale-aware SAS,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NOAH LSM,</a:t>
                      </a:r>
                      <a:r>
                        <a:rPr lang="en-US" sz="12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200" b="0" i="0" u="none" strike="noStrike" cap="none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odified RRTM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, Ferrier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Surface (GFDL), </a:t>
                      </a:r>
                      <a:r>
                        <a:rPr lang="en-US" sz="1200" b="0" i="0" u="none" strike="noStrike" cap="none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GFS-EDMF PBL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, Scale-aware SAS,  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NOAH LSM,</a:t>
                      </a:r>
                      <a:r>
                        <a:rPr lang="en-US" sz="1200" dirty="0"/>
                        <a:t> 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RRTM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, Ferrier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Coupling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MPIPOM/HYCOM,  RTOFS/GDEM,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WaveWatch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-III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HYCOM, RTOFS/NCODA, No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waves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Post-processing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NHC interpolation method,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Updated GFDL tracker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NHC interpolation method, </a:t>
                      </a:r>
                      <a:r>
                        <a:rPr lang="en-US" sz="12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GFDL tracker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/>
                        <a:t>NEMS/NUOPC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Yes with moving nests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3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/>
                        <a:t>Computation cost  for forecast job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81 nodes in 98 mins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26 nodes in 95 mins</a:t>
                      </a:r>
                    </a:p>
                  </a:txBody>
                  <a:tcPr marL="62147" marR="62147" marT="34516" marB="34516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0B7AE78-D446-4422-9A1B-CEBAF34762BB}"/>
              </a:ext>
            </a:extLst>
          </p:cNvPr>
          <p:cNvSpPr txBox="1">
            <a:spLocks noChangeAspect="1"/>
          </p:cNvSpPr>
          <p:nvPr/>
        </p:nvSpPr>
        <p:spPr>
          <a:xfrm>
            <a:off x="288971" y="1533635"/>
            <a:ext cx="2684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Items in </a:t>
            </a:r>
            <a:r>
              <a:rPr lang="en-US" sz="1200" dirty="0">
                <a:solidFill>
                  <a:srgbClr val="FF0000"/>
                </a:solidFill>
              </a:rPr>
              <a:t>Red</a:t>
            </a:r>
            <a:r>
              <a:rPr lang="en-US" sz="1200" dirty="0"/>
              <a:t> are different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264616-16C2-9842-9D58-0FC9295B4CDE}"/>
              </a:ext>
            </a:extLst>
          </p:cNvPr>
          <p:cNvSpPr txBox="1"/>
          <p:nvPr/>
        </p:nvSpPr>
        <p:spPr>
          <a:xfrm>
            <a:off x="1442720" y="349859"/>
            <a:ext cx="671286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Avichel</a:t>
            </a:r>
            <a:r>
              <a:rPr lang="en-US" dirty="0">
                <a:solidFill>
                  <a:srgbClr val="FF0000"/>
                </a:solidFill>
              </a:rPr>
              <a:t> asked us not to share outside MARACOOS until official release</a:t>
            </a:r>
          </a:p>
        </p:txBody>
      </p:sp>
    </p:spTree>
    <p:extLst>
      <p:ext uri="{BB962C8B-B14F-4D97-AF65-F5344CB8AC3E}">
        <p14:creationId xmlns:p14="http://schemas.microsoft.com/office/powerpoint/2010/main" val="15615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B0082F8-5E2C-2F40-8CB4-6E67F7975FD7}"/>
              </a:ext>
            </a:extLst>
          </p:cNvPr>
          <p:cNvSpPr txBox="1"/>
          <p:nvPr/>
        </p:nvSpPr>
        <p:spPr>
          <a:xfrm>
            <a:off x="-11397" y="4228205"/>
            <a:ext cx="216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Regional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HMON/HYCOM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HWRF/HYCOM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F59D12-D334-DB4F-AB6E-2AE05C29A863}"/>
              </a:ext>
            </a:extLst>
          </p:cNvPr>
          <p:cNvSpPr txBox="1"/>
          <p:nvPr/>
        </p:nvSpPr>
        <p:spPr>
          <a:xfrm>
            <a:off x="3648145" y="39609"/>
            <a:ext cx="1846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Global RTOFS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86B1474-B906-904B-9021-693932D7FB46}"/>
              </a:ext>
            </a:extLst>
          </p:cNvPr>
          <p:cNvSpPr/>
          <p:nvPr/>
        </p:nvSpPr>
        <p:spPr>
          <a:xfrm>
            <a:off x="158375" y="698944"/>
            <a:ext cx="8889055" cy="2262532"/>
          </a:xfrm>
          <a:prstGeom prst="rect">
            <a:avLst/>
          </a:prstGeom>
          <a:solidFill>
            <a:schemeClr val="accent1">
              <a:alpha val="29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866CF5D-E47E-CD43-94CD-56A90AFDD7BF}"/>
              </a:ext>
            </a:extLst>
          </p:cNvPr>
          <p:cNvGrpSpPr/>
          <p:nvPr/>
        </p:nvGrpSpPr>
        <p:grpSpPr>
          <a:xfrm>
            <a:off x="180874" y="823573"/>
            <a:ext cx="8782252" cy="2079014"/>
            <a:chOff x="-22581" y="697648"/>
            <a:chExt cx="8782252" cy="2079014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A54DCCE-0249-3E45-83A4-AD9920881DCC}"/>
                </a:ext>
              </a:extLst>
            </p:cNvPr>
            <p:cNvCxnSpPr>
              <a:cxnSpLocks/>
            </p:cNvCxnSpPr>
            <p:nvPr/>
          </p:nvCxnSpPr>
          <p:spPr>
            <a:xfrm>
              <a:off x="3226150" y="2111039"/>
              <a:ext cx="0" cy="28055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392603B-D7FD-7C49-9441-F2490966236D}"/>
                </a:ext>
              </a:extLst>
            </p:cNvPr>
            <p:cNvCxnSpPr>
              <a:cxnSpLocks/>
            </p:cNvCxnSpPr>
            <p:nvPr/>
          </p:nvCxnSpPr>
          <p:spPr>
            <a:xfrm>
              <a:off x="3679318" y="2103234"/>
              <a:ext cx="0" cy="28055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E448B5B-0A96-3948-909D-4B823F3855F5}"/>
                </a:ext>
              </a:extLst>
            </p:cNvPr>
            <p:cNvCxnSpPr>
              <a:cxnSpLocks/>
            </p:cNvCxnSpPr>
            <p:nvPr/>
          </p:nvCxnSpPr>
          <p:spPr>
            <a:xfrm>
              <a:off x="4162858" y="2122911"/>
              <a:ext cx="0" cy="28055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FFF238F7-12B7-424A-9411-A0F7F692D852}"/>
                </a:ext>
              </a:extLst>
            </p:cNvPr>
            <p:cNvGrpSpPr/>
            <p:nvPr/>
          </p:nvGrpSpPr>
          <p:grpSpPr>
            <a:xfrm>
              <a:off x="-22581" y="697648"/>
              <a:ext cx="8782252" cy="2079014"/>
              <a:chOff x="-54572" y="438704"/>
              <a:chExt cx="8782252" cy="2079014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7607A7-2508-5647-9EBE-0D273E437A88}"/>
                  </a:ext>
                </a:extLst>
              </p:cNvPr>
              <p:cNvSpPr txBox="1"/>
              <p:nvPr/>
            </p:nvSpPr>
            <p:spPr>
              <a:xfrm>
                <a:off x="67727" y="475804"/>
                <a:ext cx="8103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day -2 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238658E-CBFC-D147-AE78-A7EBB93CF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808" y="1419776"/>
                <a:ext cx="0" cy="36933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A59C1A-78F4-4B4B-8A70-57412FA367DD}"/>
                  </a:ext>
                </a:extLst>
              </p:cNvPr>
              <p:cNvSpPr txBox="1"/>
              <p:nvPr/>
            </p:nvSpPr>
            <p:spPr>
              <a:xfrm>
                <a:off x="531071" y="2028574"/>
                <a:ext cx="1930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Forcing EMC GDAS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078F89-1D7F-BC4B-932C-495E1E23EDC0}"/>
                  </a:ext>
                </a:extLst>
              </p:cNvPr>
              <p:cNvSpPr txBox="1"/>
              <p:nvPr/>
            </p:nvSpPr>
            <p:spPr>
              <a:xfrm>
                <a:off x="2523982" y="1370896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0Z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677ADBA-FBCE-D740-BB7B-361B6DD08B94}"/>
                  </a:ext>
                </a:extLst>
              </p:cNvPr>
              <p:cNvSpPr/>
              <p:nvPr/>
            </p:nvSpPr>
            <p:spPr>
              <a:xfrm>
                <a:off x="-54572" y="855309"/>
                <a:ext cx="18206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IC from Global</a:t>
                </a:r>
              </a:p>
              <a:p>
                <a:pPr algn="ctr"/>
                <a:r>
                  <a:rPr lang="en-US" dirty="0"/>
                  <a:t>GOFS 3.1/NCODA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5E5160-517D-ED44-B199-1F8B788D48EE}"/>
                  </a:ext>
                </a:extLst>
              </p:cNvPr>
              <p:cNvSpPr txBox="1"/>
              <p:nvPr/>
            </p:nvSpPr>
            <p:spPr>
              <a:xfrm>
                <a:off x="2385174" y="479679"/>
                <a:ext cx="739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day 0 </a:t>
                </a: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A1829AC-0250-4949-B47D-4404E312F0A3}"/>
                  </a:ext>
                </a:extLst>
              </p:cNvPr>
              <p:cNvGrpSpPr/>
              <p:nvPr/>
            </p:nvGrpSpPr>
            <p:grpSpPr>
              <a:xfrm>
                <a:off x="410808" y="1853003"/>
                <a:ext cx="8316872" cy="301631"/>
                <a:chOff x="407812" y="830812"/>
                <a:chExt cx="8316872" cy="301631"/>
              </a:xfrm>
            </p:grpSpPr>
            <p:cxnSp>
              <p:nvCxnSpPr>
                <p:cNvPr id="3" name="Straight Connector 2">
                  <a:extLst>
                    <a:ext uri="{FF2B5EF4-FFF2-40B4-BE49-F238E27FC236}">
                      <a16:creationId xmlns:a16="http://schemas.microsoft.com/office/drawing/2014/main" id="{C69FC4E3-B545-1A4C-BB2D-3686D1650B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7812" y="979342"/>
                  <a:ext cx="8316872" cy="0"/>
                </a:xfrm>
                <a:prstGeom prst="line">
                  <a:avLst/>
                </a:prstGeom>
                <a:ln w="28575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arrow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8F42212-F404-C747-B460-C884A45719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2000" y="851887"/>
                  <a:ext cx="0" cy="280556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BCC3C6C9-74C5-EE4A-A6E9-AE5BCE8EFF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8472" y="830812"/>
                  <a:ext cx="0" cy="280556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FB8EE75-F54D-8C44-B0FF-35C7D43DDF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57310" y="839064"/>
                  <a:ext cx="0" cy="280556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210C911E-2890-2743-87CE-4F9BCFCB5E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647" y="830812"/>
                  <a:ext cx="0" cy="280556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96313A7-CBDE-B045-9627-035C6BA8B6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0568" y="830812"/>
                  <a:ext cx="0" cy="280556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3968E1A-82E8-FC43-A4CA-A040820B3D29}"/>
                  </a:ext>
                </a:extLst>
              </p:cNvPr>
              <p:cNvSpPr/>
              <p:nvPr/>
            </p:nvSpPr>
            <p:spPr>
              <a:xfrm>
                <a:off x="4262180" y="438704"/>
                <a:ext cx="739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day 1 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E523F72-53AD-5B41-830F-DBA479AC06D7}"/>
                  </a:ext>
                </a:extLst>
              </p:cNvPr>
              <p:cNvSpPr txBox="1"/>
              <p:nvPr/>
            </p:nvSpPr>
            <p:spPr>
              <a:xfrm>
                <a:off x="3765077" y="2148386"/>
                <a:ext cx="1274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Forcing GFS</a:t>
                </a: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9A9F7B7-9F0F-734C-AE17-CD4BB066DD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49981" y="2335538"/>
                <a:ext cx="3665780" cy="127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FB800A4-A298-B248-8EBB-DAAC6E1747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3968" y="2335538"/>
                <a:ext cx="1007305" cy="1276"/>
              </a:xfrm>
              <a:prstGeom prst="line">
                <a:avLst/>
              </a:prstGeom>
              <a:ln w="190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84F44C4-6CC9-6E43-8FD9-719CCBE6E39A}"/>
                  </a:ext>
                </a:extLst>
              </p:cNvPr>
              <p:cNvSpPr txBox="1"/>
              <p:nvPr/>
            </p:nvSpPr>
            <p:spPr>
              <a:xfrm>
                <a:off x="2950560" y="1377752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6Z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6467E6C7-933F-5A47-B5B9-D2BB2657B659}"/>
                  </a:ext>
                </a:extLst>
              </p:cNvPr>
              <p:cNvSpPr txBox="1"/>
              <p:nvPr/>
            </p:nvSpPr>
            <p:spPr>
              <a:xfrm>
                <a:off x="3419049" y="1385087"/>
                <a:ext cx="526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12Z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A42B4EE-263B-2845-B15B-4246717EB328}"/>
                  </a:ext>
                </a:extLst>
              </p:cNvPr>
              <p:cNvSpPr txBox="1"/>
              <p:nvPr/>
            </p:nvSpPr>
            <p:spPr>
              <a:xfrm>
                <a:off x="3899064" y="1393952"/>
                <a:ext cx="526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18Z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FB2A078-D3F0-BE48-837E-597F5932955E}"/>
                  </a:ext>
                </a:extLst>
              </p:cNvPr>
              <p:cNvSpPr txBox="1"/>
              <p:nvPr/>
            </p:nvSpPr>
            <p:spPr>
              <a:xfrm>
                <a:off x="4367457" y="1390803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0Z</a:t>
                </a: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27C0156-4755-AD44-82CE-21EA9752DF5E}"/>
              </a:ext>
            </a:extLst>
          </p:cNvPr>
          <p:cNvGrpSpPr/>
          <p:nvPr/>
        </p:nvGrpSpPr>
        <p:grpSpPr>
          <a:xfrm>
            <a:off x="2186668" y="2782775"/>
            <a:ext cx="6866599" cy="3226421"/>
            <a:chOff x="2186668" y="2782775"/>
            <a:chExt cx="6866599" cy="322642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542BD83-BE62-0347-BEA2-FCC2A655F687}"/>
                </a:ext>
              </a:extLst>
            </p:cNvPr>
            <p:cNvSpPr txBox="1"/>
            <p:nvPr/>
          </p:nvSpPr>
          <p:spPr>
            <a:xfrm>
              <a:off x="2186668" y="3538925"/>
              <a:ext cx="723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IC, BC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5EA2AF3-F908-1E42-B4DC-F8EC55DA3CFB}"/>
                </a:ext>
              </a:extLst>
            </p:cNvPr>
            <p:cNvCxnSpPr>
              <a:cxnSpLocks/>
            </p:cNvCxnSpPr>
            <p:nvPr/>
          </p:nvCxnSpPr>
          <p:spPr>
            <a:xfrm>
              <a:off x="2959414" y="2782775"/>
              <a:ext cx="0" cy="114636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AC26137-C3AF-F74D-8448-7DB578C5FAD3}"/>
                </a:ext>
              </a:extLst>
            </p:cNvPr>
            <p:cNvCxnSpPr>
              <a:cxnSpLocks/>
            </p:cNvCxnSpPr>
            <p:nvPr/>
          </p:nvCxnSpPr>
          <p:spPr>
            <a:xfrm>
              <a:off x="2959414" y="3929141"/>
              <a:ext cx="5991793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DD59E93-E8A5-FB49-B4D3-EA5F32E05E10}"/>
                </a:ext>
              </a:extLst>
            </p:cNvPr>
            <p:cNvCxnSpPr>
              <a:cxnSpLocks/>
            </p:cNvCxnSpPr>
            <p:nvPr/>
          </p:nvCxnSpPr>
          <p:spPr>
            <a:xfrm>
              <a:off x="3429605" y="2782775"/>
              <a:ext cx="0" cy="158095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34D34E5-9224-D346-88DC-9B24C5E2F035}"/>
                </a:ext>
              </a:extLst>
            </p:cNvPr>
            <p:cNvCxnSpPr>
              <a:cxnSpLocks/>
            </p:cNvCxnSpPr>
            <p:nvPr/>
          </p:nvCxnSpPr>
          <p:spPr>
            <a:xfrm>
              <a:off x="3390549" y="4363734"/>
              <a:ext cx="5572577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9421685-0426-BC4D-824C-5DBCD01FD313}"/>
                </a:ext>
              </a:extLst>
            </p:cNvPr>
            <p:cNvCxnSpPr>
              <a:cxnSpLocks/>
            </p:cNvCxnSpPr>
            <p:nvPr/>
          </p:nvCxnSpPr>
          <p:spPr>
            <a:xfrm>
              <a:off x="3917548" y="4786298"/>
              <a:ext cx="5033659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B02A9D3-BF4A-2D4B-A588-EB36AD9D5047}"/>
                </a:ext>
              </a:extLst>
            </p:cNvPr>
            <p:cNvCxnSpPr>
              <a:cxnSpLocks/>
            </p:cNvCxnSpPr>
            <p:nvPr/>
          </p:nvCxnSpPr>
          <p:spPr>
            <a:xfrm>
              <a:off x="3896766" y="2826393"/>
              <a:ext cx="0" cy="195990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174E3DD-0283-2645-BB80-E31E26D97324}"/>
                </a:ext>
              </a:extLst>
            </p:cNvPr>
            <p:cNvCxnSpPr>
              <a:cxnSpLocks/>
            </p:cNvCxnSpPr>
            <p:nvPr/>
          </p:nvCxnSpPr>
          <p:spPr>
            <a:xfrm>
              <a:off x="4362855" y="5219252"/>
              <a:ext cx="4588352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8E86366-65E5-8440-93BA-0ADF7EF0141F}"/>
                </a:ext>
              </a:extLst>
            </p:cNvPr>
            <p:cNvCxnSpPr>
              <a:cxnSpLocks/>
            </p:cNvCxnSpPr>
            <p:nvPr/>
          </p:nvCxnSpPr>
          <p:spPr>
            <a:xfrm>
              <a:off x="4394028" y="2826393"/>
              <a:ext cx="0" cy="239285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73E9649-7B72-C245-B239-6DD34BDAC49E}"/>
                </a:ext>
              </a:extLst>
            </p:cNvPr>
            <p:cNvSpPr/>
            <p:nvPr/>
          </p:nvSpPr>
          <p:spPr>
            <a:xfrm>
              <a:off x="3033584" y="4042802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IC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F1CE6A3-70C1-3B47-815C-7235165B2C92}"/>
                </a:ext>
              </a:extLst>
            </p:cNvPr>
            <p:cNvSpPr/>
            <p:nvPr/>
          </p:nvSpPr>
          <p:spPr>
            <a:xfrm>
              <a:off x="3506106" y="4500001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IC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7805D51E-50D1-CA45-8D4D-C84DEF103D4D}"/>
                </a:ext>
              </a:extLst>
            </p:cNvPr>
            <p:cNvSpPr/>
            <p:nvPr/>
          </p:nvSpPr>
          <p:spPr>
            <a:xfrm>
              <a:off x="3983200" y="4899496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IC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139C1B3-63D0-EB46-8FF3-E27EF89C45BD}"/>
                </a:ext>
              </a:extLst>
            </p:cNvPr>
            <p:cNvCxnSpPr>
              <a:cxnSpLocks/>
            </p:cNvCxnSpPr>
            <p:nvPr/>
          </p:nvCxnSpPr>
          <p:spPr>
            <a:xfrm>
              <a:off x="4804690" y="5693770"/>
              <a:ext cx="4146517" cy="0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5EE676D-2210-D947-A15D-0B5E8C7F3B05}"/>
                </a:ext>
              </a:extLst>
            </p:cNvPr>
            <p:cNvCxnSpPr>
              <a:cxnSpLocks/>
            </p:cNvCxnSpPr>
            <p:nvPr/>
          </p:nvCxnSpPr>
          <p:spPr>
            <a:xfrm>
              <a:off x="4835863" y="2875969"/>
              <a:ext cx="0" cy="281780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620BA72-6638-EB4E-95AB-DCF7CC729E4E}"/>
                </a:ext>
              </a:extLst>
            </p:cNvPr>
            <p:cNvSpPr/>
            <p:nvPr/>
          </p:nvSpPr>
          <p:spPr>
            <a:xfrm>
              <a:off x="4428906" y="5396661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IC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04CE340-8796-1740-9E1E-F194E6C97D3F}"/>
                </a:ext>
              </a:extLst>
            </p:cNvPr>
            <p:cNvSpPr/>
            <p:nvPr/>
          </p:nvSpPr>
          <p:spPr>
            <a:xfrm>
              <a:off x="2197138" y="3547894"/>
              <a:ext cx="6856129" cy="2461302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29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0ADB928-9C5B-9C4E-AB37-D683B8A636CE}"/>
              </a:ext>
            </a:extLst>
          </p:cNvPr>
          <p:cNvCxnSpPr>
            <a:cxnSpLocks/>
          </p:cNvCxnSpPr>
          <p:nvPr/>
        </p:nvCxnSpPr>
        <p:spPr>
          <a:xfrm>
            <a:off x="4805756" y="1192905"/>
            <a:ext cx="0" cy="5374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D06A390-CDAC-3943-8975-0506D952855E}"/>
              </a:ext>
            </a:extLst>
          </p:cNvPr>
          <p:cNvCxnSpPr>
            <a:cxnSpLocks/>
          </p:cNvCxnSpPr>
          <p:nvPr/>
        </p:nvCxnSpPr>
        <p:spPr>
          <a:xfrm>
            <a:off x="2965390" y="1230005"/>
            <a:ext cx="0" cy="5374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DAB6CB6-6DDA-464D-B9D6-A5D58B786417}"/>
              </a:ext>
            </a:extLst>
          </p:cNvPr>
          <p:cNvCxnSpPr>
            <a:cxnSpLocks/>
          </p:cNvCxnSpPr>
          <p:nvPr/>
        </p:nvCxnSpPr>
        <p:spPr>
          <a:xfrm>
            <a:off x="646254" y="1192904"/>
            <a:ext cx="0" cy="5374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21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3EB87E-30A0-8849-892A-F48EAEEF2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38" t="-238" r="45238" b="238"/>
          <a:stretch/>
        </p:blipFill>
        <p:spPr>
          <a:xfrm>
            <a:off x="762000" y="110702"/>
            <a:ext cx="7434943" cy="674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6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0EF5BB-DB4E-544A-9BFF-C812B86E651C}"/>
              </a:ext>
            </a:extLst>
          </p:cNvPr>
          <p:cNvSpPr txBox="1"/>
          <p:nvPr/>
        </p:nvSpPr>
        <p:spPr>
          <a:xfrm>
            <a:off x="2373053" y="283076"/>
            <a:ext cx="476942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 HWRF/POM?</a:t>
            </a:r>
          </a:p>
        </p:txBody>
      </p:sp>
    </p:spTree>
    <p:extLst>
      <p:ext uri="{BB962C8B-B14F-4D97-AF65-F5344CB8AC3E}">
        <p14:creationId xmlns:p14="http://schemas.microsoft.com/office/powerpoint/2010/main" val="105199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CD9C73-EB13-2845-BA5B-3AEDEC42BCB8}"/>
              </a:ext>
            </a:extLst>
          </p:cNvPr>
          <p:cNvSpPr txBox="1"/>
          <p:nvPr/>
        </p:nvSpPr>
        <p:spPr>
          <a:xfrm>
            <a:off x="627843" y="278459"/>
            <a:ext cx="7888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Hurricane Forecasting Models by Regions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C91C2-4A11-0C45-8DA0-4A58097F081A}"/>
              </a:ext>
            </a:extLst>
          </p:cNvPr>
          <p:cNvSpPr txBox="1"/>
          <p:nvPr/>
        </p:nvSpPr>
        <p:spPr>
          <a:xfrm>
            <a:off x="3254800" y="1226126"/>
            <a:ext cx="2916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Gulf of Mexico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9432D-1CF4-0B40-B1F8-890AD9E76020}"/>
              </a:ext>
            </a:extLst>
          </p:cNvPr>
          <p:cNvSpPr txBox="1"/>
          <p:nvPr/>
        </p:nvSpPr>
        <p:spPr>
          <a:xfrm>
            <a:off x="627843" y="1999243"/>
            <a:ext cx="83810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HWRF/POM: initialized from climatology and/or feature models.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HMON/HYCOM: initialized from RTOFS. RTOFS</a:t>
            </a:r>
          </a:p>
          <a:p>
            <a:r>
              <a:rPr lang="en-US" sz="2800" dirty="0"/>
              <a:t>     Initializes from GOFS 3.1/NCODA 2 days prior (initial </a:t>
            </a:r>
          </a:p>
          <a:p>
            <a:r>
              <a:rPr lang="en-US" sz="2800" dirty="0"/>
              <a:t>     conditions ) forced by EMC GDAS (Global data</a:t>
            </a:r>
          </a:p>
          <a:p>
            <a:r>
              <a:rPr lang="en-US" sz="2800" dirty="0"/>
              <a:t>     assimilation system) forcing.</a:t>
            </a:r>
          </a:p>
        </p:txBody>
      </p:sp>
    </p:spTree>
    <p:extLst>
      <p:ext uri="{BB962C8B-B14F-4D97-AF65-F5344CB8AC3E}">
        <p14:creationId xmlns:p14="http://schemas.microsoft.com/office/powerpoint/2010/main" val="154038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3AED6-054D-EC46-9D2B-A3C1B570A89D}"/>
              </a:ext>
            </a:extLst>
          </p:cNvPr>
          <p:cNvSpPr txBox="1"/>
          <p:nvPr/>
        </p:nvSpPr>
        <p:spPr>
          <a:xfrm>
            <a:off x="1604883" y="145474"/>
            <a:ext cx="637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HWRF runs in 7 individual basins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4A200-8DAC-4D49-8367-B09193CBFBAE}"/>
              </a:ext>
            </a:extLst>
          </p:cNvPr>
          <p:cNvSpPr txBox="1"/>
          <p:nvPr/>
        </p:nvSpPr>
        <p:spPr>
          <a:xfrm>
            <a:off x="737757" y="945574"/>
            <a:ext cx="81049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JTWC (joint typhoon weather center) basins:</a:t>
            </a:r>
          </a:p>
          <a:p>
            <a:r>
              <a:rPr lang="en-US" sz="2800" dirty="0"/>
              <a:t>     West Pacific, South Pacific, Southern Indian Ocean,</a:t>
            </a:r>
          </a:p>
          <a:p>
            <a:r>
              <a:rPr lang="en-US" sz="2800" dirty="0"/>
              <a:t>     Northern Indian Ocean. </a:t>
            </a:r>
          </a:p>
          <a:p>
            <a:r>
              <a:rPr lang="en-US" sz="2800" dirty="0"/>
              <a:t>     In all these basins HWRF is Coupled to HYCOM</a:t>
            </a:r>
          </a:p>
          <a:p>
            <a:r>
              <a:rPr lang="en-US" sz="2800" dirty="0"/>
              <a:t>     using IC/BC from global RTOFS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NHC (National Hurricane Center) basins:</a:t>
            </a:r>
          </a:p>
          <a:p>
            <a:r>
              <a:rPr lang="en-US" sz="2800" dirty="0"/>
              <a:t>     HWRF Coupled to POM In the North Atlantic. Initial</a:t>
            </a:r>
          </a:p>
          <a:p>
            <a:r>
              <a:rPr lang="en-US" sz="2800" dirty="0"/>
              <a:t>     conditions come from climatology and feature   </a:t>
            </a:r>
          </a:p>
          <a:p>
            <a:r>
              <a:rPr lang="en-US" sz="2800" dirty="0"/>
              <a:t>     model. Feature model only for the GOM but not the </a:t>
            </a:r>
          </a:p>
          <a:p>
            <a:r>
              <a:rPr lang="en-US" sz="2800" dirty="0"/>
              <a:t>     Gulf Stream.</a:t>
            </a:r>
          </a:p>
          <a:p>
            <a:r>
              <a:rPr lang="en-US" sz="2800" dirty="0"/>
              <a:t>     Eastern Pacific and Central Pacific. IC come from   </a:t>
            </a:r>
          </a:p>
          <a:p>
            <a:r>
              <a:rPr lang="en-US" sz="2800" dirty="0"/>
              <a:t>     global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RTOFS</a:t>
            </a:r>
          </a:p>
        </p:txBody>
      </p:sp>
    </p:spTree>
    <p:extLst>
      <p:ext uri="{BB962C8B-B14F-4D97-AF65-F5344CB8AC3E}">
        <p14:creationId xmlns:p14="http://schemas.microsoft.com/office/powerpoint/2010/main" val="344103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13572</TotalTime>
  <Words>861</Words>
  <Application>Microsoft Macintosh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74</cp:revision>
  <dcterms:created xsi:type="dcterms:W3CDTF">2019-04-02T23:46:17Z</dcterms:created>
  <dcterms:modified xsi:type="dcterms:W3CDTF">2019-06-10T18:55:57Z</dcterms:modified>
</cp:coreProperties>
</file>