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425" r:id="rId2"/>
    <p:sldId id="424" r:id="rId3"/>
    <p:sldId id="416" r:id="rId4"/>
    <p:sldId id="419" r:id="rId5"/>
    <p:sldId id="427" r:id="rId6"/>
    <p:sldId id="426" r:id="rId7"/>
    <p:sldId id="256" r:id="rId8"/>
    <p:sldId id="417" r:id="rId9"/>
    <p:sldId id="422" r:id="rId10"/>
    <p:sldId id="421" r:id="rId11"/>
    <p:sldId id="418" r:id="rId12"/>
    <p:sldId id="420" r:id="rId13"/>
    <p:sldId id="42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97"/>
    <p:restoredTop sz="94674"/>
  </p:normalViewPr>
  <p:slideViewPr>
    <p:cSldViewPr snapToGrid="0" snapToObjects="1">
      <p:cViewPr varScale="1">
        <p:scale>
          <a:sx n="125" d="100"/>
          <a:sy n="125" d="100"/>
        </p:scale>
        <p:origin x="160" y="208"/>
      </p:cViewPr>
      <p:guideLst>
        <p:guide orient="horz" pos="213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BD65A-937C-934E-949D-6690316F979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FB9A9-02DD-3549-9FEF-42BFA8CF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27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>
            <a:spLocks noGrp="1"/>
          </p:cNvSpPr>
          <p:nvPr>
            <p:ph type="body" idx="1"/>
          </p:nvPr>
        </p:nvSpPr>
        <p:spPr>
          <a:xfrm>
            <a:off x="698500" y="4410075"/>
            <a:ext cx="5588100" cy="4176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551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591F-96AD-CA49-9358-7AD946585E1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6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591F-96AD-CA49-9358-7AD946585E1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8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591F-96AD-CA49-9358-7AD946585E1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6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591F-96AD-CA49-9358-7AD946585E1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591F-96AD-CA49-9358-7AD946585E1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1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591F-96AD-CA49-9358-7AD946585E1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9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591F-96AD-CA49-9358-7AD946585E1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9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591F-96AD-CA49-9358-7AD946585E1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8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591F-96AD-CA49-9358-7AD946585E1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2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591F-96AD-CA49-9358-7AD946585E1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61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591F-96AD-CA49-9358-7AD946585E1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3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5591F-96AD-CA49-9358-7AD946585E1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olar.ncep.noaa.gov/global/?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061B8E-059B-9C49-BA69-CB861BE49887}"/>
              </a:ext>
            </a:extLst>
          </p:cNvPr>
          <p:cNvSpPr txBox="1"/>
          <p:nvPr/>
        </p:nvSpPr>
        <p:spPr>
          <a:xfrm>
            <a:off x="688597" y="127256"/>
            <a:ext cx="7766806" cy="70788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/>
              <a:t>NOAA Hurricane Forecasting Models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7FD6E7-A479-894F-A64B-F1DA51078AF6}"/>
              </a:ext>
            </a:extLst>
          </p:cNvPr>
          <p:cNvSpPr txBox="1"/>
          <p:nvPr/>
        </p:nvSpPr>
        <p:spPr>
          <a:xfrm>
            <a:off x="164081" y="1012921"/>
            <a:ext cx="2513714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HWRF/</a:t>
            </a:r>
            <a:r>
              <a:rPr lang="en-US" sz="3200" strike="sngStrike" dirty="0"/>
              <a:t>RTOFS</a:t>
            </a:r>
            <a:r>
              <a:rPr lang="en-US" sz="3200" dirty="0"/>
              <a:t> HYCOM</a:t>
            </a:r>
            <a:endParaRPr lang="en-US" sz="3200" strike="sngStrik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98AB2A-FEE6-7F40-971B-3BF0B41806B7}"/>
              </a:ext>
            </a:extLst>
          </p:cNvPr>
          <p:cNvSpPr txBox="1"/>
          <p:nvPr/>
        </p:nvSpPr>
        <p:spPr>
          <a:xfrm>
            <a:off x="3082297" y="1089875"/>
            <a:ext cx="2540439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HMON/</a:t>
            </a:r>
            <a:r>
              <a:rPr lang="en-US" sz="3200" strike="sngStrike" dirty="0"/>
              <a:t>RTOFS</a:t>
            </a:r>
          </a:p>
          <a:p>
            <a:r>
              <a:rPr lang="en-US" sz="3200" dirty="0"/>
              <a:t>HYCOM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26D8D8-B1E2-194F-A711-E535C66BC580}"/>
              </a:ext>
            </a:extLst>
          </p:cNvPr>
          <p:cNvSpPr txBox="1"/>
          <p:nvPr/>
        </p:nvSpPr>
        <p:spPr>
          <a:xfrm>
            <a:off x="6142708" y="1211572"/>
            <a:ext cx="219944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HWRF/POM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B9D5F4-7AF8-7348-B206-819BC0B31BE7}"/>
              </a:ext>
            </a:extLst>
          </p:cNvPr>
          <p:cNvSpPr/>
          <p:nvPr/>
        </p:nvSpPr>
        <p:spPr>
          <a:xfrm>
            <a:off x="52062" y="2190571"/>
            <a:ext cx="2737753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West/South Pacific, Southern/Northern Indian Ocean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350344-B68B-B449-A1A6-40C407127E4C}"/>
              </a:ext>
            </a:extLst>
          </p:cNvPr>
          <p:cNvSpPr/>
          <p:nvPr/>
        </p:nvSpPr>
        <p:spPr>
          <a:xfrm>
            <a:off x="5511637" y="2345492"/>
            <a:ext cx="1137363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/>
              <a:t>North </a:t>
            </a:r>
          </a:p>
          <a:p>
            <a:r>
              <a:rPr lang="en-US" sz="2400" dirty="0"/>
              <a:t>Atlantic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A40C4-0F63-5B40-BA0F-90D71E5614D8}"/>
              </a:ext>
            </a:extLst>
          </p:cNvPr>
          <p:cNvSpPr/>
          <p:nvPr/>
        </p:nvSpPr>
        <p:spPr>
          <a:xfrm>
            <a:off x="3005530" y="2190570"/>
            <a:ext cx="2142488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North Atlantic,</a:t>
            </a:r>
          </a:p>
          <a:p>
            <a:r>
              <a:rPr lang="en-US" sz="2400" dirty="0"/>
              <a:t>Eastern/Central Pacific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E5788F-C51E-6E43-9D42-3C399AAE08E8}"/>
              </a:ext>
            </a:extLst>
          </p:cNvPr>
          <p:cNvSpPr txBox="1"/>
          <p:nvPr/>
        </p:nvSpPr>
        <p:spPr>
          <a:xfrm>
            <a:off x="4713624" y="3580437"/>
            <a:ext cx="2202173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IC come from climatology and the POM (w/ feature model only in the </a:t>
            </a:r>
            <a:r>
              <a:rPr lang="en-US" sz="2400" dirty="0" err="1"/>
              <a:t>GoM</a:t>
            </a:r>
            <a:r>
              <a:rPr lang="en-US" sz="2400" dirty="0"/>
              <a:t>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C001465-CE85-F14F-972C-49D949B8E209}"/>
              </a:ext>
            </a:extLst>
          </p:cNvPr>
          <p:cNvSpPr txBox="1"/>
          <p:nvPr/>
        </p:nvSpPr>
        <p:spPr>
          <a:xfrm>
            <a:off x="6649000" y="5818915"/>
            <a:ext cx="726481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BC 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3896C9-058D-2940-AF1F-47B201323FE3}"/>
              </a:ext>
            </a:extLst>
          </p:cNvPr>
          <p:cNvSpPr/>
          <p:nvPr/>
        </p:nvSpPr>
        <p:spPr>
          <a:xfrm>
            <a:off x="546732" y="3990010"/>
            <a:ext cx="3092208" cy="16176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IC and BC from</a:t>
            </a:r>
          </a:p>
          <a:p>
            <a:r>
              <a:rPr lang="en-US" sz="2400" dirty="0"/>
              <a:t>Global RTOFS </a:t>
            </a:r>
            <a:r>
              <a:rPr lang="en-US" sz="2400" dirty="0" err="1"/>
              <a:t>spunup</a:t>
            </a:r>
            <a:r>
              <a:rPr lang="en-US" sz="2400" dirty="0"/>
              <a:t> from the global </a:t>
            </a:r>
          </a:p>
          <a:p>
            <a:r>
              <a:rPr lang="en-US" sz="2400" dirty="0"/>
              <a:t>GOFS 3.1/NCODA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ED5F718-74CC-1A41-8A7D-8B4568057F5C}"/>
              </a:ext>
            </a:extLst>
          </p:cNvPr>
          <p:cNvSpPr/>
          <p:nvPr/>
        </p:nvSpPr>
        <p:spPr>
          <a:xfrm>
            <a:off x="7018452" y="3949768"/>
            <a:ext cx="2031049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IC from </a:t>
            </a:r>
            <a:r>
              <a:rPr lang="en-US" sz="2400" strike="sngStrike" dirty="0"/>
              <a:t>global GOFS3.1/</a:t>
            </a:r>
          </a:p>
          <a:p>
            <a:r>
              <a:rPr lang="en-US" sz="2400" strike="sngStrike" dirty="0"/>
              <a:t>NCODA</a:t>
            </a:r>
          </a:p>
          <a:p>
            <a:r>
              <a:rPr lang="en-US" sz="2400" dirty="0"/>
              <a:t>Global RTOFS </a:t>
            </a:r>
            <a:r>
              <a:rPr lang="en-US" sz="2400" dirty="0" err="1"/>
              <a:t>nowcast</a:t>
            </a:r>
            <a:endParaRPr lang="en-US" sz="2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06D69CB-AC4C-9E4E-833B-452ED49F64BB}"/>
              </a:ext>
            </a:extLst>
          </p:cNvPr>
          <p:cNvSpPr/>
          <p:nvPr/>
        </p:nvSpPr>
        <p:spPr>
          <a:xfrm>
            <a:off x="6846910" y="2345492"/>
            <a:ext cx="2202591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/>
              <a:t>Eastern/Central </a:t>
            </a:r>
          </a:p>
          <a:p>
            <a:r>
              <a:rPr lang="en-US" sz="2400" dirty="0"/>
              <a:t>Pacific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4C32CF6-619D-5A48-BA94-81C3BD02677E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1420938" y="835142"/>
            <a:ext cx="3151062" cy="34066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D8C8EDB-E53A-1F43-98AD-06B144206F1A}"/>
              </a:ext>
            </a:extLst>
          </p:cNvPr>
          <p:cNvCxnSpPr>
            <a:cxnSpLocks/>
          </p:cNvCxnSpPr>
          <p:nvPr/>
        </p:nvCxnSpPr>
        <p:spPr>
          <a:xfrm>
            <a:off x="4596585" y="845435"/>
            <a:ext cx="2895260" cy="330367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C6E17C7-E318-104E-B73E-FD76E6DB6550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4572000" y="835142"/>
            <a:ext cx="0" cy="40394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61E49E1-E679-694C-B89C-41F80D9439E4}"/>
              </a:ext>
            </a:extLst>
          </p:cNvPr>
          <p:cNvCxnSpPr>
            <a:cxnSpLocks/>
          </p:cNvCxnSpPr>
          <p:nvPr/>
        </p:nvCxnSpPr>
        <p:spPr>
          <a:xfrm>
            <a:off x="1350453" y="1805243"/>
            <a:ext cx="0" cy="40394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9062F6F-083C-C148-B32C-871200579F88}"/>
              </a:ext>
            </a:extLst>
          </p:cNvPr>
          <p:cNvCxnSpPr>
            <a:cxnSpLocks/>
          </p:cNvCxnSpPr>
          <p:nvPr/>
        </p:nvCxnSpPr>
        <p:spPr>
          <a:xfrm>
            <a:off x="4266835" y="1786622"/>
            <a:ext cx="0" cy="40394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B150F26-C925-3644-8DE2-95811AE4F58C}"/>
              </a:ext>
            </a:extLst>
          </p:cNvPr>
          <p:cNvCxnSpPr>
            <a:cxnSpLocks/>
          </p:cNvCxnSpPr>
          <p:nvPr/>
        </p:nvCxnSpPr>
        <p:spPr>
          <a:xfrm flipH="1">
            <a:off x="6142708" y="1786622"/>
            <a:ext cx="1102823" cy="55887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6599DD7-F92E-E34F-9BE0-F5EE8B825455}"/>
              </a:ext>
            </a:extLst>
          </p:cNvPr>
          <p:cNvCxnSpPr>
            <a:cxnSpLocks/>
          </p:cNvCxnSpPr>
          <p:nvPr/>
        </p:nvCxnSpPr>
        <p:spPr>
          <a:xfrm>
            <a:off x="7242432" y="1793930"/>
            <a:ext cx="997789" cy="567076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471D427-EB63-0444-A7DF-239DDE2A9E76}"/>
              </a:ext>
            </a:extLst>
          </p:cNvPr>
          <p:cNvCxnSpPr>
            <a:cxnSpLocks/>
          </p:cNvCxnSpPr>
          <p:nvPr/>
        </p:nvCxnSpPr>
        <p:spPr>
          <a:xfrm>
            <a:off x="1661292" y="3408827"/>
            <a:ext cx="1085699" cy="540942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32B301D-7D5F-3E45-A76A-1E6076679680}"/>
              </a:ext>
            </a:extLst>
          </p:cNvPr>
          <p:cNvCxnSpPr>
            <a:cxnSpLocks/>
          </p:cNvCxnSpPr>
          <p:nvPr/>
        </p:nvCxnSpPr>
        <p:spPr>
          <a:xfrm flipH="1">
            <a:off x="2821605" y="3408827"/>
            <a:ext cx="1227128" cy="540942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ADB40CE-5F7B-F54A-8C1C-B149C917F423}"/>
              </a:ext>
            </a:extLst>
          </p:cNvPr>
          <p:cNvCxnSpPr>
            <a:cxnSpLocks/>
          </p:cNvCxnSpPr>
          <p:nvPr/>
        </p:nvCxnSpPr>
        <p:spPr>
          <a:xfrm flipH="1">
            <a:off x="5988707" y="3188926"/>
            <a:ext cx="1" cy="40394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6332F48-31F5-CB45-A74B-A67B6B6204BE}"/>
              </a:ext>
            </a:extLst>
          </p:cNvPr>
          <p:cNvCxnSpPr>
            <a:cxnSpLocks/>
          </p:cNvCxnSpPr>
          <p:nvPr/>
        </p:nvCxnSpPr>
        <p:spPr>
          <a:xfrm flipH="1">
            <a:off x="7955900" y="3188925"/>
            <a:ext cx="1" cy="760843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861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1D46C7-4DA7-5547-A2A5-72BF41F59CAD}"/>
              </a:ext>
            </a:extLst>
          </p:cNvPr>
          <p:cNvSpPr txBox="1"/>
          <p:nvPr/>
        </p:nvSpPr>
        <p:spPr>
          <a:xfrm>
            <a:off x="161476" y="415636"/>
            <a:ext cx="890077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output provided by Hyun-Sook is the 5</a:t>
            </a:r>
            <a:r>
              <a:rPr lang="en-US" sz="2800" baseline="30000" dirty="0"/>
              <a:t>th</a:t>
            </a:r>
            <a:r>
              <a:rPr lang="en-US" sz="2800" dirty="0"/>
              <a:t> cycle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experimental system is HWRF/HYCOM in NHC basins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Hyun-Sook will run experimental HWRF/HYCOM for </a:t>
            </a:r>
          </a:p>
          <a:p>
            <a:r>
              <a:rPr lang="en-US" sz="2800" dirty="0"/>
              <a:t>      Michael and provide us with output so the three models</a:t>
            </a:r>
          </a:p>
          <a:p>
            <a:r>
              <a:rPr lang="en-US" sz="2800" dirty="0"/>
              <a:t>      can be compared vs glider data</a:t>
            </a:r>
          </a:p>
        </p:txBody>
      </p:sp>
    </p:spTree>
    <p:extLst>
      <p:ext uri="{BB962C8B-B14F-4D97-AF65-F5344CB8AC3E}">
        <p14:creationId xmlns:p14="http://schemas.microsoft.com/office/powerpoint/2010/main" val="4139878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6EC9371-805E-244A-81B5-3CE331D12458}"/>
              </a:ext>
            </a:extLst>
          </p:cNvPr>
          <p:cNvSpPr txBox="1"/>
          <p:nvPr/>
        </p:nvSpPr>
        <p:spPr>
          <a:xfrm>
            <a:off x="3066652" y="145473"/>
            <a:ext cx="3418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Front Eddy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A83A1F-053D-1F44-92FD-20464FC8C2EF}"/>
              </a:ext>
            </a:extLst>
          </p:cNvPr>
          <p:cNvSpPr txBox="1"/>
          <p:nvPr/>
        </p:nvSpPr>
        <p:spPr>
          <a:xfrm>
            <a:off x="498764" y="857936"/>
            <a:ext cx="839585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It is only done in GOM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NHC gives NCEP the location of the Loop Current and warm core rings based on SST and SSH. This information is sent daily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locations of Loop Currents and warm core rings go into POM and modifies the climatology of temperature and salinity (subsurface profiles). This modified climatology becomes the IC for POM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There are </a:t>
            </a:r>
            <a:r>
              <a:rPr lang="en-US" sz="2800" dirty="0" err="1"/>
              <a:t>Netcdf</a:t>
            </a:r>
            <a:r>
              <a:rPr lang="en-US" sz="2800" dirty="0"/>
              <a:t> files that are created with the modified climatology: </a:t>
            </a:r>
            <a:r>
              <a:rPr lang="en-US" sz="2800" dirty="0" err="1"/>
              <a:t>pom.ts_initial.nc</a:t>
            </a:r>
            <a:endParaRPr lang="en-US" sz="2800" dirty="0"/>
          </a:p>
          <a:p>
            <a:r>
              <a:rPr lang="en-US" sz="2800" dirty="0"/>
              <a:t>                            </a:t>
            </a:r>
            <a:r>
              <a:rPr lang="en-US" sz="2800" dirty="0" err="1"/>
              <a:t>pom.uv_initial.nc</a:t>
            </a:r>
            <a:r>
              <a:rPr lang="en-US" sz="2800" dirty="0"/>
              <a:t> (</a:t>
            </a:r>
            <a:r>
              <a:rPr lang="en-US" sz="2800" dirty="0" err="1"/>
              <a:t>geostrophy</a:t>
            </a:r>
            <a:r>
              <a:rPr lang="en-US" sz="2800" dirty="0"/>
              <a:t>) </a:t>
            </a:r>
          </a:p>
          <a:p>
            <a:r>
              <a:rPr lang="en-US" sz="2800" dirty="0"/>
              <a:t>                            </a:t>
            </a:r>
            <a:r>
              <a:rPr lang="en-US" sz="2800" dirty="0" err="1"/>
              <a:t>pom.el_initial.nc</a:t>
            </a:r>
            <a:r>
              <a:rPr lang="en-US" sz="2800" dirty="0"/>
              <a:t> (initial elevation)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8915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AFE96D-94A4-7041-85CE-A7D798724B4E}"/>
              </a:ext>
            </a:extLst>
          </p:cNvPr>
          <p:cNvSpPr/>
          <p:nvPr/>
        </p:nvSpPr>
        <p:spPr>
          <a:xfrm>
            <a:off x="322119" y="348826"/>
            <a:ext cx="884266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trike="sngStrike" dirty="0"/>
              <a:t>For the Michael runs, NHC did not provide the Loop Current and warm core file. Hyun-Sook does not know why  </a:t>
            </a:r>
            <a:r>
              <a:rPr lang="en-US" sz="2800" dirty="0">
                <a:solidFill>
                  <a:srgbClr val="FF0000"/>
                </a:solidFill>
              </a:rPr>
              <a:t>(There are files). You should have them. They came with runs from HWRF/HYCOM with FV3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If the Loop Current and warm core file are not provided, then POM initializes from climatology</a:t>
            </a:r>
          </a:p>
        </p:txBody>
      </p:sp>
    </p:spTree>
    <p:extLst>
      <p:ext uri="{BB962C8B-B14F-4D97-AF65-F5344CB8AC3E}">
        <p14:creationId xmlns:p14="http://schemas.microsoft.com/office/powerpoint/2010/main" val="391768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1995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C2A35CB-AA6A-A34E-AC22-89E9AB418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36" y="755886"/>
            <a:ext cx="8994251" cy="5012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274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 txBox="1"/>
          <p:nvPr/>
        </p:nvSpPr>
        <p:spPr>
          <a:xfrm>
            <a:off x="652041" y="941224"/>
            <a:ext cx="4524416" cy="484650"/>
          </a:xfrm>
          <a:prstGeom prst="rect">
            <a:avLst/>
          </a:prstGeom>
          <a:noFill/>
          <a:ln>
            <a:noFill/>
          </a:ln>
        </p:spPr>
        <p:txBody>
          <a:bodyPr wrap="square" lIns="63990" tIns="31995" rIns="63990" bIns="31995" anchor="t" anchorCtr="0">
            <a:noAutofit/>
          </a:bodyPr>
          <a:lstStyle/>
          <a:p>
            <a:pPr algn="ctr" defTabSz="822960">
              <a:buSzPct val="25000"/>
            </a:pPr>
            <a:r>
              <a:rPr lang="en-US" sz="1980" b="1" dirty="0">
                <a:solidFill>
                  <a:srgbClr val="000099"/>
                </a:solidFill>
              </a:rPr>
              <a:t>FY2018 HWRF/HMON Configuration</a:t>
            </a:r>
            <a:endParaRPr lang="en-US" sz="1980" b="1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2676B0-9A89-4491-9429-94E22CD855AF}"/>
              </a:ext>
            </a:extLst>
          </p:cNvPr>
          <p:cNvSpPr txBox="1"/>
          <p:nvPr/>
        </p:nvSpPr>
        <p:spPr>
          <a:xfrm>
            <a:off x="5046133" y="941224"/>
            <a:ext cx="399071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FF0000"/>
                </a:solidFill>
              </a:rPr>
              <a:t>(maintain diversity for future)</a:t>
            </a:r>
            <a:endParaRPr lang="en-US" sz="2100" dirty="0"/>
          </a:p>
        </p:txBody>
      </p:sp>
      <p:graphicFrame>
        <p:nvGraphicFramePr>
          <p:cNvPr id="5" name="Shape 581">
            <a:extLst>
              <a:ext uri="{FF2B5EF4-FFF2-40B4-BE49-F238E27FC236}">
                <a16:creationId xmlns:a16="http://schemas.microsoft.com/office/drawing/2014/main" id="{1167AF4C-BE2C-40C5-90E6-F19630C536E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40972" y="1885369"/>
          <a:ext cx="8662057" cy="3658602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576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4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0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109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u="none" strike="noStrike" cap="none" dirty="0"/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dirty="0"/>
                        <a:t>HWRF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/>
                        <a:t>HMON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09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dirty="0"/>
                        <a:t>Dynamic core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Non-hydrostatic, </a:t>
                      </a:r>
                      <a:r>
                        <a:rPr kumimoji="0"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NMM-E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Non-hydrostatic,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 NMM-B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13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/>
                        <a:t>Nesting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13.5/4.5/1.5 km</a:t>
                      </a:r>
                      <a:r>
                        <a:rPr lang="en-US" sz="1200" dirty="0"/>
                        <a:t>; </a:t>
                      </a:r>
                      <a:r>
                        <a:rPr kumimoji="0"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77°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/18°/6°; 75 vertical levels;  </a:t>
                      </a:r>
                      <a:r>
                        <a:rPr lang="en-US" sz="1200" b="0" i="0" u="none" strike="noStrike" cap="none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Full two-way moving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18/6/2 km</a:t>
                      </a:r>
                      <a:r>
                        <a:rPr lang="en-US" sz="1200" dirty="0">
                          <a:solidFill>
                            <a:schemeClr val="dk1"/>
                          </a:solidFill>
                        </a:rPr>
                        <a:t>; </a:t>
                      </a:r>
                      <a:r>
                        <a:rPr kumimoji="0"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75°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/12°/8°; 51 vertical levels; </a:t>
                      </a:r>
                      <a:r>
                        <a:rPr lang="en-US" sz="1200" b="0" i="0" u="none" strike="noStrike" cap="none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Full two-way moving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63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/>
                        <a:t>Data Assimilation and Initialization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Vortex relocation &amp; adjustment,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Self-cycled hybrid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</a:rPr>
                        <a:t>EnKF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-GSI with inner core DA (TDR)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strike="noStrike" dirty="0">
                          <a:solidFill>
                            <a:srgbClr val="FF0000"/>
                          </a:solidFill>
                        </a:rPr>
                        <a:t>Modified vortex relocation &amp; adjustment, no DA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88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/>
                        <a:t>Physics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Updated surface (GFDL), </a:t>
                      </a:r>
                      <a:r>
                        <a:rPr lang="en-US" sz="1200" b="0" i="0" u="none" strike="noStrike" cap="none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GFS-EDMF PBL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, Updated Scale-aware SAS,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NOAH LSM,</a:t>
                      </a:r>
                      <a:r>
                        <a:rPr lang="en-US" sz="120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200" b="0" i="0" u="none" strike="noStrike" cap="none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</a:t>
                      </a:r>
                      <a:r>
                        <a:rPr lang="en-US" sz="1200" b="0" i="0" u="none" strike="noStrike" cap="none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odified RRTM</a:t>
                      </a: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, Ferrier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Surface (GFDL), </a:t>
                      </a:r>
                      <a:r>
                        <a:rPr lang="en-US" sz="1200" b="0" i="0" u="none" strike="noStrike" cap="none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GFS-EDMF PBL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, Scale-aware SAS,  </a:t>
                      </a: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NOAH LSM,</a:t>
                      </a:r>
                      <a:r>
                        <a:rPr lang="en-US" sz="1200" dirty="0"/>
                        <a:t> </a:t>
                      </a:r>
                      <a:r>
                        <a:rPr lang="en-US" sz="1200" b="0" i="0" u="none" strike="noStrike" cap="none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RRTM</a:t>
                      </a: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, Ferrier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11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/>
                        <a:t>Coupling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MPIPOM/HYCOM,  RTOFS/GDEM,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</a:rPr>
                        <a:t>WaveWatch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-III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HYCOM, RTOFS/NCODA, No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waves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11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/>
                        <a:t>Post-processing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NHC interpolation method,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Updated GFDL tracker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NHC interpolation method, </a:t>
                      </a:r>
                      <a:r>
                        <a:rPr lang="en-US" sz="1200" b="0" i="0" u="none" strike="noStrike" cap="none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GFDL tracker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09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/>
                        <a:t>NEMS/NUOPC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Yes with moving nests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34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200" dirty="0"/>
                        <a:t>Computation cost  for forecast job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81 nodes in 98 mins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26 nodes in 95 mins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0B7AE78-D446-4422-9A1B-CEBAF34762BB}"/>
              </a:ext>
            </a:extLst>
          </p:cNvPr>
          <p:cNvSpPr txBox="1">
            <a:spLocks noChangeAspect="1"/>
          </p:cNvSpPr>
          <p:nvPr/>
        </p:nvSpPr>
        <p:spPr>
          <a:xfrm>
            <a:off x="288971" y="1533635"/>
            <a:ext cx="2684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Items in </a:t>
            </a:r>
            <a:r>
              <a:rPr lang="en-US" sz="1200" dirty="0">
                <a:solidFill>
                  <a:srgbClr val="FF0000"/>
                </a:solidFill>
              </a:rPr>
              <a:t>Red</a:t>
            </a:r>
            <a:r>
              <a:rPr lang="en-US" sz="1200" dirty="0"/>
              <a:t> are different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264616-16C2-9842-9D58-0FC9295B4CDE}"/>
              </a:ext>
            </a:extLst>
          </p:cNvPr>
          <p:cNvSpPr txBox="1"/>
          <p:nvPr/>
        </p:nvSpPr>
        <p:spPr>
          <a:xfrm>
            <a:off x="1442720" y="349859"/>
            <a:ext cx="671286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Avichel</a:t>
            </a:r>
            <a:r>
              <a:rPr lang="en-US" dirty="0">
                <a:solidFill>
                  <a:srgbClr val="FF0000"/>
                </a:solidFill>
              </a:rPr>
              <a:t> asked us not to share outside MARACOOS until official release</a:t>
            </a:r>
          </a:p>
        </p:txBody>
      </p:sp>
    </p:spTree>
    <p:extLst>
      <p:ext uri="{BB962C8B-B14F-4D97-AF65-F5344CB8AC3E}">
        <p14:creationId xmlns:p14="http://schemas.microsoft.com/office/powerpoint/2010/main" val="156153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768969-7363-DC40-8D61-DC271550921C}"/>
              </a:ext>
            </a:extLst>
          </p:cNvPr>
          <p:cNvSpPr txBox="1"/>
          <p:nvPr/>
        </p:nvSpPr>
        <p:spPr>
          <a:xfrm>
            <a:off x="140393" y="20614"/>
            <a:ext cx="8627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Operational Time line for HWRF/</a:t>
            </a:r>
            <a:r>
              <a:rPr lang="en-US" sz="2800" strike="sngStrike" dirty="0"/>
              <a:t>RTOFS</a:t>
            </a:r>
            <a:r>
              <a:rPr lang="en-US" sz="2800" dirty="0"/>
              <a:t> and HMON/</a:t>
            </a:r>
            <a:r>
              <a:rPr lang="en-US" sz="2800" strike="sngStrike" dirty="0"/>
              <a:t>RTOFS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DEBCB12-098F-C740-9297-D9F28946CD47}"/>
              </a:ext>
            </a:extLst>
          </p:cNvPr>
          <p:cNvGrpSpPr/>
          <p:nvPr/>
        </p:nvGrpSpPr>
        <p:grpSpPr>
          <a:xfrm>
            <a:off x="814395" y="764617"/>
            <a:ext cx="5198831" cy="2801311"/>
            <a:chOff x="-637495" y="1440431"/>
            <a:chExt cx="5198831" cy="2801311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894AAF2-4010-444B-9A75-2C87DD019014}"/>
                </a:ext>
              </a:extLst>
            </p:cNvPr>
            <p:cNvCxnSpPr>
              <a:cxnSpLocks/>
            </p:cNvCxnSpPr>
            <p:nvPr/>
          </p:nvCxnSpPr>
          <p:spPr>
            <a:xfrm>
              <a:off x="180464" y="2701636"/>
              <a:ext cx="3935459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097A658-1F9A-B647-90F1-A9D9437005CA}"/>
                </a:ext>
              </a:extLst>
            </p:cNvPr>
            <p:cNvSpPr txBox="1"/>
            <p:nvPr/>
          </p:nvSpPr>
          <p:spPr>
            <a:xfrm>
              <a:off x="-637495" y="1440431"/>
              <a:ext cx="182062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GOFS 3.1/NCODA</a:t>
              </a:r>
            </a:p>
            <a:p>
              <a:r>
                <a:rPr lang="en-US" dirty="0"/>
                <a:t>              0Z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E2D3B6B-493B-E141-9317-BD657835CC37}"/>
                </a:ext>
              </a:extLst>
            </p:cNvPr>
            <p:cNvSpPr txBox="1"/>
            <p:nvPr/>
          </p:nvSpPr>
          <p:spPr>
            <a:xfrm>
              <a:off x="980636" y="2031594"/>
              <a:ext cx="723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IC, BC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09540D4-4C20-5A4A-9A37-59AFF2023E0D}"/>
                </a:ext>
              </a:extLst>
            </p:cNvPr>
            <p:cNvSpPr txBox="1"/>
            <p:nvPr/>
          </p:nvSpPr>
          <p:spPr>
            <a:xfrm>
              <a:off x="593767" y="2797526"/>
              <a:ext cx="7737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RTOFS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F56349AC-3B93-5741-A241-BB7B3C5B33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5579" y="2535380"/>
              <a:ext cx="0" cy="2805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5AF69FC-4338-5247-B1C5-87FCE0E0ACFC}"/>
                </a:ext>
              </a:extLst>
            </p:cNvPr>
            <p:cNvCxnSpPr>
              <a:cxnSpLocks/>
            </p:cNvCxnSpPr>
            <p:nvPr/>
          </p:nvCxnSpPr>
          <p:spPr>
            <a:xfrm>
              <a:off x="180464" y="2554654"/>
              <a:ext cx="0" cy="2805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516BF58-B33C-F848-82F5-8916D0257270}"/>
                </a:ext>
              </a:extLst>
            </p:cNvPr>
            <p:cNvSpPr txBox="1"/>
            <p:nvPr/>
          </p:nvSpPr>
          <p:spPr>
            <a:xfrm>
              <a:off x="2205428" y="3872410"/>
              <a:ext cx="897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Present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89D8A27-FF52-9347-9F99-68C7656E4CD6}"/>
                </a:ext>
              </a:extLst>
            </p:cNvPr>
            <p:cNvSpPr txBox="1"/>
            <p:nvPr/>
          </p:nvSpPr>
          <p:spPr>
            <a:xfrm>
              <a:off x="-337770" y="3868522"/>
              <a:ext cx="8451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-2 days</a:t>
              </a: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23FA5ABA-B00E-6D48-9C2D-ED58C751B1E2}"/>
                </a:ext>
              </a:extLst>
            </p:cNvPr>
            <p:cNvCxnSpPr>
              <a:cxnSpLocks/>
            </p:cNvCxnSpPr>
            <p:nvPr/>
          </p:nvCxnSpPr>
          <p:spPr>
            <a:xfrm>
              <a:off x="180464" y="3326503"/>
              <a:ext cx="0" cy="509155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6B692656-A8DB-5B41-920B-281B77A9EFED}"/>
                </a:ext>
              </a:extLst>
            </p:cNvPr>
            <p:cNvCxnSpPr>
              <a:cxnSpLocks/>
            </p:cNvCxnSpPr>
            <p:nvPr/>
          </p:nvCxnSpPr>
          <p:spPr>
            <a:xfrm>
              <a:off x="2662226" y="3428485"/>
              <a:ext cx="0" cy="509155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AD1C2C2-D825-5C43-A445-65A81C0A933E}"/>
                </a:ext>
              </a:extLst>
            </p:cNvPr>
            <p:cNvSpPr txBox="1"/>
            <p:nvPr/>
          </p:nvSpPr>
          <p:spPr>
            <a:xfrm>
              <a:off x="2003009" y="2815936"/>
              <a:ext cx="16369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HMON/HYCOM</a:t>
              </a:r>
            </a:p>
            <a:p>
              <a:r>
                <a:rPr lang="en-US" dirty="0"/>
                <a:t>HWRF/HYCOM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9B41C00-14F6-F847-8D94-AB09D80C96D4}"/>
                </a:ext>
              </a:extLst>
            </p:cNvPr>
            <p:cNvSpPr txBox="1"/>
            <p:nvPr/>
          </p:nvSpPr>
          <p:spPr>
            <a:xfrm>
              <a:off x="1899799" y="1832197"/>
              <a:ext cx="15089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5 day forecast</a:t>
              </a:r>
            </a:p>
            <a:p>
              <a:pPr algn="ctr"/>
              <a:r>
                <a:rPr lang="en-US" dirty="0"/>
                <a:t> every 6 hours</a:t>
              </a: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C8D5FA8D-17EF-6643-BEA3-3C15BDB7ACD6}"/>
                </a:ext>
              </a:extLst>
            </p:cNvPr>
            <p:cNvCxnSpPr>
              <a:cxnSpLocks/>
            </p:cNvCxnSpPr>
            <p:nvPr/>
          </p:nvCxnSpPr>
          <p:spPr>
            <a:xfrm>
              <a:off x="4115924" y="2516970"/>
              <a:ext cx="0" cy="2805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81960FCE-435B-6F41-BD36-95D2630412BB}"/>
                </a:ext>
              </a:extLst>
            </p:cNvPr>
            <p:cNvCxnSpPr>
              <a:cxnSpLocks/>
            </p:cNvCxnSpPr>
            <p:nvPr/>
          </p:nvCxnSpPr>
          <p:spPr>
            <a:xfrm>
              <a:off x="4104222" y="3428484"/>
              <a:ext cx="0" cy="509155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CFB1337-3542-9F44-8BA4-AD82CEE07871}"/>
                </a:ext>
              </a:extLst>
            </p:cNvPr>
            <p:cNvSpPr txBox="1"/>
            <p:nvPr/>
          </p:nvSpPr>
          <p:spPr>
            <a:xfrm>
              <a:off x="3559908" y="3872410"/>
              <a:ext cx="1001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+6 hours</a:t>
              </a: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DB88B535-0A54-964F-BB6E-4F6944822138}"/>
              </a:ext>
            </a:extLst>
          </p:cNvPr>
          <p:cNvSpPr txBox="1"/>
          <p:nvPr/>
        </p:nvSpPr>
        <p:spPr>
          <a:xfrm>
            <a:off x="6486350" y="1717093"/>
            <a:ext cx="1209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Cycle 1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3FBD5E8-E95D-4F4C-BF4B-78A61DA846CC}"/>
              </a:ext>
            </a:extLst>
          </p:cNvPr>
          <p:cNvSpPr txBox="1"/>
          <p:nvPr/>
        </p:nvSpPr>
        <p:spPr>
          <a:xfrm>
            <a:off x="7961301" y="5166137"/>
            <a:ext cx="1209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Cycle 2</a:t>
            </a:r>
          </a:p>
        </p:txBody>
      </p:sp>
      <p:sp>
        <p:nvSpPr>
          <p:cNvPr id="81" name="Right Brace 80">
            <a:extLst>
              <a:ext uri="{FF2B5EF4-FFF2-40B4-BE49-F238E27FC236}">
                <a16:creationId xmlns:a16="http://schemas.microsoft.com/office/drawing/2014/main" id="{5623BCAE-86B4-1F4E-BA80-207CEC23E3A5}"/>
              </a:ext>
            </a:extLst>
          </p:cNvPr>
          <p:cNvSpPr/>
          <p:nvPr/>
        </p:nvSpPr>
        <p:spPr>
          <a:xfrm>
            <a:off x="5911194" y="606038"/>
            <a:ext cx="584027" cy="2822961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Brace 81">
            <a:extLst>
              <a:ext uri="{FF2B5EF4-FFF2-40B4-BE49-F238E27FC236}">
                <a16:creationId xmlns:a16="http://schemas.microsoft.com/office/drawing/2014/main" id="{20F0C2F0-83B3-6843-B929-CC56725D0F94}"/>
              </a:ext>
            </a:extLst>
          </p:cNvPr>
          <p:cNvSpPr/>
          <p:nvPr/>
        </p:nvSpPr>
        <p:spPr>
          <a:xfrm>
            <a:off x="7723092" y="3754657"/>
            <a:ext cx="584027" cy="2822961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A5AD9DA-8B4F-5442-A871-85D13EBBC633}"/>
              </a:ext>
            </a:extLst>
          </p:cNvPr>
          <p:cNvGrpSpPr/>
          <p:nvPr/>
        </p:nvGrpSpPr>
        <p:grpSpPr>
          <a:xfrm>
            <a:off x="3428483" y="3756086"/>
            <a:ext cx="4466071" cy="2902409"/>
            <a:chOff x="3428483" y="3756086"/>
            <a:chExt cx="4466071" cy="2902409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DA81108-392C-D745-A335-0522159D2A69}"/>
                </a:ext>
              </a:extLst>
            </p:cNvPr>
            <p:cNvGrpSpPr/>
            <p:nvPr/>
          </p:nvGrpSpPr>
          <p:grpSpPr>
            <a:xfrm>
              <a:off x="3428483" y="3756086"/>
              <a:ext cx="4466071" cy="2902409"/>
              <a:chOff x="95265" y="1404563"/>
              <a:chExt cx="4466071" cy="2902409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18E290F9-1AA5-DC4B-8546-485949B24E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5579" y="2701636"/>
                <a:ext cx="3110344" cy="0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AB6A080-DA71-5D4D-9C3F-1556764E8423}"/>
                  </a:ext>
                </a:extLst>
              </p:cNvPr>
              <p:cNvSpPr txBox="1"/>
              <p:nvPr/>
            </p:nvSpPr>
            <p:spPr>
              <a:xfrm>
                <a:off x="95265" y="1404563"/>
                <a:ext cx="182062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GOFS 3.1/NCODA</a:t>
                </a:r>
              </a:p>
              <a:p>
                <a:r>
                  <a:rPr lang="en-US" dirty="0"/>
                  <a:t>              0Z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FBEEF05-4FC0-D442-A226-10EBBA83115C}"/>
                  </a:ext>
                </a:extLst>
              </p:cNvPr>
              <p:cNvSpPr txBox="1"/>
              <p:nvPr/>
            </p:nvSpPr>
            <p:spPr>
              <a:xfrm>
                <a:off x="980636" y="2031594"/>
                <a:ext cx="7238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IC, BC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597ADAE-0DB1-BA48-8FD6-C55C0AD003AD}"/>
                  </a:ext>
                </a:extLst>
              </p:cNvPr>
              <p:cNvSpPr txBox="1"/>
              <p:nvPr/>
            </p:nvSpPr>
            <p:spPr>
              <a:xfrm>
                <a:off x="593767" y="2797526"/>
                <a:ext cx="773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RTOFS</a:t>
                </a:r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9FACE477-192C-2242-9C50-B870E10F6F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5579" y="2535380"/>
                <a:ext cx="0" cy="2805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2F48D2C0-8117-DA4B-B8C2-4EE478C4B0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54269" y="2535380"/>
                <a:ext cx="0" cy="2805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4C1580D-6A10-F048-BFA4-C04C96DE7956}"/>
                  </a:ext>
                </a:extLst>
              </p:cNvPr>
              <p:cNvSpPr txBox="1"/>
              <p:nvPr/>
            </p:nvSpPr>
            <p:spPr>
              <a:xfrm>
                <a:off x="2205428" y="3872410"/>
                <a:ext cx="8976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Present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4022EF5-0896-E648-95D0-1572BC35839D}"/>
                  </a:ext>
                </a:extLst>
              </p:cNvPr>
              <p:cNvSpPr txBox="1"/>
              <p:nvPr/>
            </p:nvSpPr>
            <p:spPr>
              <a:xfrm>
                <a:off x="507333" y="3937640"/>
                <a:ext cx="8451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-2 days</a:t>
                </a:r>
              </a:p>
            </p:txBody>
          </p:sp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FA5F5A43-3CC7-6F43-8096-5E872B8E2E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0510" y="3429000"/>
                <a:ext cx="0" cy="509155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00717F83-28D5-4945-AFD6-EE40422580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2226" y="3428485"/>
                <a:ext cx="0" cy="509155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9995763-CFF8-FE48-8504-58685151EF53}"/>
                  </a:ext>
                </a:extLst>
              </p:cNvPr>
              <p:cNvSpPr txBox="1"/>
              <p:nvPr/>
            </p:nvSpPr>
            <p:spPr>
              <a:xfrm>
                <a:off x="2003009" y="2815936"/>
                <a:ext cx="150631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HMON/RTOFS</a:t>
                </a:r>
              </a:p>
              <a:p>
                <a:r>
                  <a:rPr lang="en-US" dirty="0"/>
                  <a:t>HWRF/RTOFS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DDEA8AF-5E5E-7140-8808-4FDADD068A4D}"/>
                  </a:ext>
                </a:extLst>
              </p:cNvPr>
              <p:cNvSpPr txBox="1"/>
              <p:nvPr/>
            </p:nvSpPr>
            <p:spPr>
              <a:xfrm>
                <a:off x="1816397" y="1812849"/>
                <a:ext cx="149047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5 day forecast</a:t>
                </a:r>
              </a:p>
              <a:p>
                <a:pPr algn="ctr"/>
                <a:r>
                  <a:rPr lang="en-US" dirty="0"/>
                  <a:t>every 6 hours</a:t>
                </a:r>
              </a:p>
            </p:txBody>
          </p: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36B712DE-9440-8E48-8CE1-503A763BBA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15924" y="2516970"/>
                <a:ext cx="0" cy="2805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BCA39941-FB6A-A84A-9520-F84F33A677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04222" y="3428484"/>
                <a:ext cx="0" cy="509155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AC29CD5-7DE9-4E41-A174-58F09523CFC4}"/>
                  </a:ext>
                </a:extLst>
              </p:cNvPr>
              <p:cNvSpPr txBox="1"/>
              <p:nvPr/>
            </p:nvSpPr>
            <p:spPr>
              <a:xfrm>
                <a:off x="3559908" y="3872410"/>
                <a:ext cx="10014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+6 hours</a:t>
                </a:r>
              </a:p>
            </p:txBody>
          </p:sp>
        </p:grp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489CE526-D2C6-4A42-9BB5-BACFAC9232D7}"/>
                </a:ext>
              </a:extLst>
            </p:cNvPr>
            <p:cNvCxnSpPr>
              <a:cxnSpLocks/>
            </p:cNvCxnSpPr>
            <p:nvPr/>
          </p:nvCxnSpPr>
          <p:spPr>
            <a:xfrm>
              <a:off x="4338797" y="4383117"/>
              <a:ext cx="0" cy="509155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49856205-9449-DF49-8BA6-980E7FAC5982}"/>
              </a:ext>
            </a:extLst>
          </p:cNvPr>
          <p:cNvSpPr txBox="1"/>
          <p:nvPr/>
        </p:nvSpPr>
        <p:spPr>
          <a:xfrm>
            <a:off x="3128685" y="4693027"/>
            <a:ext cx="867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EMC </a:t>
            </a:r>
          </a:p>
          <a:p>
            <a:pPr algn="ctr"/>
            <a:r>
              <a:rPr lang="en-US" dirty="0"/>
              <a:t>Forcing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3741937-30E3-E449-B60C-0DB04D38C49C}"/>
              </a:ext>
            </a:extLst>
          </p:cNvPr>
          <p:cNvCxnSpPr>
            <a:cxnSpLocks/>
          </p:cNvCxnSpPr>
          <p:nvPr/>
        </p:nvCxnSpPr>
        <p:spPr>
          <a:xfrm>
            <a:off x="3393481" y="5322692"/>
            <a:ext cx="564568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EBD8932-849B-414B-A31A-4FBBE9F64B75}"/>
              </a:ext>
            </a:extLst>
          </p:cNvPr>
          <p:cNvCxnSpPr>
            <a:cxnSpLocks/>
          </p:cNvCxnSpPr>
          <p:nvPr/>
        </p:nvCxnSpPr>
        <p:spPr>
          <a:xfrm>
            <a:off x="1846166" y="2474827"/>
            <a:ext cx="611303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FFB1F03-20E4-194C-84C0-460ED2F59B73}"/>
              </a:ext>
            </a:extLst>
          </p:cNvPr>
          <p:cNvCxnSpPr>
            <a:cxnSpLocks/>
          </p:cNvCxnSpPr>
          <p:nvPr/>
        </p:nvCxnSpPr>
        <p:spPr>
          <a:xfrm>
            <a:off x="4685654" y="5518381"/>
            <a:ext cx="611303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265F77D-3521-164B-A37E-C295AB69EFD2}"/>
              </a:ext>
            </a:extLst>
          </p:cNvPr>
          <p:cNvSpPr txBox="1"/>
          <p:nvPr/>
        </p:nvSpPr>
        <p:spPr>
          <a:xfrm>
            <a:off x="6601574" y="728500"/>
            <a:ext cx="180844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it the same for </a:t>
            </a:r>
          </a:p>
          <a:p>
            <a:r>
              <a:rPr lang="en-US" dirty="0">
                <a:solidFill>
                  <a:srgbClr val="FF0000"/>
                </a:solidFill>
              </a:rPr>
              <a:t>HWRF/POM?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25AF69FC-4338-5247-B1C5-87FCE0E0ACFC}"/>
              </a:ext>
            </a:extLst>
          </p:cNvPr>
          <p:cNvCxnSpPr>
            <a:cxnSpLocks/>
          </p:cNvCxnSpPr>
          <p:nvPr/>
        </p:nvCxnSpPr>
        <p:spPr>
          <a:xfrm>
            <a:off x="4106159" y="1859566"/>
            <a:ext cx="0" cy="2805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05E02660-5C0C-E14B-BBEA-6F5B935D6886}"/>
              </a:ext>
            </a:extLst>
          </p:cNvPr>
          <p:cNvCxnSpPr>
            <a:cxnSpLocks/>
          </p:cNvCxnSpPr>
          <p:nvPr/>
        </p:nvCxnSpPr>
        <p:spPr>
          <a:xfrm>
            <a:off x="1632881" y="1410236"/>
            <a:ext cx="0" cy="50915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9DAF4BD3-0650-474F-A8BD-1A195D91335F}"/>
              </a:ext>
            </a:extLst>
          </p:cNvPr>
          <p:cNvCxnSpPr>
            <a:cxnSpLocks/>
          </p:cNvCxnSpPr>
          <p:nvPr/>
        </p:nvCxnSpPr>
        <p:spPr>
          <a:xfrm>
            <a:off x="230708" y="2331034"/>
            <a:ext cx="565150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2218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0136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CD9C73-EB13-2845-BA5B-3AEDEC42BCB8}"/>
              </a:ext>
            </a:extLst>
          </p:cNvPr>
          <p:cNvSpPr txBox="1"/>
          <p:nvPr/>
        </p:nvSpPr>
        <p:spPr>
          <a:xfrm>
            <a:off x="627843" y="278459"/>
            <a:ext cx="7888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Hurricane Forecasting Models by Regions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4C91C2-4A11-0C45-8DA0-4A58097F081A}"/>
              </a:ext>
            </a:extLst>
          </p:cNvPr>
          <p:cNvSpPr txBox="1"/>
          <p:nvPr/>
        </p:nvSpPr>
        <p:spPr>
          <a:xfrm>
            <a:off x="3254800" y="1226126"/>
            <a:ext cx="2916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Gulf of Mexico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B9432D-1CF4-0B40-B1F8-890AD9E76020}"/>
              </a:ext>
            </a:extLst>
          </p:cNvPr>
          <p:cNvSpPr txBox="1"/>
          <p:nvPr/>
        </p:nvSpPr>
        <p:spPr>
          <a:xfrm>
            <a:off x="627843" y="1999243"/>
            <a:ext cx="83810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HWRF/POM: initialized from climatology and/or feature models.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HMON/</a:t>
            </a:r>
            <a:r>
              <a:rPr lang="en-US" sz="2800" strike="sngStrike" dirty="0"/>
              <a:t>RTOFS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HYCOM</a:t>
            </a:r>
            <a:r>
              <a:rPr lang="en-US" sz="2800" dirty="0"/>
              <a:t>: initialized </a:t>
            </a:r>
            <a:r>
              <a:rPr lang="en-US" sz="2800" dirty="0">
                <a:solidFill>
                  <a:srgbClr val="FF0000"/>
                </a:solidFill>
              </a:rPr>
              <a:t>from RTOFS </a:t>
            </a:r>
            <a:r>
              <a:rPr lang="en-US" sz="2800" dirty="0"/>
              <a:t>using.</a:t>
            </a:r>
          </a:p>
          <a:p>
            <a:r>
              <a:rPr lang="en-US" sz="2800" dirty="0"/>
              <a:t>     Initializes from GOFS 3.1/NCODA 2 days prior (initial conditions ) forced by EMC GDAS (Global data</a:t>
            </a:r>
          </a:p>
          <a:p>
            <a:r>
              <a:rPr lang="en-US" sz="2800" dirty="0"/>
              <a:t>     assimilation system) forcing.</a:t>
            </a:r>
          </a:p>
        </p:txBody>
      </p:sp>
    </p:spTree>
    <p:extLst>
      <p:ext uri="{BB962C8B-B14F-4D97-AF65-F5344CB8AC3E}">
        <p14:creationId xmlns:p14="http://schemas.microsoft.com/office/powerpoint/2010/main" val="154038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6D3AED6-054D-EC46-9D2B-A3C1B570A89D}"/>
              </a:ext>
            </a:extLst>
          </p:cNvPr>
          <p:cNvSpPr txBox="1"/>
          <p:nvPr/>
        </p:nvSpPr>
        <p:spPr>
          <a:xfrm>
            <a:off x="1604883" y="145474"/>
            <a:ext cx="637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HWRF runs in 7 individual basins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74A200-8DAC-4D49-8367-B09193CBFBAE}"/>
              </a:ext>
            </a:extLst>
          </p:cNvPr>
          <p:cNvSpPr txBox="1"/>
          <p:nvPr/>
        </p:nvSpPr>
        <p:spPr>
          <a:xfrm>
            <a:off x="737757" y="945574"/>
            <a:ext cx="810490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JTWC (joint t</a:t>
            </a:r>
            <a:r>
              <a:rPr lang="en-US" sz="2800" dirty="0">
                <a:solidFill>
                  <a:srgbClr val="FF0000"/>
                </a:solidFill>
              </a:rPr>
              <a:t>y</a:t>
            </a:r>
            <a:r>
              <a:rPr lang="en-US" sz="2800" dirty="0"/>
              <a:t>phoon weather center) basins:</a:t>
            </a:r>
          </a:p>
          <a:p>
            <a:r>
              <a:rPr lang="en-US" sz="2800" dirty="0"/>
              <a:t>     West Pacific, South Pacific, Southern Indian Ocean,</a:t>
            </a:r>
          </a:p>
          <a:p>
            <a:r>
              <a:rPr lang="en-US" sz="2800" dirty="0"/>
              <a:t>     Northern Indian Ocean. </a:t>
            </a:r>
          </a:p>
          <a:p>
            <a:r>
              <a:rPr lang="en-US" sz="2800" dirty="0"/>
              <a:t>     In all these basins HWRF is Coupled to </a:t>
            </a:r>
            <a:r>
              <a:rPr lang="en-US" sz="2800" strike="sngStrike" dirty="0"/>
              <a:t>RTOFS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HYCOM using IC/BC from global RTOFS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NHC (National Hurricane Center) basins:</a:t>
            </a:r>
          </a:p>
          <a:p>
            <a:r>
              <a:rPr lang="en-US" sz="2800" dirty="0"/>
              <a:t>     HWRF Coupled to POM</a:t>
            </a:r>
          </a:p>
          <a:p>
            <a:r>
              <a:rPr lang="en-US" sz="2800" dirty="0"/>
              <a:t>     In the North Atlantic Initial conditions come from</a:t>
            </a:r>
          </a:p>
          <a:p>
            <a:r>
              <a:rPr lang="en-US" sz="2800" dirty="0"/>
              <a:t>     climatology and feature model. Feature model only </a:t>
            </a:r>
          </a:p>
          <a:p>
            <a:r>
              <a:rPr lang="en-US" sz="2800" dirty="0"/>
              <a:t>     for the GOM but not the Gulf Stream.</a:t>
            </a:r>
          </a:p>
          <a:p>
            <a:r>
              <a:rPr lang="en-US" sz="2800" dirty="0"/>
              <a:t>     Eastern Pacific and Central Pacific, IC come from   </a:t>
            </a:r>
          </a:p>
          <a:p>
            <a:r>
              <a:rPr lang="en-US" sz="2800" dirty="0"/>
              <a:t>     </a:t>
            </a:r>
            <a:r>
              <a:rPr lang="en-US" sz="2800" dirty="0">
                <a:solidFill>
                  <a:srgbClr val="FF0000"/>
                </a:solidFill>
              </a:rPr>
              <a:t>global </a:t>
            </a:r>
            <a:r>
              <a:rPr lang="en-US" sz="2800" dirty="0"/>
              <a:t>RTOFS </a:t>
            </a:r>
            <a:r>
              <a:rPr lang="en-US" sz="2800" strike="sngStrike" dirty="0"/>
              <a:t>or Global GOFS 3.1?</a:t>
            </a:r>
          </a:p>
          <a:p>
            <a:r>
              <a:rPr lang="en-US" sz="2800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441031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6D3AED6-054D-EC46-9D2B-A3C1B570A89D}"/>
              </a:ext>
            </a:extLst>
          </p:cNvPr>
          <p:cNvSpPr txBox="1"/>
          <p:nvPr/>
        </p:nvSpPr>
        <p:spPr>
          <a:xfrm>
            <a:off x="1604883" y="145474"/>
            <a:ext cx="6074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HMON runs only in NHC basins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74A200-8DAC-4D49-8367-B09193CBFBAE}"/>
              </a:ext>
            </a:extLst>
          </p:cNvPr>
          <p:cNvSpPr txBox="1"/>
          <p:nvPr/>
        </p:nvSpPr>
        <p:spPr>
          <a:xfrm>
            <a:off x="387241" y="945574"/>
            <a:ext cx="810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HMON is coupled to </a:t>
            </a:r>
            <a:r>
              <a:rPr lang="en-US" sz="2800" strike="sngStrike" dirty="0"/>
              <a:t>RTOFS </a:t>
            </a:r>
            <a:r>
              <a:rPr lang="en-US" sz="2800" dirty="0">
                <a:solidFill>
                  <a:srgbClr val="FF0000"/>
                </a:solidFill>
              </a:rPr>
              <a:t>HYCOM</a:t>
            </a:r>
            <a:endParaRPr lang="en-US" sz="2800" strike="sngStrike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368805-EFE7-6244-A213-ED87D2F4D07B}"/>
              </a:ext>
            </a:extLst>
          </p:cNvPr>
          <p:cNvSpPr txBox="1"/>
          <p:nvPr/>
        </p:nvSpPr>
        <p:spPr>
          <a:xfrm>
            <a:off x="3953401" y="1761062"/>
            <a:ext cx="24089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Global </a:t>
            </a:r>
            <a:r>
              <a:rPr lang="en-US" sz="3200" dirty="0"/>
              <a:t>RTOFS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745479-23A8-8645-AF68-B222ADB54442}"/>
              </a:ext>
            </a:extLst>
          </p:cNvPr>
          <p:cNvSpPr txBox="1"/>
          <p:nvPr/>
        </p:nvSpPr>
        <p:spPr>
          <a:xfrm>
            <a:off x="1240972" y="2334763"/>
            <a:ext cx="7129196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It is HYCOM, the same as GOFS 3.1 but uses GDAS </a:t>
            </a:r>
          </a:p>
          <a:p>
            <a:r>
              <a:rPr lang="en-US" sz="2000" dirty="0"/>
              <a:t>     forcing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In the different basins, </a:t>
            </a:r>
            <a:r>
              <a:rPr lang="en-US" sz="2000" dirty="0">
                <a:solidFill>
                  <a:srgbClr val="FF0000"/>
                </a:solidFill>
              </a:rPr>
              <a:t>HYCOM</a:t>
            </a:r>
            <a:r>
              <a:rPr lang="en-US" sz="2000" dirty="0"/>
              <a:t> </a:t>
            </a:r>
            <a:r>
              <a:rPr lang="en-US" sz="2000" strike="sngStrike" dirty="0"/>
              <a:t>RTOFS </a:t>
            </a:r>
            <a:r>
              <a:rPr lang="en-US" sz="2000" dirty="0"/>
              <a:t>is a subset of the global </a:t>
            </a:r>
          </a:p>
          <a:p>
            <a:r>
              <a:rPr lang="en-US" sz="2000" dirty="0"/>
              <a:t>      </a:t>
            </a:r>
            <a:r>
              <a:rPr lang="en-US" sz="2000" strike="sngStrike" dirty="0"/>
              <a:t>GOFS 3.1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RTOFS</a:t>
            </a:r>
            <a:endParaRPr lang="en-US" sz="2000" strike="sngStrik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Uses initial conditions (IC) and boundary conditions (BC)</a:t>
            </a:r>
          </a:p>
          <a:p>
            <a:r>
              <a:rPr lang="en-US" sz="2000" dirty="0"/>
              <a:t>     from global </a:t>
            </a:r>
            <a:r>
              <a:rPr lang="en-US" sz="2000" strike="sngStrike" dirty="0"/>
              <a:t>GOFS 3.1/NCODA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global RTOFS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 initialized from GOFS3.1/NCODA</a:t>
            </a:r>
            <a:endParaRPr lang="en-US" sz="2000" strike="sngStrike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strike="sngStrike" dirty="0"/>
              <a:t>There is not check for reaching steady state after GDAS </a:t>
            </a:r>
          </a:p>
          <a:p>
            <a:r>
              <a:rPr lang="en-US" sz="2000" strike="sngStrike" dirty="0"/>
              <a:t>      forcing is applied to RTOFS 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(Validations are done daily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in the EMC website:</a:t>
            </a:r>
            <a:r>
              <a:rPr lang="en-US" sz="2000" dirty="0">
                <a:hlinkClick r:id="rId2"/>
              </a:rPr>
              <a:t> https://polar.ncep.noaa.gov/global/?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  <a:p>
            <a:endParaRPr lang="en-US" sz="2800" strike="sngStrike" dirty="0"/>
          </a:p>
        </p:txBody>
      </p:sp>
    </p:spTree>
    <p:extLst>
      <p:ext uri="{BB962C8B-B14F-4D97-AF65-F5344CB8AC3E}">
        <p14:creationId xmlns:p14="http://schemas.microsoft.com/office/powerpoint/2010/main" val="1449018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9091</TotalTime>
  <Words>843</Words>
  <Application>Microsoft Macintosh PowerPoint</Application>
  <PresentationFormat>On-screen Show (4:3)</PresentationFormat>
  <Paragraphs>129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42</cp:revision>
  <dcterms:created xsi:type="dcterms:W3CDTF">2019-04-02T23:46:17Z</dcterms:created>
  <dcterms:modified xsi:type="dcterms:W3CDTF">2019-04-11T12:56:02Z</dcterms:modified>
</cp:coreProperties>
</file>