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431" r:id="rId2"/>
    <p:sldId id="424" r:id="rId3"/>
    <p:sldId id="432" r:id="rId4"/>
    <p:sldId id="437" r:id="rId5"/>
    <p:sldId id="261" r:id="rId6"/>
    <p:sldId id="441" r:id="rId7"/>
    <p:sldId id="442" r:id="rId8"/>
    <p:sldId id="443" r:id="rId9"/>
    <p:sldId id="438" r:id="rId10"/>
    <p:sldId id="439" r:id="rId11"/>
    <p:sldId id="44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9"/>
    <p:restoredTop sz="94598"/>
  </p:normalViewPr>
  <p:slideViewPr>
    <p:cSldViewPr snapToGrid="0" snapToObjects="1" showGuides="1">
      <p:cViewPr varScale="1">
        <p:scale>
          <a:sx n="129" d="100"/>
          <a:sy n="129" d="100"/>
        </p:scale>
        <p:origin x="200" y="272"/>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1D14A-DA27-1143-9E67-21B40C346A42}" type="datetimeFigureOut">
              <a:rPr lang="en-US" smtClean="0"/>
              <a:t>8/4/20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60D18-08A3-644D-9F93-DACC6601B001}" type="slidenum">
              <a:rPr lang="en-US" smtClean="0"/>
              <a:t>‹#›</a:t>
            </a:fld>
            <a:endParaRPr lang="en-US"/>
          </a:p>
        </p:txBody>
      </p:sp>
    </p:spTree>
    <p:extLst>
      <p:ext uri="{BB962C8B-B14F-4D97-AF65-F5344CB8AC3E}">
        <p14:creationId xmlns:p14="http://schemas.microsoft.com/office/powerpoint/2010/main" val="4145952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Currently NOAA has there different coupled ocean-atmosphere hurricane models that operate in different regions. In the North Atlantic there are two model: the HMON/HYCOM and the HWRF/POM.</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2</a:t>
            </a:fld>
            <a:endParaRPr lang="en-US"/>
          </a:p>
        </p:txBody>
      </p:sp>
    </p:spTree>
    <p:extLst>
      <p:ext uri="{BB962C8B-B14F-4D97-AF65-F5344CB8AC3E}">
        <p14:creationId xmlns:p14="http://schemas.microsoft.com/office/powerpoint/2010/main" val="416555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schematic of the workflow for the HWRF/HYCOM system. The right side shows the atmospheric component and the left side is the oceanic component. The IC and BC for the regional HYCOM come from the global RTOFS, that is the NOAA operational ocean model. At the same time, the IC for the global RTOFS comes from Global Ocean Forecasting System GOFS that is the Navy operational ocean model and implements data assimilation though NCODA that is the Navy coupled ocean data assimilations system. So in its current state, the NOAA hurricane forecasting models incorporates ocean data assimilation through the IC to their own global ocean model. NCEP is currently working to implement data assimilation directly into RTOFS.</a:t>
            </a:r>
          </a:p>
          <a:p>
            <a:endParaRPr lang="en-US" dirty="0"/>
          </a:p>
        </p:txBody>
      </p:sp>
      <p:sp>
        <p:nvSpPr>
          <p:cNvPr id="4" name="Slide Number Placeholder 3"/>
          <p:cNvSpPr>
            <a:spLocks noGrp="1"/>
          </p:cNvSpPr>
          <p:nvPr>
            <p:ph type="sldNum" sz="quarter" idx="5"/>
          </p:nvPr>
        </p:nvSpPr>
        <p:spPr/>
        <p:txBody>
          <a:bodyPr/>
          <a:lstStyle/>
          <a:p>
            <a:fld id="{BC600DAD-E025-3348-A681-EFF9E5287888}" type="slidenum">
              <a:rPr lang="en-US" smtClean="0"/>
              <a:t>4</a:t>
            </a:fld>
            <a:endParaRPr lang="en-US"/>
          </a:p>
        </p:txBody>
      </p:sp>
    </p:spTree>
    <p:extLst>
      <p:ext uri="{BB962C8B-B14F-4D97-AF65-F5344CB8AC3E}">
        <p14:creationId xmlns:p14="http://schemas.microsoft.com/office/powerpoint/2010/main" val="284290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69EB43-1F09-B645-A173-1799B3E760E0}" type="datetimeFigureOut">
              <a:rPr lang="en-US" smtClean="0"/>
              <a:t>8/4/20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63C7C-AAFD-EB4C-A279-D2F315DC1B17}" type="slidenum">
              <a:rPr lang="en-US" smtClean="0"/>
              <a:t>‹#›</a:t>
            </a:fld>
            <a:endParaRPr lang="en-US"/>
          </a:p>
        </p:txBody>
      </p:sp>
    </p:spTree>
    <p:extLst>
      <p:ext uri="{BB962C8B-B14F-4D97-AF65-F5344CB8AC3E}">
        <p14:creationId xmlns:p14="http://schemas.microsoft.com/office/powerpoint/2010/main" val="376905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9EB43-1F09-B645-A173-1799B3E760E0}" type="datetimeFigureOut">
              <a:rPr lang="en-US" smtClean="0"/>
              <a:t>8/4/20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63C7C-AAFD-EB4C-A279-D2F315DC1B17}" type="slidenum">
              <a:rPr lang="en-US" smtClean="0"/>
              <a:t>‹#›</a:t>
            </a:fld>
            <a:endParaRPr lang="en-US"/>
          </a:p>
        </p:txBody>
      </p:sp>
    </p:spTree>
    <p:extLst>
      <p:ext uri="{BB962C8B-B14F-4D97-AF65-F5344CB8AC3E}">
        <p14:creationId xmlns:p14="http://schemas.microsoft.com/office/powerpoint/2010/main" val="61050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9EB43-1F09-B645-A173-1799B3E760E0}" type="datetimeFigureOut">
              <a:rPr lang="en-US" smtClean="0"/>
              <a:t>8/4/20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63C7C-AAFD-EB4C-A279-D2F315DC1B17}" type="slidenum">
              <a:rPr lang="en-US" smtClean="0"/>
              <a:t>‹#›</a:t>
            </a:fld>
            <a:endParaRPr lang="en-US"/>
          </a:p>
        </p:txBody>
      </p:sp>
    </p:spTree>
    <p:extLst>
      <p:ext uri="{BB962C8B-B14F-4D97-AF65-F5344CB8AC3E}">
        <p14:creationId xmlns:p14="http://schemas.microsoft.com/office/powerpoint/2010/main" val="4223154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9EB43-1F09-B645-A173-1799B3E760E0}" type="datetimeFigureOut">
              <a:rPr lang="en-US" smtClean="0"/>
              <a:t>8/4/20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63C7C-AAFD-EB4C-A279-D2F315DC1B17}" type="slidenum">
              <a:rPr lang="en-US" smtClean="0"/>
              <a:t>‹#›</a:t>
            </a:fld>
            <a:endParaRPr lang="en-US"/>
          </a:p>
        </p:txBody>
      </p:sp>
    </p:spTree>
    <p:extLst>
      <p:ext uri="{BB962C8B-B14F-4D97-AF65-F5344CB8AC3E}">
        <p14:creationId xmlns:p14="http://schemas.microsoft.com/office/powerpoint/2010/main" val="132678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69EB43-1F09-B645-A173-1799B3E760E0}" type="datetimeFigureOut">
              <a:rPr lang="en-US" smtClean="0"/>
              <a:t>8/4/20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63C7C-AAFD-EB4C-A279-D2F315DC1B17}" type="slidenum">
              <a:rPr lang="en-US" smtClean="0"/>
              <a:t>‹#›</a:t>
            </a:fld>
            <a:endParaRPr lang="en-US"/>
          </a:p>
        </p:txBody>
      </p:sp>
    </p:spTree>
    <p:extLst>
      <p:ext uri="{BB962C8B-B14F-4D97-AF65-F5344CB8AC3E}">
        <p14:creationId xmlns:p14="http://schemas.microsoft.com/office/powerpoint/2010/main" val="17104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69EB43-1F09-B645-A173-1799B3E760E0}" type="datetimeFigureOut">
              <a:rPr lang="en-US" smtClean="0"/>
              <a:t>8/4/20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63C7C-AAFD-EB4C-A279-D2F315DC1B17}" type="slidenum">
              <a:rPr lang="en-US" smtClean="0"/>
              <a:t>‹#›</a:t>
            </a:fld>
            <a:endParaRPr lang="en-US"/>
          </a:p>
        </p:txBody>
      </p:sp>
    </p:spTree>
    <p:extLst>
      <p:ext uri="{BB962C8B-B14F-4D97-AF65-F5344CB8AC3E}">
        <p14:creationId xmlns:p14="http://schemas.microsoft.com/office/powerpoint/2010/main" val="53165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69EB43-1F09-B645-A173-1799B3E760E0}" type="datetimeFigureOut">
              <a:rPr lang="en-US" smtClean="0"/>
              <a:t>8/4/20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63C7C-AAFD-EB4C-A279-D2F315DC1B17}" type="slidenum">
              <a:rPr lang="en-US" smtClean="0"/>
              <a:t>‹#›</a:t>
            </a:fld>
            <a:endParaRPr lang="en-US"/>
          </a:p>
        </p:txBody>
      </p:sp>
    </p:spTree>
    <p:extLst>
      <p:ext uri="{BB962C8B-B14F-4D97-AF65-F5344CB8AC3E}">
        <p14:creationId xmlns:p14="http://schemas.microsoft.com/office/powerpoint/2010/main" val="357457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69EB43-1F09-B645-A173-1799B3E760E0}" type="datetimeFigureOut">
              <a:rPr lang="en-US" smtClean="0"/>
              <a:t>8/4/20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63C7C-AAFD-EB4C-A279-D2F315DC1B17}" type="slidenum">
              <a:rPr lang="en-US" smtClean="0"/>
              <a:t>‹#›</a:t>
            </a:fld>
            <a:endParaRPr lang="en-US"/>
          </a:p>
        </p:txBody>
      </p:sp>
    </p:spTree>
    <p:extLst>
      <p:ext uri="{BB962C8B-B14F-4D97-AF65-F5344CB8AC3E}">
        <p14:creationId xmlns:p14="http://schemas.microsoft.com/office/powerpoint/2010/main" val="241120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9EB43-1F09-B645-A173-1799B3E760E0}" type="datetimeFigureOut">
              <a:rPr lang="en-US" smtClean="0"/>
              <a:t>8/4/20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63C7C-AAFD-EB4C-A279-D2F315DC1B17}" type="slidenum">
              <a:rPr lang="en-US" smtClean="0"/>
              <a:t>‹#›</a:t>
            </a:fld>
            <a:endParaRPr lang="en-US"/>
          </a:p>
        </p:txBody>
      </p:sp>
    </p:spTree>
    <p:extLst>
      <p:ext uri="{BB962C8B-B14F-4D97-AF65-F5344CB8AC3E}">
        <p14:creationId xmlns:p14="http://schemas.microsoft.com/office/powerpoint/2010/main" val="27725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69EB43-1F09-B645-A173-1799B3E760E0}" type="datetimeFigureOut">
              <a:rPr lang="en-US" smtClean="0"/>
              <a:t>8/4/20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63C7C-AAFD-EB4C-A279-D2F315DC1B17}" type="slidenum">
              <a:rPr lang="en-US" smtClean="0"/>
              <a:t>‹#›</a:t>
            </a:fld>
            <a:endParaRPr lang="en-US"/>
          </a:p>
        </p:txBody>
      </p:sp>
    </p:spTree>
    <p:extLst>
      <p:ext uri="{BB962C8B-B14F-4D97-AF65-F5344CB8AC3E}">
        <p14:creationId xmlns:p14="http://schemas.microsoft.com/office/powerpoint/2010/main" val="170729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69EB43-1F09-B645-A173-1799B3E760E0}" type="datetimeFigureOut">
              <a:rPr lang="en-US" smtClean="0"/>
              <a:t>8/4/20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63C7C-AAFD-EB4C-A279-D2F315DC1B17}" type="slidenum">
              <a:rPr lang="en-US" smtClean="0"/>
              <a:t>‹#›</a:t>
            </a:fld>
            <a:endParaRPr lang="en-US"/>
          </a:p>
        </p:txBody>
      </p:sp>
    </p:spTree>
    <p:extLst>
      <p:ext uri="{BB962C8B-B14F-4D97-AF65-F5344CB8AC3E}">
        <p14:creationId xmlns:p14="http://schemas.microsoft.com/office/powerpoint/2010/main" val="344322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9EB43-1F09-B645-A173-1799B3E760E0}" type="datetimeFigureOut">
              <a:rPr lang="en-US" smtClean="0"/>
              <a:t>8/4/20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63C7C-AAFD-EB4C-A279-D2F315DC1B17}" type="slidenum">
              <a:rPr lang="en-US" smtClean="0"/>
              <a:t>‹#›</a:t>
            </a:fld>
            <a:endParaRPr lang="en-US"/>
          </a:p>
        </p:txBody>
      </p:sp>
    </p:spTree>
    <p:extLst>
      <p:ext uri="{BB962C8B-B14F-4D97-AF65-F5344CB8AC3E}">
        <p14:creationId xmlns:p14="http://schemas.microsoft.com/office/powerpoint/2010/main" val="2402222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4FE4EF0-F811-7D43-96C0-42FC718ADDF3}"/>
              </a:ext>
            </a:extLst>
          </p:cNvPr>
          <p:cNvSpPr/>
          <p:nvPr/>
        </p:nvSpPr>
        <p:spPr>
          <a:xfrm>
            <a:off x="416420" y="3943172"/>
            <a:ext cx="3290877" cy="1801647"/>
          </a:xfrm>
          <a:prstGeom prst="rect">
            <a:avLst/>
          </a:prstGeom>
          <a:solidFill>
            <a:srgbClr val="E09D6A">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7B9119-8F45-1C41-81D1-4A21EF318721}"/>
              </a:ext>
            </a:extLst>
          </p:cNvPr>
          <p:cNvSpPr txBox="1"/>
          <p:nvPr/>
        </p:nvSpPr>
        <p:spPr>
          <a:xfrm>
            <a:off x="688597" y="127256"/>
            <a:ext cx="7766806" cy="707886"/>
          </a:xfrm>
          <a:prstGeom prst="rect">
            <a:avLst/>
          </a:prstGeom>
          <a:ln w="57150">
            <a:solidFill>
              <a:srgbClr val="000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4000" dirty="0"/>
              <a:t>NOAA Hurricane Forecasting Models</a:t>
            </a:r>
          </a:p>
        </p:txBody>
      </p:sp>
      <p:sp>
        <p:nvSpPr>
          <p:cNvPr id="5" name="TextBox 4">
            <a:extLst>
              <a:ext uri="{FF2B5EF4-FFF2-40B4-BE49-F238E27FC236}">
                <a16:creationId xmlns:a16="http://schemas.microsoft.com/office/drawing/2014/main" id="{D42E8394-8661-814C-A7F5-8A21F1F5BAF0}"/>
              </a:ext>
            </a:extLst>
          </p:cNvPr>
          <p:cNvSpPr txBox="1"/>
          <p:nvPr/>
        </p:nvSpPr>
        <p:spPr>
          <a:xfrm>
            <a:off x="133339" y="1213303"/>
            <a:ext cx="2746854" cy="584775"/>
          </a:xfrm>
          <a:prstGeom prst="rect">
            <a:avLst/>
          </a:prstGeom>
          <a:solidFill>
            <a:srgbClr val="E09D6A">
              <a:alpha val="69804"/>
            </a:srgb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t>HWRF/HYCOM</a:t>
            </a:r>
            <a:endParaRPr lang="en-US" sz="3200" strike="sngStrike" dirty="0"/>
          </a:p>
        </p:txBody>
      </p:sp>
      <p:sp>
        <p:nvSpPr>
          <p:cNvPr id="6" name="TextBox 5">
            <a:extLst>
              <a:ext uri="{FF2B5EF4-FFF2-40B4-BE49-F238E27FC236}">
                <a16:creationId xmlns:a16="http://schemas.microsoft.com/office/drawing/2014/main" id="{D1DA8600-16E2-0C4E-8640-2B840FD23C73}"/>
              </a:ext>
            </a:extLst>
          </p:cNvPr>
          <p:cNvSpPr txBox="1"/>
          <p:nvPr/>
        </p:nvSpPr>
        <p:spPr>
          <a:xfrm>
            <a:off x="3171828" y="1211573"/>
            <a:ext cx="2800344" cy="584775"/>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a:t>HMON/HYCOM</a:t>
            </a:r>
          </a:p>
        </p:txBody>
      </p:sp>
      <p:sp>
        <p:nvSpPr>
          <p:cNvPr id="7" name="TextBox 6">
            <a:extLst>
              <a:ext uri="{FF2B5EF4-FFF2-40B4-BE49-F238E27FC236}">
                <a16:creationId xmlns:a16="http://schemas.microsoft.com/office/drawing/2014/main" id="{B3040938-01D5-9643-B998-9C64ADC3C230}"/>
              </a:ext>
            </a:extLst>
          </p:cNvPr>
          <p:cNvSpPr txBox="1"/>
          <p:nvPr/>
        </p:nvSpPr>
        <p:spPr>
          <a:xfrm>
            <a:off x="6255955" y="1211572"/>
            <a:ext cx="2199448" cy="584775"/>
          </a:xfrm>
          <a:prstGeom prst="rect">
            <a:avLst/>
          </a:prstGeom>
          <a:solidFill>
            <a:srgbClr val="0070C0">
              <a:alpha val="50196"/>
            </a:srgb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dirty="0"/>
              <a:t>HWRF/POM</a:t>
            </a:r>
          </a:p>
        </p:txBody>
      </p:sp>
      <p:cxnSp>
        <p:nvCxnSpPr>
          <p:cNvPr id="8" name="Straight Arrow Connector 7">
            <a:extLst>
              <a:ext uri="{FF2B5EF4-FFF2-40B4-BE49-F238E27FC236}">
                <a16:creationId xmlns:a16="http://schemas.microsoft.com/office/drawing/2014/main" id="{363B9292-AD97-1547-8565-5EBDAF73881A}"/>
              </a:ext>
            </a:extLst>
          </p:cNvPr>
          <p:cNvCxnSpPr>
            <a:cxnSpLocks/>
          </p:cNvCxnSpPr>
          <p:nvPr/>
        </p:nvCxnSpPr>
        <p:spPr>
          <a:xfrm flipH="1">
            <a:off x="1420938" y="835142"/>
            <a:ext cx="3151062" cy="33791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198DB67A-16BB-8E4F-8592-D874590D4DCE}"/>
              </a:ext>
            </a:extLst>
          </p:cNvPr>
          <p:cNvCxnSpPr>
            <a:cxnSpLocks/>
          </p:cNvCxnSpPr>
          <p:nvPr/>
        </p:nvCxnSpPr>
        <p:spPr>
          <a:xfrm>
            <a:off x="4596585" y="845437"/>
            <a:ext cx="2895260" cy="330367"/>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AD5B00B8-79EA-AD40-87A7-597DBA5D436D}"/>
              </a:ext>
            </a:extLst>
          </p:cNvPr>
          <p:cNvCxnSpPr>
            <a:cxnSpLocks/>
          </p:cNvCxnSpPr>
          <p:nvPr/>
        </p:nvCxnSpPr>
        <p:spPr>
          <a:xfrm>
            <a:off x="4572000" y="835142"/>
            <a:ext cx="0" cy="40394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F64A3A2D-A207-C54F-B01E-7050AFAAC4AB}"/>
              </a:ext>
            </a:extLst>
          </p:cNvPr>
          <p:cNvSpPr/>
          <p:nvPr/>
        </p:nvSpPr>
        <p:spPr>
          <a:xfrm>
            <a:off x="52064" y="2190573"/>
            <a:ext cx="2737753" cy="1200329"/>
          </a:xfrm>
          <a:prstGeom prst="rect">
            <a:avLst/>
          </a:prstGeom>
          <a:solidFill>
            <a:srgbClr val="E09D6A">
              <a:alpha val="69804"/>
            </a:srgb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West/South Pacific, South/North Indian Ocean</a:t>
            </a:r>
          </a:p>
        </p:txBody>
      </p:sp>
      <p:sp>
        <p:nvSpPr>
          <p:cNvPr id="12" name="Rectangle 11">
            <a:extLst>
              <a:ext uri="{FF2B5EF4-FFF2-40B4-BE49-F238E27FC236}">
                <a16:creationId xmlns:a16="http://schemas.microsoft.com/office/drawing/2014/main" id="{204CA449-1FEC-BC42-BFED-835EF3F8FC2A}"/>
              </a:ext>
            </a:extLst>
          </p:cNvPr>
          <p:cNvSpPr/>
          <p:nvPr/>
        </p:nvSpPr>
        <p:spPr>
          <a:xfrm>
            <a:off x="5511639" y="2345494"/>
            <a:ext cx="1137363" cy="830997"/>
          </a:xfrm>
          <a:prstGeom prst="rect">
            <a:avLst/>
          </a:prstGeom>
          <a:solidFill>
            <a:srgbClr val="0070C0">
              <a:alpha val="50196"/>
            </a:srgbClr>
          </a:solidFill>
        </p:spPr>
        <p:style>
          <a:lnRef idx="1">
            <a:schemeClr val="accent6"/>
          </a:lnRef>
          <a:fillRef idx="2">
            <a:schemeClr val="accent6"/>
          </a:fillRef>
          <a:effectRef idx="1">
            <a:schemeClr val="accent6"/>
          </a:effectRef>
          <a:fontRef idx="minor">
            <a:schemeClr val="dk1"/>
          </a:fontRef>
        </p:style>
        <p:txBody>
          <a:bodyPr wrap="none">
            <a:spAutoFit/>
          </a:bodyPr>
          <a:lstStyle/>
          <a:p>
            <a:r>
              <a:rPr lang="en-US" sz="2400" dirty="0"/>
              <a:t>North </a:t>
            </a:r>
          </a:p>
          <a:p>
            <a:r>
              <a:rPr lang="en-US" sz="2400" dirty="0"/>
              <a:t>Atlantic</a:t>
            </a:r>
          </a:p>
        </p:txBody>
      </p:sp>
      <p:sp>
        <p:nvSpPr>
          <p:cNvPr id="13" name="Rectangle 12">
            <a:extLst>
              <a:ext uri="{FF2B5EF4-FFF2-40B4-BE49-F238E27FC236}">
                <a16:creationId xmlns:a16="http://schemas.microsoft.com/office/drawing/2014/main" id="{AA59F2A9-1F3C-F24A-9C09-32E8882CEB7D}"/>
              </a:ext>
            </a:extLst>
          </p:cNvPr>
          <p:cNvSpPr/>
          <p:nvPr/>
        </p:nvSpPr>
        <p:spPr>
          <a:xfrm>
            <a:off x="3005530" y="2190572"/>
            <a:ext cx="2142488" cy="1200329"/>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North Atlantic,</a:t>
            </a:r>
          </a:p>
          <a:p>
            <a:r>
              <a:rPr lang="en-US" sz="2400" dirty="0"/>
              <a:t>East/Central Pacific</a:t>
            </a:r>
          </a:p>
        </p:txBody>
      </p:sp>
      <p:sp>
        <p:nvSpPr>
          <p:cNvPr id="14" name="Rectangle 13">
            <a:extLst>
              <a:ext uri="{FF2B5EF4-FFF2-40B4-BE49-F238E27FC236}">
                <a16:creationId xmlns:a16="http://schemas.microsoft.com/office/drawing/2014/main" id="{6D0675BF-87FE-1A42-A3FB-07CCE5EEEE88}"/>
              </a:ext>
            </a:extLst>
          </p:cNvPr>
          <p:cNvSpPr/>
          <p:nvPr/>
        </p:nvSpPr>
        <p:spPr>
          <a:xfrm>
            <a:off x="6846910" y="2345494"/>
            <a:ext cx="1782732" cy="830997"/>
          </a:xfrm>
          <a:prstGeom prst="rect">
            <a:avLst/>
          </a:prstGeom>
          <a:solidFill>
            <a:srgbClr val="0070C0">
              <a:alpha val="50196"/>
            </a:srgbClr>
          </a:solidFill>
        </p:spPr>
        <p:style>
          <a:lnRef idx="1">
            <a:schemeClr val="accent6"/>
          </a:lnRef>
          <a:fillRef idx="2">
            <a:schemeClr val="accent6"/>
          </a:fillRef>
          <a:effectRef idx="1">
            <a:schemeClr val="accent6"/>
          </a:effectRef>
          <a:fontRef idx="minor">
            <a:schemeClr val="dk1"/>
          </a:fontRef>
        </p:style>
        <p:txBody>
          <a:bodyPr wrap="none">
            <a:spAutoFit/>
          </a:bodyPr>
          <a:lstStyle/>
          <a:p>
            <a:r>
              <a:rPr lang="en-US" sz="2400" dirty="0"/>
              <a:t>East/Central </a:t>
            </a:r>
          </a:p>
          <a:p>
            <a:r>
              <a:rPr lang="en-US" sz="2400" dirty="0"/>
              <a:t>Pacific</a:t>
            </a:r>
          </a:p>
        </p:txBody>
      </p:sp>
      <p:cxnSp>
        <p:nvCxnSpPr>
          <p:cNvPr id="15" name="Straight Arrow Connector 14">
            <a:extLst>
              <a:ext uri="{FF2B5EF4-FFF2-40B4-BE49-F238E27FC236}">
                <a16:creationId xmlns:a16="http://schemas.microsoft.com/office/drawing/2014/main" id="{72FE41BF-D6B4-8A4B-9DD2-1EB471EE4E82}"/>
              </a:ext>
            </a:extLst>
          </p:cNvPr>
          <p:cNvCxnSpPr>
            <a:cxnSpLocks/>
          </p:cNvCxnSpPr>
          <p:nvPr/>
        </p:nvCxnSpPr>
        <p:spPr>
          <a:xfrm>
            <a:off x="1350453" y="1805243"/>
            <a:ext cx="0" cy="40394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3CFE448A-AAF5-404C-AD41-DEB683BCF314}"/>
              </a:ext>
            </a:extLst>
          </p:cNvPr>
          <p:cNvCxnSpPr>
            <a:cxnSpLocks/>
          </p:cNvCxnSpPr>
          <p:nvPr/>
        </p:nvCxnSpPr>
        <p:spPr>
          <a:xfrm>
            <a:off x="4572000" y="1805243"/>
            <a:ext cx="0" cy="40394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31A8A28B-F99C-D647-960D-7FF19FC6EAA3}"/>
              </a:ext>
            </a:extLst>
          </p:cNvPr>
          <p:cNvCxnSpPr>
            <a:cxnSpLocks/>
          </p:cNvCxnSpPr>
          <p:nvPr/>
        </p:nvCxnSpPr>
        <p:spPr>
          <a:xfrm flipH="1">
            <a:off x="6142710" y="1786622"/>
            <a:ext cx="1102823" cy="55887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87C25484-7338-AF43-96A1-054349983BCD}"/>
              </a:ext>
            </a:extLst>
          </p:cNvPr>
          <p:cNvCxnSpPr>
            <a:cxnSpLocks/>
          </p:cNvCxnSpPr>
          <p:nvPr/>
        </p:nvCxnSpPr>
        <p:spPr>
          <a:xfrm>
            <a:off x="7242434" y="1793930"/>
            <a:ext cx="997789" cy="567076"/>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FF7637DE-7170-CA46-B169-FEEB4EA2AC3E}"/>
              </a:ext>
            </a:extLst>
          </p:cNvPr>
          <p:cNvSpPr txBox="1"/>
          <p:nvPr/>
        </p:nvSpPr>
        <p:spPr>
          <a:xfrm>
            <a:off x="4591450" y="3605311"/>
            <a:ext cx="2202173" cy="2308324"/>
          </a:xfrm>
          <a:prstGeom prst="rect">
            <a:avLst/>
          </a:prstGeom>
          <a:solidFill>
            <a:srgbClr val="0070C0">
              <a:alpha val="50196"/>
            </a:srgb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a:t>IC come from climatology and the POM (w/ feature model only in the </a:t>
            </a:r>
            <a:r>
              <a:rPr lang="en-US" sz="2400" dirty="0" err="1"/>
              <a:t>GoM</a:t>
            </a:r>
            <a:r>
              <a:rPr lang="en-US" sz="2400" dirty="0"/>
              <a:t>)</a:t>
            </a:r>
          </a:p>
        </p:txBody>
      </p:sp>
      <p:sp>
        <p:nvSpPr>
          <p:cNvPr id="20" name="Rectangle 19">
            <a:extLst>
              <a:ext uri="{FF2B5EF4-FFF2-40B4-BE49-F238E27FC236}">
                <a16:creationId xmlns:a16="http://schemas.microsoft.com/office/drawing/2014/main" id="{581C9428-BDF6-7946-B5A2-0B4CAEF969CE}"/>
              </a:ext>
            </a:extLst>
          </p:cNvPr>
          <p:cNvSpPr/>
          <p:nvPr/>
        </p:nvSpPr>
        <p:spPr>
          <a:xfrm>
            <a:off x="516915" y="4039705"/>
            <a:ext cx="3092208" cy="1617688"/>
          </a:xfrm>
          <a:prstGeom prst="rect">
            <a:avLst/>
          </a:prstGeom>
          <a:solidFill>
            <a:srgbClr val="009051">
              <a:alpha val="69804"/>
            </a:srgb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a:t>IC and BC from</a:t>
            </a:r>
          </a:p>
          <a:p>
            <a:r>
              <a:rPr lang="en-US" sz="2400" dirty="0"/>
              <a:t>Global RTOFS spun up from the global </a:t>
            </a:r>
          </a:p>
          <a:p>
            <a:r>
              <a:rPr lang="en-US" sz="2400" dirty="0"/>
              <a:t>GOFS 3.1/NCODA</a:t>
            </a:r>
          </a:p>
        </p:txBody>
      </p:sp>
      <p:sp>
        <p:nvSpPr>
          <p:cNvPr id="21" name="Rectangle 20">
            <a:extLst>
              <a:ext uri="{FF2B5EF4-FFF2-40B4-BE49-F238E27FC236}">
                <a16:creationId xmlns:a16="http://schemas.microsoft.com/office/drawing/2014/main" id="{14102D82-729B-524C-A09B-D7E8EE084EB6}"/>
              </a:ext>
            </a:extLst>
          </p:cNvPr>
          <p:cNvSpPr/>
          <p:nvPr/>
        </p:nvSpPr>
        <p:spPr>
          <a:xfrm>
            <a:off x="6939282" y="3949770"/>
            <a:ext cx="2110221" cy="830997"/>
          </a:xfrm>
          <a:prstGeom prst="rect">
            <a:avLst/>
          </a:prstGeom>
          <a:solidFill>
            <a:srgbClr val="0070C0">
              <a:alpha val="50196"/>
            </a:srgb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a:t>IC from Global RTOFS nowcast</a:t>
            </a:r>
          </a:p>
        </p:txBody>
      </p:sp>
      <p:cxnSp>
        <p:nvCxnSpPr>
          <p:cNvPr id="22" name="Straight Arrow Connector 21">
            <a:extLst>
              <a:ext uri="{FF2B5EF4-FFF2-40B4-BE49-F238E27FC236}">
                <a16:creationId xmlns:a16="http://schemas.microsoft.com/office/drawing/2014/main" id="{595AB60F-C689-994D-A6D9-9E7DA8EE142C}"/>
              </a:ext>
            </a:extLst>
          </p:cNvPr>
          <p:cNvCxnSpPr>
            <a:cxnSpLocks/>
          </p:cNvCxnSpPr>
          <p:nvPr/>
        </p:nvCxnSpPr>
        <p:spPr>
          <a:xfrm>
            <a:off x="1520169" y="3419984"/>
            <a:ext cx="1200408" cy="570026"/>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9AF60DC6-BC83-E24F-8EDA-3081D5EA8AF4}"/>
              </a:ext>
            </a:extLst>
          </p:cNvPr>
          <p:cNvCxnSpPr>
            <a:cxnSpLocks/>
          </p:cNvCxnSpPr>
          <p:nvPr/>
        </p:nvCxnSpPr>
        <p:spPr>
          <a:xfrm flipH="1">
            <a:off x="2759998" y="3408827"/>
            <a:ext cx="1258918" cy="581182"/>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5BF33B21-9F54-044A-B002-98320AAFE533}"/>
              </a:ext>
            </a:extLst>
          </p:cNvPr>
          <p:cNvCxnSpPr>
            <a:cxnSpLocks/>
          </p:cNvCxnSpPr>
          <p:nvPr/>
        </p:nvCxnSpPr>
        <p:spPr>
          <a:xfrm flipH="1">
            <a:off x="5958892" y="3188926"/>
            <a:ext cx="1" cy="40394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B03017B8-50D5-7640-99F3-2C52FD76C879}"/>
              </a:ext>
            </a:extLst>
          </p:cNvPr>
          <p:cNvCxnSpPr>
            <a:cxnSpLocks/>
          </p:cNvCxnSpPr>
          <p:nvPr/>
        </p:nvCxnSpPr>
        <p:spPr>
          <a:xfrm flipH="1">
            <a:off x="7926085" y="3188927"/>
            <a:ext cx="1" cy="760843"/>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370804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B2CBA8-D5CF-AC49-9740-C9952B727E73}"/>
              </a:ext>
            </a:extLst>
          </p:cNvPr>
          <p:cNvPicPr>
            <a:picLocks noChangeAspect="1"/>
          </p:cNvPicPr>
          <p:nvPr/>
        </p:nvPicPr>
        <p:blipFill>
          <a:blip r:embed="rId2"/>
          <a:stretch>
            <a:fillRect/>
          </a:stretch>
        </p:blipFill>
        <p:spPr>
          <a:xfrm>
            <a:off x="2021864" y="126123"/>
            <a:ext cx="4962639" cy="6632029"/>
          </a:xfrm>
          <a:prstGeom prst="rect">
            <a:avLst/>
          </a:prstGeom>
        </p:spPr>
      </p:pic>
    </p:spTree>
    <p:extLst>
      <p:ext uri="{BB962C8B-B14F-4D97-AF65-F5344CB8AC3E}">
        <p14:creationId xmlns:p14="http://schemas.microsoft.com/office/powerpoint/2010/main" val="3010545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F9CB26-6952-D247-BCFF-C6C68931F314}"/>
              </a:ext>
            </a:extLst>
          </p:cNvPr>
          <p:cNvPicPr>
            <a:picLocks noChangeAspect="1"/>
          </p:cNvPicPr>
          <p:nvPr/>
        </p:nvPicPr>
        <p:blipFill>
          <a:blip r:embed="rId2"/>
          <a:stretch>
            <a:fillRect/>
          </a:stretch>
        </p:blipFill>
        <p:spPr>
          <a:xfrm>
            <a:off x="4646287" y="29759"/>
            <a:ext cx="4352702" cy="3428999"/>
          </a:xfrm>
          <a:prstGeom prst="rect">
            <a:avLst/>
          </a:prstGeom>
        </p:spPr>
      </p:pic>
      <p:pic>
        <p:nvPicPr>
          <p:cNvPr id="5" name="Picture 4">
            <a:extLst>
              <a:ext uri="{FF2B5EF4-FFF2-40B4-BE49-F238E27FC236}">
                <a16:creationId xmlns:a16="http://schemas.microsoft.com/office/drawing/2014/main" id="{93EF28D0-FE64-4541-9BE1-8E943D18B474}"/>
              </a:ext>
            </a:extLst>
          </p:cNvPr>
          <p:cNvPicPr>
            <a:picLocks noChangeAspect="1"/>
          </p:cNvPicPr>
          <p:nvPr/>
        </p:nvPicPr>
        <p:blipFill>
          <a:blip r:embed="rId3"/>
          <a:stretch>
            <a:fillRect/>
          </a:stretch>
        </p:blipFill>
        <p:spPr>
          <a:xfrm>
            <a:off x="181523" y="0"/>
            <a:ext cx="4390477" cy="3458758"/>
          </a:xfrm>
          <a:prstGeom prst="rect">
            <a:avLst/>
          </a:prstGeom>
        </p:spPr>
      </p:pic>
      <p:sp>
        <p:nvSpPr>
          <p:cNvPr id="6" name="TextBox 5">
            <a:extLst>
              <a:ext uri="{FF2B5EF4-FFF2-40B4-BE49-F238E27FC236}">
                <a16:creationId xmlns:a16="http://schemas.microsoft.com/office/drawing/2014/main" id="{C37006C1-765D-1944-81A2-EF8CFC117233}"/>
              </a:ext>
            </a:extLst>
          </p:cNvPr>
          <p:cNvSpPr txBox="1"/>
          <p:nvPr/>
        </p:nvSpPr>
        <p:spPr>
          <a:xfrm>
            <a:off x="1303283" y="3920358"/>
            <a:ext cx="5356403" cy="369332"/>
          </a:xfrm>
          <a:prstGeom prst="rect">
            <a:avLst/>
          </a:prstGeom>
          <a:noFill/>
        </p:spPr>
        <p:txBody>
          <a:bodyPr wrap="none" rtlCol="0">
            <a:spAutoFit/>
          </a:bodyPr>
          <a:lstStyle/>
          <a:p>
            <a:r>
              <a:rPr lang="en-US" dirty="0"/>
              <a:t>Input to feature models from loop current files (slide 9)</a:t>
            </a:r>
          </a:p>
        </p:txBody>
      </p:sp>
      <p:cxnSp>
        <p:nvCxnSpPr>
          <p:cNvPr id="8" name="Straight Arrow Connector 7">
            <a:extLst>
              <a:ext uri="{FF2B5EF4-FFF2-40B4-BE49-F238E27FC236}">
                <a16:creationId xmlns:a16="http://schemas.microsoft.com/office/drawing/2014/main" id="{B2D8E699-A64B-D94F-AEA7-5A70974A9EDA}"/>
              </a:ext>
            </a:extLst>
          </p:cNvPr>
          <p:cNvCxnSpPr>
            <a:cxnSpLocks/>
          </p:cNvCxnSpPr>
          <p:nvPr/>
        </p:nvCxnSpPr>
        <p:spPr>
          <a:xfrm>
            <a:off x="1303283" y="1639613"/>
            <a:ext cx="851338" cy="22807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72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4B2215-37F6-EF4C-BBFF-580063334F47}"/>
              </a:ext>
            </a:extLst>
          </p:cNvPr>
          <p:cNvSpPr txBox="1"/>
          <p:nvPr/>
        </p:nvSpPr>
        <p:spPr>
          <a:xfrm>
            <a:off x="243907" y="1211570"/>
            <a:ext cx="2909956" cy="553998"/>
          </a:xfrm>
          <a:prstGeom prst="rect">
            <a:avLst/>
          </a:prstGeom>
          <a:solidFill>
            <a:srgbClr val="E09D6A">
              <a:alpha val="69804"/>
            </a:srgb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000" dirty="0">
                <a:latin typeface="Rockwell" panose="02060603020205020403" pitchFamily="18" charset="77"/>
              </a:rPr>
              <a:t>HWRF/HYCOM</a:t>
            </a:r>
            <a:endParaRPr lang="en-US" sz="3000" strike="sngStrike" dirty="0">
              <a:latin typeface="Rockwell" panose="02060603020205020403" pitchFamily="18" charset="77"/>
            </a:endParaRPr>
          </a:p>
        </p:txBody>
      </p:sp>
      <p:sp>
        <p:nvSpPr>
          <p:cNvPr id="7" name="TextBox 6">
            <a:extLst>
              <a:ext uri="{FF2B5EF4-FFF2-40B4-BE49-F238E27FC236}">
                <a16:creationId xmlns:a16="http://schemas.microsoft.com/office/drawing/2014/main" id="{B2DF8E0B-269D-BE4E-9ECF-91A6A8D837E8}"/>
              </a:ext>
            </a:extLst>
          </p:cNvPr>
          <p:cNvSpPr txBox="1"/>
          <p:nvPr/>
        </p:nvSpPr>
        <p:spPr>
          <a:xfrm>
            <a:off x="3268172" y="1211570"/>
            <a:ext cx="3095672" cy="553998"/>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000" dirty="0">
                <a:latin typeface="Rockwell" panose="02060603020205020403" pitchFamily="18" charset="77"/>
              </a:rPr>
              <a:t>HMON/HYCOM</a:t>
            </a:r>
          </a:p>
        </p:txBody>
      </p:sp>
      <p:sp>
        <p:nvSpPr>
          <p:cNvPr id="8" name="TextBox 7">
            <a:extLst>
              <a:ext uri="{FF2B5EF4-FFF2-40B4-BE49-F238E27FC236}">
                <a16:creationId xmlns:a16="http://schemas.microsoft.com/office/drawing/2014/main" id="{B88B80AB-FC33-3D47-8B39-3CEF8B8793A7}"/>
              </a:ext>
            </a:extLst>
          </p:cNvPr>
          <p:cNvSpPr txBox="1"/>
          <p:nvPr/>
        </p:nvSpPr>
        <p:spPr>
          <a:xfrm>
            <a:off x="6478153" y="1221968"/>
            <a:ext cx="2323072" cy="553998"/>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000" dirty="0">
                <a:latin typeface="Rockwell" panose="02060603020205020403" pitchFamily="18" charset="77"/>
              </a:rPr>
              <a:t>HWRF/POM</a:t>
            </a:r>
          </a:p>
        </p:txBody>
      </p:sp>
      <p:cxnSp>
        <p:nvCxnSpPr>
          <p:cNvPr id="62" name="Straight Arrow Connector 61">
            <a:extLst>
              <a:ext uri="{FF2B5EF4-FFF2-40B4-BE49-F238E27FC236}">
                <a16:creationId xmlns:a16="http://schemas.microsoft.com/office/drawing/2014/main" id="{513043CE-CC3F-1D4A-B2A9-48D7524860B0}"/>
              </a:ext>
            </a:extLst>
          </p:cNvPr>
          <p:cNvCxnSpPr>
            <a:cxnSpLocks/>
          </p:cNvCxnSpPr>
          <p:nvPr/>
        </p:nvCxnSpPr>
        <p:spPr>
          <a:xfrm flipH="1">
            <a:off x="1447064" y="848205"/>
            <a:ext cx="3151062" cy="337918"/>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3" name="Straight Arrow Connector 62">
            <a:extLst>
              <a:ext uri="{FF2B5EF4-FFF2-40B4-BE49-F238E27FC236}">
                <a16:creationId xmlns:a16="http://schemas.microsoft.com/office/drawing/2014/main" id="{5E886B75-3138-C742-835B-2340A82F1500}"/>
              </a:ext>
            </a:extLst>
          </p:cNvPr>
          <p:cNvCxnSpPr>
            <a:cxnSpLocks/>
          </p:cNvCxnSpPr>
          <p:nvPr/>
        </p:nvCxnSpPr>
        <p:spPr>
          <a:xfrm>
            <a:off x="4596585" y="845435"/>
            <a:ext cx="2895260" cy="330367"/>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45673F5B-5DED-DF4A-BFDE-F3C5FD4C8E21}"/>
              </a:ext>
            </a:extLst>
          </p:cNvPr>
          <p:cNvCxnSpPr>
            <a:cxnSpLocks/>
          </p:cNvCxnSpPr>
          <p:nvPr/>
        </p:nvCxnSpPr>
        <p:spPr>
          <a:xfrm>
            <a:off x="4611189" y="835142"/>
            <a:ext cx="0" cy="403948"/>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12" name="Group 11">
            <a:extLst>
              <a:ext uri="{FF2B5EF4-FFF2-40B4-BE49-F238E27FC236}">
                <a16:creationId xmlns:a16="http://schemas.microsoft.com/office/drawing/2014/main" id="{C6CCEBDF-B80B-8D4F-8992-F8BEDA2BE8FC}"/>
              </a:ext>
            </a:extLst>
          </p:cNvPr>
          <p:cNvGrpSpPr/>
          <p:nvPr/>
        </p:nvGrpSpPr>
        <p:grpSpPr>
          <a:xfrm>
            <a:off x="693378" y="1990420"/>
            <a:ext cx="8177239" cy="4739216"/>
            <a:chOff x="693378" y="1990420"/>
            <a:chExt cx="8177239" cy="4739216"/>
          </a:xfrm>
        </p:grpSpPr>
        <p:grpSp>
          <p:nvGrpSpPr>
            <p:cNvPr id="4" name="Group 3">
              <a:extLst>
                <a:ext uri="{FF2B5EF4-FFF2-40B4-BE49-F238E27FC236}">
                  <a16:creationId xmlns:a16="http://schemas.microsoft.com/office/drawing/2014/main" id="{472CE91B-48AE-5A49-8866-B4CDE84BE7BC}"/>
                </a:ext>
              </a:extLst>
            </p:cNvPr>
            <p:cNvGrpSpPr/>
            <p:nvPr/>
          </p:nvGrpSpPr>
          <p:grpSpPr>
            <a:xfrm>
              <a:off x="835915" y="1990420"/>
              <a:ext cx="7472169" cy="4721550"/>
              <a:chOff x="753503" y="2147045"/>
              <a:chExt cx="7917097" cy="4771195"/>
            </a:xfrm>
          </p:grpSpPr>
          <p:pic>
            <p:nvPicPr>
              <p:cNvPr id="5" name="Picture 4">
                <a:extLst>
                  <a:ext uri="{FF2B5EF4-FFF2-40B4-BE49-F238E27FC236}">
                    <a16:creationId xmlns:a16="http://schemas.microsoft.com/office/drawing/2014/main" id="{EC2A35CB-AA6A-A34E-AC22-89E9AB4185DA}"/>
                  </a:ext>
                </a:extLst>
              </p:cNvPr>
              <p:cNvPicPr>
                <a:picLocks noChangeAspect="1"/>
              </p:cNvPicPr>
              <p:nvPr/>
            </p:nvPicPr>
            <p:blipFill rotWithShape="1">
              <a:blip r:embed="rId3"/>
              <a:srcRect l="4462" t="4822" r="7514"/>
              <a:stretch/>
            </p:blipFill>
            <p:spPr>
              <a:xfrm>
                <a:off x="753503" y="2147045"/>
                <a:ext cx="7917097" cy="4771195"/>
              </a:xfrm>
              <a:prstGeom prst="rect">
                <a:avLst/>
              </a:prstGeom>
            </p:spPr>
          </p:pic>
          <p:sp>
            <p:nvSpPr>
              <p:cNvPr id="16" name="TextBox 15">
                <a:extLst>
                  <a:ext uri="{FF2B5EF4-FFF2-40B4-BE49-F238E27FC236}">
                    <a16:creationId xmlns:a16="http://schemas.microsoft.com/office/drawing/2014/main" id="{B42DC94A-E277-2C43-8DCC-2727495DB66A}"/>
                  </a:ext>
                </a:extLst>
              </p:cNvPr>
              <p:cNvSpPr txBox="1"/>
              <p:nvPr/>
            </p:nvSpPr>
            <p:spPr>
              <a:xfrm>
                <a:off x="3255958" y="3631004"/>
                <a:ext cx="780855" cy="646331"/>
              </a:xfrm>
              <a:prstGeom prst="rect">
                <a:avLst/>
              </a:prstGeom>
              <a:solidFill>
                <a:srgbClr val="E09D6A"/>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t>West</a:t>
                </a:r>
              </a:p>
              <a:p>
                <a:pPr algn="ctr"/>
                <a:r>
                  <a:rPr lang="en-US" dirty="0"/>
                  <a:t>Pacific</a:t>
                </a:r>
              </a:p>
            </p:txBody>
          </p:sp>
          <p:sp>
            <p:nvSpPr>
              <p:cNvPr id="17" name="TextBox 16">
                <a:extLst>
                  <a:ext uri="{FF2B5EF4-FFF2-40B4-BE49-F238E27FC236}">
                    <a16:creationId xmlns:a16="http://schemas.microsoft.com/office/drawing/2014/main" id="{9E6C8A19-89CA-AB40-8712-63C0AF6534C9}"/>
                  </a:ext>
                </a:extLst>
              </p:cNvPr>
              <p:cNvSpPr txBox="1"/>
              <p:nvPr/>
            </p:nvSpPr>
            <p:spPr>
              <a:xfrm>
                <a:off x="4153700" y="4554132"/>
                <a:ext cx="780855" cy="646331"/>
              </a:xfrm>
              <a:prstGeom prst="rect">
                <a:avLst/>
              </a:prstGeom>
              <a:solidFill>
                <a:srgbClr val="E09D6A"/>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t>South</a:t>
                </a:r>
              </a:p>
              <a:p>
                <a:pPr algn="ctr"/>
                <a:r>
                  <a:rPr lang="en-US" dirty="0"/>
                  <a:t>Pacific</a:t>
                </a:r>
              </a:p>
            </p:txBody>
          </p:sp>
          <p:sp>
            <p:nvSpPr>
              <p:cNvPr id="18" name="TextBox 17">
                <a:extLst>
                  <a:ext uri="{FF2B5EF4-FFF2-40B4-BE49-F238E27FC236}">
                    <a16:creationId xmlns:a16="http://schemas.microsoft.com/office/drawing/2014/main" id="{795300F2-1737-7142-BD2A-B57AF77BC163}"/>
                  </a:ext>
                </a:extLst>
              </p:cNvPr>
              <p:cNvSpPr txBox="1"/>
              <p:nvPr/>
            </p:nvSpPr>
            <p:spPr>
              <a:xfrm>
                <a:off x="2445581" y="3724380"/>
                <a:ext cx="771365" cy="646331"/>
              </a:xfrm>
              <a:prstGeom prst="rect">
                <a:avLst/>
              </a:prstGeom>
              <a:solidFill>
                <a:srgbClr val="E09D6A"/>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t>North</a:t>
                </a:r>
              </a:p>
              <a:p>
                <a:pPr algn="ctr"/>
                <a:r>
                  <a:rPr lang="en-US" dirty="0"/>
                  <a:t>Indian</a:t>
                </a:r>
              </a:p>
            </p:txBody>
          </p:sp>
          <p:sp>
            <p:nvSpPr>
              <p:cNvPr id="19" name="TextBox 18">
                <a:extLst>
                  <a:ext uri="{FF2B5EF4-FFF2-40B4-BE49-F238E27FC236}">
                    <a16:creationId xmlns:a16="http://schemas.microsoft.com/office/drawing/2014/main" id="{3FFB6E35-B79C-474D-9708-69398FA44EEB}"/>
                  </a:ext>
                </a:extLst>
              </p:cNvPr>
              <p:cNvSpPr txBox="1"/>
              <p:nvPr/>
            </p:nvSpPr>
            <p:spPr>
              <a:xfrm>
                <a:off x="2583402" y="4478118"/>
                <a:ext cx="771365" cy="646331"/>
              </a:xfrm>
              <a:prstGeom prst="rect">
                <a:avLst/>
              </a:prstGeom>
              <a:solidFill>
                <a:srgbClr val="E09D6A"/>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t>South</a:t>
                </a:r>
              </a:p>
              <a:p>
                <a:pPr algn="ctr"/>
                <a:r>
                  <a:rPr lang="en-US" dirty="0"/>
                  <a:t>Indian</a:t>
                </a:r>
              </a:p>
            </p:txBody>
          </p:sp>
          <p:grpSp>
            <p:nvGrpSpPr>
              <p:cNvPr id="21" name="Group 20">
                <a:extLst>
                  <a:ext uri="{FF2B5EF4-FFF2-40B4-BE49-F238E27FC236}">
                    <a16:creationId xmlns:a16="http://schemas.microsoft.com/office/drawing/2014/main" id="{789B23E1-5F9D-EB4F-9B18-51F4618BD16F}"/>
                  </a:ext>
                </a:extLst>
              </p:cNvPr>
              <p:cNvGrpSpPr/>
              <p:nvPr/>
            </p:nvGrpSpPr>
            <p:grpSpPr>
              <a:xfrm>
                <a:off x="4049601" y="3503037"/>
                <a:ext cx="999172" cy="816303"/>
                <a:chOff x="2375344" y="3220927"/>
                <a:chExt cx="999172" cy="816303"/>
              </a:xfrm>
            </p:grpSpPr>
            <p:sp>
              <p:nvSpPr>
                <p:cNvPr id="22" name="Rectangle 21">
                  <a:extLst>
                    <a:ext uri="{FF2B5EF4-FFF2-40B4-BE49-F238E27FC236}">
                      <a16:creationId xmlns:a16="http://schemas.microsoft.com/office/drawing/2014/main" id="{A6490FBB-C459-B240-8F2A-AED15447D58A}"/>
                    </a:ext>
                  </a:extLst>
                </p:cNvPr>
                <p:cNvSpPr/>
                <p:nvPr/>
              </p:nvSpPr>
              <p:spPr>
                <a:xfrm>
                  <a:off x="2375344" y="3220927"/>
                  <a:ext cx="999172" cy="81630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3D0FE60A-E200-DE45-9F3B-66953217DFAA}"/>
                    </a:ext>
                  </a:extLst>
                </p:cNvPr>
                <p:cNvSpPr txBox="1"/>
                <p:nvPr/>
              </p:nvSpPr>
              <p:spPr>
                <a:xfrm>
                  <a:off x="2445389" y="3310742"/>
                  <a:ext cx="859082" cy="646331"/>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dirty="0"/>
                    <a:t>Central</a:t>
                  </a:r>
                </a:p>
                <a:p>
                  <a:pPr algn="ctr"/>
                  <a:r>
                    <a:rPr lang="en-US" dirty="0"/>
                    <a:t>Pacific</a:t>
                  </a:r>
                </a:p>
              </p:txBody>
            </p:sp>
          </p:grpSp>
          <p:grpSp>
            <p:nvGrpSpPr>
              <p:cNvPr id="24" name="Group 23">
                <a:extLst>
                  <a:ext uri="{FF2B5EF4-FFF2-40B4-BE49-F238E27FC236}">
                    <a16:creationId xmlns:a16="http://schemas.microsoft.com/office/drawing/2014/main" id="{71E3F965-E230-DF45-8266-9DFE6E50C597}"/>
                  </a:ext>
                </a:extLst>
              </p:cNvPr>
              <p:cNvGrpSpPr/>
              <p:nvPr/>
            </p:nvGrpSpPr>
            <p:grpSpPr>
              <a:xfrm>
                <a:off x="5058188" y="3503037"/>
                <a:ext cx="999172" cy="816303"/>
                <a:chOff x="4299767" y="3269975"/>
                <a:chExt cx="999172" cy="816303"/>
              </a:xfrm>
            </p:grpSpPr>
            <p:sp>
              <p:nvSpPr>
                <p:cNvPr id="25" name="Rectangle 24">
                  <a:extLst>
                    <a:ext uri="{FF2B5EF4-FFF2-40B4-BE49-F238E27FC236}">
                      <a16:creationId xmlns:a16="http://schemas.microsoft.com/office/drawing/2014/main" id="{AEA36A52-3828-EA49-944F-C4CF0AA91198}"/>
                    </a:ext>
                  </a:extLst>
                </p:cNvPr>
                <p:cNvSpPr/>
                <p:nvPr/>
              </p:nvSpPr>
              <p:spPr>
                <a:xfrm>
                  <a:off x="4299767" y="3269975"/>
                  <a:ext cx="999172" cy="81630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0659DAF-6485-BF4C-AB3E-957E65760A23}"/>
                    </a:ext>
                  </a:extLst>
                </p:cNvPr>
                <p:cNvSpPr txBox="1"/>
                <p:nvPr/>
              </p:nvSpPr>
              <p:spPr>
                <a:xfrm>
                  <a:off x="4415532" y="3345023"/>
                  <a:ext cx="780855" cy="646331"/>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dirty="0"/>
                    <a:t>East</a:t>
                  </a:r>
                </a:p>
                <a:p>
                  <a:pPr algn="ctr"/>
                  <a:r>
                    <a:rPr lang="en-US" dirty="0"/>
                    <a:t>Pacific</a:t>
                  </a:r>
                </a:p>
              </p:txBody>
            </p:sp>
          </p:grpSp>
          <p:grpSp>
            <p:nvGrpSpPr>
              <p:cNvPr id="28" name="Group 27">
                <a:extLst>
                  <a:ext uri="{FF2B5EF4-FFF2-40B4-BE49-F238E27FC236}">
                    <a16:creationId xmlns:a16="http://schemas.microsoft.com/office/drawing/2014/main" id="{50CFC440-79B4-3842-9C2D-8842059051AB}"/>
                  </a:ext>
                </a:extLst>
              </p:cNvPr>
              <p:cNvGrpSpPr/>
              <p:nvPr/>
            </p:nvGrpSpPr>
            <p:grpSpPr>
              <a:xfrm>
                <a:off x="6365043" y="3528707"/>
                <a:ext cx="1186272" cy="847943"/>
                <a:chOff x="6369231" y="3347751"/>
                <a:chExt cx="1186272" cy="847943"/>
              </a:xfrm>
            </p:grpSpPr>
            <p:sp>
              <p:nvSpPr>
                <p:cNvPr id="29" name="Rectangle 28">
                  <a:extLst>
                    <a:ext uri="{FF2B5EF4-FFF2-40B4-BE49-F238E27FC236}">
                      <a16:creationId xmlns:a16="http://schemas.microsoft.com/office/drawing/2014/main" id="{81C6E08C-9D01-C546-A5EB-5FA3DFD90924}"/>
                    </a:ext>
                  </a:extLst>
                </p:cNvPr>
                <p:cNvSpPr/>
                <p:nvPr/>
              </p:nvSpPr>
              <p:spPr>
                <a:xfrm>
                  <a:off x="6369231" y="3347751"/>
                  <a:ext cx="1186272" cy="8479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3F4CB7E-B76B-1A47-B2C8-5118E67B7988}"/>
                    </a:ext>
                  </a:extLst>
                </p:cNvPr>
                <p:cNvSpPr txBox="1"/>
                <p:nvPr/>
              </p:nvSpPr>
              <p:spPr>
                <a:xfrm>
                  <a:off x="6465363" y="3433878"/>
                  <a:ext cx="1002922" cy="653127"/>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North </a:t>
                  </a:r>
                </a:p>
                <a:p>
                  <a:r>
                    <a:rPr lang="en-US" dirty="0"/>
                    <a:t>Atlantic</a:t>
                  </a:r>
                </a:p>
              </p:txBody>
            </p:sp>
          </p:grpSp>
        </p:grpSp>
        <p:sp>
          <p:nvSpPr>
            <p:cNvPr id="10" name="Rectangle 9">
              <a:extLst>
                <a:ext uri="{FF2B5EF4-FFF2-40B4-BE49-F238E27FC236}">
                  <a16:creationId xmlns:a16="http://schemas.microsoft.com/office/drawing/2014/main" id="{2692D6F9-0A40-D542-A4AB-EEB012857AF8}"/>
                </a:ext>
              </a:extLst>
            </p:cNvPr>
            <p:cNvSpPr/>
            <p:nvPr/>
          </p:nvSpPr>
          <p:spPr>
            <a:xfrm>
              <a:off x="7073834" y="4479643"/>
              <a:ext cx="956464" cy="11479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96F16D3-45BD-BE40-85DA-B1C366F5F6AB}"/>
                </a:ext>
              </a:extLst>
            </p:cNvPr>
            <p:cNvSpPr txBox="1"/>
            <p:nvPr/>
          </p:nvSpPr>
          <p:spPr>
            <a:xfrm>
              <a:off x="693378" y="5529307"/>
              <a:ext cx="8177239"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solidFill>
                    <a:schemeClr val="tx1"/>
                  </a:solidFill>
                  <a:latin typeface="Rockwell" panose="02060603020205020403" pitchFamily="18" charset="77"/>
                </a:rPr>
                <a:t>HWRF – Hurricane Weather Research Forecasting Model</a:t>
              </a:r>
            </a:p>
            <a:p>
              <a:r>
                <a:rPr lang="en-US" dirty="0">
                  <a:solidFill>
                    <a:schemeClr val="tx1"/>
                  </a:solidFill>
                  <a:latin typeface="Rockwell" panose="02060603020205020403" pitchFamily="18" charset="77"/>
                </a:rPr>
                <a:t>HYCOM – Hybrid Coordinate Ocean Model</a:t>
              </a:r>
            </a:p>
            <a:p>
              <a:r>
                <a:rPr lang="en-US" dirty="0">
                  <a:solidFill>
                    <a:schemeClr val="tx1"/>
                  </a:solidFill>
                  <a:latin typeface="Rockwell" panose="02060603020205020403" pitchFamily="18" charset="77"/>
                </a:rPr>
                <a:t>HMON - Hurricanes in a Multi-scale Ocean-coupled Non- hydrostatic model</a:t>
              </a:r>
            </a:p>
            <a:p>
              <a:r>
                <a:rPr lang="en-US" dirty="0">
                  <a:solidFill>
                    <a:schemeClr val="tx1"/>
                  </a:solidFill>
                  <a:latin typeface="Rockwell" panose="02060603020205020403" pitchFamily="18" charset="77"/>
                </a:rPr>
                <a:t>POM – Princeton Ocean Model </a:t>
              </a:r>
            </a:p>
          </p:txBody>
        </p:sp>
      </p:grpSp>
      <p:sp>
        <p:nvSpPr>
          <p:cNvPr id="2" name="Title 1">
            <a:extLst>
              <a:ext uri="{FF2B5EF4-FFF2-40B4-BE49-F238E27FC236}">
                <a16:creationId xmlns:a16="http://schemas.microsoft.com/office/drawing/2014/main" id="{10F6DF47-9423-034F-AEE8-9B535A9EDEC3}"/>
              </a:ext>
            </a:extLst>
          </p:cNvPr>
          <p:cNvSpPr>
            <a:spLocks noGrp="1"/>
          </p:cNvSpPr>
          <p:nvPr>
            <p:ph type="title"/>
          </p:nvPr>
        </p:nvSpPr>
        <p:spPr>
          <a:xfrm>
            <a:off x="672585" y="175536"/>
            <a:ext cx="7798828" cy="504594"/>
          </a:xfrm>
        </p:spPr>
        <p:txBody>
          <a:bodyPr>
            <a:normAutofit fontScale="90000"/>
          </a:bodyPr>
          <a:lstStyle/>
          <a:p>
            <a:pPr algn="ctr"/>
            <a:r>
              <a:rPr lang="en-US" dirty="0"/>
              <a:t>NOAA Hurricane Forecasting Models</a:t>
            </a:r>
          </a:p>
        </p:txBody>
      </p:sp>
    </p:spTree>
    <p:extLst>
      <p:ext uri="{BB962C8B-B14F-4D97-AF65-F5344CB8AC3E}">
        <p14:creationId xmlns:p14="http://schemas.microsoft.com/office/powerpoint/2010/main" val="426379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3EB87E-30A0-8849-892A-F48EAEEF21FA}"/>
              </a:ext>
            </a:extLst>
          </p:cNvPr>
          <p:cNvPicPr>
            <a:picLocks noChangeAspect="1"/>
          </p:cNvPicPr>
          <p:nvPr/>
        </p:nvPicPr>
        <p:blipFill rotWithShape="1">
          <a:blip r:embed="rId2"/>
          <a:srcRect l="-238" t="-238" r="45238" b="238"/>
          <a:stretch/>
        </p:blipFill>
        <p:spPr>
          <a:xfrm>
            <a:off x="762002" y="110702"/>
            <a:ext cx="7434943" cy="6747298"/>
          </a:xfrm>
          <a:prstGeom prst="rect">
            <a:avLst/>
          </a:prstGeom>
        </p:spPr>
      </p:pic>
    </p:spTree>
    <p:extLst>
      <p:ext uri="{BB962C8B-B14F-4D97-AF65-F5344CB8AC3E}">
        <p14:creationId xmlns:p14="http://schemas.microsoft.com/office/powerpoint/2010/main" val="17208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0AECEF2-5E02-4249-844D-0E6D37034C5E}"/>
              </a:ext>
            </a:extLst>
          </p:cNvPr>
          <p:cNvSpPr txBox="1"/>
          <p:nvPr/>
        </p:nvSpPr>
        <p:spPr>
          <a:xfrm>
            <a:off x="149946" y="5220290"/>
            <a:ext cx="1830270" cy="830997"/>
          </a:xfrm>
          <a:prstGeom prst="rect">
            <a:avLst/>
          </a:prstGeom>
          <a:noFill/>
        </p:spPr>
        <p:txBody>
          <a:bodyPr wrap="square" rtlCol="0">
            <a:spAutoFit/>
          </a:bodyPr>
          <a:lstStyle/>
          <a:p>
            <a:pPr algn="ctr"/>
            <a:r>
              <a:rPr lang="en-US" sz="2400" dirty="0">
                <a:latin typeface="Rockwell" panose="02060603020205020403" pitchFamily="18" charset="77"/>
              </a:rPr>
              <a:t>Kim et al. 2014</a:t>
            </a:r>
          </a:p>
        </p:txBody>
      </p:sp>
      <p:sp>
        <p:nvSpPr>
          <p:cNvPr id="8" name="TextBox 7">
            <a:extLst>
              <a:ext uri="{FF2B5EF4-FFF2-40B4-BE49-F238E27FC236}">
                <a16:creationId xmlns:a16="http://schemas.microsoft.com/office/drawing/2014/main" id="{A480665C-A059-DA4C-ADE6-98B1C8C474AB}"/>
              </a:ext>
            </a:extLst>
          </p:cNvPr>
          <p:cNvSpPr txBox="1"/>
          <p:nvPr/>
        </p:nvSpPr>
        <p:spPr>
          <a:xfrm>
            <a:off x="740662" y="235426"/>
            <a:ext cx="7662675" cy="553998"/>
          </a:xfrm>
          <a:prstGeom prst="rect">
            <a:avLst/>
          </a:prstGeom>
          <a:noFill/>
        </p:spPr>
        <p:txBody>
          <a:bodyPr wrap="none" rtlCol="0">
            <a:spAutoFit/>
          </a:bodyPr>
          <a:lstStyle/>
          <a:p>
            <a:pPr algn="ctr"/>
            <a:r>
              <a:rPr lang="en-US" sz="3000" dirty="0">
                <a:latin typeface="Rockwell" panose="02060603020205020403" pitchFamily="18" charset="77"/>
              </a:rPr>
              <a:t>Forecasting Model: HWRF-HYCOM System</a:t>
            </a:r>
          </a:p>
        </p:txBody>
      </p:sp>
      <p:sp>
        <p:nvSpPr>
          <p:cNvPr id="17" name="TextBox 16">
            <a:extLst>
              <a:ext uri="{FF2B5EF4-FFF2-40B4-BE49-F238E27FC236}">
                <a16:creationId xmlns:a16="http://schemas.microsoft.com/office/drawing/2014/main" id="{F2438D44-54E3-7444-A0A4-3F558F8A7D72}"/>
              </a:ext>
            </a:extLst>
          </p:cNvPr>
          <p:cNvSpPr txBox="1"/>
          <p:nvPr/>
        </p:nvSpPr>
        <p:spPr>
          <a:xfrm>
            <a:off x="3664496" y="4384803"/>
            <a:ext cx="344966" cy="338554"/>
          </a:xfrm>
          <a:prstGeom prst="rect">
            <a:avLst/>
          </a:prstGeom>
          <a:noFill/>
        </p:spPr>
        <p:txBody>
          <a:bodyPr wrap="none" rtlCol="0">
            <a:spAutoFit/>
          </a:bodyPr>
          <a:lstStyle/>
          <a:p>
            <a:r>
              <a:rPr lang="en-US" sz="1600" dirty="0">
                <a:solidFill>
                  <a:schemeClr val="bg1"/>
                </a:solidFill>
              </a:rPr>
              <a:t>IC</a:t>
            </a:r>
          </a:p>
        </p:txBody>
      </p:sp>
      <p:grpSp>
        <p:nvGrpSpPr>
          <p:cNvPr id="38" name="Group 37">
            <a:extLst>
              <a:ext uri="{FF2B5EF4-FFF2-40B4-BE49-F238E27FC236}">
                <a16:creationId xmlns:a16="http://schemas.microsoft.com/office/drawing/2014/main" id="{5DD24895-EF17-A34F-B9C7-04801C9E2401}"/>
              </a:ext>
            </a:extLst>
          </p:cNvPr>
          <p:cNvGrpSpPr/>
          <p:nvPr/>
        </p:nvGrpSpPr>
        <p:grpSpPr>
          <a:xfrm>
            <a:off x="1761823" y="1187678"/>
            <a:ext cx="5600227" cy="4985169"/>
            <a:chOff x="648930" y="784346"/>
            <a:chExt cx="5600227" cy="4985169"/>
          </a:xfrm>
        </p:grpSpPr>
        <p:grpSp>
          <p:nvGrpSpPr>
            <p:cNvPr id="26" name="Group 25">
              <a:extLst>
                <a:ext uri="{FF2B5EF4-FFF2-40B4-BE49-F238E27FC236}">
                  <a16:creationId xmlns:a16="http://schemas.microsoft.com/office/drawing/2014/main" id="{32FB605F-6CC7-5B48-935A-5DA66EDC3F6E}"/>
                </a:ext>
              </a:extLst>
            </p:cNvPr>
            <p:cNvGrpSpPr/>
            <p:nvPr/>
          </p:nvGrpSpPr>
          <p:grpSpPr>
            <a:xfrm>
              <a:off x="648930" y="784346"/>
              <a:ext cx="5600227" cy="4985169"/>
              <a:chOff x="648930" y="784346"/>
              <a:chExt cx="5600227" cy="4985169"/>
            </a:xfrm>
          </p:grpSpPr>
          <p:sp>
            <p:nvSpPr>
              <p:cNvPr id="25" name="Rectangle 24">
                <a:extLst>
                  <a:ext uri="{FF2B5EF4-FFF2-40B4-BE49-F238E27FC236}">
                    <a16:creationId xmlns:a16="http://schemas.microsoft.com/office/drawing/2014/main" id="{BE9C3ED1-E6BB-3D40-8C8F-AF7F5CBF45D5}"/>
                  </a:ext>
                </a:extLst>
              </p:cNvPr>
              <p:cNvSpPr/>
              <p:nvPr/>
            </p:nvSpPr>
            <p:spPr>
              <a:xfrm>
                <a:off x="5795805" y="784346"/>
                <a:ext cx="453352" cy="4985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CF82E536-621D-FF47-9BF4-9DDAB6EA3578}"/>
                  </a:ext>
                </a:extLst>
              </p:cNvPr>
              <p:cNvGrpSpPr/>
              <p:nvPr/>
            </p:nvGrpSpPr>
            <p:grpSpPr>
              <a:xfrm>
                <a:off x="648930" y="784346"/>
                <a:ext cx="5340918" cy="4985169"/>
                <a:chOff x="1923156" y="1258641"/>
                <a:chExt cx="5340918" cy="4985169"/>
              </a:xfrm>
            </p:grpSpPr>
            <p:grpSp>
              <p:nvGrpSpPr>
                <p:cNvPr id="10" name="Group 9">
                  <a:extLst>
                    <a:ext uri="{FF2B5EF4-FFF2-40B4-BE49-F238E27FC236}">
                      <a16:creationId xmlns:a16="http://schemas.microsoft.com/office/drawing/2014/main" id="{0662C68D-385F-994B-B9C3-B120AFBB5550}"/>
                    </a:ext>
                  </a:extLst>
                </p:cNvPr>
                <p:cNvGrpSpPr/>
                <p:nvPr/>
              </p:nvGrpSpPr>
              <p:grpSpPr>
                <a:xfrm>
                  <a:off x="1923156" y="1258641"/>
                  <a:ext cx="5340918" cy="3600457"/>
                  <a:chOff x="1684122" y="1385446"/>
                  <a:chExt cx="5138387" cy="3140467"/>
                </a:xfrm>
              </p:grpSpPr>
              <p:pic>
                <p:nvPicPr>
                  <p:cNvPr id="5" name="Picture 4">
                    <a:extLst>
                      <a:ext uri="{FF2B5EF4-FFF2-40B4-BE49-F238E27FC236}">
                        <a16:creationId xmlns:a16="http://schemas.microsoft.com/office/drawing/2014/main" id="{E4776F21-D228-E242-B0CB-2C30F2CD8471}"/>
                      </a:ext>
                    </a:extLst>
                  </p:cNvPr>
                  <p:cNvPicPr>
                    <a:picLocks noChangeAspect="1"/>
                  </p:cNvPicPr>
                  <p:nvPr/>
                </p:nvPicPr>
                <p:blipFill rotWithShape="1">
                  <a:blip r:embed="rId3"/>
                  <a:srcRect b="14435"/>
                  <a:stretch/>
                </p:blipFill>
                <p:spPr>
                  <a:xfrm>
                    <a:off x="1684122" y="1385446"/>
                    <a:ext cx="5138387" cy="3140467"/>
                  </a:xfrm>
                  <a:prstGeom prst="rect">
                    <a:avLst/>
                  </a:prstGeom>
                </p:spPr>
              </p:pic>
              <p:sp>
                <p:nvSpPr>
                  <p:cNvPr id="20" name="Rectangle 19">
                    <a:extLst>
                      <a:ext uri="{FF2B5EF4-FFF2-40B4-BE49-F238E27FC236}">
                        <a16:creationId xmlns:a16="http://schemas.microsoft.com/office/drawing/2014/main" id="{7DA5C860-03C8-ED41-889F-3D66ED79C713}"/>
                      </a:ext>
                    </a:extLst>
                  </p:cNvPr>
                  <p:cNvSpPr/>
                  <p:nvPr/>
                </p:nvSpPr>
                <p:spPr>
                  <a:xfrm>
                    <a:off x="4990529" y="3934516"/>
                    <a:ext cx="1746009" cy="507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3E1265F-1F5D-6A43-BB83-B8F4F061BACE}"/>
                    </a:ext>
                  </a:extLst>
                </p:cNvPr>
                <p:cNvSpPr/>
                <p:nvPr/>
              </p:nvSpPr>
              <p:spPr>
                <a:xfrm>
                  <a:off x="1926810" y="4782847"/>
                  <a:ext cx="5337264" cy="1460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2" name="Straight Arrow Connector 11">
              <a:extLst>
                <a:ext uri="{FF2B5EF4-FFF2-40B4-BE49-F238E27FC236}">
                  <a16:creationId xmlns:a16="http://schemas.microsoft.com/office/drawing/2014/main" id="{CCF942DE-086B-E043-9B8E-25397E0A6FC5}"/>
                </a:ext>
              </a:extLst>
            </p:cNvPr>
            <p:cNvCxnSpPr>
              <a:cxnSpLocks/>
            </p:cNvCxnSpPr>
            <p:nvPr/>
          </p:nvCxnSpPr>
          <p:spPr>
            <a:xfrm flipH="1" flipV="1">
              <a:off x="3498114" y="4225316"/>
              <a:ext cx="0" cy="3563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214A6E6-93C6-2645-BC15-84163BBD2C39}"/>
                </a:ext>
              </a:extLst>
            </p:cNvPr>
            <p:cNvSpPr txBox="1"/>
            <p:nvPr/>
          </p:nvSpPr>
          <p:spPr>
            <a:xfrm>
              <a:off x="2777721" y="5047791"/>
              <a:ext cx="172786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GOFS/NCODA</a:t>
              </a:r>
            </a:p>
          </p:txBody>
        </p:sp>
        <p:sp>
          <p:nvSpPr>
            <p:cNvPr id="23" name="TextBox 22">
              <a:extLst>
                <a:ext uri="{FF2B5EF4-FFF2-40B4-BE49-F238E27FC236}">
                  <a16:creationId xmlns:a16="http://schemas.microsoft.com/office/drawing/2014/main" id="{A8533ADF-B6EF-B446-9E53-86F179DB13C5}"/>
                </a:ext>
              </a:extLst>
            </p:cNvPr>
            <p:cNvSpPr txBox="1"/>
            <p:nvPr/>
          </p:nvSpPr>
          <p:spPr>
            <a:xfrm>
              <a:off x="3344496" y="4539122"/>
              <a:ext cx="344966" cy="338554"/>
            </a:xfrm>
            <a:prstGeom prst="rect">
              <a:avLst/>
            </a:prstGeom>
            <a:noFill/>
          </p:spPr>
          <p:txBody>
            <a:bodyPr wrap="none" rtlCol="0">
              <a:spAutoFit/>
            </a:bodyPr>
            <a:lstStyle/>
            <a:p>
              <a:r>
                <a:rPr lang="en-US" sz="1600" dirty="0"/>
                <a:t>IC</a:t>
              </a:r>
            </a:p>
          </p:txBody>
        </p:sp>
        <p:cxnSp>
          <p:nvCxnSpPr>
            <p:cNvPr id="28" name="Straight Connector 27">
              <a:extLst>
                <a:ext uri="{FF2B5EF4-FFF2-40B4-BE49-F238E27FC236}">
                  <a16:creationId xmlns:a16="http://schemas.microsoft.com/office/drawing/2014/main" id="{BF38783B-62AE-C841-9797-76D07B738505}"/>
                </a:ext>
              </a:extLst>
            </p:cNvPr>
            <p:cNvCxnSpPr>
              <a:cxnSpLocks/>
            </p:cNvCxnSpPr>
            <p:nvPr/>
          </p:nvCxnSpPr>
          <p:spPr>
            <a:xfrm flipH="1">
              <a:off x="3502197" y="4824164"/>
              <a:ext cx="0" cy="223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4D03BCE4-625C-034D-ACD7-A55FDCEE272F}"/>
              </a:ext>
            </a:extLst>
          </p:cNvPr>
          <p:cNvSpPr txBox="1"/>
          <p:nvPr/>
        </p:nvSpPr>
        <p:spPr>
          <a:xfrm>
            <a:off x="2178771" y="5942422"/>
            <a:ext cx="5007140" cy="646331"/>
          </a:xfrm>
          <a:prstGeom prst="rect">
            <a:avLst/>
          </a:prstGeom>
          <a:noFill/>
        </p:spPr>
        <p:txBody>
          <a:bodyPr wrap="none" rtlCol="0">
            <a:spAutoFit/>
          </a:bodyPr>
          <a:lstStyle/>
          <a:p>
            <a:r>
              <a:rPr lang="en-US" dirty="0">
                <a:latin typeface="Rockwell" panose="02060603020205020403" pitchFamily="18" charset="77"/>
              </a:rPr>
              <a:t>RTOFS – Real Time Ocean Forecasting System</a:t>
            </a:r>
          </a:p>
          <a:p>
            <a:r>
              <a:rPr lang="en-US" dirty="0">
                <a:latin typeface="Rockwell" panose="02060603020205020403" pitchFamily="18" charset="77"/>
              </a:rPr>
              <a:t>GFS – Global Forecasting System</a:t>
            </a:r>
          </a:p>
        </p:txBody>
      </p:sp>
    </p:spTree>
    <p:extLst>
      <p:ext uri="{BB962C8B-B14F-4D97-AF65-F5344CB8AC3E}">
        <p14:creationId xmlns:p14="http://schemas.microsoft.com/office/powerpoint/2010/main" val="243368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Screen Shot 2019-01-16 at 2.25.53 PM.png" descr="Screen Shot 2019-01-16 at 2.25.53 PM.png"/>
          <p:cNvPicPr>
            <a:picLocks noChangeAspect="1"/>
          </p:cNvPicPr>
          <p:nvPr/>
        </p:nvPicPr>
        <p:blipFill>
          <a:blip r:embed="rId2">
            <a:extLst/>
          </a:blip>
          <a:stretch>
            <a:fillRect/>
          </a:stretch>
        </p:blipFill>
        <p:spPr>
          <a:xfrm>
            <a:off x="72415" y="414533"/>
            <a:ext cx="8527852" cy="3080743"/>
          </a:xfrm>
          <a:prstGeom prst="rect">
            <a:avLst/>
          </a:prstGeom>
          <a:ln w="12700">
            <a:miter lim="400000"/>
          </a:ln>
        </p:spPr>
      </p:pic>
      <p:sp>
        <p:nvSpPr>
          <p:cNvPr id="133" name="Line"/>
          <p:cNvSpPr/>
          <p:nvPr/>
        </p:nvSpPr>
        <p:spPr>
          <a:xfrm flipH="1">
            <a:off x="2393156" y="1785937"/>
            <a:ext cx="1" cy="1874589"/>
          </a:xfrm>
          <a:prstGeom prst="line">
            <a:avLst/>
          </a:prstGeom>
          <a:ln w="381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34" name="Time of NCODA increments ?"/>
          <p:cNvSpPr txBox="1"/>
          <p:nvPr/>
        </p:nvSpPr>
        <p:spPr>
          <a:xfrm>
            <a:off x="1006840" y="3706300"/>
            <a:ext cx="1980350"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rgbClr val="FF2D17"/>
                </a:solidFill>
              </a:defRPr>
            </a:lvl1pPr>
          </a:lstStyle>
          <a:p>
            <a:r>
              <a:rPr sz="1266"/>
              <a:t>Time of NCODA increments ?</a:t>
            </a:r>
          </a:p>
        </p:txBody>
      </p:sp>
      <p:pic>
        <p:nvPicPr>
          <p:cNvPr id="135" name="Screen Shot 2019-01-16 at 2.27.00 PM.png" descr="Screen Shot 2019-01-16 at 2.27.00 PM.png"/>
          <p:cNvPicPr>
            <a:picLocks noChangeAspect="1"/>
          </p:cNvPicPr>
          <p:nvPr/>
        </p:nvPicPr>
        <p:blipFill>
          <a:blip r:embed="rId3">
            <a:extLst/>
          </a:blip>
          <a:stretch>
            <a:fillRect/>
          </a:stretch>
        </p:blipFill>
        <p:spPr>
          <a:xfrm>
            <a:off x="438530" y="4378139"/>
            <a:ext cx="7795618" cy="1143001"/>
          </a:xfrm>
          <a:prstGeom prst="rect">
            <a:avLst/>
          </a:prstGeom>
          <a:ln w="12700">
            <a:miter lim="400000"/>
          </a:ln>
        </p:spPr>
      </p:pic>
      <p:sp>
        <p:nvSpPr>
          <p:cNvPr id="3" name="TextBox 2">
            <a:extLst>
              <a:ext uri="{FF2B5EF4-FFF2-40B4-BE49-F238E27FC236}">
                <a16:creationId xmlns:a16="http://schemas.microsoft.com/office/drawing/2014/main" id="{C400AE28-34C1-BF42-B96E-3B0B2A6AE168}"/>
              </a:ext>
            </a:extLst>
          </p:cNvPr>
          <p:cNvSpPr txBox="1"/>
          <p:nvPr/>
        </p:nvSpPr>
        <p:spPr>
          <a:xfrm>
            <a:off x="2309214" y="5897453"/>
            <a:ext cx="4054251" cy="331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hangingPunct="0"/>
            <a:r>
              <a:rPr lang="en-US" sz="1687" b="1" dirty="0">
                <a:solidFill>
                  <a:srgbClr val="000000"/>
                </a:solidFill>
                <a:latin typeface="Helvetica Neue"/>
                <a:ea typeface="Helvetica Neue"/>
                <a:cs typeface="Helvetica Neue"/>
                <a:sym typeface="Helvetica Neue"/>
              </a:rPr>
              <a:t>FGAT: First Guess at Appropriate Time </a:t>
            </a:r>
          </a:p>
        </p:txBody>
      </p:sp>
    </p:spTree>
    <p:extLst>
      <p:ext uri="{BB962C8B-B14F-4D97-AF65-F5344CB8AC3E}">
        <p14:creationId xmlns:p14="http://schemas.microsoft.com/office/powerpoint/2010/main" val="157998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03CB79-3C88-EE4A-B1D0-E852FA81A615}"/>
              </a:ext>
            </a:extLst>
          </p:cNvPr>
          <p:cNvSpPr txBox="1"/>
          <p:nvPr/>
        </p:nvSpPr>
        <p:spPr>
          <a:xfrm>
            <a:off x="861848" y="798786"/>
            <a:ext cx="6989380" cy="3416320"/>
          </a:xfrm>
          <a:prstGeom prst="rect">
            <a:avLst/>
          </a:prstGeom>
          <a:noFill/>
        </p:spPr>
        <p:txBody>
          <a:bodyPr wrap="square" rtlCol="0">
            <a:spAutoFit/>
          </a:bodyPr>
          <a:lstStyle/>
          <a:p>
            <a:r>
              <a:rPr lang="en-US" dirty="0"/>
              <a:t>GOFS 3.1:</a:t>
            </a:r>
          </a:p>
          <a:p>
            <a:pPr marL="285750" indent="-285750">
              <a:buFont typeface="Arial" panose="020B0604020202020204" pitchFamily="34" charset="0"/>
              <a:buChar char="•"/>
            </a:pPr>
            <a:r>
              <a:rPr lang="en-US" dirty="0"/>
              <a:t>HYCOM version 2.2.99DH</a:t>
            </a:r>
          </a:p>
          <a:p>
            <a:pPr marL="285750" indent="-285750">
              <a:buFont typeface="Arial" panose="020B0604020202020204" pitchFamily="34" charset="0"/>
              <a:buChar char="•"/>
            </a:pPr>
            <a:r>
              <a:rPr lang="en-US" dirty="0"/>
              <a:t>Horizontal resolution:  ~9km at equator, ~7km mid-latitude and ~3.5km at the North Pole</a:t>
            </a:r>
          </a:p>
          <a:p>
            <a:pPr marL="285750" indent="-285750">
              <a:buFont typeface="Arial" panose="020B0604020202020204" pitchFamily="34" charset="0"/>
              <a:buChar char="•"/>
            </a:pPr>
            <a:r>
              <a:rPr lang="en-US" dirty="0"/>
              <a:t>40 layers in the vertical. top 14 levels are sigma-z layers: Water shallower than 84 m is always in fixed depth coordinates. The top layer is 1 meter think everywhere</a:t>
            </a:r>
          </a:p>
          <a:p>
            <a:pPr marL="285750" indent="-285750">
              <a:buFont typeface="Arial" panose="020B0604020202020204" pitchFamily="34" charset="0"/>
              <a:buChar char="•"/>
            </a:pPr>
            <a:r>
              <a:rPr lang="en-US" dirty="0"/>
              <a:t>Wind forcing: reads in 10 m winds (from where?) and calculates the wind stress using HYCOM SST and HYCOM surface currents</a:t>
            </a:r>
          </a:p>
          <a:p>
            <a:pPr marL="285750" indent="-285750">
              <a:buFont typeface="Arial" panose="020B0604020202020204" pitchFamily="34" charset="0"/>
              <a:buChar char="•"/>
            </a:pPr>
            <a:r>
              <a:rPr lang="en-US" dirty="0"/>
              <a:t>Initialized from GDEM (Generalized Digital Environment Model) 4 climatology and uses GDEM 4.2 sea surface salinity (SSS) as its SSS climatology </a:t>
            </a:r>
          </a:p>
        </p:txBody>
      </p:sp>
    </p:spTree>
    <p:extLst>
      <p:ext uri="{BB962C8B-B14F-4D97-AF65-F5344CB8AC3E}">
        <p14:creationId xmlns:p14="http://schemas.microsoft.com/office/powerpoint/2010/main" val="270722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A09CF6B-8ECB-114D-BD92-05CA58A12681}"/>
              </a:ext>
            </a:extLst>
          </p:cNvPr>
          <p:cNvSpPr/>
          <p:nvPr/>
        </p:nvSpPr>
        <p:spPr>
          <a:xfrm>
            <a:off x="2324348" y="2004831"/>
            <a:ext cx="184730" cy="369332"/>
          </a:xfrm>
          <a:prstGeom prst="rect">
            <a:avLst/>
          </a:prstGeom>
        </p:spPr>
        <p:txBody>
          <a:bodyPr wrap="none">
            <a:spAutoFit/>
          </a:bodyPr>
          <a:lstStyle/>
          <a:p>
            <a:pPr algn="ctr"/>
            <a:endParaRPr lang="en-US" dirty="0"/>
          </a:p>
        </p:txBody>
      </p:sp>
      <p:grpSp>
        <p:nvGrpSpPr>
          <p:cNvPr id="113" name="Group 112">
            <a:extLst>
              <a:ext uri="{FF2B5EF4-FFF2-40B4-BE49-F238E27FC236}">
                <a16:creationId xmlns:a16="http://schemas.microsoft.com/office/drawing/2014/main" id="{D511EAC6-6F74-A246-A8ED-A73163160D2F}"/>
              </a:ext>
            </a:extLst>
          </p:cNvPr>
          <p:cNvGrpSpPr/>
          <p:nvPr/>
        </p:nvGrpSpPr>
        <p:grpSpPr>
          <a:xfrm>
            <a:off x="329872" y="6392919"/>
            <a:ext cx="4026437" cy="369332"/>
            <a:chOff x="312501" y="6148187"/>
            <a:chExt cx="4026437" cy="369332"/>
          </a:xfrm>
        </p:grpSpPr>
        <p:sp>
          <p:nvSpPr>
            <p:cNvPr id="96" name="Rectangle 95">
              <a:extLst>
                <a:ext uri="{FF2B5EF4-FFF2-40B4-BE49-F238E27FC236}">
                  <a16:creationId xmlns:a16="http://schemas.microsoft.com/office/drawing/2014/main" id="{E4C2443B-FA51-654A-A1B0-516C62B6E118}"/>
                </a:ext>
              </a:extLst>
            </p:cNvPr>
            <p:cNvSpPr/>
            <p:nvPr/>
          </p:nvSpPr>
          <p:spPr>
            <a:xfrm>
              <a:off x="312501" y="6217494"/>
              <a:ext cx="142803" cy="2307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2513F380-DD63-5348-9151-D04D5CECB2F0}"/>
                </a:ext>
              </a:extLst>
            </p:cNvPr>
            <p:cNvSpPr txBox="1"/>
            <p:nvPr/>
          </p:nvSpPr>
          <p:spPr>
            <a:xfrm>
              <a:off x="494488" y="6148187"/>
              <a:ext cx="3844450" cy="369332"/>
            </a:xfrm>
            <a:prstGeom prst="rect">
              <a:avLst/>
            </a:prstGeom>
            <a:noFill/>
          </p:spPr>
          <p:txBody>
            <a:bodyPr wrap="none" rtlCol="0">
              <a:spAutoFit/>
            </a:bodyPr>
            <a:lstStyle/>
            <a:p>
              <a:r>
                <a:rPr lang="en-US" dirty="0"/>
                <a:t>NCODA Incremental Insertion Window </a:t>
              </a:r>
            </a:p>
          </p:txBody>
        </p:sp>
      </p:grpSp>
      <p:sp>
        <p:nvSpPr>
          <p:cNvPr id="115" name="TextBox 114">
            <a:extLst>
              <a:ext uri="{FF2B5EF4-FFF2-40B4-BE49-F238E27FC236}">
                <a16:creationId xmlns:a16="http://schemas.microsoft.com/office/drawing/2014/main" id="{FFCC279C-B130-F746-B4FA-916F23CCD2AF}"/>
              </a:ext>
            </a:extLst>
          </p:cNvPr>
          <p:cNvSpPr txBox="1"/>
          <p:nvPr/>
        </p:nvSpPr>
        <p:spPr>
          <a:xfrm>
            <a:off x="653497" y="-32695"/>
            <a:ext cx="7868379" cy="584775"/>
          </a:xfrm>
          <a:prstGeom prst="rect">
            <a:avLst/>
          </a:prstGeom>
          <a:noFill/>
        </p:spPr>
        <p:txBody>
          <a:bodyPr wrap="square" rtlCol="0">
            <a:spAutoFit/>
          </a:bodyPr>
          <a:lstStyle/>
          <a:p>
            <a:r>
              <a:rPr lang="en-US" sz="3200" dirty="0"/>
              <a:t>Work Flow HMON/HYCOM and HWRF/HYCOM </a:t>
            </a:r>
          </a:p>
        </p:txBody>
      </p:sp>
      <p:sp>
        <p:nvSpPr>
          <p:cNvPr id="135" name="TextBox 134">
            <a:extLst>
              <a:ext uri="{FF2B5EF4-FFF2-40B4-BE49-F238E27FC236}">
                <a16:creationId xmlns:a16="http://schemas.microsoft.com/office/drawing/2014/main" id="{11C850C3-8C94-1746-87A4-A873923187DE}"/>
              </a:ext>
            </a:extLst>
          </p:cNvPr>
          <p:cNvSpPr txBox="1"/>
          <p:nvPr/>
        </p:nvSpPr>
        <p:spPr>
          <a:xfrm>
            <a:off x="3882706" y="2140246"/>
            <a:ext cx="385042" cy="338554"/>
          </a:xfrm>
          <a:prstGeom prst="rect">
            <a:avLst/>
          </a:prstGeom>
          <a:noFill/>
        </p:spPr>
        <p:txBody>
          <a:bodyPr wrap="none" rtlCol="0">
            <a:spAutoFit/>
          </a:bodyPr>
          <a:lstStyle/>
          <a:p>
            <a:r>
              <a:rPr lang="en-US" sz="1600" dirty="0"/>
              <a:t>0Z</a:t>
            </a:r>
          </a:p>
        </p:txBody>
      </p:sp>
      <p:sp>
        <p:nvSpPr>
          <p:cNvPr id="9" name="TextBox 8">
            <a:extLst>
              <a:ext uri="{FF2B5EF4-FFF2-40B4-BE49-F238E27FC236}">
                <a16:creationId xmlns:a16="http://schemas.microsoft.com/office/drawing/2014/main" id="{D03AA63C-09AA-9043-A8DA-A0636ADE5E54}"/>
              </a:ext>
            </a:extLst>
          </p:cNvPr>
          <p:cNvSpPr txBox="1"/>
          <p:nvPr/>
        </p:nvSpPr>
        <p:spPr>
          <a:xfrm>
            <a:off x="988668" y="3872435"/>
            <a:ext cx="790601" cy="646331"/>
          </a:xfrm>
          <a:prstGeom prst="rect">
            <a:avLst/>
          </a:prstGeom>
          <a:noFill/>
        </p:spPr>
        <p:txBody>
          <a:bodyPr wrap="none" rtlCol="0">
            <a:spAutoFit/>
          </a:bodyPr>
          <a:lstStyle/>
          <a:p>
            <a:r>
              <a:rPr lang="en-US" dirty="0"/>
              <a:t>Global</a:t>
            </a:r>
          </a:p>
          <a:p>
            <a:r>
              <a:rPr lang="en-US" dirty="0"/>
              <a:t>RTOFS</a:t>
            </a:r>
          </a:p>
        </p:txBody>
      </p:sp>
      <p:sp>
        <p:nvSpPr>
          <p:cNvPr id="8" name="TextBox 7">
            <a:extLst>
              <a:ext uri="{FF2B5EF4-FFF2-40B4-BE49-F238E27FC236}">
                <a16:creationId xmlns:a16="http://schemas.microsoft.com/office/drawing/2014/main" id="{1600F3E8-3061-E340-9FBA-0EA17B98B3C5}"/>
              </a:ext>
            </a:extLst>
          </p:cNvPr>
          <p:cNvSpPr txBox="1"/>
          <p:nvPr/>
        </p:nvSpPr>
        <p:spPr>
          <a:xfrm>
            <a:off x="235262" y="550253"/>
            <a:ext cx="3192202" cy="369332"/>
          </a:xfrm>
          <a:prstGeom prst="rect">
            <a:avLst/>
          </a:prstGeom>
          <a:noFill/>
        </p:spPr>
        <p:txBody>
          <a:bodyPr wrap="square" rtlCol="0">
            <a:spAutoFit/>
          </a:bodyPr>
          <a:lstStyle/>
          <a:p>
            <a:pPr algn="ctr"/>
            <a:r>
              <a:rPr lang="en-US" dirty="0"/>
              <a:t>Global GOFS 3.1/NCODA System</a:t>
            </a:r>
          </a:p>
        </p:txBody>
      </p:sp>
      <p:pic>
        <p:nvPicPr>
          <p:cNvPr id="5" name="Picture 4">
            <a:extLst>
              <a:ext uri="{FF2B5EF4-FFF2-40B4-BE49-F238E27FC236}">
                <a16:creationId xmlns:a16="http://schemas.microsoft.com/office/drawing/2014/main" id="{033EB87E-30A0-8849-892A-F48EAEEF21FA}"/>
              </a:ext>
            </a:extLst>
          </p:cNvPr>
          <p:cNvPicPr>
            <a:picLocks noChangeAspect="1"/>
          </p:cNvPicPr>
          <p:nvPr/>
        </p:nvPicPr>
        <p:blipFill rotWithShape="1">
          <a:blip r:embed="rId2"/>
          <a:srcRect l="-238" t="3984" r="45238" b="49552"/>
          <a:stretch/>
        </p:blipFill>
        <p:spPr>
          <a:xfrm>
            <a:off x="1819909" y="3197687"/>
            <a:ext cx="8712199" cy="3135056"/>
          </a:xfrm>
          <a:prstGeom prst="rect">
            <a:avLst/>
          </a:prstGeom>
        </p:spPr>
      </p:pic>
      <p:sp>
        <p:nvSpPr>
          <p:cNvPr id="18" name="TextBox 17">
            <a:extLst>
              <a:ext uri="{FF2B5EF4-FFF2-40B4-BE49-F238E27FC236}">
                <a16:creationId xmlns:a16="http://schemas.microsoft.com/office/drawing/2014/main" id="{B123C8CC-9F70-C343-9C05-7ADDD642CCF4}"/>
              </a:ext>
            </a:extLst>
          </p:cNvPr>
          <p:cNvSpPr txBox="1"/>
          <p:nvPr/>
        </p:nvSpPr>
        <p:spPr>
          <a:xfrm>
            <a:off x="1124955" y="2096945"/>
            <a:ext cx="385042" cy="338554"/>
          </a:xfrm>
          <a:prstGeom prst="rect">
            <a:avLst/>
          </a:prstGeom>
          <a:noFill/>
        </p:spPr>
        <p:txBody>
          <a:bodyPr wrap="none" rtlCol="0">
            <a:spAutoFit/>
          </a:bodyPr>
          <a:lstStyle/>
          <a:p>
            <a:r>
              <a:rPr lang="en-US" sz="1600" dirty="0"/>
              <a:t>0Z</a:t>
            </a:r>
          </a:p>
        </p:txBody>
      </p:sp>
      <p:sp>
        <p:nvSpPr>
          <p:cNvPr id="27" name="TextBox 26">
            <a:extLst>
              <a:ext uri="{FF2B5EF4-FFF2-40B4-BE49-F238E27FC236}">
                <a16:creationId xmlns:a16="http://schemas.microsoft.com/office/drawing/2014/main" id="{78A99BEA-44D7-F248-BC54-961809B2299B}"/>
              </a:ext>
            </a:extLst>
          </p:cNvPr>
          <p:cNvSpPr txBox="1"/>
          <p:nvPr/>
        </p:nvSpPr>
        <p:spPr>
          <a:xfrm>
            <a:off x="1536229" y="2119926"/>
            <a:ext cx="489236" cy="338554"/>
          </a:xfrm>
          <a:prstGeom prst="rect">
            <a:avLst/>
          </a:prstGeom>
          <a:noFill/>
        </p:spPr>
        <p:txBody>
          <a:bodyPr wrap="none" rtlCol="0">
            <a:spAutoFit/>
          </a:bodyPr>
          <a:lstStyle/>
          <a:p>
            <a:r>
              <a:rPr lang="en-US" sz="1600" dirty="0"/>
              <a:t>12Z</a:t>
            </a:r>
          </a:p>
        </p:txBody>
      </p:sp>
      <p:sp>
        <p:nvSpPr>
          <p:cNvPr id="59" name="TextBox 58">
            <a:extLst>
              <a:ext uri="{FF2B5EF4-FFF2-40B4-BE49-F238E27FC236}">
                <a16:creationId xmlns:a16="http://schemas.microsoft.com/office/drawing/2014/main" id="{1B37B1E2-1F2E-7344-A7B8-38222F1F148D}"/>
              </a:ext>
            </a:extLst>
          </p:cNvPr>
          <p:cNvSpPr txBox="1"/>
          <p:nvPr/>
        </p:nvSpPr>
        <p:spPr>
          <a:xfrm>
            <a:off x="2009972" y="2140388"/>
            <a:ext cx="385042" cy="338554"/>
          </a:xfrm>
          <a:prstGeom prst="rect">
            <a:avLst/>
          </a:prstGeom>
          <a:noFill/>
        </p:spPr>
        <p:txBody>
          <a:bodyPr wrap="none" rtlCol="0">
            <a:spAutoFit/>
          </a:bodyPr>
          <a:lstStyle/>
          <a:p>
            <a:r>
              <a:rPr lang="en-US" sz="1600" dirty="0"/>
              <a:t>0Z</a:t>
            </a:r>
          </a:p>
        </p:txBody>
      </p:sp>
      <p:sp>
        <p:nvSpPr>
          <p:cNvPr id="67" name="TextBox 66">
            <a:extLst>
              <a:ext uri="{FF2B5EF4-FFF2-40B4-BE49-F238E27FC236}">
                <a16:creationId xmlns:a16="http://schemas.microsoft.com/office/drawing/2014/main" id="{8A1CF10E-D1C7-754A-BF54-87511111E3EB}"/>
              </a:ext>
            </a:extLst>
          </p:cNvPr>
          <p:cNvSpPr txBox="1"/>
          <p:nvPr/>
        </p:nvSpPr>
        <p:spPr>
          <a:xfrm>
            <a:off x="2968306" y="2119926"/>
            <a:ext cx="385042" cy="338554"/>
          </a:xfrm>
          <a:prstGeom prst="rect">
            <a:avLst/>
          </a:prstGeom>
          <a:noFill/>
        </p:spPr>
        <p:txBody>
          <a:bodyPr wrap="none" rtlCol="0">
            <a:spAutoFit/>
          </a:bodyPr>
          <a:lstStyle/>
          <a:p>
            <a:r>
              <a:rPr lang="en-US" sz="1600" dirty="0"/>
              <a:t>0Z</a:t>
            </a:r>
          </a:p>
        </p:txBody>
      </p:sp>
      <p:cxnSp>
        <p:nvCxnSpPr>
          <p:cNvPr id="101" name="Straight Connector 100">
            <a:extLst>
              <a:ext uri="{FF2B5EF4-FFF2-40B4-BE49-F238E27FC236}">
                <a16:creationId xmlns:a16="http://schemas.microsoft.com/office/drawing/2014/main" id="{AB8B538B-0DFE-524E-9906-BAA121655349}"/>
              </a:ext>
            </a:extLst>
          </p:cNvPr>
          <p:cNvCxnSpPr>
            <a:cxnSpLocks/>
            <a:endCxn id="126" idx="0"/>
          </p:cNvCxnSpPr>
          <p:nvPr/>
        </p:nvCxnSpPr>
        <p:spPr>
          <a:xfrm flipH="1">
            <a:off x="3157730" y="895831"/>
            <a:ext cx="6586" cy="1791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92C6F875-7384-AD4E-A8CF-46218A0A01E8}"/>
              </a:ext>
            </a:extLst>
          </p:cNvPr>
          <p:cNvGrpSpPr/>
          <p:nvPr/>
        </p:nvGrpSpPr>
        <p:grpSpPr>
          <a:xfrm>
            <a:off x="294782" y="874544"/>
            <a:ext cx="8504531" cy="2447631"/>
            <a:chOff x="335422" y="874544"/>
            <a:chExt cx="8504531" cy="2447631"/>
          </a:xfrm>
        </p:grpSpPr>
        <p:grpSp>
          <p:nvGrpSpPr>
            <p:cNvPr id="152" name="Group 151">
              <a:extLst>
                <a:ext uri="{FF2B5EF4-FFF2-40B4-BE49-F238E27FC236}">
                  <a16:creationId xmlns:a16="http://schemas.microsoft.com/office/drawing/2014/main" id="{B2857384-E1FE-2049-B1C1-A754537FE1E7}"/>
                </a:ext>
              </a:extLst>
            </p:cNvPr>
            <p:cNvGrpSpPr/>
            <p:nvPr/>
          </p:nvGrpSpPr>
          <p:grpSpPr>
            <a:xfrm>
              <a:off x="335422" y="874544"/>
              <a:ext cx="8504531" cy="2447631"/>
              <a:chOff x="142" y="1880384"/>
              <a:chExt cx="8504531" cy="2447631"/>
            </a:xfrm>
          </p:grpSpPr>
          <p:grpSp>
            <p:nvGrpSpPr>
              <p:cNvPr id="149" name="Group 148">
                <a:extLst>
                  <a:ext uri="{FF2B5EF4-FFF2-40B4-BE49-F238E27FC236}">
                    <a16:creationId xmlns:a16="http://schemas.microsoft.com/office/drawing/2014/main" id="{ADD6D45C-1FB9-1C46-827F-45229E4A74FF}"/>
                  </a:ext>
                </a:extLst>
              </p:cNvPr>
              <p:cNvGrpSpPr/>
              <p:nvPr/>
            </p:nvGrpSpPr>
            <p:grpSpPr>
              <a:xfrm>
                <a:off x="142" y="1880384"/>
                <a:ext cx="8504531" cy="2447631"/>
                <a:chOff x="283328" y="504576"/>
                <a:chExt cx="8504531" cy="2447631"/>
              </a:xfrm>
            </p:grpSpPr>
            <p:sp>
              <p:nvSpPr>
                <p:cNvPr id="7" name="Rectangle 6">
                  <a:extLst>
                    <a:ext uri="{FF2B5EF4-FFF2-40B4-BE49-F238E27FC236}">
                      <a16:creationId xmlns:a16="http://schemas.microsoft.com/office/drawing/2014/main" id="{4F1F9842-AFC9-E449-ABD2-20D72225B353}"/>
                    </a:ext>
                  </a:extLst>
                </p:cNvPr>
                <p:cNvSpPr/>
                <p:nvPr/>
              </p:nvSpPr>
              <p:spPr>
                <a:xfrm>
                  <a:off x="283328" y="504576"/>
                  <a:ext cx="8504531" cy="2256891"/>
                </a:xfrm>
                <a:prstGeom prst="rect">
                  <a:avLst/>
                </a:prstGeom>
                <a:ln w="28575">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148" name="Group 147">
                  <a:extLst>
                    <a:ext uri="{FF2B5EF4-FFF2-40B4-BE49-F238E27FC236}">
                      <a16:creationId xmlns:a16="http://schemas.microsoft.com/office/drawing/2014/main" id="{4D72A724-E9DC-CB40-B13A-2BBA0CC0AA0E}"/>
                    </a:ext>
                  </a:extLst>
                </p:cNvPr>
                <p:cNvGrpSpPr/>
                <p:nvPr/>
              </p:nvGrpSpPr>
              <p:grpSpPr>
                <a:xfrm>
                  <a:off x="1305526" y="521336"/>
                  <a:ext cx="7465495" cy="2430871"/>
                  <a:chOff x="1305526" y="521336"/>
                  <a:chExt cx="7465495" cy="2430871"/>
                </a:xfrm>
              </p:grpSpPr>
              <p:grpSp>
                <p:nvGrpSpPr>
                  <p:cNvPr id="40" name="Group 39">
                    <a:extLst>
                      <a:ext uri="{FF2B5EF4-FFF2-40B4-BE49-F238E27FC236}">
                        <a16:creationId xmlns:a16="http://schemas.microsoft.com/office/drawing/2014/main" id="{DA11E656-FC45-9043-9292-EB069AB03510}"/>
                      </a:ext>
                    </a:extLst>
                  </p:cNvPr>
                  <p:cNvGrpSpPr/>
                  <p:nvPr/>
                </p:nvGrpSpPr>
                <p:grpSpPr>
                  <a:xfrm>
                    <a:off x="1305646" y="1893146"/>
                    <a:ext cx="7439181" cy="1059061"/>
                    <a:chOff x="1305646" y="1893146"/>
                    <a:chExt cx="7439181" cy="1059061"/>
                  </a:xfrm>
                </p:grpSpPr>
                <p:sp>
                  <p:nvSpPr>
                    <p:cNvPr id="15" name="TextBox 14">
                      <a:extLst>
                        <a:ext uri="{FF2B5EF4-FFF2-40B4-BE49-F238E27FC236}">
                          <a16:creationId xmlns:a16="http://schemas.microsoft.com/office/drawing/2014/main" id="{3C50305B-6C27-F447-A7D1-01D9D0A9B0FB}"/>
                        </a:ext>
                      </a:extLst>
                    </p:cNvPr>
                    <p:cNvSpPr txBox="1"/>
                    <p:nvPr/>
                  </p:nvSpPr>
                  <p:spPr>
                    <a:xfrm>
                      <a:off x="1305646" y="1893156"/>
                      <a:ext cx="947247" cy="338554"/>
                    </a:xfrm>
                    <a:prstGeom prst="rect">
                      <a:avLst/>
                    </a:prstGeom>
                    <a:noFill/>
                  </p:spPr>
                  <p:txBody>
                    <a:bodyPr wrap="none" rtlCol="0">
                      <a:spAutoFit/>
                    </a:bodyPr>
                    <a:lstStyle/>
                    <a:p>
                      <a:r>
                        <a:rPr lang="en-US" sz="1600" dirty="0"/>
                        <a:t>Nowcast </a:t>
                      </a:r>
                    </a:p>
                  </p:txBody>
                </p:sp>
                <p:sp>
                  <p:nvSpPr>
                    <p:cNvPr id="20" name="TextBox 19">
                      <a:extLst>
                        <a:ext uri="{FF2B5EF4-FFF2-40B4-BE49-F238E27FC236}">
                          <a16:creationId xmlns:a16="http://schemas.microsoft.com/office/drawing/2014/main" id="{A147ADBA-E461-A647-B31B-53BF8A02B3CE}"/>
                        </a:ext>
                      </a:extLst>
                    </p:cNvPr>
                    <p:cNvSpPr txBox="1"/>
                    <p:nvPr/>
                  </p:nvSpPr>
                  <p:spPr>
                    <a:xfrm>
                      <a:off x="2122801" y="1900737"/>
                      <a:ext cx="1119415" cy="338554"/>
                    </a:xfrm>
                    <a:prstGeom prst="rect">
                      <a:avLst/>
                    </a:prstGeom>
                    <a:noFill/>
                  </p:spPr>
                  <p:txBody>
                    <a:bodyPr wrap="square" rtlCol="0">
                      <a:spAutoFit/>
                    </a:bodyPr>
                    <a:lstStyle/>
                    <a:p>
                      <a:pPr algn="ctr"/>
                      <a:r>
                        <a:rPr lang="en-US" sz="1600" dirty="0"/>
                        <a:t>1-day </a:t>
                      </a:r>
                      <a:r>
                        <a:rPr lang="en-US" sz="1600" dirty="0" err="1"/>
                        <a:t>frcst</a:t>
                      </a:r>
                      <a:r>
                        <a:rPr lang="en-US" sz="1600" dirty="0"/>
                        <a:t> </a:t>
                      </a:r>
                    </a:p>
                  </p:txBody>
                </p:sp>
                <p:cxnSp>
                  <p:nvCxnSpPr>
                    <p:cNvPr id="24" name="Straight Arrow Connector 23">
                      <a:extLst>
                        <a:ext uri="{FF2B5EF4-FFF2-40B4-BE49-F238E27FC236}">
                          <a16:creationId xmlns:a16="http://schemas.microsoft.com/office/drawing/2014/main" id="{D88982E7-6566-B34F-AA9E-2D5591EF0EA3}"/>
                        </a:ext>
                      </a:extLst>
                    </p:cNvPr>
                    <p:cNvCxnSpPr>
                      <a:cxnSpLocks/>
                    </p:cNvCxnSpPr>
                    <p:nvPr/>
                  </p:nvCxnSpPr>
                  <p:spPr>
                    <a:xfrm flipV="1">
                      <a:off x="4171059" y="2083113"/>
                      <a:ext cx="3512270" cy="2357"/>
                    </a:xfrm>
                    <a:prstGeom prst="straightConnector1">
                      <a:avLst/>
                    </a:prstGeom>
                    <a:ln w="19050">
                      <a:solidFill>
                        <a:schemeClr val="tx1"/>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55" name="TextBox 54">
                      <a:extLst>
                        <a:ext uri="{FF2B5EF4-FFF2-40B4-BE49-F238E27FC236}">
                          <a16:creationId xmlns:a16="http://schemas.microsoft.com/office/drawing/2014/main" id="{81B0BAFF-3140-934A-BF7B-ECF8FA458864}"/>
                        </a:ext>
                      </a:extLst>
                    </p:cNvPr>
                    <p:cNvSpPr txBox="1"/>
                    <p:nvPr/>
                  </p:nvSpPr>
                  <p:spPr>
                    <a:xfrm>
                      <a:off x="3115034" y="1893146"/>
                      <a:ext cx="1103700" cy="338554"/>
                    </a:xfrm>
                    <a:prstGeom prst="rect">
                      <a:avLst/>
                    </a:prstGeom>
                    <a:noFill/>
                  </p:spPr>
                  <p:txBody>
                    <a:bodyPr wrap="none" rtlCol="0">
                      <a:spAutoFit/>
                    </a:bodyPr>
                    <a:lstStyle/>
                    <a:p>
                      <a:pPr algn="ctr"/>
                      <a:r>
                        <a:rPr lang="en-US" sz="1600" dirty="0"/>
                        <a:t>2-day </a:t>
                      </a:r>
                      <a:r>
                        <a:rPr lang="en-US" sz="1600" dirty="0" err="1"/>
                        <a:t>frcst</a:t>
                      </a:r>
                      <a:r>
                        <a:rPr lang="en-US" sz="1600" dirty="0"/>
                        <a:t> </a:t>
                      </a:r>
                    </a:p>
                  </p:txBody>
                </p:sp>
                <p:cxnSp>
                  <p:nvCxnSpPr>
                    <p:cNvPr id="35" name="Straight Connector 34">
                      <a:extLst>
                        <a:ext uri="{FF2B5EF4-FFF2-40B4-BE49-F238E27FC236}">
                          <a16:creationId xmlns:a16="http://schemas.microsoft.com/office/drawing/2014/main" id="{B277593E-3530-8A4C-866E-CB383491300F}"/>
                        </a:ext>
                      </a:extLst>
                    </p:cNvPr>
                    <p:cNvCxnSpPr>
                      <a:cxnSpLocks/>
                    </p:cNvCxnSpPr>
                    <p:nvPr/>
                  </p:nvCxnSpPr>
                  <p:spPr>
                    <a:xfrm>
                      <a:off x="1333316" y="2414557"/>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131C3052-88E9-D041-92B0-7F61B5B118C8}"/>
                        </a:ext>
                      </a:extLst>
                    </p:cNvPr>
                    <p:cNvCxnSpPr>
                      <a:cxnSpLocks/>
                    </p:cNvCxnSpPr>
                    <p:nvPr/>
                  </p:nvCxnSpPr>
                  <p:spPr>
                    <a:xfrm>
                      <a:off x="1816161" y="2398399"/>
                      <a:ext cx="0" cy="214536"/>
                    </a:xfrm>
                    <a:prstGeom prst="line">
                      <a:avLst/>
                    </a:prstGeom>
                    <a:ln/>
                  </p:spPr>
                  <p:style>
                    <a:lnRef idx="3">
                      <a:schemeClr val="dk1"/>
                    </a:lnRef>
                    <a:fillRef idx="0">
                      <a:schemeClr val="dk1"/>
                    </a:fillRef>
                    <a:effectRef idx="2">
                      <a:schemeClr val="dk1"/>
                    </a:effectRef>
                    <a:fontRef idx="minor">
                      <a:schemeClr val="tx1"/>
                    </a:fontRef>
                  </p:style>
                </p:cxnSp>
                <p:sp>
                  <p:nvSpPr>
                    <p:cNvPr id="47" name="Rectangle 46">
                      <a:extLst>
                        <a:ext uri="{FF2B5EF4-FFF2-40B4-BE49-F238E27FC236}">
                          <a16:creationId xmlns:a16="http://schemas.microsoft.com/office/drawing/2014/main" id="{ED60C873-FA3C-864A-9371-C218B47B7315}"/>
                        </a:ext>
                      </a:extLst>
                    </p:cNvPr>
                    <p:cNvSpPr/>
                    <p:nvPr/>
                  </p:nvSpPr>
                  <p:spPr>
                    <a:xfrm>
                      <a:off x="1663434" y="2388816"/>
                      <a:ext cx="142803" cy="2307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EED8C5C1-E042-674C-8819-E73FCE03206D}"/>
                        </a:ext>
                      </a:extLst>
                    </p:cNvPr>
                    <p:cNvCxnSpPr>
                      <a:cxnSpLocks/>
                    </p:cNvCxnSpPr>
                    <p:nvPr/>
                  </p:nvCxnSpPr>
                  <p:spPr>
                    <a:xfrm>
                      <a:off x="1667343" y="2400187"/>
                      <a:ext cx="0" cy="214536"/>
                    </a:xfrm>
                    <a:prstGeom prst="line">
                      <a:avLst/>
                    </a:prstGeom>
                    <a:ln/>
                  </p:spPr>
                  <p:style>
                    <a:lnRef idx="3">
                      <a:schemeClr val="dk1"/>
                    </a:lnRef>
                    <a:fillRef idx="0">
                      <a:schemeClr val="dk1"/>
                    </a:fillRef>
                    <a:effectRef idx="2">
                      <a:schemeClr val="dk1"/>
                    </a:effectRef>
                    <a:fontRef idx="minor">
                      <a:schemeClr val="tx1"/>
                    </a:fontRef>
                  </p:style>
                </p:cxnSp>
                <p:sp>
                  <p:nvSpPr>
                    <p:cNvPr id="60" name="TextBox 59">
                      <a:extLst>
                        <a:ext uri="{FF2B5EF4-FFF2-40B4-BE49-F238E27FC236}">
                          <a16:creationId xmlns:a16="http://schemas.microsoft.com/office/drawing/2014/main" id="{139DB268-F350-9E43-805E-E62AA961745A}"/>
                        </a:ext>
                      </a:extLst>
                    </p:cNvPr>
                    <p:cNvSpPr txBox="1"/>
                    <p:nvPr/>
                  </p:nvSpPr>
                  <p:spPr>
                    <a:xfrm>
                      <a:off x="7683329" y="1917892"/>
                      <a:ext cx="1057212" cy="338554"/>
                    </a:xfrm>
                    <a:prstGeom prst="rect">
                      <a:avLst/>
                    </a:prstGeom>
                    <a:noFill/>
                  </p:spPr>
                  <p:txBody>
                    <a:bodyPr wrap="none" rtlCol="0">
                      <a:spAutoFit/>
                    </a:bodyPr>
                    <a:lstStyle/>
                    <a:p>
                      <a:pPr algn="ctr"/>
                      <a:r>
                        <a:rPr lang="en-US" sz="1600" dirty="0"/>
                        <a:t>7-day </a:t>
                      </a:r>
                      <a:r>
                        <a:rPr lang="en-US" sz="1600" dirty="0" err="1"/>
                        <a:t>frcst</a:t>
                      </a:r>
                      <a:endParaRPr lang="en-US" sz="1600" dirty="0"/>
                    </a:p>
                  </p:txBody>
                </p:sp>
                <p:cxnSp>
                  <p:nvCxnSpPr>
                    <p:cNvPr id="92" name="Straight Arrow Connector 91">
                      <a:extLst>
                        <a:ext uri="{FF2B5EF4-FFF2-40B4-BE49-F238E27FC236}">
                          <a16:creationId xmlns:a16="http://schemas.microsoft.com/office/drawing/2014/main" id="{A3DCB2F3-16CD-6748-ADCF-FE17464DFAB1}"/>
                        </a:ext>
                      </a:extLst>
                    </p:cNvPr>
                    <p:cNvCxnSpPr>
                      <a:cxnSpLocks/>
                    </p:cNvCxnSpPr>
                    <p:nvPr/>
                  </p:nvCxnSpPr>
                  <p:spPr>
                    <a:xfrm>
                      <a:off x="2217651" y="2429529"/>
                      <a:ext cx="0" cy="5226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722048E-E153-DC4E-BC9C-26A0EDA89974}"/>
                        </a:ext>
                      </a:extLst>
                    </p:cNvPr>
                    <p:cNvCxnSpPr>
                      <a:cxnSpLocks/>
                    </p:cNvCxnSpPr>
                    <p:nvPr/>
                  </p:nvCxnSpPr>
                  <p:spPr>
                    <a:xfrm>
                      <a:off x="3154954" y="2385859"/>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95" name="Straight Connector 94">
                      <a:extLst>
                        <a:ext uri="{FF2B5EF4-FFF2-40B4-BE49-F238E27FC236}">
                          <a16:creationId xmlns:a16="http://schemas.microsoft.com/office/drawing/2014/main" id="{2A057CE0-3FE7-FD4C-BB8F-22CB01B085A7}"/>
                        </a:ext>
                      </a:extLst>
                    </p:cNvPr>
                    <p:cNvCxnSpPr>
                      <a:cxnSpLocks/>
                    </p:cNvCxnSpPr>
                    <p:nvPr/>
                  </p:nvCxnSpPr>
                  <p:spPr>
                    <a:xfrm>
                      <a:off x="4092667" y="2387647"/>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68085868-1DC4-334D-ACA8-D98C266D82EF}"/>
                        </a:ext>
                      </a:extLst>
                    </p:cNvPr>
                    <p:cNvCxnSpPr>
                      <a:cxnSpLocks/>
                      <a:stCxn id="47" idx="1"/>
                    </p:cNvCxnSpPr>
                    <p:nvPr/>
                  </p:nvCxnSpPr>
                  <p:spPr>
                    <a:xfrm flipV="1">
                      <a:off x="1663434" y="2475373"/>
                      <a:ext cx="7081393" cy="28802"/>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3" name="Group 42">
                    <a:extLst>
                      <a:ext uri="{FF2B5EF4-FFF2-40B4-BE49-F238E27FC236}">
                        <a16:creationId xmlns:a16="http://schemas.microsoft.com/office/drawing/2014/main" id="{0F8C8688-2330-2444-90B5-BBB20D069E2D}"/>
                      </a:ext>
                    </a:extLst>
                  </p:cNvPr>
                  <p:cNvGrpSpPr/>
                  <p:nvPr/>
                </p:nvGrpSpPr>
                <p:grpSpPr>
                  <a:xfrm>
                    <a:off x="1305526" y="582247"/>
                    <a:ext cx="7439301" cy="1515200"/>
                    <a:chOff x="1305526" y="582247"/>
                    <a:chExt cx="7439301" cy="1515200"/>
                  </a:xfrm>
                </p:grpSpPr>
                <p:cxnSp>
                  <p:nvCxnSpPr>
                    <p:cNvPr id="109" name="Straight Connector 108">
                      <a:extLst>
                        <a:ext uri="{FF2B5EF4-FFF2-40B4-BE49-F238E27FC236}">
                          <a16:creationId xmlns:a16="http://schemas.microsoft.com/office/drawing/2014/main" id="{CED5F97B-9445-B041-A34F-511F3F4C3690}"/>
                        </a:ext>
                      </a:extLst>
                    </p:cNvPr>
                    <p:cNvCxnSpPr>
                      <a:cxnSpLocks/>
                    </p:cNvCxnSpPr>
                    <p:nvPr/>
                  </p:nvCxnSpPr>
                  <p:spPr>
                    <a:xfrm flipH="1">
                      <a:off x="1305526" y="582247"/>
                      <a:ext cx="6497" cy="1515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037F9C4-8F15-0A41-BE6D-9D4A0B067939}"/>
                        </a:ext>
                      </a:extLst>
                    </p:cNvPr>
                    <p:cNvSpPr txBox="1"/>
                    <p:nvPr/>
                  </p:nvSpPr>
                  <p:spPr>
                    <a:xfrm>
                      <a:off x="2019035" y="1385745"/>
                      <a:ext cx="385042" cy="338554"/>
                    </a:xfrm>
                    <a:prstGeom prst="rect">
                      <a:avLst/>
                    </a:prstGeom>
                    <a:noFill/>
                  </p:spPr>
                  <p:txBody>
                    <a:bodyPr wrap="none" rtlCol="0">
                      <a:spAutoFit/>
                    </a:bodyPr>
                    <a:lstStyle/>
                    <a:p>
                      <a:r>
                        <a:rPr lang="en-US" sz="1600" dirty="0"/>
                        <a:t>0Z</a:t>
                      </a:r>
                    </a:p>
                  </p:txBody>
                </p:sp>
                <p:cxnSp>
                  <p:nvCxnSpPr>
                    <p:cNvPr id="50" name="Straight Connector 49">
                      <a:extLst>
                        <a:ext uri="{FF2B5EF4-FFF2-40B4-BE49-F238E27FC236}">
                          <a16:creationId xmlns:a16="http://schemas.microsoft.com/office/drawing/2014/main" id="{7A1862D1-28B1-D74D-A004-03DA78C062B2}"/>
                        </a:ext>
                      </a:extLst>
                    </p:cNvPr>
                    <p:cNvCxnSpPr>
                      <a:cxnSpLocks/>
                    </p:cNvCxnSpPr>
                    <p:nvPr/>
                  </p:nvCxnSpPr>
                  <p:spPr>
                    <a:xfrm>
                      <a:off x="2227396" y="1703357"/>
                      <a:ext cx="0" cy="214535"/>
                    </a:xfrm>
                    <a:prstGeom prst="line">
                      <a:avLst/>
                    </a:prstGeom>
                    <a:ln/>
                  </p:spPr>
                  <p:style>
                    <a:lnRef idx="3">
                      <a:schemeClr val="dk1"/>
                    </a:lnRef>
                    <a:fillRef idx="0">
                      <a:schemeClr val="dk1"/>
                    </a:fillRef>
                    <a:effectRef idx="2">
                      <a:schemeClr val="dk1"/>
                    </a:effectRef>
                    <a:fontRef idx="minor">
                      <a:schemeClr val="tx1"/>
                    </a:fontRef>
                  </p:style>
                </p:cxnSp>
                <p:sp>
                  <p:nvSpPr>
                    <p:cNvPr id="51" name="TextBox 50">
                      <a:extLst>
                        <a:ext uri="{FF2B5EF4-FFF2-40B4-BE49-F238E27FC236}">
                          <a16:creationId xmlns:a16="http://schemas.microsoft.com/office/drawing/2014/main" id="{6F0301A4-F326-AC46-A2AA-D65D047CB0D1}"/>
                        </a:ext>
                      </a:extLst>
                    </p:cNvPr>
                    <p:cNvSpPr txBox="1"/>
                    <p:nvPr/>
                  </p:nvSpPr>
                  <p:spPr>
                    <a:xfrm>
                      <a:off x="2430309" y="1408726"/>
                      <a:ext cx="489236" cy="338554"/>
                    </a:xfrm>
                    <a:prstGeom prst="rect">
                      <a:avLst/>
                    </a:prstGeom>
                    <a:noFill/>
                  </p:spPr>
                  <p:txBody>
                    <a:bodyPr wrap="none" rtlCol="0">
                      <a:spAutoFit/>
                    </a:bodyPr>
                    <a:lstStyle/>
                    <a:p>
                      <a:r>
                        <a:rPr lang="en-US" sz="1600" dirty="0"/>
                        <a:t>12Z</a:t>
                      </a:r>
                    </a:p>
                  </p:txBody>
                </p:sp>
                <p:sp>
                  <p:nvSpPr>
                    <p:cNvPr id="52" name="Rectangle 51">
                      <a:extLst>
                        <a:ext uri="{FF2B5EF4-FFF2-40B4-BE49-F238E27FC236}">
                          <a16:creationId xmlns:a16="http://schemas.microsoft.com/office/drawing/2014/main" id="{9FBECBDD-3351-A648-847E-D6E27A2A1988}"/>
                        </a:ext>
                      </a:extLst>
                    </p:cNvPr>
                    <p:cNvSpPr/>
                    <p:nvPr/>
                  </p:nvSpPr>
                  <p:spPr>
                    <a:xfrm>
                      <a:off x="2557514" y="1677616"/>
                      <a:ext cx="142803" cy="2307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6D57A6F4-A1CB-5245-A8B1-657044738E16}"/>
                        </a:ext>
                      </a:extLst>
                    </p:cNvPr>
                    <p:cNvCxnSpPr>
                      <a:cxnSpLocks/>
                    </p:cNvCxnSpPr>
                    <p:nvPr/>
                  </p:nvCxnSpPr>
                  <p:spPr>
                    <a:xfrm>
                      <a:off x="2561423" y="1688987"/>
                      <a:ext cx="0" cy="214536"/>
                    </a:xfrm>
                    <a:prstGeom prst="line">
                      <a:avLst/>
                    </a:prstGeom>
                    <a:ln/>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0ED8ED68-FCDE-4B49-8358-360A9A4575DE}"/>
                        </a:ext>
                      </a:extLst>
                    </p:cNvPr>
                    <p:cNvCxnSpPr>
                      <a:cxnSpLocks/>
                    </p:cNvCxnSpPr>
                    <p:nvPr/>
                  </p:nvCxnSpPr>
                  <p:spPr>
                    <a:xfrm>
                      <a:off x="3154954" y="1694979"/>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BE0B41B7-8645-D147-A512-049E4A66567A}"/>
                        </a:ext>
                      </a:extLst>
                    </p:cNvPr>
                    <p:cNvCxnSpPr>
                      <a:cxnSpLocks/>
                    </p:cNvCxnSpPr>
                    <p:nvPr/>
                  </p:nvCxnSpPr>
                  <p:spPr>
                    <a:xfrm>
                      <a:off x="2707914" y="1694979"/>
                      <a:ext cx="0" cy="214535"/>
                    </a:xfrm>
                    <a:prstGeom prst="line">
                      <a:avLst/>
                    </a:prstGeom>
                    <a:ln/>
                  </p:spPr>
                  <p:style>
                    <a:lnRef idx="3">
                      <a:schemeClr val="dk1"/>
                    </a:lnRef>
                    <a:fillRef idx="0">
                      <a:schemeClr val="dk1"/>
                    </a:fillRef>
                    <a:effectRef idx="2">
                      <a:schemeClr val="dk1"/>
                    </a:effectRef>
                    <a:fontRef idx="minor">
                      <a:schemeClr val="tx1"/>
                    </a:fontRef>
                  </p:style>
                </p:cxnSp>
                <p:sp>
                  <p:nvSpPr>
                    <p:cNvPr id="136" name="TextBox 135">
                      <a:extLst>
                        <a:ext uri="{FF2B5EF4-FFF2-40B4-BE49-F238E27FC236}">
                          <a16:creationId xmlns:a16="http://schemas.microsoft.com/office/drawing/2014/main" id="{5282799C-CE4B-1E4D-A0CF-980762AF05A5}"/>
                        </a:ext>
                      </a:extLst>
                    </p:cNvPr>
                    <p:cNvSpPr txBox="1"/>
                    <p:nvPr/>
                  </p:nvSpPr>
                  <p:spPr>
                    <a:xfrm>
                      <a:off x="2240366" y="1222596"/>
                      <a:ext cx="947247" cy="338554"/>
                    </a:xfrm>
                    <a:prstGeom prst="rect">
                      <a:avLst/>
                    </a:prstGeom>
                    <a:noFill/>
                  </p:spPr>
                  <p:txBody>
                    <a:bodyPr wrap="none" rtlCol="0">
                      <a:spAutoFit/>
                    </a:bodyPr>
                    <a:lstStyle/>
                    <a:p>
                      <a:r>
                        <a:rPr lang="en-US" sz="1600" dirty="0"/>
                        <a:t>Nowcast </a:t>
                      </a:r>
                    </a:p>
                  </p:txBody>
                </p:sp>
                <p:sp>
                  <p:nvSpPr>
                    <p:cNvPr id="137" name="TextBox 136">
                      <a:extLst>
                        <a:ext uri="{FF2B5EF4-FFF2-40B4-BE49-F238E27FC236}">
                          <a16:creationId xmlns:a16="http://schemas.microsoft.com/office/drawing/2014/main" id="{6B8230D5-BB16-AA48-8332-D0B78609EBF1}"/>
                        </a:ext>
                      </a:extLst>
                    </p:cNvPr>
                    <p:cNvSpPr txBox="1"/>
                    <p:nvPr/>
                  </p:nvSpPr>
                  <p:spPr>
                    <a:xfrm>
                      <a:off x="3047443" y="1239824"/>
                      <a:ext cx="1119415" cy="338554"/>
                    </a:xfrm>
                    <a:prstGeom prst="rect">
                      <a:avLst/>
                    </a:prstGeom>
                    <a:noFill/>
                  </p:spPr>
                  <p:txBody>
                    <a:bodyPr wrap="square" rtlCol="0">
                      <a:spAutoFit/>
                    </a:bodyPr>
                    <a:lstStyle/>
                    <a:p>
                      <a:pPr algn="ctr"/>
                      <a:r>
                        <a:rPr lang="en-US" sz="1600" dirty="0"/>
                        <a:t>1-day </a:t>
                      </a:r>
                      <a:r>
                        <a:rPr lang="en-US" sz="1600" dirty="0" err="1"/>
                        <a:t>frcst</a:t>
                      </a:r>
                      <a:r>
                        <a:rPr lang="en-US" sz="1600" dirty="0"/>
                        <a:t> </a:t>
                      </a:r>
                    </a:p>
                  </p:txBody>
                </p:sp>
                <p:cxnSp>
                  <p:nvCxnSpPr>
                    <p:cNvPr id="139" name="Straight Connector 138">
                      <a:extLst>
                        <a:ext uri="{FF2B5EF4-FFF2-40B4-BE49-F238E27FC236}">
                          <a16:creationId xmlns:a16="http://schemas.microsoft.com/office/drawing/2014/main" id="{F2E7A066-6950-B548-984F-37FE4D722071}"/>
                        </a:ext>
                      </a:extLst>
                    </p:cNvPr>
                    <p:cNvCxnSpPr>
                      <a:cxnSpLocks/>
                    </p:cNvCxnSpPr>
                    <p:nvPr/>
                  </p:nvCxnSpPr>
                  <p:spPr>
                    <a:xfrm>
                      <a:off x="4089674" y="1705139"/>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140" name="Straight Arrow Connector 139">
                      <a:extLst>
                        <a:ext uri="{FF2B5EF4-FFF2-40B4-BE49-F238E27FC236}">
                          <a16:creationId xmlns:a16="http://schemas.microsoft.com/office/drawing/2014/main" id="{C3515D7D-7E8C-1848-8B90-5EBAED1C922F}"/>
                        </a:ext>
                      </a:extLst>
                    </p:cNvPr>
                    <p:cNvCxnSpPr>
                      <a:cxnSpLocks/>
                    </p:cNvCxnSpPr>
                    <p:nvPr/>
                  </p:nvCxnSpPr>
                  <p:spPr>
                    <a:xfrm flipV="1">
                      <a:off x="4171059" y="1412553"/>
                      <a:ext cx="3512270" cy="2357"/>
                    </a:xfrm>
                    <a:prstGeom prst="straightConnector1">
                      <a:avLst/>
                    </a:prstGeom>
                    <a:ln w="19050">
                      <a:solidFill>
                        <a:schemeClr val="tx1"/>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41" name="TextBox 140">
                      <a:extLst>
                        <a:ext uri="{FF2B5EF4-FFF2-40B4-BE49-F238E27FC236}">
                          <a16:creationId xmlns:a16="http://schemas.microsoft.com/office/drawing/2014/main" id="{0C4175EF-F560-5942-A5CC-80DC15F47383}"/>
                        </a:ext>
                      </a:extLst>
                    </p:cNvPr>
                    <p:cNvSpPr txBox="1"/>
                    <p:nvPr/>
                  </p:nvSpPr>
                  <p:spPr>
                    <a:xfrm>
                      <a:off x="7683329" y="1247332"/>
                      <a:ext cx="1057212" cy="338554"/>
                    </a:xfrm>
                    <a:prstGeom prst="rect">
                      <a:avLst/>
                    </a:prstGeom>
                    <a:noFill/>
                  </p:spPr>
                  <p:txBody>
                    <a:bodyPr wrap="none" rtlCol="0">
                      <a:spAutoFit/>
                    </a:bodyPr>
                    <a:lstStyle/>
                    <a:p>
                      <a:pPr algn="ctr"/>
                      <a:r>
                        <a:rPr lang="en-US" sz="1600" dirty="0"/>
                        <a:t>7-day </a:t>
                      </a:r>
                      <a:r>
                        <a:rPr lang="en-US" sz="1600" dirty="0" err="1"/>
                        <a:t>frcst</a:t>
                      </a:r>
                      <a:endParaRPr lang="en-US" sz="1600" dirty="0"/>
                    </a:p>
                  </p:txBody>
                </p:sp>
                <p:cxnSp>
                  <p:nvCxnSpPr>
                    <p:cNvPr id="42" name="Straight Connector 41">
                      <a:extLst>
                        <a:ext uri="{FF2B5EF4-FFF2-40B4-BE49-F238E27FC236}">
                          <a16:creationId xmlns:a16="http://schemas.microsoft.com/office/drawing/2014/main" id="{ED2488CE-1CCB-0243-A776-B09033143702}"/>
                        </a:ext>
                      </a:extLst>
                    </p:cNvPr>
                    <p:cNvCxnSpPr>
                      <a:cxnSpLocks/>
                      <a:stCxn id="52" idx="1"/>
                    </p:cNvCxnSpPr>
                    <p:nvPr/>
                  </p:nvCxnSpPr>
                  <p:spPr>
                    <a:xfrm>
                      <a:off x="2557514" y="1792975"/>
                      <a:ext cx="6187313" cy="46536"/>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4" name="Group 43">
                    <a:extLst>
                      <a:ext uri="{FF2B5EF4-FFF2-40B4-BE49-F238E27FC236}">
                        <a16:creationId xmlns:a16="http://schemas.microsoft.com/office/drawing/2014/main" id="{21C5FCCE-6702-9A42-83B7-746BD58750D0}"/>
                      </a:ext>
                    </a:extLst>
                  </p:cNvPr>
                  <p:cNvGrpSpPr/>
                  <p:nvPr/>
                </p:nvGrpSpPr>
                <p:grpSpPr>
                  <a:xfrm>
                    <a:off x="2211556" y="521336"/>
                    <a:ext cx="6559465" cy="844089"/>
                    <a:chOff x="2211556" y="521336"/>
                    <a:chExt cx="6559465" cy="844089"/>
                  </a:xfrm>
                </p:grpSpPr>
                <p:cxnSp>
                  <p:nvCxnSpPr>
                    <p:cNvPr id="108" name="Straight Connector 107">
                      <a:extLst>
                        <a:ext uri="{FF2B5EF4-FFF2-40B4-BE49-F238E27FC236}">
                          <a16:creationId xmlns:a16="http://schemas.microsoft.com/office/drawing/2014/main" id="{BD9CAF77-8AFB-C54C-84AB-1EAADEAA3DED}"/>
                        </a:ext>
                      </a:extLst>
                    </p:cNvPr>
                    <p:cNvCxnSpPr>
                      <a:cxnSpLocks/>
                      <a:endCxn id="48" idx="0"/>
                    </p:cNvCxnSpPr>
                    <p:nvPr/>
                  </p:nvCxnSpPr>
                  <p:spPr>
                    <a:xfrm flipH="1">
                      <a:off x="2211556" y="561927"/>
                      <a:ext cx="6584" cy="803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0DC8E72-37A3-4248-9684-760EDBEFE1AD}"/>
                        </a:ext>
                      </a:extLst>
                    </p:cNvPr>
                    <p:cNvSpPr txBox="1"/>
                    <p:nvPr/>
                  </p:nvSpPr>
                  <p:spPr>
                    <a:xfrm>
                      <a:off x="3172369" y="521336"/>
                      <a:ext cx="947247" cy="338554"/>
                    </a:xfrm>
                    <a:prstGeom prst="rect">
                      <a:avLst/>
                    </a:prstGeom>
                    <a:noFill/>
                  </p:spPr>
                  <p:txBody>
                    <a:bodyPr wrap="none" rtlCol="0">
                      <a:spAutoFit/>
                    </a:bodyPr>
                    <a:lstStyle/>
                    <a:p>
                      <a:r>
                        <a:rPr lang="en-US" sz="1600" dirty="0"/>
                        <a:t>Nowcast </a:t>
                      </a:r>
                    </a:p>
                  </p:txBody>
                </p:sp>
                <p:sp>
                  <p:nvSpPr>
                    <p:cNvPr id="126" name="TextBox 125">
                      <a:extLst>
                        <a:ext uri="{FF2B5EF4-FFF2-40B4-BE49-F238E27FC236}">
                          <a16:creationId xmlns:a16="http://schemas.microsoft.com/office/drawing/2014/main" id="{1D415009-6C11-8245-974D-FFBB2F398291}"/>
                        </a:ext>
                      </a:extLst>
                    </p:cNvPr>
                    <p:cNvSpPr txBox="1"/>
                    <p:nvPr/>
                  </p:nvSpPr>
                  <p:spPr>
                    <a:xfrm>
                      <a:off x="2953755" y="725345"/>
                      <a:ext cx="385042" cy="338554"/>
                    </a:xfrm>
                    <a:prstGeom prst="rect">
                      <a:avLst/>
                    </a:prstGeom>
                    <a:noFill/>
                  </p:spPr>
                  <p:txBody>
                    <a:bodyPr wrap="none" rtlCol="0">
                      <a:spAutoFit/>
                    </a:bodyPr>
                    <a:lstStyle/>
                    <a:p>
                      <a:r>
                        <a:rPr lang="en-US" sz="1600" dirty="0"/>
                        <a:t>0Z</a:t>
                      </a:r>
                    </a:p>
                  </p:txBody>
                </p:sp>
                <p:cxnSp>
                  <p:nvCxnSpPr>
                    <p:cNvPr id="127" name="Straight Connector 126">
                      <a:extLst>
                        <a:ext uri="{FF2B5EF4-FFF2-40B4-BE49-F238E27FC236}">
                          <a16:creationId xmlns:a16="http://schemas.microsoft.com/office/drawing/2014/main" id="{760CFE1E-F58B-584C-A106-1AF496C1D797}"/>
                        </a:ext>
                      </a:extLst>
                    </p:cNvPr>
                    <p:cNvCxnSpPr>
                      <a:cxnSpLocks/>
                    </p:cNvCxnSpPr>
                    <p:nvPr/>
                  </p:nvCxnSpPr>
                  <p:spPr>
                    <a:xfrm>
                      <a:off x="3162116" y="1022637"/>
                      <a:ext cx="0" cy="214535"/>
                    </a:xfrm>
                    <a:prstGeom prst="line">
                      <a:avLst/>
                    </a:prstGeom>
                    <a:ln/>
                  </p:spPr>
                  <p:style>
                    <a:lnRef idx="3">
                      <a:schemeClr val="dk1"/>
                    </a:lnRef>
                    <a:fillRef idx="0">
                      <a:schemeClr val="dk1"/>
                    </a:fillRef>
                    <a:effectRef idx="2">
                      <a:schemeClr val="dk1"/>
                    </a:effectRef>
                    <a:fontRef idx="minor">
                      <a:schemeClr val="tx1"/>
                    </a:fontRef>
                  </p:style>
                </p:cxnSp>
                <p:sp>
                  <p:nvSpPr>
                    <p:cNvPr id="128" name="Rectangle 127">
                      <a:extLst>
                        <a:ext uri="{FF2B5EF4-FFF2-40B4-BE49-F238E27FC236}">
                          <a16:creationId xmlns:a16="http://schemas.microsoft.com/office/drawing/2014/main" id="{516F2036-08C4-7646-9991-E4E0409BA4FE}"/>
                        </a:ext>
                      </a:extLst>
                    </p:cNvPr>
                    <p:cNvSpPr/>
                    <p:nvPr/>
                  </p:nvSpPr>
                  <p:spPr>
                    <a:xfrm>
                      <a:off x="3492234" y="996896"/>
                      <a:ext cx="142803" cy="2307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E1D983D5-5FD9-0249-98F2-6023C566A9DC}"/>
                        </a:ext>
                      </a:extLst>
                    </p:cNvPr>
                    <p:cNvSpPr txBox="1"/>
                    <p:nvPr/>
                  </p:nvSpPr>
                  <p:spPr>
                    <a:xfrm>
                      <a:off x="3889572" y="748468"/>
                      <a:ext cx="385042" cy="338554"/>
                    </a:xfrm>
                    <a:prstGeom prst="rect">
                      <a:avLst/>
                    </a:prstGeom>
                    <a:noFill/>
                  </p:spPr>
                  <p:txBody>
                    <a:bodyPr wrap="none" rtlCol="0">
                      <a:spAutoFit/>
                    </a:bodyPr>
                    <a:lstStyle/>
                    <a:p>
                      <a:r>
                        <a:rPr lang="en-US" sz="1600" dirty="0"/>
                        <a:t>0Z</a:t>
                      </a:r>
                    </a:p>
                  </p:txBody>
                </p:sp>
                <p:cxnSp>
                  <p:nvCxnSpPr>
                    <p:cNvPr id="131" name="Straight Connector 130">
                      <a:extLst>
                        <a:ext uri="{FF2B5EF4-FFF2-40B4-BE49-F238E27FC236}">
                          <a16:creationId xmlns:a16="http://schemas.microsoft.com/office/drawing/2014/main" id="{CE988125-1BC6-E344-94F9-45641B45888D}"/>
                        </a:ext>
                      </a:extLst>
                    </p:cNvPr>
                    <p:cNvCxnSpPr>
                      <a:cxnSpLocks/>
                    </p:cNvCxnSpPr>
                    <p:nvPr/>
                  </p:nvCxnSpPr>
                  <p:spPr>
                    <a:xfrm>
                      <a:off x="4089674" y="1014259"/>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142" name="Straight Arrow Connector 141">
                      <a:extLst>
                        <a:ext uri="{FF2B5EF4-FFF2-40B4-BE49-F238E27FC236}">
                          <a16:creationId xmlns:a16="http://schemas.microsoft.com/office/drawing/2014/main" id="{DE50D791-75D6-2241-B47D-FAEE91FC9D56}"/>
                        </a:ext>
                      </a:extLst>
                    </p:cNvPr>
                    <p:cNvCxnSpPr>
                      <a:cxnSpLocks/>
                    </p:cNvCxnSpPr>
                    <p:nvPr/>
                  </p:nvCxnSpPr>
                  <p:spPr>
                    <a:xfrm flipV="1">
                      <a:off x="4201539" y="721673"/>
                      <a:ext cx="3512270" cy="2357"/>
                    </a:xfrm>
                    <a:prstGeom prst="straightConnector1">
                      <a:avLst/>
                    </a:prstGeom>
                    <a:ln w="19050">
                      <a:solidFill>
                        <a:schemeClr val="tx1"/>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43" name="TextBox 142">
                      <a:extLst>
                        <a:ext uri="{FF2B5EF4-FFF2-40B4-BE49-F238E27FC236}">
                          <a16:creationId xmlns:a16="http://schemas.microsoft.com/office/drawing/2014/main" id="{F661B596-B3FE-164A-93FE-41182DEE8845}"/>
                        </a:ext>
                      </a:extLst>
                    </p:cNvPr>
                    <p:cNvSpPr txBox="1"/>
                    <p:nvPr/>
                  </p:nvSpPr>
                  <p:spPr>
                    <a:xfrm>
                      <a:off x="7713809" y="556452"/>
                      <a:ext cx="1057212" cy="338554"/>
                    </a:xfrm>
                    <a:prstGeom prst="rect">
                      <a:avLst/>
                    </a:prstGeom>
                    <a:noFill/>
                  </p:spPr>
                  <p:txBody>
                    <a:bodyPr wrap="none" rtlCol="0">
                      <a:spAutoFit/>
                    </a:bodyPr>
                    <a:lstStyle/>
                    <a:p>
                      <a:pPr algn="ctr"/>
                      <a:r>
                        <a:rPr lang="en-US" sz="1600" dirty="0"/>
                        <a:t>7-day </a:t>
                      </a:r>
                      <a:r>
                        <a:rPr lang="en-US" sz="1600" dirty="0" err="1"/>
                        <a:t>frcst</a:t>
                      </a:r>
                      <a:endParaRPr lang="en-US" sz="1600" dirty="0"/>
                    </a:p>
                  </p:txBody>
                </p:sp>
                <p:cxnSp>
                  <p:nvCxnSpPr>
                    <p:cNvPr id="146" name="Straight Connector 145">
                      <a:extLst>
                        <a:ext uri="{FF2B5EF4-FFF2-40B4-BE49-F238E27FC236}">
                          <a16:creationId xmlns:a16="http://schemas.microsoft.com/office/drawing/2014/main" id="{5DB02253-6A94-7A44-AAE8-54CC71DE1AAC}"/>
                        </a:ext>
                      </a:extLst>
                    </p:cNvPr>
                    <p:cNvCxnSpPr>
                      <a:cxnSpLocks/>
                    </p:cNvCxnSpPr>
                    <p:nvPr/>
                  </p:nvCxnSpPr>
                  <p:spPr>
                    <a:xfrm>
                      <a:off x="3485983" y="1008267"/>
                      <a:ext cx="0" cy="214536"/>
                    </a:xfrm>
                    <a:prstGeom prst="line">
                      <a:avLst/>
                    </a:prstGeom>
                    <a:ln/>
                  </p:spPr>
                  <p:style>
                    <a:lnRef idx="3">
                      <a:schemeClr val="dk1"/>
                    </a:lnRef>
                    <a:fillRef idx="0">
                      <a:schemeClr val="dk1"/>
                    </a:fillRef>
                    <a:effectRef idx="2">
                      <a:schemeClr val="dk1"/>
                    </a:effectRef>
                    <a:fontRef idx="minor">
                      <a:schemeClr val="tx1"/>
                    </a:fontRef>
                  </p:style>
                </p:cxnSp>
                <p:cxnSp>
                  <p:nvCxnSpPr>
                    <p:cNvPr id="147" name="Straight Connector 146">
                      <a:extLst>
                        <a:ext uri="{FF2B5EF4-FFF2-40B4-BE49-F238E27FC236}">
                          <a16:creationId xmlns:a16="http://schemas.microsoft.com/office/drawing/2014/main" id="{134223FF-3B90-C147-B020-2875375FCE28}"/>
                        </a:ext>
                      </a:extLst>
                    </p:cNvPr>
                    <p:cNvCxnSpPr>
                      <a:cxnSpLocks/>
                    </p:cNvCxnSpPr>
                    <p:nvPr/>
                  </p:nvCxnSpPr>
                  <p:spPr>
                    <a:xfrm>
                      <a:off x="3632474" y="1014259"/>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D6B6D09E-6614-8E48-9A0F-E089747C537D}"/>
                        </a:ext>
                      </a:extLst>
                    </p:cNvPr>
                    <p:cNvCxnSpPr>
                      <a:cxnSpLocks/>
                    </p:cNvCxnSpPr>
                    <p:nvPr/>
                  </p:nvCxnSpPr>
                  <p:spPr>
                    <a:xfrm>
                      <a:off x="3485983" y="1131957"/>
                      <a:ext cx="5254558" cy="9091"/>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grpSp>
          <p:sp>
            <p:nvSpPr>
              <p:cNvPr id="133" name="TextBox 132">
                <a:extLst>
                  <a:ext uri="{FF2B5EF4-FFF2-40B4-BE49-F238E27FC236}">
                    <a16:creationId xmlns:a16="http://schemas.microsoft.com/office/drawing/2014/main" id="{926E5620-7EAD-E24E-BAEE-A1B1A1D1AE02}"/>
                  </a:ext>
                </a:extLst>
              </p:cNvPr>
              <p:cNvSpPr txBox="1"/>
              <p:nvPr/>
            </p:nvSpPr>
            <p:spPr>
              <a:xfrm>
                <a:off x="3093028" y="2089173"/>
                <a:ext cx="489236" cy="338554"/>
              </a:xfrm>
              <a:prstGeom prst="rect">
                <a:avLst/>
              </a:prstGeom>
              <a:noFill/>
            </p:spPr>
            <p:txBody>
              <a:bodyPr wrap="none" rtlCol="0">
                <a:spAutoFit/>
              </a:bodyPr>
              <a:lstStyle/>
              <a:p>
                <a:r>
                  <a:rPr lang="en-US" sz="1600" dirty="0"/>
                  <a:t>12Z</a:t>
                </a:r>
              </a:p>
            </p:txBody>
          </p:sp>
          <p:sp>
            <p:nvSpPr>
              <p:cNvPr id="54" name="TextBox 53">
                <a:extLst>
                  <a:ext uri="{FF2B5EF4-FFF2-40B4-BE49-F238E27FC236}">
                    <a16:creationId xmlns:a16="http://schemas.microsoft.com/office/drawing/2014/main" id="{C7508CF2-6F47-AE49-8C0E-5D1B75EBE780}"/>
                  </a:ext>
                </a:extLst>
              </p:cNvPr>
              <p:cNvSpPr txBox="1"/>
              <p:nvPr/>
            </p:nvSpPr>
            <p:spPr>
              <a:xfrm>
                <a:off x="2692187" y="2769327"/>
                <a:ext cx="385042" cy="338554"/>
              </a:xfrm>
              <a:prstGeom prst="rect">
                <a:avLst/>
              </a:prstGeom>
              <a:noFill/>
            </p:spPr>
            <p:txBody>
              <a:bodyPr wrap="none" rtlCol="0">
                <a:spAutoFit/>
              </a:bodyPr>
              <a:lstStyle/>
              <a:p>
                <a:r>
                  <a:rPr lang="en-US" sz="1600" dirty="0"/>
                  <a:t>0Z</a:t>
                </a:r>
              </a:p>
            </p:txBody>
          </p:sp>
          <p:sp>
            <p:nvSpPr>
              <p:cNvPr id="138" name="TextBox 137">
                <a:extLst>
                  <a:ext uri="{FF2B5EF4-FFF2-40B4-BE49-F238E27FC236}">
                    <a16:creationId xmlns:a16="http://schemas.microsoft.com/office/drawing/2014/main" id="{1491DE40-FECC-1141-8D81-801441C21339}"/>
                  </a:ext>
                </a:extLst>
              </p:cNvPr>
              <p:cNvSpPr txBox="1"/>
              <p:nvPr/>
            </p:nvSpPr>
            <p:spPr>
              <a:xfrm>
                <a:off x="3601360" y="2780838"/>
                <a:ext cx="385042" cy="338554"/>
              </a:xfrm>
              <a:prstGeom prst="rect">
                <a:avLst/>
              </a:prstGeom>
              <a:noFill/>
            </p:spPr>
            <p:txBody>
              <a:bodyPr wrap="square" rtlCol="0">
                <a:spAutoFit/>
              </a:bodyPr>
              <a:lstStyle/>
              <a:p>
                <a:r>
                  <a:rPr lang="en-US" sz="1600" dirty="0"/>
                  <a:t>0Z</a:t>
                </a:r>
              </a:p>
            </p:txBody>
          </p:sp>
          <p:cxnSp>
            <p:nvCxnSpPr>
              <p:cNvPr id="144" name="Straight Connector 143">
                <a:extLst>
                  <a:ext uri="{FF2B5EF4-FFF2-40B4-BE49-F238E27FC236}">
                    <a16:creationId xmlns:a16="http://schemas.microsoft.com/office/drawing/2014/main" id="{0CE46A2A-F9AF-9840-9C8A-47665BC6650C}"/>
                  </a:ext>
                </a:extLst>
              </p:cNvPr>
              <p:cNvCxnSpPr>
                <a:cxnSpLocks/>
              </p:cNvCxnSpPr>
              <p:nvPr/>
            </p:nvCxnSpPr>
            <p:spPr>
              <a:xfrm flipH="1">
                <a:off x="2851805" y="1897448"/>
                <a:ext cx="6586" cy="1791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E0382E97-0719-9C4C-9503-2C39B24B4FAA}"/>
                  </a:ext>
                </a:extLst>
              </p:cNvPr>
              <p:cNvCxnSpPr>
                <a:cxnSpLocks/>
              </p:cNvCxnSpPr>
              <p:nvPr/>
            </p:nvCxnSpPr>
            <p:spPr>
              <a:xfrm flipH="1">
                <a:off x="3786525" y="1927928"/>
                <a:ext cx="6586" cy="1791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53" name="TextBox 152">
              <a:extLst>
                <a:ext uri="{FF2B5EF4-FFF2-40B4-BE49-F238E27FC236}">
                  <a16:creationId xmlns:a16="http://schemas.microsoft.com/office/drawing/2014/main" id="{2390362B-B9A9-B94F-820A-94016930BB71}"/>
                </a:ext>
              </a:extLst>
            </p:cNvPr>
            <p:cNvSpPr txBox="1"/>
            <p:nvPr/>
          </p:nvSpPr>
          <p:spPr>
            <a:xfrm>
              <a:off x="1187209" y="2497393"/>
              <a:ext cx="385042" cy="338554"/>
            </a:xfrm>
            <a:prstGeom prst="rect">
              <a:avLst/>
            </a:prstGeom>
            <a:noFill/>
          </p:spPr>
          <p:txBody>
            <a:bodyPr wrap="none" rtlCol="0">
              <a:spAutoFit/>
            </a:bodyPr>
            <a:lstStyle/>
            <a:p>
              <a:r>
                <a:rPr lang="en-US" sz="1600" dirty="0"/>
                <a:t>0Z</a:t>
              </a:r>
            </a:p>
          </p:txBody>
        </p:sp>
        <p:sp>
          <p:nvSpPr>
            <p:cNvPr id="154" name="TextBox 153">
              <a:extLst>
                <a:ext uri="{FF2B5EF4-FFF2-40B4-BE49-F238E27FC236}">
                  <a16:creationId xmlns:a16="http://schemas.microsoft.com/office/drawing/2014/main" id="{84E188B4-8699-144D-817B-ED130886B2D0}"/>
                </a:ext>
              </a:extLst>
            </p:cNvPr>
            <p:cNvSpPr txBox="1"/>
            <p:nvPr/>
          </p:nvSpPr>
          <p:spPr>
            <a:xfrm>
              <a:off x="1609904" y="2480786"/>
              <a:ext cx="489236" cy="338554"/>
            </a:xfrm>
            <a:prstGeom prst="rect">
              <a:avLst/>
            </a:prstGeom>
            <a:noFill/>
          </p:spPr>
          <p:txBody>
            <a:bodyPr wrap="none" rtlCol="0">
              <a:spAutoFit/>
            </a:bodyPr>
            <a:lstStyle/>
            <a:p>
              <a:r>
                <a:rPr lang="en-US" sz="1600" dirty="0"/>
                <a:t>12Z</a:t>
              </a:r>
            </a:p>
          </p:txBody>
        </p:sp>
        <p:sp>
          <p:nvSpPr>
            <p:cNvPr id="155" name="TextBox 154">
              <a:extLst>
                <a:ext uri="{FF2B5EF4-FFF2-40B4-BE49-F238E27FC236}">
                  <a16:creationId xmlns:a16="http://schemas.microsoft.com/office/drawing/2014/main" id="{25526740-322C-7B44-8D50-D9DD525751B6}"/>
                </a:ext>
              </a:extLst>
            </p:cNvPr>
            <p:cNvSpPr txBox="1"/>
            <p:nvPr/>
          </p:nvSpPr>
          <p:spPr>
            <a:xfrm>
              <a:off x="2082587" y="2505167"/>
              <a:ext cx="385042" cy="338554"/>
            </a:xfrm>
            <a:prstGeom prst="rect">
              <a:avLst/>
            </a:prstGeom>
            <a:noFill/>
          </p:spPr>
          <p:txBody>
            <a:bodyPr wrap="none" rtlCol="0">
              <a:spAutoFit/>
            </a:bodyPr>
            <a:lstStyle/>
            <a:p>
              <a:r>
                <a:rPr lang="en-US" sz="1600" dirty="0"/>
                <a:t>0Z</a:t>
              </a:r>
            </a:p>
          </p:txBody>
        </p:sp>
        <p:sp>
          <p:nvSpPr>
            <p:cNvPr id="156" name="TextBox 155">
              <a:extLst>
                <a:ext uri="{FF2B5EF4-FFF2-40B4-BE49-F238E27FC236}">
                  <a16:creationId xmlns:a16="http://schemas.microsoft.com/office/drawing/2014/main" id="{5FC75B7F-556B-7B42-8E80-76E546744278}"/>
                </a:ext>
              </a:extLst>
            </p:cNvPr>
            <p:cNvSpPr txBox="1"/>
            <p:nvPr/>
          </p:nvSpPr>
          <p:spPr>
            <a:xfrm>
              <a:off x="3022240" y="2496358"/>
              <a:ext cx="385042" cy="338554"/>
            </a:xfrm>
            <a:prstGeom prst="rect">
              <a:avLst/>
            </a:prstGeom>
            <a:noFill/>
          </p:spPr>
          <p:txBody>
            <a:bodyPr wrap="square" rtlCol="0">
              <a:spAutoFit/>
            </a:bodyPr>
            <a:lstStyle/>
            <a:p>
              <a:r>
                <a:rPr lang="en-US" sz="1600" dirty="0"/>
                <a:t>0Z</a:t>
              </a:r>
            </a:p>
          </p:txBody>
        </p:sp>
        <p:sp>
          <p:nvSpPr>
            <p:cNvPr id="157" name="TextBox 156">
              <a:extLst>
                <a:ext uri="{FF2B5EF4-FFF2-40B4-BE49-F238E27FC236}">
                  <a16:creationId xmlns:a16="http://schemas.microsoft.com/office/drawing/2014/main" id="{10B5706D-AF80-8445-830D-EC71FB722364}"/>
                </a:ext>
              </a:extLst>
            </p:cNvPr>
            <p:cNvSpPr txBox="1"/>
            <p:nvPr/>
          </p:nvSpPr>
          <p:spPr>
            <a:xfrm>
              <a:off x="3946800" y="2506518"/>
              <a:ext cx="385042" cy="338554"/>
            </a:xfrm>
            <a:prstGeom prst="rect">
              <a:avLst/>
            </a:prstGeom>
            <a:noFill/>
          </p:spPr>
          <p:txBody>
            <a:bodyPr wrap="square" rtlCol="0">
              <a:spAutoFit/>
            </a:bodyPr>
            <a:lstStyle/>
            <a:p>
              <a:r>
                <a:rPr lang="en-US" sz="1600" dirty="0"/>
                <a:t>0Z</a:t>
              </a:r>
            </a:p>
          </p:txBody>
        </p:sp>
      </p:grpSp>
      <p:cxnSp>
        <p:nvCxnSpPr>
          <p:cNvPr id="159" name="Straight Connector 158">
            <a:extLst>
              <a:ext uri="{FF2B5EF4-FFF2-40B4-BE49-F238E27FC236}">
                <a16:creationId xmlns:a16="http://schemas.microsoft.com/office/drawing/2014/main" id="{F9F853B2-694B-F54E-914F-241768E41B27}"/>
              </a:ext>
            </a:extLst>
          </p:cNvPr>
          <p:cNvCxnSpPr>
            <a:cxnSpLocks/>
          </p:cNvCxnSpPr>
          <p:nvPr/>
        </p:nvCxnSpPr>
        <p:spPr>
          <a:xfrm flipH="1">
            <a:off x="4081165" y="2750535"/>
            <a:ext cx="17869" cy="6784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26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A09CF6B-8ECB-114D-BD92-05CA58A12681}"/>
              </a:ext>
            </a:extLst>
          </p:cNvPr>
          <p:cNvSpPr/>
          <p:nvPr/>
        </p:nvSpPr>
        <p:spPr>
          <a:xfrm>
            <a:off x="2324348" y="2004831"/>
            <a:ext cx="184730" cy="369332"/>
          </a:xfrm>
          <a:prstGeom prst="rect">
            <a:avLst/>
          </a:prstGeom>
        </p:spPr>
        <p:txBody>
          <a:bodyPr wrap="none">
            <a:spAutoFit/>
          </a:bodyPr>
          <a:lstStyle/>
          <a:p>
            <a:pPr algn="ctr"/>
            <a:endParaRPr lang="en-US" dirty="0"/>
          </a:p>
        </p:txBody>
      </p:sp>
      <p:grpSp>
        <p:nvGrpSpPr>
          <p:cNvPr id="113" name="Group 112">
            <a:extLst>
              <a:ext uri="{FF2B5EF4-FFF2-40B4-BE49-F238E27FC236}">
                <a16:creationId xmlns:a16="http://schemas.microsoft.com/office/drawing/2014/main" id="{D511EAC6-6F74-A246-A8ED-A73163160D2F}"/>
              </a:ext>
            </a:extLst>
          </p:cNvPr>
          <p:cNvGrpSpPr/>
          <p:nvPr/>
        </p:nvGrpSpPr>
        <p:grpSpPr>
          <a:xfrm>
            <a:off x="186556" y="6198925"/>
            <a:ext cx="3185758" cy="646331"/>
            <a:chOff x="312501" y="6148187"/>
            <a:chExt cx="3185758" cy="646331"/>
          </a:xfrm>
        </p:grpSpPr>
        <p:sp>
          <p:nvSpPr>
            <p:cNvPr id="96" name="Rectangle 95">
              <a:extLst>
                <a:ext uri="{FF2B5EF4-FFF2-40B4-BE49-F238E27FC236}">
                  <a16:creationId xmlns:a16="http://schemas.microsoft.com/office/drawing/2014/main" id="{E4C2443B-FA51-654A-A1B0-516C62B6E118}"/>
                </a:ext>
              </a:extLst>
            </p:cNvPr>
            <p:cNvSpPr/>
            <p:nvPr/>
          </p:nvSpPr>
          <p:spPr>
            <a:xfrm>
              <a:off x="312501" y="6217494"/>
              <a:ext cx="142803" cy="2307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2513F380-DD63-5348-9151-D04D5CECB2F0}"/>
                </a:ext>
              </a:extLst>
            </p:cNvPr>
            <p:cNvSpPr txBox="1"/>
            <p:nvPr/>
          </p:nvSpPr>
          <p:spPr>
            <a:xfrm>
              <a:off x="494488" y="6148187"/>
              <a:ext cx="3003771" cy="646331"/>
            </a:xfrm>
            <a:prstGeom prst="rect">
              <a:avLst/>
            </a:prstGeom>
            <a:noFill/>
          </p:spPr>
          <p:txBody>
            <a:bodyPr wrap="none" rtlCol="0">
              <a:spAutoFit/>
            </a:bodyPr>
            <a:lstStyle/>
            <a:p>
              <a:r>
                <a:rPr lang="en-US" dirty="0"/>
                <a:t>NCODA Incremental Insertion </a:t>
              </a:r>
            </a:p>
            <a:p>
              <a:r>
                <a:rPr lang="en-US" dirty="0"/>
                <a:t>Window </a:t>
              </a:r>
            </a:p>
          </p:txBody>
        </p:sp>
      </p:grpSp>
      <p:sp>
        <p:nvSpPr>
          <p:cNvPr id="115" name="TextBox 114">
            <a:extLst>
              <a:ext uri="{FF2B5EF4-FFF2-40B4-BE49-F238E27FC236}">
                <a16:creationId xmlns:a16="http://schemas.microsoft.com/office/drawing/2014/main" id="{FFCC279C-B130-F746-B4FA-916F23CCD2AF}"/>
              </a:ext>
            </a:extLst>
          </p:cNvPr>
          <p:cNvSpPr txBox="1"/>
          <p:nvPr/>
        </p:nvSpPr>
        <p:spPr>
          <a:xfrm>
            <a:off x="2453253" y="-34019"/>
            <a:ext cx="4293578" cy="584775"/>
          </a:xfrm>
          <a:prstGeom prst="rect">
            <a:avLst/>
          </a:prstGeom>
          <a:noFill/>
        </p:spPr>
        <p:txBody>
          <a:bodyPr wrap="square" rtlCol="0">
            <a:spAutoFit/>
          </a:bodyPr>
          <a:lstStyle/>
          <a:p>
            <a:pPr algn="ctr"/>
            <a:r>
              <a:rPr lang="en-US" sz="3200" dirty="0"/>
              <a:t>Work Flow HWRF/POM </a:t>
            </a:r>
          </a:p>
        </p:txBody>
      </p:sp>
      <p:sp>
        <p:nvSpPr>
          <p:cNvPr id="135" name="TextBox 134">
            <a:extLst>
              <a:ext uri="{FF2B5EF4-FFF2-40B4-BE49-F238E27FC236}">
                <a16:creationId xmlns:a16="http://schemas.microsoft.com/office/drawing/2014/main" id="{11C850C3-8C94-1746-87A4-A873923187DE}"/>
              </a:ext>
            </a:extLst>
          </p:cNvPr>
          <p:cNvSpPr txBox="1"/>
          <p:nvPr/>
        </p:nvSpPr>
        <p:spPr>
          <a:xfrm>
            <a:off x="3882706" y="2140246"/>
            <a:ext cx="385042" cy="338554"/>
          </a:xfrm>
          <a:prstGeom prst="rect">
            <a:avLst/>
          </a:prstGeom>
          <a:noFill/>
        </p:spPr>
        <p:txBody>
          <a:bodyPr wrap="none" rtlCol="0">
            <a:spAutoFit/>
          </a:bodyPr>
          <a:lstStyle/>
          <a:p>
            <a:r>
              <a:rPr lang="en-US" sz="1600" dirty="0"/>
              <a:t>0Z</a:t>
            </a:r>
          </a:p>
        </p:txBody>
      </p:sp>
      <p:sp>
        <p:nvSpPr>
          <p:cNvPr id="9" name="TextBox 8">
            <a:extLst>
              <a:ext uri="{FF2B5EF4-FFF2-40B4-BE49-F238E27FC236}">
                <a16:creationId xmlns:a16="http://schemas.microsoft.com/office/drawing/2014/main" id="{D03AA63C-09AA-9043-A8DA-A0636ADE5E54}"/>
              </a:ext>
            </a:extLst>
          </p:cNvPr>
          <p:cNvSpPr txBox="1"/>
          <p:nvPr/>
        </p:nvSpPr>
        <p:spPr>
          <a:xfrm>
            <a:off x="783468" y="3881369"/>
            <a:ext cx="790601" cy="646331"/>
          </a:xfrm>
          <a:prstGeom prst="rect">
            <a:avLst/>
          </a:prstGeom>
          <a:noFill/>
        </p:spPr>
        <p:txBody>
          <a:bodyPr wrap="none" rtlCol="0">
            <a:spAutoFit/>
          </a:bodyPr>
          <a:lstStyle/>
          <a:p>
            <a:r>
              <a:rPr lang="en-US" dirty="0"/>
              <a:t>Global</a:t>
            </a:r>
          </a:p>
          <a:p>
            <a:r>
              <a:rPr lang="en-US" dirty="0"/>
              <a:t>RTOFS</a:t>
            </a:r>
          </a:p>
        </p:txBody>
      </p:sp>
      <p:sp>
        <p:nvSpPr>
          <p:cNvPr id="8" name="TextBox 7">
            <a:extLst>
              <a:ext uri="{FF2B5EF4-FFF2-40B4-BE49-F238E27FC236}">
                <a16:creationId xmlns:a16="http://schemas.microsoft.com/office/drawing/2014/main" id="{1600F3E8-3061-E340-9FBA-0EA17B98B3C5}"/>
              </a:ext>
            </a:extLst>
          </p:cNvPr>
          <p:cNvSpPr txBox="1"/>
          <p:nvPr/>
        </p:nvSpPr>
        <p:spPr>
          <a:xfrm>
            <a:off x="235262" y="550253"/>
            <a:ext cx="3192202" cy="369332"/>
          </a:xfrm>
          <a:prstGeom prst="rect">
            <a:avLst/>
          </a:prstGeom>
          <a:noFill/>
        </p:spPr>
        <p:txBody>
          <a:bodyPr wrap="square" rtlCol="0">
            <a:spAutoFit/>
          </a:bodyPr>
          <a:lstStyle/>
          <a:p>
            <a:pPr algn="ctr"/>
            <a:r>
              <a:rPr lang="en-US" dirty="0"/>
              <a:t>Global GOFS 3.1/NCODA System</a:t>
            </a:r>
          </a:p>
        </p:txBody>
      </p:sp>
      <p:sp>
        <p:nvSpPr>
          <p:cNvPr id="18" name="TextBox 17">
            <a:extLst>
              <a:ext uri="{FF2B5EF4-FFF2-40B4-BE49-F238E27FC236}">
                <a16:creationId xmlns:a16="http://schemas.microsoft.com/office/drawing/2014/main" id="{B123C8CC-9F70-C343-9C05-7ADDD642CCF4}"/>
              </a:ext>
            </a:extLst>
          </p:cNvPr>
          <p:cNvSpPr txBox="1"/>
          <p:nvPr/>
        </p:nvSpPr>
        <p:spPr>
          <a:xfrm>
            <a:off x="1124955" y="2096945"/>
            <a:ext cx="385042" cy="338554"/>
          </a:xfrm>
          <a:prstGeom prst="rect">
            <a:avLst/>
          </a:prstGeom>
          <a:noFill/>
        </p:spPr>
        <p:txBody>
          <a:bodyPr wrap="none" rtlCol="0">
            <a:spAutoFit/>
          </a:bodyPr>
          <a:lstStyle/>
          <a:p>
            <a:r>
              <a:rPr lang="en-US" sz="1600" dirty="0"/>
              <a:t>0Z</a:t>
            </a:r>
          </a:p>
        </p:txBody>
      </p:sp>
      <p:sp>
        <p:nvSpPr>
          <p:cNvPr id="27" name="TextBox 26">
            <a:extLst>
              <a:ext uri="{FF2B5EF4-FFF2-40B4-BE49-F238E27FC236}">
                <a16:creationId xmlns:a16="http://schemas.microsoft.com/office/drawing/2014/main" id="{78A99BEA-44D7-F248-BC54-961809B2299B}"/>
              </a:ext>
            </a:extLst>
          </p:cNvPr>
          <p:cNvSpPr txBox="1"/>
          <p:nvPr/>
        </p:nvSpPr>
        <p:spPr>
          <a:xfrm>
            <a:off x="1536229" y="2119926"/>
            <a:ext cx="489236" cy="338554"/>
          </a:xfrm>
          <a:prstGeom prst="rect">
            <a:avLst/>
          </a:prstGeom>
          <a:noFill/>
        </p:spPr>
        <p:txBody>
          <a:bodyPr wrap="none" rtlCol="0">
            <a:spAutoFit/>
          </a:bodyPr>
          <a:lstStyle/>
          <a:p>
            <a:r>
              <a:rPr lang="en-US" sz="1600" dirty="0"/>
              <a:t>12Z</a:t>
            </a:r>
          </a:p>
        </p:txBody>
      </p:sp>
      <p:sp>
        <p:nvSpPr>
          <p:cNvPr id="59" name="TextBox 58">
            <a:extLst>
              <a:ext uri="{FF2B5EF4-FFF2-40B4-BE49-F238E27FC236}">
                <a16:creationId xmlns:a16="http://schemas.microsoft.com/office/drawing/2014/main" id="{1B37B1E2-1F2E-7344-A7B8-38222F1F148D}"/>
              </a:ext>
            </a:extLst>
          </p:cNvPr>
          <p:cNvSpPr txBox="1"/>
          <p:nvPr/>
        </p:nvSpPr>
        <p:spPr>
          <a:xfrm>
            <a:off x="2009972" y="2140388"/>
            <a:ext cx="385042" cy="338554"/>
          </a:xfrm>
          <a:prstGeom prst="rect">
            <a:avLst/>
          </a:prstGeom>
          <a:noFill/>
        </p:spPr>
        <p:txBody>
          <a:bodyPr wrap="none" rtlCol="0">
            <a:spAutoFit/>
          </a:bodyPr>
          <a:lstStyle/>
          <a:p>
            <a:r>
              <a:rPr lang="en-US" sz="1600" dirty="0"/>
              <a:t>0Z</a:t>
            </a:r>
          </a:p>
        </p:txBody>
      </p:sp>
      <p:sp>
        <p:nvSpPr>
          <p:cNvPr id="67" name="TextBox 66">
            <a:extLst>
              <a:ext uri="{FF2B5EF4-FFF2-40B4-BE49-F238E27FC236}">
                <a16:creationId xmlns:a16="http://schemas.microsoft.com/office/drawing/2014/main" id="{8A1CF10E-D1C7-754A-BF54-87511111E3EB}"/>
              </a:ext>
            </a:extLst>
          </p:cNvPr>
          <p:cNvSpPr txBox="1"/>
          <p:nvPr/>
        </p:nvSpPr>
        <p:spPr>
          <a:xfrm>
            <a:off x="2968306" y="2119926"/>
            <a:ext cx="385042" cy="338554"/>
          </a:xfrm>
          <a:prstGeom prst="rect">
            <a:avLst/>
          </a:prstGeom>
          <a:noFill/>
        </p:spPr>
        <p:txBody>
          <a:bodyPr wrap="none" rtlCol="0">
            <a:spAutoFit/>
          </a:bodyPr>
          <a:lstStyle/>
          <a:p>
            <a:r>
              <a:rPr lang="en-US" sz="1600" dirty="0"/>
              <a:t>0Z</a:t>
            </a:r>
          </a:p>
        </p:txBody>
      </p:sp>
      <p:cxnSp>
        <p:nvCxnSpPr>
          <p:cNvPr id="101" name="Straight Connector 100">
            <a:extLst>
              <a:ext uri="{FF2B5EF4-FFF2-40B4-BE49-F238E27FC236}">
                <a16:creationId xmlns:a16="http://schemas.microsoft.com/office/drawing/2014/main" id="{AB8B538B-0DFE-524E-9906-BAA121655349}"/>
              </a:ext>
            </a:extLst>
          </p:cNvPr>
          <p:cNvCxnSpPr>
            <a:cxnSpLocks/>
            <a:endCxn id="126" idx="0"/>
          </p:cNvCxnSpPr>
          <p:nvPr/>
        </p:nvCxnSpPr>
        <p:spPr>
          <a:xfrm flipH="1">
            <a:off x="3157730" y="895831"/>
            <a:ext cx="6586" cy="1791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92C6F875-7384-AD4E-A8CF-46218A0A01E8}"/>
              </a:ext>
            </a:extLst>
          </p:cNvPr>
          <p:cNvGrpSpPr/>
          <p:nvPr/>
        </p:nvGrpSpPr>
        <p:grpSpPr>
          <a:xfrm>
            <a:off x="294782" y="874544"/>
            <a:ext cx="8504531" cy="2447631"/>
            <a:chOff x="335422" y="874544"/>
            <a:chExt cx="8504531" cy="2447631"/>
          </a:xfrm>
        </p:grpSpPr>
        <p:grpSp>
          <p:nvGrpSpPr>
            <p:cNvPr id="152" name="Group 151">
              <a:extLst>
                <a:ext uri="{FF2B5EF4-FFF2-40B4-BE49-F238E27FC236}">
                  <a16:creationId xmlns:a16="http://schemas.microsoft.com/office/drawing/2014/main" id="{B2857384-E1FE-2049-B1C1-A754537FE1E7}"/>
                </a:ext>
              </a:extLst>
            </p:cNvPr>
            <p:cNvGrpSpPr/>
            <p:nvPr/>
          </p:nvGrpSpPr>
          <p:grpSpPr>
            <a:xfrm>
              <a:off x="335422" y="874544"/>
              <a:ext cx="8504531" cy="2447631"/>
              <a:chOff x="142" y="1880384"/>
              <a:chExt cx="8504531" cy="2447631"/>
            </a:xfrm>
          </p:grpSpPr>
          <p:grpSp>
            <p:nvGrpSpPr>
              <p:cNvPr id="149" name="Group 148">
                <a:extLst>
                  <a:ext uri="{FF2B5EF4-FFF2-40B4-BE49-F238E27FC236}">
                    <a16:creationId xmlns:a16="http://schemas.microsoft.com/office/drawing/2014/main" id="{ADD6D45C-1FB9-1C46-827F-45229E4A74FF}"/>
                  </a:ext>
                </a:extLst>
              </p:cNvPr>
              <p:cNvGrpSpPr/>
              <p:nvPr/>
            </p:nvGrpSpPr>
            <p:grpSpPr>
              <a:xfrm>
                <a:off x="142" y="1880384"/>
                <a:ext cx="8504531" cy="2447631"/>
                <a:chOff x="283328" y="504576"/>
                <a:chExt cx="8504531" cy="2447631"/>
              </a:xfrm>
            </p:grpSpPr>
            <p:sp>
              <p:nvSpPr>
                <p:cNvPr id="7" name="Rectangle 6">
                  <a:extLst>
                    <a:ext uri="{FF2B5EF4-FFF2-40B4-BE49-F238E27FC236}">
                      <a16:creationId xmlns:a16="http://schemas.microsoft.com/office/drawing/2014/main" id="{4F1F9842-AFC9-E449-ABD2-20D72225B353}"/>
                    </a:ext>
                  </a:extLst>
                </p:cNvPr>
                <p:cNvSpPr/>
                <p:nvPr/>
              </p:nvSpPr>
              <p:spPr>
                <a:xfrm>
                  <a:off x="283328" y="504576"/>
                  <a:ext cx="8504531" cy="2256891"/>
                </a:xfrm>
                <a:prstGeom prst="rect">
                  <a:avLst/>
                </a:prstGeom>
                <a:ln w="28575">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148" name="Group 147">
                  <a:extLst>
                    <a:ext uri="{FF2B5EF4-FFF2-40B4-BE49-F238E27FC236}">
                      <a16:creationId xmlns:a16="http://schemas.microsoft.com/office/drawing/2014/main" id="{4D72A724-E9DC-CB40-B13A-2BBA0CC0AA0E}"/>
                    </a:ext>
                  </a:extLst>
                </p:cNvPr>
                <p:cNvGrpSpPr/>
                <p:nvPr/>
              </p:nvGrpSpPr>
              <p:grpSpPr>
                <a:xfrm>
                  <a:off x="1305526" y="521336"/>
                  <a:ext cx="7465495" cy="2430871"/>
                  <a:chOff x="1305526" y="521336"/>
                  <a:chExt cx="7465495" cy="2430871"/>
                </a:xfrm>
              </p:grpSpPr>
              <p:grpSp>
                <p:nvGrpSpPr>
                  <p:cNvPr id="40" name="Group 39">
                    <a:extLst>
                      <a:ext uri="{FF2B5EF4-FFF2-40B4-BE49-F238E27FC236}">
                        <a16:creationId xmlns:a16="http://schemas.microsoft.com/office/drawing/2014/main" id="{DA11E656-FC45-9043-9292-EB069AB03510}"/>
                      </a:ext>
                    </a:extLst>
                  </p:cNvPr>
                  <p:cNvGrpSpPr/>
                  <p:nvPr/>
                </p:nvGrpSpPr>
                <p:grpSpPr>
                  <a:xfrm>
                    <a:off x="1305646" y="1893146"/>
                    <a:ext cx="7439181" cy="1059061"/>
                    <a:chOff x="1305646" y="1893146"/>
                    <a:chExt cx="7439181" cy="1059061"/>
                  </a:xfrm>
                </p:grpSpPr>
                <p:sp>
                  <p:nvSpPr>
                    <p:cNvPr id="15" name="TextBox 14">
                      <a:extLst>
                        <a:ext uri="{FF2B5EF4-FFF2-40B4-BE49-F238E27FC236}">
                          <a16:creationId xmlns:a16="http://schemas.microsoft.com/office/drawing/2014/main" id="{3C50305B-6C27-F447-A7D1-01D9D0A9B0FB}"/>
                        </a:ext>
                      </a:extLst>
                    </p:cNvPr>
                    <p:cNvSpPr txBox="1"/>
                    <p:nvPr/>
                  </p:nvSpPr>
                  <p:spPr>
                    <a:xfrm>
                      <a:off x="1305646" y="1893156"/>
                      <a:ext cx="947247" cy="338554"/>
                    </a:xfrm>
                    <a:prstGeom prst="rect">
                      <a:avLst/>
                    </a:prstGeom>
                    <a:noFill/>
                  </p:spPr>
                  <p:txBody>
                    <a:bodyPr wrap="none" rtlCol="0">
                      <a:spAutoFit/>
                    </a:bodyPr>
                    <a:lstStyle/>
                    <a:p>
                      <a:r>
                        <a:rPr lang="en-US" sz="1600" dirty="0"/>
                        <a:t>Nowcast </a:t>
                      </a:r>
                    </a:p>
                  </p:txBody>
                </p:sp>
                <p:sp>
                  <p:nvSpPr>
                    <p:cNvPr id="20" name="TextBox 19">
                      <a:extLst>
                        <a:ext uri="{FF2B5EF4-FFF2-40B4-BE49-F238E27FC236}">
                          <a16:creationId xmlns:a16="http://schemas.microsoft.com/office/drawing/2014/main" id="{A147ADBA-E461-A647-B31B-53BF8A02B3CE}"/>
                        </a:ext>
                      </a:extLst>
                    </p:cNvPr>
                    <p:cNvSpPr txBox="1"/>
                    <p:nvPr/>
                  </p:nvSpPr>
                  <p:spPr>
                    <a:xfrm>
                      <a:off x="2122801" y="1900737"/>
                      <a:ext cx="1119415" cy="338554"/>
                    </a:xfrm>
                    <a:prstGeom prst="rect">
                      <a:avLst/>
                    </a:prstGeom>
                    <a:noFill/>
                  </p:spPr>
                  <p:txBody>
                    <a:bodyPr wrap="square" rtlCol="0">
                      <a:spAutoFit/>
                    </a:bodyPr>
                    <a:lstStyle/>
                    <a:p>
                      <a:pPr algn="ctr"/>
                      <a:r>
                        <a:rPr lang="en-US" sz="1600" dirty="0"/>
                        <a:t>1-day </a:t>
                      </a:r>
                      <a:r>
                        <a:rPr lang="en-US" sz="1600" dirty="0" err="1"/>
                        <a:t>frcst</a:t>
                      </a:r>
                      <a:r>
                        <a:rPr lang="en-US" sz="1600" dirty="0"/>
                        <a:t> </a:t>
                      </a:r>
                    </a:p>
                  </p:txBody>
                </p:sp>
                <p:cxnSp>
                  <p:nvCxnSpPr>
                    <p:cNvPr id="24" name="Straight Arrow Connector 23">
                      <a:extLst>
                        <a:ext uri="{FF2B5EF4-FFF2-40B4-BE49-F238E27FC236}">
                          <a16:creationId xmlns:a16="http://schemas.microsoft.com/office/drawing/2014/main" id="{D88982E7-6566-B34F-AA9E-2D5591EF0EA3}"/>
                        </a:ext>
                      </a:extLst>
                    </p:cNvPr>
                    <p:cNvCxnSpPr>
                      <a:cxnSpLocks/>
                    </p:cNvCxnSpPr>
                    <p:nvPr/>
                  </p:nvCxnSpPr>
                  <p:spPr>
                    <a:xfrm flipV="1">
                      <a:off x="4171059" y="2083113"/>
                      <a:ext cx="3512270" cy="2357"/>
                    </a:xfrm>
                    <a:prstGeom prst="straightConnector1">
                      <a:avLst/>
                    </a:prstGeom>
                    <a:ln w="19050">
                      <a:solidFill>
                        <a:schemeClr val="tx1"/>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55" name="TextBox 54">
                      <a:extLst>
                        <a:ext uri="{FF2B5EF4-FFF2-40B4-BE49-F238E27FC236}">
                          <a16:creationId xmlns:a16="http://schemas.microsoft.com/office/drawing/2014/main" id="{81B0BAFF-3140-934A-BF7B-ECF8FA458864}"/>
                        </a:ext>
                      </a:extLst>
                    </p:cNvPr>
                    <p:cNvSpPr txBox="1"/>
                    <p:nvPr/>
                  </p:nvSpPr>
                  <p:spPr>
                    <a:xfrm>
                      <a:off x="3115034" y="1893146"/>
                      <a:ext cx="1103700" cy="338554"/>
                    </a:xfrm>
                    <a:prstGeom prst="rect">
                      <a:avLst/>
                    </a:prstGeom>
                    <a:noFill/>
                  </p:spPr>
                  <p:txBody>
                    <a:bodyPr wrap="none" rtlCol="0">
                      <a:spAutoFit/>
                    </a:bodyPr>
                    <a:lstStyle/>
                    <a:p>
                      <a:pPr algn="ctr"/>
                      <a:r>
                        <a:rPr lang="en-US" sz="1600" dirty="0"/>
                        <a:t>2-day </a:t>
                      </a:r>
                      <a:r>
                        <a:rPr lang="en-US" sz="1600" dirty="0" err="1"/>
                        <a:t>frcst</a:t>
                      </a:r>
                      <a:r>
                        <a:rPr lang="en-US" sz="1600" dirty="0"/>
                        <a:t> </a:t>
                      </a:r>
                    </a:p>
                  </p:txBody>
                </p:sp>
                <p:cxnSp>
                  <p:nvCxnSpPr>
                    <p:cNvPr id="35" name="Straight Connector 34">
                      <a:extLst>
                        <a:ext uri="{FF2B5EF4-FFF2-40B4-BE49-F238E27FC236}">
                          <a16:creationId xmlns:a16="http://schemas.microsoft.com/office/drawing/2014/main" id="{B277593E-3530-8A4C-866E-CB383491300F}"/>
                        </a:ext>
                      </a:extLst>
                    </p:cNvPr>
                    <p:cNvCxnSpPr>
                      <a:cxnSpLocks/>
                    </p:cNvCxnSpPr>
                    <p:nvPr/>
                  </p:nvCxnSpPr>
                  <p:spPr>
                    <a:xfrm>
                      <a:off x="1333316" y="2414557"/>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131C3052-88E9-D041-92B0-7F61B5B118C8}"/>
                        </a:ext>
                      </a:extLst>
                    </p:cNvPr>
                    <p:cNvCxnSpPr>
                      <a:cxnSpLocks/>
                    </p:cNvCxnSpPr>
                    <p:nvPr/>
                  </p:nvCxnSpPr>
                  <p:spPr>
                    <a:xfrm>
                      <a:off x="1816161" y="2398399"/>
                      <a:ext cx="0" cy="214536"/>
                    </a:xfrm>
                    <a:prstGeom prst="line">
                      <a:avLst/>
                    </a:prstGeom>
                    <a:ln/>
                  </p:spPr>
                  <p:style>
                    <a:lnRef idx="3">
                      <a:schemeClr val="dk1"/>
                    </a:lnRef>
                    <a:fillRef idx="0">
                      <a:schemeClr val="dk1"/>
                    </a:fillRef>
                    <a:effectRef idx="2">
                      <a:schemeClr val="dk1"/>
                    </a:effectRef>
                    <a:fontRef idx="minor">
                      <a:schemeClr val="tx1"/>
                    </a:fontRef>
                  </p:style>
                </p:cxnSp>
                <p:sp>
                  <p:nvSpPr>
                    <p:cNvPr id="47" name="Rectangle 46">
                      <a:extLst>
                        <a:ext uri="{FF2B5EF4-FFF2-40B4-BE49-F238E27FC236}">
                          <a16:creationId xmlns:a16="http://schemas.microsoft.com/office/drawing/2014/main" id="{ED60C873-FA3C-864A-9371-C218B47B7315}"/>
                        </a:ext>
                      </a:extLst>
                    </p:cNvPr>
                    <p:cNvSpPr/>
                    <p:nvPr/>
                  </p:nvSpPr>
                  <p:spPr>
                    <a:xfrm>
                      <a:off x="1663434" y="2388816"/>
                      <a:ext cx="142803" cy="2307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EED8C5C1-E042-674C-8819-E73FCE03206D}"/>
                        </a:ext>
                      </a:extLst>
                    </p:cNvPr>
                    <p:cNvCxnSpPr>
                      <a:cxnSpLocks/>
                    </p:cNvCxnSpPr>
                    <p:nvPr/>
                  </p:nvCxnSpPr>
                  <p:spPr>
                    <a:xfrm>
                      <a:off x="1667343" y="2400187"/>
                      <a:ext cx="0" cy="214536"/>
                    </a:xfrm>
                    <a:prstGeom prst="line">
                      <a:avLst/>
                    </a:prstGeom>
                    <a:ln/>
                  </p:spPr>
                  <p:style>
                    <a:lnRef idx="3">
                      <a:schemeClr val="dk1"/>
                    </a:lnRef>
                    <a:fillRef idx="0">
                      <a:schemeClr val="dk1"/>
                    </a:fillRef>
                    <a:effectRef idx="2">
                      <a:schemeClr val="dk1"/>
                    </a:effectRef>
                    <a:fontRef idx="minor">
                      <a:schemeClr val="tx1"/>
                    </a:fontRef>
                  </p:style>
                </p:cxnSp>
                <p:sp>
                  <p:nvSpPr>
                    <p:cNvPr id="60" name="TextBox 59">
                      <a:extLst>
                        <a:ext uri="{FF2B5EF4-FFF2-40B4-BE49-F238E27FC236}">
                          <a16:creationId xmlns:a16="http://schemas.microsoft.com/office/drawing/2014/main" id="{139DB268-F350-9E43-805E-E62AA961745A}"/>
                        </a:ext>
                      </a:extLst>
                    </p:cNvPr>
                    <p:cNvSpPr txBox="1"/>
                    <p:nvPr/>
                  </p:nvSpPr>
                  <p:spPr>
                    <a:xfrm>
                      <a:off x="7683329" y="1917892"/>
                      <a:ext cx="1057212" cy="338554"/>
                    </a:xfrm>
                    <a:prstGeom prst="rect">
                      <a:avLst/>
                    </a:prstGeom>
                    <a:noFill/>
                  </p:spPr>
                  <p:txBody>
                    <a:bodyPr wrap="none" rtlCol="0">
                      <a:spAutoFit/>
                    </a:bodyPr>
                    <a:lstStyle/>
                    <a:p>
                      <a:pPr algn="ctr"/>
                      <a:r>
                        <a:rPr lang="en-US" sz="1600" dirty="0"/>
                        <a:t>7-day </a:t>
                      </a:r>
                      <a:r>
                        <a:rPr lang="en-US" sz="1600" dirty="0" err="1"/>
                        <a:t>frcst</a:t>
                      </a:r>
                      <a:endParaRPr lang="en-US" sz="1600" dirty="0"/>
                    </a:p>
                  </p:txBody>
                </p:sp>
                <p:cxnSp>
                  <p:nvCxnSpPr>
                    <p:cNvPr id="92" name="Straight Arrow Connector 91">
                      <a:extLst>
                        <a:ext uri="{FF2B5EF4-FFF2-40B4-BE49-F238E27FC236}">
                          <a16:creationId xmlns:a16="http://schemas.microsoft.com/office/drawing/2014/main" id="{A3DCB2F3-16CD-6748-ADCF-FE17464DFAB1}"/>
                        </a:ext>
                      </a:extLst>
                    </p:cNvPr>
                    <p:cNvCxnSpPr>
                      <a:cxnSpLocks/>
                    </p:cNvCxnSpPr>
                    <p:nvPr/>
                  </p:nvCxnSpPr>
                  <p:spPr>
                    <a:xfrm>
                      <a:off x="2217651" y="2429529"/>
                      <a:ext cx="0" cy="5226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722048E-E153-DC4E-BC9C-26A0EDA89974}"/>
                        </a:ext>
                      </a:extLst>
                    </p:cNvPr>
                    <p:cNvCxnSpPr>
                      <a:cxnSpLocks/>
                    </p:cNvCxnSpPr>
                    <p:nvPr/>
                  </p:nvCxnSpPr>
                  <p:spPr>
                    <a:xfrm>
                      <a:off x="3154954" y="2385859"/>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95" name="Straight Connector 94">
                      <a:extLst>
                        <a:ext uri="{FF2B5EF4-FFF2-40B4-BE49-F238E27FC236}">
                          <a16:creationId xmlns:a16="http://schemas.microsoft.com/office/drawing/2014/main" id="{2A057CE0-3FE7-FD4C-BB8F-22CB01B085A7}"/>
                        </a:ext>
                      </a:extLst>
                    </p:cNvPr>
                    <p:cNvCxnSpPr>
                      <a:cxnSpLocks/>
                    </p:cNvCxnSpPr>
                    <p:nvPr/>
                  </p:nvCxnSpPr>
                  <p:spPr>
                    <a:xfrm>
                      <a:off x="4092667" y="2387647"/>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68085868-1DC4-334D-ACA8-D98C266D82EF}"/>
                        </a:ext>
                      </a:extLst>
                    </p:cNvPr>
                    <p:cNvCxnSpPr>
                      <a:cxnSpLocks/>
                      <a:stCxn id="47" idx="1"/>
                    </p:cNvCxnSpPr>
                    <p:nvPr/>
                  </p:nvCxnSpPr>
                  <p:spPr>
                    <a:xfrm flipV="1">
                      <a:off x="1663434" y="2475373"/>
                      <a:ext cx="7081393" cy="28802"/>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3" name="Group 42">
                    <a:extLst>
                      <a:ext uri="{FF2B5EF4-FFF2-40B4-BE49-F238E27FC236}">
                        <a16:creationId xmlns:a16="http://schemas.microsoft.com/office/drawing/2014/main" id="{0F8C8688-2330-2444-90B5-BBB20D069E2D}"/>
                      </a:ext>
                    </a:extLst>
                  </p:cNvPr>
                  <p:cNvGrpSpPr/>
                  <p:nvPr/>
                </p:nvGrpSpPr>
                <p:grpSpPr>
                  <a:xfrm>
                    <a:off x="1305526" y="582247"/>
                    <a:ext cx="7439301" cy="1515200"/>
                    <a:chOff x="1305526" y="582247"/>
                    <a:chExt cx="7439301" cy="1515200"/>
                  </a:xfrm>
                </p:grpSpPr>
                <p:cxnSp>
                  <p:nvCxnSpPr>
                    <p:cNvPr id="109" name="Straight Connector 108">
                      <a:extLst>
                        <a:ext uri="{FF2B5EF4-FFF2-40B4-BE49-F238E27FC236}">
                          <a16:creationId xmlns:a16="http://schemas.microsoft.com/office/drawing/2014/main" id="{CED5F97B-9445-B041-A34F-511F3F4C3690}"/>
                        </a:ext>
                      </a:extLst>
                    </p:cNvPr>
                    <p:cNvCxnSpPr>
                      <a:cxnSpLocks/>
                    </p:cNvCxnSpPr>
                    <p:nvPr/>
                  </p:nvCxnSpPr>
                  <p:spPr>
                    <a:xfrm flipH="1">
                      <a:off x="1305526" y="582247"/>
                      <a:ext cx="6497" cy="1515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037F9C4-8F15-0A41-BE6D-9D4A0B067939}"/>
                        </a:ext>
                      </a:extLst>
                    </p:cNvPr>
                    <p:cNvSpPr txBox="1"/>
                    <p:nvPr/>
                  </p:nvSpPr>
                  <p:spPr>
                    <a:xfrm>
                      <a:off x="2019035" y="1385745"/>
                      <a:ext cx="385042" cy="338554"/>
                    </a:xfrm>
                    <a:prstGeom prst="rect">
                      <a:avLst/>
                    </a:prstGeom>
                    <a:noFill/>
                  </p:spPr>
                  <p:txBody>
                    <a:bodyPr wrap="none" rtlCol="0">
                      <a:spAutoFit/>
                    </a:bodyPr>
                    <a:lstStyle/>
                    <a:p>
                      <a:r>
                        <a:rPr lang="en-US" sz="1600" dirty="0"/>
                        <a:t>0Z</a:t>
                      </a:r>
                    </a:p>
                  </p:txBody>
                </p:sp>
                <p:cxnSp>
                  <p:nvCxnSpPr>
                    <p:cNvPr id="50" name="Straight Connector 49">
                      <a:extLst>
                        <a:ext uri="{FF2B5EF4-FFF2-40B4-BE49-F238E27FC236}">
                          <a16:creationId xmlns:a16="http://schemas.microsoft.com/office/drawing/2014/main" id="{7A1862D1-28B1-D74D-A004-03DA78C062B2}"/>
                        </a:ext>
                      </a:extLst>
                    </p:cNvPr>
                    <p:cNvCxnSpPr>
                      <a:cxnSpLocks/>
                    </p:cNvCxnSpPr>
                    <p:nvPr/>
                  </p:nvCxnSpPr>
                  <p:spPr>
                    <a:xfrm>
                      <a:off x="2227396" y="1703357"/>
                      <a:ext cx="0" cy="214535"/>
                    </a:xfrm>
                    <a:prstGeom prst="line">
                      <a:avLst/>
                    </a:prstGeom>
                    <a:ln/>
                  </p:spPr>
                  <p:style>
                    <a:lnRef idx="3">
                      <a:schemeClr val="dk1"/>
                    </a:lnRef>
                    <a:fillRef idx="0">
                      <a:schemeClr val="dk1"/>
                    </a:fillRef>
                    <a:effectRef idx="2">
                      <a:schemeClr val="dk1"/>
                    </a:effectRef>
                    <a:fontRef idx="minor">
                      <a:schemeClr val="tx1"/>
                    </a:fontRef>
                  </p:style>
                </p:cxnSp>
                <p:sp>
                  <p:nvSpPr>
                    <p:cNvPr id="51" name="TextBox 50">
                      <a:extLst>
                        <a:ext uri="{FF2B5EF4-FFF2-40B4-BE49-F238E27FC236}">
                          <a16:creationId xmlns:a16="http://schemas.microsoft.com/office/drawing/2014/main" id="{6F0301A4-F326-AC46-A2AA-D65D047CB0D1}"/>
                        </a:ext>
                      </a:extLst>
                    </p:cNvPr>
                    <p:cNvSpPr txBox="1"/>
                    <p:nvPr/>
                  </p:nvSpPr>
                  <p:spPr>
                    <a:xfrm>
                      <a:off x="2430309" y="1408726"/>
                      <a:ext cx="489236" cy="338554"/>
                    </a:xfrm>
                    <a:prstGeom prst="rect">
                      <a:avLst/>
                    </a:prstGeom>
                    <a:noFill/>
                  </p:spPr>
                  <p:txBody>
                    <a:bodyPr wrap="none" rtlCol="0">
                      <a:spAutoFit/>
                    </a:bodyPr>
                    <a:lstStyle/>
                    <a:p>
                      <a:r>
                        <a:rPr lang="en-US" sz="1600" dirty="0"/>
                        <a:t>12Z</a:t>
                      </a:r>
                    </a:p>
                  </p:txBody>
                </p:sp>
                <p:sp>
                  <p:nvSpPr>
                    <p:cNvPr id="52" name="Rectangle 51">
                      <a:extLst>
                        <a:ext uri="{FF2B5EF4-FFF2-40B4-BE49-F238E27FC236}">
                          <a16:creationId xmlns:a16="http://schemas.microsoft.com/office/drawing/2014/main" id="{9FBECBDD-3351-A648-847E-D6E27A2A1988}"/>
                        </a:ext>
                      </a:extLst>
                    </p:cNvPr>
                    <p:cNvSpPr/>
                    <p:nvPr/>
                  </p:nvSpPr>
                  <p:spPr>
                    <a:xfrm>
                      <a:off x="2557514" y="1677616"/>
                      <a:ext cx="142803" cy="2307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6D57A6F4-A1CB-5245-A8B1-657044738E16}"/>
                        </a:ext>
                      </a:extLst>
                    </p:cNvPr>
                    <p:cNvCxnSpPr>
                      <a:cxnSpLocks/>
                    </p:cNvCxnSpPr>
                    <p:nvPr/>
                  </p:nvCxnSpPr>
                  <p:spPr>
                    <a:xfrm>
                      <a:off x="2561423" y="1688987"/>
                      <a:ext cx="0" cy="214536"/>
                    </a:xfrm>
                    <a:prstGeom prst="line">
                      <a:avLst/>
                    </a:prstGeom>
                    <a:ln/>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0ED8ED68-FCDE-4B49-8358-360A9A4575DE}"/>
                        </a:ext>
                      </a:extLst>
                    </p:cNvPr>
                    <p:cNvCxnSpPr>
                      <a:cxnSpLocks/>
                    </p:cNvCxnSpPr>
                    <p:nvPr/>
                  </p:nvCxnSpPr>
                  <p:spPr>
                    <a:xfrm>
                      <a:off x="3154954" y="1694979"/>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BE0B41B7-8645-D147-A512-049E4A66567A}"/>
                        </a:ext>
                      </a:extLst>
                    </p:cNvPr>
                    <p:cNvCxnSpPr>
                      <a:cxnSpLocks/>
                    </p:cNvCxnSpPr>
                    <p:nvPr/>
                  </p:nvCxnSpPr>
                  <p:spPr>
                    <a:xfrm>
                      <a:off x="2707914" y="1694979"/>
                      <a:ext cx="0" cy="214535"/>
                    </a:xfrm>
                    <a:prstGeom prst="line">
                      <a:avLst/>
                    </a:prstGeom>
                    <a:ln/>
                  </p:spPr>
                  <p:style>
                    <a:lnRef idx="3">
                      <a:schemeClr val="dk1"/>
                    </a:lnRef>
                    <a:fillRef idx="0">
                      <a:schemeClr val="dk1"/>
                    </a:fillRef>
                    <a:effectRef idx="2">
                      <a:schemeClr val="dk1"/>
                    </a:effectRef>
                    <a:fontRef idx="minor">
                      <a:schemeClr val="tx1"/>
                    </a:fontRef>
                  </p:style>
                </p:cxnSp>
                <p:sp>
                  <p:nvSpPr>
                    <p:cNvPr id="136" name="TextBox 135">
                      <a:extLst>
                        <a:ext uri="{FF2B5EF4-FFF2-40B4-BE49-F238E27FC236}">
                          <a16:creationId xmlns:a16="http://schemas.microsoft.com/office/drawing/2014/main" id="{5282799C-CE4B-1E4D-A0CF-980762AF05A5}"/>
                        </a:ext>
                      </a:extLst>
                    </p:cNvPr>
                    <p:cNvSpPr txBox="1"/>
                    <p:nvPr/>
                  </p:nvSpPr>
                  <p:spPr>
                    <a:xfrm>
                      <a:off x="2240366" y="1222596"/>
                      <a:ext cx="947247" cy="338554"/>
                    </a:xfrm>
                    <a:prstGeom prst="rect">
                      <a:avLst/>
                    </a:prstGeom>
                    <a:noFill/>
                  </p:spPr>
                  <p:txBody>
                    <a:bodyPr wrap="none" rtlCol="0">
                      <a:spAutoFit/>
                    </a:bodyPr>
                    <a:lstStyle/>
                    <a:p>
                      <a:r>
                        <a:rPr lang="en-US" sz="1600" dirty="0"/>
                        <a:t>Nowcast </a:t>
                      </a:r>
                    </a:p>
                  </p:txBody>
                </p:sp>
                <p:sp>
                  <p:nvSpPr>
                    <p:cNvPr id="137" name="TextBox 136">
                      <a:extLst>
                        <a:ext uri="{FF2B5EF4-FFF2-40B4-BE49-F238E27FC236}">
                          <a16:creationId xmlns:a16="http://schemas.microsoft.com/office/drawing/2014/main" id="{6B8230D5-BB16-AA48-8332-D0B78609EBF1}"/>
                        </a:ext>
                      </a:extLst>
                    </p:cNvPr>
                    <p:cNvSpPr txBox="1"/>
                    <p:nvPr/>
                  </p:nvSpPr>
                  <p:spPr>
                    <a:xfrm>
                      <a:off x="3047443" y="1239824"/>
                      <a:ext cx="1119415" cy="338554"/>
                    </a:xfrm>
                    <a:prstGeom prst="rect">
                      <a:avLst/>
                    </a:prstGeom>
                    <a:noFill/>
                  </p:spPr>
                  <p:txBody>
                    <a:bodyPr wrap="square" rtlCol="0">
                      <a:spAutoFit/>
                    </a:bodyPr>
                    <a:lstStyle/>
                    <a:p>
                      <a:pPr algn="ctr"/>
                      <a:r>
                        <a:rPr lang="en-US" sz="1600" dirty="0"/>
                        <a:t>1-day </a:t>
                      </a:r>
                      <a:r>
                        <a:rPr lang="en-US" sz="1600" dirty="0" err="1"/>
                        <a:t>frcst</a:t>
                      </a:r>
                      <a:r>
                        <a:rPr lang="en-US" sz="1600" dirty="0"/>
                        <a:t> </a:t>
                      </a:r>
                    </a:p>
                  </p:txBody>
                </p:sp>
                <p:cxnSp>
                  <p:nvCxnSpPr>
                    <p:cNvPr id="139" name="Straight Connector 138">
                      <a:extLst>
                        <a:ext uri="{FF2B5EF4-FFF2-40B4-BE49-F238E27FC236}">
                          <a16:creationId xmlns:a16="http://schemas.microsoft.com/office/drawing/2014/main" id="{F2E7A066-6950-B548-984F-37FE4D722071}"/>
                        </a:ext>
                      </a:extLst>
                    </p:cNvPr>
                    <p:cNvCxnSpPr>
                      <a:cxnSpLocks/>
                    </p:cNvCxnSpPr>
                    <p:nvPr/>
                  </p:nvCxnSpPr>
                  <p:spPr>
                    <a:xfrm>
                      <a:off x="4089674" y="1705139"/>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140" name="Straight Arrow Connector 139">
                      <a:extLst>
                        <a:ext uri="{FF2B5EF4-FFF2-40B4-BE49-F238E27FC236}">
                          <a16:creationId xmlns:a16="http://schemas.microsoft.com/office/drawing/2014/main" id="{C3515D7D-7E8C-1848-8B90-5EBAED1C922F}"/>
                        </a:ext>
                      </a:extLst>
                    </p:cNvPr>
                    <p:cNvCxnSpPr>
                      <a:cxnSpLocks/>
                    </p:cNvCxnSpPr>
                    <p:nvPr/>
                  </p:nvCxnSpPr>
                  <p:spPr>
                    <a:xfrm flipV="1">
                      <a:off x="4171059" y="1412553"/>
                      <a:ext cx="3512270" cy="2357"/>
                    </a:xfrm>
                    <a:prstGeom prst="straightConnector1">
                      <a:avLst/>
                    </a:prstGeom>
                    <a:ln w="19050">
                      <a:solidFill>
                        <a:schemeClr val="tx1"/>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41" name="TextBox 140">
                      <a:extLst>
                        <a:ext uri="{FF2B5EF4-FFF2-40B4-BE49-F238E27FC236}">
                          <a16:creationId xmlns:a16="http://schemas.microsoft.com/office/drawing/2014/main" id="{0C4175EF-F560-5942-A5CC-80DC15F47383}"/>
                        </a:ext>
                      </a:extLst>
                    </p:cNvPr>
                    <p:cNvSpPr txBox="1"/>
                    <p:nvPr/>
                  </p:nvSpPr>
                  <p:spPr>
                    <a:xfrm>
                      <a:off x="7683329" y="1247332"/>
                      <a:ext cx="1057212" cy="338554"/>
                    </a:xfrm>
                    <a:prstGeom prst="rect">
                      <a:avLst/>
                    </a:prstGeom>
                    <a:noFill/>
                  </p:spPr>
                  <p:txBody>
                    <a:bodyPr wrap="none" rtlCol="0">
                      <a:spAutoFit/>
                    </a:bodyPr>
                    <a:lstStyle/>
                    <a:p>
                      <a:pPr algn="ctr"/>
                      <a:r>
                        <a:rPr lang="en-US" sz="1600" dirty="0"/>
                        <a:t>7-day </a:t>
                      </a:r>
                      <a:r>
                        <a:rPr lang="en-US" sz="1600" dirty="0" err="1"/>
                        <a:t>frcst</a:t>
                      </a:r>
                      <a:endParaRPr lang="en-US" sz="1600" dirty="0"/>
                    </a:p>
                  </p:txBody>
                </p:sp>
                <p:cxnSp>
                  <p:nvCxnSpPr>
                    <p:cNvPr id="42" name="Straight Connector 41">
                      <a:extLst>
                        <a:ext uri="{FF2B5EF4-FFF2-40B4-BE49-F238E27FC236}">
                          <a16:creationId xmlns:a16="http://schemas.microsoft.com/office/drawing/2014/main" id="{ED2488CE-1CCB-0243-A776-B09033143702}"/>
                        </a:ext>
                      </a:extLst>
                    </p:cNvPr>
                    <p:cNvCxnSpPr>
                      <a:cxnSpLocks/>
                      <a:stCxn id="52" idx="1"/>
                    </p:cNvCxnSpPr>
                    <p:nvPr/>
                  </p:nvCxnSpPr>
                  <p:spPr>
                    <a:xfrm>
                      <a:off x="2557514" y="1792975"/>
                      <a:ext cx="6187313" cy="46536"/>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4" name="Group 43">
                    <a:extLst>
                      <a:ext uri="{FF2B5EF4-FFF2-40B4-BE49-F238E27FC236}">
                        <a16:creationId xmlns:a16="http://schemas.microsoft.com/office/drawing/2014/main" id="{21C5FCCE-6702-9A42-83B7-746BD58750D0}"/>
                      </a:ext>
                    </a:extLst>
                  </p:cNvPr>
                  <p:cNvGrpSpPr/>
                  <p:nvPr/>
                </p:nvGrpSpPr>
                <p:grpSpPr>
                  <a:xfrm>
                    <a:off x="2211556" y="521336"/>
                    <a:ext cx="6559465" cy="844089"/>
                    <a:chOff x="2211556" y="521336"/>
                    <a:chExt cx="6559465" cy="844089"/>
                  </a:xfrm>
                </p:grpSpPr>
                <p:cxnSp>
                  <p:nvCxnSpPr>
                    <p:cNvPr id="108" name="Straight Connector 107">
                      <a:extLst>
                        <a:ext uri="{FF2B5EF4-FFF2-40B4-BE49-F238E27FC236}">
                          <a16:creationId xmlns:a16="http://schemas.microsoft.com/office/drawing/2014/main" id="{BD9CAF77-8AFB-C54C-84AB-1EAADEAA3DED}"/>
                        </a:ext>
                      </a:extLst>
                    </p:cNvPr>
                    <p:cNvCxnSpPr>
                      <a:cxnSpLocks/>
                      <a:endCxn id="48" idx="0"/>
                    </p:cNvCxnSpPr>
                    <p:nvPr/>
                  </p:nvCxnSpPr>
                  <p:spPr>
                    <a:xfrm flipH="1">
                      <a:off x="2211556" y="561927"/>
                      <a:ext cx="6584" cy="803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0DC8E72-37A3-4248-9684-760EDBEFE1AD}"/>
                        </a:ext>
                      </a:extLst>
                    </p:cNvPr>
                    <p:cNvSpPr txBox="1"/>
                    <p:nvPr/>
                  </p:nvSpPr>
                  <p:spPr>
                    <a:xfrm>
                      <a:off x="3172369" y="521336"/>
                      <a:ext cx="947247" cy="338554"/>
                    </a:xfrm>
                    <a:prstGeom prst="rect">
                      <a:avLst/>
                    </a:prstGeom>
                    <a:noFill/>
                  </p:spPr>
                  <p:txBody>
                    <a:bodyPr wrap="none" rtlCol="0">
                      <a:spAutoFit/>
                    </a:bodyPr>
                    <a:lstStyle/>
                    <a:p>
                      <a:r>
                        <a:rPr lang="en-US" sz="1600" dirty="0"/>
                        <a:t>Nowcast </a:t>
                      </a:r>
                    </a:p>
                  </p:txBody>
                </p:sp>
                <p:sp>
                  <p:nvSpPr>
                    <p:cNvPr id="126" name="TextBox 125">
                      <a:extLst>
                        <a:ext uri="{FF2B5EF4-FFF2-40B4-BE49-F238E27FC236}">
                          <a16:creationId xmlns:a16="http://schemas.microsoft.com/office/drawing/2014/main" id="{1D415009-6C11-8245-974D-FFBB2F398291}"/>
                        </a:ext>
                      </a:extLst>
                    </p:cNvPr>
                    <p:cNvSpPr txBox="1"/>
                    <p:nvPr/>
                  </p:nvSpPr>
                  <p:spPr>
                    <a:xfrm>
                      <a:off x="2953755" y="725345"/>
                      <a:ext cx="385042" cy="338554"/>
                    </a:xfrm>
                    <a:prstGeom prst="rect">
                      <a:avLst/>
                    </a:prstGeom>
                    <a:noFill/>
                  </p:spPr>
                  <p:txBody>
                    <a:bodyPr wrap="none" rtlCol="0">
                      <a:spAutoFit/>
                    </a:bodyPr>
                    <a:lstStyle/>
                    <a:p>
                      <a:r>
                        <a:rPr lang="en-US" sz="1600" dirty="0"/>
                        <a:t>0Z</a:t>
                      </a:r>
                    </a:p>
                  </p:txBody>
                </p:sp>
                <p:cxnSp>
                  <p:nvCxnSpPr>
                    <p:cNvPr id="127" name="Straight Connector 126">
                      <a:extLst>
                        <a:ext uri="{FF2B5EF4-FFF2-40B4-BE49-F238E27FC236}">
                          <a16:creationId xmlns:a16="http://schemas.microsoft.com/office/drawing/2014/main" id="{760CFE1E-F58B-584C-A106-1AF496C1D797}"/>
                        </a:ext>
                      </a:extLst>
                    </p:cNvPr>
                    <p:cNvCxnSpPr>
                      <a:cxnSpLocks/>
                    </p:cNvCxnSpPr>
                    <p:nvPr/>
                  </p:nvCxnSpPr>
                  <p:spPr>
                    <a:xfrm>
                      <a:off x="3162116" y="1022637"/>
                      <a:ext cx="0" cy="214535"/>
                    </a:xfrm>
                    <a:prstGeom prst="line">
                      <a:avLst/>
                    </a:prstGeom>
                    <a:ln/>
                  </p:spPr>
                  <p:style>
                    <a:lnRef idx="3">
                      <a:schemeClr val="dk1"/>
                    </a:lnRef>
                    <a:fillRef idx="0">
                      <a:schemeClr val="dk1"/>
                    </a:fillRef>
                    <a:effectRef idx="2">
                      <a:schemeClr val="dk1"/>
                    </a:effectRef>
                    <a:fontRef idx="minor">
                      <a:schemeClr val="tx1"/>
                    </a:fontRef>
                  </p:style>
                </p:cxnSp>
                <p:sp>
                  <p:nvSpPr>
                    <p:cNvPr id="128" name="Rectangle 127">
                      <a:extLst>
                        <a:ext uri="{FF2B5EF4-FFF2-40B4-BE49-F238E27FC236}">
                          <a16:creationId xmlns:a16="http://schemas.microsoft.com/office/drawing/2014/main" id="{516F2036-08C4-7646-9991-E4E0409BA4FE}"/>
                        </a:ext>
                      </a:extLst>
                    </p:cNvPr>
                    <p:cNvSpPr/>
                    <p:nvPr/>
                  </p:nvSpPr>
                  <p:spPr>
                    <a:xfrm>
                      <a:off x="3492234" y="996896"/>
                      <a:ext cx="142803" cy="2307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E1D983D5-5FD9-0249-98F2-6023C566A9DC}"/>
                        </a:ext>
                      </a:extLst>
                    </p:cNvPr>
                    <p:cNvSpPr txBox="1"/>
                    <p:nvPr/>
                  </p:nvSpPr>
                  <p:spPr>
                    <a:xfrm>
                      <a:off x="3889572" y="748468"/>
                      <a:ext cx="385042" cy="338554"/>
                    </a:xfrm>
                    <a:prstGeom prst="rect">
                      <a:avLst/>
                    </a:prstGeom>
                    <a:noFill/>
                  </p:spPr>
                  <p:txBody>
                    <a:bodyPr wrap="none" rtlCol="0">
                      <a:spAutoFit/>
                    </a:bodyPr>
                    <a:lstStyle/>
                    <a:p>
                      <a:r>
                        <a:rPr lang="en-US" sz="1600" dirty="0"/>
                        <a:t>0Z</a:t>
                      </a:r>
                    </a:p>
                  </p:txBody>
                </p:sp>
                <p:cxnSp>
                  <p:nvCxnSpPr>
                    <p:cNvPr id="131" name="Straight Connector 130">
                      <a:extLst>
                        <a:ext uri="{FF2B5EF4-FFF2-40B4-BE49-F238E27FC236}">
                          <a16:creationId xmlns:a16="http://schemas.microsoft.com/office/drawing/2014/main" id="{CE988125-1BC6-E344-94F9-45641B45888D}"/>
                        </a:ext>
                      </a:extLst>
                    </p:cNvPr>
                    <p:cNvCxnSpPr>
                      <a:cxnSpLocks/>
                    </p:cNvCxnSpPr>
                    <p:nvPr/>
                  </p:nvCxnSpPr>
                  <p:spPr>
                    <a:xfrm>
                      <a:off x="4089674" y="1014259"/>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142" name="Straight Arrow Connector 141">
                      <a:extLst>
                        <a:ext uri="{FF2B5EF4-FFF2-40B4-BE49-F238E27FC236}">
                          <a16:creationId xmlns:a16="http://schemas.microsoft.com/office/drawing/2014/main" id="{DE50D791-75D6-2241-B47D-FAEE91FC9D56}"/>
                        </a:ext>
                      </a:extLst>
                    </p:cNvPr>
                    <p:cNvCxnSpPr>
                      <a:cxnSpLocks/>
                    </p:cNvCxnSpPr>
                    <p:nvPr/>
                  </p:nvCxnSpPr>
                  <p:spPr>
                    <a:xfrm flipV="1">
                      <a:off x="4201539" y="721673"/>
                      <a:ext cx="3512270" cy="2357"/>
                    </a:xfrm>
                    <a:prstGeom prst="straightConnector1">
                      <a:avLst/>
                    </a:prstGeom>
                    <a:ln w="19050">
                      <a:solidFill>
                        <a:schemeClr val="tx1"/>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43" name="TextBox 142">
                      <a:extLst>
                        <a:ext uri="{FF2B5EF4-FFF2-40B4-BE49-F238E27FC236}">
                          <a16:creationId xmlns:a16="http://schemas.microsoft.com/office/drawing/2014/main" id="{F661B596-B3FE-164A-93FE-41182DEE8845}"/>
                        </a:ext>
                      </a:extLst>
                    </p:cNvPr>
                    <p:cNvSpPr txBox="1"/>
                    <p:nvPr/>
                  </p:nvSpPr>
                  <p:spPr>
                    <a:xfrm>
                      <a:off x="7713809" y="556452"/>
                      <a:ext cx="1057212" cy="338554"/>
                    </a:xfrm>
                    <a:prstGeom prst="rect">
                      <a:avLst/>
                    </a:prstGeom>
                    <a:noFill/>
                  </p:spPr>
                  <p:txBody>
                    <a:bodyPr wrap="none" rtlCol="0">
                      <a:spAutoFit/>
                    </a:bodyPr>
                    <a:lstStyle/>
                    <a:p>
                      <a:pPr algn="ctr"/>
                      <a:r>
                        <a:rPr lang="en-US" sz="1600" dirty="0"/>
                        <a:t>7-day </a:t>
                      </a:r>
                      <a:r>
                        <a:rPr lang="en-US" sz="1600" dirty="0" err="1"/>
                        <a:t>frcst</a:t>
                      </a:r>
                      <a:endParaRPr lang="en-US" sz="1600" dirty="0"/>
                    </a:p>
                  </p:txBody>
                </p:sp>
                <p:cxnSp>
                  <p:nvCxnSpPr>
                    <p:cNvPr id="146" name="Straight Connector 145">
                      <a:extLst>
                        <a:ext uri="{FF2B5EF4-FFF2-40B4-BE49-F238E27FC236}">
                          <a16:creationId xmlns:a16="http://schemas.microsoft.com/office/drawing/2014/main" id="{5DB02253-6A94-7A44-AAE8-54CC71DE1AAC}"/>
                        </a:ext>
                      </a:extLst>
                    </p:cNvPr>
                    <p:cNvCxnSpPr>
                      <a:cxnSpLocks/>
                    </p:cNvCxnSpPr>
                    <p:nvPr/>
                  </p:nvCxnSpPr>
                  <p:spPr>
                    <a:xfrm>
                      <a:off x="3485983" y="1008267"/>
                      <a:ext cx="0" cy="214536"/>
                    </a:xfrm>
                    <a:prstGeom prst="line">
                      <a:avLst/>
                    </a:prstGeom>
                    <a:ln/>
                  </p:spPr>
                  <p:style>
                    <a:lnRef idx="3">
                      <a:schemeClr val="dk1"/>
                    </a:lnRef>
                    <a:fillRef idx="0">
                      <a:schemeClr val="dk1"/>
                    </a:fillRef>
                    <a:effectRef idx="2">
                      <a:schemeClr val="dk1"/>
                    </a:effectRef>
                    <a:fontRef idx="minor">
                      <a:schemeClr val="tx1"/>
                    </a:fontRef>
                  </p:style>
                </p:cxnSp>
                <p:cxnSp>
                  <p:nvCxnSpPr>
                    <p:cNvPr id="147" name="Straight Connector 146">
                      <a:extLst>
                        <a:ext uri="{FF2B5EF4-FFF2-40B4-BE49-F238E27FC236}">
                          <a16:creationId xmlns:a16="http://schemas.microsoft.com/office/drawing/2014/main" id="{134223FF-3B90-C147-B020-2875375FCE28}"/>
                        </a:ext>
                      </a:extLst>
                    </p:cNvPr>
                    <p:cNvCxnSpPr>
                      <a:cxnSpLocks/>
                    </p:cNvCxnSpPr>
                    <p:nvPr/>
                  </p:nvCxnSpPr>
                  <p:spPr>
                    <a:xfrm>
                      <a:off x="3632474" y="1014259"/>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D6B6D09E-6614-8E48-9A0F-E089747C537D}"/>
                        </a:ext>
                      </a:extLst>
                    </p:cNvPr>
                    <p:cNvCxnSpPr>
                      <a:cxnSpLocks/>
                    </p:cNvCxnSpPr>
                    <p:nvPr/>
                  </p:nvCxnSpPr>
                  <p:spPr>
                    <a:xfrm>
                      <a:off x="3485983" y="1131957"/>
                      <a:ext cx="5254558" cy="9091"/>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grpSp>
          <p:sp>
            <p:nvSpPr>
              <p:cNvPr id="133" name="TextBox 132">
                <a:extLst>
                  <a:ext uri="{FF2B5EF4-FFF2-40B4-BE49-F238E27FC236}">
                    <a16:creationId xmlns:a16="http://schemas.microsoft.com/office/drawing/2014/main" id="{926E5620-7EAD-E24E-BAEE-A1B1A1D1AE02}"/>
                  </a:ext>
                </a:extLst>
              </p:cNvPr>
              <p:cNvSpPr txBox="1"/>
              <p:nvPr/>
            </p:nvSpPr>
            <p:spPr>
              <a:xfrm>
                <a:off x="3093028" y="2089173"/>
                <a:ext cx="489236" cy="338554"/>
              </a:xfrm>
              <a:prstGeom prst="rect">
                <a:avLst/>
              </a:prstGeom>
              <a:noFill/>
            </p:spPr>
            <p:txBody>
              <a:bodyPr wrap="none" rtlCol="0">
                <a:spAutoFit/>
              </a:bodyPr>
              <a:lstStyle/>
              <a:p>
                <a:r>
                  <a:rPr lang="en-US" sz="1600" dirty="0"/>
                  <a:t>12Z</a:t>
                </a:r>
              </a:p>
            </p:txBody>
          </p:sp>
          <p:sp>
            <p:nvSpPr>
              <p:cNvPr id="54" name="TextBox 53">
                <a:extLst>
                  <a:ext uri="{FF2B5EF4-FFF2-40B4-BE49-F238E27FC236}">
                    <a16:creationId xmlns:a16="http://schemas.microsoft.com/office/drawing/2014/main" id="{C7508CF2-6F47-AE49-8C0E-5D1B75EBE780}"/>
                  </a:ext>
                </a:extLst>
              </p:cNvPr>
              <p:cNvSpPr txBox="1"/>
              <p:nvPr/>
            </p:nvSpPr>
            <p:spPr>
              <a:xfrm>
                <a:off x="2692187" y="2769327"/>
                <a:ext cx="385042" cy="338554"/>
              </a:xfrm>
              <a:prstGeom prst="rect">
                <a:avLst/>
              </a:prstGeom>
              <a:noFill/>
            </p:spPr>
            <p:txBody>
              <a:bodyPr wrap="none" rtlCol="0">
                <a:spAutoFit/>
              </a:bodyPr>
              <a:lstStyle/>
              <a:p>
                <a:r>
                  <a:rPr lang="en-US" sz="1600" dirty="0"/>
                  <a:t>0Z</a:t>
                </a:r>
              </a:p>
            </p:txBody>
          </p:sp>
          <p:sp>
            <p:nvSpPr>
              <p:cNvPr id="138" name="TextBox 137">
                <a:extLst>
                  <a:ext uri="{FF2B5EF4-FFF2-40B4-BE49-F238E27FC236}">
                    <a16:creationId xmlns:a16="http://schemas.microsoft.com/office/drawing/2014/main" id="{1491DE40-FECC-1141-8D81-801441C21339}"/>
                  </a:ext>
                </a:extLst>
              </p:cNvPr>
              <p:cNvSpPr txBox="1"/>
              <p:nvPr/>
            </p:nvSpPr>
            <p:spPr>
              <a:xfrm>
                <a:off x="3601360" y="2780838"/>
                <a:ext cx="385042" cy="338554"/>
              </a:xfrm>
              <a:prstGeom prst="rect">
                <a:avLst/>
              </a:prstGeom>
              <a:noFill/>
            </p:spPr>
            <p:txBody>
              <a:bodyPr wrap="square" rtlCol="0">
                <a:spAutoFit/>
              </a:bodyPr>
              <a:lstStyle/>
              <a:p>
                <a:r>
                  <a:rPr lang="en-US" sz="1600" dirty="0"/>
                  <a:t>0Z</a:t>
                </a:r>
              </a:p>
            </p:txBody>
          </p:sp>
          <p:cxnSp>
            <p:nvCxnSpPr>
              <p:cNvPr id="144" name="Straight Connector 143">
                <a:extLst>
                  <a:ext uri="{FF2B5EF4-FFF2-40B4-BE49-F238E27FC236}">
                    <a16:creationId xmlns:a16="http://schemas.microsoft.com/office/drawing/2014/main" id="{0CE46A2A-F9AF-9840-9C8A-47665BC6650C}"/>
                  </a:ext>
                </a:extLst>
              </p:cNvPr>
              <p:cNvCxnSpPr>
                <a:cxnSpLocks/>
              </p:cNvCxnSpPr>
              <p:nvPr/>
            </p:nvCxnSpPr>
            <p:spPr>
              <a:xfrm flipH="1">
                <a:off x="2851805" y="1897448"/>
                <a:ext cx="6586" cy="1791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E0382E97-0719-9C4C-9503-2C39B24B4FAA}"/>
                  </a:ext>
                </a:extLst>
              </p:cNvPr>
              <p:cNvCxnSpPr>
                <a:cxnSpLocks/>
              </p:cNvCxnSpPr>
              <p:nvPr/>
            </p:nvCxnSpPr>
            <p:spPr>
              <a:xfrm flipH="1">
                <a:off x="3786525" y="1927928"/>
                <a:ext cx="6586" cy="1791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53" name="TextBox 152">
              <a:extLst>
                <a:ext uri="{FF2B5EF4-FFF2-40B4-BE49-F238E27FC236}">
                  <a16:creationId xmlns:a16="http://schemas.microsoft.com/office/drawing/2014/main" id="{2390362B-B9A9-B94F-820A-94016930BB71}"/>
                </a:ext>
              </a:extLst>
            </p:cNvPr>
            <p:cNvSpPr txBox="1"/>
            <p:nvPr/>
          </p:nvSpPr>
          <p:spPr>
            <a:xfrm>
              <a:off x="1187209" y="2497393"/>
              <a:ext cx="385042" cy="338554"/>
            </a:xfrm>
            <a:prstGeom prst="rect">
              <a:avLst/>
            </a:prstGeom>
            <a:noFill/>
          </p:spPr>
          <p:txBody>
            <a:bodyPr wrap="none" rtlCol="0">
              <a:spAutoFit/>
            </a:bodyPr>
            <a:lstStyle/>
            <a:p>
              <a:r>
                <a:rPr lang="en-US" sz="1600" dirty="0"/>
                <a:t>0Z</a:t>
              </a:r>
            </a:p>
          </p:txBody>
        </p:sp>
        <p:sp>
          <p:nvSpPr>
            <p:cNvPr id="154" name="TextBox 153">
              <a:extLst>
                <a:ext uri="{FF2B5EF4-FFF2-40B4-BE49-F238E27FC236}">
                  <a16:creationId xmlns:a16="http://schemas.microsoft.com/office/drawing/2014/main" id="{84E188B4-8699-144D-817B-ED130886B2D0}"/>
                </a:ext>
              </a:extLst>
            </p:cNvPr>
            <p:cNvSpPr txBox="1"/>
            <p:nvPr/>
          </p:nvSpPr>
          <p:spPr>
            <a:xfrm>
              <a:off x="1609904" y="2480786"/>
              <a:ext cx="489236" cy="338554"/>
            </a:xfrm>
            <a:prstGeom prst="rect">
              <a:avLst/>
            </a:prstGeom>
            <a:noFill/>
          </p:spPr>
          <p:txBody>
            <a:bodyPr wrap="none" rtlCol="0">
              <a:spAutoFit/>
            </a:bodyPr>
            <a:lstStyle/>
            <a:p>
              <a:r>
                <a:rPr lang="en-US" sz="1600" dirty="0"/>
                <a:t>12Z</a:t>
              </a:r>
            </a:p>
          </p:txBody>
        </p:sp>
        <p:sp>
          <p:nvSpPr>
            <p:cNvPr id="155" name="TextBox 154">
              <a:extLst>
                <a:ext uri="{FF2B5EF4-FFF2-40B4-BE49-F238E27FC236}">
                  <a16:creationId xmlns:a16="http://schemas.microsoft.com/office/drawing/2014/main" id="{25526740-322C-7B44-8D50-D9DD525751B6}"/>
                </a:ext>
              </a:extLst>
            </p:cNvPr>
            <p:cNvSpPr txBox="1"/>
            <p:nvPr/>
          </p:nvSpPr>
          <p:spPr>
            <a:xfrm>
              <a:off x="2082587" y="2505167"/>
              <a:ext cx="385042" cy="338554"/>
            </a:xfrm>
            <a:prstGeom prst="rect">
              <a:avLst/>
            </a:prstGeom>
            <a:noFill/>
          </p:spPr>
          <p:txBody>
            <a:bodyPr wrap="none" rtlCol="0">
              <a:spAutoFit/>
            </a:bodyPr>
            <a:lstStyle/>
            <a:p>
              <a:r>
                <a:rPr lang="en-US" sz="1600" dirty="0"/>
                <a:t>0Z</a:t>
              </a:r>
            </a:p>
          </p:txBody>
        </p:sp>
        <p:sp>
          <p:nvSpPr>
            <p:cNvPr id="156" name="TextBox 155">
              <a:extLst>
                <a:ext uri="{FF2B5EF4-FFF2-40B4-BE49-F238E27FC236}">
                  <a16:creationId xmlns:a16="http://schemas.microsoft.com/office/drawing/2014/main" id="{5FC75B7F-556B-7B42-8E80-76E546744278}"/>
                </a:ext>
              </a:extLst>
            </p:cNvPr>
            <p:cNvSpPr txBox="1"/>
            <p:nvPr/>
          </p:nvSpPr>
          <p:spPr>
            <a:xfrm>
              <a:off x="3022240" y="2496358"/>
              <a:ext cx="385042" cy="338554"/>
            </a:xfrm>
            <a:prstGeom prst="rect">
              <a:avLst/>
            </a:prstGeom>
            <a:noFill/>
          </p:spPr>
          <p:txBody>
            <a:bodyPr wrap="square" rtlCol="0">
              <a:spAutoFit/>
            </a:bodyPr>
            <a:lstStyle/>
            <a:p>
              <a:r>
                <a:rPr lang="en-US" sz="1600" dirty="0"/>
                <a:t>0Z</a:t>
              </a:r>
            </a:p>
          </p:txBody>
        </p:sp>
        <p:sp>
          <p:nvSpPr>
            <p:cNvPr id="157" name="TextBox 156">
              <a:extLst>
                <a:ext uri="{FF2B5EF4-FFF2-40B4-BE49-F238E27FC236}">
                  <a16:creationId xmlns:a16="http://schemas.microsoft.com/office/drawing/2014/main" id="{10B5706D-AF80-8445-830D-EC71FB722364}"/>
                </a:ext>
              </a:extLst>
            </p:cNvPr>
            <p:cNvSpPr txBox="1"/>
            <p:nvPr/>
          </p:nvSpPr>
          <p:spPr>
            <a:xfrm>
              <a:off x="3946800" y="2506518"/>
              <a:ext cx="385042" cy="338554"/>
            </a:xfrm>
            <a:prstGeom prst="rect">
              <a:avLst/>
            </a:prstGeom>
            <a:noFill/>
          </p:spPr>
          <p:txBody>
            <a:bodyPr wrap="square" rtlCol="0">
              <a:spAutoFit/>
            </a:bodyPr>
            <a:lstStyle/>
            <a:p>
              <a:r>
                <a:rPr lang="en-US" sz="1600" dirty="0"/>
                <a:t>0Z</a:t>
              </a:r>
            </a:p>
          </p:txBody>
        </p:sp>
      </p:grpSp>
      <p:cxnSp>
        <p:nvCxnSpPr>
          <p:cNvPr id="159" name="Straight Connector 158">
            <a:extLst>
              <a:ext uri="{FF2B5EF4-FFF2-40B4-BE49-F238E27FC236}">
                <a16:creationId xmlns:a16="http://schemas.microsoft.com/office/drawing/2014/main" id="{F9F853B2-694B-F54E-914F-241768E41B27}"/>
              </a:ext>
            </a:extLst>
          </p:cNvPr>
          <p:cNvCxnSpPr>
            <a:cxnSpLocks/>
          </p:cNvCxnSpPr>
          <p:nvPr/>
        </p:nvCxnSpPr>
        <p:spPr>
          <a:xfrm>
            <a:off x="4087719" y="2759605"/>
            <a:ext cx="10962" cy="6370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5F01112B-EF1F-D34E-BF33-FC6BCD17D7DE}"/>
              </a:ext>
            </a:extLst>
          </p:cNvPr>
          <p:cNvSpPr txBox="1"/>
          <p:nvPr/>
        </p:nvSpPr>
        <p:spPr>
          <a:xfrm>
            <a:off x="2058500" y="5455581"/>
            <a:ext cx="1683778" cy="646331"/>
          </a:xfrm>
          <a:prstGeom prst="rect">
            <a:avLst/>
          </a:prstGeom>
          <a:noFill/>
        </p:spPr>
        <p:txBody>
          <a:bodyPr wrap="square" rtlCol="0">
            <a:spAutoFit/>
          </a:bodyPr>
          <a:lstStyle/>
          <a:p>
            <a:pPr algn="ctr"/>
            <a:r>
              <a:rPr lang="en-US" dirty="0"/>
              <a:t>Regional</a:t>
            </a:r>
          </a:p>
          <a:p>
            <a:pPr algn="ctr"/>
            <a:r>
              <a:rPr lang="en-US" dirty="0"/>
              <a:t>HWRF/POM</a:t>
            </a:r>
          </a:p>
        </p:txBody>
      </p:sp>
      <p:grpSp>
        <p:nvGrpSpPr>
          <p:cNvPr id="75" name="Group 74">
            <a:extLst>
              <a:ext uri="{FF2B5EF4-FFF2-40B4-BE49-F238E27FC236}">
                <a16:creationId xmlns:a16="http://schemas.microsoft.com/office/drawing/2014/main" id="{842BAD39-0ED5-2740-8E79-DD6E03061261}"/>
              </a:ext>
            </a:extLst>
          </p:cNvPr>
          <p:cNvGrpSpPr/>
          <p:nvPr/>
        </p:nvGrpSpPr>
        <p:grpSpPr>
          <a:xfrm>
            <a:off x="1702137" y="3383833"/>
            <a:ext cx="7124425" cy="3200406"/>
            <a:chOff x="-41344" y="826787"/>
            <a:chExt cx="9079631" cy="4116866"/>
          </a:xfrm>
        </p:grpSpPr>
        <p:grpSp>
          <p:nvGrpSpPr>
            <p:cNvPr id="76" name="Group 75">
              <a:extLst>
                <a:ext uri="{FF2B5EF4-FFF2-40B4-BE49-F238E27FC236}">
                  <a16:creationId xmlns:a16="http://schemas.microsoft.com/office/drawing/2014/main" id="{D6BE8F70-9969-774F-9C80-8F50B5F187F1}"/>
                </a:ext>
              </a:extLst>
            </p:cNvPr>
            <p:cNvGrpSpPr/>
            <p:nvPr/>
          </p:nvGrpSpPr>
          <p:grpSpPr>
            <a:xfrm>
              <a:off x="-41344" y="826787"/>
              <a:ext cx="9079631" cy="2035969"/>
              <a:chOff x="-29431" y="864112"/>
              <a:chExt cx="9079631" cy="2035969"/>
            </a:xfrm>
          </p:grpSpPr>
          <p:grpSp>
            <p:nvGrpSpPr>
              <p:cNvPr id="98" name="Group 97">
                <a:extLst>
                  <a:ext uri="{FF2B5EF4-FFF2-40B4-BE49-F238E27FC236}">
                    <a16:creationId xmlns:a16="http://schemas.microsoft.com/office/drawing/2014/main" id="{6C917F2E-4992-934C-9E06-2170FCAA2083}"/>
                  </a:ext>
                </a:extLst>
              </p:cNvPr>
              <p:cNvGrpSpPr/>
              <p:nvPr/>
            </p:nvGrpSpPr>
            <p:grpSpPr>
              <a:xfrm>
                <a:off x="144397" y="865822"/>
                <a:ext cx="8818729" cy="1925468"/>
                <a:chOff x="144397" y="865822"/>
                <a:chExt cx="8818729" cy="1925468"/>
              </a:xfrm>
            </p:grpSpPr>
            <p:grpSp>
              <p:nvGrpSpPr>
                <p:cNvPr id="100" name="Group 99">
                  <a:extLst>
                    <a:ext uri="{FF2B5EF4-FFF2-40B4-BE49-F238E27FC236}">
                      <a16:creationId xmlns:a16="http://schemas.microsoft.com/office/drawing/2014/main" id="{28657898-3DF7-C744-AE54-D1D25DFB10F6}"/>
                    </a:ext>
                  </a:extLst>
                </p:cNvPr>
                <p:cNvGrpSpPr/>
                <p:nvPr/>
              </p:nvGrpSpPr>
              <p:grpSpPr>
                <a:xfrm>
                  <a:off x="144397" y="865822"/>
                  <a:ext cx="8818729" cy="1925468"/>
                  <a:chOff x="-59058" y="739897"/>
                  <a:chExt cx="8818729" cy="1925468"/>
                </a:xfrm>
              </p:grpSpPr>
              <p:cxnSp>
                <p:nvCxnSpPr>
                  <p:cNvPr id="105" name="Straight Connector 104">
                    <a:extLst>
                      <a:ext uri="{FF2B5EF4-FFF2-40B4-BE49-F238E27FC236}">
                        <a16:creationId xmlns:a16="http://schemas.microsoft.com/office/drawing/2014/main" id="{6B2E508C-24EA-9141-AEA1-FB5670DD191D}"/>
                      </a:ext>
                    </a:extLst>
                  </p:cNvPr>
                  <p:cNvCxnSpPr>
                    <a:cxnSpLocks/>
                  </p:cNvCxnSpPr>
                  <p:nvPr/>
                </p:nvCxnSpPr>
                <p:spPr>
                  <a:xfrm>
                    <a:off x="3226150" y="2111039"/>
                    <a:ext cx="0" cy="280556"/>
                  </a:xfrm>
                  <a:prstGeom prst="line">
                    <a:avLst/>
                  </a:prstGeom>
                  <a:ln/>
                </p:spPr>
                <p:style>
                  <a:lnRef idx="3">
                    <a:schemeClr val="dk1"/>
                  </a:lnRef>
                  <a:fillRef idx="0">
                    <a:schemeClr val="dk1"/>
                  </a:fillRef>
                  <a:effectRef idx="2">
                    <a:schemeClr val="dk1"/>
                  </a:effectRef>
                  <a:fontRef idx="minor">
                    <a:schemeClr val="tx1"/>
                  </a:fontRef>
                </p:style>
              </p:cxnSp>
              <p:cxnSp>
                <p:nvCxnSpPr>
                  <p:cNvPr id="106" name="Straight Connector 105">
                    <a:extLst>
                      <a:ext uri="{FF2B5EF4-FFF2-40B4-BE49-F238E27FC236}">
                        <a16:creationId xmlns:a16="http://schemas.microsoft.com/office/drawing/2014/main" id="{626F6934-DD2B-AA40-80BB-F507624F184D}"/>
                      </a:ext>
                    </a:extLst>
                  </p:cNvPr>
                  <p:cNvCxnSpPr>
                    <a:cxnSpLocks/>
                  </p:cNvCxnSpPr>
                  <p:nvPr/>
                </p:nvCxnSpPr>
                <p:spPr>
                  <a:xfrm>
                    <a:off x="3679318" y="2103234"/>
                    <a:ext cx="0" cy="280556"/>
                  </a:xfrm>
                  <a:prstGeom prst="line">
                    <a:avLst/>
                  </a:prstGeom>
                  <a:ln/>
                </p:spPr>
                <p:style>
                  <a:lnRef idx="3">
                    <a:schemeClr val="dk1"/>
                  </a:lnRef>
                  <a:fillRef idx="0">
                    <a:schemeClr val="dk1"/>
                  </a:fillRef>
                  <a:effectRef idx="2">
                    <a:schemeClr val="dk1"/>
                  </a:effectRef>
                  <a:fontRef idx="minor">
                    <a:schemeClr val="tx1"/>
                  </a:fontRef>
                </p:style>
              </p:cxnSp>
              <p:cxnSp>
                <p:nvCxnSpPr>
                  <p:cNvPr id="107" name="Straight Connector 106">
                    <a:extLst>
                      <a:ext uri="{FF2B5EF4-FFF2-40B4-BE49-F238E27FC236}">
                        <a16:creationId xmlns:a16="http://schemas.microsoft.com/office/drawing/2014/main" id="{EF6C0FBE-924B-314B-8703-C74E80191905}"/>
                      </a:ext>
                    </a:extLst>
                  </p:cNvPr>
                  <p:cNvCxnSpPr>
                    <a:cxnSpLocks/>
                  </p:cNvCxnSpPr>
                  <p:nvPr/>
                </p:nvCxnSpPr>
                <p:spPr>
                  <a:xfrm>
                    <a:off x="4162858" y="2122911"/>
                    <a:ext cx="0" cy="280556"/>
                  </a:xfrm>
                  <a:prstGeom prst="line">
                    <a:avLst/>
                  </a:prstGeom>
                  <a:ln/>
                </p:spPr>
                <p:style>
                  <a:lnRef idx="3">
                    <a:schemeClr val="dk1"/>
                  </a:lnRef>
                  <a:fillRef idx="0">
                    <a:schemeClr val="dk1"/>
                  </a:fillRef>
                  <a:effectRef idx="2">
                    <a:schemeClr val="dk1"/>
                  </a:effectRef>
                  <a:fontRef idx="minor">
                    <a:schemeClr val="tx1"/>
                  </a:fontRef>
                </p:style>
              </p:cxnSp>
              <p:grpSp>
                <p:nvGrpSpPr>
                  <p:cNvPr id="110" name="Group 109">
                    <a:extLst>
                      <a:ext uri="{FF2B5EF4-FFF2-40B4-BE49-F238E27FC236}">
                        <a16:creationId xmlns:a16="http://schemas.microsoft.com/office/drawing/2014/main" id="{7531FA42-F1BB-9C45-AA1D-6E0770CA5616}"/>
                      </a:ext>
                    </a:extLst>
                  </p:cNvPr>
                  <p:cNvGrpSpPr/>
                  <p:nvPr/>
                </p:nvGrpSpPr>
                <p:grpSpPr>
                  <a:xfrm>
                    <a:off x="-59058" y="739897"/>
                    <a:ext cx="8818729" cy="1925468"/>
                    <a:chOff x="-91049" y="480953"/>
                    <a:chExt cx="8818729" cy="1925468"/>
                  </a:xfrm>
                </p:grpSpPr>
                <p:sp>
                  <p:nvSpPr>
                    <p:cNvPr id="111" name="TextBox 110">
                      <a:extLst>
                        <a:ext uri="{FF2B5EF4-FFF2-40B4-BE49-F238E27FC236}">
                          <a16:creationId xmlns:a16="http://schemas.microsoft.com/office/drawing/2014/main" id="{569C508A-37BA-A44B-A17B-49DB336C9321}"/>
                        </a:ext>
                      </a:extLst>
                    </p:cNvPr>
                    <p:cNvSpPr txBox="1"/>
                    <p:nvPr/>
                  </p:nvSpPr>
                  <p:spPr>
                    <a:xfrm>
                      <a:off x="75684" y="535738"/>
                      <a:ext cx="670248" cy="307777"/>
                    </a:xfrm>
                    <a:prstGeom prst="rect">
                      <a:avLst/>
                    </a:prstGeom>
                    <a:noFill/>
                  </p:spPr>
                  <p:txBody>
                    <a:bodyPr wrap="none" rtlCol="0">
                      <a:spAutoFit/>
                    </a:bodyPr>
                    <a:lstStyle/>
                    <a:p>
                      <a:r>
                        <a:rPr lang="en-US" sz="1400" dirty="0"/>
                        <a:t>day -2 </a:t>
                      </a:r>
                    </a:p>
                  </p:txBody>
                </p:sp>
                <p:cxnSp>
                  <p:nvCxnSpPr>
                    <p:cNvPr id="114" name="Straight Arrow Connector 113">
                      <a:extLst>
                        <a:ext uri="{FF2B5EF4-FFF2-40B4-BE49-F238E27FC236}">
                          <a16:creationId xmlns:a16="http://schemas.microsoft.com/office/drawing/2014/main" id="{E798117F-323C-9641-A5BA-D05C38B663A7}"/>
                        </a:ext>
                      </a:extLst>
                    </p:cNvPr>
                    <p:cNvCxnSpPr>
                      <a:cxnSpLocks/>
                    </p:cNvCxnSpPr>
                    <p:nvPr/>
                  </p:nvCxnSpPr>
                  <p:spPr>
                    <a:xfrm>
                      <a:off x="410808" y="1419776"/>
                      <a:ext cx="0" cy="36933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B8C0A913-DCF5-0C4E-9DB3-6B9DFB99A262}"/>
                        </a:ext>
                      </a:extLst>
                    </p:cNvPr>
                    <p:cNvSpPr txBox="1"/>
                    <p:nvPr/>
                  </p:nvSpPr>
                  <p:spPr>
                    <a:xfrm>
                      <a:off x="650492" y="2037205"/>
                      <a:ext cx="1541128" cy="307777"/>
                    </a:xfrm>
                    <a:prstGeom prst="rect">
                      <a:avLst/>
                    </a:prstGeom>
                    <a:noFill/>
                  </p:spPr>
                  <p:txBody>
                    <a:bodyPr wrap="none" rtlCol="0">
                      <a:spAutoFit/>
                    </a:bodyPr>
                    <a:lstStyle/>
                    <a:p>
                      <a:r>
                        <a:rPr lang="en-US" sz="1400" dirty="0"/>
                        <a:t>Forcing EMC GDAS</a:t>
                      </a:r>
                    </a:p>
                  </p:txBody>
                </p:sp>
                <p:sp>
                  <p:nvSpPr>
                    <p:cNvPr id="117" name="TextBox 116">
                      <a:extLst>
                        <a:ext uri="{FF2B5EF4-FFF2-40B4-BE49-F238E27FC236}">
                          <a16:creationId xmlns:a16="http://schemas.microsoft.com/office/drawing/2014/main" id="{93BD155C-45EB-4847-B51E-2D5CD558258F}"/>
                        </a:ext>
                      </a:extLst>
                    </p:cNvPr>
                    <p:cNvSpPr txBox="1"/>
                    <p:nvPr/>
                  </p:nvSpPr>
                  <p:spPr>
                    <a:xfrm>
                      <a:off x="2529710" y="1489139"/>
                      <a:ext cx="359394" cy="307778"/>
                    </a:xfrm>
                    <a:prstGeom prst="rect">
                      <a:avLst/>
                    </a:prstGeom>
                    <a:noFill/>
                  </p:spPr>
                  <p:txBody>
                    <a:bodyPr wrap="none" rtlCol="0">
                      <a:spAutoFit/>
                    </a:bodyPr>
                    <a:lstStyle/>
                    <a:p>
                      <a:r>
                        <a:rPr lang="en-US" sz="1400" dirty="0"/>
                        <a:t>0Z</a:t>
                      </a:r>
                    </a:p>
                  </p:txBody>
                </p:sp>
                <p:sp>
                  <p:nvSpPr>
                    <p:cNvPr id="118" name="Rectangle 117">
                      <a:extLst>
                        <a:ext uri="{FF2B5EF4-FFF2-40B4-BE49-F238E27FC236}">
                          <a16:creationId xmlns:a16="http://schemas.microsoft.com/office/drawing/2014/main" id="{89B472AB-62AF-0E4C-957F-1F9CE3BCC34A}"/>
                        </a:ext>
                      </a:extLst>
                    </p:cNvPr>
                    <p:cNvSpPr/>
                    <p:nvPr/>
                  </p:nvSpPr>
                  <p:spPr>
                    <a:xfrm>
                      <a:off x="-91049" y="895664"/>
                      <a:ext cx="1455463" cy="523220"/>
                    </a:xfrm>
                    <a:prstGeom prst="rect">
                      <a:avLst/>
                    </a:prstGeom>
                  </p:spPr>
                  <p:txBody>
                    <a:bodyPr wrap="none">
                      <a:spAutoFit/>
                    </a:bodyPr>
                    <a:lstStyle/>
                    <a:p>
                      <a:pPr algn="ctr"/>
                      <a:r>
                        <a:rPr lang="en-US" sz="1400" dirty="0"/>
                        <a:t>IC from Global</a:t>
                      </a:r>
                    </a:p>
                    <a:p>
                      <a:pPr algn="ctr"/>
                      <a:r>
                        <a:rPr lang="en-US" sz="1400" dirty="0"/>
                        <a:t>GOFS 3.1/NCODA</a:t>
                      </a:r>
                    </a:p>
                  </p:txBody>
                </p:sp>
                <p:sp>
                  <p:nvSpPr>
                    <p:cNvPr id="119" name="TextBox 118">
                      <a:extLst>
                        <a:ext uri="{FF2B5EF4-FFF2-40B4-BE49-F238E27FC236}">
                          <a16:creationId xmlns:a16="http://schemas.microsoft.com/office/drawing/2014/main" id="{1CDFE47A-2F04-DD40-93BD-82D211FB5885}"/>
                        </a:ext>
                      </a:extLst>
                    </p:cNvPr>
                    <p:cNvSpPr txBox="1"/>
                    <p:nvPr/>
                  </p:nvSpPr>
                  <p:spPr>
                    <a:xfrm>
                      <a:off x="2347427" y="514248"/>
                      <a:ext cx="628570" cy="369332"/>
                    </a:xfrm>
                    <a:prstGeom prst="rect">
                      <a:avLst/>
                    </a:prstGeom>
                    <a:noFill/>
                  </p:spPr>
                  <p:txBody>
                    <a:bodyPr wrap="none" rtlCol="0">
                      <a:spAutoFit/>
                    </a:bodyPr>
                    <a:lstStyle/>
                    <a:p>
                      <a:r>
                        <a:rPr lang="en-US" sz="1400" dirty="0"/>
                        <a:t>day 0</a:t>
                      </a:r>
                      <a:r>
                        <a:rPr lang="en-US" dirty="0"/>
                        <a:t> </a:t>
                      </a:r>
                    </a:p>
                  </p:txBody>
                </p:sp>
                <p:grpSp>
                  <p:nvGrpSpPr>
                    <p:cNvPr id="120" name="Group 119">
                      <a:extLst>
                        <a:ext uri="{FF2B5EF4-FFF2-40B4-BE49-F238E27FC236}">
                          <a16:creationId xmlns:a16="http://schemas.microsoft.com/office/drawing/2014/main" id="{473AC604-6545-AA41-B05F-507118D4716D}"/>
                        </a:ext>
                      </a:extLst>
                    </p:cNvPr>
                    <p:cNvGrpSpPr/>
                    <p:nvPr/>
                  </p:nvGrpSpPr>
                  <p:grpSpPr>
                    <a:xfrm>
                      <a:off x="410808" y="1853003"/>
                      <a:ext cx="8316872" cy="301631"/>
                      <a:chOff x="407812" y="830812"/>
                      <a:chExt cx="8316872" cy="301631"/>
                    </a:xfrm>
                  </p:grpSpPr>
                  <p:cxnSp>
                    <p:nvCxnSpPr>
                      <p:cNvPr id="151" name="Straight Connector 150">
                        <a:extLst>
                          <a:ext uri="{FF2B5EF4-FFF2-40B4-BE49-F238E27FC236}">
                            <a16:creationId xmlns:a16="http://schemas.microsoft.com/office/drawing/2014/main" id="{AEBDE1BB-4DF7-4A4C-B01A-AE25A35BC600}"/>
                          </a:ext>
                        </a:extLst>
                      </p:cNvPr>
                      <p:cNvCxnSpPr>
                        <a:cxnSpLocks/>
                      </p:cNvCxnSpPr>
                      <p:nvPr/>
                    </p:nvCxnSpPr>
                    <p:spPr>
                      <a:xfrm>
                        <a:off x="407812" y="979342"/>
                        <a:ext cx="8316872" cy="0"/>
                      </a:xfrm>
                      <a:prstGeom prst="line">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0" name="Straight Connector 159">
                        <a:extLst>
                          <a:ext uri="{FF2B5EF4-FFF2-40B4-BE49-F238E27FC236}">
                            <a16:creationId xmlns:a16="http://schemas.microsoft.com/office/drawing/2014/main" id="{B6D1C492-9809-A849-A2D4-E130C3762B21}"/>
                          </a:ext>
                        </a:extLst>
                      </p:cNvPr>
                      <p:cNvCxnSpPr>
                        <a:cxnSpLocks/>
                      </p:cNvCxnSpPr>
                      <p:nvPr/>
                    </p:nvCxnSpPr>
                    <p:spPr>
                      <a:xfrm>
                        <a:off x="4572000" y="851887"/>
                        <a:ext cx="0" cy="280556"/>
                      </a:xfrm>
                      <a:prstGeom prst="line">
                        <a:avLst/>
                      </a:prstGeom>
                      <a:ln/>
                    </p:spPr>
                    <p:style>
                      <a:lnRef idx="3">
                        <a:schemeClr val="dk1"/>
                      </a:lnRef>
                      <a:fillRef idx="0">
                        <a:schemeClr val="dk1"/>
                      </a:fillRef>
                      <a:effectRef idx="2">
                        <a:schemeClr val="dk1"/>
                      </a:effectRef>
                      <a:fontRef idx="minor">
                        <a:schemeClr val="tx1"/>
                      </a:fontRef>
                    </p:style>
                  </p:cxnSp>
                  <p:cxnSp>
                    <p:nvCxnSpPr>
                      <p:cNvPr id="161" name="Straight Connector 160">
                        <a:extLst>
                          <a:ext uri="{FF2B5EF4-FFF2-40B4-BE49-F238E27FC236}">
                            <a16:creationId xmlns:a16="http://schemas.microsoft.com/office/drawing/2014/main" id="{D3919BD1-480B-3445-BD24-59F29E4BCB64}"/>
                          </a:ext>
                        </a:extLst>
                      </p:cNvPr>
                      <p:cNvCxnSpPr>
                        <a:cxnSpLocks/>
                      </p:cNvCxnSpPr>
                      <p:nvPr/>
                    </p:nvCxnSpPr>
                    <p:spPr>
                      <a:xfrm>
                        <a:off x="6418472" y="830812"/>
                        <a:ext cx="0" cy="280556"/>
                      </a:xfrm>
                      <a:prstGeom prst="line">
                        <a:avLst/>
                      </a:prstGeom>
                      <a:ln/>
                    </p:spPr>
                    <p:style>
                      <a:lnRef idx="3">
                        <a:schemeClr val="dk1"/>
                      </a:lnRef>
                      <a:fillRef idx="0">
                        <a:schemeClr val="dk1"/>
                      </a:fillRef>
                      <a:effectRef idx="2">
                        <a:schemeClr val="dk1"/>
                      </a:effectRef>
                      <a:fontRef idx="minor">
                        <a:schemeClr val="tx1"/>
                      </a:fontRef>
                    </p:style>
                  </p:cxnSp>
                  <p:cxnSp>
                    <p:nvCxnSpPr>
                      <p:cNvPr id="162" name="Straight Connector 161">
                        <a:extLst>
                          <a:ext uri="{FF2B5EF4-FFF2-40B4-BE49-F238E27FC236}">
                            <a16:creationId xmlns:a16="http://schemas.microsoft.com/office/drawing/2014/main" id="{C04A22F7-0B34-4841-A040-1D5735928E98}"/>
                          </a:ext>
                        </a:extLst>
                      </p:cNvPr>
                      <p:cNvCxnSpPr>
                        <a:cxnSpLocks/>
                      </p:cNvCxnSpPr>
                      <p:nvPr/>
                    </p:nvCxnSpPr>
                    <p:spPr>
                      <a:xfrm>
                        <a:off x="8257310" y="839064"/>
                        <a:ext cx="0" cy="280556"/>
                      </a:xfrm>
                      <a:prstGeom prst="line">
                        <a:avLst/>
                      </a:prstGeom>
                      <a:ln/>
                    </p:spPr>
                    <p:style>
                      <a:lnRef idx="3">
                        <a:schemeClr val="dk1"/>
                      </a:lnRef>
                      <a:fillRef idx="0">
                        <a:schemeClr val="dk1"/>
                      </a:fillRef>
                      <a:effectRef idx="2">
                        <a:schemeClr val="dk1"/>
                      </a:effectRef>
                      <a:fontRef idx="minor">
                        <a:schemeClr val="tx1"/>
                      </a:fontRef>
                    </p:style>
                  </p:cxnSp>
                  <p:cxnSp>
                    <p:nvCxnSpPr>
                      <p:cNvPr id="163" name="Straight Connector 162">
                        <a:extLst>
                          <a:ext uri="{FF2B5EF4-FFF2-40B4-BE49-F238E27FC236}">
                            <a16:creationId xmlns:a16="http://schemas.microsoft.com/office/drawing/2014/main" id="{11E3DAE1-EAC2-D044-8D27-05B84AD41135}"/>
                          </a:ext>
                        </a:extLst>
                      </p:cNvPr>
                      <p:cNvCxnSpPr>
                        <a:cxnSpLocks/>
                      </p:cNvCxnSpPr>
                      <p:nvPr/>
                    </p:nvCxnSpPr>
                    <p:spPr>
                      <a:xfrm>
                        <a:off x="2735647" y="830812"/>
                        <a:ext cx="0" cy="280556"/>
                      </a:xfrm>
                      <a:prstGeom prst="line">
                        <a:avLst/>
                      </a:prstGeom>
                      <a:ln/>
                    </p:spPr>
                    <p:style>
                      <a:lnRef idx="3">
                        <a:schemeClr val="dk1"/>
                      </a:lnRef>
                      <a:fillRef idx="0">
                        <a:schemeClr val="dk1"/>
                      </a:fillRef>
                      <a:effectRef idx="2">
                        <a:schemeClr val="dk1"/>
                      </a:effectRef>
                      <a:fontRef idx="minor">
                        <a:schemeClr val="tx1"/>
                      </a:fontRef>
                    </p:style>
                  </p:cxnSp>
                  <p:cxnSp>
                    <p:nvCxnSpPr>
                      <p:cNvPr id="164" name="Straight Connector 163">
                        <a:extLst>
                          <a:ext uri="{FF2B5EF4-FFF2-40B4-BE49-F238E27FC236}">
                            <a16:creationId xmlns:a16="http://schemas.microsoft.com/office/drawing/2014/main" id="{A56CBBB8-62E6-6247-97FB-3E94578016BE}"/>
                          </a:ext>
                        </a:extLst>
                      </p:cNvPr>
                      <p:cNvCxnSpPr>
                        <a:cxnSpLocks/>
                      </p:cNvCxnSpPr>
                      <p:nvPr/>
                    </p:nvCxnSpPr>
                    <p:spPr>
                      <a:xfrm>
                        <a:off x="410568" y="830812"/>
                        <a:ext cx="0" cy="280556"/>
                      </a:xfrm>
                      <a:prstGeom prst="line">
                        <a:avLst/>
                      </a:prstGeom>
                      <a:ln/>
                    </p:spPr>
                    <p:style>
                      <a:lnRef idx="3">
                        <a:schemeClr val="dk1"/>
                      </a:lnRef>
                      <a:fillRef idx="0">
                        <a:schemeClr val="dk1"/>
                      </a:fillRef>
                      <a:effectRef idx="2">
                        <a:schemeClr val="dk1"/>
                      </a:effectRef>
                      <a:fontRef idx="minor">
                        <a:schemeClr val="tx1"/>
                      </a:fontRef>
                    </p:style>
                  </p:cxnSp>
                </p:grpSp>
                <p:sp>
                  <p:nvSpPr>
                    <p:cNvPr id="121" name="Rectangle 120">
                      <a:extLst>
                        <a:ext uri="{FF2B5EF4-FFF2-40B4-BE49-F238E27FC236}">
                          <a16:creationId xmlns:a16="http://schemas.microsoft.com/office/drawing/2014/main" id="{EC863BA0-CC17-7F40-A134-1D7C02C79DA8}"/>
                        </a:ext>
                      </a:extLst>
                    </p:cNvPr>
                    <p:cNvSpPr/>
                    <p:nvPr/>
                  </p:nvSpPr>
                  <p:spPr>
                    <a:xfrm>
                      <a:off x="4202600" y="480953"/>
                      <a:ext cx="628570" cy="369332"/>
                    </a:xfrm>
                    <a:prstGeom prst="rect">
                      <a:avLst/>
                    </a:prstGeom>
                  </p:spPr>
                  <p:txBody>
                    <a:bodyPr wrap="none">
                      <a:spAutoFit/>
                    </a:bodyPr>
                    <a:lstStyle/>
                    <a:p>
                      <a:r>
                        <a:rPr lang="en-US" sz="1400" dirty="0"/>
                        <a:t>day 1</a:t>
                      </a:r>
                      <a:r>
                        <a:rPr lang="en-US" dirty="0"/>
                        <a:t> </a:t>
                      </a:r>
                    </a:p>
                  </p:txBody>
                </p:sp>
                <p:sp>
                  <p:nvSpPr>
                    <p:cNvPr id="122" name="TextBox 121">
                      <a:extLst>
                        <a:ext uri="{FF2B5EF4-FFF2-40B4-BE49-F238E27FC236}">
                          <a16:creationId xmlns:a16="http://schemas.microsoft.com/office/drawing/2014/main" id="{AFE32A76-D78C-DB42-8369-3D003525FC47}"/>
                        </a:ext>
                      </a:extLst>
                    </p:cNvPr>
                    <p:cNvSpPr txBox="1"/>
                    <p:nvPr/>
                  </p:nvSpPr>
                  <p:spPr>
                    <a:xfrm>
                      <a:off x="3672196" y="2098643"/>
                      <a:ext cx="1029834" cy="307778"/>
                    </a:xfrm>
                    <a:prstGeom prst="rect">
                      <a:avLst/>
                    </a:prstGeom>
                    <a:noFill/>
                  </p:spPr>
                  <p:txBody>
                    <a:bodyPr wrap="none" rtlCol="0">
                      <a:spAutoFit/>
                    </a:bodyPr>
                    <a:lstStyle/>
                    <a:p>
                      <a:r>
                        <a:rPr lang="en-US" sz="1400" dirty="0"/>
                        <a:t>Forcing GFS</a:t>
                      </a:r>
                    </a:p>
                  </p:txBody>
                </p:sp>
                <p:cxnSp>
                  <p:nvCxnSpPr>
                    <p:cNvPr id="123" name="Straight Arrow Connector 122">
                      <a:extLst>
                        <a:ext uri="{FF2B5EF4-FFF2-40B4-BE49-F238E27FC236}">
                          <a16:creationId xmlns:a16="http://schemas.microsoft.com/office/drawing/2014/main" id="{2526F2A9-56CE-414B-ABAE-B59A7506F4F6}"/>
                        </a:ext>
                      </a:extLst>
                    </p:cNvPr>
                    <p:cNvCxnSpPr>
                      <a:cxnSpLocks/>
                    </p:cNvCxnSpPr>
                    <p:nvPr/>
                  </p:nvCxnSpPr>
                  <p:spPr>
                    <a:xfrm flipV="1">
                      <a:off x="4924777" y="2279377"/>
                      <a:ext cx="3764499" cy="23109"/>
                    </a:xfrm>
                    <a:prstGeom prst="straightConnector1">
                      <a:avLst/>
                    </a:prstGeom>
                    <a:ln w="19050">
                      <a:tailEnd type="triangle"/>
                    </a:ln>
                  </p:spPr>
                  <p:style>
                    <a:lnRef idx="2">
                      <a:schemeClr val="accent2"/>
                    </a:lnRef>
                    <a:fillRef idx="0">
                      <a:schemeClr val="accent2"/>
                    </a:fillRef>
                    <a:effectRef idx="1">
                      <a:schemeClr val="accent2"/>
                    </a:effectRef>
                    <a:fontRef idx="minor">
                      <a:schemeClr val="tx1"/>
                    </a:fontRef>
                  </p:style>
                </p:cxnSp>
                <p:cxnSp>
                  <p:nvCxnSpPr>
                    <p:cNvPr id="124" name="Straight Connector 123">
                      <a:extLst>
                        <a:ext uri="{FF2B5EF4-FFF2-40B4-BE49-F238E27FC236}">
                          <a16:creationId xmlns:a16="http://schemas.microsoft.com/office/drawing/2014/main" id="{59DB25CF-3393-5541-8B93-41D793E2D2D4}"/>
                        </a:ext>
                      </a:extLst>
                    </p:cNvPr>
                    <p:cNvCxnSpPr>
                      <a:cxnSpLocks/>
                    </p:cNvCxnSpPr>
                    <p:nvPr/>
                  </p:nvCxnSpPr>
                  <p:spPr>
                    <a:xfrm flipV="1">
                      <a:off x="2723968" y="2278920"/>
                      <a:ext cx="1007305" cy="1276"/>
                    </a:xfrm>
                    <a:prstGeom prst="line">
                      <a:avLst/>
                    </a:prstGeom>
                    <a:ln w="19050"/>
                  </p:spPr>
                  <p:style>
                    <a:lnRef idx="2">
                      <a:schemeClr val="accent2"/>
                    </a:lnRef>
                    <a:fillRef idx="0">
                      <a:schemeClr val="accent2"/>
                    </a:fillRef>
                    <a:effectRef idx="1">
                      <a:schemeClr val="accent2"/>
                    </a:effectRef>
                    <a:fontRef idx="minor">
                      <a:schemeClr val="tx1"/>
                    </a:fontRef>
                  </p:style>
                </p:cxnSp>
                <p:sp>
                  <p:nvSpPr>
                    <p:cNvPr id="129" name="TextBox 128">
                      <a:extLst>
                        <a:ext uri="{FF2B5EF4-FFF2-40B4-BE49-F238E27FC236}">
                          <a16:creationId xmlns:a16="http://schemas.microsoft.com/office/drawing/2014/main" id="{3CB0C6A4-AFF5-8249-B036-D2F2FFC01244}"/>
                        </a:ext>
                      </a:extLst>
                    </p:cNvPr>
                    <p:cNvSpPr txBox="1"/>
                    <p:nvPr/>
                  </p:nvSpPr>
                  <p:spPr>
                    <a:xfrm>
                      <a:off x="2969240" y="1500671"/>
                      <a:ext cx="359394" cy="307778"/>
                    </a:xfrm>
                    <a:prstGeom prst="rect">
                      <a:avLst/>
                    </a:prstGeom>
                    <a:noFill/>
                  </p:spPr>
                  <p:txBody>
                    <a:bodyPr wrap="none" rtlCol="0">
                      <a:spAutoFit/>
                    </a:bodyPr>
                    <a:lstStyle/>
                    <a:p>
                      <a:r>
                        <a:rPr lang="en-US" sz="1400" dirty="0"/>
                        <a:t>6Z</a:t>
                      </a:r>
                    </a:p>
                  </p:txBody>
                </p:sp>
                <p:sp>
                  <p:nvSpPr>
                    <p:cNvPr id="132" name="TextBox 131">
                      <a:extLst>
                        <a:ext uri="{FF2B5EF4-FFF2-40B4-BE49-F238E27FC236}">
                          <a16:creationId xmlns:a16="http://schemas.microsoft.com/office/drawing/2014/main" id="{65F0E5D7-74BB-D342-AD03-77202E1EA249}"/>
                        </a:ext>
                      </a:extLst>
                    </p:cNvPr>
                    <p:cNvSpPr txBox="1"/>
                    <p:nvPr/>
                  </p:nvSpPr>
                  <p:spPr>
                    <a:xfrm>
                      <a:off x="3408622" y="1510827"/>
                      <a:ext cx="450765" cy="307778"/>
                    </a:xfrm>
                    <a:prstGeom prst="rect">
                      <a:avLst/>
                    </a:prstGeom>
                    <a:noFill/>
                  </p:spPr>
                  <p:txBody>
                    <a:bodyPr wrap="none" rtlCol="0">
                      <a:spAutoFit/>
                    </a:bodyPr>
                    <a:lstStyle/>
                    <a:p>
                      <a:r>
                        <a:rPr lang="en-US" sz="1400" dirty="0"/>
                        <a:t>12Z</a:t>
                      </a:r>
                    </a:p>
                  </p:txBody>
                </p:sp>
                <p:sp>
                  <p:nvSpPr>
                    <p:cNvPr id="134" name="TextBox 133">
                      <a:extLst>
                        <a:ext uri="{FF2B5EF4-FFF2-40B4-BE49-F238E27FC236}">
                          <a16:creationId xmlns:a16="http://schemas.microsoft.com/office/drawing/2014/main" id="{D15C1BFA-2241-1A49-9CF2-EC9EF1346D88}"/>
                        </a:ext>
                      </a:extLst>
                    </p:cNvPr>
                    <p:cNvSpPr txBox="1"/>
                    <p:nvPr/>
                  </p:nvSpPr>
                  <p:spPr>
                    <a:xfrm>
                      <a:off x="3870592" y="1510162"/>
                      <a:ext cx="450765" cy="307778"/>
                    </a:xfrm>
                    <a:prstGeom prst="rect">
                      <a:avLst/>
                    </a:prstGeom>
                    <a:noFill/>
                  </p:spPr>
                  <p:txBody>
                    <a:bodyPr wrap="none" rtlCol="0">
                      <a:spAutoFit/>
                    </a:bodyPr>
                    <a:lstStyle/>
                    <a:p>
                      <a:r>
                        <a:rPr lang="en-US" sz="1400" dirty="0"/>
                        <a:t>18Z</a:t>
                      </a:r>
                    </a:p>
                  </p:txBody>
                </p:sp>
                <p:sp>
                  <p:nvSpPr>
                    <p:cNvPr id="145" name="TextBox 144">
                      <a:extLst>
                        <a:ext uri="{FF2B5EF4-FFF2-40B4-BE49-F238E27FC236}">
                          <a16:creationId xmlns:a16="http://schemas.microsoft.com/office/drawing/2014/main" id="{EE77E2B7-9FF2-9F47-ABC1-575A945493BD}"/>
                        </a:ext>
                      </a:extLst>
                    </p:cNvPr>
                    <p:cNvSpPr txBox="1"/>
                    <p:nvPr/>
                  </p:nvSpPr>
                  <p:spPr>
                    <a:xfrm>
                      <a:off x="4346377" y="1497395"/>
                      <a:ext cx="359394" cy="307778"/>
                    </a:xfrm>
                    <a:prstGeom prst="rect">
                      <a:avLst/>
                    </a:prstGeom>
                    <a:noFill/>
                  </p:spPr>
                  <p:txBody>
                    <a:bodyPr wrap="none" rtlCol="0">
                      <a:spAutoFit/>
                    </a:bodyPr>
                    <a:lstStyle/>
                    <a:p>
                      <a:r>
                        <a:rPr lang="en-US" sz="1400" dirty="0"/>
                        <a:t>0Z</a:t>
                      </a:r>
                    </a:p>
                  </p:txBody>
                </p:sp>
              </p:grpSp>
            </p:grpSp>
            <p:cxnSp>
              <p:nvCxnSpPr>
                <p:cNvPr id="102" name="Straight Connector 101">
                  <a:extLst>
                    <a:ext uri="{FF2B5EF4-FFF2-40B4-BE49-F238E27FC236}">
                      <a16:creationId xmlns:a16="http://schemas.microsoft.com/office/drawing/2014/main" id="{58256987-95A6-8D4E-A70F-37BEF34FBCF7}"/>
                    </a:ext>
                  </a:extLst>
                </p:cNvPr>
                <p:cNvCxnSpPr>
                  <a:cxnSpLocks/>
                </p:cNvCxnSpPr>
                <p:nvPr/>
              </p:nvCxnSpPr>
              <p:spPr>
                <a:xfrm>
                  <a:off x="4805756" y="1426585"/>
                  <a:ext cx="0" cy="53742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3" name="Straight Connector 102">
                  <a:extLst>
                    <a:ext uri="{FF2B5EF4-FFF2-40B4-BE49-F238E27FC236}">
                      <a16:creationId xmlns:a16="http://schemas.microsoft.com/office/drawing/2014/main" id="{8ECD9621-92C4-2B4A-85F3-A4D01F9CBE96}"/>
                    </a:ext>
                  </a:extLst>
                </p:cNvPr>
                <p:cNvCxnSpPr>
                  <a:cxnSpLocks/>
                </p:cNvCxnSpPr>
                <p:nvPr/>
              </p:nvCxnSpPr>
              <p:spPr>
                <a:xfrm>
                  <a:off x="2965390" y="1382405"/>
                  <a:ext cx="0" cy="53742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4" name="Straight Connector 103">
                  <a:extLst>
                    <a:ext uri="{FF2B5EF4-FFF2-40B4-BE49-F238E27FC236}">
                      <a16:creationId xmlns:a16="http://schemas.microsoft.com/office/drawing/2014/main" id="{5D273241-5652-764B-8D4F-76D0CB125646}"/>
                    </a:ext>
                  </a:extLst>
                </p:cNvPr>
                <p:cNvCxnSpPr>
                  <a:cxnSpLocks/>
                </p:cNvCxnSpPr>
                <p:nvPr/>
              </p:nvCxnSpPr>
              <p:spPr>
                <a:xfrm>
                  <a:off x="646254" y="1192904"/>
                  <a:ext cx="0" cy="53742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99" name="Rectangle 98">
                <a:extLst>
                  <a:ext uri="{FF2B5EF4-FFF2-40B4-BE49-F238E27FC236}">
                    <a16:creationId xmlns:a16="http://schemas.microsoft.com/office/drawing/2014/main" id="{3F365592-9253-EF43-AC31-A3BC8D4AD3EE}"/>
                  </a:ext>
                </a:extLst>
              </p:cNvPr>
              <p:cNvSpPr/>
              <p:nvPr/>
            </p:nvSpPr>
            <p:spPr>
              <a:xfrm>
                <a:off x="-29431" y="864112"/>
                <a:ext cx="9079631" cy="2035969"/>
              </a:xfrm>
              <a:prstGeom prst="rect">
                <a:avLst/>
              </a:prstGeom>
              <a:solidFill>
                <a:schemeClr val="accent1">
                  <a:alpha val="29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5F2D360D-23C8-0C43-B155-E41F83D71FF2}"/>
                </a:ext>
              </a:extLst>
            </p:cNvPr>
            <p:cNvGrpSpPr/>
            <p:nvPr/>
          </p:nvGrpSpPr>
          <p:grpSpPr>
            <a:xfrm>
              <a:off x="2245250" y="2759378"/>
              <a:ext cx="6771957" cy="2184275"/>
              <a:chOff x="2245250" y="2774618"/>
              <a:chExt cx="6771957" cy="2184275"/>
            </a:xfrm>
          </p:grpSpPr>
          <p:cxnSp>
            <p:nvCxnSpPr>
              <p:cNvPr id="78" name="Straight Arrow Connector 77">
                <a:extLst>
                  <a:ext uri="{FF2B5EF4-FFF2-40B4-BE49-F238E27FC236}">
                    <a16:creationId xmlns:a16="http://schemas.microsoft.com/office/drawing/2014/main" id="{63ECEE26-99F4-6C45-87BD-D66E63F785B3}"/>
                  </a:ext>
                </a:extLst>
              </p:cNvPr>
              <p:cNvCxnSpPr>
                <a:cxnSpLocks/>
              </p:cNvCxnSpPr>
              <p:nvPr/>
            </p:nvCxnSpPr>
            <p:spPr>
              <a:xfrm>
                <a:off x="2936767" y="3441402"/>
                <a:ext cx="472602" cy="43123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4E891C6-AAE1-6148-9150-0C3511911DE4}"/>
                  </a:ext>
                </a:extLst>
              </p:cNvPr>
              <p:cNvGrpSpPr/>
              <p:nvPr/>
            </p:nvGrpSpPr>
            <p:grpSpPr>
              <a:xfrm>
                <a:off x="2245250" y="2774618"/>
                <a:ext cx="6771957" cy="2184275"/>
                <a:chOff x="2261797" y="3027680"/>
                <a:chExt cx="6771957" cy="2184275"/>
              </a:xfrm>
            </p:grpSpPr>
            <p:cxnSp>
              <p:nvCxnSpPr>
                <p:cNvPr id="80" name="Straight Arrow Connector 79">
                  <a:extLst>
                    <a:ext uri="{FF2B5EF4-FFF2-40B4-BE49-F238E27FC236}">
                      <a16:creationId xmlns:a16="http://schemas.microsoft.com/office/drawing/2014/main" id="{6242A38A-F6E8-114D-B843-42B56AA87C3E}"/>
                    </a:ext>
                  </a:extLst>
                </p:cNvPr>
                <p:cNvCxnSpPr>
                  <a:cxnSpLocks/>
                </p:cNvCxnSpPr>
                <p:nvPr/>
              </p:nvCxnSpPr>
              <p:spPr>
                <a:xfrm>
                  <a:off x="2956589" y="3717470"/>
                  <a:ext cx="938654" cy="83813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1310C6AB-1732-C84B-B669-C5B5C27A4915}"/>
                    </a:ext>
                  </a:extLst>
                </p:cNvPr>
                <p:cNvGrpSpPr/>
                <p:nvPr/>
              </p:nvGrpSpPr>
              <p:grpSpPr>
                <a:xfrm>
                  <a:off x="2261797" y="3027680"/>
                  <a:ext cx="6699798" cy="2020539"/>
                  <a:chOff x="2261797" y="3027680"/>
                  <a:chExt cx="6699798" cy="2020539"/>
                </a:xfrm>
              </p:grpSpPr>
              <p:sp>
                <p:nvSpPr>
                  <p:cNvPr id="85" name="TextBox 84">
                    <a:extLst>
                      <a:ext uri="{FF2B5EF4-FFF2-40B4-BE49-F238E27FC236}">
                        <a16:creationId xmlns:a16="http://schemas.microsoft.com/office/drawing/2014/main" id="{F9F435AF-6C1C-254C-9B69-11B403D2A061}"/>
                      </a:ext>
                    </a:extLst>
                  </p:cNvPr>
                  <p:cNvSpPr txBox="1"/>
                  <p:nvPr/>
                </p:nvSpPr>
                <p:spPr>
                  <a:xfrm>
                    <a:off x="2261797" y="3346348"/>
                    <a:ext cx="603883" cy="307776"/>
                  </a:xfrm>
                  <a:prstGeom prst="rect">
                    <a:avLst/>
                  </a:prstGeom>
                  <a:noFill/>
                </p:spPr>
                <p:txBody>
                  <a:bodyPr wrap="none" rtlCol="0">
                    <a:spAutoFit/>
                  </a:bodyPr>
                  <a:lstStyle/>
                  <a:p>
                    <a:r>
                      <a:rPr lang="en-US" sz="1400" dirty="0"/>
                      <a:t>IC, BC</a:t>
                    </a:r>
                  </a:p>
                </p:txBody>
              </p:sp>
              <p:cxnSp>
                <p:nvCxnSpPr>
                  <p:cNvPr id="86" name="Straight Arrow Connector 85">
                    <a:extLst>
                      <a:ext uri="{FF2B5EF4-FFF2-40B4-BE49-F238E27FC236}">
                        <a16:creationId xmlns:a16="http://schemas.microsoft.com/office/drawing/2014/main" id="{02304D70-8377-8644-A324-A95F320C2065}"/>
                      </a:ext>
                    </a:extLst>
                  </p:cNvPr>
                  <p:cNvCxnSpPr>
                    <a:cxnSpLocks/>
                  </p:cNvCxnSpPr>
                  <p:nvPr/>
                </p:nvCxnSpPr>
                <p:spPr>
                  <a:xfrm flipH="1">
                    <a:off x="2968043" y="3027680"/>
                    <a:ext cx="7879" cy="65014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F70C9ED-493D-1048-B86E-1E4DE739FC93}"/>
                      </a:ext>
                    </a:extLst>
                  </p:cNvPr>
                  <p:cNvCxnSpPr>
                    <a:cxnSpLocks/>
                  </p:cNvCxnSpPr>
                  <p:nvPr/>
                </p:nvCxnSpPr>
                <p:spPr>
                  <a:xfrm>
                    <a:off x="2957883" y="3677829"/>
                    <a:ext cx="5991793" cy="0"/>
                  </a:xfrm>
                  <a:prstGeom prst="line">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8" name="Straight Connector 87">
                    <a:extLst>
                      <a:ext uri="{FF2B5EF4-FFF2-40B4-BE49-F238E27FC236}">
                        <a16:creationId xmlns:a16="http://schemas.microsoft.com/office/drawing/2014/main" id="{3D09F24E-18D5-4546-A037-9812D912DDDC}"/>
                      </a:ext>
                    </a:extLst>
                  </p:cNvPr>
                  <p:cNvCxnSpPr>
                    <a:cxnSpLocks/>
                  </p:cNvCxnSpPr>
                  <p:nvPr/>
                </p:nvCxnSpPr>
                <p:spPr>
                  <a:xfrm>
                    <a:off x="3389018" y="4112422"/>
                    <a:ext cx="5572577" cy="0"/>
                  </a:xfrm>
                  <a:prstGeom prst="line">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9" name="Straight Connector 88">
                    <a:extLst>
                      <a:ext uri="{FF2B5EF4-FFF2-40B4-BE49-F238E27FC236}">
                        <a16:creationId xmlns:a16="http://schemas.microsoft.com/office/drawing/2014/main" id="{E1025A08-D267-3042-A8A7-85575E39DB26}"/>
                      </a:ext>
                    </a:extLst>
                  </p:cNvPr>
                  <p:cNvCxnSpPr>
                    <a:cxnSpLocks/>
                  </p:cNvCxnSpPr>
                  <p:nvPr/>
                </p:nvCxnSpPr>
                <p:spPr>
                  <a:xfrm>
                    <a:off x="3916017" y="4534986"/>
                    <a:ext cx="5033659" cy="0"/>
                  </a:xfrm>
                  <a:prstGeom prst="line">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0" name="Straight Connector 89">
                    <a:extLst>
                      <a:ext uri="{FF2B5EF4-FFF2-40B4-BE49-F238E27FC236}">
                        <a16:creationId xmlns:a16="http://schemas.microsoft.com/office/drawing/2014/main" id="{C4024D9A-EF2F-924A-A3FC-0FED4555DAF4}"/>
                      </a:ext>
                    </a:extLst>
                  </p:cNvPr>
                  <p:cNvCxnSpPr>
                    <a:cxnSpLocks/>
                  </p:cNvCxnSpPr>
                  <p:nvPr/>
                </p:nvCxnSpPr>
                <p:spPr>
                  <a:xfrm>
                    <a:off x="4361324" y="4967940"/>
                    <a:ext cx="4588352" cy="0"/>
                  </a:xfrm>
                  <a:prstGeom prst="line">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1" name="Rectangle 90">
                    <a:extLst>
                      <a:ext uri="{FF2B5EF4-FFF2-40B4-BE49-F238E27FC236}">
                        <a16:creationId xmlns:a16="http://schemas.microsoft.com/office/drawing/2014/main" id="{06AA7523-F7B4-D84B-8344-8B70E326BCE1}"/>
                      </a:ext>
                    </a:extLst>
                  </p:cNvPr>
                  <p:cNvSpPr/>
                  <p:nvPr/>
                </p:nvSpPr>
                <p:spPr>
                  <a:xfrm>
                    <a:off x="2931786" y="3869018"/>
                    <a:ext cx="325730" cy="307776"/>
                  </a:xfrm>
                  <a:prstGeom prst="rect">
                    <a:avLst/>
                  </a:prstGeom>
                </p:spPr>
                <p:txBody>
                  <a:bodyPr wrap="none">
                    <a:spAutoFit/>
                  </a:bodyPr>
                  <a:lstStyle/>
                  <a:p>
                    <a:r>
                      <a:rPr lang="en-US" sz="1400" dirty="0"/>
                      <a:t>IC</a:t>
                    </a:r>
                  </a:p>
                </p:txBody>
              </p:sp>
              <p:sp>
                <p:nvSpPr>
                  <p:cNvPr id="93" name="Rectangle 92">
                    <a:extLst>
                      <a:ext uri="{FF2B5EF4-FFF2-40B4-BE49-F238E27FC236}">
                        <a16:creationId xmlns:a16="http://schemas.microsoft.com/office/drawing/2014/main" id="{8C4CF7B4-0F4B-AC4C-855D-0321B9BC642E}"/>
                      </a:ext>
                    </a:extLst>
                  </p:cNvPr>
                  <p:cNvSpPr/>
                  <p:nvPr/>
                </p:nvSpPr>
                <p:spPr>
                  <a:xfrm>
                    <a:off x="3425916" y="4320910"/>
                    <a:ext cx="325730" cy="307776"/>
                  </a:xfrm>
                  <a:prstGeom prst="rect">
                    <a:avLst/>
                  </a:prstGeom>
                </p:spPr>
                <p:txBody>
                  <a:bodyPr wrap="none">
                    <a:spAutoFit/>
                  </a:bodyPr>
                  <a:lstStyle/>
                  <a:p>
                    <a:r>
                      <a:rPr lang="en-US" sz="1400" dirty="0"/>
                      <a:t>IC</a:t>
                    </a:r>
                  </a:p>
                </p:txBody>
              </p:sp>
              <p:sp>
                <p:nvSpPr>
                  <p:cNvPr id="97" name="Rectangle 96">
                    <a:extLst>
                      <a:ext uri="{FF2B5EF4-FFF2-40B4-BE49-F238E27FC236}">
                        <a16:creationId xmlns:a16="http://schemas.microsoft.com/office/drawing/2014/main" id="{6175614C-AA47-554C-B0F8-EB2E81166239}"/>
                      </a:ext>
                    </a:extLst>
                  </p:cNvPr>
                  <p:cNvSpPr/>
                  <p:nvPr/>
                </p:nvSpPr>
                <p:spPr>
                  <a:xfrm>
                    <a:off x="3884807" y="4740443"/>
                    <a:ext cx="325730" cy="307776"/>
                  </a:xfrm>
                  <a:prstGeom prst="rect">
                    <a:avLst/>
                  </a:prstGeom>
                </p:spPr>
                <p:txBody>
                  <a:bodyPr wrap="none">
                    <a:spAutoFit/>
                  </a:bodyPr>
                  <a:lstStyle/>
                  <a:p>
                    <a:r>
                      <a:rPr lang="en-US" sz="1400" dirty="0"/>
                      <a:t>IC</a:t>
                    </a:r>
                  </a:p>
                </p:txBody>
              </p:sp>
            </p:grpSp>
            <p:grpSp>
              <p:nvGrpSpPr>
                <p:cNvPr id="82" name="Group 81">
                  <a:extLst>
                    <a:ext uri="{FF2B5EF4-FFF2-40B4-BE49-F238E27FC236}">
                      <a16:creationId xmlns:a16="http://schemas.microsoft.com/office/drawing/2014/main" id="{9198E3C1-5FB8-BF44-A5A1-6E4B1A9964AD}"/>
                    </a:ext>
                  </a:extLst>
                </p:cNvPr>
                <p:cNvGrpSpPr/>
                <p:nvPr/>
              </p:nvGrpSpPr>
              <p:grpSpPr>
                <a:xfrm>
                  <a:off x="2310300" y="3347943"/>
                  <a:ext cx="6723454" cy="1864012"/>
                  <a:chOff x="4250714" y="1601534"/>
                  <a:chExt cx="6723454" cy="1864012"/>
                </a:xfrm>
              </p:grpSpPr>
              <p:sp>
                <p:nvSpPr>
                  <p:cNvPr id="83" name="Rectangle 82">
                    <a:extLst>
                      <a:ext uri="{FF2B5EF4-FFF2-40B4-BE49-F238E27FC236}">
                        <a16:creationId xmlns:a16="http://schemas.microsoft.com/office/drawing/2014/main" id="{20481FD6-0137-2547-B8C2-D41613D8F091}"/>
                      </a:ext>
                    </a:extLst>
                  </p:cNvPr>
                  <p:cNvSpPr/>
                  <p:nvPr/>
                </p:nvSpPr>
                <p:spPr>
                  <a:xfrm>
                    <a:off x="4250714" y="1601534"/>
                    <a:ext cx="6723454" cy="1864012"/>
                  </a:xfrm>
                  <a:prstGeom prst="rect">
                    <a:avLst/>
                  </a:prstGeom>
                  <a:solidFill>
                    <a:schemeClr val="accent6">
                      <a:lumMod val="60000"/>
                      <a:lumOff val="40000"/>
                      <a:alpha val="29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4" name="Straight Arrow Connector 83">
                    <a:extLst>
                      <a:ext uri="{FF2B5EF4-FFF2-40B4-BE49-F238E27FC236}">
                        <a16:creationId xmlns:a16="http://schemas.microsoft.com/office/drawing/2014/main" id="{BAA67946-6CCA-DE4A-B8C4-3AD5F3CDB87E}"/>
                      </a:ext>
                    </a:extLst>
                  </p:cNvPr>
                  <p:cNvCxnSpPr>
                    <a:cxnSpLocks/>
                  </p:cNvCxnSpPr>
                  <p:nvPr/>
                </p:nvCxnSpPr>
                <p:spPr>
                  <a:xfrm>
                    <a:off x="4902287" y="1959643"/>
                    <a:ext cx="1414351" cy="128454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1243290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E661C0E-9D03-6542-AF27-84B4DDA2E107}"/>
              </a:ext>
            </a:extLst>
          </p:cNvPr>
          <p:cNvPicPr>
            <a:picLocks noChangeAspect="1"/>
          </p:cNvPicPr>
          <p:nvPr/>
        </p:nvPicPr>
        <p:blipFill>
          <a:blip r:embed="rId2"/>
          <a:stretch>
            <a:fillRect/>
          </a:stretch>
        </p:blipFill>
        <p:spPr>
          <a:xfrm>
            <a:off x="1082566" y="83919"/>
            <a:ext cx="6550272" cy="2630527"/>
          </a:xfrm>
          <a:prstGeom prst="rect">
            <a:avLst/>
          </a:prstGeom>
        </p:spPr>
      </p:pic>
      <p:pic>
        <p:nvPicPr>
          <p:cNvPr id="23" name="Picture 22">
            <a:extLst>
              <a:ext uri="{FF2B5EF4-FFF2-40B4-BE49-F238E27FC236}">
                <a16:creationId xmlns:a16="http://schemas.microsoft.com/office/drawing/2014/main" id="{7E73565D-54FA-7A4E-8C1D-B07EC08434FC}"/>
              </a:ext>
            </a:extLst>
          </p:cNvPr>
          <p:cNvPicPr>
            <a:picLocks noChangeAspect="1"/>
          </p:cNvPicPr>
          <p:nvPr/>
        </p:nvPicPr>
        <p:blipFill rotWithShape="1">
          <a:blip r:embed="rId3"/>
          <a:srcRect b="6294"/>
          <a:stretch/>
        </p:blipFill>
        <p:spPr>
          <a:xfrm>
            <a:off x="1082566" y="2861587"/>
            <a:ext cx="6550272" cy="3801969"/>
          </a:xfrm>
          <a:prstGeom prst="rect">
            <a:avLst/>
          </a:prstGeom>
        </p:spPr>
      </p:pic>
      <p:sp>
        <p:nvSpPr>
          <p:cNvPr id="24" name="TextBox 23">
            <a:extLst>
              <a:ext uri="{FF2B5EF4-FFF2-40B4-BE49-F238E27FC236}">
                <a16:creationId xmlns:a16="http://schemas.microsoft.com/office/drawing/2014/main" id="{6E40BAE2-5BA8-BE4A-BB92-E240FFE5D9D6}"/>
              </a:ext>
            </a:extLst>
          </p:cNvPr>
          <p:cNvSpPr txBox="1"/>
          <p:nvPr/>
        </p:nvSpPr>
        <p:spPr>
          <a:xfrm>
            <a:off x="3368946" y="1399183"/>
            <a:ext cx="2837315" cy="369332"/>
          </a:xfrm>
          <a:prstGeom prst="rect">
            <a:avLst/>
          </a:prstGeom>
          <a:noFill/>
        </p:spPr>
        <p:txBody>
          <a:bodyPr wrap="none" rtlCol="0">
            <a:spAutoFit/>
          </a:bodyPr>
          <a:lstStyle/>
          <a:p>
            <a:r>
              <a:rPr lang="en-US" dirty="0">
                <a:solidFill>
                  <a:schemeClr val="bg1"/>
                </a:solidFill>
              </a:rPr>
              <a:t>Input to POM feature model</a:t>
            </a:r>
          </a:p>
        </p:txBody>
      </p:sp>
    </p:spTree>
    <p:extLst>
      <p:ext uri="{BB962C8B-B14F-4D97-AF65-F5344CB8AC3E}">
        <p14:creationId xmlns:p14="http://schemas.microsoft.com/office/powerpoint/2010/main" val="13074297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1921</TotalTime>
  <Words>592</Words>
  <Application>Microsoft Macintosh PowerPoint</Application>
  <PresentationFormat>On-screen Show (4:3)</PresentationFormat>
  <Paragraphs>140</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Helvetica Neue</vt:lpstr>
      <vt:lpstr>Helvetica Neue Medium</vt:lpstr>
      <vt:lpstr>Rockwell</vt:lpstr>
      <vt:lpstr>Office Theme</vt:lpstr>
      <vt:lpstr>PowerPoint Presentation</vt:lpstr>
      <vt:lpstr>NOAA Hurricane Forecasting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Maria Aristizabal Vargas</cp:lastModifiedBy>
  <cp:revision>43</cp:revision>
  <dcterms:created xsi:type="dcterms:W3CDTF">2019-06-07T15:12:48Z</dcterms:created>
  <dcterms:modified xsi:type="dcterms:W3CDTF">2020-08-04T14:16:26Z</dcterms:modified>
</cp:coreProperties>
</file>