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media/image4.jpg" ContentType="image/jpg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media/image6.jpg" ContentType="image/jpg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9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media/image9.jpg" ContentType="image/jpg"/>
  <Override PartName="/ppt/media/image10.jpg" ContentType="image/jpg"/>
  <Override PartName="/ppt/media/image11.jpg" ContentType="image/jpg"/>
  <Override PartName="/ppt/media/image18.jpg" ContentType="image/jpg"/>
  <Override PartName="/ppt/media/image19.jpg" ContentType="image/jpg"/>
  <Override PartName="/ppt/media/image20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54.jpg" ContentType="image/jpg"/>
  <Override PartName="/ppt/media/image55.jpg" ContentType="image/jpg"/>
  <Override PartName="/ppt/media/image56.jpg" ContentType="image/jpg"/>
  <Override PartName="/ppt/media/image57.jpg" ContentType="image/jpg"/>
  <Override PartName="/ppt/media/image58.jpg" ContentType="image/jpg"/>
  <Override PartName="/ppt/media/image76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48" r:id="rId2"/>
    <p:sldMasterId id="2147483658" r:id="rId3"/>
    <p:sldMasterId id="2147483684" r:id="rId4"/>
    <p:sldMasterId id="2147483696" r:id="rId5"/>
    <p:sldMasterId id="2147483708" r:id="rId6"/>
    <p:sldMasterId id="2147483714" r:id="rId7"/>
    <p:sldMasterId id="2147483720" r:id="rId8"/>
    <p:sldMasterId id="2147483726" r:id="rId9"/>
    <p:sldMasterId id="2147483732" r:id="rId10"/>
  </p:sldMasterIdLst>
  <p:notesMasterIdLst>
    <p:notesMasterId r:id="rId68"/>
  </p:notesMasterIdLst>
  <p:sldIdLst>
    <p:sldId id="259" r:id="rId11"/>
    <p:sldId id="330" r:id="rId12"/>
    <p:sldId id="362" r:id="rId13"/>
    <p:sldId id="363" r:id="rId14"/>
    <p:sldId id="364" r:id="rId15"/>
    <p:sldId id="365" r:id="rId16"/>
    <p:sldId id="366" r:id="rId17"/>
    <p:sldId id="367" r:id="rId18"/>
    <p:sldId id="368" r:id="rId19"/>
    <p:sldId id="369" r:id="rId20"/>
    <p:sldId id="331" r:id="rId21"/>
    <p:sldId id="333" r:id="rId22"/>
    <p:sldId id="334" r:id="rId23"/>
    <p:sldId id="335" r:id="rId24"/>
    <p:sldId id="328" r:id="rId25"/>
    <p:sldId id="336" r:id="rId26"/>
    <p:sldId id="337" r:id="rId27"/>
    <p:sldId id="348" r:id="rId28"/>
    <p:sldId id="357" r:id="rId29"/>
    <p:sldId id="358" r:id="rId30"/>
    <p:sldId id="359" r:id="rId31"/>
    <p:sldId id="360" r:id="rId32"/>
    <p:sldId id="361" r:id="rId33"/>
    <p:sldId id="261" r:id="rId34"/>
    <p:sldId id="343" r:id="rId35"/>
    <p:sldId id="344" r:id="rId36"/>
    <p:sldId id="345" r:id="rId37"/>
    <p:sldId id="346" r:id="rId38"/>
    <p:sldId id="347" r:id="rId39"/>
    <p:sldId id="350" r:id="rId40"/>
    <p:sldId id="379" r:id="rId41"/>
    <p:sldId id="370" r:id="rId42"/>
    <p:sldId id="371" r:id="rId43"/>
    <p:sldId id="372" r:id="rId44"/>
    <p:sldId id="373" r:id="rId45"/>
    <p:sldId id="374" r:id="rId46"/>
    <p:sldId id="375" r:id="rId47"/>
    <p:sldId id="376" r:id="rId48"/>
    <p:sldId id="377" r:id="rId49"/>
    <p:sldId id="378" r:id="rId50"/>
    <p:sldId id="351" r:id="rId51"/>
    <p:sldId id="352" r:id="rId52"/>
    <p:sldId id="353" r:id="rId53"/>
    <p:sldId id="354" r:id="rId54"/>
    <p:sldId id="355" r:id="rId55"/>
    <p:sldId id="356" r:id="rId56"/>
    <p:sldId id="385" r:id="rId57"/>
    <p:sldId id="386" r:id="rId58"/>
    <p:sldId id="387" r:id="rId59"/>
    <p:sldId id="388" r:id="rId60"/>
    <p:sldId id="389" r:id="rId61"/>
    <p:sldId id="390" r:id="rId62"/>
    <p:sldId id="380" r:id="rId63"/>
    <p:sldId id="381" r:id="rId64"/>
    <p:sldId id="382" r:id="rId65"/>
    <p:sldId id="383" r:id="rId66"/>
    <p:sldId id="384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7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0" autoAdjust="0"/>
    <p:restoredTop sz="71410" autoAdjust="0"/>
  </p:normalViewPr>
  <p:slideViewPr>
    <p:cSldViewPr>
      <p:cViewPr varScale="1">
        <p:scale>
          <a:sx n="88" d="100"/>
          <a:sy n="88" d="100"/>
        </p:scale>
        <p:origin x="128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BE528-F691-43EC-AA77-3D9FC007B522}" type="datetimeFigureOut">
              <a:rPr lang="en-US" smtClean="0"/>
              <a:t>3/6/20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35C12-45DF-456C-BD81-50A3BD0E7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40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48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>
                <a:latin typeface="Times New Roman Regular" panose="02020603050405020304" pitchFamily="18" charset="0"/>
              </a:rPr>
              <a:t>13</a:t>
            </a:fld>
            <a:endParaRPr lang="en-US" dirty="0">
              <a:latin typeface="Times New Roman Regula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642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07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7490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4396" indent="-234396">
              <a:buSzPct val="145000"/>
              <a:buChar char="•"/>
              <a:defRPr b="0"/>
            </a:pPr>
            <a:r>
              <a:rPr lang="en-US" sz="1200" dirty="0">
                <a:latin typeface="Times New Roman Regular" panose="02020603050405020304" pitchFamily="18" charset="0"/>
              </a:rPr>
              <a:t>Both models accurately estimate  surface temperate and the depth of the surface mixed layer. GOFS 3.1 underestimates the depth of the 26 degrees isothermal</a:t>
            </a:r>
          </a:p>
          <a:p>
            <a:pPr marL="234396" indent="-234396">
              <a:buSzPct val="145000"/>
              <a:buChar char="•"/>
              <a:defRPr b="0"/>
            </a:pPr>
            <a:r>
              <a:rPr lang="en-US" sz="1200" dirty="0">
                <a:latin typeface="Times New Roman Regular" panose="02020603050405020304" pitchFamily="18" charset="0"/>
              </a:rPr>
              <a:t>Both models closely estimate surface salinity but there are discrepancies in the vertical profile at depth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3709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>
                <a:latin typeface="Times New Roman Regular" panose="02020603050405020304" pitchFamily="18" charset="0"/>
              </a:rPr>
              <a:t>After the eye passage, there is a cooling (~ 0.8 degrees) and deepening (~ 30 meters) of the surface layer. GOFS 3.1 estimates closely the surface temperature and the cooling rate ahead-of-eye-center, but underestimates the magnitude of the cooling after the eye passage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1884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4565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0542C9B-72B6-544B-B16C-DFAB36AC94B3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2170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823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514600"/>
            <a:ext cx="6705600" cy="762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3276600"/>
            <a:ext cx="6705600" cy="4572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187F9F"/>
                </a:solidFill>
              </a:defRPr>
            </a:lvl1pPr>
          </a:lstStyle>
          <a:p>
            <a:pPr lvl="0"/>
            <a:r>
              <a:rPr lang="en-US" dirty="0"/>
              <a:t>DATE | DETAILS</a:t>
            </a:r>
          </a:p>
        </p:txBody>
      </p:sp>
    </p:spTree>
    <p:extLst>
      <p:ext uri="{BB962C8B-B14F-4D97-AF65-F5344CB8AC3E}">
        <p14:creationId xmlns:p14="http://schemas.microsoft.com/office/powerpoint/2010/main" val="1794411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362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592626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0200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124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Details</a:t>
            </a:r>
          </a:p>
        </p:txBody>
      </p:sp>
    </p:spTree>
    <p:extLst>
      <p:ext uri="{BB962C8B-B14F-4D97-AF65-F5344CB8AC3E}">
        <p14:creationId xmlns:p14="http://schemas.microsoft.com/office/powerpoint/2010/main" val="3859816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652462"/>
            <a:ext cx="5486400" cy="566738"/>
          </a:xfrm>
          <a:prstGeom prst="rect">
            <a:avLst/>
          </a:prstGeom>
        </p:spPr>
        <p:txBody>
          <a:bodyPr anchor="b"/>
          <a:lstStyle>
            <a:lvl1pPr algn="ctr">
              <a:defRPr sz="3200" b="0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200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370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10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954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514600"/>
            <a:ext cx="6705600" cy="762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3276600"/>
            <a:ext cx="6705600" cy="4572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187F9F"/>
                </a:solidFill>
              </a:defRPr>
            </a:lvl1pPr>
          </a:lstStyle>
          <a:p>
            <a:pPr lvl="0"/>
            <a:r>
              <a:rPr lang="en-US" dirty="0"/>
              <a:t>DATE | DETAILS</a:t>
            </a:r>
          </a:p>
        </p:txBody>
      </p:sp>
    </p:spTree>
    <p:extLst>
      <p:ext uri="{BB962C8B-B14F-4D97-AF65-F5344CB8AC3E}">
        <p14:creationId xmlns:p14="http://schemas.microsoft.com/office/powerpoint/2010/main" val="2553746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ftr" idx="11"/>
          </p:nvPr>
        </p:nvSpPr>
        <p:spPr>
          <a:xfrm>
            <a:off x="1600200" y="6356350"/>
            <a:ext cx="533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112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CAA06-CBC5-524B-A121-393F354DB84C}" type="datetimeFigureOut">
              <a:rPr lang="en-US" smtClean="0"/>
              <a:t>3/6/20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19711-B4FC-4F4F-9AA7-8B1AE98D7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81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CAA06-CBC5-524B-A121-393F354DB84C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19711-B4FC-4F4F-9AA7-8B1AE98D7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05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166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44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480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827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878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11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82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636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77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4639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10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3218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9112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4903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65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9680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08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029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84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64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893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455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212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30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279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6157" y="2125980"/>
            <a:ext cx="777644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2314" y="3840480"/>
            <a:ext cx="640413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9318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328292" y="1403603"/>
            <a:ext cx="4570856" cy="47411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10132" y="579831"/>
            <a:ext cx="928497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230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10132" y="579831"/>
            <a:ext cx="928497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438" y="1577340"/>
            <a:ext cx="39797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11612" y="1577340"/>
            <a:ext cx="39797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739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10132" y="579831"/>
            <a:ext cx="928497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853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75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8546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009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278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683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4667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3730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535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3237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7258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5764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59079" y="167639"/>
            <a:ext cx="6690360" cy="5455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165281" y="3605640"/>
            <a:ext cx="6583302" cy="30917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8636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2579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2076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77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825500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9135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6304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396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body" idx="1"/>
          </p:nvPr>
        </p:nvSpPr>
        <p:spPr>
          <a:xfrm>
            <a:off x="457200" y="990601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1600200" y="6356350"/>
            <a:ext cx="533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53285"/>
                </a:solidFill>
                <a:effectLst/>
                <a:uLnTx/>
                <a:uFillTx/>
                <a:latin typeface="Century Gothic"/>
                <a:sym typeface="Century Gothic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53285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638992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3008313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ckwell"/>
              <a:buNone/>
              <a:defRPr sz="2000" b="1" i="0" u="none" strike="noStrike" cap="non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3575050" y="609600"/>
            <a:ext cx="5111750" cy="5516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urier New"/>
              <a:buNone/>
              <a:defRPr sz="1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ftr" idx="11"/>
          </p:nvPr>
        </p:nvSpPr>
        <p:spPr>
          <a:xfrm>
            <a:off x="1600200" y="6356350"/>
            <a:ext cx="533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53285"/>
                </a:solidFill>
                <a:effectLst/>
                <a:uLnTx/>
                <a:uFillTx/>
                <a:latin typeface="Century Gothic"/>
                <a:sym typeface="Century Gothic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53285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086443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ckwell"/>
              <a:buNone/>
              <a:defRPr sz="2000" b="1" i="0" u="none" strike="noStrike" cap="non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1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ourier New"/>
              <a:buNone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ourier New"/>
              <a:buNone/>
              <a:defRPr sz="1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ftr" idx="11"/>
          </p:nvPr>
        </p:nvSpPr>
        <p:spPr>
          <a:xfrm>
            <a:off x="1600200" y="6356350"/>
            <a:ext cx="533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53285"/>
                </a:solidFill>
                <a:effectLst/>
                <a:uLnTx/>
                <a:uFillTx/>
                <a:latin typeface="Century Gothic"/>
                <a:sym typeface="Century Gothic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53285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105005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 rot="5400000">
            <a:off x="1943100" y="-495299"/>
            <a:ext cx="52578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1600200" y="6356350"/>
            <a:ext cx="533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53285"/>
                </a:solidFill>
                <a:effectLst/>
                <a:uLnTx/>
                <a:uFillTx/>
                <a:latin typeface="Century Gothic"/>
                <a:sym typeface="Century Gothic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53285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943251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 rot="5400000">
            <a:off x="4838700" y="2400300"/>
            <a:ext cx="56388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Rockwell"/>
              <a:buNone/>
              <a:defRPr sz="3200" b="0" i="0" u="none" strike="noStrike" cap="non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 rot="5400000">
            <a:off x="647700" y="419100"/>
            <a:ext cx="56388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ftr" idx="11"/>
          </p:nvPr>
        </p:nvSpPr>
        <p:spPr>
          <a:xfrm>
            <a:off x="1600200" y="6356350"/>
            <a:ext cx="533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sp>
        <p:nvSpPr>
          <p:cNvPr id="78" name="Google Shape;78;p17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53285"/>
                </a:solidFill>
                <a:effectLst/>
                <a:uLnTx/>
                <a:uFillTx/>
                <a:latin typeface="Century Gothic"/>
                <a:sym typeface="Century Gothic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53285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325093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53285"/>
                </a:solidFill>
                <a:effectLst/>
                <a:uLnTx/>
                <a:uFillTx/>
                <a:latin typeface="Century Gothic"/>
                <a:sym typeface="Century Gothic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53285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3029807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Times New Roman Regular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1CEB87-8B6E-5548-9C7C-491BC94343F7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pitchFamily="18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3/6/20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 Regular" panose="02020603050405020304" pitchFamily="18" charset="0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698B26E-CB5A-C648-A450-D495EAE8964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53285"/>
                </a:solidFill>
                <a:effectLst/>
                <a:uLnTx/>
                <a:uFillTx/>
                <a:latin typeface="Century Gothic"/>
                <a:sym typeface="Century Gothic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53285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552259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ftr" idx="11"/>
          </p:nvPr>
        </p:nvSpPr>
        <p:spPr>
          <a:xfrm>
            <a:off x="1600200" y="6356350"/>
            <a:ext cx="533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53285"/>
                </a:solidFill>
                <a:effectLst/>
                <a:uLnTx/>
                <a:uFillTx/>
                <a:latin typeface="Century Gothic"/>
                <a:sym typeface="Century Gothic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53285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37206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41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53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638800"/>
          </a:xfrm>
        </p:spPr>
        <p:txBody>
          <a:bodyPr vert="eaVer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51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65.xml"/><Relationship Id="rId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1"/>
            <a:ext cx="8229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Top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35635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868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6" r:id="rId2"/>
    <p:sldLayoutId id="2147483669" r:id="rId3"/>
    <p:sldLayoutId id="2147483670" r:id="rId4"/>
    <p:sldLayoutId id="2147483671" r:id="rId5"/>
    <p:sldLayoutId id="2147483673" r:id="rId6"/>
    <p:sldLayoutId id="2147483674" r:id="rId7"/>
    <p:sldLayoutId id="2147483675" r:id="rId8"/>
    <p:sldLayoutId id="2147483676" r:id="rId9"/>
    <p:sldLayoutId id="2147483679" r:id="rId1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457200" y="990601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ftr" idx="11"/>
          </p:nvPr>
        </p:nvSpPr>
        <p:spPr>
          <a:xfrm>
            <a:off x="1600200" y="6356350"/>
            <a:ext cx="533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sp>
        <p:nvSpPr>
          <p:cNvPr id="27" name="Google Shape;27;p8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53285"/>
                </a:solidFill>
                <a:effectLst/>
                <a:uLnTx/>
                <a:uFillTx/>
                <a:latin typeface="Century Gothic"/>
                <a:sym typeface="Century Gothic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53285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006527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96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7" r:id="rId3"/>
    <p:sldLayoutId id="2147483655" r:id="rId4"/>
    <p:sldLayoutId id="2147483677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bg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 baseline="0">
          <a:solidFill>
            <a:schemeClr val="bg1"/>
          </a:solidFill>
          <a:latin typeface="Rockwell" panose="02060603020205020403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baseline="0">
          <a:solidFill>
            <a:schemeClr val="bg1"/>
          </a:solidFill>
          <a:latin typeface="Rockwell" panose="020606030202050204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baseline="0">
          <a:solidFill>
            <a:schemeClr val="bg1"/>
          </a:solidFill>
          <a:latin typeface="Rockwell" panose="020606030202050204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baseline="0">
          <a:solidFill>
            <a:schemeClr val="bg1"/>
          </a:solidFill>
          <a:latin typeface="Rockwell" panose="020606030202050204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baseline="0">
          <a:solidFill>
            <a:schemeClr val="bg1"/>
          </a:solidFill>
          <a:latin typeface="Rockwell" panose="020606030202050204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48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81" r:id="rId2"/>
    <p:sldLayoutId id="2147483682" r:id="rId3"/>
    <p:sldLayoutId id="2147483683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bg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Rockwell" panose="02060603020205020403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Rockwell" panose="020606030202050204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Rockwell" panose="020606030202050204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Rockwell" panose="020606030202050204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Rockwell" panose="020606030202050204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97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E0CAA06-CBC5-524B-A121-393F354DB8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E519711-B4FC-4F4F-9AA7-8B1AE98D7D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95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10132" y="579831"/>
            <a:ext cx="92849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438" y="1577340"/>
            <a:ext cx="823388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10579" y="6377941"/>
            <a:ext cx="2927604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438" y="6377941"/>
            <a:ext cx="2104215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7109" y="6377941"/>
            <a:ext cx="2104215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4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3804" y="383539"/>
            <a:ext cx="7976391" cy="4533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6506" y="1201623"/>
            <a:ext cx="8090987" cy="2159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7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2226" y="215900"/>
            <a:ext cx="8519547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6579" y="1666748"/>
            <a:ext cx="8430841" cy="4291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39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6579" y="63500"/>
            <a:ext cx="6974840" cy="1092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3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tif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iff"/><Relationship Id="rId3" Type="http://schemas.openxmlformats.org/officeDocument/2006/relationships/image" Target="../media/image60.png"/><Relationship Id="rId7" Type="http://schemas.openxmlformats.org/officeDocument/2006/relationships/image" Target="../media/image64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3.tiff"/><Relationship Id="rId5" Type="http://schemas.openxmlformats.org/officeDocument/2006/relationships/image" Target="../media/image62.tiff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NAVY-NOAA Hurricane Glider </a:t>
            </a:r>
            <a:r>
              <a:rPr lang="en-US" dirty="0" err="1"/>
              <a:t>Hotwash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884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479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Use </a:t>
            </a:r>
            <a:r>
              <a:rPr dirty="0"/>
              <a:t>of </a:t>
            </a:r>
            <a:r>
              <a:rPr spc="-5" dirty="0"/>
              <a:t>Gliders </a:t>
            </a:r>
            <a:r>
              <a:rPr dirty="0"/>
              <a:t>for </a:t>
            </a:r>
            <a:r>
              <a:rPr spc="-5" dirty="0"/>
              <a:t>Hurricane Intensity</a:t>
            </a:r>
            <a:r>
              <a:rPr spc="-45" dirty="0"/>
              <a:t> </a:t>
            </a:r>
            <a:r>
              <a:rPr spc="-5" dirty="0"/>
              <a:t>Forecasts</a:t>
            </a:r>
          </a:p>
        </p:txBody>
      </p:sp>
      <p:sp>
        <p:nvSpPr>
          <p:cNvPr id="3" name="object 3"/>
          <p:cNvSpPr/>
          <p:nvPr/>
        </p:nvSpPr>
        <p:spPr>
          <a:xfrm>
            <a:off x="2670048" y="883919"/>
            <a:ext cx="4904232" cy="5818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919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Mid-Atlantic Bight</a:t>
            </a:r>
          </a:p>
          <a:p>
            <a:r>
              <a:rPr lang="en-US" dirty="0"/>
              <a:t>Dr.  Travis Miles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462EDC6A-85B5-48FF-8CAA-32BDD173A8C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24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3C00512-4C17-EC4C-B75E-DB6BE0F93115}"/>
              </a:ext>
            </a:extLst>
          </p:cNvPr>
          <p:cNvGrpSpPr/>
          <p:nvPr/>
        </p:nvGrpSpPr>
        <p:grpSpPr>
          <a:xfrm>
            <a:off x="-219532" y="269677"/>
            <a:ext cx="8753932" cy="3303588"/>
            <a:chOff x="-219532" y="-11112"/>
            <a:chExt cx="8753932" cy="3303588"/>
          </a:xfrm>
        </p:grpSpPr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E67E0F82-0830-494A-AA06-C6E906FBB8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560219" y="951878"/>
              <a:ext cx="169703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sz="2000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en-US" sz="2000" dirty="0"/>
                <a:t>Satellite</a:t>
              </a:r>
            </a:p>
            <a:p>
              <a:pPr algn="ctr"/>
              <a:r>
                <a:rPr lang="en-US" altLang="en-US" sz="2000" dirty="0"/>
                <a:t>SST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7A42DE9-6B62-A14C-A6EF-CD8DE149A258}"/>
                </a:ext>
              </a:extLst>
            </p:cNvPr>
            <p:cNvGrpSpPr/>
            <p:nvPr/>
          </p:nvGrpSpPr>
          <p:grpSpPr>
            <a:xfrm>
              <a:off x="750888" y="-11112"/>
              <a:ext cx="7783512" cy="3303588"/>
              <a:chOff x="1360488" y="19050"/>
              <a:chExt cx="7783512" cy="3303588"/>
            </a:xfrm>
          </p:grpSpPr>
          <p:pic>
            <p:nvPicPr>
              <p:cNvPr id="25" name="Picture 6" descr="composite20110827T070000.png">
                <a:extLst>
                  <a:ext uri="{FF2B5EF4-FFF2-40B4-BE49-F238E27FC236}">
                    <a16:creationId xmlns:a16="http://schemas.microsoft.com/office/drawing/2014/main" id="{AEB1BEEF-3244-5640-A87D-AB7C853B62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60" t="7344" r="27216"/>
              <a:stretch/>
            </p:blipFill>
            <p:spPr bwMode="auto">
              <a:xfrm>
                <a:off x="1360488" y="438150"/>
                <a:ext cx="2228850" cy="2884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7" descr="composite20110831T070000.png">
                <a:extLst>
                  <a:ext uri="{FF2B5EF4-FFF2-40B4-BE49-F238E27FC236}">
                    <a16:creationId xmlns:a16="http://schemas.microsoft.com/office/drawing/2014/main" id="{9D69C80D-340A-8443-926D-03089606F0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9" t="5916" r="15691"/>
              <a:stretch/>
            </p:blipFill>
            <p:spPr bwMode="auto">
              <a:xfrm>
                <a:off x="3817144" y="393700"/>
                <a:ext cx="2597150" cy="2928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8" descr="compositestormdif20110827-20110831.png">
                <a:extLst>
                  <a:ext uri="{FF2B5EF4-FFF2-40B4-BE49-F238E27FC236}">
                    <a16:creationId xmlns:a16="http://schemas.microsoft.com/office/drawing/2014/main" id="{F255E61E-6A73-C941-BB5E-BB3E7C9FB3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631" t="6732" r="18085"/>
              <a:stretch/>
            </p:blipFill>
            <p:spPr bwMode="auto">
              <a:xfrm>
                <a:off x="6642100" y="419100"/>
                <a:ext cx="2501900" cy="2903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Box 4">
                <a:extLst>
                  <a:ext uri="{FF2B5EF4-FFF2-40B4-BE49-F238E27FC236}">
                    <a16:creationId xmlns:a16="http://schemas.microsoft.com/office/drawing/2014/main" id="{123D73AC-83A0-7546-B71C-A35F24CF3D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2400" y="38100"/>
                <a:ext cx="205740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2000" dirty="0">
                    <a:solidFill>
                      <a:schemeClr val="bg1"/>
                    </a:solidFill>
                  </a:rPr>
                  <a:t>Post-Irene</a:t>
                </a:r>
              </a:p>
            </p:txBody>
          </p:sp>
          <p:sp>
            <p:nvSpPr>
              <p:cNvPr id="29" name="TextBox 3">
                <a:extLst>
                  <a:ext uri="{FF2B5EF4-FFF2-40B4-BE49-F238E27FC236}">
                    <a16:creationId xmlns:a16="http://schemas.microsoft.com/office/drawing/2014/main" id="{EFFE6C56-A751-EA41-9BCC-C0AB690733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0" y="38100"/>
                <a:ext cx="205740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2000" dirty="0">
                    <a:solidFill>
                      <a:schemeClr val="bg1"/>
                    </a:solidFill>
                  </a:rPr>
                  <a:t>Pre-Irene</a:t>
                </a:r>
                <a:r>
                  <a:rPr lang="en-US" altLang="en-US" sz="2000" dirty="0"/>
                  <a:t> </a:t>
                </a:r>
              </a:p>
            </p:txBody>
          </p:sp>
          <p:sp>
            <p:nvSpPr>
              <p:cNvPr id="30" name="TextBox 5">
                <a:extLst>
                  <a:ext uri="{FF2B5EF4-FFF2-40B4-BE49-F238E27FC236}">
                    <a16:creationId xmlns:a16="http://schemas.microsoft.com/office/drawing/2014/main" id="{2606FBCA-F597-F24A-A8A2-BC9EB26BA0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89725" y="19050"/>
                <a:ext cx="207327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2000" dirty="0">
                    <a:solidFill>
                      <a:schemeClr val="bg1"/>
                    </a:solidFill>
                  </a:rPr>
                  <a:t>Difference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B31B03-6ED9-E74E-A538-AF5824797A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62650" y="420688"/>
              <a:ext cx="12001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600" dirty="0"/>
                <a:t>11C max Cooling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925" y="3569742"/>
            <a:ext cx="4483100" cy="3071545"/>
            <a:chOff x="371475" y="3292476"/>
            <a:chExt cx="4483100" cy="3071545"/>
          </a:xfrm>
        </p:grpSpPr>
        <p:grpSp>
          <p:nvGrpSpPr>
            <p:cNvPr id="10" name="Group 9"/>
            <p:cNvGrpSpPr/>
            <p:nvPr/>
          </p:nvGrpSpPr>
          <p:grpSpPr>
            <a:xfrm>
              <a:off x="371475" y="3292476"/>
              <a:ext cx="4483100" cy="3071545"/>
              <a:chOff x="2349500" y="3494088"/>
              <a:chExt cx="4483100" cy="307154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49500" y="3494088"/>
                <a:ext cx="4483100" cy="3071545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869928" y="5137582"/>
                <a:ext cx="1968500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August Cold Pool Temperature Climatology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914400" y="3463926"/>
              <a:ext cx="19550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Lentz et al., 2017</a:t>
              </a:r>
            </a:p>
          </p:txBody>
        </p:sp>
      </p:grpSp>
      <p:pic>
        <p:nvPicPr>
          <p:cNvPr id="17" name="Picture 16" descr="Screen Shot 2016-09-19 at 12.44.02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3" t="5511"/>
          <a:stretch/>
        </p:blipFill>
        <p:spPr>
          <a:xfrm>
            <a:off x="4381500" y="3641402"/>
            <a:ext cx="4777213" cy="26834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067857" y="5611491"/>
            <a:ext cx="1351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>
                <a:solidFill>
                  <a:srgbClr val="FFFFFF"/>
                </a:solidFill>
              </a:rPr>
              <a:t>COSEEnow.net</a:t>
            </a:r>
            <a:endParaRPr lang="en-US" sz="800" i="1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18025" y="4643850"/>
            <a:ext cx="24950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August Cold Pool Temperature Climatology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62C211-DD82-EC4E-8F62-D5F5CCB8C914}"/>
              </a:ext>
            </a:extLst>
          </p:cNvPr>
          <p:cNvSpPr/>
          <p:nvPr/>
        </p:nvSpPr>
        <p:spPr>
          <a:xfrm>
            <a:off x="3956358" y="6545544"/>
            <a:ext cx="3111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Nature Communications </a:t>
            </a:r>
            <a:r>
              <a:rPr lang="en-US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(2016)</a:t>
            </a:r>
            <a:endParaRPr lang="en-US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159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Box 12"/>
          <p:cNvSpPr txBox="1">
            <a:spLocks noChangeArrowheads="1"/>
          </p:cNvSpPr>
          <p:nvPr/>
        </p:nvSpPr>
        <p:spPr bwMode="auto">
          <a:xfrm rot="16200000">
            <a:off x="-605463" y="1414489"/>
            <a:ext cx="16970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sz="2000" dirty="0">
              <a:solidFill>
                <a:srgbClr val="000000"/>
              </a:solidFill>
              <a:latin typeface="Times New Roman Regular" panose="02020603050405020304" pitchFamily="18" charset="0"/>
            </a:endParaRPr>
          </a:p>
          <a:p>
            <a:pPr algn="ctr"/>
            <a:r>
              <a:rPr lang="en-US" altLang="en-US" sz="2000" dirty="0">
                <a:solidFill>
                  <a:srgbClr val="000000"/>
                </a:solidFill>
                <a:latin typeface="Times New Roman Regular" panose="02020603050405020304" pitchFamily="18" charset="0"/>
              </a:rPr>
              <a:t>Satellite</a:t>
            </a:r>
          </a:p>
          <a:p>
            <a:pPr algn="ctr"/>
            <a:r>
              <a:rPr lang="en-US" altLang="en-US" sz="2000" dirty="0">
                <a:solidFill>
                  <a:srgbClr val="000000"/>
                </a:solidFill>
                <a:latin typeface="Times New Roman Regular" panose="02020603050405020304" pitchFamily="18" charset="0"/>
              </a:rPr>
              <a:t>SST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17140" y="642521"/>
            <a:ext cx="7617260" cy="3113088"/>
            <a:chOff x="1526740" y="209550"/>
            <a:chExt cx="7617260" cy="3113088"/>
          </a:xfrm>
        </p:grpSpPr>
        <p:grpSp>
          <p:nvGrpSpPr>
            <p:cNvPr id="11" name="Group 10"/>
            <p:cNvGrpSpPr/>
            <p:nvPr/>
          </p:nvGrpSpPr>
          <p:grpSpPr>
            <a:xfrm>
              <a:off x="1526740" y="209550"/>
              <a:ext cx="7617260" cy="3113088"/>
              <a:chOff x="1526740" y="209550"/>
              <a:chExt cx="7617260" cy="3113088"/>
            </a:xfrm>
          </p:grpSpPr>
          <p:pic>
            <p:nvPicPr>
              <p:cNvPr id="28674" name="Picture 6" descr="composite20110827T070000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60" r="27216"/>
              <a:stretch>
                <a:fillRect/>
              </a:stretch>
            </p:blipFill>
            <p:spPr bwMode="auto">
              <a:xfrm>
                <a:off x="1526740" y="209550"/>
                <a:ext cx="2228850" cy="311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75" name="Picture 7" descr="composite20110831T070000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9" r="15691"/>
              <a:stretch>
                <a:fillRect/>
              </a:stretch>
            </p:blipFill>
            <p:spPr bwMode="auto">
              <a:xfrm>
                <a:off x="3956050" y="209550"/>
                <a:ext cx="2597150" cy="311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76" name="Picture 8" descr="compositestormdif20110827-20110831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631" r="18085"/>
              <a:stretch>
                <a:fillRect/>
              </a:stretch>
            </p:blipFill>
            <p:spPr bwMode="auto">
              <a:xfrm>
                <a:off x="6642100" y="209550"/>
                <a:ext cx="2501900" cy="311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79" name="TextBox 4"/>
              <p:cNvSpPr txBox="1">
                <a:spLocks noChangeArrowheads="1"/>
              </p:cNvSpPr>
              <p:nvPr/>
            </p:nvSpPr>
            <p:spPr bwMode="auto">
              <a:xfrm>
                <a:off x="3998025" y="2578873"/>
                <a:ext cx="2057400" cy="400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2000" dirty="0">
                    <a:solidFill>
                      <a:srgbClr val="000000"/>
                    </a:solidFill>
                    <a:latin typeface="Times New Roman Regular" panose="02020603050405020304" pitchFamily="18" charset="0"/>
                  </a:rPr>
                  <a:t>Post-Irene</a:t>
                </a:r>
              </a:p>
            </p:txBody>
          </p:sp>
          <p:sp>
            <p:nvSpPr>
              <p:cNvPr id="28680" name="TextBox 3"/>
              <p:cNvSpPr txBox="1">
                <a:spLocks noChangeArrowheads="1"/>
              </p:cNvSpPr>
              <p:nvPr/>
            </p:nvSpPr>
            <p:spPr bwMode="auto">
              <a:xfrm>
                <a:off x="1686315" y="2578873"/>
                <a:ext cx="2057400" cy="400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2000" dirty="0">
                    <a:solidFill>
                      <a:srgbClr val="000000"/>
                    </a:solidFill>
                    <a:latin typeface="Times New Roman Regular" panose="02020603050405020304" pitchFamily="18" charset="0"/>
                  </a:rPr>
                  <a:t>Pre-Irene </a:t>
                </a:r>
              </a:p>
            </p:txBody>
          </p:sp>
          <p:sp>
            <p:nvSpPr>
              <p:cNvPr id="28681" name="TextBox 5"/>
              <p:cNvSpPr txBox="1">
                <a:spLocks noChangeArrowheads="1"/>
              </p:cNvSpPr>
              <p:nvPr/>
            </p:nvSpPr>
            <p:spPr bwMode="auto">
              <a:xfrm>
                <a:off x="6642100" y="2569678"/>
                <a:ext cx="2073275" cy="400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2000" dirty="0">
                    <a:solidFill>
                      <a:srgbClr val="000000"/>
                    </a:solidFill>
                    <a:latin typeface="Times New Roman Regular" panose="02020603050405020304" pitchFamily="18" charset="0"/>
                  </a:rPr>
                  <a:t>Difference</a:t>
                </a:r>
              </a:p>
            </p:txBody>
          </p:sp>
        </p:grpSp>
        <p:sp>
          <p:nvSpPr>
            <p:cNvPr id="3" name="TextBox 2"/>
            <p:cNvSpPr txBox="1">
              <a:spLocks noChangeArrowheads="1"/>
            </p:cNvSpPr>
            <p:nvPr/>
          </p:nvSpPr>
          <p:spPr bwMode="auto">
            <a:xfrm>
              <a:off x="6572250" y="450850"/>
              <a:ext cx="12001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600" dirty="0">
                  <a:solidFill>
                    <a:srgbClr val="000000"/>
                  </a:solidFill>
                  <a:latin typeface="Times New Roman Regular" panose="02020603050405020304" pitchFamily="18" charset="0"/>
                </a:rPr>
                <a:t>11C max Cooling</a:t>
              </a:r>
            </a:p>
          </p:txBody>
        </p:sp>
      </p:grpSp>
      <p:pic>
        <p:nvPicPr>
          <p:cNvPr id="20" name="Picture 19" descr="pres_irene_temp-1.png">
            <a:extLst>
              <a:ext uri="{FF2B5EF4-FFF2-40B4-BE49-F238E27FC236}">
                <a16:creationId xmlns:a16="http://schemas.microsoft.com/office/drawing/2014/main" id="{46176EA0-93B8-1843-B153-4D281EA700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947824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mts_codar.png">
            <a:extLst>
              <a:ext uri="{FF2B5EF4-FFF2-40B4-BE49-F238E27FC236}">
                <a16:creationId xmlns:a16="http://schemas.microsoft.com/office/drawing/2014/main" id="{47BF1DBA-3911-8B43-9EC2-D41E2FCFC3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715000" y="3711286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>
            <a:extLst>
              <a:ext uri="{FF2B5EF4-FFF2-40B4-BE49-F238E27FC236}">
                <a16:creationId xmlns:a16="http://schemas.microsoft.com/office/drawing/2014/main" id="{D6AF284C-4DA0-EF49-8120-CF9EB6CCF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738" y="3911311"/>
            <a:ext cx="1219200" cy="1015663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u="sng" dirty="0">
                <a:solidFill>
                  <a:srgbClr val="000000"/>
                </a:solidFill>
                <a:latin typeface="Times New Roman Regular" panose="02020603050405020304" pitchFamily="18" charset="0"/>
                <a:cs typeface="Times New Roman" charset="0"/>
              </a:rPr>
              <a:t>WHY?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Times New Roman Regular" panose="02020603050405020304" pitchFamily="18" charset="0"/>
                <a:cs typeface="Times New Roman" charset="0"/>
              </a:rPr>
              <a:t>HF Radar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Times New Roman Regular" panose="02020603050405020304" pitchFamily="18" charset="0"/>
                <a:cs typeface="Times New Roman" charset="0"/>
              </a:rPr>
              <a:t>Currents</a:t>
            </a:r>
          </a:p>
        </p:txBody>
      </p:sp>
      <p:cxnSp>
        <p:nvCxnSpPr>
          <p:cNvPr id="23" name="Straight Arrow Connector 8">
            <a:extLst>
              <a:ext uri="{FF2B5EF4-FFF2-40B4-BE49-F238E27FC236}">
                <a16:creationId xmlns:a16="http://schemas.microsoft.com/office/drawing/2014/main" id="{2FAF8740-1B60-9041-92E3-74E134FDD4C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772400" y="4854286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" name="TextBox 1">
            <a:extLst>
              <a:ext uri="{FF2B5EF4-FFF2-40B4-BE49-F238E27FC236}">
                <a16:creationId xmlns:a16="http://schemas.microsoft.com/office/drawing/2014/main" id="{2355D1D0-EF61-1C45-9D19-6AEDF73A5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635086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u="sng" dirty="0">
                <a:solidFill>
                  <a:srgbClr val="000000"/>
                </a:solidFill>
                <a:latin typeface="Times New Roman Regular" panose="02020603050405020304" pitchFamily="18" charset="0"/>
              </a:rPr>
              <a:t>WHEN?</a:t>
            </a:r>
            <a:r>
              <a:rPr lang="en-US" altLang="en-US" sz="2000" dirty="0">
                <a:solidFill>
                  <a:srgbClr val="000000"/>
                </a:solidFill>
                <a:latin typeface="Times New Roman Regular" panose="02020603050405020304" pitchFamily="18" charset="0"/>
              </a:rPr>
              <a:t>  Glider Temperature</a:t>
            </a:r>
          </a:p>
          <a:p>
            <a:r>
              <a:rPr lang="en-US" altLang="en-US" sz="2000" dirty="0">
                <a:solidFill>
                  <a:srgbClr val="000000"/>
                </a:solidFill>
                <a:latin typeface="Times New Roman Regular" panose="02020603050405020304" pitchFamily="18" charset="0"/>
              </a:rPr>
              <a:t>                           </a:t>
            </a:r>
            <a:endParaRPr lang="en-US" altLang="en-US" u="sng" dirty="0">
              <a:solidFill>
                <a:srgbClr val="000000"/>
              </a:solidFill>
              <a:latin typeface="Times New Roman Regular" panose="0202060305040502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1B07AEC-5CCF-D541-A9EB-3621333898F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676400" y="4352636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6216E24-BA3A-FA47-B17E-23D6ADE4D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617749"/>
            <a:ext cx="12057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dirty="0">
                <a:solidFill>
                  <a:srgbClr val="FF0000"/>
                </a:solidFill>
                <a:latin typeface="Times New Roman Regular" panose="02020603050405020304" pitchFamily="18" charset="0"/>
              </a:rPr>
              <a:t>Eye Passage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8A45B92-3D14-C74C-9DF7-1803ADFC530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689100" y="5178136"/>
            <a:ext cx="666750" cy="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" name="TextBox 12">
            <a:extLst>
              <a:ext uri="{FF2B5EF4-FFF2-40B4-BE49-F238E27FC236}">
                <a16:creationId xmlns:a16="http://schemas.microsoft.com/office/drawing/2014/main" id="{E027CFE9-4AE4-4A43-BEC1-78E96CE44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8091" y="661225"/>
            <a:ext cx="16970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u="sng" dirty="0">
                <a:solidFill>
                  <a:srgbClr val="000000"/>
                </a:solidFill>
                <a:latin typeface="Times New Roman Regular" panose="02020603050405020304" pitchFamily="18" charset="0"/>
              </a:rPr>
              <a:t>WHAT?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96ECA1-14D9-354E-AEF3-F54C7608DFF7}"/>
              </a:ext>
            </a:extLst>
          </p:cNvPr>
          <p:cNvSpPr txBox="1"/>
          <p:nvPr/>
        </p:nvSpPr>
        <p:spPr>
          <a:xfrm>
            <a:off x="152400" y="106879"/>
            <a:ext cx="8884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chemeClr val="bg1"/>
                </a:solidFill>
                <a:latin typeface="Rockwell" panose="02060603020205020403" pitchFamily="18" charset="77"/>
                <a:ea typeface=""/>
                <a:cs typeface=""/>
              </a:rPr>
              <a:t>Essential Ocean Feature</a:t>
            </a:r>
            <a:r>
              <a:rPr lang="en-US" sz="2800" dirty="0">
                <a:solidFill>
                  <a:schemeClr val="bg1"/>
                </a:solidFill>
                <a:latin typeface="Rockwell" panose="02060603020205020403" pitchFamily="18" charset="77"/>
                <a:ea typeface=""/>
                <a:cs typeface=""/>
              </a:rPr>
              <a:t> -  Mid-Atlantic’s Cold Pool</a:t>
            </a:r>
          </a:p>
        </p:txBody>
      </p:sp>
    </p:spTree>
    <p:extLst>
      <p:ext uri="{BB962C8B-B14F-4D97-AF65-F5344CB8AC3E}">
        <p14:creationId xmlns:p14="http://schemas.microsoft.com/office/powerpoint/2010/main" val="250285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1615" y="6234591"/>
            <a:ext cx="9155615" cy="628440"/>
            <a:chOff x="-11615" y="6234591"/>
            <a:chExt cx="9155615" cy="628440"/>
          </a:xfrm>
        </p:grpSpPr>
        <p:sp>
          <p:nvSpPr>
            <p:cNvPr id="13" name="Rectangle 12"/>
            <p:cNvSpPr/>
            <p:nvPr/>
          </p:nvSpPr>
          <p:spPr>
            <a:xfrm>
              <a:off x="5398368" y="6234591"/>
              <a:ext cx="3745632" cy="6234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121" y="6243911"/>
              <a:ext cx="2939989" cy="61408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508" b="3262"/>
            <a:stretch/>
          </p:blipFill>
          <p:spPr>
            <a:xfrm>
              <a:off x="-11615" y="6247440"/>
              <a:ext cx="5409983" cy="6155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13" r="811" b="1760"/>
            <a:stretch/>
          </p:blipFill>
          <p:spPr>
            <a:xfrm>
              <a:off x="4668248" y="6261566"/>
              <a:ext cx="540613" cy="557002"/>
            </a:xfrm>
            <a:prstGeom prst="rect">
              <a:avLst/>
            </a:prstGeom>
          </p:spPr>
        </p:pic>
      </p:grpSp>
      <p:pic>
        <p:nvPicPr>
          <p:cNvPr id="17" name="Picture 16" descr="figure8_v0_20110828_0900.png">
            <a:extLst>
              <a:ext uri="{FF2B5EF4-FFF2-40B4-BE49-F238E27FC236}">
                <a16:creationId xmlns:a16="http://schemas.microsoft.com/office/drawing/2014/main" id="{AFB67444-41B4-584D-B7AD-5C58D059CF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0" t="13414" r="3770" b="10260"/>
          <a:stretch>
            <a:fillRect/>
          </a:stretch>
        </p:blipFill>
        <p:spPr bwMode="auto">
          <a:xfrm>
            <a:off x="2960915" y="3396128"/>
            <a:ext cx="2540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figure8_v0_20110828_0900.png">
            <a:extLst>
              <a:ext uri="{FF2B5EF4-FFF2-40B4-BE49-F238E27FC236}">
                <a16:creationId xmlns:a16="http://schemas.microsoft.com/office/drawing/2014/main" id="{680077E9-15EB-2348-B443-FD59DB328A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13918" r="35258" b="9756"/>
          <a:stretch>
            <a:fillRect/>
          </a:stretch>
        </p:blipFill>
        <p:spPr bwMode="auto">
          <a:xfrm>
            <a:off x="3037115" y="652928"/>
            <a:ext cx="248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6" descr="composite_20110827T070000_flat_zoomout2_wtrack.png">
            <a:extLst>
              <a:ext uri="{FF2B5EF4-FFF2-40B4-BE49-F238E27FC236}">
                <a16:creationId xmlns:a16="http://schemas.microsoft.com/office/drawing/2014/main" id="{CB6A1725-0A62-C840-B4E4-AD94C2FA23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0" r="28563" b="7770"/>
          <a:stretch>
            <a:fillRect/>
          </a:stretch>
        </p:blipFill>
        <p:spPr bwMode="auto">
          <a:xfrm>
            <a:off x="238126" y="783770"/>
            <a:ext cx="1923876" cy="254362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7" descr="composite_20110831T070000_flat_zoomout2_wtrack.png">
            <a:extLst>
              <a:ext uri="{FF2B5EF4-FFF2-40B4-BE49-F238E27FC236}">
                <a16:creationId xmlns:a16="http://schemas.microsoft.com/office/drawing/2014/main" id="{B094984E-108C-0A41-B5A5-07A7B4AEE2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4" r="20743" b="7924"/>
          <a:stretch>
            <a:fillRect/>
          </a:stretch>
        </p:blipFill>
        <p:spPr bwMode="auto">
          <a:xfrm>
            <a:off x="269875" y="3603625"/>
            <a:ext cx="2114589" cy="242161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3">
            <a:extLst>
              <a:ext uri="{FF2B5EF4-FFF2-40B4-BE49-F238E27FC236}">
                <a16:creationId xmlns:a16="http://schemas.microsoft.com/office/drawing/2014/main" id="{E57C6FE7-4934-1440-807A-8ACE93E8E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615" y="4587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</a:rPr>
              <a:t>WRF Atmospheric Forecast Sensitivity Study </a:t>
            </a:r>
            <a:r>
              <a:rPr lang="mr-IN" altLang="en-US" b="1" dirty="0">
                <a:solidFill>
                  <a:schemeClr val="bg1"/>
                </a:solidFill>
              </a:rPr>
              <a:t>–</a:t>
            </a:r>
            <a:r>
              <a:rPr lang="en-US" altLang="en-US" b="1" dirty="0">
                <a:solidFill>
                  <a:schemeClr val="bg1"/>
                </a:solidFill>
              </a:rPr>
              <a:t> &gt;130 tests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BA977F9-119D-3E46-A143-208D0E6536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329" y="1497420"/>
            <a:ext cx="3310729" cy="3899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E406D7-0AEF-E64A-8354-081C6E403421}"/>
              </a:ext>
            </a:extLst>
          </p:cNvPr>
          <p:cNvSpPr txBox="1"/>
          <p:nvPr/>
        </p:nvSpPr>
        <p:spPr>
          <a:xfrm>
            <a:off x="5777121" y="1298697"/>
            <a:ext cx="331072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ADCIRC Storm Surge Model Sensitivity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7951C8-E55A-C942-BCEF-6C216AF3AF89}"/>
              </a:ext>
            </a:extLst>
          </p:cNvPr>
          <p:cNvSpPr txBox="1"/>
          <p:nvPr/>
        </p:nvSpPr>
        <p:spPr>
          <a:xfrm>
            <a:off x="5894614" y="1680596"/>
            <a:ext cx="2694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0.5 Meter Difference in forecast for &gt; 20 million people</a:t>
            </a:r>
          </a:p>
        </p:txBody>
      </p:sp>
    </p:spTree>
    <p:extLst>
      <p:ext uri="{BB962C8B-B14F-4D97-AF65-F5344CB8AC3E}">
        <p14:creationId xmlns:p14="http://schemas.microsoft.com/office/powerpoint/2010/main" val="2271197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dirty="0"/>
              <a:t>South Atlantic Bight</a:t>
            </a:r>
          </a:p>
          <a:p>
            <a:r>
              <a:rPr lang="en-US" dirty="0"/>
              <a:t>Dr. Catherine Edwards</a:t>
            </a:r>
          </a:p>
        </p:txBody>
      </p:sp>
    </p:spTree>
    <p:extLst>
      <p:ext uri="{BB962C8B-B14F-4D97-AF65-F5344CB8AC3E}">
        <p14:creationId xmlns:p14="http://schemas.microsoft.com/office/powerpoint/2010/main" val="3872305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</a:pPr>
            <a:r>
              <a:rPr lang="en-US" dirty="0"/>
              <a:t>South Atlantic Bight shelf gliders </a:t>
            </a:r>
            <a:endParaRPr sz="3200" b="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Content Placeholder 2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6" name="Google Shape;96;p2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</a:t>
            </a:fld>
            <a:endParaRPr sz="1200" b="0" i="0" u="none" strike="noStrike" cap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4572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" name="Picture 8" descr="Screen Shot 2018-09-13 at 10.27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6" y="609600"/>
            <a:ext cx="9106771" cy="62722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522" y="639287"/>
            <a:ext cx="413112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Projected path, deployed gliders as of 10am September 13 (~24 hours before landfall)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092032" y="2362982"/>
            <a:ext cx="975391" cy="5926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26004" y="5328617"/>
            <a:ext cx="975391" cy="59269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351591" y="3217658"/>
            <a:ext cx="1766552" cy="2605228"/>
            <a:chOff x="2742975" y="3324141"/>
            <a:chExt cx="3622155" cy="5945469"/>
          </a:xfrm>
        </p:grpSpPr>
        <p:sp>
          <p:nvSpPr>
            <p:cNvPr id="20" name="Rectangle 19"/>
            <p:cNvSpPr/>
            <p:nvPr/>
          </p:nvSpPr>
          <p:spPr>
            <a:xfrm>
              <a:off x="2742975" y="3324141"/>
              <a:ext cx="3622155" cy="3747502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1978" y="3348397"/>
              <a:ext cx="1935975" cy="654414"/>
            </a:xfrm>
            <a:prstGeom prst="rect">
              <a:avLst/>
            </a:prstGeom>
          </p:spPr>
        </p:pic>
        <p:pic>
          <p:nvPicPr>
            <p:cNvPr id="12" name="Picture 11" descr="Screen Shot 2018-09-13 at 10.49.59 A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3299" y="4015802"/>
              <a:ext cx="3503445" cy="284219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829869" y="7092214"/>
              <a:ext cx="3448364" cy="2177396"/>
            </a:xfrm>
            <a:prstGeom prst="rect">
              <a:avLst/>
            </a:prstGeom>
            <a:solidFill>
              <a:srgbClr val="F5F5F5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Glider: </a:t>
              </a:r>
              <a:r>
                <a:rPr lang="en-US" sz="1400" dirty="0" err="1"/>
                <a:t>Pelagia</a:t>
              </a:r>
              <a:r>
                <a:rPr lang="en-US" sz="1400" dirty="0"/>
                <a:t>, deployed Monday 9/10 off Hilton Head</a:t>
              </a:r>
            </a:p>
          </p:txBody>
        </p:sp>
        <p:pic>
          <p:nvPicPr>
            <p:cNvPr id="17" name="Picture 16" descr="download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655" y="3402538"/>
              <a:ext cx="1247205" cy="542901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7466250" y="622663"/>
            <a:ext cx="1651893" cy="156990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89" y="983660"/>
            <a:ext cx="1183589" cy="1205888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  <a:extLst/>
        </p:spPr>
      </p:pic>
      <p:pic>
        <p:nvPicPr>
          <p:cNvPr id="14" name="Picture 6" descr="nsf_l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95" y="639287"/>
            <a:ext cx="732193" cy="7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466250" y="2186768"/>
            <a:ext cx="1671809" cy="971628"/>
          </a:xfrm>
          <a:prstGeom prst="rect">
            <a:avLst/>
          </a:prstGeom>
          <a:solidFill>
            <a:srgbClr val="F5F5F5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Glider: Ramses, deployed Friday 9/7 off Cape Hatteras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06535" y="5726094"/>
            <a:ext cx="3544047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Pelagia</a:t>
            </a:r>
            <a:r>
              <a:rPr lang="en-US" sz="1600" b="1" dirty="0"/>
              <a:t> summary:</a:t>
            </a:r>
            <a:br>
              <a:rPr lang="en-US" sz="1600" b="1" dirty="0"/>
            </a:br>
            <a:r>
              <a:rPr lang="en-US" sz="1600" dirty="0"/>
              <a:t>GOFS 3.0, 3.1 </a:t>
            </a:r>
            <a:r>
              <a:rPr lang="en-US" sz="1600" dirty="0" err="1"/>
              <a:t>overpredict</a:t>
            </a:r>
            <a:r>
              <a:rPr lang="en-US" sz="1600" dirty="0"/>
              <a:t> thermal stratification, overall salinity</a:t>
            </a:r>
            <a:br>
              <a:rPr lang="en-US" sz="1600" dirty="0"/>
            </a:br>
            <a:r>
              <a:rPr lang="en-US" sz="1600" dirty="0"/>
              <a:t>GOFS 3.1 &gt; GOFS 3.0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586604"/>
            <a:ext cx="3544047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Ramses summary:</a:t>
            </a:r>
            <a:br>
              <a:rPr lang="en-US" sz="1600" b="1" dirty="0"/>
            </a:br>
            <a:r>
              <a:rPr lang="en-US" sz="1600" dirty="0"/>
              <a:t>GOFS 3.0, 3.1 way </a:t>
            </a:r>
            <a:r>
              <a:rPr lang="en-US" sz="1600" dirty="0" err="1"/>
              <a:t>overpredict</a:t>
            </a:r>
            <a:r>
              <a:rPr lang="en-US" sz="1600" dirty="0"/>
              <a:t> stratification, T/S stratification</a:t>
            </a:r>
            <a:br>
              <a:rPr lang="en-US" sz="1600" dirty="0"/>
            </a:br>
            <a:r>
              <a:rPr lang="en-US" sz="1600" dirty="0"/>
              <a:t>GOFS 3.1 &gt;&gt;&gt; GOFS 3.0</a:t>
            </a:r>
          </a:p>
        </p:txBody>
      </p:sp>
    </p:spTree>
    <p:extLst>
      <p:ext uri="{BB962C8B-B14F-4D97-AF65-F5344CB8AC3E}">
        <p14:creationId xmlns:p14="http://schemas.microsoft.com/office/powerpoint/2010/main" val="3334483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Capturing sharp T/S fronts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pic>
        <p:nvPicPr>
          <p:cNvPr id="8" name="Along_track_temp_prof_glider_2models_ramses.png" descr="Along_track_temp_prof_glider_2models_ramses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3483" t="22558" r="3294"/>
          <a:stretch/>
        </p:blipFill>
        <p:spPr>
          <a:xfrm>
            <a:off x="2767751" y="636503"/>
            <a:ext cx="6376250" cy="437051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177610" y="684419"/>
            <a:ext cx="5800737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Along track temperature, </a:t>
            </a:r>
            <a:r>
              <a:rPr lang="en-US" sz="2000" dirty="0" err="1"/>
              <a:t>deg</a:t>
            </a:r>
            <a:r>
              <a:rPr lang="en-US" sz="2000" dirty="0"/>
              <a:t> 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67449" y="3047409"/>
            <a:ext cx="5368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courtesy M. </a:t>
            </a:r>
            <a:r>
              <a:rPr lang="en-US" sz="1600" dirty="0" err="1"/>
              <a:t>Aristizabal</a:t>
            </a:r>
            <a:r>
              <a:rPr lang="en-US" sz="1600" dirty="0"/>
              <a:t> Vargas, Rutgers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97696" y="743712"/>
            <a:ext cx="3109471" cy="3126055"/>
            <a:chOff x="3458306" y="3731945"/>
            <a:chExt cx="3109471" cy="312605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306" y="3731945"/>
              <a:ext cx="3109471" cy="3126055"/>
            </a:xfrm>
            <a:prstGeom prst="rect">
              <a:avLst/>
            </a:prstGeom>
          </p:spPr>
        </p:pic>
        <p:sp>
          <p:nvSpPr>
            <p:cNvPr id="15" name="Freeform 14"/>
            <p:cNvSpPr/>
            <p:nvPr/>
          </p:nvSpPr>
          <p:spPr>
            <a:xfrm rot="21188647">
              <a:off x="5110783" y="4266309"/>
              <a:ext cx="498265" cy="1169608"/>
            </a:xfrm>
            <a:custGeom>
              <a:avLst/>
              <a:gdLst>
                <a:gd name="connsiteX0" fmla="*/ 1366464 w 3436847"/>
                <a:gd name="connsiteY0" fmla="*/ 0 h 6257717"/>
                <a:gd name="connsiteX1" fmla="*/ 1366464 w 3436847"/>
                <a:gd name="connsiteY1" fmla="*/ 0 h 6257717"/>
                <a:gd name="connsiteX2" fmla="*/ 1366464 w 3436847"/>
                <a:gd name="connsiteY2" fmla="*/ 219519 h 6257717"/>
                <a:gd name="connsiteX3" fmla="*/ 1413497 w 3436847"/>
                <a:gd name="connsiteY3" fmla="*/ 250878 h 6257717"/>
                <a:gd name="connsiteX4" fmla="*/ 1491885 w 3436847"/>
                <a:gd name="connsiteY4" fmla="*/ 235199 h 6257717"/>
                <a:gd name="connsiteX5" fmla="*/ 1523241 w 3436847"/>
                <a:gd name="connsiteY5" fmla="*/ 203839 h 6257717"/>
                <a:gd name="connsiteX6" fmla="*/ 1570274 w 3436847"/>
                <a:gd name="connsiteY6" fmla="*/ 188159 h 6257717"/>
                <a:gd name="connsiteX7" fmla="*/ 1836794 w 3436847"/>
                <a:gd name="connsiteY7" fmla="*/ 203839 h 6257717"/>
                <a:gd name="connsiteX8" fmla="*/ 1930860 w 3436847"/>
                <a:gd name="connsiteY8" fmla="*/ 266558 h 6257717"/>
                <a:gd name="connsiteX9" fmla="*/ 1977893 w 3436847"/>
                <a:gd name="connsiteY9" fmla="*/ 297918 h 6257717"/>
                <a:gd name="connsiteX10" fmla="*/ 2134670 w 3436847"/>
                <a:gd name="connsiteY10" fmla="*/ 344958 h 6257717"/>
                <a:gd name="connsiteX11" fmla="*/ 2228736 w 3436847"/>
                <a:gd name="connsiteY11" fmla="*/ 391998 h 6257717"/>
                <a:gd name="connsiteX12" fmla="*/ 2605000 w 3436847"/>
                <a:gd name="connsiteY12" fmla="*/ 454717 h 6257717"/>
                <a:gd name="connsiteX13" fmla="*/ 2699066 w 3436847"/>
                <a:gd name="connsiteY13" fmla="*/ 486077 h 6257717"/>
                <a:gd name="connsiteX14" fmla="*/ 2746099 w 3436847"/>
                <a:gd name="connsiteY14" fmla="*/ 501757 h 6257717"/>
                <a:gd name="connsiteX15" fmla="*/ 2824487 w 3436847"/>
                <a:gd name="connsiteY15" fmla="*/ 564477 h 6257717"/>
                <a:gd name="connsiteX16" fmla="*/ 2855842 w 3436847"/>
                <a:gd name="connsiteY16" fmla="*/ 611516 h 6257717"/>
                <a:gd name="connsiteX17" fmla="*/ 2887198 w 3436847"/>
                <a:gd name="connsiteY17" fmla="*/ 642876 h 6257717"/>
                <a:gd name="connsiteX18" fmla="*/ 2918553 w 3436847"/>
                <a:gd name="connsiteY18" fmla="*/ 689916 h 6257717"/>
                <a:gd name="connsiteX19" fmla="*/ 2934231 w 3436847"/>
                <a:gd name="connsiteY19" fmla="*/ 736956 h 6257717"/>
                <a:gd name="connsiteX20" fmla="*/ 3028297 w 3436847"/>
                <a:gd name="connsiteY20" fmla="*/ 768315 h 6257717"/>
                <a:gd name="connsiteX21" fmla="*/ 3279139 w 3436847"/>
                <a:gd name="connsiteY21" fmla="*/ 799675 h 6257717"/>
                <a:gd name="connsiteX22" fmla="*/ 3357528 w 3436847"/>
                <a:gd name="connsiteY22" fmla="*/ 940794 h 6257717"/>
                <a:gd name="connsiteX23" fmla="*/ 3404561 w 3436847"/>
                <a:gd name="connsiteY23" fmla="*/ 972154 h 6257717"/>
                <a:gd name="connsiteX24" fmla="*/ 3435916 w 3436847"/>
                <a:gd name="connsiteY24" fmla="*/ 1034874 h 6257717"/>
                <a:gd name="connsiteX25" fmla="*/ 3420238 w 3436847"/>
                <a:gd name="connsiteY25" fmla="*/ 1301432 h 6257717"/>
                <a:gd name="connsiteX26" fmla="*/ 3341850 w 3436847"/>
                <a:gd name="connsiteY26" fmla="*/ 1442551 h 6257717"/>
                <a:gd name="connsiteX27" fmla="*/ 3294817 w 3436847"/>
                <a:gd name="connsiteY27" fmla="*/ 1536631 h 6257717"/>
                <a:gd name="connsiteX28" fmla="*/ 3247784 w 3436847"/>
                <a:gd name="connsiteY28" fmla="*/ 1583671 h 6257717"/>
                <a:gd name="connsiteX29" fmla="*/ 3216429 w 3436847"/>
                <a:gd name="connsiteY29" fmla="*/ 1630710 h 6257717"/>
                <a:gd name="connsiteX30" fmla="*/ 3185073 w 3436847"/>
                <a:gd name="connsiteY30" fmla="*/ 1662070 h 6257717"/>
                <a:gd name="connsiteX31" fmla="*/ 3153718 w 3436847"/>
                <a:gd name="connsiteY31" fmla="*/ 1709110 h 6257717"/>
                <a:gd name="connsiteX32" fmla="*/ 3106685 w 3436847"/>
                <a:gd name="connsiteY32" fmla="*/ 1740470 h 6257717"/>
                <a:gd name="connsiteX33" fmla="*/ 3091007 w 3436847"/>
                <a:gd name="connsiteY33" fmla="*/ 1787509 h 6257717"/>
                <a:gd name="connsiteX34" fmla="*/ 3028297 w 3436847"/>
                <a:gd name="connsiteY34" fmla="*/ 1881589 h 6257717"/>
                <a:gd name="connsiteX35" fmla="*/ 3012619 w 3436847"/>
                <a:gd name="connsiteY35" fmla="*/ 1928629 h 6257717"/>
                <a:gd name="connsiteX36" fmla="*/ 2965586 w 3436847"/>
                <a:gd name="connsiteY36" fmla="*/ 1959988 h 6257717"/>
                <a:gd name="connsiteX37" fmla="*/ 2949908 w 3436847"/>
                <a:gd name="connsiteY37" fmla="*/ 2038388 h 6257717"/>
                <a:gd name="connsiteX38" fmla="*/ 2918553 w 3436847"/>
                <a:gd name="connsiteY38" fmla="*/ 2085428 h 6257717"/>
                <a:gd name="connsiteX39" fmla="*/ 2887198 w 3436847"/>
                <a:gd name="connsiteY39" fmla="*/ 2210867 h 6257717"/>
                <a:gd name="connsiteX40" fmla="*/ 2808809 w 3436847"/>
                <a:gd name="connsiteY40" fmla="*/ 2273587 h 6257717"/>
                <a:gd name="connsiteX41" fmla="*/ 2793132 w 3436847"/>
                <a:gd name="connsiteY41" fmla="*/ 2320626 h 6257717"/>
                <a:gd name="connsiteX42" fmla="*/ 2761776 w 3436847"/>
                <a:gd name="connsiteY42" fmla="*/ 2351986 h 6257717"/>
                <a:gd name="connsiteX43" fmla="*/ 2730421 w 3436847"/>
                <a:gd name="connsiteY43" fmla="*/ 2555825 h 6257717"/>
                <a:gd name="connsiteX44" fmla="*/ 2699066 w 3436847"/>
                <a:gd name="connsiteY44" fmla="*/ 2649904 h 6257717"/>
                <a:gd name="connsiteX45" fmla="*/ 2683388 w 3436847"/>
                <a:gd name="connsiteY45" fmla="*/ 2696944 h 6257717"/>
                <a:gd name="connsiteX46" fmla="*/ 2667710 w 3436847"/>
                <a:gd name="connsiteY46" fmla="*/ 2759664 h 6257717"/>
                <a:gd name="connsiteX47" fmla="*/ 2636355 w 3436847"/>
                <a:gd name="connsiteY47" fmla="*/ 2822383 h 6257717"/>
                <a:gd name="connsiteX48" fmla="*/ 2589322 w 3436847"/>
                <a:gd name="connsiteY48" fmla="*/ 3057582 h 6257717"/>
                <a:gd name="connsiteX49" fmla="*/ 2573644 w 3436847"/>
                <a:gd name="connsiteY49" fmla="*/ 3104622 h 6257717"/>
                <a:gd name="connsiteX50" fmla="*/ 2526611 w 3436847"/>
                <a:gd name="connsiteY50" fmla="*/ 3120302 h 6257717"/>
                <a:gd name="connsiteX51" fmla="*/ 2479578 w 3436847"/>
                <a:gd name="connsiteY51" fmla="*/ 3167341 h 6257717"/>
                <a:gd name="connsiteX52" fmla="*/ 2401190 w 3436847"/>
                <a:gd name="connsiteY52" fmla="*/ 3261421 h 6257717"/>
                <a:gd name="connsiteX53" fmla="*/ 2354157 w 3436847"/>
                <a:gd name="connsiteY53" fmla="*/ 3355500 h 6257717"/>
                <a:gd name="connsiteX54" fmla="*/ 2322802 w 3436847"/>
                <a:gd name="connsiteY54" fmla="*/ 3465260 h 6257717"/>
                <a:gd name="connsiteX55" fmla="*/ 2291446 w 3436847"/>
                <a:gd name="connsiteY55" fmla="*/ 3559339 h 6257717"/>
                <a:gd name="connsiteX56" fmla="*/ 2244413 w 3436847"/>
                <a:gd name="connsiteY56" fmla="*/ 3606379 h 6257717"/>
                <a:gd name="connsiteX57" fmla="*/ 2228736 w 3436847"/>
                <a:gd name="connsiteY57" fmla="*/ 3669098 h 6257717"/>
                <a:gd name="connsiteX58" fmla="*/ 2197380 w 3436847"/>
                <a:gd name="connsiteY58" fmla="*/ 3763178 h 6257717"/>
                <a:gd name="connsiteX59" fmla="*/ 2181703 w 3436847"/>
                <a:gd name="connsiteY59" fmla="*/ 3810218 h 6257717"/>
                <a:gd name="connsiteX60" fmla="*/ 2166025 w 3436847"/>
                <a:gd name="connsiteY60" fmla="*/ 3872937 h 6257717"/>
                <a:gd name="connsiteX61" fmla="*/ 2134670 w 3436847"/>
                <a:gd name="connsiteY61" fmla="*/ 3935657 h 6257717"/>
                <a:gd name="connsiteX62" fmla="*/ 2071959 w 3436847"/>
                <a:gd name="connsiteY62" fmla="*/ 4014056 h 6257717"/>
                <a:gd name="connsiteX63" fmla="*/ 2040604 w 3436847"/>
                <a:gd name="connsiteY63" fmla="*/ 4108136 h 6257717"/>
                <a:gd name="connsiteX64" fmla="*/ 2024926 w 3436847"/>
                <a:gd name="connsiteY64" fmla="*/ 4155176 h 6257717"/>
                <a:gd name="connsiteX65" fmla="*/ 2009248 w 3436847"/>
                <a:gd name="connsiteY65" fmla="*/ 4202215 h 6257717"/>
                <a:gd name="connsiteX66" fmla="*/ 1977893 w 3436847"/>
                <a:gd name="connsiteY66" fmla="*/ 4249255 h 6257717"/>
                <a:gd name="connsiteX67" fmla="*/ 2024926 w 3436847"/>
                <a:gd name="connsiteY67" fmla="*/ 4202215 h 6257717"/>
                <a:gd name="connsiteX68" fmla="*/ 2040604 w 3436847"/>
                <a:gd name="connsiteY68" fmla="*/ 4155176 h 6257717"/>
                <a:gd name="connsiteX69" fmla="*/ 2103314 w 3436847"/>
                <a:gd name="connsiteY69" fmla="*/ 4061096 h 6257717"/>
                <a:gd name="connsiteX70" fmla="*/ 2150347 w 3436847"/>
                <a:gd name="connsiteY70" fmla="*/ 3951337 h 6257717"/>
                <a:gd name="connsiteX71" fmla="*/ 2166025 w 3436847"/>
                <a:gd name="connsiteY71" fmla="*/ 3904297 h 6257717"/>
                <a:gd name="connsiteX72" fmla="*/ 2213058 w 3436847"/>
                <a:gd name="connsiteY72" fmla="*/ 3857257 h 6257717"/>
                <a:gd name="connsiteX73" fmla="*/ 2275769 w 3436847"/>
                <a:gd name="connsiteY73" fmla="*/ 3763178 h 6257717"/>
                <a:gd name="connsiteX74" fmla="*/ 2307124 w 3436847"/>
                <a:gd name="connsiteY74" fmla="*/ 3716138 h 6257717"/>
                <a:gd name="connsiteX75" fmla="*/ 2322802 w 3436847"/>
                <a:gd name="connsiteY75" fmla="*/ 3135982 h 6257717"/>
                <a:gd name="connsiteX76" fmla="*/ 2354157 w 3436847"/>
                <a:gd name="connsiteY76" fmla="*/ 3088942 h 6257717"/>
                <a:gd name="connsiteX77" fmla="*/ 2401190 w 3436847"/>
                <a:gd name="connsiteY77" fmla="*/ 3057582 h 6257717"/>
                <a:gd name="connsiteX78" fmla="*/ 2416868 w 3436847"/>
                <a:gd name="connsiteY78" fmla="*/ 3010542 h 6257717"/>
                <a:gd name="connsiteX79" fmla="*/ 2510934 w 3436847"/>
                <a:gd name="connsiteY79" fmla="*/ 2885103 h 6257717"/>
                <a:gd name="connsiteX80" fmla="*/ 2463901 w 3436847"/>
                <a:gd name="connsiteY80" fmla="*/ 2869423 h 6257717"/>
                <a:gd name="connsiteX81" fmla="*/ 2369835 w 3436847"/>
                <a:gd name="connsiteY81" fmla="*/ 2916463 h 6257717"/>
                <a:gd name="connsiteX82" fmla="*/ 2322802 w 3436847"/>
                <a:gd name="connsiteY82" fmla="*/ 2932143 h 6257717"/>
                <a:gd name="connsiteX83" fmla="*/ 2260091 w 3436847"/>
                <a:gd name="connsiteY83" fmla="*/ 2963503 h 6257717"/>
                <a:gd name="connsiteX84" fmla="*/ 2213058 w 3436847"/>
                <a:gd name="connsiteY84" fmla="*/ 2979182 h 6257717"/>
                <a:gd name="connsiteX85" fmla="*/ 2150347 w 3436847"/>
                <a:gd name="connsiteY85" fmla="*/ 3010542 h 6257717"/>
                <a:gd name="connsiteX86" fmla="*/ 1993571 w 3436847"/>
                <a:gd name="connsiteY86" fmla="*/ 3057582 h 6257717"/>
                <a:gd name="connsiteX87" fmla="*/ 1852472 w 3436847"/>
                <a:gd name="connsiteY87" fmla="*/ 3088942 h 6257717"/>
                <a:gd name="connsiteX88" fmla="*/ 1758406 w 3436847"/>
                <a:gd name="connsiteY88" fmla="*/ 3120302 h 6257717"/>
                <a:gd name="connsiteX89" fmla="*/ 1711373 w 3436847"/>
                <a:gd name="connsiteY89" fmla="*/ 3135982 h 6257717"/>
                <a:gd name="connsiteX90" fmla="*/ 1664340 w 3436847"/>
                <a:gd name="connsiteY90" fmla="*/ 3151661 h 6257717"/>
                <a:gd name="connsiteX91" fmla="*/ 1632984 w 3436847"/>
                <a:gd name="connsiteY91" fmla="*/ 3183021 h 6257717"/>
                <a:gd name="connsiteX92" fmla="*/ 1664340 w 3436847"/>
                <a:gd name="connsiteY92" fmla="*/ 3135982 h 6257717"/>
                <a:gd name="connsiteX93" fmla="*/ 1758406 w 3436847"/>
                <a:gd name="connsiteY93" fmla="*/ 3041902 h 6257717"/>
                <a:gd name="connsiteX94" fmla="*/ 1789761 w 3436847"/>
                <a:gd name="connsiteY94" fmla="*/ 2994862 h 6257717"/>
                <a:gd name="connsiteX95" fmla="*/ 1868149 w 3436847"/>
                <a:gd name="connsiteY95" fmla="*/ 2900783 h 6257717"/>
                <a:gd name="connsiteX96" fmla="*/ 1899505 w 3436847"/>
                <a:gd name="connsiteY96" fmla="*/ 2806704 h 6257717"/>
                <a:gd name="connsiteX97" fmla="*/ 1962215 w 3436847"/>
                <a:gd name="connsiteY97" fmla="*/ 2712624 h 6257717"/>
                <a:gd name="connsiteX98" fmla="*/ 1993571 w 3436847"/>
                <a:gd name="connsiteY98" fmla="*/ 2681264 h 6257717"/>
                <a:gd name="connsiteX99" fmla="*/ 2024926 w 3436847"/>
                <a:gd name="connsiteY99" fmla="*/ 2634225 h 6257717"/>
                <a:gd name="connsiteX100" fmla="*/ 2071959 w 3436847"/>
                <a:gd name="connsiteY100" fmla="*/ 2602865 h 6257717"/>
                <a:gd name="connsiteX101" fmla="*/ 2118992 w 3436847"/>
                <a:gd name="connsiteY101" fmla="*/ 2555825 h 6257717"/>
                <a:gd name="connsiteX102" fmla="*/ 2213058 w 3436847"/>
                <a:gd name="connsiteY102" fmla="*/ 2524465 h 6257717"/>
                <a:gd name="connsiteX103" fmla="*/ 2260091 w 3436847"/>
                <a:gd name="connsiteY103" fmla="*/ 2477425 h 6257717"/>
                <a:gd name="connsiteX104" fmla="*/ 2307124 w 3436847"/>
                <a:gd name="connsiteY104" fmla="*/ 2461746 h 6257717"/>
                <a:gd name="connsiteX105" fmla="*/ 2369835 w 3436847"/>
                <a:gd name="connsiteY105" fmla="*/ 2430386 h 6257717"/>
                <a:gd name="connsiteX106" fmla="*/ 2463901 w 3436847"/>
                <a:gd name="connsiteY106" fmla="*/ 2351986 h 6257717"/>
                <a:gd name="connsiteX107" fmla="*/ 2510934 w 3436847"/>
                <a:gd name="connsiteY107" fmla="*/ 2336306 h 6257717"/>
                <a:gd name="connsiteX108" fmla="*/ 2573644 w 3436847"/>
                <a:gd name="connsiteY108" fmla="*/ 2289267 h 6257717"/>
                <a:gd name="connsiteX109" fmla="*/ 2667710 w 3436847"/>
                <a:gd name="connsiteY109" fmla="*/ 2226547 h 6257717"/>
                <a:gd name="connsiteX110" fmla="*/ 2699066 w 3436847"/>
                <a:gd name="connsiteY110" fmla="*/ 2195187 h 6257717"/>
                <a:gd name="connsiteX111" fmla="*/ 2746099 w 3436847"/>
                <a:gd name="connsiteY111" fmla="*/ 2163827 h 6257717"/>
                <a:gd name="connsiteX112" fmla="*/ 2840165 w 3436847"/>
                <a:gd name="connsiteY112" fmla="*/ 2132467 h 6257717"/>
                <a:gd name="connsiteX113" fmla="*/ 2855842 w 3436847"/>
                <a:gd name="connsiteY113" fmla="*/ 2336306 h 6257717"/>
                <a:gd name="connsiteX114" fmla="*/ 2824487 w 3436847"/>
                <a:gd name="connsiteY114" fmla="*/ 2383346 h 6257717"/>
                <a:gd name="connsiteX115" fmla="*/ 2793132 w 3436847"/>
                <a:gd name="connsiteY115" fmla="*/ 2477425 h 6257717"/>
                <a:gd name="connsiteX116" fmla="*/ 2777454 w 3436847"/>
                <a:gd name="connsiteY116" fmla="*/ 2540145 h 6257717"/>
                <a:gd name="connsiteX117" fmla="*/ 2730421 w 3436847"/>
                <a:gd name="connsiteY117" fmla="*/ 2602865 h 6257717"/>
                <a:gd name="connsiteX118" fmla="*/ 2699066 w 3436847"/>
                <a:gd name="connsiteY118" fmla="*/ 2728304 h 6257717"/>
                <a:gd name="connsiteX119" fmla="*/ 2667710 w 3436847"/>
                <a:gd name="connsiteY119" fmla="*/ 2775344 h 6257717"/>
                <a:gd name="connsiteX120" fmla="*/ 2620677 w 3436847"/>
                <a:gd name="connsiteY120" fmla="*/ 2916463 h 6257717"/>
                <a:gd name="connsiteX121" fmla="*/ 2589322 w 3436847"/>
                <a:gd name="connsiteY121" fmla="*/ 2963503 h 6257717"/>
                <a:gd name="connsiteX122" fmla="*/ 2573644 w 3436847"/>
                <a:gd name="connsiteY122" fmla="*/ 3010542 h 6257717"/>
                <a:gd name="connsiteX123" fmla="*/ 2495256 w 3436847"/>
                <a:gd name="connsiteY123" fmla="*/ 3120302 h 6257717"/>
                <a:gd name="connsiteX124" fmla="*/ 2479578 w 3436847"/>
                <a:gd name="connsiteY124" fmla="*/ 3167341 h 6257717"/>
                <a:gd name="connsiteX125" fmla="*/ 2416868 w 3436847"/>
                <a:gd name="connsiteY125" fmla="*/ 3261421 h 6257717"/>
                <a:gd name="connsiteX126" fmla="*/ 2338479 w 3436847"/>
                <a:gd name="connsiteY126" fmla="*/ 3386860 h 6257717"/>
                <a:gd name="connsiteX127" fmla="*/ 2291446 w 3436847"/>
                <a:gd name="connsiteY127" fmla="*/ 3402540 h 6257717"/>
                <a:gd name="connsiteX128" fmla="*/ 2213058 w 3436847"/>
                <a:gd name="connsiteY128" fmla="*/ 3480940 h 6257717"/>
                <a:gd name="connsiteX129" fmla="*/ 2181703 w 3436847"/>
                <a:gd name="connsiteY129" fmla="*/ 3527979 h 6257717"/>
                <a:gd name="connsiteX130" fmla="*/ 2134670 w 3436847"/>
                <a:gd name="connsiteY130" fmla="*/ 3559339 h 6257717"/>
                <a:gd name="connsiteX131" fmla="*/ 2103314 w 3436847"/>
                <a:gd name="connsiteY131" fmla="*/ 3590699 h 6257717"/>
                <a:gd name="connsiteX132" fmla="*/ 2009248 w 3436847"/>
                <a:gd name="connsiteY132" fmla="*/ 3622059 h 6257717"/>
                <a:gd name="connsiteX133" fmla="*/ 1915182 w 3436847"/>
                <a:gd name="connsiteY133" fmla="*/ 3543659 h 6257717"/>
                <a:gd name="connsiteX134" fmla="*/ 1899505 w 3436847"/>
                <a:gd name="connsiteY134" fmla="*/ 3496619 h 6257717"/>
                <a:gd name="connsiteX135" fmla="*/ 1868149 w 3436847"/>
                <a:gd name="connsiteY135" fmla="*/ 3308461 h 6257717"/>
                <a:gd name="connsiteX136" fmla="*/ 1930860 w 3436847"/>
                <a:gd name="connsiteY136" fmla="*/ 3245741 h 6257717"/>
                <a:gd name="connsiteX137" fmla="*/ 1962215 w 3436847"/>
                <a:gd name="connsiteY137" fmla="*/ 3292781 h 6257717"/>
                <a:gd name="connsiteX138" fmla="*/ 1946538 w 3436847"/>
                <a:gd name="connsiteY138" fmla="*/ 3684778 h 6257717"/>
                <a:gd name="connsiteX139" fmla="*/ 1915182 w 3436847"/>
                <a:gd name="connsiteY139" fmla="*/ 3857257 h 6257717"/>
                <a:gd name="connsiteX140" fmla="*/ 1930860 w 3436847"/>
                <a:gd name="connsiteY140" fmla="*/ 4092456 h 6257717"/>
                <a:gd name="connsiteX141" fmla="*/ 2024926 w 3436847"/>
                <a:gd name="connsiteY141" fmla="*/ 4139496 h 6257717"/>
                <a:gd name="connsiteX142" fmla="*/ 2071959 w 3436847"/>
                <a:gd name="connsiteY142" fmla="*/ 4170856 h 6257717"/>
                <a:gd name="connsiteX143" fmla="*/ 2213058 w 3436847"/>
                <a:gd name="connsiteY143" fmla="*/ 4233575 h 6257717"/>
                <a:gd name="connsiteX144" fmla="*/ 2228736 w 3436847"/>
                <a:gd name="connsiteY144" fmla="*/ 4280615 h 6257717"/>
                <a:gd name="connsiteX145" fmla="*/ 2213058 w 3436847"/>
                <a:gd name="connsiteY145" fmla="*/ 4594213 h 6257717"/>
                <a:gd name="connsiteX146" fmla="*/ 2166025 w 3436847"/>
                <a:gd name="connsiteY146" fmla="*/ 4641253 h 6257717"/>
                <a:gd name="connsiteX147" fmla="*/ 2071959 w 3436847"/>
                <a:gd name="connsiteY147" fmla="*/ 4719652 h 6257717"/>
                <a:gd name="connsiteX148" fmla="*/ 2040604 w 3436847"/>
                <a:gd name="connsiteY148" fmla="*/ 4782372 h 6257717"/>
                <a:gd name="connsiteX149" fmla="*/ 1977893 w 3436847"/>
                <a:gd name="connsiteY149" fmla="*/ 4876451 h 6257717"/>
                <a:gd name="connsiteX150" fmla="*/ 1915182 w 3436847"/>
                <a:gd name="connsiteY150" fmla="*/ 5017571 h 6257717"/>
                <a:gd name="connsiteX151" fmla="*/ 1836794 w 3436847"/>
                <a:gd name="connsiteY151" fmla="*/ 5158690 h 6257717"/>
                <a:gd name="connsiteX152" fmla="*/ 1805439 w 3436847"/>
                <a:gd name="connsiteY152" fmla="*/ 5205730 h 6257717"/>
                <a:gd name="connsiteX153" fmla="*/ 1727050 w 3436847"/>
                <a:gd name="connsiteY153" fmla="*/ 5268449 h 6257717"/>
                <a:gd name="connsiteX154" fmla="*/ 1664340 w 3436847"/>
                <a:gd name="connsiteY154" fmla="*/ 5362529 h 6257717"/>
                <a:gd name="connsiteX155" fmla="*/ 1617307 w 3436847"/>
                <a:gd name="connsiteY155" fmla="*/ 5378209 h 6257717"/>
                <a:gd name="connsiteX156" fmla="*/ 1523241 w 3436847"/>
                <a:gd name="connsiteY156" fmla="*/ 5425248 h 6257717"/>
                <a:gd name="connsiteX157" fmla="*/ 1444852 w 3436847"/>
                <a:gd name="connsiteY157" fmla="*/ 5487968 h 6257717"/>
                <a:gd name="connsiteX158" fmla="*/ 1397819 w 3436847"/>
                <a:gd name="connsiteY158" fmla="*/ 5503648 h 6257717"/>
                <a:gd name="connsiteX159" fmla="*/ 1366464 w 3436847"/>
                <a:gd name="connsiteY159" fmla="*/ 5550687 h 6257717"/>
                <a:gd name="connsiteX160" fmla="*/ 1319431 w 3436847"/>
                <a:gd name="connsiteY160" fmla="*/ 5644767 h 6257717"/>
                <a:gd name="connsiteX161" fmla="*/ 1272398 w 3436847"/>
                <a:gd name="connsiteY161" fmla="*/ 5676127 h 6257717"/>
                <a:gd name="connsiteX162" fmla="*/ 1225365 w 3436847"/>
                <a:gd name="connsiteY162" fmla="*/ 5770206 h 6257717"/>
                <a:gd name="connsiteX163" fmla="*/ 1178332 w 3436847"/>
                <a:gd name="connsiteY163" fmla="*/ 5785886 h 6257717"/>
                <a:gd name="connsiteX164" fmla="*/ 1115621 w 3436847"/>
                <a:gd name="connsiteY164" fmla="*/ 5864286 h 6257717"/>
                <a:gd name="connsiteX165" fmla="*/ 770713 w 3436847"/>
                <a:gd name="connsiteY165" fmla="*/ 5911325 h 6257717"/>
                <a:gd name="connsiteX166" fmla="*/ 645291 w 3436847"/>
                <a:gd name="connsiteY166" fmla="*/ 6005405 h 6257717"/>
                <a:gd name="connsiteX167" fmla="*/ 598258 w 3436847"/>
                <a:gd name="connsiteY167" fmla="*/ 6036765 h 6257717"/>
                <a:gd name="connsiteX168" fmla="*/ 582581 w 3436847"/>
                <a:gd name="connsiteY168" fmla="*/ 6083804 h 6257717"/>
                <a:gd name="connsiteX169" fmla="*/ 535548 w 3436847"/>
                <a:gd name="connsiteY169" fmla="*/ 6099484 h 6257717"/>
                <a:gd name="connsiteX170" fmla="*/ 488515 w 3436847"/>
                <a:gd name="connsiteY170" fmla="*/ 6130844 h 6257717"/>
                <a:gd name="connsiteX171" fmla="*/ 49540 w 3436847"/>
                <a:gd name="connsiteY171" fmla="*/ 6256283 h 6257717"/>
                <a:gd name="connsiteX172" fmla="*/ 18184 w 3436847"/>
                <a:gd name="connsiteY172" fmla="*/ 6209244 h 6257717"/>
                <a:gd name="connsiteX173" fmla="*/ 18184 w 3436847"/>
                <a:gd name="connsiteY173" fmla="*/ 6005405 h 6257717"/>
                <a:gd name="connsiteX174" fmla="*/ 33862 w 3436847"/>
                <a:gd name="connsiteY174" fmla="*/ 5958365 h 6257717"/>
                <a:gd name="connsiteX175" fmla="*/ 174961 w 3436847"/>
                <a:gd name="connsiteY175" fmla="*/ 5879966 h 6257717"/>
                <a:gd name="connsiteX176" fmla="*/ 316060 w 3436847"/>
                <a:gd name="connsiteY176" fmla="*/ 5864286 h 6257717"/>
                <a:gd name="connsiteX177" fmla="*/ 347416 w 3436847"/>
                <a:gd name="connsiteY177" fmla="*/ 5911325 h 6257717"/>
                <a:gd name="connsiteX178" fmla="*/ 363093 w 3436847"/>
                <a:gd name="connsiteY178" fmla="*/ 5958365 h 6257717"/>
                <a:gd name="connsiteX179" fmla="*/ 347416 w 3436847"/>
                <a:gd name="connsiteY179" fmla="*/ 6005405 h 6257717"/>
                <a:gd name="connsiteX180" fmla="*/ 347416 w 3436847"/>
                <a:gd name="connsiteY180" fmla="*/ 6005405 h 6257717"/>
                <a:gd name="connsiteX181" fmla="*/ 347416 w 3436847"/>
                <a:gd name="connsiteY181" fmla="*/ 6005405 h 6257717"/>
                <a:gd name="connsiteX182" fmla="*/ 347416 w 3436847"/>
                <a:gd name="connsiteY182" fmla="*/ 6005405 h 625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3436847" h="6257717">
                  <a:moveTo>
                    <a:pt x="1366464" y="0"/>
                  </a:moveTo>
                  <a:lnTo>
                    <a:pt x="1366464" y="0"/>
                  </a:lnTo>
                  <a:cubicBezTo>
                    <a:pt x="1361244" y="46988"/>
                    <a:pt x="1333959" y="162628"/>
                    <a:pt x="1366464" y="219519"/>
                  </a:cubicBezTo>
                  <a:cubicBezTo>
                    <a:pt x="1375812" y="235880"/>
                    <a:pt x="1397819" y="240425"/>
                    <a:pt x="1413497" y="250878"/>
                  </a:cubicBezTo>
                  <a:cubicBezTo>
                    <a:pt x="1439626" y="245652"/>
                    <a:pt x="1467393" y="245697"/>
                    <a:pt x="1491885" y="235199"/>
                  </a:cubicBezTo>
                  <a:cubicBezTo>
                    <a:pt x="1505472" y="229375"/>
                    <a:pt x="1510566" y="211445"/>
                    <a:pt x="1523241" y="203839"/>
                  </a:cubicBezTo>
                  <a:cubicBezTo>
                    <a:pt x="1537411" y="195336"/>
                    <a:pt x="1554596" y="193386"/>
                    <a:pt x="1570274" y="188159"/>
                  </a:cubicBezTo>
                  <a:cubicBezTo>
                    <a:pt x="1659114" y="193386"/>
                    <a:pt x="1749832" y="184932"/>
                    <a:pt x="1836794" y="203839"/>
                  </a:cubicBezTo>
                  <a:cubicBezTo>
                    <a:pt x="1873620" y="211846"/>
                    <a:pt x="1899505" y="245652"/>
                    <a:pt x="1930860" y="266558"/>
                  </a:cubicBezTo>
                  <a:cubicBezTo>
                    <a:pt x="1946538" y="277011"/>
                    <a:pt x="1959613" y="293347"/>
                    <a:pt x="1977893" y="297918"/>
                  </a:cubicBezTo>
                  <a:cubicBezTo>
                    <a:pt x="2012949" y="306683"/>
                    <a:pt x="2111768" y="329688"/>
                    <a:pt x="2134670" y="344958"/>
                  </a:cubicBezTo>
                  <a:cubicBezTo>
                    <a:pt x="2195453" y="385486"/>
                    <a:pt x="2163827" y="370358"/>
                    <a:pt x="2228736" y="391998"/>
                  </a:cubicBezTo>
                  <a:cubicBezTo>
                    <a:pt x="2326562" y="538757"/>
                    <a:pt x="2225157" y="414014"/>
                    <a:pt x="2605000" y="454717"/>
                  </a:cubicBezTo>
                  <a:cubicBezTo>
                    <a:pt x="2637864" y="458239"/>
                    <a:pt x="2667711" y="475624"/>
                    <a:pt x="2699066" y="486077"/>
                  </a:cubicBezTo>
                  <a:lnTo>
                    <a:pt x="2746099" y="501757"/>
                  </a:lnTo>
                  <a:cubicBezTo>
                    <a:pt x="2835960" y="636571"/>
                    <a:pt x="2716306" y="477921"/>
                    <a:pt x="2824487" y="564477"/>
                  </a:cubicBezTo>
                  <a:cubicBezTo>
                    <a:pt x="2839201" y="576250"/>
                    <a:pt x="2844071" y="596801"/>
                    <a:pt x="2855842" y="611516"/>
                  </a:cubicBezTo>
                  <a:cubicBezTo>
                    <a:pt x="2865076" y="623060"/>
                    <a:pt x="2877964" y="631332"/>
                    <a:pt x="2887198" y="642876"/>
                  </a:cubicBezTo>
                  <a:cubicBezTo>
                    <a:pt x="2898969" y="657592"/>
                    <a:pt x="2910127" y="673061"/>
                    <a:pt x="2918553" y="689916"/>
                  </a:cubicBezTo>
                  <a:cubicBezTo>
                    <a:pt x="2925944" y="704699"/>
                    <a:pt x="2920782" y="727348"/>
                    <a:pt x="2934231" y="736956"/>
                  </a:cubicBezTo>
                  <a:cubicBezTo>
                    <a:pt x="2961125" y="756169"/>
                    <a:pt x="2996942" y="757862"/>
                    <a:pt x="3028297" y="768315"/>
                  </a:cubicBezTo>
                  <a:cubicBezTo>
                    <a:pt x="3139973" y="805545"/>
                    <a:pt x="3058840" y="782726"/>
                    <a:pt x="3279139" y="799675"/>
                  </a:cubicBezTo>
                  <a:cubicBezTo>
                    <a:pt x="3295476" y="848692"/>
                    <a:pt x="3311321" y="909984"/>
                    <a:pt x="3357528" y="940794"/>
                  </a:cubicBezTo>
                  <a:lnTo>
                    <a:pt x="3404561" y="972154"/>
                  </a:lnTo>
                  <a:cubicBezTo>
                    <a:pt x="3415013" y="993061"/>
                    <a:pt x="3434804" y="1011527"/>
                    <a:pt x="3435916" y="1034874"/>
                  </a:cubicBezTo>
                  <a:cubicBezTo>
                    <a:pt x="3440149" y="1123780"/>
                    <a:pt x="3429093" y="1212867"/>
                    <a:pt x="3420238" y="1301432"/>
                  </a:cubicBezTo>
                  <a:cubicBezTo>
                    <a:pt x="3413483" y="1368994"/>
                    <a:pt x="3366212" y="1369455"/>
                    <a:pt x="3341850" y="1442551"/>
                  </a:cubicBezTo>
                  <a:cubicBezTo>
                    <a:pt x="3326138" y="1489694"/>
                    <a:pt x="3328585" y="1496103"/>
                    <a:pt x="3294817" y="1536631"/>
                  </a:cubicBezTo>
                  <a:cubicBezTo>
                    <a:pt x="3280623" y="1553666"/>
                    <a:pt x="3261978" y="1566636"/>
                    <a:pt x="3247784" y="1583671"/>
                  </a:cubicBezTo>
                  <a:cubicBezTo>
                    <a:pt x="3235721" y="1598148"/>
                    <a:pt x="3228200" y="1615995"/>
                    <a:pt x="3216429" y="1630710"/>
                  </a:cubicBezTo>
                  <a:cubicBezTo>
                    <a:pt x="3207195" y="1642254"/>
                    <a:pt x="3194307" y="1650526"/>
                    <a:pt x="3185073" y="1662070"/>
                  </a:cubicBezTo>
                  <a:cubicBezTo>
                    <a:pt x="3173302" y="1676786"/>
                    <a:pt x="3167042" y="1695784"/>
                    <a:pt x="3153718" y="1709110"/>
                  </a:cubicBezTo>
                  <a:cubicBezTo>
                    <a:pt x="3140395" y="1722435"/>
                    <a:pt x="3122363" y="1730017"/>
                    <a:pt x="3106685" y="1740470"/>
                  </a:cubicBezTo>
                  <a:cubicBezTo>
                    <a:pt x="3101459" y="1756150"/>
                    <a:pt x="3099033" y="1773061"/>
                    <a:pt x="3091007" y="1787509"/>
                  </a:cubicBezTo>
                  <a:cubicBezTo>
                    <a:pt x="3072706" y="1820456"/>
                    <a:pt x="3040214" y="1845834"/>
                    <a:pt x="3028297" y="1881589"/>
                  </a:cubicBezTo>
                  <a:cubicBezTo>
                    <a:pt x="3023071" y="1897269"/>
                    <a:pt x="3022943" y="1915722"/>
                    <a:pt x="3012619" y="1928629"/>
                  </a:cubicBezTo>
                  <a:cubicBezTo>
                    <a:pt x="3000849" y="1943344"/>
                    <a:pt x="2981264" y="1949535"/>
                    <a:pt x="2965586" y="1959988"/>
                  </a:cubicBezTo>
                  <a:cubicBezTo>
                    <a:pt x="2960360" y="1986121"/>
                    <a:pt x="2959264" y="2013434"/>
                    <a:pt x="2949908" y="2038388"/>
                  </a:cubicBezTo>
                  <a:cubicBezTo>
                    <a:pt x="2943292" y="2056033"/>
                    <a:pt x="2925169" y="2067783"/>
                    <a:pt x="2918553" y="2085428"/>
                  </a:cubicBezTo>
                  <a:cubicBezTo>
                    <a:pt x="2907318" y="2115393"/>
                    <a:pt x="2906536" y="2178632"/>
                    <a:pt x="2887198" y="2210867"/>
                  </a:cubicBezTo>
                  <a:cubicBezTo>
                    <a:pt x="2872306" y="2235691"/>
                    <a:pt x="2830171" y="2259343"/>
                    <a:pt x="2808809" y="2273587"/>
                  </a:cubicBezTo>
                  <a:cubicBezTo>
                    <a:pt x="2803583" y="2289267"/>
                    <a:pt x="2801634" y="2306453"/>
                    <a:pt x="2793132" y="2320626"/>
                  </a:cubicBezTo>
                  <a:cubicBezTo>
                    <a:pt x="2785527" y="2333302"/>
                    <a:pt x="2766966" y="2338145"/>
                    <a:pt x="2761776" y="2351986"/>
                  </a:cubicBezTo>
                  <a:cubicBezTo>
                    <a:pt x="2755767" y="2368013"/>
                    <a:pt x="2732295" y="2547705"/>
                    <a:pt x="2730421" y="2555825"/>
                  </a:cubicBezTo>
                  <a:cubicBezTo>
                    <a:pt x="2722989" y="2588034"/>
                    <a:pt x="2709518" y="2618544"/>
                    <a:pt x="2699066" y="2649904"/>
                  </a:cubicBezTo>
                  <a:cubicBezTo>
                    <a:pt x="2693840" y="2665584"/>
                    <a:pt x="2687396" y="2680909"/>
                    <a:pt x="2683388" y="2696944"/>
                  </a:cubicBezTo>
                  <a:cubicBezTo>
                    <a:pt x="2678162" y="2717851"/>
                    <a:pt x="2675276" y="2739486"/>
                    <a:pt x="2667710" y="2759664"/>
                  </a:cubicBezTo>
                  <a:cubicBezTo>
                    <a:pt x="2659504" y="2781550"/>
                    <a:pt x="2646807" y="2801477"/>
                    <a:pt x="2636355" y="2822383"/>
                  </a:cubicBezTo>
                  <a:cubicBezTo>
                    <a:pt x="2623226" y="2914294"/>
                    <a:pt x="2619559" y="2966859"/>
                    <a:pt x="2589322" y="3057582"/>
                  </a:cubicBezTo>
                  <a:cubicBezTo>
                    <a:pt x="2584096" y="3073262"/>
                    <a:pt x="2585330" y="3092934"/>
                    <a:pt x="2573644" y="3104622"/>
                  </a:cubicBezTo>
                  <a:cubicBezTo>
                    <a:pt x="2561959" y="3116308"/>
                    <a:pt x="2542289" y="3115075"/>
                    <a:pt x="2526611" y="3120302"/>
                  </a:cubicBezTo>
                  <a:cubicBezTo>
                    <a:pt x="2510933" y="3135982"/>
                    <a:pt x="2493772" y="3150306"/>
                    <a:pt x="2479578" y="3167341"/>
                  </a:cubicBezTo>
                  <a:cubicBezTo>
                    <a:pt x="2370438" y="3298328"/>
                    <a:pt x="2538604" y="3123987"/>
                    <a:pt x="2401190" y="3261421"/>
                  </a:cubicBezTo>
                  <a:cubicBezTo>
                    <a:pt x="2361782" y="3379660"/>
                    <a:pt x="2414941" y="3233915"/>
                    <a:pt x="2354157" y="3355500"/>
                  </a:cubicBezTo>
                  <a:cubicBezTo>
                    <a:pt x="2340982" y="3381853"/>
                    <a:pt x="2330339" y="3440134"/>
                    <a:pt x="2322802" y="3465260"/>
                  </a:cubicBezTo>
                  <a:cubicBezTo>
                    <a:pt x="2313305" y="3496922"/>
                    <a:pt x="2314818" y="3535963"/>
                    <a:pt x="2291446" y="3559339"/>
                  </a:cubicBezTo>
                  <a:lnTo>
                    <a:pt x="2244413" y="3606379"/>
                  </a:lnTo>
                  <a:cubicBezTo>
                    <a:pt x="2239187" y="3627285"/>
                    <a:pt x="2234927" y="3648457"/>
                    <a:pt x="2228736" y="3669098"/>
                  </a:cubicBezTo>
                  <a:cubicBezTo>
                    <a:pt x="2219239" y="3700760"/>
                    <a:pt x="2207832" y="3731818"/>
                    <a:pt x="2197380" y="3763178"/>
                  </a:cubicBezTo>
                  <a:cubicBezTo>
                    <a:pt x="2192154" y="3778858"/>
                    <a:pt x="2185711" y="3794184"/>
                    <a:pt x="2181703" y="3810218"/>
                  </a:cubicBezTo>
                  <a:cubicBezTo>
                    <a:pt x="2176477" y="3831124"/>
                    <a:pt x="2173591" y="3852759"/>
                    <a:pt x="2166025" y="3872937"/>
                  </a:cubicBezTo>
                  <a:cubicBezTo>
                    <a:pt x="2157819" y="3894823"/>
                    <a:pt x="2147634" y="3916208"/>
                    <a:pt x="2134670" y="3935657"/>
                  </a:cubicBezTo>
                  <a:cubicBezTo>
                    <a:pt x="2091233" y="4000822"/>
                    <a:pt x="2109929" y="3928610"/>
                    <a:pt x="2071959" y="4014056"/>
                  </a:cubicBezTo>
                  <a:cubicBezTo>
                    <a:pt x="2058535" y="4044264"/>
                    <a:pt x="2051056" y="4076776"/>
                    <a:pt x="2040604" y="4108136"/>
                  </a:cubicBezTo>
                  <a:lnTo>
                    <a:pt x="2024926" y="4155176"/>
                  </a:lnTo>
                  <a:cubicBezTo>
                    <a:pt x="2019700" y="4170856"/>
                    <a:pt x="2018415" y="4188462"/>
                    <a:pt x="2009248" y="4202215"/>
                  </a:cubicBezTo>
                  <a:cubicBezTo>
                    <a:pt x="1998796" y="4217895"/>
                    <a:pt x="1964569" y="4262581"/>
                    <a:pt x="1977893" y="4249255"/>
                  </a:cubicBezTo>
                  <a:lnTo>
                    <a:pt x="2024926" y="4202215"/>
                  </a:lnTo>
                  <a:cubicBezTo>
                    <a:pt x="2030152" y="4186535"/>
                    <a:pt x="2032578" y="4169624"/>
                    <a:pt x="2040604" y="4155176"/>
                  </a:cubicBezTo>
                  <a:cubicBezTo>
                    <a:pt x="2058905" y="4122229"/>
                    <a:pt x="2091397" y="4096851"/>
                    <a:pt x="2103314" y="4061096"/>
                  </a:cubicBezTo>
                  <a:cubicBezTo>
                    <a:pt x="2140082" y="3950778"/>
                    <a:pt x="2092228" y="4086967"/>
                    <a:pt x="2150347" y="3951337"/>
                  </a:cubicBezTo>
                  <a:cubicBezTo>
                    <a:pt x="2156857" y="3936145"/>
                    <a:pt x="2156858" y="3918050"/>
                    <a:pt x="2166025" y="3904297"/>
                  </a:cubicBezTo>
                  <a:cubicBezTo>
                    <a:pt x="2178323" y="3885847"/>
                    <a:pt x="2199446" y="3874760"/>
                    <a:pt x="2213058" y="3857257"/>
                  </a:cubicBezTo>
                  <a:cubicBezTo>
                    <a:pt x="2236194" y="3827506"/>
                    <a:pt x="2254865" y="3794538"/>
                    <a:pt x="2275769" y="3763178"/>
                  </a:cubicBezTo>
                  <a:lnTo>
                    <a:pt x="2307124" y="3716138"/>
                  </a:lnTo>
                  <a:cubicBezTo>
                    <a:pt x="2312350" y="3522753"/>
                    <a:pt x="2308335" y="3328896"/>
                    <a:pt x="2322802" y="3135982"/>
                  </a:cubicBezTo>
                  <a:cubicBezTo>
                    <a:pt x="2324211" y="3117191"/>
                    <a:pt x="2340833" y="3102268"/>
                    <a:pt x="2354157" y="3088942"/>
                  </a:cubicBezTo>
                  <a:cubicBezTo>
                    <a:pt x="2367480" y="3075617"/>
                    <a:pt x="2385512" y="3068035"/>
                    <a:pt x="2401190" y="3057582"/>
                  </a:cubicBezTo>
                  <a:cubicBezTo>
                    <a:pt x="2406416" y="3041902"/>
                    <a:pt x="2408842" y="3024991"/>
                    <a:pt x="2416868" y="3010542"/>
                  </a:cubicBezTo>
                  <a:cubicBezTo>
                    <a:pt x="2461187" y="2930756"/>
                    <a:pt x="2463360" y="2932683"/>
                    <a:pt x="2510934" y="2885103"/>
                  </a:cubicBezTo>
                  <a:cubicBezTo>
                    <a:pt x="2495256" y="2879876"/>
                    <a:pt x="2480427" y="2869423"/>
                    <a:pt x="2463901" y="2869423"/>
                  </a:cubicBezTo>
                  <a:cubicBezTo>
                    <a:pt x="2424495" y="2869423"/>
                    <a:pt x="2401539" y="2900609"/>
                    <a:pt x="2369835" y="2916463"/>
                  </a:cubicBezTo>
                  <a:cubicBezTo>
                    <a:pt x="2355054" y="2923855"/>
                    <a:pt x="2337991" y="2925632"/>
                    <a:pt x="2322802" y="2932143"/>
                  </a:cubicBezTo>
                  <a:cubicBezTo>
                    <a:pt x="2301321" y="2941351"/>
                    <a:pt x="2281573" y="2954295"/>
                    <a:pt x="2260091" y="2963503"/>
                  </a:cubicBezTo>
                  <a:cubicBezTo>
                    <a:pt x="2244902" y="2970014"/>
                    <a:pt x="2228247" y="2972671"/>
                    <a:pt x="2213058" y="2979182"/>
                  </a:cubicBezTo>
                  <a:cubicBezTo>
                    <a:pt x="2191576" y="2988390"/>
                    <a:pt x="2172047" y="3001861"/>
                    <a:pt x="2150347" y="3010542"/>
                  </a:cubicBezTo>
                  <a:cubicBezTo>
                    <a:pt x="2101498" y="3030085"/>
                    <a:pt x="2045543" y="3046031"/>
                    <a:pt x="1993571" y="3057582"/>
                  </a:cubicBezTo>
                  <a:cubicBezTo>
                    <a:pt x="1936024" y="3070372"/>
                    <a:pt x="1907096" y="3072552"/>
                    <a:pt x="1852472" y="3088942"/>
                  </a:cubicBezTo>
                  <a:cubicBezTo>
                    <a:pt x="1820814" y="3098441"/>
                    <a:pt x="1789761" y="3109849"/>
                    <a:pt x="1758406" y="3120302"/>
                  </a:cubicBezTo>
                  <a:lnTo>
                    <a:pt x="1711373" y="3135982"/>
                  </a:lnTo>
                  <a:lnTo>
                    <a:pt x="1664340" y="3151661"/>
                  </a:lnTo>
                  <a:cubicBezTo>
                    <a:pt x="1653888" y="3162114"/>
                    <a:pt x="1632984" y="3197803"/>
                    <a:pt x="1632984" y="3183021"/>
                  </a:cubicBezTo>
                  <a:cubicBezTo>
                    <a:pt x="1632984" y="3164177"/>
                    <a:pt x="1651822" y="3150067"/>
                    <a:pt x="1664340" y="3135982"/>
                  </a:cubicBezTo>
                  <a:cubicBezTo>
                    <a:pt x="1693800" y="3102835"/>
                    <a:pt x="1727051" y="3073262"/>
                    <a:pt x="1758406" y="3041902"/>
                  </a:cubicBezTo>
                  <a:cubicBezTo>
                    <a:pt x="1771730" y="3028576"/>
                    <a:pt x="1777698" y="3009339"/>
                    <a:pt x="1789761" y="2994862"/>
                  </a:cubicBezTo>
                  <a:cubicBezTo>
                    <a:pt x="1824928" y="2952656"/>
                    <a:pt x="1845904" y="2950841"/>
                    <a:pt x="1868149" y="2900783"/>
                  </a:cubicBezTo>
                  <a:cubicBezTo>
                    <a:pt x="1881573" y="2870576"/>
                    <a:pt x="1881171" y="2834209"/>
                    <a:pt x="1899505" y="2806704"/>
                  </a:cubicBezTo>
                  <a:cubicBezTo>
                    <a:pt x="1920408" y="2775344"/>
                    <a:pt x="1935567" y="2739275"/>
                    <a:pt x="1962215" y="2712624"/>
                  </a:cubicBezTo>
                  <a:cubicBezTo>
                    <a:pt x="1972667" y="2702171"/>
                    <a:pt x="1984337" y="2692808"/>
                    <a:pt x="1993571" y="2681264"/>
                  </a:cubicBezTo>
                  <a:cubicBezTo>
                    <a:pt x="2005342" y="2666549"/>
                    <a:pt x="2011602" y="2647551"/>
                    <a:pt x="2024926" y="2634225"/>
                  </a:cubicBezTo>
                  <a:cubicBezTo>
                    <a:pt x="2038249" y="2620900"/>
                    <a:pt x="2057484" y="2614929"/>
                    <a:pt x="2071959" y="2602865"/>
                  </a:cubicBezTo>
                  <a:cubicBezTo>
                    <a:pt x="2088992" y="2588669"/>
                    <a:pt x="2099610" y="2566594"/>
                    <a:pt x="2118992" y="2555825"/>
                  </a:cubicBezTo>
                  <a:cubicBezTo>
                    <a:pt x="2147884" y="2539772"/>
                    <a:pt x="2213058" y="2524465"/>
                    <a:pt x="2213058" y="2524465"/>
                  </a:cubicBezTo>
                  <a:cubicBezTo>
                    <a:pt x="2228736" y="2508785"/>
                    <a:pt x="2241643" y="2489726"/>
                    <a:pt x="2260091" y="2477425"/>
                  </a:cubicBezTo>
                  <a:cubicBezTo>
                    <a:pt x="2273841" y="2468257"/>
                    <a:pt x="2291935" y="2468257"/>
                    <a:pt x="2307124" y="2461746"/>
                  </a:cubicBezTo>
                  <a:cubicBezTo>
                    <a:pt x="2328606" y="2452538"/>
                    <a:pt x="2349543" y="2441983"/>
                    <a:pt x="2369835" y="2430386"/>
                  </a:cubicBezTo>
                  <a:cubicBezTo>
                    <a:pt x="2549351" y="2327790"/>
                    <a:pt x="2269356" y="2481702"/>
                    <a:pt x="2463901" y="2351986"/>
                  </a:cubicBezTo>
                  <a:cubicBezTo>
                    <a:pt x="2477651" y="2342818"/>
                    <a:pt x="2495256" y="2341533"/>
                    <a:pt x="2510934" y="2336306"/>
                  </a:cubicBezTo>
                  <a:cubicBezTo>
                    <a:pt x="2531837" y="2320626"/>
                    <a:pt x="2552238" y="2304253"/>
                    <a:pt x="2573644" y="2289267"/>
                  </a:cubicBezTo>
                  <a:cubicBezTo>
                    <a:pt x="2604516" y="2267653"/>
                    <a:pt x="2641064" y="2253197"/>
                    <a:pt x="2667710" y="2226547"/>
                  </a:cubicBezTo>
                  <a:cubicBezTo>
                    <a:pt x="2678162" y="2216094"/>
                    <a:pt x="2687524" y="2204422"/>
                    <a:pt x="2699066" y="2195187"/>
                  </a:cubicBezTo>
                  <a:cubicBezTo>
                    <a:pt x="2713779" y="2183415"/>
                    <a:pt x="2728880" y="2171481"/>
                    <a:pt x="2746099" y="2163827"/>
                  </a:cubicBezTo>
                  <a:cubicBezTo>
                    <a:pt x="2776301" y="2150402"/>
                    <a:pt x="2840165" y="2132467"/>
                    <a:pt x="2840165" y="2132467"/>
                  </a:cubicBezTo>
                  <a:cubicBezTo>
                    <a:pt x="2894537" y="2214037"/>
                    <a:pt x="2890445" y="2186336"/>
                    <a:pt x="2855842" y="2336306"/>
                  </a:cubicBezTo>
                  <a:cubicBezTo>
                    <a:pt x="2851605" y="2354668"/>
                    <a:pt x="2832139" y="2366126"/>
                    <a:pt x="2824487" y="2383346"/>
                  </a:cubicBezTo>
                  <a:cubicBezTo>
                    <a:pt x="2811064" y="2413553"/>
                    <a:pt x="2801148" y="2445356"/>
                    <a:pt x="2793132" y="2477425"/>
                  </a:cubicBezTo>
                  <a:cubicBezTo>
                    <a:pt x="2787906" y="2498332"/>
                    <a:pt x="2787090" y="2520870"/>
                    <a:pt x="2777454" y="2540145"/>
                  </a:cubicBezTo>
                  <a:cubicBezTo>
                    <a:pt x="2765769" y="2563519"/>
                    <a:pt x="2746099" y="2581958"/>
                    <a:pt x="2730421" y="2602865"/>
                  </a:cubicBezTo>
                  <a:cubicBezTo>
                    <a:pt x="2724459" y="2632676"/>
                    <a:pt x="2715133" y="2696165"/>
                    <a:pt x="2699066" y="2728304"/>
                  </a:cubicBezTo>
                  <a:cubicBezTo>
                    <a:pt x="2690640" y="2745159"/>
                    <a:pt x="2678162" y="2759664"/>
                    <a:pt x="2667710" y="2775344"/>
                  </a:cubicBezTo>
                  <a:cubicBezTo>
                    <a:pt x="2652740" y="2835234"/>
                    <a:pt x="2650197" y="2857414"/>
                    <a:pt x="2620677" y="2916463"/>
                  </a:cubicBezTo>
                  <a:cubicBezTo>
                    <a:pt x="2612251" y="2933318"/>
                    <a:pt x="2597748" y="2946648"/>
                    <a:pt x="2589322" y="2963503"/>
                  </a:cubicBezTo>
                  <a:cubicBezTo>
                    <a:pt x="2581931" y="2978286"/>
                    <a:pt x="2581843" y="2996192"/>
                    <a:pt x="2573644" y="3010542"/>
                  </a:cubicBezTo>
                  <a:cubicBezTo>
                    <a:pt x="2545232" y="3060270"/>
                    <a:pt x="2519524" y="3071758"/>
                    <a:pt x="2495256" y="3120302"/>
                  </a:cubicBezTo>
                  <a:cubicBezTo>
                    <a:pt x="2487865" y="3135085"/>
                    <a:pt x="2487604" y="3152893"/>
                    <a:pt x="2479578" y="3167341"/>
                  </a:cubicBezTo>
                  <a:cubicBezTo>
                    <a:pt x="2461277" y="3200288"/>
                    <a:pt x="2428785" y="3225666"/>
                    <a:pt x="2416868" y="3261421"/>
                  </a:cubicBezTo>
                  <a:cubicBezTo>
                    <a:pt x="2388271" y="3347221"/>
                    <a:pt x="2408045" y="3352072"/>
                    <a:pt x="2338479" y="3386860"/>
                  </a:cubicBezTo>
                  <a:cubicBezTo>
                    <a:pt x="2323698" y="3394252"/>
                    <a:pt x="2307124" y="3397313"/>
                    <a:pt x="2291446" y="3402540"/>
                  </a:cubicBezTo>
                  <a:cubicBezTo>
                    <a:pt x="2207833" y="3527979"/>
                    <a:pt x="2317574" y="3376409"/>
                    <a:pt x="2213058" y="3480940"/>
                  </a:cubicBezTo>
                  <a:cubicBezTo>
                    <a:pt x="2199734" y="3494266"/>
                    <a:pt x="2195027" y="3514653"/>
                    <a:pt x="2181703" y="3527979"/>
                  </a:cubicBezTo>
                  <a:cubicBezTo>
                    <a:pt x="2168380" y="3541304"/>
                    <a:pt x="2149383" y="3547567"/>
                    <a:pt x="2134670" y="3559339"/>
                  </a:cubicBezTo>
                  <a:cubicBezTo>
                    <a:pt x="2123128" y="3568574"/>
                    <a:pt x="2116535" y="3584087"/>
                    <a:pt x="2103314" y="3590699"/>
                  </a:cubicBezTo>
                  <a:cubicBezTo>
                    <a:pt x="2073752" y="3605482"/>
                    <a:pt x="2009248" y="3622059"/>
                    <a:pt x="2009248" y="3622059"/>
                  </a:cubicBezTo>
                  <a:cubicBezTo>
                    <a:pt x="1974542" y="3598918"/>
                    <a:pt x="1939324" y="3579878"/>
                    <a:pt x="1915182" y="3543659"/>
                  </a:cubicBezTo>
                  <a:cubicBezTo>
                    <a:pt x="1906015" y="3529906"/>
                    <a:pt x="1903513" y="3512654"/>
                    <a:pt x="1899505" y="3496619"/>
                  </a:cubicBezTo>
                  <a:cubicBezTo>
                    <a:pt x="1884221" y="3435473"/>
                    <a:pt x="1876999" y="3370421"/>
                    <a:pt x="1868149" y="3308461"/>
                  </a:cubicBezTo>
                  <a:cubicBezTo>
                    <a:pt x="1875524" y="3286333"/>
                    <a:pt x="1881674" y="3226064"/>
                    <a:pt x="1930860" y="3245741"/>
                  </a:cubicBezTo>
                  <a:cubicBezTo>
                    <a:pt x="1948356" y="3252740"/>
                    <a:pt x="1951763" y="3277101"/>
                    <a:pt x="1962215" y="3292781"/>
                  </a:cubicBezTo>
                  <a:cubicBezTo>
                    <a:pt x="1956989" y="3423447"/>
                    <a:pt x="1954956" y="3554279"/>
                    <a:pt x="1946538" y="3684778"/>
                  </a:cubicBezTo>
                  <a:cubicBezTo>
                    <a:pt x="1944628" y="3714394"/>
                    <a:pt x="1921881" y="3823757"/>
                    <a:pt x="1915182" y="3857257"/>
                  </a:cubicBezTo>
                  <a:cubicBezTo>
                    <a:pt x="1920408" y="3935657"/>
                    <a:pt x="1912866" y="4015970"/>
                    <a:pt x="1930860" y="4092456"/>
                  </a:cubicBezTo>
                  <a:cubicBezTo>
                    <a:pt x="1936851" y="4117921"/>
                    <a:pt x="2008071" y="4131067"/>
                    <a:pt x="2024926" y="4139496"/>
                  </a:cubicBezTo>
                  <a:cubicBezTo>
                    <a:pt x="2041779" y="4147924"/>
                    <a:pt x="2054740" y="4163202"/>
                    <a:pt x="2071959" y="4170856"/>
                  </a:cubicBezTo>
                  <a:cubicBezTo>
                    <a:pt x="2239872" y="4245494"/>
                    <a:pt x="2106616" y="4162603"/>
                    <a:pt x="2213058" y="4233575"/>
                  </a:cubicBezTo>
                  <a:cubicBezTo>
                    <a:pt x="2218284" y="4249255"/>
                    <a:pt x="2228736" y="4264087"/>
                    <a:pt x="2228736" y="4280615"/>
                  </a:cubicBezTo>
                  <a:cubicBezTo>
                    <a:pt x="2228736" y="4385278"/>
                    <a:pt x="2230989" y="4491097"/>
                    <a:pt x="2213058" y="4594213"/>
                  </a:cubicBezTo>
                  <a:cubicBezTo>
                    <a:pt x="2209259" y="4616058"/>
                    <a:pt x="2183058" y="4627057"/>
                    <a:pt x="2166025" y="4641253"/>
                  </a:cubicBezTo>
                  <a:cubicBezTo>
                    <a:pt x="2035054" y="4750412"/>
                    <a:pt x="2209378" y="4582216"/>
                    <a:pt x="2071959" y="4719652"/>
                  </a:cubicBezTo>
                  <a:cubicBezTo>
                    <a:pt x="2061507" y="4740559"/>
                    <a:pt x="2052628" y="4762329"/>
                    <a:pt x="2040604" y="4782372"/>
                  </a:cubicBezTo>
                  <a:cubicBezTo>
                    <a:pt x="2021216" y="4814690"/>
                    <a:pt x="1989809" y="4840696"/>
                    <a:pt x="1977893" y="4876451"/>
                  </a:cubicBezTo>
                  <a:cubicBezTo>
                    <a:pt x="1940580" y="4988409"/>
                    <a:pt x="1964872" y="4943026"/>
                    <a:pt x="1915182" y="5017571"/>
                  </a:cubicBezTo>
                  <a:cubicBezTo>
                    <a:pt x="1865154" y="5167678"/>
                    <a:pt x="1915022" y="5064802"/>
                    <a:pt x="1836794" y="5158690"/>
                  </a:cubicBezTo>
                  <a:cubicBezTo>
                    <a:pt x="1824731" y="5173167"/>
                    <a:pt x="1818763" y="5192404"/>
                    <a:pt x="1805439" y="5205730"/>
                  </a:cubicBezTo>
                  <a:cubicBezTo>
                    <a:pt x="1743728" y="5267450"/>
                    <a:pt x="1773595" y="5206380"/>
                    <a:pt x="1727050" y="5268449"/>
                  </a:cubicBezTo>
                  <a:cubicBezTo>
                    <a:pt x="1704439" y="5298601"/>
                    <a:pt x="1700094" y="5350609"/>
                    <a:pt x="1664340" y="5362529"/>
                  </a:cubicBezTo>
                  <a:cubicBezTo>
                    <a:pt x="1648662" y="5367756"/>
                    <a:pt x="1632088" y="5370818"/>
                    <a:pt x="1617307" y="5378209"/>
                  </a:cubicBezTo>
                  <a:cubicBezTo>
                    <a:pt x="1495741" y="5439000"/>
                    <a:pt x="1641459" y="5385836"/>
                    <a:pt x="1523241" y="5425248"/>
                  </a:cubicBezTo>
                  <a:cubicBezTo>
                    <a:pt x="1494078" y="5454415"/>
                    <a:pt x="1484406" y="5468188"/>
                    <a:pt x="1444852" y="5487968"/>
                  </a:cubicBezTo>
                  <a:cubicBezTo>
                    <a:pt x="1430071" y="5495360"/>
                    <a:pt x="1413497" y="5498421"/>
                    <a:pt x="1397819" y="5503648"/>
                  </a:cubicBezTo>
                  <a:cubicBezTo>
                    <a:pt x="1387367" y="5519328"/>
                    <a:pt x="1374890" y="5533832"/>
                    <a:pt x="1366464" y="5550687"/>
                  </a:cubicBezTo>
                  <a:cubicBezTo>
                    <a:pt x="1340963" y="5601695"/>
                    <a:pt x="1364359" y="5599832"/>
                    <a:pt x="1319431" y="5644767"/>
                  </a:cubicBezTo>
                  <a:cubicBezTo>
                    <a:pt x="1306108" y="5658092"/>
                    <a:pt x="1288076" y="5665674"/>
                    <a:pt x="1272398" y="5676127"/>
                  </a:cubicBezTo>
                  <a:cubicBezTo>
                    <a:pt x="1262071" y="5707112"/>
                    <a:pt x="1252993" y="5748101"/>
                    <a:pt x="1225365" y="5770206"/>
                  </a:cubicBezTo>
                  <a:cubicBezTo>
                    <a:pt x="1212461" y="5780531"/>
                    <a:pt x="1194010" y="5780659"/>
                    <a:pt x="1178332" y="5785886"/>
                  </a:cubicBezTo>
                  <a:cubicBezTo>
                    <a:pt x="1167255" y="5802504"/>
                    <a:pt x="1137962" y="5853114"/>
                    <a:pt x="1115621" y="5864286"/>
                  </a:cubicBezTo>
                  <a:cubicBezTo>
                    <a:pt x="1008191" y="5918008"/>
                    <a:pt x="886964" y="5904058"/>
                    <a:pt x="770713" y="5911325"/>
                  </a:cubicBezTo>
                  <a:cubicBezTo>
                    <a:pt x="712711" y="5969335"/>
                    <a:pt x="751656" y="5934484"/>
                    <a:pt x="645291" y="6005405"/>
                  </a:cubicBezTo>
                  <a:lnTo>
                    <a:pt x="598258" y="6036765"/>
                  </a:lnTo>
                  <a:cubicBezTo>
                    <a:pt x="593032" y="6052445"/>
                    <a:pt x="594267" y="6072116"/>
                    <a:pt x="582581" y="6083804"/>
                  </a:cubicBezTo>
                  <a:cubicBezTo>
                    <a:pt x="570896" y="6095490"/>
                    <a:pt x="550329" y="6092092"/>
                    <a:pt x="535548" y="6099484"/>
                  </a:cubicBezTo>
                  <a:cubicBezTo>
                    <a:pt x="518695" y="6107912"/>
                    <a:pt x="502520" y="6118238"/>
                    <a:pt x="488515" y="6130844"/>
                  </a:cubicBezTo>
                  <a:cubicBezTo>
                    <a:pt x="279100" y="6319344"/>
                    <a:pt x="477143" y="6235918"/>
                    <a:pt x="49540" y="6256283"/>
                  </a:cubicBezTo>
                  <a:cubicBezTo>
                    <a:pt x="39088" y="6240603"/>
                    <a:pt x="26610" y="6226099"/>
                    <a:pt x="18184" y="6209244"/>
                  </a:cubicBezTo>
                  <a:cubicBezTo>
                    <a:pt x="-15655" y="6141557"/>
                    <a:pt x="5803" y="6085897"/>
                    <a:pt x="18184" y="6005405"/>
                  </a:cubicBezTo>
                  <a:cubicBezTo>
                    <a:pt x="20697" y="5989069"/>
                    <a:pt x="22176" y="5970053"/>
                    <a:pt x="33862" y="5958365"/>
                  </a:cubicBezTo>
                  <a:cubicBezTo>
                    <a:pt x="87772" y="5904447"/>
                    <a:pt x="115815" y="5899683"/>
                    <a:pt x="174961" y="5879966"/>
                  </a:cubicBezTo>
                  <a:cubicBezTo>
                    <a:pt x="229363" y="5843693"/>
                    <a:pt x="235593" y="5824047"/>
                    <a:pt x="316060" y="5864286"/>
                  </a:cubicBezTo>
                  <a:cubicBezTo>
                    <a:pt x="332914" y="5872714"/>
                    <a:pt x="336964" y="5895645"/>
                    <a:pt x="347416" y="5911325"/>
                  </a:cubicBezTo>
                  <a:cubicBezTo>
                    <a:pt x="352642" y="5927005"/>
                    <a:pt x="363093" y="5941837"/>
                    <a:pt x="363093" y="5958365"/>
                  </a:cubicBezTo>
                  <a:cubicBezTo>
                    <a:pt x="363093" y="5974893"/>
                    <a:pt x="347416" y="6005405"/>
                    <a:pt x="347416" y="6005405"/>
                  </a:cubicBezTo>
                  <a:lnTo>
                    <a:pt x="347416" y="6005405"/>
                  </a:lnTo>
                  <a:lnTo>
                    <a:pt x="347416" y="6005405"/>
                  </a:lnTo>
                  <a:lnTo>
                    <a:pt x="347416" y="6005405"/>
                  </a:lnTo>
                </a:path>
              </a:pathLst>
            </a:cu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Along_track_salt_prof_glider_2models_ramses_09-07-18-09-29-18.png" descr="Along_track_salt_prof_glider_2models_ramses_09-07-18-09-29-18.png"/>
          <p:cNvPicPr>
            <a:picLocks noChangeAspect="1"/>
          </p:cNvPicPr>
          <p:nvPr/>
        </p:nvPicPr>
        <p:blipFill rotWithShape="1">
          <a:blip r:embed="rId4">
            <a:extLst/>
          </a:blip>
          <a:srcRect l="12273" t="25919" r="11341" b="9427"/>
          <a:stretch/>
        </p:blipFill>
        <p:spPr>
          <a:xfrm>
            <a:off x="-74712" y="3844891"/>
            <a:ext cx="3572500" cy="250510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" y="645466"/>
            <a:ext cx="2405528" cy="400110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SST, 9/26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395" y="3561984"/>
            <a:ext cx="2405528" cy="400110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Along track salinity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9935" y="6321365"/>
            <a:ext cx="2743206" cy="400110"/>
          </a:xfrm>
          <a:prstGeom prst="rect">
            <a:avLst/>
          </a:prstGeom>
          <a:solidFill>
            <a:srgbClr val="F5F5F5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max glider </a:t>
            </a:r>
            <a:r>
              <a:rPr lang="en-US" sz="2000" dirty="0">
                <a:latin typeface="Symbol" charset="2"/>
                <a:cs typeface="Symbol" charset="2"/>
              </a:rPr>
              <a:t>D</a:t>
            </a:r>
            <a:r>
              <a:rPr lang="en-US" sz="2000" dirty="0"/>
              <a:t>S=13psu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0773" y="4914641"/>
            <a:ext cx="5563227" cy="19433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Improved frontal representation</a:t>
            </a:r>
            <a:br>
              <a:rPr lang="en-US" sz="2000" dirty="0"/>
            </a:br>
            <a:r>
              <a:rPr lang="en-US" sz="2000" dirty="0"/>
              <a:t>Small scale spatial variability difficult to resolve</a:t>
            </a:r>
            <a:br>
              <a:rPr lang="en-US" sz="2000" dirty="0"/>
            </a:br>
            <a:r>
              <a:rPr lang="en-US" sz="2000" dirty="0"/>
              <a:t>Opportunity for validation using PEACH mooring array data, SECOORA/PEACH assets</a:t>
            </a:r>
          </a:p>
        </p:txBody>
      </p:sp>
    </p:spTree>
    <p:extLst>
      <p:ext uri="{BB962C8B-B14F-4D97-AF65-F5344CB8AC3E}">
        <p14:creationId xmlns:p14="http://schemas.microsoft.com/office/powerpoint/2010/main" val="417291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Puerto Rico</a:t>
            </a:r>
          </a:p>
          <a:p>
            <a:r>
              <a:rPr lang="en-US" dirty="0"/>
              <a:t>Dr. Julio Morell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0" y="6356350"/>
            <a:ext cx="762000" cy="365125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22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41870" y="1658836"/>
            <a:ext cx="6595586" cy="30425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182529" marR="3810" indent="-1152525" defTabSz="685800">
              <a:spcBef>
                <a:spcPts val="75"/>
              </a:spcBef>
            </a:pPr>
            <a:r>
              <a:rPr sz="2700" b="1" spc="-124" dirty="0">
                <a:solidFill>
                  <a:prstClr val="black"/>
                </a:solidFill>
                <a:latin typeface="Trebuchet MS"/>
                <a:cs typeface="Trebuchet MS"/>
              </a:rPr>
              <a:t>REGIONAL </a:t>
            </a:r>
            <a:r>
              <a:rPr sz="2700" b="1" spc="-127" dirty="0">
                <a:solidFill>
                  <a:prstClr val="black"/>
                </a:solidFill>
                <a:latin typeface="Trebuchet MS"/>
                <a:cs typeface="Trebuchet MS"/>
              </a:rPr>
              <a:t>OCEAN </a:t>
            </a:r>
            <a:r>
              <a:rPr sz="2700" b="1" spc="-217" dirty="0">
                <a:solidFill>
                  <a:prstClr val="black"/>
                </a:solidFill>
                <a:latin typeface="Trebuchet MS"/>
                <a:cs typeface="Trebuchet MS"/>
              </a:rPr>
              <a:t>FEATURES </a:t>
            </a:r>
            <a:r>
              <a:rPr sz="2700" b="1" spc="-263" dirty="0">
                <a:solidFill>
                  <a:prstClr val="black"/>
                </a:solidFill>
                <a:latin typeface="Trebuchet MS"/>
                <a:cs typeface="Trebuchet MS"/>
              </a:rPr>
              <a:t>THAT </a:t>
            </a:r>
            <a:r>
              <a:rPr sz="2700" b="1" spc="-68" dirty="0">
                <a:solidFill>
                  <a:prstClr val="black"/>
                </a:solidFill>
                <a:latin typeface="Trebuchet MS"/>
                <a:cs typeface="Trebuchet MS"/>
              </a:rPr>
              <a:t>MAY</a:t>
            </a:r>
            <a:r>
              <a:rPr sz="2700" b="1" spc="-4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700" b="1" spc="-105" dirty="0">
                <a:solidFill>
                  <a:prstClr val="black"/>
                </a:solidFill>
                <a:latin typeface="Trebuchet MS"/>
                <a:cs typeface="Trebuchet MS"/>
              </a:rPr>
              <a:t>DRIVE  </a:t>
            </a:r>
            <a:r>
              <a:rPr sz="2700" b="1" spc="-120" dirty="0">
                <a:solidFill>
                  <a:prstClr val="black"/>
                </a:solidFill>
                <a:latin typeface="Trebuchet MS"/>
                <a:cs typeface="Trebuchet MS"/>
              </a:rPr>
              <a:t>HURRICANE</a:t>
            </a:r>
            <a:r>
              <a:rPr sz="2700" b="1" spc="-21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700" b="1" spc="-135" dirty="0">
                <a:solidFill>
                  <a:prstClr val="black"/>
                </a:solidFill>
                <a:latin typeface="Trebuchet MS"/>
                <a:cs typeface="Trebuchet MS"/>
              </a:rPr>
              <a:t>INTENSIFICATION</a:t>
            </a:r>
            <a:endParaRPr sz="2700">
              <a:solidFill>
                <a:prstClr val="black"/>
              </a:solidFill>
              <a:latin typeface="Trebuchet MS"/>
              <a:cs typeface="Trebuchet MS"/>
            </a:endParaRPr>
          </a:p>
          <a:p>
            <a:pPr defTabSz="685800">
              <a:spcBef>
                <a:spcPts val="15"/>
              </a:spcBef>
            </a:pPr>
            <a:endParaRPr sz="217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25743" indent="-216218" defTabSz="685800">
              <a:buFontTx/>
              <a:buChar char="•"/>
              <a:tabLst>
                <a:tab pos="225743" algn="l"/>
              </a:tabLst>
            </a:pPr>
            <a:r>
              <a:rPr sz="2700" spc="-109" dirty="0">
                <a:solidFill>
                  <a:prstClr val="black"/>
                </a:solidFill>
                <a:latin typeface="Arial"/>
                <a:cs typeface="Arial"/>
              </a:rPr>
              <a:t>Density </a:t>
            </a:r>
            <a:r>
              <a:rPr sz="2700" spc="-71" dirty="0">
                <a:solidFill>
                  <a:prstClr val="black"/>
                </a:solidFill>
                <a:latin typeface="Arial"/>
                <a:cs typeface="Arial"/>
              </a:rPr>
              <a:t>driven </a:t>
            </a:r>
            <a:r>
              <a:rPr sz="2700" spc="-41" dirty="0">
                <a:solidFill>
                  <a:prstClr val="black"/>
                </a:solidFill>
                <a:latin typeface="Arial"/>
                <a:cs typeface="Arial"/>
              </a:rPr>
              <a:t>barrier</a:t>
            </a:r>
            <a:r>
              <a:rPr sz="2700" spc="-3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700" spc="-146" dirty="0">
                <a:solidFill>
                  <a:prstClr val="black"/>
                </a:solidFill>
                <a:latin typeface="Arial"/>
                <a:cs typeface="Arial"/>
              </a:rPr>
              <a:t>layers</a:t>
            </a:r>
            <a:endParaRPr sz="2700">
              <a:solidFill>
                <a:prstClr val="black"/>
              </a:solidFill>
              <a:latin typeface="Arial"/>
              <a:cs typeface="Arial"/>
            </a:endParaRPr>
          </a:p>
          <a:p>
            <a:pPr marL="647224" lvl="1" indent="-294799" defTabSz="685800">
              <a:spcBef>
                <a:spcPts val="4"/>
              </a:spcBef>
              <a:buFontTx/>
              <a:buChar char="•"/>
              <a:tabLst>
                <a:tab pos="647224" algn="l"/>
                <a:tab pos="647700" algn="l"/>
              </a:tabLst>
            </a:pPr>
            <a:r>
              <a:rPr sz="2700" spc="-153" dirty="0">
                <a:solidFill>
                  <a:prstClr val="black"/>
                </a:solidFill>
                <a:latin typeface="Arial"/>
                <a:cs typeface="Arial"/>
              </a:rPr>
              <a:t>River </a:t>
            </a:r>
            <a:r>
              <a:rPr sz="2700" spc="-113" dirty="0">
                <a:solidFill>
                  <a:prstClr val="black"/>
                </a:solidFill>
                <a:latin typeface="Arial"/>
                <a:cs typeface="Arial"/>
              </a:rPr>
              <a:t>plumes</a:t>
            </a:r>
            <a:endParaRPr sz="2700">
              <a:solidFill>
                <a:prstClr val="black"/>
              </a:solidFill>
              <a:latin typeface="Arial"/>
              <a:cs typeface="Arial"/>
            </a:endParaRPr>
          </a:p>
          <a:p>
            <a:pPr marL="647224" lvl="1" indent="-294799" defTabSz="685800">
              <a:spcBef>
                <a:spcPts val="4"/>
              </a:spcBef>
              <a:buFontTx/>
              <a:buChar char="•"/>
              <a:tabLst>
                <a:tab pos="647224" algn="l"/>
                <a:tab pos="647700" algn="l"/>
              </a:tabLst>
            </a:pPr>
            <a:r>
              <a:rPr sz="2700" spc="-124" dirty="0">
                <a:solidFill>
                  <a:prstClr val="black"/>
                </a:solidFill>
                <a:latin typeface="Arial"/>
                <a:cs typeface="Arial"/>
              </a:rPr>
              <a:t>Warm </a:t>
            </a:r>
            <a:r>
              <a:rPr sz="2700" spc="-56" dirty="0">
                <a:solidFill>
                  <a:prstClr val="black"/>
                </a:solidFill>
                <a:latin typeface="Arial"/>
                <a:cs typeface="Arial"/>
              </a:rPr>
              <a:t>water</a:t>
            </a:r>
            <a:r>
              <a:rPr sz="2700" spc="-2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700" spc="-8" dirty="0">
                <a:solidFill>
                  <a:prstClr val="black"/>
                </a:solidFill>
                <a:latin typeface="Arial"/>
                <a:cs typeface="Arial"/>
              </a:rPr>
              <a:t>“blobs”</a:t>
            </a:r>
            <a:endParaRPr sz="2700">
              <a:solidFill>
                <a:prstClr val="black"/>
              </a:solidFill>
              <a:latin typeface="Arial"/>
              <a:cs typeface="Arial"/>
            </a:endParaRPr>
          </a:p>
          <a:p>
            <a:pPr marL="304324" indent="-294799" defTabSz="685800">
              <a:spcBef>
                <a:spcPts val="1624"/>
              </a:spcBef>
              <a:buFontTx/>
              <a:buChar char="•"/>
              <a:tabLst>
                <a:tab pos="304324" algn="l"/>
                <a:tab pos="304800" algn="l"/>
              </a:tabLst>
            </a:pPr>
            <a:r>
              <a:rPr sz="2700" spc="-184" dirty="0">
                <a:solidFill>
                  <a:prstClr val="black"/>
                </a:solidFill>
                <a:latin typeface="Arial"/>
                <a:cs typeface="Arial"/>
              </a:rPr>
              <a:t>Eddies</a:t>
            </a:r>
            <a:endParaRPr sz="27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620505" y="5472683"/>
            <a:ext cx="490347" cy="4869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45517" y="5498775"/>
            <a:ext cx="547608" cy="401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3313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  <a:p>
            <a:r>
              <a:rPr lang="en-US" dirty="0"/>
              <a:t>Dr. Gustavo </a:t>
            </a:r>
            <a:r>
              <a:rPr lang="en-US" dirty="0" err="1"/>
              <a:t>Goni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427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4654" y="1984533"/>
            <a:ext cx="2504599" cy="564578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 defTabSz="685800">
              <a:spcBef>
                <a:spcPts val="83"/>
              </a:spcBef>
            </a:pPr>
            <a:r>
              <a:rPr spc="-30" dirty="0">
                <a:solidFill>
                  <a:srgbClr val="FFFF00"/>
                </a:solidFill>
                <a:latin typeface="Arial"/>
                <a:cs typeface="Arial"/>
              </a:rPr>
              <a:t>10/31/2018. </a:t>
            </a:r>
            <a:r>
              <a:rPr spc="-139" dirty="0">
                <a:solidFill>
                  <a:srgbClr val="FFFF00"/>
                </a:solidFill>
                <a:latin typeface="Arial"/>
                <a:cs typeface="Arial"/>
              </a:rPr>
              <a:t>Dr. </a:t>
            </a:r>
            <a:r>
              <a:rPr spc="-94" dirty="0">
                <a:solidFill>
                  <a:srgbClr val="FFFF00"/>
                </a:solidFill>
                <a:latin typeface="Arial"/>
                <a:cs typeface="Arial"/>
              </a:rPr>
              <a:t>Hu,</a:t>
            </a:r>
            <a:r>
              <a:rPr spc="-296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pc="-263" dirty="0">
                <a:solidFill>
                  <a:srgbClr val="FFFF00"/>
                </a:solidFill>
                <a:latin typeface="Arial"/>
                <a:cs typeface="Arial"/>
              </a:rPr>
              <a:t>USF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4"/>
              </a:spcBef>
            </a:pPr>
            <a:r>
              <a:rPr spc="-68" dirty="0">
                <a:solidFill>
                  <a:srgbClr val="FFFF00"/>
                </a:solidFill>
                <a:latin typeface="Arial"/>
                <a:cs typeface="Arial"/>
              </a:rPr>
              <a:t>Optical </a:t>
            </a:r>
            <a:r>
              <a:rPr spc="-105" dirty="0">
                <a:solidFill>
                  <a:srgbClr val="FFFF00"/>
                </a:solidFill>
                <a:latin typeface="Arial"/>
                <a:cs typeface="Arial"/>
              </a:rPr>
              <a:t>Oceanography</a:t>
            </a:r>
            <a:r>
              <a:rPr spc="-1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pc="-124" dirty="0">
                <a:solidFill>
                  <a:srgbClr val="FFFF00"/>
                </a:solidFill>
                <a:latin typeface="Arial"/>
                <a:cs typeface="Arial"/>
              </a:rPr>
              <a:t>Lab.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36619" y="1225163"/>
            <a:ext cx="2014538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pc="-293" dirty="0"/>
              <a:t>RIVERINE</a:t>
            </a:r>
            <a:r>
              <a:rPr spc="-120" dirty="0"/>
              <a:t> </a:t>
            </a:r>
            <a:r>
              <a:rPr spc="-225" dirty="0"/>
              <a:t>INPUT</a:t>
            </a:r>
          </a:p>
        </p:txBody>
      </p:sp>
      <p:sp>
        <p:nvSpPr>
          <p:cNvPr id="4" name="object 4"/>
          <p:cNvSpPr/>
          <p:nvPr/>
        </p:nvSpPr>
        <p:spPr>
          <a:xfrm>
            <a:off x="8562212" y="5380100"/>
            <a:ext cx="486918" cy="4869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87224" y="5406193"/>
            <a:ext cx="547608" cy="401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480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62580" y="1961387"/>
            <a:ext cx="4461129" cy="35490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82599" y="1292124"/>
            <a:ext cx="2480001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34290">
              <a:spcBef>
                <a:spcPts val="79"/>
              </a:spcBef>
            </a:pPr>
            <a:r>
              <a:rPr spc="-334" dirty="0"/>
              <a:t>EDDIES</a:t>
            </a:r>
          </a:p>
        </p:txBody>
      </p:sp>
      <p:sp>
        <p:nvSpPr>
          <p:cNvPr id="4" name="object 4"/>
          <p:cNvSpPr/>
          <p:nvPr/>
        </p:nvSpPr>
        <p:spPr>
          <a:xfrm>
            <a:off x="8620505" y="5472683"/>
            <a:ext cx="490347" cy="4869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45517" y="5498775"/>
            <a:ext cx="547608" cy="4015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4300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00301" y="1714500"/>
            <a:ext cx="4522850" cy="38061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5089" y="1134866"/>
            <a:ext cx="914876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pc="-311" dirty="0"/>
              <a:t>B</a:t>
            </a:r>
            <a:r>
              <a:rPr spc="-334" dirty="0"/>
              <a:t>O</a:t>
            </a:r>
            <a:r>
              <a:rPr spc="-307" dirty="0"/>
              <a:t>T</a:t>
            </a:r>
            <a:r>
              <a:rPr spc="-251" dirty="0"/>
              <a:t>H</a:t>
            </a:r>
            <a:r>
              <a:rPr spc="116" dirty="0"/>
              <a:t>!!</a:t>
            </a:r>
          </a:p>
        </p:txBody>
      </p:sp>
      <p:sp>
        <p:nvSpPr>
          <p:cNvPr id="4" name="object 4"/>
          <p:cNvSpPr/>
          <p:nvPr/>
        </p:nvSpPr>
        <p:spPr>
          <a:xfrm>
            <a:off x="8620505" y="5472683"/>
            <a:ext cx="490347" cy="4869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45517" y="5498775"/>
            <a:ext cx="547608" cy="4015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2743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0557" y="2182499"/>
            <a:ext cx="5605157" cy="33556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14130" y="1365808"/>
            <a:ext cx="1238174" cy="364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64027" y="1325271"/>
            <a:ext cx="2686526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pc="-206" dirty="0"/>
              <a:t>WARM </a:t>
            </a:r>
            <a:r>
              <a:rPr spc="-363" dirty="0"/>
              <a:t>WATER </a:t>
            </a:r>
            <a:r>
              <a:rPr spc="-356" dirty="0"/>
              <a:t>BLOBS</a:t>
            </a:r>
          </a:p>
        </p:txBody>
      </p:sp>
      <p:sp>
        <p:nvSpPr>
          <p:cNvPr id="5" name="object 5"/>
          <p:cNvSpPr/>
          <p:nvPr/>
        </p:nvSpPr>
        <p:spPr>
          <a:xfrm>
            <a:off x="8620505" y="5472683"/>
            <a:ext cx="490347" cy="4869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45517" y="5498775"/>
            <a:ext cx="547608" cy="4015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9422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US Virgin Islands</a:t>
            </a:r>
          </a:p>
          <a:p>
            <a:r>
              <a:rPr lang="en-US" dirty="0"/>
              <a:t>Doug Wilson</a:t>
            </a:r>
          </a:p>
        </p:txBody>
      </p:sp>
    </p:spTree>
    <p:extLst>
      <p:ext uri="{BB962C8B-B14F-4D97-AF65-F5344CB8AC3E}">
        <p14:creationId xmlns:p14="http://schemas.microsoft.com/office/powerpoint/2010/main" val="528879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019" y="5089744"/>
            <a:ext cx="813807" cy="813807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6200" y="5108792"/>
            <a:ext cx="7958401" cy="845438"/>
            <a:chOff x="-1541861" y="5355062"/>
            <a:chExt cx="13733861" cy="14589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58150" y="5412129"/>
              <a:ext cx="3633850" cy="137734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1267" y="5707031"/>
              <a:ext cx="4833098" cy="8806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6197" y="6123089"/>
              <a:ext cx="2196178" cy="69095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4474" y="5355062"/>
              <a:ext cx="3684925" cy="76968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41861" y="5445004"/>
              <a:ext cx="1265183" cy="126518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1799" y="2157987"/>
            <a:ext cx="6407646" cy="2836718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02272" y="845771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NAVY/NOAA Hurricane Glider Activities </a:t>
            </a:r>
            <a:r>
              <a:rPr lang="mr-IN" b="1" dirty="0"/>
              <a:t>–</a:t>
            </a:r>
            <a:r>
              <a:rPr lang="en-US" b="1" dirty="0"/>
              <a:t> USVI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722" y="1609654"/>
            <a:ext cx="9067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Hot Wash    2 November 2018  Naval Oceanographic Office, Stennis Space Center, MS   </a:t>
            </a:r>
          </a:p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Presented by Doug Wilson, CARICOOS - OCOVI</a:t>
            </a:r>
          </a:p>
        </p:txBody>
      </p:sp>
    </p:spTree>
    <p:extLst>
      <p:ext uri="{BB962C8B-B14F-4D97-AF65-F5344CB8AC3E}">
        <p14:creationId xmlns:p14="http://schemas.microsoft.com/office/powerpoint/2010/main" val="3895198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00" y="1303249"/>
            <a:ext cx="3905250" cy="441175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095750" y="1131094"/>
            <a:ext cx="4419600" cy="983456"/>
          </a:xfrm>
        </p:spPr>
        <p:txBody>
          <a:bodyPr/>
          <a:lstStyle/>
          <a:p>
            <a:pPr algn="ctr"/>
            <a:r>
              <a:rPr lang="en-US" b="1" dirty="0"/>
              <a:t>VI Glider </a:t>
            </a:r>
            <a:r>
              <a:rPr lang="en-US" b="1" dirty="0" err="1"/>
              <a:t>Tracklines</a:t>
            </a:r>
            <a:endParaRPr lang="en-US" b="1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095750" y="2226469"/>
            <a:ext cx="4419600" cy="3345656"/>
          </a:xfrm>
        </p:spPr>
        <p:txBody>
          <a:bodyPr>
            <a:normAutofit/>
          </a:bodyPr>
          <a:lstStyle/>
          <a:p>
            <a:r>
              <a:rPr lang="en-US" dirty="0"/>
              <a:t>Glider ID:</a:t>
            </a:r>
          </a:p>
          <a:p>
            <a:pPr lvl="1"/>
            <a:r>
              <a:rPr lang="en-US" dirty="0"/>
              <a:t>NG488-STT North</a:t>
            </a:r>
          </a:p>
          <a:p>
            <a:pPr lvl="1"/>
            <a:r>
              <a:rPr lang="en-US" dirty="0"/>
              <a:t>NG487-STT South</a:t>
            </a:r>
          </a:p>
          <a:p>
            <a:pPr lvl="1"/>
            <a:r>
              <a:rPr lang="en-US" dirty="0"/>
              <a:t>NG300-STT West</a:t>
            </a:r>
          </a:p>
          <a:p>
            <a:pPr lvl="1"/>
            <a:r>
              <a:rPr lang="en-US" dirty="0"/>
              <a:t>NG467-VI Basin West</a:t>
            </a:r>
          </a:p>
          <a:p>
            <a:pPr lvl="1"/>
            <a:r>
              <a:rPr lang="en-US" dirty="0"/>
              <a:t>NG291-STX North</a:t>
            </a:r>
          </a:p>
          <a:p>
            <a:pPr lvl="1"/>
            <a:endParaRPr lang="en-US" dirty="0"/>
          </a:p>
          <a:p>
            <a:r>
              <a:rPr lang="en-US" dirty="0"/>
              <a:t>Green </a:t>
            </a:r>
            <a:r>
              <a:rPr lang="en-US" dirty="0">
                <a:solidFill>
                  <a:srgbClr val="00B050"/>
                </a:solidFill>
              </a:rPr>
              <a:t>X</a:t>
            </a:r>
            <a:r>
              <a:rPr lang="en-US" dirty="0"/>
              <a:t> = Glider Deployment Site</a:t>
            </a:r>
          </a:p>
          <a:p>
            <a:r>
              <a:rPr lang="en-US" dirty="0"/>
              <a:t>Red </a:t>
            </a:r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dirty="0"/>
              <a:t> = Glider Recovery Site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484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1" y="4134408"/>
            <a:ext cx="2320178" cy="174013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9125" y="964408"/>
            <a:ext cx="7886700" cy="994172"/>
          </a:xfrm>
        </p:spPr>
        <p:txBody>
          <a:bodyPr/>
          <a:lstStyle/>
          <a:p>
            <a:pPr algn="ctr"/>
            <a:r>
              <a:rPr lang="en-US" b="1" dirty="0"/>
              <a:t>NG487 (STT-S) Glider Track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4" r="7703"/>
          <a:stretch/>
        </p:blipFill>
        <p:spPr>
          <a:xfrm>
            <a:off x="2389058" y="2102852"/>
            <a:ext cx="3216243" cy="2814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91" r="5822"/>
          <a:stretch/>
        </p:blipFill>
        <p:spPr>
          <a:xfrm>
            <a:off x="5694089" y="2102852"/>
            <a:ext cx="3305287" cy="28142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686" y="1879308"/>
            <a:ext cx="1825353" cy="2110828"/>
          </a:xfrm>
          <a:prstGeom prst="rect">
            <a:avLst/>
          </a:prstGeom>
        </p:spPr>
      </p:pic>
      <p:sp>
        <p:nvSpPr>
          <p:cNvPr id="10" name="Cross 9"/>
          <p:cNvSpPr/>
          <p:nvPr/>
        </p:nvSpPr>
        <p:spPr>
          <a:xfrm>
            <a:off x="1390327" y="4700533"/>
            <a:ext cx="88001" cy="88001"/>
          </a:xfrm>
          <a:prstGeom prst="plus">
            <a:avLst>
              <a:gd name="adj" fmla="val 47500"/>
            </a:avLst>
          </a:prstGeom>
          <a:solidFill>
            <a:srgbClr val="00B050"/>
          </a:solidFill>
          <a:ln>
            <a:solidFill>
              <a:srgbClr val="0FD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296" y="5461300"/>
            <a:ext cx="1547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✻</a:t>
            </a:r>
          </a:p>
        </p:txBody>
      </p:sp>
      <p:sp>
        <p:nvSpPr>
          <p:cNvPr id="12" name="Oval 11"/>
          <p:cNvSpPr/>
          <p:nvPr/>
        </p:nvSpPr>
        <p:spPr>
          <a:xfrm>
            <a:off x="1259956" y="2884894"/>
            <a:ext cx="252749" cy="1670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52386" y="3029167"/>
            <a:ext cx="215140" cy="1376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97180" y="5118804"/>
            <a:ext cx="28363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Glider deployment duration = 64 days</a:t>
            </a:r>
          </a:p>
        </p:txBody>
      </p:sp>
    </p:spTree>
    <p:extLst>
      <p:ext uri="{BB962C8B-B14F-4D97-AF65-F5344CB8AC3E}">
        <p14:creationId xmlns:p14="http://schemas.microsoft.com/office/powerpoint/2010/main" val="3457612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51721" y="998818"/>
            <a:ext cx="6155483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/>
              <a:t>NG487 Temperature and</a:t>
            </a:r>
            <a:br>
              <a:rPr lang="en-US" sz="2700" b="1" dirty="0"/>
            </a:br>
            <a:r>
              <a:rPr lang="en-US" sz="2700" b="1" dirty="0"/>
              <a:t>Upper Ocean Heat Content</a:t>
            </a:r>
            <a:br>
              <a:rPr lang="en-US" sz="2700" b="1" dirty="0"/>
            </a:br>
            <a:r>
              <a:rPr lang="en-US" sz="2700" b="1" dirty="0"/>
              <a:t>(UOHC)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72100" y="2495551"/>
            <a:ext cx="35147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Compared to Regional Means of:</a:t>
            </a:r>
          </a:p>
          <a:p>
            <a:pPr defTabSz="6858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800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NAVY GHYCOM @ 1/12 °</a:t>
            </a:r>
            <a:endParaRPr lang="en-US" baseline="30000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800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World Ocean Atlas (WOA) ¼ °)</a:t>
            </a:r>
          </a:p>
          <a:p>
            <a:pPr defTabSz="6858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UOHC (Surface to 26° , x10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/>
              </a:rPr>
              <a:t>4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kJ/m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/>
              </a:rPr>
              <a:t>2)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800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NG487 (Blue) = 	0.95</a:t>
            </a:r>
          </a:p>
          <a:p>
            <a:pPr marL="257175" indent="-257175" defTabSz="685800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GHYCOM (Red) =	1.03</a:t>
            </a:r>
            <a:endParaRPr lang="en-US" baseline="30000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800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WOA (Black) = 	0.83</a:t>
            </a:r>
          </a:p>
        </p:txBody>
      </p:sp>
      <p:sp>
        <p:nvSpPr>
          <p:cNvPr id="6" name="Rectangle 5"/>
          <p:cNvSpPr/>
          <p:nvPr/>
        </p:nvSpPr>
        <p:spPr>
          <a:xfrm rot="16200000" flipV="1">
            <a:off x="2455565" y="3486724"/>
            <a:ext cx="856398" cy="43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095" y="1495903"/>
            <a:ext cx="5183825" cy="4374687"/>
            <a:chOff x="9460" y="851537"/>
            <a:chExt cx="6911766" cy="58329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44" r="6802" b="3067"/>
            <a:stretch/>
          </p:blipFill>
          <p:spPr>
            <a:xfrm>
              <a:off x="9460" y="851537"/>
              <a:ext cx="6911766" cy="583291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 rot="16200000">
              <a:off x="4096217" y="2301852"/>
              <a:ext cx="345796" cy="977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3634159" y="3070928"/>
              <a:ext cx="754110" cy="424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0289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26286"/>
            <a:ext cx="4632649" cy="4674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6096" y="2501988"/>
            <a:ext cx="35147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Compared to Regional Means of:</a:t>
            </a:r>
          </a:p>
          <a:p>
            <a:pPr defTabSz="6858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800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NAVY GHYCOM @ 1/12 °</a:t>
            </a:r>
            <a:endParaRPr lang="en-US" baseline="30000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800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World Ocean Atlas (WOA) ¼ °)</a:t>
            </a:r>
          </a:p>
          <a:p>
            <a:pPr marL="257175" indent="-257175" defTabSz="685800">
              <a:buFont typeface="Arial" charset="0"/>
              <a:buChar char="•"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800">
              <a:buFont typeface="Arial" charset="0"/>
              <a:buChar char="•"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Model and WOA underestimate </a:t>
            </a:r>
          </a:p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Observed Subtropical Underwater Salinity maximum</a:t>
            </a:r>
          </a:p>
          <a:p>
            <a:pPr defTabSz="6858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3855778" y="1043967"/>
            <a:ext cx="6155483" cy="86774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2700" b="1" dirty="0">
                <a:solidFill>
                  <a:prstClr val="black"/>
                </a:solidFill>
                <a:latin typeface="Calibri Light" panose="020F0302020204030204"/>
              </a:rPr>
              <a:t>NG487 </a:t>
            </a:r>
            <a:r>
              <a:rPr lang="en-US" sz="2700" b="1">
                <a:solidFill>
                  <a:prstClr val="black"/>
                </a:solidFill>
                <a:latin typeface="Calibri Light" panose="020F0302020204030204"/>
              </a:rPr>
              <a:t>Mean </a:t>
            </a:r>
          </a:p>
          <a:p>
            <a:pPr defTabSz="685800"/>
            <a:r>
              <a:rPr lang="en-US" sz="2700" b="1" dirty="0">
                <a:solidFill>
                  <a:prstClr val="black"/>
                </a:solidFill>
                <a:latin typeface="Calibri Light" panose="020F0302020204030204"/>
              </a:rPr>
              <a:t>Temperature - Salinity</a:t>
            </a:r>
          </a:p>
        </p:txBody>
      </p:sp>
    </p:spTree>
    <p:extLst>
      <p:ext uri="{BB962C8B-B14F-4D97-AF65-F5344CB8AC3E}">
        <p14:creationId xmlns:p14="http://schemas.microsoft.com/office/powerpoint/2010/main" val="3722951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6050" y="185419"/>
            <a:ext cx="776414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Use </a:t>
            </a:r>
            <a:r>
              <a:rPr dirty="0"/>
              <a:t>of </a:t>
            </a:r>
            <a:r>
              <a:rPr spc="-5" dirty="0"/>
              <a:t>Gliders </a:t>
            </a:r>
            <a:r>
              <a:rPr dirty="0"/>
              <a:t>for </a:t>
            </a:r>
            <a:r>
              <a:rPr spc="-5" dirty="0"/>
              <a:t>Hurricane Intensity</a:t>
            </a:r>
            <a:r>
              <a:rPr spc="-45" dirty="0"/>
              <a:t> </a:t>
            </a:r>
            <a:r>
              <a:rPr spc="-5" dirty="0"/>
              <a:t>Forecasts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15292" y="1206500"/>
            <a:ext cx="7150734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Gustavo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Goni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065" marR="5080" lvl="0" indent="63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National Oceanic and Atmospheric Administration  Atlantic Oceanographic and Meteorological Laboratory  Miami,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Florida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35499" y="5760211"/>
            <a:ext cx="44088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2255" marR="5080" lvl="0" indent="-25019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NOAA NAVO Hurricane Glider Discussions  Stennis Space Center,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MS,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Nov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2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2018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68496" y="3688079"/>
            <a:ext cx="1246631" cy="1249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850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2018 Hurricane Season Report</a:t>
            </a:r>
          </a:p>
          <a:p>
            <a:r>
              <a:rPr lang="en-US" dirty="0"/>
              <a:t>NAVY Focus</a:t>
            </a:r>
          </a:p>
        </p:txBody>
      </p:sp>
    </p:spTree>
    <p:extLst>
      <p:ext uri="{BB962C8B-B14F-4D97-AF65-F5344CB8AC3E}">
        <p14:creationId xmlns:p14="http://schemas.microsoft.com/office/powerpoint/2010/main" val="229456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Puerto Rico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0" y="6356350"/>
            <a:ext cx="762000" cy="365125"/>
          </a:xfrm>
          <a:prstGeom prst="rect">
            <a:avLst/>
          </a:prstGeo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12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44195" marR="5080" indent="-48895">
              <a:lnSpc>
                <a:spcPct val="100000"/>
              </a:lnSpc>
              <a:spcBef>
                <a:spcPts val="105"/>
              </a:spcBef>
            </a:pPr>
            <a:r>
              <a:rPr sz="2800" spc="-5" dirty="0"/>
              <a:t>Use </a:t>
            </a:r>
            <a:r>
              <a:rPr sz="2800" dirty="0"/>
              <a:t>of </a:t>
            </a:r>
            <a:r>
              <a:rPr sz="2800" spc="-5" dirty="0"/>
              <a:t>Gliders </a:t>
            </a:r>
            <a:r>
              <a:rPr sz="2800" dirty="0"/>
              <a:t>for </a:t>
            </a:r>
            <a:r>
              <a:rPr sz="2800" spc="-5" dirty="0"/>
              <a:t>Hurricane Intensity Forecasts  </a:t>
            </a:r>
            <a:r>
              <a:rPr sz="2800" dirty="0"/>
              <a:t>2018 </a:t>
            </a:r>
            <a:r>
              <a:rPr sz="2800" spc="-5" dirty="0"/>
              <a:t>NOAA NAVO Hurricane Glider</a:t>
            </a:r>
            <a:r>
              <a:rPr sz="2800" spc="-25" dirty="0"/>
              <a:t> </a:t>
            </a:r>
            <a:r>
              <a:rPr sz="2800" spc="-5" dirty="0"/>
              <a:t>Operations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2708018" y="5610859"/>
            <a:ext cx="43033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0185" marR="5080" lvl="0" indent="-1981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NOAA NAVO Hurricane Glider Discussion  Stennis Space Center,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MS,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Nov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2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2018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7723" y="1243075"/>
            <a:ext cx="8101330" cy="2386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0" marR="184150" lvl="0" indent="0" algn="ctr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Gustavo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Goni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988694" marR="117411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National Oceanic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and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Atmospheric Administration  Atlantic Oceanographic and Meteorological Laboratory 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Miami,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Florida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 by scientists, engineers, science support, students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from: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NAVO, NOAA/AOML,  University of Miami,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IOOS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Regional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Associations, Rutgers University, Univ. Virgin Islands,  University of Puerto Rico,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19855" y="3962400"/>
            <a:ext cx="1133855" cy="1136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99888" y="3962400"/>
            <a:ext cx="1133856" cy="11369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296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0765" marR="5080" indent="-3519804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Towards Improving Intensity Forecasts of Atlantic Tropical  Cyclones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56579" y="1859991"/>
            <a:ext cx="8058150" cy="167132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Objective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Increase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number of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in situ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observations of upper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ocean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thermal  and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salinity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profiles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in the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tropical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Atlantic Ocean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and Caribbean  Sea during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the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2018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Atlantic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hurricane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season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511856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1947" rIns="0" bIns="0" rtlCol="0">
            <a:spAutoFit/>
          </a:bodyPr>
          <a:lstStyle/>
          <a:p>
            <a:pPr marL="1906905" marR="5080" indent="-167005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10253F"/>
                </a:solidFill>
              </a:rPr>
              <a:t>Glider Observations in the Tropical Atlantic </a:t>
            </a:r>
            <a:r>
              <a:rPr dirty="0">
                <a:solidFill>
                  <a:srgbClr val="10253F"/>
                </a:solidFill>
              </a:rPr>
              <a:t>and Caribbean  Sea </a:t>
            </a:r>
            <a:r>
              <a:rPr spc="-5" dirty="0">
                <a:solidFill>
                  <a:srgbClr val="10253F"/>
                </a:solidFill>
              </a:rPr>
              <a:t>During </a:t>
            </a:r>
            <a:r>
              <a:rPr dirty="0">
                <a:solidFill>
                  <a:srgbClr val="10253F"/>
                </a:solidFill>
              </a:rPr>
              <a:t>2018 Hurricane</a:t>
            </a:r>
            <a:r>
              <a:rPr spc="-25" dirty="0">
                <a:solidFill>
                  <a:srgbClr val="10253F"/>
                </a:solidFill>
              </a:rPr>
              <a:t> </a:t>
            </a:r>
            <a:r>
              <a:rPr spc="-5" dirty="0">
                <a:solidFill>
                  <a:srgbClr val="10253F"/>
                </a:solidFill>
              </a:rPr>
              <a:t>Season</a:t>
            </a:r>
          </a:p>
        </p:txBody>
      </p:sp>
      <p:sp>
        <p:nvSpPr>
          <p:cNvPr id="3" name="object 3"/>
          <p:cNvSpPr/>
          <p:nvPr/>
        </p:nvSpPr>
        <p:spPr>
          <a:xfrm>
            <a:off x="173736" y="1292352"/>
            <a:ext cx="6690360" cy="5455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65060" y="1471675"/>
            <a:ext cx="29222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Navy: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Slocum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G3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(200m deep)  NOAA: Seaglider (1000m</a:t>
            </a:r>
            <a:r>
              <a:rPr kumimoji="0" sz="16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deep)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91880" y="2672974"/>
            <a:ext cx="2496063" cy="18720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07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58401" y="3124697"/>
          <a:ext cx="8646794" cy="3198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8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2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56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64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00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ID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1016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7884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Deployment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1016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Recovery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1016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950" marR="100965" indent="36830">
                        <a:lnSpc>
                          <a:spcPts val="1680"/>
                        </a:lnSpc>
                        <a:spcBef>
                          <a:spcPts val="1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Days  at</a:t>
                      </a:r>
                      <a:r>
                        <a:rPr sz="1400" b="1" spc="-7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sea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19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36880" marR="73025" indent="-357505">
                        <a:lnSpc>
                          <a:spcPts val="1680"/>
                        </a:lnSpc>
                        <a:spcBef>
                          <a:spcPts val="1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Total number or  profiles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19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633730">
                        <a:lnSpc>
                          <a:spcPts val="1580"/>
                        </a:lnSpc>
                      </a:pPr>
                      <a:r>
                        <a:rPr sz="14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cs typeface="Cambria"/>
                        </a:rPr>
                        <a:t>Location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ts val="1580"/>
                        </a:lnSpc>
                      </a:pPr>
                      <a:r>
                        <a:rPr sz="14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cs typeface="Cambria"/>
                        </a:rPr>
                        <a:t>Date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626110">
                        <a:lnSpc>
                          <a:spcPts val="1580"/>
                        </a:lnSpc>
                      </a:pPr>
                      <a:r>
                        <a:rPr sz="14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cs typeface="Cambria"/>
                        </a:rPr>
                        <a:t>Location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ts val="1580"/>
                        </a:lnSpc>
                      </a:pPr>
                      <a:r>
                        <a:rPr sz="14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cs typeface="Cambria"/>
                        </a:rPr>
                        <a:t>Date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NG616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1016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18° 48.000'N;</a:t>
                      </a:r>
                      <a:r>
                        <a:rPr sz="1400" b="1" spc="-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400" b="1" spc="-10" dirty="0">
                          <a:latin typeface="Cambria"/>
                          <a:cs typeface="Cambria"/>
                        </a:rPr>
                        <a:t>66°</a:t>
                      </a:r>
                      <a:endParaRPr sz="1400">
                        <a:latin typeface="Cambria"/>
                        <a:cs typeface="Cambria"/>
                      </a:endParaRPr>
                    </a:p>
                    <a:p>
                      <a:pPr algn="ctr">
                        <a:lnSpc>
                          <a:spcPts val="1620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45.000'W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07/17/</a:t>
                      </a:r>
                      <a:endParaRPr sz="1400">
                        <a:latin typeface="Cambria"/>
                        <a:cs typeface="Cambria"/>
                      </a:endParaRPr>
                    </a:p>
                    <a:p>
                      <a:pPr marL="180975">
                        <a:lnSpc>
                          <a:spcPts val="1620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2018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18° 47.827'N;</a:t>
                      </a:r>
                      <a:r>
                        <a:rPr sz="1400" b="1" spc="-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400" b="1" spc="-10" dirty="0">
                          <a:latin typeface="Cambria"/>
                          <a:cs typeface="Cambria"/>
                        </a:rPr>
                        <a:t>66°</a:t>
                      </a:r>
                      <a:endParaRPr sz="1400">
                        <a:latin typeface="Cambria"/>
                        <a:cs typeface="Cambria"/>
                      </a:endParaRPr>
                    </a:p>
                    <a:p>
                      <a:pPr algn="ctr">
                        <a:lnSpc>
                          <a:spcPts val="1620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44.187'W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07/20/</a:t>
                      </a:r>
                      <a:endParaRPr sz="1400">
                        <a:latin typeface="Cambria"/>
                        <a:cs typeface="Cambria"/>
                      </a:endParaRPr>
                    </a:p>
                    <a:p>
                      <a:pPr marL="207645">
                        <a:lnSpc>
                          <a:spcPts val="1620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2018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b="1" dirty="0">
                          <a:latin typeface="Cambria"/>
                          <a:cs typeface="Cambria"/>
                        </a:rPr>
                        <a:t>3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119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1016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NG617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1016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18° 48.000'N;</a:t>
                      </a:r>
                      <a:r>
                        <a:rPr sz="1400" b="1" spc="-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400" b="1" spc="-10" dirty="0">
                          <a:latin typeface="Cambria"/>
                          <a:cs typeface="Cambria"/>
                        </a:rPr>
                        <a:t>66°</a:t>
                      </a:r>
                      <a:endParaRPr sz="1400">
                        <a:latin typeface="Cambria"/>
                        <a:cs typeface="Cambria"/>
                      </a:endParaRPr>
                    </a:p>
                    <a:p>
                      <a:pPr algn="ctr">
                        <a:lnSpc>
                          <a:spcPts val="1620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45.000'W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07/17/</a:t>
                      </a:r>
                      <a:endParaRPr sz="1400">
                        <a:latin typeface="Cambria"/>
                        <a:cs typeface="Cambria"/>
                      </a:endParaRPr>
                    </a:p>
                    <a:p>
                      <a:pPr marL="180975">
                        <a:lnSpc>
                          <a:spcPts val="1620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2018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18° 56.495'N;</a:t>
                      </a:r>
                      <a:r>
                        <a:rPr sz="1400" b="1" spc="-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400" b="1" spc="-10" dirty="0">
                          <a:latin typeface="Cambria"/>
                          <a:cs typeface="Cambria"/>
                        </a:rPr>
                        <a:t>65°</a:t>
                      </a:r>
                      <a:endParaRPr sz="1400">
                        <a:latin typeface="Cambria"/>
                        <a:cs typeface="Cambria"/>
                      </a:endParaRPr>
                    </a:p>
                    <a:p>
                      <a:pPr algn="ctr">
                        <a:lnSpc>
                          <a:spcPts val="1620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53.542'W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09/06/</a:t>
                      </a:r>
                      <a:endParaRPr sz="1400">
                        <a:latin typeface="Cambria"/>
                        <a:cs typeface="Cambria"/>
                      </a:endParaRPr>
                    </a:p>
                    <a:p>
                      <a:pPr marL="207645">
                        <a:lnSpc>
                          <a:spcPts val="1620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2018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51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1991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1016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NG618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1016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18° 47.475'N;</a:t>
                      </a:r>
                      <a:r>
                        <a:rPr sz="1400" b="1" spc="-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400" b="1" spc="-10" dirty="0">
                          <a:latin typeface="Cambria"/>
                          <a:cs typeface="Cambria"/>
                        </a:rPr>
                        <a:t>66°</a:t>
                      </a:r>
                      <a:endParaRPr sz="1400">
                        <a:latin typeface="Cambria"/>
                        <a:cs typeface="Cambria"/>
                      </a:endParaRPr>
                    </a:p>
                    <a:p>
                      <a:pPr algn="ctr">
                        <a:lnSpc>
                          <a:spcPts val="1620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00.487'W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07/19/</a:t>
                      </a:r>
                      <a:endParaRPr sz="1400">
                        <a:latin typeface="Cambria"/>
                        <a:cs typeface="Cambria"/>
                      </a:endParaRPr>
                    </a:p>
                    <a:p>
                      <a:pPr marL="180975">
                        <a:lnSpc>
                          <a:spcPts val="1620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2018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19° 02.119'N;</a:t>
                      </a:r>
                      <a:r>
                        <a:rPr sz="1400" b="1" spc="-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400" b="1" spc="-10" dirty="0">
                          <a:latin typeface="Cambria"/>
                          <a:cs typeface="Cambria"/>
                        </a:rPr>
                        <a:t>67°</a:t>
                      </a:r>
                      <a:endParaRPr sz="1400">
                        <a:latin typeface="Cambria"/>
                        <a:cs typeface="Cambria"/>
                      </a:endParaRPr>
                    </a:p>
                    <a:p>
                      <a:pPr algn="ctr">
                        <a:lnSpc>
                          <a:spcPts val="1620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14.319'W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09/24/</a:t>
                      </a:r>
                      <a:endParaRPr sz="1400">
                        <a:latin typeface="Cambria"/>
                        <a:cs typeface="Cambria"/>
                      </a:endParaRPr>
                    </a:p>
                    <a:p>
                      <a:pPr marL="207645">
                        <a:lnSpc>
                          <a:spcPts val="1620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2018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67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3086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1016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NG619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1016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18° 47.827'N;</a:t>
                      </a:r>
                      <a:r>
                        <a:rPr sz="1400" b="1" spc="-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400" b="1" spc="-10" dirty="0">
                          <a:latin typeface="Cambria"/>
                          <a:cs typeface="Cambria"/>
                        </a:rPr>
                        <a:t>66°</a:t>
                      </a:r>
                      <a:endParaRPr sz="1400">
                        <a:latin typeface="Cambria"/>
                        <a:cs typeface="Cambria"/>
                      </a:endParaRPr>
                    </a:p>
                    <a:p>
                      <a:pPr algn="ctr">
                        <a:lnSpc>
                          <a:spcPts val="1620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44.187'W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07/20/</a:t>
                      </a:r>
                      <a:endParaRPr sz="1400">
                        <a:latin typeface="Cambria"/>
                        <a:cs typeface="Cambria"/>
                      </a:endParaRPr>
                    </a:p>
                    <a:p>
                      <a:pPr marL="180975">
                        <a:lnSpc>
                          <a:spcPts val="1620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2018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18° 29.337'N;</a:t>
                      </a:r>
                      <a:r>
                        <a:rPr sz="1400" b="1" spc="-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400" b="1" spc="-10" dirty="0">
                          <a:latin typeface="Cambria"/>
                          <a:cs typeface="Cambria"/>
                        </a:rPr>
                        <a:t>65°</a:t>
                      </a:r>
                      <a:endParaRPr sz="1400">
                        <a:latin typeface="Cambria"/>
                        <a:cs typeface="Cambria"/>
                      </a:endParaRPr>
                    </a:p>
                    <a:p>
                      <a:pPr algn="ctr">
                        <a:lnSpc>
                          <a:spcPts val="1620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59.252'W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09/06/</a:t>
                      </a:r>
                      <a:endParaRPr sz="1400">
                        <a:latin typeface="Cambria"/>
                        <a:cs typeface="Cambria"/>
                      </a:endParaRPr>
                    </a:p>
                    <a:p>
                      <a:pPr marL="207645">
                        <a:lnSpc>
                          <a:spcPts val="1620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2018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48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2259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1016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mbria"/>
                          <a:cs typeface="Cambria"/>
                        </a:rPr>
                        <a:t>NG302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1016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18° 47.475'N;</a:t>
                      </a:r>
                      <a:r>
                        <a:rPr sz="1400" b="1" spc="-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400" b="1" spc="-10" dirty="0">
                          <a:latin typeface="Cambria"/>
                          <a:cs typeface="Cambria"/>
                        </a:rPr>
                        <a:t>66°</a:t>
                      </a:r>
                      <a:endParaRPr sz="1400">
                        <a:latin typeface="Cambria"/>
                        <a:cs typeface="Cambria"/>
                      </a:endParaRPr>
                    </a:p>
                    <a:p>
                      <a:pPr algn="ctr">
                        <a:lnSpc>
                          <a:spcPts val="1620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00.487'W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07/19/</a:t>
                      </a:r>
                      <a:endParaRPr sz="1400">
                        <a:latin typeface="Cambria"/>
                        <a:cs typeface="Cambria"/>
                      </a:endParaRPr>
                    </a:p>
                    <a:p>
                      <a:pPr marL="180975">
                        <a:lnSpc>
                          <a:spcPts val="1620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2018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19° 09.432'N;</a:t>
                      </a:r>
                      <a:r>
                        <a:rPr sz="1400" b="1" spc="-1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400" b="1" spc="-10" dirty="0">
                          <a:latin typeface="Cambria"/>
                          <a:cs typeface="Cambria"/>
                        </a:rPr>
                        <a:t>66°</a:t>
                      </a:r>
                      <a:endParaRPr sz="1400">
                        <a:latin typeface="Cambria"/>
                        <a:cs typeface="Cambria"/>
                      </a:endParaRPr>
                    </a:p>
                    <a:p>
                      <a:pPr algn="ctr">
                        <a:lnSpc>
                          <a:spcPts val="1620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16.924'W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09/19/</a:t>
                      </a:r>
                      <a:endParaRPr sz="1400">
                        <a:latin typeface="Cambria"/>
                        <a:cs typeface="Cambria"/>
                      </a:endParaRPr>
                    </a:p>
                    <a:p>
                      <a:pPr marL="207645">
                        <a:lnSpc>
                          <a:spcPts val="1620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2018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62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3315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1016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33375">
                        <a:lnSpc>
                          <a:spcPts val="1580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Total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231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sz="1400" b="1" spc="-5" dirty="0">
                          <a:latin typeface="Cambria"/>
                          <a:cs typeface="Cambria"/>
                        </a:rPr>
                        <a:t>10,770</a:t>
                      </a:r>
                      <a:endParaRPr sz="14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423672" y="1146047"/>
            <a:ext cx="2368295" cy="1929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32691" y="215900"/>
            <a:ext cx="78994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7590" marR="5080" indent="-1025525" algn="r">
              <a:lnSpc>
                <a:spcPct val="100000"/>
              </a:lnSpc>
              <a:spcBef>
                <a:spcPts val="100"/>
              </a:spcBef>
              <a:tabLst>
                <a:tab pos="3676650" algn="l"/>
              </a:tabLst>
            </a:pPr>
            <a:r>
              <a:rPr spc="-5" dirty="0">
                <a:solidFill>
                  <a:srgbClr val="10253F"/>
                </a:solidFill>
              </a:rPr>
              <a:t>NOAA/AOML</a:t>
            </a:r>
            <a:r>
              <a:rPr spc="5" dirty="0">
                <a:solidFill>
                  <a:srgbClr val="10253F"/>
                </a:solidFill>
              </a:rPr>
              <a:t> </a:t>
            </a:r>
            <a:r>
              <a:rPr dirty="0">
                <a:solidFill>
                  <a:srgbClr val="10253F"/>
                </a:solidFill>
              </a:rPr>
              <a:t>–</a:t>
            </a:r>
            <a:r>
              <a:rPr spc="10" dirty="0">
                <a:solidFill>
                  <a:srgbClr val="10253F"/>
                </a:solidFill>
              </a:rPr>
              <a:t> </a:t>
            </a:r>
            <a:r>
              <a:rPr spc="-5" dirty="0">
                <a:solidFill>
                  <a:srgbClr val="10253F"/>
                </a:solidFill>
              </a:rPr>
              <a:t>CARICOOS	</a:t>
            </a:r>
            <a:r>
              <a:rPr dirty="0">
                <a:solidFill>
                  <a:srgbClr val="10253F"/>
                </a:solidFill>
              </a:rPr>
              <a:t>and </a:t>
            </a:r>
            <a:r>
              <a:rPr spc="-5" dirty="0">
                <a:solidFill>
                  <a:srgbClr val="10253F"/>
                </a:solidFill>
              </a:rPr>
              <a:t>NAVO </a:t>
            </a:r>
            <a:r>
              <a:rPr dirty="0">
                <a:solidFill>
                  <a:srgbClr val="10253F"/>
                </a:solidFill>
              </a:rPr>
              <a:t>Observations</a:t>
            </a:r>
            <a:r>
              <a:rPr spc="-60" dirty="0">
                <a:solidFill>
                  <a:srgbClr val="10253F"/>
                </a:solidFill>
              </a:rPr>
              <a:t> </a:t>
            </a:r>
            <a:r>
              <a:rPr spc="-5" dirty="0">
                <a:solidFill>
                  <a:srgbClr val="10253F"/>
                </a:solidFill>
              </a:rPr>
              <a:t>in</a:t>
            </a:r>
            <a:r>
              <a:rPr spc="-25" dirty="0">
                <a:solidFill>
                  <a:srgbClr val="10253F"/>
                </a:solidFill>
              </a:rPr>
              <a:t> </a:t>
            </a:r>
            <a:r>
              <a:rPr spc="-5" dirty="0">
                <a:solidFill>
                  <a:srgbClr val="10253F"/>
                </a:solidFill>
              </a:rPr>
              <a:t>the </a:t>
            </a:r>
            <a:r>
              <a:rPr dirty="0">
                <a:solidFill>
                  <a:srgbClr val="10253F"/>
                </a:solidFill>
              </a:rPr>
              <a:t> </a:t>
            </a:r>
            <a:r>
              <a:rPr spc="-5" dirty="0">
                <a:solidFill>
                  <a:srgbClr val="10253F"/>
                </a:solidFill>
              </a:rPr>
              <a:t>Tropical Atlantic </a:t>
            </a:r>
            <a:r>
              <a:rPr dirty="0">
                <a:solidFill>
                  <a:srgbClr val="10253F"/>
                </a:solidFill>
              </a:rPr>
              <a:t>and Caribbean Sea </a:t>
            </a:r>
            <a:r>
              <a:rPr spc="-5" dirty="0">
                <a:solidFill>
                  <a:srgbClr val="10253F"/>
                </a:solidFill>
              </a:rPr>
              <a:t>During</a:t>
            </a:r>
            <a:r>
              <a:rPr spc="-45" dirty="0">
                <a:solidFill>
                  <a:srgbClr val="10253F"/>
                </a:solidFill>
              </a:rPr>
              <a:t> </a:t>
            </a:r>
            <a:r>
              <a:rPr dirty="0">
                <a:solidFill>
                  <a:srgbClr val="10253F"/>
                </a:solidFill>
              </a:rPr>
              <a:t>2018</a:t>
            </a:r>
          </a:p>
          <a:p>
            <a:pPr marR="5715" algn="r">
              <a:lnSpc>
                <a:spcPct val="100000"/>
              </a:lnSpc>
            </a:pPr>
            <a:r>
              <a:rPr dirty="0">
                <a:solidFill>
                  <a:srgbClr val="10253F"/>
                </a:solidFill>
              </a:rPr>
              <a:t>hurricane</a:t>
            </a:r>
            <a:r>
              <a:rPr spc="-85" dirty="0">
                <a:solidFill>
                  <a:srgbClr val="10253F"/>
                </a:solidFill>
              </a:rPr>
              <a:t> </a:t>
            </a:r>
            <a:r>
              <a:rPr spc="-5" dirty="0">
                <a:solidFill>
                  <a:srgbClr val="10253F"/>
                </a:solidFill>
              </a:rPr>
              <a:t>season</a:t>
            </a:r>
          </a:p>
        </p:txBody>
      </p:sp>
    </p:spTree>
    <p:extLst>
      <p:ext uri="{BB962C8B-B14F-4D97-AF65-F5344CB8AC3E}">
        <p14:creationId xmlns:p14="http://schemas.microsoft.com/office/powerpoint/2010/main" val="3300975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3672" y="1146047"/>
            <a:ext cx="3575304" cy="4056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3928" y="215900"/>
            <a:ext cx="815784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90269" marR="5080" indent="-878205" algn="r">
              <a:lnSpc>
                <a:spcPct val="100000"/>
              </a:lnSpc>
              <a:spcBef>
                <a:spcPts val="100"/>
              </a:spcBef>
              <a:tabLst>
                <a:tab pos="3676650" algn="l"/>
              </a:tabLst>
            </a:pPr>
            <a:r>
              <a:rPr spc="-5" dirty="0">
                <a:solidFill>
                  <a:srgbClr val="10253F"/>
                </a:solidFill>
              </a:rPr>
              <a:t>NOAA/AOML</a:t>
            </a:r>
            <a:r>
              <a:rPr spc="5" dirty="0">
                <a:solidFill>
                  <a:srgbClr val="10253F"/>
                </a:solidFill>
              </a:rPr>
              <a:t> </a:t>
            </a:r>
            <a:r>
              <a:rPr dirty="0">
                <a:solidFill>
                  <a:srgbClr val="10253F"/>
                </a:solidFill>
              </a:rPr>
              <a:t>–</a:t>
            </a:r>
            <a:r>
              <a:rPr spc="10" dirty="0">
                <a:solidFill>
                  <a:srgbClr val="10253F"/>
                </a:solidFill>
              </a:rPr>
              <a:t> </a:t>
            </a:r>
            <a:r>
              <a:rPr spc="-5" dirty="0">
                <a:solidFill>
                  <a:srgbClr val="10253F"/>
                </a:solidFill>
              </a:rPr>
              <a:t>CARICOOS	</a:t>
            </a:r>
            <a:r>
              <a:rPr dirty="0">
                <a:solidFill>
                  <a:srgbClr val="10253F"/>
                </a:solidFill>
              </a:rPr>
              <a:t>and </a:t>
            </a:r>
            <a:r>
              <a:rPr spc="-5" dirty="0">
                <a:solidFill>
                  <a:srgbClr val="10253F"/>
                </a:solidFill>
              </a:rPr>
              <a:t>Navy Glider</a:t>
            </a:r>
            <a:r>
              <a:rPr spc="-15" dirty="0">
                <a:solidFill>
                  <a:srgbClr val="10253F"/>
                </a:solidFill>
              </a:rPr>
              <a:t> </a:t>
            </a:r>
            <a:r>
              <a:rPr spc="-5" dirty="0">
                <a:solidFill>
                  <a:srgbClr val="10253F"/>
                </a:solidFill>
              </a:rPr>
              <a:t>observations</a:t>
            </a:r>
            <a:r>
              <a:rPr spc="-10" dirty="0">
                <a:solidFill>
                  <a:srgbClr val="10253F"/>
                </a:solidFill>
              </a:rPr>
              <a:t> </a:t>
            </a:r>
            <a:r>
              <a:rPr spc="-5" dirty="0">
                <a:solidFill>
                  <a:srgbClr val="10253F"/>
                </a:solidFill>
              </a:rPr>
              <a:t>in </a:t>
            </a:r>
            <a:r>
              <a:rPr dirty="0">
                <a:solidFill>
                  <a:srgbClr val="10253F"/>
                </a:solidFill>
              </a:rPr>
              <a:t> </a:t>
            </a:r>
            <a:r>
              <a:rPr spc="-5" dirty="0">
                <a:solidFill>
                  <a:srgbClr val="10253F"/>
                </a:solidFill>
              </a:rPr>
              <a:t>the tropical Atlantic </a:t>
            </a:r>
            <a:r>
              <a:rPr dirty="0">
                <a:solidFill>
                  <a:srgbClr val="10253F"/>
                </a:solidFill>
              </a:rPr>
              <a:t>and Caribbean Sea during</a:t>
            </a:r>
            <a:r>
              <a:rPr spc="-65" dirty="0">
                <a:solidFill>
                  <a:srgbClr val="10253F"/>
                </a:solidFill>
              </a:rPr>
              <a:t> </a:t>
            </a:r>
            <a:r>
              <a:rPr dirty="0">
                <a:solidFill>
                  <a:srgbClr val="10253F"/>
                </a:solidFill>
              </a:rPr>
              <a:t>2018</a:t>
            </a:r>
          </a:p>
          <a:p>
            <a:pPr marR="5715" algn="r">
              <a:lnSpc>
                <a:spcPct val="100000"/>
              </a:lnSpc>
            </a:pPr>
            <a:r>
              <a:rPr dirty="0">
                <a:solidFill>
                  <a:srgbClr val="10253F"/>
                </a:solidFill>
              </a:rPr>
              <a:t>hurricane</a:t>
            </a:r>
            <a:r>
              <a:rPr spc="-85" dirty="0">
                <a:solidFill>
                  <a:srgbClr val="10253F"/>
                </a:solidFill>
              </a:rPr>
              <a:t> </a:t>
            </a:r>
            <a:r>
              <a:rPr spc="-5" dirty="0">
                <a:solidFill>
                  <a:srgbClr val="10253F"/>
                </a:solidFill>
              </a:rPr>
              <a:t>season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56201" y="1435100"/>
            <a:ext cx="3286760" cy="1823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731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Navy gliders totals:270 (USVI),  231 (PR)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=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501 days;</a:t>
            </a:r>
            <a:r>
              <a:rPr kumimoji="0" sz="1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approx.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23,000 shallow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profiles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NOAA gliders totals: ~100 days  (still underway); approx. 4,000  deep profiles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18432" y="3474720"/>
            <a:ext cx="4523232" cy="3273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486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8310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42995" marR="5080" indent="-3519804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Towards Improving Intensity Forecasts of Atlantic Tropical  Cyclones</a:t>
            </a:r>
          </a:p>
        </p:txBody>
      </p:sp>
      <p:sp>
        <p:nvSpPr>
          <p:cNvPr id="3" name="object 3"/>
          <p:cNvSpPr/>
          <p:nvPr/>
        </p:nvSpPr>
        <p:spPr>
          <a:xfrm>
            <a:off x="2801111" y="1152144"/>
            <a:ext cx="5620512" cy="5245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1265" y="1377187"/>
            <a:ext cx="2327910" cy="30118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3975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(GTS)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situ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ocean  observations during July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 September 30,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41529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Gliders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provided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 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 99% of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profile 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observations.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number of non-glider  observations have no 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impact in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representation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  ocean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models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during 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hurricane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season.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49405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0765" marR="5080" indent="-322516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Towards Better Intensity Forecasts of Atlantic Tropical  Cyclones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56579" y="1666748"/>
            <a:ext cx="8029575" cy="4291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Partnership between NOAA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and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US Navy significally increased</a:t>
            </a:r>
            <a:r>
              <a:rPr kumimoji="0" sz="2000" b="1" i="0" u="none" strike="noStrike" kern="1200" cap="none" spc="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(by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55600" marR="16446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~20,000)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the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number of profiles obtained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in the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tropical Atlantic  and Caribbean</a:t>
            </a:r>
            <a:r>
              <a:rPr kumimoji="0" sz="2000" b="1" i="0" u="none" strike="noStrike" kern="1200" cap="none" spc="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Sea.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248920" lvl="0" indent="-34290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Logistics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were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put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rapidly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in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place: glider port, storage,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vessels, 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personnel, students,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….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53F"/>
              </a:buClr>
              <a:buSzTx/>
              <a:buFont typeface="Arial"/>
              <a:buChar char="•"/>
              <a:tabLst/>
              <a:defRPr/>
            </a:pP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rgbClr val="10253F"/>
              </a:buClr>
              <a:buSzTx/>
              <a:buFont typeface="Arial"/>
              <a:buChar char="•"/>
              <a:tabLst/>
              <a:defRPr/>
            </a:pPr>
            <a:endParaRPr kumimoji="0" sz="1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Excellent communications between NOAA and NAVO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GOC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53F"/>
              </a:buClr>
              <a:buSzTx/>
              <a:buFont typeface="Arial"/>
              <a:buChar char="•"/>
              <a:tabLst/>
              <a:defRPr/>
            </a:pP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>
                <a:srgbClr val="10253F"/>
              </a:buClr>
              <a:buSzTx/>
              <a:buFont typeface="Arial"/>
              <a:buChar char="•"/>
              <a:tabLst/>
              <a:defRPr/>
            </a:pPr>
            <a:endParaRPr kumimoji="0" sz="1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351155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Data inserted into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GTS,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publicly available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to scientists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and data  centers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343967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9553" y="346964"/>
            <a:ext cx="71577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0253F"/>
                </a:solidFill>
              </a:rPr>
              <a:t>Role of </a:t>
            </a:r>
            <a:r>
              <a:rPr sz="2400" dirty="0">
                <a:solidFill>
                  <a:srgbClr val="10253F"/>
                </a:solidFill>
              </a:rPr>
              <a:t>the </a:t>
            </a:r>
            <a:r>
              <a:rPr sz="2400" spc="-5" dirty="0">
                <a:solidFill>
                  <a:srgbClr val="10253F"/>
                </a:solidFill>
              </a:rPr>
              <a:t>ocean in tropical cyclone intensification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263535" y="1371091"/>
            <a:ext cx="322516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874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The upper ocean heat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content 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matters.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The upper ocean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temperature, 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salinity, density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matters.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63535" y="3017011"/>
            <a:ext cx="32861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Ocean numerical models that 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represent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the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ocean conditions  assimilate T(z) and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S(z).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63535" y="4114292"/>
            <a:ext cx="317246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Ocean observations allow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to 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correctly represent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the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ocean  conditions within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numerical  model.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46098" y="3564618"/>
            <a:ext cx="1489075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Hurricane</a:t>
            </a:r>
            <a:r>
              <a:rPr kumimoji="0" sz="14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Katrina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3648" y="1728937"/>
            <a:ext cx="4770304" cy="38616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49802" y="3555312"/>
            <a:ext cx="2254250" cy="307975"/>
          </a:xfrm>
          <a:prstGeom prst="rect">
            <a:avLst/>
          </a:prstGeom>
          <a:solidFill>
            <a:srgbClr val="FFFFFF">
              <a:alpha val="74119"/>
            </a:srgbClr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Hurricane Katrina</a:t>
            </a:r>
            <a:r>
              <a:rPr kumimoji="0" sz="14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(2005)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20804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USVI Report</a:t>
            </a:r>
          </a:p>
        </p:txBody>
      </p:sp>
    </p:spTree>
    <p:extLst>
      <p:ext uri="{BB962C8B-B14F-4D97-AF65-F5344CB8AC3E}">
        <p14:creationId xmlns:p14="http://schemas.microsoft.com/office/powerpoint/2010/main" val="7749154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64647" y="1957178"/>
            <a:ext cx="6047426" cy="3962400"/>
            <a:chOff x="1625600" y="647700"/>
            <a:chExt cx="8063235" cy="5283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25600" y="647700"/>
              <a:ext cx="8063235" cy="52832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827019" y="2958101"/>
              <a:ext cx="10360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600" b="1" dirty="0">
                  <a:solidFill>
                    <a:prstClr val="white"/>
                  </a:solidFill>
                  <a:latin typeface="Calibri" panose="020F0502020204030204"/>
                </a:rPr>
                <a:t>NG487 Deploy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79618" y="3048028"/>
              <a:ext cx="10360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600" b="1" dirty="0">
                  <a:solidFill>
                    <a:prstClr val="white"/>
                  </a:solidFill>
                  <a:latin typeface="Calibri" panose="020F0502020204030204"/>
                </a:rPr>
                <a:t>NG487 Recover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05425" y="3874856"/>
              <a:ext cx="33783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600" dirty="0">
                  <a:solidFill>
                    <a:prstClr val="white"/>
                  </a:solidFill>
                  <a:latin typeface="Calibri" panose="020F0502020204030204"/>
                </a:rPr>
                <a:t>STX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27019" y="2481364"/>
              <a:ext cx="33783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600" b="1" dirty="0">
                  <a:solidFill>
                    <a:prstClr val="white"/>
                  </a:solidFill>
                  <a:latin typeface="Calibri" panose="020F0502020204030204"/>
                </a:rPr>
                <a:t>STT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3195376" y="1549056"/>
              <a:ext cx="391885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prstClr val="white"/>
                  </a:solidFill>
                  <a:latin typeface="Calibri" panose="020F0502020204030204"/>
                </a:rPr>
                <a:t>US</a:t>
              </a:r>
            </a:p>
            <a:p>
              <a:pPr defTabSz="685800"/>
              <a:r>
                <a:rPr lang="en-US" sz="1050" b="1" dirty="0">
                  <a:solidFill>
                    <a:prstClr val="white"/>
                  </a:solidFill>
                  <a:latin typeface="Calibri" panose="020F0502020204030204"/>
                </a:rPr>
                <a:t>PR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flipH="1">
              <a:off x="5304405" y="4501269"/>
              <a:ext cx="60532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>
                  <a:solidFill>
                    <a:prstClr val="white"/>
                  </a:solidFill>
                  <a:latin typeface="Calibri" panose="020F0502020204030204"/>
                </a:rPr>
                <a:t>US  USVI</a:t>
              </a:r>
              <a:endParaRPr lang="en-US" sz="105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flipH="1">
              <a:off x="6096000" y="2804213"/>
              <a:ext cx="96273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prstClr val="white"/>
                  </a:solidFill>
                  <a:latin typeface="Calibri" panose="020F0502020204030204"/>
                </a:rPr>
                <a:t>BVI (UK)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flipH="1">
              <a:off x="8726098" y="2173588"/>
              <a:ext cx="962737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prstClr val="white"/>
                  </a:solidFill>
                  <a:latin typeface="Calibri" panose="020F0502020204030204"/>
                </a:rPr>
                <a:t>Anguilla (UK)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80960" y="4170065"/>
              <a:ext cx="1572768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>
                  <a:solidFill>
                    <a:prstClr val="white"/>
                  </a:solidFill>
                  <a:latin typeface="Calibri" panose="020F0502020204030204"/>
                </a:rPr>
                <a:t>Saba</a:t>
              </a:r>
            </a:p>
            <a:p>
              <a:pPr defTabSz="685800"/>
              <a:r>
                <a:rPr lang="en-US" sz="1050" b="1" dirty="0">
                  <a:solidFill>
                    <a:prstClr val="white"/>
                  </a:solidFill>
                  <a:latin typeface="Calibri" panose="020F0502020204030204"/>
                </a:rPr>
                <a:t>(Netherlands)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494134">
              <a:off x="6805000" y="2051263"/>
              <a:ext cx="1496644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50" b="1" dirty="0" err="1">
                  <a:solidFill>
                    <a:srgbClr val="FFFF00"/>
                  </a:solidFill>
                  <a:latin typeface="Calibri" panose="020F0502020204030204"/>
                </a:rPr>
                <a:t>Anegada</a:t>
              </a:r>
              <a:r>
                <a:rPr lang="en-US" sz="1050" b="1" dirty="0">
                  <a:solidFill>
                    <a:srgbClr val="FFFF00"/>
                  </a:solidFill>
                  <a:latin typeface="Calibri" panose="020F0502020204030204"/>
                </a:rPr>
                <a:t> Passage</a:t>
              </a: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-600624" y="1032476"/>
            <a:ext cx="7886700" cy="994172"/>
          </a:xfrm>
          <a:ln>
            <a:noFill/>
          </a:ln>
        </p:spPr>
        <p:txBody>
          <a:bodyPr/>
          <a:lstStyle/>
          <a:p>
            <a:pPr algn="ctr"/>
            <a:r>
              <a:rPr lang="en-US" dirty="0"/>
              <a:t>VI Glider Deployment OPAREA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6794" y="1922308"/>
            <a:ext cx="27572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Showing </a:t>
            </a:r>
          </a:p>
          <a:p>
            <a:pPr defTabSz="6858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Relevant EEZ boundaries</a:t>
            </a:r>
          </a:p>
          <a:p>
            <a:pPr defTabSz="6858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Bounding box for G-HYCOM and WOA means</a:t>
            </a:r>
          </a:p>
          <a:p>
            <a:pPr defTabSz="6858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NG487 (STT_S) Deployment and Recovery Locations</a:t>
            </a:r>
          </a:p>
          <a:p>
            <a:pPr defTabSz="6858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Anegada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Passage, principal connection between VI Basin and Atlantic Ocean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329" y="4382129"/>
            <a:ext cx="143465" cy="157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739" y="4166400"/>
            <a:ext cx="143465" cy="157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864" y="3022978"/>
            <a:ext cx="143465" cy="157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967" y="3841278"/>
            <a:ext cx="143465" cy="157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132238" y="3851562"/>
            <a:ext cx="586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600" b="1" dirty="0">
                <a:solidFill>
                  <a:prstClr val="white"/>
                </a:solidFill>
                <a:latin typeface="Calibri" panose="020F0502020204030204"/>
              </a:rPr>
              <a:t>N467 Deploy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82987" y="3001678"/>
            <a:ext cx="77701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600" b="1" dirty="0">
                <a:solidFill>
                  <a:prstClr val="white"/>
                </a:solidFill>
                <a:latin typeface="Calibri" panose="020F0502020204030204"/>
              </a:rPr>
              <a:t>NG88 Deploy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69689" y="4136766"/>
            <a:ext cx="77701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600" b="1" dirty="0">
                <a:solidFill>
                  <a:prstClr val="white"/>
                </a:solidFill>
                <a:latin typeface="Calibri" panose="020F0502020204030204"/>
              </a:rPr>
              <a:t>NG291 Deploy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79324" y="4476670"/>
            <a:ext cx="77701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600" b="1" dirty="0">
                <a:solidFill>
                  <a:prstClr val="white"/>
                </a:solidFill>
                <a:latin typeface="Calibri" panose="020F0502020204030204"/>
              </a:rPr>
              <a:t>NG300 Deploy</a:t>
            </a:r>
          </a:p>
        </p:txBody>
      </p:sp>
    </p:spTree>
    <p:extLst>
      <p:ext uri="{BB962C8B-B14F-4D97-AF65-F5344CB8AC3E}">
        <p14:creationId xmlns:p14="http://schemas.microsoft.com/office/powerpoint/2010/main" val="1949273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463" y="1345237"/>
            <a:ext cx="3905250" cy="441175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095750" y="1131094"/>
            <a:ext cx="4419600" cy="983456"/>
          </a:xfrm>
        </p:spPr>
        <p:txBody>
          <a:bodyPr/>
          <a:lstStyle/>
          <a:p>
            <a:pPr algn="ctr"/>
            <a:r>
              <a:rPr lang="en-US" b="1" dirty="0"/>
              <a:t>VI Glider </a:t>
            </a:r>
            <a:r>
              <a:rPr lang="en-US" b="1" dirty="0" err="1"/>
              <a:t>Tracklines</a:t>
            </a:r>
            <a:endParaRPr lang="en-US" b="1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095750" y="2226469"/>
            <a:ext cx="4419600" cy="3345656"/>
          </a:xfrm>
        </p:spPr>
        <p:txBody>
          <a:bodyPr>
            <a:normAutofit/>
          </a:bodyPr>
          <a:lstStyle/>
          <a:p>
            <a:r>
              <a:rPr lang="en-US" dirty="0"/>
              <a:t>Glider ID:</a:t>
            </a:r>
          </a:p>
          <a:p>
            <a:pPr lvl="1"/>
            <a:r>
              <a:rPr lang="en-US" dirty="0"/>
              <a:t>NG488-STT North</a:t>
            </a:r>
          </a:p>
          <a:p>
            <a:pPr lvl="1"/>
            <a:r>
              <a:rPr lang="en-US" dirty="0"/>
              <a:t>NG487-STT South</a:t>
            </a:r>
          </a:p>
          <a:p>
            <a:pPr lvl="1"/>
            <a:r>
              <a:rPr lang="en-US" dirty="0"/>
              <a:t>NG300-STT West</a:t>
            </a:r>
          </a:p>
          <a:p>
            <a:pPr lvl="1"/>
            <a:r>
              <a:rPr lang="en-US" dirty="0"/>
              <a:t>NG467-VI Basin West</a:t>
            </a:r>
          </a:p>
          <a:p>
            <a:pPr lvl="1"/>
            <a:r>
              <a:rPr lang="en-US" dirty="0"/>
              <a:t>NG291-STX North</a:t>
            </a:r>
          </a:p>
          <a:p>
            <a:pPr lvl="1"/>
            <a:endParaRPr lang="en-US" dirty="0"/>
          </a:p>
          <a:p>
            <a:r>
              <a:rPr lang="en-US" dirty="0"/>
              <a:t>Green </a:t>
            </a:r>
            <a:r>
              <a:rPr lang="en-US" dirty="0">
                <a:solidFill>
                  <a:srgbClr val="00B050"/>
                </a:solidFill>
              </a:rPr>
              <a:t>X</a:t>
            </a:r>
            <a:r>
              <a:rPr lang="en-US" dirty="0"/>
              <a:t> = Glider Deployment Site</a:t>
            </a:r>
          </a:p>
          <a:p>
            <a:r>
              <a:rPr lang="en-US" dirty="0"/>
              <a:t>Red </a:t>
            </a:r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dirty="0"/>
              <a:t> = Glider Recovery Site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6772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14" r="7524" b="4762"/>
          <a:stretch/>
        </p:blipFill>
        <p:spPr>
          <a:xfrm>
            <a:off x="0" y="1381009"/>
            <a:ext cx="5372100" cy="46197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2100" y="2495550"/>
            <a:ext cx="35147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Compared to Regional Means of:</a:t>
            </a:r>
          </a:p>
          <a:p>
            <a:pPr defTabSz="6858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800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NAVY GHYCOM @ 1/12 °</a:t>
            </a:r>
            <a:endParaRPr lang="en-US" baseline="30000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800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World Ocean Atlas (WOA) ¼ °)</a:t>
            </a:r>
          </a:p>
          <a:p>
            <a:pPr defTabSz="6858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051721" y="857251"/>
            <a:ext cx="6155483" cy="994172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2700" b="1" dirty="0">
                <a:solidFill>
                  <a:prstClr val="black"/>
                </a:solidFill>
                <a:latin typeface="Calibri Light" panose="020F0302020204030204"/>
              </a:rPr>
              <a:t>NG487 Mean Density </a:t>
            </a:r>
          </a:p>
          <a:p>
            <a:pPr defTabSz="685800"/>
            <a:r>
              <a:rPr lang="en-US" sz="2700" b="1" dirty="0">
                <a:solidFill>
                  <a:prstClr val="black"/>
                </a:solidFill>
                <a:latin typeface="Calibri Light" panose="020F0302020204030204"/>
              </a:rPr>
              <a:t>(Sigma-T)</a:t>
            </a:r>
          </a:p>
        </p:txBody>
      </p:sp>
    </p:spTree>
    <p:extLst>
      <p:ext uri="{BB962C8B-B14F-4D97-AF65-F5344CB8AC3E}">
        <p14:creationId xmlns:p14="http://schemas.microsoft.com/office/powerpoint/2010/main" val="39567535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75" r="6992" b="3946"/>
          <a:stretch/>
        </p:blipFill>
        <p:spPr>
          <a:xfrm>
            <a:off x="125963" y="1641022"/>
            <a:ext cx="5125460" cy="43597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5109" y="2682163"/>
            <a:ext cx="5334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45m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72100" y="2471842"/>
            <a:ext cx="35147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Compared to Regional Means of:</a:t>
            </a:r>
          </a:p>
          <a:p>
            <a:pPr defTabSz="6858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800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NAVY GHYCOM @ 1/12 °</a:t>
            </a:r>
            <a:endParaRPr lang="en-US" baseline="30000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800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World Ocean Atlas (WOA) ¼ °)</a:t>
            </a:r>
          </a:p>
          <a:p>
            <a:pPr defTabSz="6858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841782" y="899239"/>
            <a:ext cx="6155483" cy="994172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2700" b="1" dirty="0">
                <a:solidFill>
                  <a:prstClr val="black"/>
                </a:solidFill>
                <a:latin typeface="Calibri Light" panose="020F0302020204030204"/>
              </a:rPr>
              <a:t>NG487 Mean Density Gradient</a:t>
            </a:r>
          </a:p>
          <a:p>
            <a:pPr defTabSz="685800"/>
            <a:r>
              <a:rPr lang="en-US" sz="2700" b="1" dirty="0">
                <a:solidFill>
                  <a:prstClr val="black"/>
                </a:solidFill>
                <a:latin typeface="Calibri Light" panose="020F0302020204030204"/>
              </a:rPr>
              <a:t>kg m</a:t>
            </a:r>
            <a:r>
              <a:rPr lang="en-US" sz="2700" b="1" baseline="30000" dirty="0">
                <a:solidFill>
                  <a:prstClr val="black"/>
                </a:solidFill>
                <a:latin typeface="Calibri Light" panose="020F0302020204030204"/>
              </a:rPr>
              <a:t>-4</a:t>
            </a:r>
          </a:p>
        </p:txBody>
      </p:sp>
    </p:spTree>
    <p:extLst>
      <p:ext uri="{BB962C8B-B14F-4D97-AF65-F5344CB8AC3E}">
        <p14:creationId xmlns:p14="http://schemas.microsoft.com/office/powerpoint/2010/main" val="10923735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462" y="949323"/>
            <a:ext cx="1549441" cy="27545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23462" y="3703885"/>
            <a:ext cx="20916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Broken Digi-Fin NG488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6520" y="857251"/>
            <a:ext cx="1918607" cy="994172"/>
          </a:xfrm>
        </p:spPr>
        <p:txBody>
          <a:bodyPr/>
          <a:lstStyle/>
          <a:p>
            <a:r>
              <a:rPr lang="en-US" b="1"/>
              <a:t>Summary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0761" y="2035764"/>
            <a:ext cx="6537260" cy="3384155"/>
          </a:xfrm>
        </p:spPr>
        <p:txBody>
          <a:bodyPr>
            <a:normAutofit fontScale="70000" lnSpcReduction="20000"/>
          </a:bodyPr>
          <a:lstStyle/>
          <a:p>
            <a:pPr marL="257175" indent="-257175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Font typeface="Arial" charset="0"/>
              <a:buChar char="•"/>
            </a:pPr>
            <a:r>
              <a:rPr lang="en-US" sz="2325" dirty="0"/>
              <a:t>One glider NG488 (STT N) mission terminated due to broken Digi-Fin</a:t>
            </a:r>
          </a:p>
          <a:p>
            <a:pPr marL="257175" indent="-257175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Font typeface="Arial" charset="0"/>
              <a:buChar char="•"/>
            </a:pPr>
            <a:r>
              <a:rPr lang="en-US" sz="2325" dirty="0"/>
              <a:t>Two gliders dropped weights and were recovered drifting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2325" dirty="0"/>
              <a:t>	NG291, STX N, no tickle (16 </a:t>
            </a:r>
            <a:r>
              <a:rPr lang="en-US" sz="2325" dirty="0" err="1"/>
              <a:t>hr</a:t>
            </a:r>
            <a:r>
              <a:rPr lang="en-US" sz="2325" dirty="0"/>
              <a:t>?)  what is setting?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2325" dirty="0"/>
              <a:t>	NG300, STX W</a:t>
            </a:r>
          </a:p>
          <a:p>
            <a:pPr marL="257175" indent="-257175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Font typeface="Arial" charset="0"/>
              <a:buChar char="•"/>
            </a:pPr>
            <a:r>
              <a:rPr lang="en-US" sz="2325" dirty="0"/>
              <a:t>Two gliders were held at surface and recovered due to ‘diving difficulties’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2325" dirty="0"/>
              <a:t>	NG467, VI Basin W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2325" dirty="0"/>
              <a:t>	NG487, STT S</a:t>
            </a:r>
          </a:p>
          <a:p>
            <a:pPr marL="257175" indent="-257175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Font typeface="Arial" charset="0"/>
              <a:buChar char="•"/>
            </a:pPr>
            <a:r>
              <a:rPr lang="en-US" sz="2325" dirty="0"/>
              <a:t>For USVI, total cost was about $20K, most of which went to deployments, recoveries, logistics (Private Sector, University of the Virgin Islands).  Thank you US IOOS!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60941" y="5582997"/>
            <a:ext cx="2091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Glider Launch in USVI</a:t>
            </a: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Photo Belize Saunders, UVI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872" y="3977251"/>
            <a:ext cx="2467704" cy="16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062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78859" y="1828112"/>
            <a:ext cx="5878286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685800">
              <a:spcAft>
                <a:spcPts val="450"/>
              </a:spcAft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Established local procedures and support, with OCOVI/UVI commitment to further glider projects.  Let’s do it again!</a:t>
            </a:r>
          </a:p>
          <a:p>
            <a:pPr marL="257175" indent="-257175" defTabSz="685800">
              <a:spcAft>
                <a:spcPts val="450"/>
              </a:spcAft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Engaged public through outreach, 8 UVI (HBCU)  students involved</a:t>
            </a:r>
          </a:p>
          <a:p>
            <a:pPr marL="257175" indent="-257175" defTabSz="685800">
              <a:spcAft>
                <a:spcPts val="450"/>
              </a:spcAft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Dramatically increased available data in VI Region </a:t>
            </a:r>
          </a:p>
          <a:p>
            <a:pPr defTabSz="685800">
              <a:spcAft>
                <a:spcPts val="45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         	(WOD archive over last 20 years has only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18 		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CTD/Float profiles!)</a:t>
            </a:r>
          </a:p>
          <a:p>
            <a:pPr marL="257175" indent="-257175" defTabSz="685800">
              <a:spcAft>
                <a:spcPts val="450"/>
              </a:spcAft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Bonus applications to ongoing research (see extra slides)</a:t>
            </a:r>
          </a:p>
          <a:p>
            <a:pPr marL="257175" indent="-257175" defTabSz="685800">
              <a:spcAft>
                <a:spcPts val="450"/>
              </a:spcAft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How can we improve longevity? (full battery life, full hurricane season)</a:t>
            </a:r>
          </a:p>
          <a:p>
            <a:pPr marL="257175" indent="-257175" defTabSz="685800">
              <a:spcAft>
                <a:spcPts val="450"/>
              </a:spcAft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Can we get full data sets, including data missed by IOOS Glider DAC?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4650216" y="857251"/>
            <a:ext cx="1918607" cy="994172"/>
          </a:xfrm>
        </p:spPr>
        <p:txBody>
          <a:bodyPr/>
          <a:lstStyle/>
          <a:p>
            <a:r>
              <a:rPr lang="en-US" b="1"/>
              <a:t>Summary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57365" y="5567597"/>
            <a:ext cx="2091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Glider Launch in USVI</a:t>
            </a:r>
          </a:p>
          <a:p>
            <a:pPr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Photo Belize Saunders, UVI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4" y="3908303"/>
            <a:ext cx="2155229" cy="1659294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65" y="857250"/>
            <a:ext cx="1853778" cy="29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176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Gulf of Mexico Report</a:t>
            </a:r>
          </a:p>
        </p:txBody>
      </p:sp>
    </p:spTree>
    <p:extLst>
      <p:ext uri="{BB962C8B-B14F-4D97-AF65-F5344CB8AC3E}">
        <p14:creationId xmlns:p14="http://schemas.microsoft.com/office/powerpoint/2010/main" val="32374109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roup"/>
          <p:cNvGrpSpPr/>
          <p:nvPr/>
        </p:nvGrpSpPr>
        <p:grpSpPr>
          <a:xfrm>
            <a:off x="118749" y="3299624"/>
            <a:ext cx="9025251" cy="3099840"/>
            <a:chOff x="515350" y="439921"/>
            <a:chExt cx="12835911" cy="4408659"/>
          </a:xfrm>
        </p:grpSpPr>
        <p:pic>
          <p:nvPicPr>
            <p:cNvPr id="174" name="Along_track_salt_prof_glider_2models_ng288_10-01-18-10-11-18.png" descr="Along_track_salt_prof_glider_2models_ng288_10-01-18-10-11-18.png"/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4896" t="25103" r="5157"/>
            <a:stretch/>
          </p:blipFill>
          <p:spPr>
            <a:xfrm>
              <a:off x="6865750" y="686080"/>
              <a:ext cx="6485511" cy="4162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5" name="Michael"/>
            <p:cNvSpPr txBox="1"/>
            <p:nvPr/>
          </p:nvSpPr>
          <p:spPr>
            <a:xfrm>
              <a:off x="5415632" y="439921"/>
              <a:ext cx="690787" cy="3179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sz="984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 Regular" panose="02020603050405020304" pitchFamily="18" charset="0"/>
                  <a:cs typeface="Arial"/>
                  <a:sym typeface="Arial"/>
                </a:rPr>
                <a:t>Michael</a:t>
              </a:r>
            </a:p>
          </p:txBody>
        </p:sp>
        <p:pic>
          <p:nvPicPr>
            <p:cNvPr id="176" name="Along_track_temp_prof_glider_2models_ng288_10-01-18-10-11-18.png" descr="Along_track_temp_prof_glider_2models_ng288_10-01-18-10-11-18.png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4936" t="25438" r="5312"/>
            <a:stretch/>
          </p:blipFill>
          <p:spPr>
            <a:xfrm>
              <a:off x="515350" y="686080"/>
              <a:ext cx="6299728" cy="41624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" name="Line"/>
            <p:cNvSpPr/>
            <p:nvPr/>
          </p:nvSpPr>
          <p:spPr>
            <a:xfrm flipV="1">
              <a:off x="5415632" y="829742"/>
              <a:ext cx="1" cy="3397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54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 Regular" panose="02020603050405020304" pitchFamily="18" charset="0"/>
                <a:cs typeface="Arial"/>
                <a:sym typeface="Helvetica Neue Medium"/>
              </a:endParaRPr>
            </a:p>
          </p:txBody>
        </p:sp>
        <p:sp>
          <p:nvSpPr>
            <p:cNvPr id="179" name="Line"/>
            <p:cNvSpPr/>
            <p:nvPr/>
          </p:nvSpPr>
          <p:spPr>
            <a:xfrm flipV="1">
              <a:off x="11913379" y="855141"/>
              <a:ext cx="1" cy="3397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kumimoji="0" sz="154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 Regular" panose="02020603050405020304" pitchFamily="18" charset="0"/>
                <a:cs typeface="Arial"/>
                <a:sym typeface="Helvetica Neue Medium"/>
              </a:endParaRPr>
            </a:p>
          </p:txBody>
        </p:sp>
      </p:grpSp>
      <p:pic>
        <p:nvPicPr>
          <p:cNvPr id="181" name="Micheal_track.png" descr="Micheal_track.png"/>
          <p:cNvPicPr>
            <a:picLocks noChangeAspect="1"/>
          </p:cNvPicPr>
          <p:nvPr/>
        </p:nvPicPr>
        <p:blipFill rotWithShape="1">
          <a:blip r:embed="rId4">
            <a:extLst/>
          </a:blip>
          <a:srcRect t="8003" b="3644"/>
          <a:stretch/>
        </p:blipFill>
        <p:spPr>
          <a:xfrm>
            <a:off x="2587137" y="688769"/>
            <a:ext cx="3940086" cy="2610855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Line"/>
          <p:cNvSpPr/>
          <p:nvPr/>
        </p:nvSpPr>
        <p:spPr>
          <a:xfrm>
            <a:off x="2293595" y="1316349"/>
            <a:ext cx="63495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 Regular" panose="02020603050405020304" pitchFamily="18" charset="0"/>
              <a:cs typeface="Arial"/>
              <a:sym typeface="Helvetica Neue Medium"/>
            </a:endParaRPr>
          </a:p>
        </p:txBody>
      </p:sp>
      <p:sp>
        <p:nvSpPr>
          <p:cNvPr id="11" name="Michael">
            <a:extLst>
              <a:ext uri="{FF2B5EF4-FFF2-40B4-BE49-F238E27FC236}">
                <a16:creationId xmlns:a16="http://schemas.microsoft.com/office/drawing/2014/main" id="{0D62E900-8C09-4545-8A76-1D3916CA57A7}"/>
              </a:ext>
            </a:extLst>
          </p:cNvPr>
          <p:cNvSpPr txBox="1"/>
          <p:nvPr/>
        </p:nvSpPr>
        <p:spPr>
          <a:xfrm>
            <a:off x="0" y="73025"/>
            <a:ext cx="5180206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45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Rockwell" panose="02060603020205020403" pitchFamily="18" charset="77"/>
                <a:cs typeface="Arial"/>
                <a:sym typeface="Arial"/>
              </a:rPr>
              <a:t>Hurricane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Rockwell" panose="02060603020205020403" pitchFamily="18" charset="77"/>
                <a:cs typeface="Arial"/>
                <a:sym typeface="Arial"/>
              </a:rPr>
              <a:t>Michael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Rockwell" panose="02060603020205020403" pitchFamily="18" charset="77"/>
                <a:cs typeface="Arial"/>
                <a:sym typeface="Arial"/>
              </a:rPr>
              <a:t> - 2018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Rockwell" panose="02060603020205020403" pitchFamily="18" charset="7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680881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ep 10"/>
          <p:cNvSpPr txBox="1"/>
          <p:nvPr/>
        </p:nvSpPr>
        <p:spPr>
          <a:xfrm>
            <a:off x="4616276" y="4107260"/>
            <a:ext cx="415178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98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Regular" panose="02020603050405020304" pitchFamily="18" charset="0"/>
                <a:cs typeface="Arial"/>
                <a:sym typeface="Arial"/>
              </a:rPr>
              <a:t>Sep 10</a:t>
            </a:r>
          </a:p>
        </p:txBody>
      </p:sp>
      <p:sp>
        <p:nvSpPr>
          <p:cNvPr id="162" name="Both models accurately estimate  surface temperate and the depth of the surface mixed layer. GOFS 3.1 underestimates the depth of the 26 degrees isothermal…"/>
          <p:cNvSpPr txBox="1"/>
          <p:nvPr/>
        </p:nvSpPr>
        <p:spPr>
          <a:xfrm>
            <a:off x="5597114" y="3525761"/>
            <a:ext cx="3504229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234396" marR="0" lvl="0" indent="-23439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5000"/>
              <a:buFont typeface="Arial"/>
              <a:buChar char="•"/>
              <a:tabLst/>
              <a:defRPr b="0"/>
            </a:pPr>
            <a:endParaRPr kumimoji="0" sz="98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 Regular" panose="02020603050405020304" pitchFamily="18" charset="0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F41C85-92C4-2544-A841-57BE0D64338A}"/>
              </a:ext>
            </a:extLst>
          </p:cNvPr>
          <p:cNvGrpSpPr/>
          <p:nvPr/>
        </p:nvGrpSpPr>
        <p:grpSpPr>
          <a:xfrm>
            <a:off x="23901" y="973394"/>
            <a:ext cx="9105346" cy="5704705"/>
            <a:chOff x="-138327" y="3646143"/>
            <a:chExt cx="6206881" cy="3031956"/>
          </a:xfrm>
        </p:grpSpPr>
        <p:grpSp>
          <p:nvGrpSpPr>
            <p:cNvPr id="156" name="Group"/>
            <p:cNvGrpSpPr/>
            <p:nvPr/>
          </p:nvGrpSpPr>
          <p:grpSpPr>
            <a:xfrm>
              <a:off x="-138327" y="3646143"/>
              <a:ext cx="6206881" cy="3031956"/>
              <a:chOff x="0" y="0"/>
              <a:chExt cx="8827563" cy="4312115"/>
            </a:xfrm>
          </p:grpSpPr>
          <p:pic>
            <p:nvPicPr>
              <p:cNvPr id="154" name="models_vs_ng288_10-Oct-2018_temp.png" descr="models_vs_ng288_10-Oct-2018_temp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6152325" cy="4312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5" name="models_vs_ng288_10-Oct-2018_salt.png" descr="models_vs_ng288_10-Oct-2018_salt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923706" y="0"/>
                <a:ext cx="5903857" cy="41379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1" name="Group"/>
            <p:cNvGrpSpPr/>
            <p:nvPr/>
          </p:nvGrpSpPr>
          <p:grpSpPr>
            <a:xfrm>
              <a:off x="453395" y="3883888"/>
              <a:ext cx="1057546" cy="2062155"/>
              <a:chOff x="0" y="0"/>
              <a:chExt cx="1504065" cy="2932840"/>
            </a:xfrm>
          </p:grpSpPr>
          <p:sp>
            <p:nvSpPr>
              <p:cNvPr id="167" name="Line"/>
              <p:cNvSpPr/>
              <p:nvPr/>
            </p:nvSpPr>
            <p:spPr>
              <a:xfrm flipV="1">
                <a:off x="1447482" y="-1"/>
                <a:ext cx="1" cy="2932842"/>
              </a:xfrm>
              <a:prstGeom prst="line">
                <a:avLst/>
              </a:prstGeom>
              <a:noFill/>
              <a:ln w="38100" cap="rnd">
                <a:solidFill>
                  <a:srgbClr val="000000">
                    <a:alpha val="44760"/>
                  </a:srgbClr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54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 Regular" panose="02020603050405020304" pitchFamily="18" charset="0"/>
                  <a:cs typeface="Arial"/>
                  <a:sym typeface="Helvetica Neue Medium"/>
                </a:endParaRPr>
              </a:p>
            </p:txBody>
          </p:sp>
          <p:sp>
            <p:nvSpPr>
              <p:cNvPr id="168" name="Line"/>
              <p:cNvSpPr/>
              <p:nvPr/>
            </p:nvSpPr>
            <p:spPr>
              <a:xfrm flipH="1" flipV="1">
                <a:off x="0" y="1012786"/>
                <a:ext cx="1401680" cy="1"/>
              </a:xfrm>
              <a:prstGeom prst="line">
                <a:avLst/>
              </a:prstGeom>
              <a:noFill/>
              <a:ln w="38100" cap="rnd">
                <a:solidFill>
                  <a:srgbClr val="000000">
                    <a:alpha val="45767"/>
                  </a:srgbClr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54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 Regular" panose="02020603050405020304" pitchFamily="18" charset="0"/>
                  <a:cs typeface="Arial"/>
                  <a:sym typeface="Helvetica Neue Medium"/>
                </a:endParaRPr>
              </a:p>
            </p:txBody>
          </p:sp>
          <p:sp>
            <p:nvSpPr>
              <p:cNvPr id="169" name="Line"/>
              <p:cNvSpPr/>
              <p:nvPr/>
            </p:nvSpPr>
            <p:spPr>
              <a:xfrm flipH="1" flipV="1">
                <a:off x="0" y="1466420"/>
                <a:ext cx="1401680" cy="1"/>
              </a:xfrm>
              <a:prstGeom prst="line">
                <a:avLst/>
              </a:prstGeom>
              <a:noFill/>
              <a:ln w="38100" cap="rnd">
                <a:solidFill>
                  <a:srgbClr val="000000">
                    <a:alpha val="47403"/>
                  </a:srgbClr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54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 Regular" panose="02020603050405020304" pitchFamily="18" charset="0"/>
                  <a:cs typeface="Arial"/>
                  <a:sym typeface="Helvetica Neue Medium"/>
                </a:endParaRPr>
              </a:p>
            </p:txBody>
          </p:sp>
          <p:sp>
            <p:nvSpPr>
              <p:cNvPr id="170" name="Triangle"/>
              <p:cNvSpPr/>
              <p:nvPr/>
            </p:nvSpPr>
            <p:spPr>
              <a:xfrm>
                <a:off x="1365500" y="1376960"/>
                <a:ext cx="138566" cy="140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kumimoji="0" sz="154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 Regular" panose="02020603050405020304" pitchFamily="18" charset="0"/>
                  <a:cs typeface="Arial"/>
                  <a:sym typeface="Helvetica Neue Medium"/>
                </a:endParaRPr>
              </a:p>
            </p:txBody>
          </p:sp>
        </p:grpSp>
      </p:grpSp>
      <p:sp>
        <p:nvSpPr>
          <p:cNvPr id="23" name="Michael">
            <a:extLst>
              <a:ext uri="{FF2B5EF4-FFF2-40B4-BE49-F238E27FC236}">
                <a16:creationId xmlns:a16="http://schemas.microsoft.com/office/drawing/2014/main" id="{F77ADC98-159A-F34F-A2F4-82319DCC4E00}"/>
              </a:ext>
            </a:extLst>
          </p:cNvPr>
          <p:cNvSpPr txBox="1"/>
          <p:nvPr/>
        </p:nvSpPr>
        <p:spPr>
          <a:xfrm>
            <a:off x="0" y="73025"/>
            <a:ext cx="5180206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45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Rockwell" panose="02060603020205020403" pitchFamily="18" charset="77"/>
                <a:cs typeface="Arial"/>
                <a:sym typeface="Arial"/>
              </a:rPr>
              <a:t>Hurricane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Rockwell" panose="02060603020205020403" pitchFamily="18" charset="77"/>
                <a:cs typeface="Arial"/>
                <a:sym typeface="Arial"/>
              </a:rPr>
              <a:t>Michael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Rockwell" panose="02060603020205020403" pitchFamily="18" charset="77"/>
                <a:cs typeface="Arial"/>
                <a:sym typeface="Arial"/>
              </a:rPr>
              <a:t> - 2018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Rockwell" panose="02060603020205020403" pitchFamily="18" charset="7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57433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2903" y="313435"/>
            <a:ext cx="71672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Reduction of </a:t>
            </a:r>
            <a:r>
              <a:rPr sz="2400" dirty="0"/>
              <a:t>errors </a:t>
            </a:r>
            <a:r>
              <a:rPr sz="2400" spc="-5" dirty="0"/>
              <a:t>in track </a:t>
            </a:r>
            <a:r>
              <a:rPr sz="2400" dirty="0"/>
              <a:t>and </a:t>
            </a:r>
            <a:r>
              <a:rPr sz="2400" spc="-5" dirty="0"/>
              <a:t>intensity</a:t>
            </a:r>
            <a:r>
              <a:rPr sz="2400" spc="10" dirty="0"/>
              <a:t> </a:t>
            </a:r>
            <a:r>
              <a:rPr sz="2400" spc="-5" dirty="0"/>
              <a:t>forecasts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446913" y="4681220"/>
            <a:ext cx="739267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In average, error in intensity forecast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has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remained almost unchanged 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(for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48hs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or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less) and larger than 15 knots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(for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72hs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or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more) during  last 25</a:t>
            </a:r>
            <a:r>
              <a:rPr kumimoji="0" sz="1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years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246379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In average, these errors may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represent </a:t>
            </a:r>
            <a:r>
              <a:rPr kumimoji="0" sz="18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/>
                <a:ea typeface="+mn-ea"/>
                <a:cs typeface="Cambria"/>
              </a:rPr>
              <a:t>one </a:t>
            </a:r>
            <a:r>
              <a:rPr kumimoji="0" sz="1800" b="1" i="0" u="heavy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/>
                <a:ea typeface="+mn-ea"/>
                <a:cs typeface="Cambria"/>
              </a:rPr>
              <a:t>category above </a:t>
            </a:r>
            <a:r>
              <a:rPr kumimoji="0" sz="18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/>
                <a:ea typeface="+mn-ea"/>
                <a:cs typeface="Cambria"/>
              </a:rPr>
              <a:t>or </a:t>
            </a:r>
            <a:r>
              <a:rPr kumimoji="0" sz="1800" b="1" i="0" u="heavy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mbria"/>
                <a:ea typeface="+mn-ea"/>
                <a:cs typeface="Cambria"/>
              </a:rPr>
              <a:t>below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the actual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hurricane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intensity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55759" y="1034206"/>
            <a:ext cx="4099693" cy="32944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4460" y="1034206"/>
            <a:ext cx="4015902" cy="32944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7560" y="3556810"/>
            <a:ext cx="383540" cy="307975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1910" rIns="0" bIns="0" rtlCol="0">
            <a:spAutoFit/>
          </a:bodyPr>
          <a:lstStyle/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8174" y="1156357"/>
            <a:ext cx="483234" cy="307975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65950" y="3402920"/>
            <a:ext cx="284480" cy="307975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0005" rIns="0" bIns="0" rtlCol="0">
            <a:spAutoFit/>
          </a:bodyPr>
          <a:lstStyle/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66565" y="1213943"/>
            <a:ext cx="383540" cy="307975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0640" rIns="0" bIns="0" rtlCol="0">
            <a:spAutoFit/>
          </a:bodyPr>
          <a:lstStyle/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9892" y="4040173"/>
            <a:ext cx="582295" cy="307975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3180" rIns="0" bIns="0" rtlCol="0">
            <a:spAutoFit/>
          </a:bodyPr>
          <a:lstStyle/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1990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96054" y="4007449"/>
            <a:ext cx="582295" cy="307975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1910" rIns="0" bIns="0" rtlCol="0">
            <a:spAutoFit/>
          </a:bodyPr>
          <a:lstStyle/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1990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63258" y="4062751"/>
            <a:ext cx="582295" cy="307975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1910" rIns="0" bIns="0" rtlCol="0">
            <a:spAutoFit/>
          </a:bodyPr>
          <a:lstStyle/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2017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73241" y="4040173"/>
            <a:ext cx="582295" cy="307975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3180" rIns="0" bIns="0" rtlCol="0">
            <a:spAutoFit/>
          </a:bodyPr>
          <a:lstStyle/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2017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56595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lider_temp_prof_ng288_10-01-10-11.png" descr="glider_temp_prof_ng288_10-01-10-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349" y="844555"/>
            <a:ext cx="4541638" cy="2602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GOFS31_temp_prof_ng288_10-01-10-11.png" descr="GOFS31_temp_prof_ng288_10-01-10-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32575" y="819040"/>
            <a:ext cx="4630705" cy="2653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time_ser_temp_10m_ng288_GOFS31_10-09-10-11.png" descr="time_ser_temp_10m_ng288_GOFS31_10-09-10-1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3166" y="3493569"/>
            <a:ext cx="4274003" cy="2448857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Line"/>
          <p:cNvSpPr/>
          <p:nvPr/>
        </p:nvSpPr>
        <p:spPr>
          <a:xfrm>
            <a:off x="655612" y="1124579"/>
            <a:ext cx="3337872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 Regular" panose="02020603050405020304" pitchFamily="18" charset="0"/>
              <a:cs typeface="Arial"/>
              <a:sym typeface="Helvetica Neue Medium"/>
            </a:endParaRPr>
          </a:p>
        </p:txBody>
      </p:sp>
      <p:sp>
        <p:nvSpPr>
          <p:cNvPr id="191" name="Line"/>
          <p:cNvSpPr/>
          <p:nvPr/>
        </p:nvSpPr>
        <p:spPr>
          <a:xfrm>
            <a:off x="5013300" y="1124579"/>
            <a:ext cx="3337872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 Regular" panose="02020603050405020304" pitchFamily="18" charset="0"/>
              <a:cs typeface="Arial"/>
              <a:sym typeface="Helvetica Neue Medium"/>
            </a:endParaRPr>
          </a:p>
        </p:txBody>
      </p:sp>
      <p:pic>
        <p:nvPicPr>
          <p:cNvPr id="193" name="vertical_profiles_temp_salt_ng288_10-09_10-10_.png" descr="vertical_profiles_temp_salt_ng288_10-09_10-10_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89480" y="3474052"/>
            <a:ext cx="3785511" cy="265323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Michael">
            <a:extLst>
              <a:ext uri="{FF2B5EF4-FFF2-40B4-BE49-F238E27FC236}">
                <a16:creationId xmlns:a16="http://schemas.microsoft.com/office/drawing/2014/main" id="{0182A84F-AA02-FE4B-9A51-20D9B4BCDC96}"/>
              </a:ext>
            </a:extLst>
          </p:cNvPr>
          <p:cNvSpPr txBox="1"/>
          <p:nvPr/>
        </p:nvSpPr>
        <p:spPr>
          <a:xfrm>
            <a:off x="0" y="73025"/>
            <a:ext cx="5180206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45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Rockwell" panose="02060603020205020403" pitchFamily="18" charset="77"/>
                <a:cs typeface="Arial"/>
                <a:sym typeface="Arial"/>
              </a:rPr>
              <a:t>Hurricane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Rockwell" panose="02060603020205020403" pitchFamily="18" charset="77"/>
                <a:cs typeface="Arial"/>
                <a:sym typeface="Arial"/>
              </a:rPr>
              <a:t>Michael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Rockwell" panose="02060603020205020403" pitchFamily="18" charset="77"/>
                <a:cs typeface="Arial"/>
                <a:sym typeface="Arial"/>
              </a:rPr>
              <a:t> - 2018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Rockwell" panose="02060603020205020403" pitchFamily="18" charset="7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9712930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s://marine.rutgers.edu/%7Earistizabal/MARACOOS_proj/Figures/Model_glider_comp/Caribbean/Temperature/models_vs_ng300_11-Sep-2018.png">
            <a:extLst>
              <a:ext uri="{FF2B5EF4-FFF2-40B4-BE49-F238E27FC236}">
                <a16:creationId xmlns:a16="http://schemas.microsoft.com/office/drawing/2014/main" id="{EA192573-C676-DB4B-A51C-0B684435D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1" y="3953705"/>
            <a:ext cx="4046031" cy="2837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Google Shape;94;p20"/>
          <p:cNvSpPr txBox="1">
            <a:spLocks noGrp="1"/>
          </p:cNvSpPr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Evaluating Essential Ocean Features</a:t>
            </a:r>
            <a:endParaRPr sz="3200" b="0" i="0" u="none" strike="noStrike" cap="none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6" name="Google Shape;96;p20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53285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53285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6BAD1D14-84CC-9A45-A1F9-EA2F75D24526}"/>
              </a:ext>
            </a:extLst>
          </p:cNvPr>
          <p:cNvGrpSpPr/>
          <p:nvPr/>
        </p:nvGrpSpPr>
        <p:grpSpPr>
          <a:xfrm>
            <a:off x="0" y="846830"/>
            <a:ext cx="8325557" cy="5906582"/>
            <a:chOff x="0" y="0"/>
            <a:chExt cx="10852512" cy="7675118"/>
          </a:xfrm>
        </p:grpSpPr>
        <p:grpSp>
          <p:nvGrpSpPr>
            <p:cNvPr id="7" name="Group">
              <a:extLst>
                <a:ext uri="{FF2B5EF4-FFF2-40B4-BE49-F238E27FC236}">
                  <a16:creationId xmlns:a16="http://schemas.microsoft.com/office/drawing/2014/main" id="{1D84CA5E-7721-3D4E-83DB-AB11B601AF42}"/>
                </a:ext>
              </a:extLst>
            </p:cNvPr>
            <p:cNvGrpSpPr/>
            <p:nvPr/>
          </p:nvGrpSpPr>
          <p:grpSpPr>
            <a:xfrm>
              <a:off x="0" y="0"/>
              <a:ext cx="10759744" cy="4108582"/>
              <a:chOff x="0" y="5593"/>
              <a:chExt cx="10759743" cy="4108581"/>
            </a:xfrm>
          </p:grpSpPr>
          <p:pic>
            <p:nvPicPr>
              <p:cNvPr id="13" name="models_vs_ramses_11-Sep-2018.png" descr="models_vs_ramses_11-Sep-2018.png">
                <a:extLst>
                  <a:ext uri="{FF2B5EF4-FFF2-40B4-BE49-F238E27FC236}">
                    <a16:creationId xmlns:a16="http://schemas.microsoft.com/office/drawing/2014/main" id="{6ABBE51B-C3FE-5947-955A-CD41FC774C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5593"/>
                <a:ext cx="5861931" cy="41085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" name="models_vs_ru33_11-Sep-2018_temp.png" descr="models_vs_ru33_11-Sep-2018_temp.png">
                <a:extLst>
                  <a:ext uri="{FF2B5EF4-FFF2-40B4-BE49-F238E27FC236}">
                    <a16:creationId xmlns:a16="http://schemas.microsoft.com/office/drawing/2014/main" id="{9BF6B26A-A164-E442-BF67-92BA14C1BA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/>
              <a:stretch>
                <a:fillRect/>
              </a:stretch>
            </p:blipFill>
            <p:spPr>
              <a:xfrm>
                <a:off x="5413342" y="5593"/>
                <a:ext cx="5346401" cy="37472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5" name="MAB/SAB…">
                <a:extLst>
                  <a:ext uri="{FF2B5EF4-FFF2-40B4-BE49-F238E27FC236}">
                    <a16:creationId xmlns:a16="http://schemas.microsoft.com/office/drawing/2014/main" id="{9F7AE4C4-1F6B-1C43-B801-CA4B97BBE7E3}"/>
                  </a:ext>
                </a:extLst>
              </p:cNvPr>
              <p:cNvSpPr txBox="1"/>
              <p:nvPr/>
            </p:nvSpPr>
            <p:spPr>
              <a:xfrm>
                <a:off x="3271769" y="166853"/>
                <a:ext cx="1880590" cy="3468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sz="1800"/>
                </a:pPr>
                <a:r>
                  <a:rPr kumimoji="0" lang="en-US" sz="126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 Regular" panose="02020603050405020304" pitchFamily="18" charset="0"/>
                    <a:cs typeface="Arial"/>
                    <a:sym typeface="Arial"/>
                  </a:rPr>
                  <a:t>Cape Hatteras Fronts</a:t>
                </a:r>
                <a:endParaRPr kumimoji="0" sz="1266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 Regular" panose="020206030504050203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MAB">
                <a:extLst>
                  <a:ext uri="{FF2B5EF4-FFF2-40B4-BE49-F238E27FC236}">
                    <a16:creationId xmlns:a16="http://schemas.microsoft.com/office/drawing/2014/main" id="{3B6A1E5F-832C-E941-B236-46FF87F81487}"/>
                  </a:ext>
                </a:extLst>
              </p:cNvPr>
              <p:cNvSpPr txBox="1"/>
              <p:nvPr/>
            </p:nvSpPr>
            <p:spPr>
              <a:xfrm>
                <a:off x="8802721" y="178679"/>
                <a:ext cx="1483576" cy="3468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sz="1800" b="0"/>
                </a:pPr>
                <a:r>
                  <a:rPr kumimoji="0" lang="en-US" sz="126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 Regular" panose="02020603050405020304" pitchFamily="18" charset="0"/>
                    <a:cs typeface="Arial"/>
                    <a:sym typeface="Arial"/>
                  </a:rPr>
                  <a:t>MAB Cold Pool</a:t>
                </a:r>
                <a:endParaRPr kumimoji="0" sz="1266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 Regular" panose="020206030504050203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">
              <a:extLst>
                <a:ext uri="{FF2B5EF4-FFF2-40B4-BE49-F238E27FC236}">
                  <a16:creationId xmlns:a16="http://schemas.microsoft.com/office/drawing/2014/main" id="{3FF7A42A-21DE-ED40-96F6-5000F97CDE40}"/>
                </a:ext>
              </a:extLst>
            </p:cNvPr>
            <p:cNvGrpSpPr/>
            <p:nvPr/>
          </p:nvGrpSpPr>
          <p:grpSpPr>
            <a:xfrm>
              <a:off x="3250676" y="3927936"/>
              <a:ext cx="7601836" cy="3747182"/>
              <a:chOff x="3026520" y="-135903"/>
              <a:chExt cx="7601835" cy="3747181"/>
            </a:xfrm>
          </p:grpSpPr>
          <p:pic>
            <p:nvPicPr>
              <p:cNvPr id="10" name="models_vs_ng288_11-Sep-2018_temp.png" descr="models_vs_ng288_11-Sep-2018_temp.png">
                <a:extLst>
                  <a:ext uri="{FF2B5EF4-FFF2-40B4-BE49-F238E27FC236}">
                    <a16:creationId xmlns:a16="http://schemas.microsoft.com/office/drawing/2014/main" id="{439D4CA4-9AE5-4746-80EF-8BBCB43C3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/>
              <a:stretch>
                <a:fillRect/>
              </a:stretch>
            </p:blipFill>
            <p:spPr>
              <a:xfrm>
                <a:off x="5245845" y="-135903"/>
                <a:ext cx="5346304" cy="37471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" name="Caribbean">
                <a:extLst>
                  <a:ext uri="{FF2B5EF4-FFF2-40B4-BE49-F238E27FC236}">
                    <a16:creationId xmlns:a16="http://schemas.microsoft.com/office/drawing/2014/main" id="{1F4B7600-AA41-C944-98BE-91F80E48BA98}"/>
                  </a:ext>
                </a:extLst>
              </p:cNvPr>
              <p:cNvSpPr txBox="1"/>
              <p:nvPr/>
            </p:nvSpPr>
            <p:spPr>
              <a:xfrm>
                <a:off x="3026520" y="32574"/>
                <a:ext cx="1822083" cy="3468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sz="1800" b="0"/>
                </a:pPr>
                <a:r>
                  <a:rPr kumimoji="0" sz="126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 Regular" panose="02020603050405020304" pitchFamily="18" charset="0"/>
                    <a:cs typeface="Arial"/>
                    <a:sym typeface="Arial"/>
                  </a:rPr>
                  <a:t>Caribbean</a:t>
                </a:r>
                <a:r>
                  <a:rPr kumimoji="0" lang="en-US" sz="126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 Regular" panose="02020603050405020304" pitchFamily="18" charset="0"/>
                    <a:cs typeface="Arial"/>
                    <a:sym typeface="Arial"/>
                  </a:rPr>
                  <a:t> Passages</a:t>
                </a:r>
                <a:r>
                  <a:rPr kumimoji="0" sz="126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 Regular" panose="02020603050405020304" pitchFamily="18" charset="0"/>
                    <a:cs typeface="Arial"/>
                    <a:sym typeface="Arial"/>
                  </a:rPr>
                  <a:t> </a:t>
                </a:r>
              </a:p>
            </p:txBody>
          </p:sp>
          <p:sp>
            <p:nvSpPr>
              <p:cNvPr id="12" name="Gulf of Mexico">
                <a:extLst>
                  <a:ext uri="{FF2B5EF4-FFF2-40B4-BE49-F238E27FC236}">
                    <a16:creationId xmlns:a16="http://schemas.microsoft.com/office/drawing/2014/main" id="{EAA29551-DC81-284E-A3C5-E33406B09ACB}"/>
                  </a:ext>
                </a:extLst>
              </p:cNvPr>
              <p:cNvSpPr txBox="1"/>
              <p:nvPr/>
            </p:nvSpPr>
            <p:spPr>
              <a:xfrm>
                <a:off x="7960009" y="217828"/>
                <a:ext cx="2668346" cy="3468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sz="1800" b="0"/>
                </a:pPr>
                <a:r>
                  <a:rPr kumimoji="0" sz="126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 Regular" panose="02020603050405020304" pitchFamily="18" charset="0"/>
                    <a:cs typeface="Arial"/>
                    <a:sym typeface="Arial"/>
                  </a:rPr>
                  <a:t>Gulf of Mexico</a:t>
                </a:r>
                <a:r>
                  <a:rPr kumimoji="0" lang="en-US" sz="126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 Regular" panose="02020603050405020304" pitchFamily="18" charset="0"/>
                    <a:cs typeface="Arial"/>
                    <a:sym typeface="Arial"/>
                  </a:rPr>
                  <a:t> Loop Current</a:t>
                </a:r>
                <a:r>
                  <a:rPr kumimoji="0" sz="126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 Regular" panose="02020603050405020304" pitchFamily="18" charset="0"/>
                    <a:cs typeface="Arial"/>
                    <a:sym typeface="Arial"/>
                  </a:rPr>
                  <a:t>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99280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arine.rutgers.edu/~dkaragon/imagery/atlantic%20hurricane%202018/refreshed%20Atlantic%201%20(all%20tails%20final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110"/>
          <a:stretch/>
        </p:blipFill>
        <p:spPr bwMode="auto">
          <a:xfrm>
            <a:off x="17464" y="0"/>
            <a:ext cx="9144000" cy="566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943932" y="3072846"/>
            <a:ext cx="726432" cy="18065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118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 rot="2232917">
            <a:off x="3283282" y="2943229"/>
            <a:ext cx="845996" cy="18065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118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 rot="3235392">
            <a:off x="2036844" y="-241449"/>
            <a:ext cx="839450" cy="3959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118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5700" y="3336050"/>
            <a:ext cx="1074333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18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Helene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84970" y="4205073"/>
            <a:ext cx="862737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18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Isaac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1101" y="2374177"/>
            <a:ext cx="1317990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18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Florence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464" y="5342531"/>
            <a:ext cx="9144000" cy="10429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65" b="0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&gt;30 Hurricane Sentinel Gliders from the Navy, NOAA, NSF, Academic &amp; Industry Partners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65" b="0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reporting ocean conditions through the U.S. IOOS Glider Data Assembly Center (DAC)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65" b="0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ahead of Hurricanes Florence, Isaac and Helene on September 11, 2018.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882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38226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2019 Season Planning</a:t>
            </a:r>
          </a:p>
        </p:txBody>
      </p:sp>
    </p:spTree>
    <p:extLst>
      <p:ext uri="{BB962C8B-B14F-4D97-AF65-F5344CB8AC3E}">
        <p14:creationId xmlns:p14="http://schemas.microsoft.com/office/powerpoint/2010/main" val="27622389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1363" y="185419"/>
            <a:ext cx="657669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spc="-5" dirty="0"/>
              <a:t>NOAA NAVO </a:t>
            </a:r>
            <a:r>
              <a:rPr sz="2800" dirty="0"/>
              <a:t>2019 </a:t>
            </a:r>
            <a:r>
              <a:rPr sz="2800" spc="-5" dirty="0"/>
              <a:t>Hurricane Glider</a:t>
            </a:r>
            <a:r>
              <a:rPr sz="2800" spc="-30" dirty="0"/>
              <a:t> </a:t>
            </a:r>
            <a:r>
              <a:rPr sz="2800" spc="-5" dirty="0"/>
              <a:t>Plan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3270503" y="2980944"/>
            <a:ext cx="1249679" cy="1249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57344" y="2990088"/>
            <a:ext cx="1231391" cy="12313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67018" y="798067"/>
            <a:ext cx="7150734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Gustavo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Goni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065" marR="5080" lvl="0" indent="63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National Oceanic and Atmospheric Administration  Atlantic Oceanographic and Meteorological Laboratory  Miami,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Florida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4857" y="4094175"/>
            <a:ext cx="7887970" cy="224028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Objective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Explore possibility of continuing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in the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2019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Atlantic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hurricane 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season the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partnership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started in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2018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132965" marR="1666239" lvl="0" indent="-1981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NOAA NAVO Hurricane Glider Discussion  Stennis Space Center,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MS,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Nov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2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2018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179112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2699" y="295147"/>
            <a:ext cx="808100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3876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10253F"/>
                </a:solidFill>
              </a:rPr>
              <a:t>Potential </a:t>
            </a:r>
            <a:r>
              <a:rPr dirty="0">
                <a:solidFill>
                  <a:srgbClr val="10253F"/>
                </a:solidFill>
              </a:rPr>
              <a:t>hurricane </a:t>
            </a:r>
            <a:r>
              <a:rPr spc="-5" dirty="0">
                <a:solidFill>
                  <a:srgbClr val="10253F"/>
                </a:solidFill>
              </a:rPr>
              <a:t>glider observations in the tropical  Atlantic </a:t>
            </a:r>
            <a:r>
              <a:rPr dirty="0">
                <a:solidFill>
                  <a:srgbClr val="10253F"/>
                </a:solidFill>
              </a:rPr>
              <a:t>and Caribbean Sea </a:t>
            </a:r>
            <a:r>
              <a:rPr spc="-5" dirty="0">
                <a:solidFill>
                  <a:srgbClr val="10253F"/>
                </a:solidFill>
              </a:rPr>
              <a:t>during </a:t>
            </a:r>
            <a:r>
              <a:rPr dirty="0">
                <a:solidFill>
                  <a:srgbClr val="10253F"/>
                </a:solidFill>
              </a:rPr>
              <a:t>2019 hurricane</a:t>
            </a:r>
            <a:r>
              <a:rPr spc="-20" dirty="0">
                <a:solidFill>
                  <a:srgbClr val="10253F"/>
                </a:solidFill>
              </a:rPr>
              <a:t> </a:t>
            </a:r>
            <a:r>
              <a:rPr spc="-5" dirty="0">
                <a:solidFill>
                  <a:srgbClr val="10253F"/>
                </a:solidFill>
              </a:rPr>
              <a:t>season</a:t>
            </a:r>
          </a:p>
        </p:txBody>
      </p:sp>
      <p:sp>
        <p:nvSpPr>
          <p:cNvPr id="3" name="object 3"/>
          <p:cNvSpPr/>
          <p:nvPr/>
        </p:nvSpPr>
        <p:spPr>
          <a:xfrm>
            <a:off x="1368552" y="1304544"/>
            <a:ext cx="6693408" cy="5455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53929" y="3305940"/>
            <a:ext cx="2618105" cy="1692275"/>
          </a:xfrm>
          <a:custGeom>
            <a:avLst/>
            <a:gdLst/>
            <a:ahLst/>
            <a:cxnLst/>
            <a:rect l="l" t="t" r="r" b="b"/>
            <a:pathLst>
              <a:path w="2618104" h="1692275">
                <a:moveTo>
                  <a:pt x="30024" y="285430"/>
                </a:moveTo>
                <a:lnTo>
                  <a:pt x="60533" y="230033"/>
                </a:lnTo>
                <a:lnTo>
                  <a:pt x="100558" y="180537"/>
                </a:lnTo>
                <a:lnTo>
                  <a:pt x="149549" y="136967"/>
                </a:lnTo>
                <a:lnTo>
                  <a:pt x="206957" y="99349"/>
                </a:lnTo>
                <a:lnTo>
                  <a:pt x="272232" y="67709"/>
                </a:lnTo>
                <a:lnTo>
                  <a:pt x="344824" y="42073"/>
                </a:lnTo>
                <a:lnTo>
                  <a:pt x="383693" y="31515"/>
                </a:lnTo>
                <a:lnTo>
                  <a:pt x="424185" y="22467"/>
                </a:lnTo>
                <a:lnTo>
                  <a:pt x="466231" y="14932"/>
                </a:lnTo>
                <a:lnTo>
                  <a:pt x="509764" y="8915"/>
                </a:lnTo>
                <a:lnTo>
                  <a:pt x="554713" y="4419"/>
                </a:lnTo>
                <a:lnTo>
                  <a:pt x="601012" y="1446"/>
                </a:lnTo>
                <a:lnTo>
                  <a:pt x="648590" y="0"/>
                </a:lnTo>
                <a:lnTo>
                  <a:pt x="697379" y="83"/>
                </a:lnTo>
                <a:lnTo>
                  <a:pt x="747311" y="1700"/>
                </a:lnTo>
                <a:lnTo>
                  <a:pt x="798316" y="4854"/>
                </a:lnTo>
                <a:lnTo>
                  <a:pt x="850327" y="9547"/>
                </a:lnTo>
                <a:lnTo>
                  <a:pt x="903274" y="15784"/>
                </a:lnTo>
                <a:lnTo>
                  <a:pt x="957089" y="23566"/>
                </a:lnTo>
                <a:lnTo>
                  <a:pt x="1011702" y="32898"/>
                </a:lnTo>
                <a:lnTo>
                  <a:pt x="1067046" y="43783"/>
                </a:lnTo>
                <a:lnTo>
                  <a:pt x="1123052" y="56223"/>
                </a:lnTo>
                <a:lnTo>
                  <a:pt x="1179651" y="70223"/>
                </a:lnTo>
                <a:lnTo>
                  <a:pt x="1236773" y="85785"/>
                </a:lnTo>
                <a:lnTo>
                  <a:pt x="1294352" y="102913"/>
                </a:lnTo>
                <a:lnTo>
                  <a:pt x="1352317" y="121609"/>
                </a:lnTo>
                <a:lnTo>
                  <a:pt x="1410600" y="141878"/>
                </a:lnTo>
                <a:lnTo>
                  <a:pt x="1469133" y="163722"/>
                </a:lnTo>
                <a:lnTo>
                  <a:pt x="1527846" y="187144"/>
                </a:lnTo>
                <a:lnTo>
                  <a:pt x="1586672" y="212149"/>
                </a:lnTo>
                <a:lnTo>
                  <a:pt x="1644926" y="238457"/>
                </a:lnTo>
                <a:lnTo>
                  <a:pt x="1701941" y="265756"/>
                </a:lnTo>
                <a:lnTo>
                  <a:pt x="1757673" y="293991"/>
                </a:lnTo>
                <a:lnTo>
                  <a:pt x="1812077" y="323110"/>
                </a:lnTo>
                <a:lnTo>
                  <a:pt x="1865110" y="353061"/>
                </a:lnTo>
                <a:lnTo>
                  <a:pt x="1916727" y="383791"/>
                </a:lnTo>
                <a:lnTo>
                  <a:pt x="1966884" y="415247"/>
                </a:lnTo>
                <a:lnTo>
                  <a:pt x="2015537" y="447376"/>
                </a:lnTo>
                <a:lnTo>
                  <a:pt x="2062641" y="480126"/>
                </a:lnTo>
                <a:lnTo>
                  <a:pt x="2108153" y="513444"/>
                </a:lnTo>
                <a:lnTo>
                  <a:pt x="2152029" y="547278"/>
                </a:lnTo>
                <a:lnTo>
                  <a:pt x="2194223" y="581573"/>
                </a:lnTo>
                <a:lnTo>
                  <a:pt x="2234693" y="616279"/>
                </a:lnTo>
                <a:lnTo>
                  <a:pt x="2273393" y="651342"/>
                </a:lnTo>
                <a:lnTo>
                  <a:pt x="2310280" y="686710"/>
                </a:lnTo>
                <a:lnTo>
                  <a:pt x="2345310" y="722329"/>
                </a:lnTo>
                <a:lnTo>
                  <a:pt x="2378438" y="758147"/>
                </a:lnTo>
                <a:lnTo>
                  <a:pt x="2409620" y="794112"/>
                </a:lnTo>
                <a:lnTo>
                  <a:pt x="2438811" y="830171"/>
                </a:lnTo>
                <a:lnTo>
                  <a:pt x="2465969" y="866270"/>
                </a:lnTo>
                <a:lnTo>
                  <a:pt x="2491048" y="902358"/>
                </a:lnTo>
                <a:lnTo>
                  <a:pt x="2514004" y="938381"/>
                </a:lnTo>
                <a:lnTo>
                  <a:pt x="2534794" y="974287"/>
                </a:lnTo>
                <a:lnTo>
                  <a:pt x="2553373" y="1010023"/>
                </a:lnTo>
                <a:lnTo>
                  <a:pt x="2569697" y="1045537"/>
                </a:lnTo>
                <a:lnTo>
                  <a:pt x="2595402" y="1115686"/>
                </a:lnTo>
                <a:lnTo>
                  <a:pt x="2611556" y="1184313"/>
                </a:lnTo>
                <a:lnTo>
                  <a:pt x="2617806" y="1250995"/>
                </a:lnTo>
                <a:lnTo>
                  <a:pt x="2617107" y="1283476"/>
                </a:lnTo>
                <a:lnTo>
                  <a:pt x="2607838" y="1346452"/>
                </a:lnTo>
                <a:lnTo>
                  <a:pt x="2587782" y="1406429"/>
                </a:lnTo>
                <a:lnTo>
                  <a:pt x="2557273" y="1461826"/>
                </a:lnTo>
                <a:lnTo>
                  <a:pt x="2517248" y="1511322"/>
                </a:lnTo>
                <a:lnTo>
                  <a:pt x="2468257" y="1554891"/>
                </a:lnTo>
                <a:lnTo>
                  <a:pt x="2410849" y="1592509"/>
                </a:lnTo>
                <a:lnTo>
                  <a:pt x="2345574" y="1624149"/>
                </a:lnTo>
                <a:lnTo>
                  <a:pt x="2272982" y="1649786"/>
                </a:lnTo>
                <a:lnTo>
                  <a:pt x="2234113" y="1660344"/>
                </a:lnTo>
                <a:lnTo>
                  <a:pt x="2193621" y="1669392"/>
                </a:lnTo>
                <a:lnTo>
                  <a:pt x="2151574" y="1676926"/>
                </a:lnTo>
                <a:lnTo>
                  <a:pt x="2108042" y="1682943"/>
                </a:lnTo>
                <a:lnTo>
                  <a:pt x="2063092" y="1687440"/>
                </a:lnTo>
                <a:lnTo>
                  <a:pt x="2016794" y="1690413"/>
                </a:lnTo>
                <a:lnTo>
                  <a:pt x="1969216" y="1691859"/>
                </a:lnTo>
                <a:lnTo>
                  <a:pt x="1920426" y="1691775"/>
                </a:lnTo>
                <a:lnTo>
                  <a:pt x="1870495" y="1690158"/>
                </a:lnTo>
                <a:lnTo>
                  <a:pt x="1819489" y="1687005"/>
                </a:lnTo>
                <a:lnTo>
                  <a:pt x="1767478" y="1682311"/>
                </a:lnTo>
                <a:lnTo>
                  <a:pt x="1714531" y="1676075"/>
                </a:lnTo>
                <a:lnTo>
                  <a:pt x="1660717" y="1668293"/>
                </a:lnTo>
                <a:lnTo>
                  <a:pt x="1606103" y="1658961"/>
                </a:lnTo>
                <a:lnTo>
                  <a:pt x="1550759" y="1648076"/>
                </a:lnTo>
                <a:lnTo>
                  <a:pt x="1494753" y="1635635"/>
                </a:lnTo>
                <a:lnTo>
                  <a:pt x="1438155" y="1621636"/>
                </a:lnTo>
                <a:lnTo>
                  <a:pt x="1381032" y="1606073"/>
                </a:lnTo>
                <a:lnTo>
                  <a:pt x="1323453" y="1588946"/>
                </a:lnTo>
                <a:lnTo>
                  <a:pt x="1265488" y="1570249"/>
                </a:lnTo>
                <a:lnTo>
                  <a:pt x="1207205" y="1549980"/>
                </a:lnTo>
                <a:lnTo>
                  <a:pt x="1148672" y="1528136"/>
                </a:lnTo>
                <a:lnTo>
                  <a:pt x="1089958" y="1504714"/>
                </a:lnTo>
                <a:lnTo>
                  <a:pt x="1031133" y="1479710"/>
                </a:lnTo>
                <a:lnTo>
                  <a:pt x="972879" y="1453401"/>
                </a:lnTo>
                <a:lnTo>
                  <a:pt x="915864" y="1426103"/>
                </a:lnTo>
                <a:lnTo>
                  <a:pt x="860132" y="1397867"/>
                </a:lnTo>
                <a:lnTo>
                  <a:pt x="805728" y="1368748"/>
                </a:lnTo>
                <a:lnTo>
                  <a:pt x="752695" y="1338797"/>
                </a:lnTo>
                <a:lnTo>
                  <a:pt x="701078" y="1308067"/>
                </a:lnTo>
                <a:lnTo>
                  <a:pt x="650921" y="1276611"/>
                </a:lnTo>
                <a:lnTo>
                  <a:pt x="602269" y="1244482"/>
                </a:lnTo>
                <a:lnTo>
                  <a:pt x="555164" y="1211732"/>
                </a:lnTo>
                <a:lnTo>
                  <a:pt x="509652" y="1178414"/>
                </a:lnTo>
                <a:lnTo>
                  <a:pt x="465777" y="1144581"/>
                </a:lnTo>
                <a:lnTo>
                  <a:pt x="423582" y="1110285"/>
                </a:lnTo>
                <a:lnTo>
                  <a:pt x="383112" y="1075579"/>
                </a:lnTo>
                <a:lnTo>
                  <a:pt x="344412" y="1040516"/>
                </a:lnTo>
                <a:lnTo>
                  <a:pt x="307525" y="1005149"/>
                </a:lnTo>
                <a:lnTo>
                  <a:pt x="272496" y="969530"/>
                </a:lnTo>
                <a:lnTo>
                  <a:pt x="239368" y="933711"/>
                </a:lnTo>
                <a:lnTo>
                  <a:pt x="208186" y="897747"/>
                </a:lnTo>
                <a:lnTo>
                  <a:pt x="178994" y="861688"/>
                </a:lnTo>
                <a:lnTo>
                  <a:pt x="151837" y="825589"/>
                </a:lnTo>
                <a:lnTo>
                  <a:pt x="126758" y="789501"/>
                </a:lnTo>
                <a:lnTo>
                  <a:pt x="103801" y="753478"/>
                </a:lnTo>
                <a:lnTo>
                  <a:pt x="83011" y="717572"/>
                </a:lnTo>
                <a:lnTo>
                  <a:pt x="64433" y="681835"/>
                </a:lnTo>
                <a:lnTo>
                  <a:pt x="48109" y="646322"/>
                </a:lnTo>
                <a:lnTo>
                  <a:pt x="22404" y="576172"/>
                </a:lnTo>
                <a:lnTo>
                  <a:pt x="6250" y="507546"/>
                </a:lnTo>
                <a:lnTo>
                  <a:pt x="0" y="440863"/>
                </a:lnTo>
                <a:lnTo>
                  <a:pt x="699" y="408383"/>
                </a:lnTo>
                <a:lnTo>
                  <a:pt x="4007" y="376547"/>
                </a:lnTo>
                <a:lnTo>
                  <a:pt x="9968" y="345407"/>
                </a:lnTo>
                <a:lnTo>
                  <a:pt x="18625" y="315017"/>
                </a:lnTo>
                <a:lnTo>
                  <a:pt x="30024" y="285430"/>
                </a:lnTo>
                <a:close/>
              </a:path>
            </a:pathLst>
          </a:custGeom>
          <a:ln w="76199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1839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0693" y="115315"/>
            <a:ext cx="78066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1180" marR="5080" indent="-1809114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10253F"/>
                </a:solidFill>
              </a:rPr>
              <a:t>Plan: </a:t>
            </a:r>
            <a:r>
              <a:rPr dirty="0">
                <a:solidFill>
                  <a:srgbClr val="10253F"/>
                </a:solidFill>
              </a:rPr>
              <a:t>A </a:t>
            </a:r>
            <a:r>
              <a:rPr spc="-5" dirty="0">
                <a:solidFill>
                  <a:srgbClr val="10253F"/>
                </a:solidFill>
              </a:rPr>
              <a:t>Picket Fence/Line of (30-35) Gliders for Atlantic  </a:t>
            </a:r>
            <a:r>
              <a:rPr dirty="0">
                <a:solidFill>
                  <a:srgbClr val="10253F"/>
                </a:solidFill>
              </a:rPr>
              <a:t>Hurricane </a:t>
            </a:r>
            <a:r>
              <a:rPr spc="-5" dirty="0">
                <a:solidFill>
                  <a:srgbClr val="10253F"/>
                </a:solidFill>
              </a:rPr>
              <a:t>Intensity</a:t>
            </a:r>
            <a:r>
              <a:rPr spc="-15" dirty="0">
                <a:solidFill>
                  <a:srgbClr val="10253F"/>
                </a:solidFill>
              </a:rPr>
              <a:t> </a:t>
            </a:r>
            <a:r>
              <a:rPr spc="-5" dirty="0">
                <a:solidFill>
                  <a:srgbClr val="10253F"/>
                </a:solidFill>
              </a:rPr>
              <a:t>Forecasts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79118" y="849884"/>
            <a:ext cx="76130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NOAA/AOML, NAVO, IOOS, Rutgers U,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U of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Miami, CARICOOS,</a:t>
            </a:r>
            <a:r>
              <a:rPr kumimoji="0" sz="1800" b="1" i="0" u="none" strike="noStrike" kern="1200" cap="none" spc="8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MARACOOS,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SECORA, IOOS, and additional partners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45207" y="1676400"/>
            <a:ext cx="5254752" cy="4718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70239" y="4399932"/>
            <a:ext cx="657225" cy="462915"/>
          </a:xfrm>
          <a:custGeom>
            <a:avLst/>
            <a:gdLst/>
            <a:ahLst/>
            <a:cxnLst/>
            <a:rect l="l" t="t" r="r" b="b"/>
            <a:pathLst>
              <a:path w="657225" h="462914">
                <a:moveTo>
                  <a:pt x="9225" y="91282"/>
                </a:moveTo>
                <a:lnTo>
                  <a:pt x="51002" y="40230"/>
                </a:lnTo>
                <a:lnTo>
                  <a:pt x="118472" y="9560"/>
                </a:lnTo>
                <a:lnTo>
                  <a:pt x="159783" y="2096"/>
                </a:lnTo>
                <a:lnTo>
                  <a:pt x="205047" y="0"/>
                </a:lnTo>
                <a:lnTo>
                  <a:pt x="253440" y="3363"/>
                </a:lnTo>
                <a:lnTo>
                  <a:pt x="304139" y="12276"/>
                </a:lnTo>
                <a:lnTo>
                  <a:pt x="356321" y="26831"/>
                </a:lnTo>
                <a:lnTo>
                  <a:pt x="409162" y="47118"/>
                </a:lnTo>
                <a:lnTo>
                  <a:pt x="459891" y="72223"/>
                </a:lnTo>
                <a:lnTo>
                  <a:pt x="505959" y="100729"/>
                </a:lnTo>
                <a:lnTo>
                  <a:pt x="546874" y="131967"/>
                </a:lnTo>
                <a:lnTo>
                  <a:pt x="582145" y="165272"/>
                </a:lnTo>
                <a:lnTo>
                  <a:pt x="611280" y="199975"/>
                </a:lnTo>
                <a:lnTo>
                  <a:pt x="633789" y="235410"/>
                </a:lnTo>
                <a:lnTo>
                  <a:pt x="649181" y="270910"/>
                </a:lnTo>
                <a:lnTo>
                  <a:pt x="656964" y="305808"/>
                </a:lnTo>
                <a:lnTo>
                  <a:pt x="656647" y="339435"/>
                </a:lnTo>
                <a:lnTo>
                  <a:pt x="630473" y="399155"/>
                </a:lnTo>
                <a:lnTo>
                  <a:pt x="575026" y="440107"/>
                </a:lnTo>
                <a:lnTo>
                  <a:pt x="538492" y="452849"/>
                </a:lnTo>
                <a:lnTo>
                  <a:pt x="497181" y="460314"/>
                </a:lnTo>
                <a:lnTo>
                  <a:pt x="451917" y="462410"/>
                </a:lnTo>
                <a:lnTo>
                  <a:pt x="403523" y="459046"/>
                </a:lnTo>
                <a:lnTo>
                  <a:pt x="352824" y="450133"/>
                </a:lnTo>
                <a:lnTo>
                  <a:pt x="300642" y="435578"/>
                </a:lnTo>
                <a:lnTo>
                  <a:pt x="247801" y="415292"/>
                </a:lnTo>
                <a:lnTo>
                  <a:pt x="197072" y="390186"/>
                </a:lnTo>
                <a:lnTo>
                  <a:pt x="151004" y="361680"/>
                </a:lnTo>
                <a:lnTo>
                  <a:pt x="110090" y="330442"/>
                </a:lnTo>
                <a:lnTo>
                  <a:pt x="74819" y="297137"/>
                </a:lnTo>
                <a:lnTo>
                  <a:pt x="45683" y="262434"/>
                </a:lnTo>
                <a:lnTo>
                  <a:pt x="23174" y="226999"/>
                </a:lnTo>
                <a:lnTo>
                  <a:pt x="7782" y="191499"/>
                </a:lnTo>
                <a:lnTo>
                  <a:pt x="0" y="156602"/>
                </a:lnTo>
                <a:lnTo>
                  <a:pt x="317" y="122974"/>
                </a:lnTo>
                <a:lnTo>
                  <a:pt x="9225" y="91282"/>
                </a:lnTo>
                <a:close/>
              </a:path>
            </a:pathLst>
          </a:custGeom>
          <a:ln w="76199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98933" y="1957628"/>
            <a:ext cx="582930" cy="909955"/>
          </a:xfrm>
          <a:custGeom>
            <a:avLst/>
            <a:gdLst/>
            <a:ahLst/>
            <a:cxnLst/>
            <a:rect l="l" t="t" r="r" b="b"/>
            <a:pathLst>
              <a:path w="582929" h="909955">
                <a:moveTo>
                  <a:pt x="521197" y="8543"/>
                </a:moveTo>
                <a:lnTo>
                  <a:pt x="560476" y="48961"/>
                </a:lnTo>
                <a:lnTo>
                  <a:pt x="579969" y="115935"/>
                </a:lnTo>
                <a:lnTo>
                  <a:pt x="582450" y="157777"/>
                </a:lnTo>
                <a:lnTo>
                  <a:pt x="580167" y="204335"/>
                </a:lnTo>
                <a:lnTo>
                  <a:pt x="573183" y="254967"/>
                </a:lnTo>
                <a:lnTo>
                  <a:pt x="561559" y="309031"/>
                </a:lnTo>
                <a:lnTo>
                  <a:pt x="545355" y="365886"/>
                </a:lnTo>
                <a:lnTo>
                  <a:pt x="524633" y="424892"/>
                </a:lnTo>
                <a:lnTo>
                  <a:pt x="499454" y="485406"/>
                </a:lnTo>
                <a:lnTo>
                  <a:pt x="469879" y="546788"/>
                </a:lnTo>
                <a:lnTo>
                  <a:pt x="437042" y="606488"/>
                </a:lnTo>
                <a:lnTo>
                  <a:pt x="402361" y="662105"/>
                </a:lnTo>
                <a:lnTo>
                  <a:pt x="366323" y="713216"/>
                </a:lnTo>
                <a:lnTo>
                  <a:pt x="329416" y="759399"/>
                </a:lnTo>
                <a:lnTo>
                  <a:pt x="292124" y="800234"/>
                </a:lnTo>
                <a:lnTo>
                  <a:pt x="254937" y="835297"/>
                </a:lnTo>
                <a:lnTo>
                  <a:pt x="218340" y="864167"/>
                </a:lnTo>
                <a:lnTo>
                  <a:pt x="182820" y="886422"/>
                </a:lnTo>
                <a:lnTo>
                  <a:pt x="116960" y="909401"/>
                </a:lnTo>
                <a:lnTo>
                  <a:pt x="87594" y="909280"/>
                </a:lnTo>
                <a:lnTo>
                  <a:pt x="39109" y="884289"/>
                </a:lnTo>
                <a:lnTo>
                  <a:pt x="9784" y="829952"/>
                </a:lnTo>
                <a:lnTo>
                  <a:pt x="0" y="751623"/>
                </a:lnTo>
                <a:lnTo>
                  <a:pt x="2282" y="705065"/>
                </a:lnTo>
                <a:lnTo>
                  <a:pt x="9266" y="654434"/>
                </a:lnTo>
                <a:lnTo>
                  <a:pt x="20890" y="600369"/>
                </a:lnTo>
                <a:lnTo>
                  <a:pt x="37094" y="543514"/>
                </a:lnTo>
                <a:lnTo>
                  <a:pt x="57816" y="484508"/>
                </a:lnTo>
                <a:lnTo>
                  <a:pt x="82995" y="423994"/>
                </a:lnTo>
                <a:lnTo>
                  <a:pt x="112570" y="362613"/>
                </a:lnTo>
                <a:lnTo>
                  <a:pt x="145407" y="302912"/>
                </a:lnTo>
                <a:lnTo>
                  <a:pt x="180088" y="247296"/>
                </a:lnTo>
                <a:lnTo>
                  <a:pt x="216126" y="196185"/>
                </a:lnTo>
                <a:lnTo>
                  <a:pt x="253034" y="150001"/>
                </a:lnTo>
                <a:lnTo>
                  <a:pt x="290325" y="109167"/>
                </a:lnTo>
                <a:lnTo>
                  <a:pt x="327512" y="74104"/>
                </a:lnTo>
                <a:lnTo>
                  <a:pt x="364109" y="45233"/>
                </a:lnTo>
                <a:lnTo>
                  <a:pt x="399629" y="22978"/>
                </a:lnTo>
                <a:lnTo>
                  <a:pt x="465489" y="0"/>
                </a:lnTo>
                <a:lnTo>
                  <a:pt x="494855" y="120"/>
                </a:lnTo>
                <a:lnTo>
                  <a:pt x="521197" y="8543"/>
                </a:lnTo>
                <a:close/>
              </a:path>
            </a:pathLst>
          </a:custGeom>
          <a:ln w="76199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79600" y="3260856"/>
            <a:ext cx="1065530" cy="545465"/>
          </a:xfrm>
          <a:custGeom>
            <a:avLst/>
            <a:gdLst/>
            <a:ahLst/>
            <a:cxnLst/>
            <a:rect l="l" t="t" r="r" b="b"/>
            <a:pathLst>
              <a:path w="1065529" h="545464">
                <a:moveTo>
                  <a:pt x="1065495" y="305054"/>
                </a:moveTo>
                <a:lnTo>
                  <a:pt x="1047632" y="366216"/>
                </a:lnTo>
                <a:lnTo>
                  <a:pt x="1004071" y="420700"/>
                </a:lnTo>
                <a:lnTo>
                  <a:pt x="973685" y="444992"/>
                </a:lnTo>
                <a:lnTo>
                  <a:pt x="938110" y="467078"/>
                </a:lnTo>
                <a:lnTo>
                  <a:pt x="897760" y="486781"/>
                </a:lnTo>
                <a:lnTo>
                  <a:pt x="853046" y="503922"/>
                </a:lnTo>
                <a:lnTo>
                  <a:pt x="804380" y="518323"/>
                </a:lnTo>
                <a:lnTo>
                  <a:pt x="752176" y="529805"/>
                </a:lnTo>
                <a:lnTo>
                  <a:pt x="696844" y="538189"/>
                </a:lnTo>
                <a:lnTo>
                  <a:pt x="638796" y="543297"/>
                </a:lnTo>
                <a:lnTo>
                  <a:pt x="578446" y="544950"/>
                </a:lnTo>
                <a:lnTo>
                  <a:pt x="516205" y="542970"/>
                </a:lnTo>
                <a:lnTo>
                  <a:pt x="454187" y="537351"/>
                </a:lnTo>
                <a:lnTo>
                  <a:pt x="394488" y="528356"/>
                </a:lnTo>
                <a:lnTo>
                  <a:pt x="337496" y="516213"/>
                </a:lnTo>
                <a:lnTo>
                  <a:pt x="283598" y="501149"/>
                </a:lnTo>
                <a:lnTo>
                  <a:pt x="233181" y="483392"/>
                </a:lnTo>
                <a:lnTo>
                  <a:pt x="186633" y="463169"/>
                </a:lnTo>
                <a:lnTo>
                  <a:pt x="144341" y="440707"/>
                </a:lnTo>
                <a:lnTo>
                  <a:pt x="106692" y="416234"/>
                </a:lnTo>
                <a:lnTo>
                  <a:pt x="74074" y="389977"/>
                </a:lnTo>
                <a:lnTo>
                  <a:pt x="46874" y="362164"/>
                </a:lnTo>
                <a:lnTo>
                  <a:pt x="10277" y="302778"/>
                </a:lnTo>
                <a:lnTo>
                  <a:pt x="0" y="239895"/>
                </a:lnTo>
                <a:lnTo>
                  <a:pt x="5513" y="208569"/>
                </a:lnTo>
                <a:lnTo>
                  <a:pt x="36637" y="150568"/>
                </a:lnTo>
                <a:lnTo>
                  <a:pt x="91810" y="99958"/>
                </a:lnTo>
                <a:lnTo>
                  <a:pt x="127384" y="77871"/>
                </a:lnTo>
                <a:lnTo>
                  <a:pt x="167735" y="58168"/>
                </a:lnTo>
                <a:lnTo>
                  <a:pt x="212449" y="41027"/>
                </a:lnTo>
                <a:lnTo>
                  <a:pt x="261114" y="26627"/>
                </a:lnTo>
                <a:lnTo>
                  <a:pt x="313319" y="15145"/>
                </a:lnTo>
                <a:lnTo>
                  <a:pt x="368651" y="6761"/>
                </a:lnTo>
                <a:lnTo>
                  <a:pt x="426698" y="1653"/>
                </a:lnTo>
                <a:lnTo>
                  <a:pt x="487048" y="0"/>
                </a:lnTo>
                <a:lnTo>
                  <a:pt x="549289" y="1979"/>
                </a:lnTo>
                <a:lnTo>
                  <a:pt x="611307" y="7598"/>
                </a:lnTo>
                <a:lnTo>
                  <a:pt x="671006" y="16593"/>
                </a:lnTo>
                <a:lnTo>
                  <a:pt x="727999" y="28736"/>
                </a:lnTo>
                <a:lnTo>
                  <a:pt x="781897" y="43800"/>
                </a:lnTo>
                <a:lnTo>
                  <a:pt x="832313" y="61558"/>
                </a:lnTo>
                <a:lnTo>
                  <a:pt x="878862" y="81781"/>
                </a:lnTo>
                <a:lnTo>
                  <a:pt x="921154" y="104243"/>
                </a:lnTo>
                <a:lnTo>
                  <a:pt x="958802" y="128716"/>
                </a:lnTo>
                <a:lnTo>
                  <a:pt x="991420" y="154973"/>
                </a:lnTo>
                <a:lnTo>
                  <a:pt x="1018621" y="182786"/>
                </a:lnTo>
                <a:lnTo>
                  <a:pt x="1055218" y="242172"/>
                </a:lnTo>
                <a:lnTo>
                  <a:pt x="1065495" y="305054"/>
                </a:lnTo>
                <a:close/>
              </a:path>
            </a:pathLst>
          </a:custGeom>
          <a:ln w="76199">
            <a:solidFill>
              <a:srgbClr val="E6B9B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36280" y="2803224"/>
            <a:ext cx="388620" cy="977900"/>
          </a:xfrm>
          <a:custGeom>
            <a:avLst/>
            <a:gdLst/>
            <a:ahLst/>
            <a:cxnLst/>
            <a:rect l="l" t="t" r="r" b="b"/>
            <a:pathLst>
              <a:path w="388620" h="977900">
                <a:moveTo>
                  <a:pt x="310285" y="564"/>
                </a:moveTo>
                <a:lnTo>
                  <a:pt x="347529" y="27848"/>
                </a:lnTo>
                <a:lnTo>
                  <a:pt x="373020" y="85917"/>
                </a:lnTo>
                <a:lnTo>
                  <a:pt x="381240" y="124932"/>
                </a:lnTo>
                <a:lnTo>
                  <a:pt x="386380" y="169766"/>
                </a:lnTo>
                <a:lnTo>
                  <a:pt x="388392" y="219792"/>
                </a:lnTo>
                <a:lnTo>
                  <a:pt x="387230" y="274386"/>
                </a:lnTo>
                <a:lnTo>
                  <a:pt x="382847" y="332920"/>
                </a:lnTo>
                <a:lnTo>
                  <a:pt x="375195" y="394769"/>
                </a:lnTo>
                <a:lnTo>
                  <a:pt x="364227" y="459308"/>
                </a:lnTo>
                <a:lnTo>
                  <a:pt x="349896" y="525909"/>
                </a:lnTo>
                <a:lnTo>
                  <a:pt x="332722" y="591835"/>
                </a:lnTo>
                <a:lnTo>
                  <a:pt x="313473" y="654405"/>
                </a:lnTo>
                <a:lnTo>
                  <a:pt x="292473" y="713081"/>
                </a:lnTo>
                <a:lnTo>
                  <a:pt x="270046" y="767326"/>
                </a:lnTo>
                <a:lnTo>
                  <a:pt x="246515" y="816601"/>
                </a:lnTo>
                <a:lnTo>
                  <a:pt x="222205" y="860370"/>
                </a:lnTo>
                <a:lnTo>
                  <a:pt x="197439" y="898094"/>
                </a:lnTo>
                <a:lnTo>
                  <a:pt x="172541" y="929236"/>
                </a:lnTo>
                <a:lnTo>
                  <a:pt x="123645" y="969622"/>
                </a:lnTo>
                <a:lnTo>
                  <a:pt x="100294" y="977791"/>
                </a:lnTo>
                <a:lnTo>
                  <a:pt x="78107" y="977226"/>
                </a:lnTo>
                <a:lnTo>
                  <a:pt x="40863" y="949943"/>
                </a:lnTo>
                <a:lnTo>
                  <a:pt x="15372" y="891873"/>
                </a:lnTo>
                <a:lnTo>
                  <a:pt x="7152" y="852858"/>
                </a:lnTo>
                <a:lnTo>
                  <a:pt x="2012" y="808025"/>
                </a:lnTo>
                <a:lnTo>
                  <a:pt x="0" y="757998"/>
                </a:lnTo>
                <a:lnTo>
                  <a:pt x="1161" y="703405"/>
                </a:lnTo>
                <a:lnTo>
                  <a:pt x="5545" y="644870"/>
                </a:lnTo>
                <a:lnTo>
                  <a:pt x="13197" y="583021"/>
                </a:lnTo>
                <a:lnTo>
                  <a:pt x="24165" y="518483"/>
                </a:lnTo>
                <a:lnTo>
                  <a:pt x="38496" y="451881"/>
                </a:lnTo>
                <a:lnTo>
                  <a:pt x="55670" y="385956"/>
                </a:lnTo>
                <a:lnTo>
                  <a:pt x="74919" y="323386"/>
                </a:lnTo>
                <a:lnTo>
                  <a:pt x="95919" y="264710"/>
                </a:lnTo>
                <a:lnTo>
                  <a:pt x="118346" y="210465"/>
                </a:lnTo>
                <a:lnTo>
                  <a:pt x="141876" y="161189"/>
                </a:lnTo>
                <a:lnTo>
                  <a:pt x="166187" y="117420"/>
                </a:lnTo>
                <a:lnTo>
                  <a:pt x="190953" y="79696"/>
                </a:lnTo>
                <a:lnTo>
                  <a:pt x="215850" y="48554"/>
                </a:lnTo>
                <a:lnTo>
                  <a:pt x="264747" y="8168"/>
                </a:lnTo>
                <a:lnTo>
                  <a:pt x="288097" y="0"/>
                </a:lnTo>
                <a:lnTo>
                  <a:pt x="310285" y="564"/>
                </a:lnTo>
                <a:close/>
              </a:path>
            </a:pathLst>
          </a:custGeom>
          <a:ln w="762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8863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30960">
              <a:lnSpc>
                <a:spcPct val="145800"/>
              </a:lnSpc>
              <a:spcBef>
                <a:spcPts val="100"/>
              </a:spcBef>
            </a:pPr>
            <a:r>
              <a:rPr dirty="0"/>
              <a:t>2019 </a:t>
            </a:r>
            <a:r>
              <a:rPr spc="-5" dirty="0"/>
              <a:t>NOAA NAVO </a:t>
            </a:r>
            <a:r>
              <a:rPr dirty="0"/>
              <a:t>Hurricane </a:t>
            </a:r>
            <a:r>
              <a:rPr spc="-5" dirty="0"/>
              <a:t>Glider Plan  </a:t>
            </a:r>
            <a:r>
              <a:rPr spc="-5" dirty="0">
                <a:solidFill>
                  <a:srgbClr val="10253F"/>
                </a:solidFill>
              </a:rPr>
              <a:t>Topics of discussion: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56579" y="1133347"/>
            <a:ext cx="8270875" cy="557276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2019 Area of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survey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Number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of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gliders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Potential piloting along predetermined</a:t>
            </a:r>
            <a:r>
              <a:rPr kumimoji="0" sz="1800" b="1" i="0" u="none" strike="noStrike" kern="1200" cap="none" spc="2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transects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NOAA pilots</a:t>
            </a:r>
            <a:r>
              <a:rPr kumimoji="0" sz="1800" b="1" i="0" u="none" strike="noStrike" kern="1200" cap="none" spc="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Failure rate,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earlier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recoveries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Early reporting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of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potential problems, needs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for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recoveries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Emergency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recoveries;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potential US Coast Guard</a:t>
            </a:r>
            <a:r>
              <a:rPr kumimoji="0" sz="1800" b="1" i="0" u="none" strike="noStrike" kern="1200" cap="none" spc="2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help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Data transmission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Financial support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for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deployments and</a:t>
            </a:r>
            <a:r>
              <a:rPr kumimoji="0" sz="1800" b="1" i="0" u="none" strike="noStrike" kern="1200" cap="none" spc="2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recoveries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Planning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meeting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Shipping and storage guidelines, including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removal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and storage of</a:t>
            </a:r>
            <a:r>
              <a:rPr kumimoji="0" sz="1800" b="1" i="0" u="none" strike="noStrike" kern="1200" cap="none" spc="3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batteries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ITAR issues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EEZs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855629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9284" y="231140"/>
            <a:ext cx="79806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73754" marR="5080" indent="-336169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Towards Better Intensity Predictions of Atlantic Tropical  Cyclones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26506" y="1201623"/>
            <a:ext cx="8063865" cy="215900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Objectives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54965" marR="68453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Assess the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impact of hurricane force winds on upper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ocean  density structure,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and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354965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Assess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impact of ocean profile data in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operational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hurricane 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intensity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forecasts.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16984" y="4774274"/>
            <a:ext cx="91913" cy="105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19598" y="5895147"/>
            <a:ext cx="91913" cy="1053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9831" y="4026408"/>
            <a:ext cx="1908048" cy="20817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81954" y="4580630"/>
            <a:ext cx="84838" cy="970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52473" y="5626376"/>
            <a:ext cx="797560" cy="335280"/>
          </a:xfrm>
          <a:custGeom>
            <a:avLst/>
            <a:gdLst/>
            <a:ahLst/>
            <a:cxnLst/>
            <a:rect l="l" t="t" r="r" b="b"/>
            <a:pathLst>
              <a:path w="797560" h="335279">
                <a:moveTo>
                  <a:pt x="0" y="0"/>
                </a:moveTo>
                <a:lnTo>
                  <a:pt x="796999" y="0"/>
                </a:lnTo>
                <a:lnTo>
                  <a:pt x="796999" y="334966"/>
                </a:lnTo>
                <a:lnTo>
                  <a:pt x="0" y="334966"/>
                </a:lnTo>
                <a:lnTo>
                  <a:pt x="0" y="0"/>
                </a:lnTo>
                <a:close/>
              </a:path>
            </a:pathLst>
          </a:custGeom>
          <a:solidFill>
            <a:srgbClr val="BFBFBF">
              <a:alpha val="6313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2473" y="5653532"/>
            <a:ext cx="797560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445" marR="0" lvl="0" indent="123825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TS 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Bertha  (August,</a:t>
            </a:r>
            <a:r>
              <a:rPr kumimoji="0" sz="900" b="1" i="0" u="none" strike="noStrike" kern="1200" cap="none" spc="-5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2014)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2146" y="4059427"/>
            <a:ext cx="10795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4209" y="4032963"/>
            <a:ext cx="1016000" cy="335280"/>
          </a:xfrm>
          <a:prstGeom prst="rect">
            <a:avLst/>
          </a:prstGeom>
          <a:solidFill>
            <a:srgbClr val="BFBFBF">
              <a:alpha val="63139"/>
            </a:srgbClr>
          </a:solidFill>
        </p:spPr>
        <p:txBody>
          <a:bodyPr vert="horz" wrap="square" lIns="0" tIns="40640" rIns="0" bIns="0" rtlCol="0">
            <a:spAutoFit/>
          </a:bodyPr>
          <a:lstStyle/>
          <a:p>
            <a:pPr marL="72390" marR="0" lvl="0" indent="-9525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urricane Gonzalo  (October,</a:t>
            </a:r>
            <a:r>
              <a:rPr kumimoji="0" sz="900" b="1" i="0" u="none" strike="noStrike" kern="1200" cap="none" spc="-2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2014)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12239" y="5597209"/>
            <a:ext cx="84838" cy="970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996439" y="4026408"/>
            <a:ext cx="1780032" cy="1661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41320" y="4020625"/>
            <a:ext cx="1791012" cy="16656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666022" y="4053922"/>
            <a:ext cx="1703880" cy="15740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403593" y="4057225"/>
            <a:ext cx="1719668" cy="15792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9096" y="3690620"/>
            <a:ext cx="189738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2014 hurricane</a:t>
            </a: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season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75431" y="3690620"/>
            <a:ext cx="445134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2015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38410" y="3690620"/>
            <a:ext cx="445134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2016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05596" y="3647947"/>
            <a:ext cx="201676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84325" algn="l"/>
              </a:tabLst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2017	2018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262476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0127" y="1711256"/>
            <a:ext cx="3281679" cy="354330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29209" rIns="0" bIns="0" rtlCol="0">
            <a:spAutoFit/>
          </a:bodyPr>
          <a:lstStyle/>
          <a:p>
            <a:pPr marL="106680" marR="0" lvl="0" indent="0" algn="l" defTabSz="914400" rtl="0" eaLnBrk="1" fontAlgn="auto" latinLnBrk="0" hangingPunct="1">
              <a:lnSpc>
                <a:spcPct val="1000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Pre-storm temperature</a:t>
            </a:r>
            <a:r>
              <a:rPr kumimoji="0" sz="17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conditions</a:t>
            </a:r>
            <a:endParaRPr kumimoji="0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80311" y="1701079"/>
            <a:ext cx="2778760" cy="354330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30480" rIns="0" bIns="0" rtlCol="0">
            <a:spAutoFit/>
          </a:bodyPr>
          <a:lstStyle/>
          <a:p>
            <a:pPr marL="104775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Pre-storm salinity</a:t>
            </a:r>
            <a:r>
              <a:rPr kumimoji="0" sz="17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conditions</a:t>
            </a:r>
            <a:endParaRPr kumimoji="0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29050" y="2340356"/>
            <a:ext cx="1124585" cy="5441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</a:t>
            </a:r>
            <a:r>
              <a:rPr kumimoji="0" sz="1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serv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1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  </a:t>
            </a:r>
            <a:r>
              <a:rPr kumimoji="0" sz="1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(glider)</a:t>
            </a:r>
            <a:endParaRPr kumimoji="0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29050" y="3117595"/>
            <a:ext cx="1494790" cy="5441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HYCOM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 no  data</a:t>
            </a:r>
            <a:r>
              <a:rPr kumimoji="0" sz="1700" b="1" i="0" u="none" strike="noStrike" kern="1200" cap="none" spc="-8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assimilated</a:t>
            </a:r>
            <a:endParaRPr kumimoji="0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29050" y="3894835"/>
            <a:ext cx="1612900" cy="803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HYCOM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1700" b="1" i="0" u="none" strike="noStrike" kern="1200" cap="none" spc="-85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only  </a:t>
            </a:r>
            <a:r>
              <a:rPr kumimoji="0" sz="1700" b="1" i="0" u="none" strike="noStrike" kern="1200" cap="none" spc="-1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glider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  assimilated</a:t>
            </a:r>
            <a:endParaRPr kumimoji="0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4400" y="5240098"/>
            <a:ext cx="8343265" cy="1014094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5516245" marR="0" lvl="0" indent="0" algn="l" defTabSz="914400" rtl="0" eaLnBrk="1" fontAlgn="auto" latinLnBrk="0" hangingPunct="1">
              <a:lnSpc>
                <a:spcPct val="100000"/>
              </a:lnSpc>
              <a:spcBef>
                <a:spcPts val="6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Dong et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al,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2017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7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Barrier layer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is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only represented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in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numerical model fields when glider  data are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assimilated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5343" y="2157983"/>
            <a:ext cx="7290816" cy="30632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13438" y="2341275"/>
            <a:ext cx="1003935" cy="278765"/>
          </a:xfrm>
          <a:custGeom>
            <a:avLst/>
            <a:gdLst/>
            <a:ahLst/>
            <a:cxnLst/>
            <a:rect l="l" t="t" r="r" b="b"/>
            <a:pathLst>
              <a:path w="1003935" h="278764">
                <a:moveTo>
                  <a:pt x="0" y="0"/>
                </a:moveTo>
                <a:lnTo>
                  <a:pt x="1003341" y="0"/>
                </a:lnTo>
                <a:lnTo>
                  <a:pt x="1003341" y="278401"/>
                </a:lnTo>
                <a:lnTo>
                  <a:pt x="0" y="2784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13438" y="2341275"/>
            <a:ext cx="1003935" cy="278765"/>
          </a:xfrm>
          <a:custGeom>
            <a:avLst/>
            <a:gdLst/>
            <a:ahLst/>
            <a:cxnLst/>
            <a:rect l="l" t="t" r="r" b="b"/>
            <a:pathLst>
              <a:path w="1003935" h="278764">
                <a:moveTo>
                  <a:pt x="0" y="0"/>
                </a:moveTo>
                <a:lnTo>
                  <a:pt x="1003342" y="0"/>
                </a:lnTo>
                <a:lnTo>
                  <a:pt x="1003342" y="278402"/>
                </a:lnTo>
                <a:lnTo>
                  <a:pt x="0" y="278402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50058" y="4277687"/>
            <a:ext cx="1003935" cy="278765"/>
          </a:xfrm>
          <a:custGeom>
            <a:avLst/>
            <a:gdLst/>
            <a:ahLst/>
            <a:cxnLst/>
            <a:rect l="l" t="t" r="r" b="b"/>
            <a:pathLst>
              <a:path w="1003935" h="278764">
                <a:moveTo>
                  <a:pt x="0" y="0"/>
                </a:moveTo>
                <a:lnTo>
                  <a:pt x="1003341" y="0"/>
                </a:lnTo>
                <a:lnTo>
                  <a:pt x="1003341" y="278401"/>
                </a:lnTo>
                <a:lnTo>
                  <a:pt x="0" y="2784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50058" y="4277687"/>
            <a:ext cx="1003935" cy="278765"/>
          </a:xfrm>
          <a:custGeom>
            <a:avLst/>
            <a:gdLst/>
            <a:ahLst/>
            <a:cxnLst/>
            <a:rect l="l" t="t" r="r" b="b"/>
            <a:pathLst>
              <a:path w="1003935" h="278764">
                <a:moveTo>
                  <a:pt x="0" y="0"/>
                </a:moveTo>
                <a:lnTo>
                  <a:pt x="1003342" y="0"/>
                </a:lnTo>
                <a:lnTo>
                  <a:pt x="1003342" y="278402"/>
                </a:lnTo>
                <a:lnTo>
                  <a:pt x="0" y="278402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48419" y="2678684"/>
            <a:ext cx="527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</a:t>
            </a:r>
            <a:r>
              <a:rPr kumimoji="0" sz="1200" b="1" i="0" u="none" strike="noStrike" kern="1200" cap="none" spc="-6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53053" y="2901029"/>
            <a:ext cx="247990" cy="2379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53053" y="2901028"/>
            <a:ext cx="248285" cy="238125"/>
          </a:xfrm>
          <a:custGeom>
            <a:avLst/>
            <a:gdLst/>
            <a:ahLst/>
            <a:cxnLst/>
            <a:rect l="l" t="t" r="r" b="b"/>
            <a:pathLst>
              <a:path w="248285" h="238125">
                <a:moveTo>
                  <a:pt x="64399" y="0"/>
                </a:moveTo>
                <a:lnTo>
                  <a:pt x="209261" y="131529"/>
                </a:lnTo>
                <a:lnTo>
                  <a:pt x="241461" y="96065"/>
                </a:lnTo>
                <a:lnTo>
                  <a:pt x="247989" y="231393"/>
                </a:lnTo>
                <a:lnTo>
                  <a:pt x="112661" y="237921"/>
                </a:lnTo>
                <a:lnTo>
                  <a:pt x="144861" y="202457"/>
                </a:lnTo>
                <a:lnTo>
                  <a:pt x="0" y="70927"/>
                </a:lnTo>
                <a:lnTo>
                  <a:pt x="64399" y="0"/>
                </a:lnTo>
                <a:close/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62092" y="2339224"/>
            <a:ext cx="252646" cy="2454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62092" y="2339224"/>
            <a:ext cx="252729" cy="245745"/>
          </a:xfrm>
          <a:custGeom>
            <a:avLst/>
            <a:gdLst/>
            <a:ahLst/>
            <a:cxnLst/>
            <a:rect l="l" t="t" r="r" b="b"/>
            <a:pathLst>
              <a:path w="252730" h="245744">
                <a:moveTo>
                  <a:pt x="0" y="40915"/>
                </a:moveTo>
                <a:lnTo>
                  <a:pt x="3215" y="24989"/>
                </a:lnTo>
                <a:lnTo>
                  <a:pt x="11983" y="11983"/>
                </a:lnTo>
                <a:lnTo>
                  <a:pt x="24989" y="3215"/>
                </a:lnTo>
                <a:lnTo>
                  <a:pt x="40915" y="0"/>
                </a:lnTo>
                <a:lnTo>
                  <a:pt x="211730" y="0"/>
                </a:lnTo>
                <a:lnTo>
                  <a:pt x="227656" y="3215"/>
                </a:lnTo>
                <a:lnTo>
                  <a:pt x="240662" y="11983"/>
                </a:lnTo>
                <a:lnTo>
                  <a:pt x="249430" y="24989"/>
                </a:lnTo>
                <a:lnTo>
                  <a:pt x="252646" y="40915"/>
                </a:lnTo>
                <a:lnTo>
                  <a:pt x="252646" y="204571"/>
                </a:lnTo>
                <a:lnTo>
                  <a:pt x="249430" y="220497"/>
                </a:lnTo>
                <a:lnTo>
                  <a:pt x="240662" y="233503"/>
                </a:lnTo>
                <a:lnTo>
                  <a:pt x="227656" y="242271"/>
                </a:lnTo>
                <a:lnTo>
                  <a:pt x="211730" y="245487"/>
                </a:lnTo>
                <a:lnTo>
                  <a:pt x="40915" y="245487"/>
                </a:lnTo>
                <a:lnTo>
                  <a:pt x="24989" y="242271"/>
                </a:lnTo>
                <a:lnTo>
                  <a:pt x="11983" y="233503"/>
                </a:lnTo>
                <a:lnTo>
                  <a:pt x="3215" y="220497"/>
                </a:lnTo>
                <a:lnTo>
                  <a:pt x="0" y="204571"/>
                </a:lnTo>
                <a:lnTo>
                  <a:pt x="0" y="4091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98045" y="2291440"/>
            <a:ext cx="252646" cy="2454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598045" y="2291440"/>
            <a:ext cx="252729" cy="245745"/>
          </a:xfrm>
          <a:custGeom>
            <a:avLst/>
            <a:gdLst/>
            <a:ahLst/>
            <a:cxnLst/>
            <a:rect l="l" t="t" r="r" b="b"/>
            <a:pathLst>
              <a:path w="252729" h="245744">
                <a:moveTo>
                  <a:pt x="0" y="40915"/>
                </a:moveTo>
                <a:lnTo>
                  <a:pt x="3215" y="24989"/>
                </a:lnTo>
                <a:lnTo>
                  <a:pt x="11983" y="11983"/>
                </a:lnTo>
                <a:lnTo>
                  <a:pt x="24989" y="3215"/>
                </a:lnTo>
                <a:lnTo>
                  <a:pt x="40915" y="0"/>
                </a:lnTo>
                <a:lnTo>
                  <a:pt x="211730" y="0"/>
                </a:lnTo>
                <a:lnTo>
                  <a:pt x="227656" y="3215"/>
                </a:lnTo>
                <a:lnTo>
                  <a:pt x="240662" y="11983"/>
                </a:lnTo>
                <a:lnTo>
                  <a:pt x="249430" y="24989"/>
                </a:lnTo>
                <a:lnTo>
                  <a:pt x="252646" y="40915"/>
                </a:lnTo>
                <a:lnTo>
                  <a:pt x="252646" y="204571"/>
                </a:lnTo>
                <a:lnTo>
                  <a:pt x="249430" y="220497"/>
                </a:lnTo>
                <a:lnTo>
                  <a:pt x="240662" y="233503"/>
                </a:lnTo>
                <a:lnTo>
                  <a:pt x="227656" y="242271"/>
                </a:lnTo>
                <a:lnTo>
                  <a:pt x="211730" y="245487"/>
                </a:lnTo>
                <a:lnTo>
                  <a:pt x="40915" y="245487"/>
                </a:lnTo>
                <a:lnTo>
                  <a:pt x="24989" y="242271"/>
                </a:lnTo>
                <a:lnTo>
                  <a:pt x="11983" y="233503"/>
                </a:lnTo>
                <a:lnTo>
                  <a:pt x="3215" y="220497"/>
                </a:lnTo>
                <a:lnTo>
                  <a:pt x="0" y="204571"/>
                </a:lnTo>
                <a:lnTo>
                  <a:pt x="0" y="4091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196473" y="2399436"/>
            <a:ext cx="942340" cy="767080"/>
          </a:xfrm>
          <a:custGeom>
            <a:avLst/>
            <a:gdLst/>
            <a:ahLst/>
            <a:cxnLst/>
            <a:rect l="l" t="t" r="r" b="b"/>
            <a:pathLst>
              <a:path w="942340" h="767080">
                <a:moveTo>
                  <a:pt x="0" y="0"/>
                </a:moveTo>
                <a:lnTo>
                  <a:pt x="941745" y="0"/>
                </a:lnTo>
                <a:lnTo>
                  <a:pt x="941745" y="766716"/>
                </a:lnTo>
                <a:lnTo>
                  <a:pt x="0" y="7667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518502" y="4644176"/>
            <a:ext cx="293370" cy="191770"/>
          </a:xfrm>
          <a:custGeom>
            <a:avLst/>
            <a:gdLst/>
            <a:ahLst/>
            <a:cxnLst/>
            <a:rect l="l" t="t" r="r" b="b"/>
            <a:pathLst>
              <a:path w="293369" h="191770">
                <a:moveTo>
                  <a:pt x="100011" y="0"/>
                </a:moveTo>
                <a:lnTo>
                  <a:pt x="0" y="91399"/>
                </a:lnTo>
                <a:lnTo>
                  <a:pt x="91399" y="191410"/>
                </a:lnTo>
                <a:lnTo>
                  <a:pt x="93552" y="143558"/>
                </a:lnTo>
                <a:lnTo>
                  <a:pt x="289415" y="143558"/>
                </a:lnTo>
                <a:lnTo>
                  <a:pt x="293326" y="56647"/>
                </a:lnTo>
                <a:lnTo>
                  <a:pt x="97858" y="47852"/>
                </a:lnTo>
                <a:lnTo>
                  <a:pt x="100011" y="0"/>
                </a:lnTo>
                <a:close/>
              </a:path>
              <a:path w="293369" h="191770">
                <a:moveTo>
                  <a:pt x="289415" y="143558"/>
                </a:moveTo>
                <a:lnTo>
                  <a:pt x="93552" y="143558"/>
                </a:lnTo>
                <a:lnTo>
                  <a:pt x="289020" y="152353"/>
                </a:lnTo>
                <a:lnTo>
                  <a:pt x="289415" y="143558"/>
                </a:lnTo>
                <a:close/>
              </a:path>
            </a:pathLst>
          </a:custGeom>
          <a:solidFill>
            <a:srgbClr val="4CC06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518502" y="4644176"/>
            <a:ext cx="293370" cy="191770"/>
          </a:xfrm>
          <a:custGeom>
            <a:avLst/>
            <a:gdLst/>
            <a:ahLst/>
            <a:cxnLst/>
            <a:rect l="l" t="t" r="r" b="b"/>
            <a:pathLst>
              <a:path w="293369" h="191770">
                <a:moveTo>
                  <a:pt x="289020" y="152353"/>
                </a:moveTo>
                <a:lnTo>
                  <a:pt x="93552" y="143558"/>
                </a:lnTo>
                <a:lnTo>
                  <a:pt x="91399" y="191411"/>
                </a:lnTo>
                <a:lnTo>
                  <a:pt x="0" y="91399"/>
                </a:lnTo>
                <a:lnTo>
                  <a:pt x="100011" y="0"/>
                </a:lnTo>
                <a:lnTo>
                  <a:pt x="97858" y="47852"/>
                </a:lnTo>
                <a:lnTo>
                  <a:pt x="293326" y="56647"/>
                </a:lnTo>
                <a:lnTo>
                  <a:pt x="289020" y="152353"/>
                </a:lnTo>
                <a:close/>
              </a:path>
            </a:pathLst>
          </a:custGeom>
          <a:ln w="254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857193" y="4617211"/>
            <a:ext cx="14084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4CC06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4CC06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glider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4CC06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795301" y="3284438"/>
            <a:ext cx="201930" cy="290830"/>
          </a:xfrm>
          <a:custGeom>
            <a:avLst/>
            <a:gdLst/>
            <a:ahLst/>
            <a:cxnLst/>
            <a:rect l="l" t="t" r="r" b="b"/>
            <a:pathLst>
              <a:path w="201930" h="290829">
                <a:moveTo>
                  <a:pt x="146900" y="106370"/>
                </a:moveTo>
                <a:lnTo>
                  <a:pt x="45062" y="106370"/>
                </a:lnTo>
                <a:lnTo>
                  <a:pt x="111422" y="290438"/>
                </a:lnTo>
                <a:lnTo>
                  <a:pt x="201546" y="257947"/>
                </a:lnTo>
                <a:lnTo>
                  <a:pt x="146900" y="106370"/>
                </a:lnTo>
                <a:close/>
              </a:path>
              <a:path w="201930" h="290829">
                <a:moveTo>
                  <a:pt x="57632" y="0"/>
                </a:moveTo>
                <a:lnTo>
                  <a:pt x="0" y="122615"/>
                </a:lnTo>
                <a:lnTo>
                  <a:pt x="45062" y="106370"/>
                </a:lnTo>
                <a:lnTo>
                  <a:pt x="146900" y="106370"/>
                </a:lnTo>
                <a:lnTo>
                  <a:pt x="135186" y="73878"/>
                </a:lnTo>
                <a:lnTo>
                  <a:pt x="180248" y="57632"/>
                </a:lnTo>
                <a:lnTo>
                  <a:pt x="57632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795301" y="3284438"/>
            <a:ext cx="201930" cy="290830"/>
          </a:xfrm>
          <a:custGeom>
            <a:avLst/>
            <a:gdLst/>
            <a:ahLst/>
            <a:cxnLst/>
            <a:rect l="l" t="t" r="r" b="b"/>
            <a:pathLst>
              <a:path w="201930" h="290829">
                <a:moveTo>
                  <a:pt x="111422" y="290439"/>
                </a:moveTo>
                <a:lnTo>
                  <a:pt x="45062" y="106370"/>
                </a:lnTo>
                <a:lnTo>
                  <a:pt x="0" y="122615"/>
                </a:lnTo>
                <a:lnTo>
                  <a:pt x="57633" y="0"/>
                </a:lnTo>
                <a:lnTo>
                  <a:pt x="180248" y="57632"/>
                </a:lnTo>
                <a:lnTo>
                  <a:pt x="135186" y="73878"/>
                </a:lnTo>
                <a:lnTo>
                  <a:pt x="201546" y="257947"/>
                </a:lnTo>
                <a:lnTo>
                  <a:pt x="111422" y="290439"/>
                </a:lnTo>
                <a:close/>
              </a:path>
            </a:pathLst>
          </a:custGeom>
          <a:ln w="25400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417479" y="3559555"/>
            <a:ext cx="86486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Observations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232618" y="295147"/>
            <a:ext cx="68408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3690" marR="5080" indent="-157162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0253F"/>
                </a:solidFill>
              </a:rPr>
              <a:t>Glider observations </a:t>
            </a:r>
            <a:r>
              <a:rPr sz="2400" dirty="0">
                <a:solidFill>
                  <a:srgbClr val="10253F"/>
                </a:solidFill>
              </a:rPr>
              <a:t>and </a:t>
            </a:r>
            <a:r>
              <a:rPr sz="2400" spc="-5" dirty="0">
                <a:solidFill>
                  <a:srgbClr val="10253F"/>
                </a:solidFill>
              </a:rPr>
              <a:t>ocean conditions </a:t>
            </a:r>
            <a:r>
              <a:rPr sz="2400" dirty="0">
                <a:solidFill>
                  <a:srgbClr val="10253F"/>
                </a:solidFill>
              </a:rPr>
              <a:t>during  Hurricane </a:t>
            </a:r>
            <a:r>
              <a:rPr sz="2400" spc="-5" dirty="0">
                <a:solidFill>
                  <a:srgbClr val="10253F"/>
                </a:solidFill>
              </a:rPr>
              <a:t>Gonzalo</a:t>
            </a:r>
            <a:r>
              <a:rPr sz="2400" spc="-20" dirty="0">
                <a:solidFill>
                  <a:srgbClr val="10253F"/>
                </a:solidFill>
              </a:rPr>
              <a:t> </a:t>
            </a:r>
            <a:r>
              <a:rPr sz="2400" spc="-5" dirty="0">
                <a:solidFill>
                  <a:srgbClr val="10253F"/>
                </a:solidFill>
              </a:rPr>
              <a:t>(2014)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37238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34014" y="1544828"/>
            <a:ext cx="2665730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Assimilation of  underwater glider data  along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with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other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ocean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observations reduced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the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error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on Hurricane  Gonzalo intensity forecast  in approximately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50%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using the next generation  ocean-atmosphere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coupled  HYCOM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– HWRF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model.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34014" y="4562347"/>
            <a:ext cx="258572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Current work: Assess 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the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impact of ocean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data 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in 2017 Atlantic  hurricanes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6384" y="1489963"/>
            <a:ext cx="271081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Hurricane Gonzalo</a:t>
            </a:r>
            <a:r>
              <a:rPr kumimoji="0" sz="2000" b="1" i="0" u="none" strike="noStrike" kern="1200" cap="none" spc="-2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(2014)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92695" y="6525259"/>
            <a:ext cx="120777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Dong et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al,</a:t>
            </a:r>
            <a:r>
              <a:rPr kumimoji="0" sz="1400" b="0" i="0" u="none" strike="noStrike" kern="1200" cap="none" spc="-5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2017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88791" y="1548383"/>
            <a:ext cx="2855976" cy="5010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22926" y="1654555"/>
            <a:ext cx="12280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Minimum</a:t>
            </a:r>
            <a:r>
              <a:rPr kumimoji="0" sz="1200" b="1" i="0" u="none" strike="noStrike" kern="1200" cap="none" spc="-5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Pressure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59426" y="4241392"/>
            <a:ext cx="383540" cy="208915"/>
          </a:xfrm>
          <a:custGeom>
            <a:avLst/>
            <a:gdLst/>
            <a:ahLst/>
            <a:cxnLst/>
            <a:rect l="l" t="t" r="r" b="b"/>
            <a:pathLst>
              <a:path w="383539" h="208914">
                <a:moveTo>
                  <a:pt x="0" y="0"/>
                </a:moveTo>
                <a:lnTo>
                  <a:pt x="383457" y="0"/>
                </a:lnTo>
                <a:lnTo>
                  <a:pt x="383457" y="208320"/>
                </a:lnTo>
                <a:lnTo>
                  <a:pt x="0" y="2083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59426" y="4241392"/>
            <a:ext cx="383540" cy="208915"/>
          </a:xfrm>
          <a:custGeom>
            <a:avLst/>
            <a:gdLst/>
            <a:ahLst/>
            <a:cxnLst/>
            <a:rect l="l" t="t" r="r" b="b"/>
            <a:pathLst>
              <a:path w="383539" h="208914">
                <a:moveTo>
                  <a:pt x="0" y="0"/>
                </a:moveTo>
                <a:lnTo>
                  <a:pt x="383458" y="0"/>
                </a:lnTo>
                <a:lnTo>
                  <a:pt x="383458" y="208321"/>
                </a:lnTo>
                <a:lnTo>
                  <a:pt x="0" y="20832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79469" y="4252822"/>
            <a:ext cx="763905" cy="178435"/>
          </a:xfrm>
          <a:custGeom>
            <a:avLst/>
            <a:gdLst/>
            <a:ahLst/>
            <a:cxnLst/>
            <a:rect l="l" t="t" r="r" b="b"/>
            <a:pathLst>
              <a:path w="763904" h="178435">
                <a:moveTo>
                  <a:pt x="0" y="0"/>
                </a:moveTo>
                <a:lnTo>
                  <a:pt x="763564" y="0"/>
                </a:lnTo>
                <a:lnTo>
                  <a:pt x="763564" y="177840"/>
                </a:lnTo>
                <a:lnTo>
                  <a:pt x="0" y="17784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79469" y="4252822"/>
            <a:ext cx="763905" cy="178435"/>
          </a:xfrm>
          <a:custGeom>
            <a:avLst/>
            <a:gdLst/>
            <a:ahLst/>
            <a:cxnLst/>
            <a:rect l="l" t="t" r="r" b="b"/>
            <a:pathLst>
              <a:path w="763904" h="178435">
                <a:moveTo>
                  <a:pt x="0" y="0"/>
                </a:moveTo>
                <a:lnTo>
                  <a:pt x="763564" y="0"/>
                </a:lnTo>
                <a:lnTo>
                  <a:pt x="763564" y="177841"/>
                </a:lnTo>
                <a:lnTo>
                  <a:pt x="0" y="17784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22981" y="4254500"/>
            <a:ext cx="17297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Maximum sustained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winds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07028" y="5631380"/>
            <a:ext cx="897890" cy="586105"/>
          </a:xfrm>
          <a:custGeom>
            <a:avLst/>
            <a:gdLst/>
            <a:ahLst/>
            <a:cxnLst/>
            <a:rect l="l" t="t" r="r" b="b"/>
            <a:pathLst>
              <a:path w="897889" h="586104">
                <a:moveTo>
                  <a:pt x="0" y="0"/>
                </a:moveTo>
                <a:lnTo>
                  <a:pt x="897366" y="0"/>
                </a:lnTo>
                <a:lnTo>
                  <a:pt x="897366" y="585705"/>
                </a:lnTo>
                <a:lnTo>
                  <a:pt x="0" y="58570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40162" y="2136221"/>
            <a:ext cx="813435" cy="586105"/>
          </a:xfrm>
          <a:custGeom>
            <a:avLst/>
            <a:gdLst/>
            <a:ahLst/>
            <a:cxnLst/>
            <a:rect l="l" t="t" r="r" b="b"/>
            <a:pathLst>
              <a:path w="813435" h="586105">
                <a:moveTo>
                  <a:pt x="0" y="0"/>
                </a:moveTo>
                <a:lnTo>
                  <a:pt x="812957" y="0"/>
                </a:lnTo>
                <a:lnTo>
                  <a:pt x="812957" y="585706"/>
                </a:lnTo>
                <a:lnTo>
                  <a:pt x="0" y="58570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988521" y="3591596"/>
            <a:ext cx="292100" cy="163195"/>
          </a:xfrm>
          <a:custGeom>
            <a:avLst/>
            <a:gdLst/>
            <a:ahLst/>
            <a:cxnLst/>
            <a:rect l="l" t="t" r="r" b="b"/>
            <a:pathLst>
              <a:path w="292100" h="163195">
                <a:moveTo>
                  <a:pt x="199722" y="0"/>
                </a:moveTo>
                <a:lnTo>
                  <a:pt x="209014" y="36790"/>
                </a:lnTo>
                <a:lnTo>
                  <a:pt x="0" y="89576"/>
                </a:lnTo>
                <a:lnTo>
                  <a:pt x="18582" y="163158"/>
                </a:lnTo>
                <a:lnTo>
                  <a:pt x="227596" y="110371"/>
                </a:lnTo>
                <a:lnTo>
                  <a:pt x="258842" y="110371"/>
                </a:lnTo>
                <a:lnTo>
                  <a:pt x="291886" y="54998"/>
                </a:lnTo>
                <a:lnTo>
                  <a:pt x="199722" y="0"/>
                </a:lnTo>
                <a:close/>
              </a:path>
              <a:path w="292100" h="163195">
                <a:moveTo>
                  <a:pt x="258842" y="110371"/>
                </a:moveTo>
                <a:lnTo>
                  <a:pt x="227596" y="110371"/>
                </a:lnTo>
                <a:lnTo>
                  <a:pt x="236888" y="147162"/>
                </a:lnTo>
                <a:lnTo>
                  <a:pt x="258842" y="110371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88521" y="3591596"/>
            <a:ext cx="292100" cy="163195"/>
          </a:xfrm>
          <a:custGeom>
            <a:avLst/>
            <a:gdLst/>
            <a:ahLst/>
            <a:cxnLst/>
            <a:rect l="l" t="t" r="r" b="b"/>
            <a:pathLst>
              <a:path w="292100" h="163195">
                <a:moveTo>
                  <a:pt x="0" y="89576"/>
                </a:moveTo>
                <a:lnTo>
                  <a:pt x="209014" y="36790"/>
                </a:lnTo>
                <a:lnTo>
                  <a:pt x="199722" y="0"/>
                </a:lnTo>
                <a:lnTo>
                  <a:pt x="291886" y="54998"/>
                </a:lnTo>
                <a:lnTo>
                  <a:pt x="236888" y="147162"/>
                </a:lnTo>
                <a:lnTo>
                  <a:pt x="227597" y="110371"/>
                </a:lnTo>
                <a:lnTo>
                  <a:pt x="18582" y="163158"/>
                </a:lnTo>
                <a:lnTo>
                  <a:pt x="0" y="89576"/>
                </a:lnTo>
                <a:close/>
              </a:path>
            </a:pathLst>
          </a:custGeom>
          <a:ln w="25399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97929" y="2987193"/>
            <a:ext cx="222885" cy="307975"/>
          </a:xfrm>
          <a:custGeom>
            <a:avLst/>
            <a:gdLst/>
            <a:ahLst/>
            <a:cxnLst/>
            <a:rect l="l" t="t" r="r" b="b"/>
            <a:pathLst>
              <a:path w="222885" h="307975">
                <a:moveTo>
                  <a:pt x="184858" y="0"/>
                </a:moveTo>
                <a:lnTo>
                  <a:pt x="69811" y="37485"/>
                </a:lnTo>
                <a:lnTo>
                  <a:pt x="107944" y="56875"/>
                </a:lnTo>
                <a:lnTo>
                  <a:pt x="0" y="269163"/>
                </a:lnTo>
                <a:lnTo>
                  <a:pt x="76267" y="307943"/>
                </a:lnTo>
                <a:lnTo>
                  <a:pt x="184212" y="95656"/>
                </a:lnTo>
                <a:lnTo>
                  <a:pt x="216027" y="95656"/>
                </a:lnTo>
                <a:lnTo>
                  <a:pt x="184858" y="0"/>
                </a:lnTo>
                <a:close/>
              </a:path>
              <a:path w="222885" h="307975">
                <a:moveTo>
                  <a:pt x="216027" y="95656"/>
                </a:moveTo>
                <a:lnTo>
                  <a:pt x="184212" y="95656"/>
                </a:lnTo>
                <a:lnTo>
                  <a:pt x="222345" y="115046"/>
                </a:lnTo>
                <a:lnTo>
                  <a:pt x="216027" y="95656"/>
                </a:lnTo>
                <a:close/>
              </a:path>
            </a:pathLst>
          </a:custGeom>
          <a:solidFill>
            <a:srgbClr val="604A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97929" y="2987193"/>
            <a:ext cx="222885" cy="307975"/>
          </a:xfrm>
          <a:custGeom>
            <a:avLst/>
            <a:gdLst/>
            <a:ahLst/>
            <a:cxnLst/>
            <a:rect l="l" t="t" r="r" b="b"/>
            <a:pathLst>
              <a:path w="222885" h="307975">
                <a:moveTo>
                  <a:pt x="0" y="269163"/>
                </a:moveTo>
                <a:lnTo>
                  <a:pt x="107944" y="56876"/>
                </a:lnTo>
                <a:lnTo>
                  <a:pt x="69811" y="37485"/>
                </a:lnTo>
                <a:lnTo>
                  <a:pt x="184858" y="0"/>
                </a:lnTo>
                <a:lnTo>
                  <a:pt x="222344" y="115046"/>
                </a:lnTo>
                <a:lnTo>
                  <a:pt x="184211" y="95656"/>
                </a:lnTo>
                <a:lnTo>
                  <a:pt x="76266" y="307943"/>
                </a:lnTo>
                <a:lnTo>
                  <a:pt x="0" y="269163"/>
                </a:lnTo>
                <a:close/>
              </a:path>
            </a:pathLst>
          </a:custGeom>
          <a:ln w="25400">
            <a:solidFill>
              <a:srgbClr val="40315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90595" y="3273044"/>
            <a:ext cx="106553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ocean</a:t>
            </a:r>
            <a:r>
              <a:rPr kumimoji="0" sz="1200" b="1" i="0" u="none" strike="noStrike" kern="1200" cap="none" spc="-15" normalizeH="0" baseline="0" noProof="0" dirty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13360" marR="0" lvl="0" indent="0" algn="l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Observations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176282" y="2809575"/>
            <a:ext cx="229870" cy="275590"/>
          </a:xfrm>
          <a:custGeom>
            <a:avLst/>
            <a:gdLst/>
            <a:ahLst/>
            <a:cxnLst/>
            <a:rect l="l" t="t" r="r" b="b"/>
            <a:pathLst>
              <a:path w="229870" h="275589">
                <a:moveTo>
                  <a:pt x="0" y="172189"/>
                </a:moveTo>
                <a:lnTo>
                  <a:pt x="16648" y="275145"/>
                </a:lnTo>
                <a:lnTo>
                  <a:pt x="119603" y="258498"/>
                </a:lnTo>
                <a:lnTo>
                  <a:pt x="89702" y="236921"/>
                </a:lnTo>
                <a:lnTo>
                  <a:pt x="120844" y="193766"/>
                </a:lnTo>
                <a:lnTo>
                  <a:pt x="29900" y="193766"/>
                </a:lnTo>
                <a:lnTo>
                  <a:pt x="0" y="172189"/>
                </a:lnTo>
                <a:close/>
              </a:path>
              <a:path w="229870" h="275589">
                <a:moveTo>
                  <a:pt x="169727" y="0"/>
                </a:moveTo>
                <a:lnTo>
                  <a:pt x="29900" y="193766"/>
                </a:lnTo>
                <a:lnTo>
                  <a:pt x="120844" y="193766"/>
                </a:lnTo>
                <a:lnTo>
                  <a:pt x="229529" y="43154"/>
                </a:lnTo>
                <a:lnTo>
                  <a:pt x="169727" y="0"/>
                </a:lnTo>
                <a:close/>
              </a:path>
            </a:pathLst>
          </a:custGeom>
          <a:solidFill>
            <a:srgbClr val="37609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176282" y="2809575"/>
            <a:ext cx="229870" cy="275590"/>
          </a:xfrm>
          <a:custGeom>
            <a:avLst/>
            <a:gdLst/>
            <a:ahLst/>
            <a:cxnLst/>
            <a:rect l="l" t="t" r="r" b="b"/>
            <a:pathLst>
              <a:path w="229870" h="275589">
                <a:moveTo>
                  <a:pt x="229529" y="43154"/>
                </a:moveTo>
                <a:lnTo>
                  <a:pt x="89702" y="236921"/>
                </a:lnTo>
                <a:lnTo>
                  <a:pt x="119603" y="258498"/>
                </a:lnTo>
                <a:lnTo>
                  <a:pt x="16647" y="275145"/>
                </a:lnTo>
                <a:lnTo>
                  <a:pt x="0" y="172189"/>
                </a:lnTo>
                <a:lnTo>
                  <a:pt x="29900" y="193766"/>
                </a:lnTo>
                <a:lnTo>
                  <a:pt x="169727" y="0"/>
                </a:lnTo>
                <a:lnTo>
                  <a:pt x="229529" y="43154"/>
                </a:lnTo>
                <a:close/>
              </a:path>
            </a:pathLst>
          </a:custGeom>
          <a:ln w="25399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19261" y="2666491"/>
            <a:ext cx="527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</a:t>
            </a:r>
            <a:r>
              <a:rPr kumimoji="0" sz="1200" b="1" i="0" u="none" strike="noStrike" kern="1200" cap="none" spc="-6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011161" y="295147"/>
            <a:ext cx="72847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marR="5080" indent="-68770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0253F"/>
                </a:solidFill>
              </a:rPr>
              <a:t>Glider observations, ocean conditions, </a:t>
            </a:r>
            <a:r>
              <a:rPr sz="2400" dirty="0">
                <a:solidFill>
                  <a:srgbClr val="10253F"/>
                </a:solidFill>
              </a:rPr>
              <a:t>and </a:t>
            </a:r>
            <a:r>
              <a:rPr sz="2400" spc="-5" dirty="0">
                <a:solidFill>
                  <a:srgbClr val="10253F"/>
                </a:solidFill>
              </a:rPr>
              <a:t>intensity  forecast during </a:t>
            </a:r>
            <a:r>
              <a:rPr sz="2400" dirty="0">
                <a:solidFill>
                  <a:srgbClr val="10253F"/>
                </a:solidFill>
              </a:rPr>
              <a:t>Hurricane </a:t>
            </a:r>
            <a:r>
              <a:rPr sz="2400" spc="-5" dirty="0">
                <a:solidFill>
                  <a:srgbClr val="10253F"/>
                </a:solidFill>
              </a:rPr>
              <a:t>Gonzalo</a:t>
            </a:r>
            <a:r>
              <a:rPr sz="2400" spc="-20" dirty="0">
                <a:solidFill>
                  <a:srgbClr val="10253F"/>
                </a:solidFill>
              </a:rPr>
              <a:t> </a:t>
            </a:r>
            <a:r>
              <a:rPr sz="2400" spc="-5" dirty="0">
                <a:solidFill>
                  <a:srgbClr val="10253F"/>
                </a:solidFill>
              </a:rPr>
              <a:t>(2014)</a:t>
            </a:r>
            <a:endParaRPr sz="2400"/>
          </a:p>
        </p:txBody>
      </p:sp>
      <p:sp>
        <p:nvSpPr>
          <p:cNvPr id="24" name="object 24"/>
          <p:cNvSpPr/>
          <p:nvPr/>
        </p:nvSpPr>
        <p:spPr>
          <a:xfrm>
            <a:off x="4531470" y="4661597"/>
            <a:ext cx="270510" cy="207645"/>
          </a:xfrm>
          <a:custGeom>
            <a:avLst/>
            <a:gdLst/>
            <a:ahLst/>
            <a:cxnLst/>
            <a:rect l="l" t="t" r="r" b="b"/>
            <a:pathLst>
              <a:path w="270510" h="207645">
                <a:moveTo>
                  <a:pt x="38587" y="0"/>
                </a:moveTo>
                <a:lnTo>
                  <a:pt x="0" y="65349"/>
                </a:lnTo>
                <a:lnTo>
                  <a:pt x="185628" y="174962"/>
                </a:lnTo>
                <a:lnTo>
                  <a:pt x="166334" y="207637"/>
                </a:lnTo>
                <a:lnTo>
                  <a:pt x="270271" y="180877"/>
                </a:lnTo>
                <a:lnTo>
                  <a:pt x="251923" y="109614"/>
                </a:lnTo>
                <a:lnTo>
                  <a:pt x="224217" y="109614"/>
                </a:lnTo>
                <a:lnTo>
                  <a:pt x="38587" y="0"/>
                </a:lnTo>
                <a:close/>
              </a:path>
              <a:path w="270510" h="207645">
                <a:moveTo>
                  <a:pt x="243511" y="76940"/>
                </a:moveTo>
                <a:lnTo>
                  <a:pt x="224217" y="109614"/>
                </a:lnTo>
                <a:lnTo>
                  <a:pt x="251923" y="109614"/>
                </a:lnTo>
                <a:lnTo>
                  <a:pt x="243511" y="7694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531470" y="4661598"/>
            <a:ext cx="270510" cy="207645"/>
          </a:xfrm>
          <a:custGeom>
            <a:avLst/>
            <a:gdLst/>
            <a:ahLst/>
            <a:cxnLst/>
            <a:rect l="l" t="t" r="r" b="b"/>
            <a:pathLst>
              <a:path w="270510" h="207645">
                <a:moveTo>
                  <a:pt x="38588" y="0"/>
                </a:moveTo>
                <a:lnTo>
                  <a:pt x="224217" y="109614"/>
                </a:lnTo>
                <a:lnTo>
                  <a:pt x="243511" y="76939"/>
                </a:lnTo>
                <a:lnTo>
                  <a:pt x="270271" y="180877"/>
                </a:lnTo>
                <a:lnTo>
                  <a:pt x="166334" y="207637"/>
                </a:lnTo>
                <a:lnTo>
                  <a:pt x="185628" y="174962"/>
                </a:lnTo>
                <a:lnTo>
                  <a:pt x="0" y="65348"/>
                </a:lnTo>
                <a:lnTo>
                  <a:pt x="38588" y="0"/>
                </a:lnTo>
                <a:close/>
              </a:path>
            </a:pathLst>
          </a:custGeom>
          <a:ln w="25400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583264" y="5303641"/>
            <a:ext cx="147955" cy="313055"/>
          </a:xfrm>
          <a:custGeom>
            <a:avLst/>
            <a:gdLst/>
            <a:ahLst/>
            <a:cxnLst/>
            <a:rect l="l" t="t" r="r" b="b"/>
            <a:pathLst>
              <a:path w="147954" h="313054">
                <a:moveTo>
                  <a:pt x="110619" y="73746"/>
                </a:moveTo>
                <a:lnTo>
                  <a:pt x="36873" y="73746"/>
                </a:lnTo>
                <a:lnTo>
                  <a:pt x="36873" y="312696"/>
                </a:lnTo>
                <a:lnTo>
                  <a:pt x="110619" y="312696"/>
                </a:lnTo>
                <a:lnTo>
                  <a:pt x="110619" y="73746"/>
                </a:lnTo>
                <a:close/>
              </a:path>
              <a:path w="147954" h="313054">
                <a:moveTo>
                  <a:pt x="73746" y="0"/>
                </a:moveTo>
                <a:lnTo>
                  <a:pt x="0" y="73746"/>
                </a:lnTo>
                <a:lnTo>
                  <a:pt x="147492" y="73746"/>
                </a:lnTo>
                <a:lnTo>
                  <a:pt x="73746" y="0"/>
                </a:lnTo>
                <a:close/>
              </a:path>
            </a:pathLst>
          </a:custGeom>
          <a:solidFill>
            <a:srgbClr val="37609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583264" y="5303642"/>
            <a:ext cx="147955" cy="313055"/>
          </a:xfrm>
          <a:custGeom>
            <a:avLst/>
            <a:gdLst/>
            <a:ahLst/>
            <a:cxnLst/>
            <a:rect l="l" t="t" r="r" b="b"/>
            <a:pathLst>
              <a:path w="147954" h="313054">
                <a:moveTo>
                  <a:pt x="36873" y="312696"/>
                </a:moveTo>
                <a:lnTo>
                  <a:pt x="36873" y="73746"/>
                </a:lnTo>
                <a:lnTo>
                  <a:pt x="0" y="73746"/>
                </a:lnTo>
                <a:lnTo>
                  <a:pt x="73746" y="0"/>
                </a:lnTo>
                <a:lnTo>
                  <a:pt x="147493" y="73746"/>
                </a:lnTo>
                <a:lnTo>
                  <a:pt x="110619" y="73746"/>
                </a:lnTo>
                <a:lnTo>
                  <a:pt x="110619" y="312696"/>
                </a:lnTo>
                <a:lnTo>
                  <a:pt x="36873" y="312696"/>
                </a:lnTo>
                <a:close/>
              </a:path>
            </a:pathLst>
          </a:custGeom>
          <a:ln w="25400">
            <a:solidFill>
              <a:srgbClr val="25406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380887" y="5589523"/>
            <a:ext cx="527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</a:t>
            </a:r>
            <a:r>
              <a:rPr kumimoji="0" sz="1200" b="1" i="0" u="none" strike="noStrike" kern="1200" cap="none" spc="-6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104431" y="4440428"/>
            <a:ext cx="86486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Observations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136489" y="4848859"/>
            <a:ext cx="92836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All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ocean</a:t>
            </a:r>
            <a:r>
              <a:rPr kumimoji="0" sz="1200" b="1" i="0" u="none" strike="noStrike" kern="1200" cap="none" spc="-50" normalizeH="0" baseline="0" noProof="0" dirty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4383" y="1981200"/>
            <a:ext cx="3377184" cy="39898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102928" y="4859025"/>
            <a:ext cx="224933" cy="2249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678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479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Use </a:t>
            </a:r>
            <a:r>
              <a:rPr dirty="0"/>
              <a:t>of </a:t>
            </a:r>
            <a:r>
              <a:rPr spc="-5" dirty="0"/>
              <a:t>Gliders </a:t>
            </a:r>
            <a:r>
              <a:rPr dirty="0"/>
              <a:t>for </a:t>
            </a:r>
            <a:r>
              <a:rPr spc="-5" dirty="0"/>
              <a:t>Hurricane Intensity</a:t>
            </a:r>
            <a:r>
              <a:rPr spc="-45" dirty="0"/>
              <a:t> </a:t>
            </a:r>
            <a:r>
              <a:rPr spc="-5" dirty="0"/>
              <a:t>Forecasts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00014" y="1154683"/>
            <a:ext cx="7978775" cy="5147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8450" marR="751205" lvl="0" indent="-28575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The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ocean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is important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to forecast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intensification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or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weakening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of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tropical  cyclones;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1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All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ocean data,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in situ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or from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remote sensing,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have an</a:t>
            </a:r>
            <a:r>
              <a:rPr kumimoji="0" sz="16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impact;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1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98450" marR="7239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It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is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key to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detect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ocean warm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features, barrier layers, deep cold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waters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in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coastal  areas;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1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98450" marR="66675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It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is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key to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correctly represent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the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temperature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and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salinity in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the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upper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(~150m) 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of the ocean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in operational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forecast</a:t>
            </a:r>
            <a:r>
              <a:rPr kumimoji="0" sz="16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models;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1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98450" marR="103505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All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data have to be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assimilated into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forecast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models.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We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need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to assess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what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data 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(and why)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are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not assimilated into numerical</a:t>
            </a:r>
            <a:r>
              <a:rPr kumimoji="0" sz="16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models;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1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98450" marR="550545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We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need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to assess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the impact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of each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individual observing platform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to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better  represent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the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upper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ocean</a:t>
            </a:r>
            <a:r>
              <a:rPr kumimoji="0" sz="16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conditions;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1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98450" marR="635635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This is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multi-platform, multi-institutional (government, academic, private  industry)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effort;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1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Need to assess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all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assets that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will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be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available during upcoming hurricane</a:t>
            </a:r>
            <a:r>
              <a:rPr kumimoji="0" sz="16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seasons.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22018265"/>
      </p:ext>
    </p:extLst>
  </p:cSld>
  <p:clrMapOvr>
    <a:masterClrMapping/>
  </p:clrMapOvr>
</p:sld>
</file>

<file path=ppt/theme/theme1.xml><?xml version="1.0" encoding="utf-8"?>
<a:theme xmlns:a="http://schemas.openxmlformats.org/drawingml/2006/main" name="IOOS PowerPoint Masters_012716">
  <a:themeElements>
    <a:clrScheme name="IOOS Custom">
      <a:dk1>
        <a:sysClr val="windowText" lastClr="000000"/>
      </a:dk1>
      <a:lt1>
        <a:srgbClr val="F5F5F5"/>
      </a:lt1>
      <a:dk2>
        <a:srgbClr val="053285"/>
      </a:dk2>
      <a:lt2>
        <a:srgbClr val="EEECE1"/>
      </a:lt2>
      <a:accent1>
        <a:srgbClr val="1692B1"/>
      </a:accent1>
      <a:accent2>
        <a:srgbClr val="C0504D"/>
      </a:accent2>
      <a:accent3>
        <a:srgbClr val="9BBB59"/>
      </a:accent3>
      <a:accent4>
        <a:srgbClr val="8064A2"/>
      </a:accent4>
      <a:accent5>
        <a:srgbClr val="5CD6F6"/>
      </a:accent5>
      <a:accent6>
        <a:srgbClr val="F3A536"/>
      </a:accent6>
      <a:hlink>
        <a:srgbClr val="0000FF"/>
      </a:hlink>
      <a:folHlink>
        <a:srgbClr val="800080"/>
      </a:folHlink>
    </a:clrScheme>
    <a:fontScheme name="IOOS Powerpoint">
      <a:majorFont>
        <a:latin typeface="Rockwell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IOOS PowerPoint Masters_012716">
  <a:themeElements>
    <a:clrScheme name="IOOS Custom">
      <a:dk1>
        <a:srgbClr val="000000"/>
      </a:dk1>
      <a:lt1>
        <a:srgbClr val="F5F5F5"/>
      </a:lt1>
      <a:dk2>
        <a:srgbClr val="053285"/>
      </a:dk2>
      <a:lt2>
        <a:srgbClr val="EEECE1"/>
      </a:lt2>
      <a:accent1>
        <a:srgbClr val="1692B1"/>
      </a:accent1>
      <a:accent2>
        <a:srgbClr val="C0504D"/>
      </a:accent2>
      <a:accent3>
        <a:srgbClr val="9BBB59"/>
      </a:accent3>
      <a:accent4>
        <a:srgbClr val="8064A2"/>
      </a:accent4>
      <a:accent5>
        <a:srgbClr val="5CD6F6"/>
      </a:accent5>
      <a:accent6>
        <a:srgbClr val="F3A53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OS Cover Slides">
  <a:themeElements>
    <a:clrScheme name="IOOS Custom">
      <a:dk1>
        <a:sysClr val="windowText" lastClr="000000"/>
      </a:dk1>
      <a:lt1>
        <a:srgbClr val="F5F5F5"/>
      </a:lt1>
      <a:dk2>
        <a:srgbClr val="053285"/>
      </a:dk2>
      <a:lt2>
        <a:srgbClr val="EEECE1"/>
      </a:lt2>
      <a:accent1>
        <a:srgbClr val="1692B1"/>
      </a:accent1>
      <a:accent2>
        <a:srgbClr val="C0504D"/>
      </a:accent2>
      <a:accent3>
        <a:srgbClr val="9BBB59"/>
      </a:accent3>
      <a:accent4>
        <a:srgbClr val="8064A2"/>
      </a:accent4>
      <a:accent5>
        <a:srgbClr val="5CD6F6"/>
      </a:accent5>
      <a:accent6>
        <a:srgbClr val="F3A536"/>
      </a:accent6>
      <a:hlink>
        <a:srgbClr val="0000FF"/>
      </a:hlink>
      <a:folHlink>
        <a:srgbClr val="800080"/>
      </a:folHlink>
    </a:clrScheme>
    <a:fontScheme name="IOOS Powerpoint">
      <a:majorFont>
        <a:latin typeface="Rockwell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OOS Title Slides">
  <a:themeElements>
    <a:clrScheme name="IOOS Custom">
      <a:dk1>
        <a:sysClr val="windowText" lastClr="000000"/>
      </a:dk1>
      <a:lt1>
        <a:srgbClr val="F5F5F5"/>
      </a:lt1>
      <a:dk2>
        <a:srgbClr val="053285"/>
      </a:dk2>
      <a:lt2>
        <a:srgbClr val="EEECE1"/>
      </a:lt2>
      <a:accent1>
        <a:srgbClr val="1692B1"/>
      </a:accent1>
      <a:accent2>
        <a:srgbClr val="C0504D"/>
      </a:accent2>
      <a:accent3>
        <a:srgbClr val="9BBB59"/>
      </a:accent3>
      <a:accent4>
        <a:srgbClr val="8064A2"/>
      </a:accent4>
      <a:accent5>
        <a:srgbClr val="5CD6F6"/>
      </a:accent5>
      <a:accent6>
        <a:srgbClr val="F3A536"/>
      </a:accent6>
      <a:hlink>
        <a:srgbClr val="0000FF"/>
      </a:hlink>
      <a:folHlink>
        <a:srgbClr val="800080"/>
      </a:folHlink>
    </a:clrScheme>
    <a:fontScheme name="IOOS Powerpoint">
      <a:majorFont>
        <a:latin typeface="Rockwell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IOOS PowerPoint Masters_012716</Template>
  <TotalTime>13637</TotalTime>
  <Words>1974</Words>
  <Application>Microsoft Macintosh PowerPoint</Application>
  <PresentationFormat>On-screen Show (4:3)</PresentationFormat>
  <Paragraphs>418</Paragraphs>
  <Slides>57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57</vt:i4>
      </vt:variant>
    </vt:vector>
  </HeadingPairs>
  <TitlesOfParts>
    <vt:vector size="82" baseType="lpstr">
      <vt:lpstr>MS Mincho</vt:lpstr>
      <vt:lpstr>ＭＳ Ｐゴシック</vt:lpstr>
      <vt:lpstr>Arial</vt:lpstr>
      <vt:lpstr>Calibri</vt:lpstr>
      <vt:lpstr>Calibri Light</vt:lpstr>
      <vt:lpstr>Cambria</vt:lpstr>
      <vt:lpstr>Century Gothic</vt:lpstr>
      <vt:lpstr>Courier New</vt:lpstr>
      <vt:lpstr>Helvetica Neue Medium</vt:lpstr>
      <vt:lpstr>Mangal</vt:lpstr>
      <vt:lpstr>Rockwell</vt:lpstr>
      <vt:lpstr>Symbol</vt:lpstr>
      <vt:lpstr>Times New Roman</vt:lpstr>
      <vt:lpstr>Times New Roman Regular</vt:lpstr>
      <vt:lpstr>Trebuchet MS</vt:lpstr>
      <vt:lpstr>IOOS PowerPoint Masters_012716</vt:lpstr>
      <vt:lpstr>IOOS Cover Slides</vt:lpstr>
      <vt:lpstr>IOOS Title Slides</vt:lpstr>
      <vt:lpstr>Office Theme</vt:lpstr>
      <vt:lpstr>1_Office Theme</vt:lpstr>
      <vt:lpstr>2_Office Theme</vt:lpstr>
      <vt:lpstr>3_Office Theme</vt:lpstr>
      <vt:lpstr>4_Office Theme</vt:lpstr>
      <vt:lpstr>5_Office Theme</vt:lpstr>
      <vt:lpstr>1_IOOS PowerPoint Masters_012716</vt:lpstr>
      <vt:lpstr>NAVY-NOAA Hurricane Glider Hotwash  </vt:lpstr>
      <vt:lpstr>PowerPoint Presentation</vt:lpstr>
      <vt:lpstr>Use of Gliders for Hurricane Intensity Forecasts</vt:lpstr>
      <vt:lpstr>Role of the ocean in tropical cyclone intensification</vt:lpstr>
      <vt:lpstr>Reduction of errors in track and intensity forecasts</vt:lpstr>
      <vt:lpstr>Towards Better Intensity Predictions of Atlantic Tropical  Cyclones</vt:lpstr>
      <vt:lpstr>Glider observations and ocean conditions during  Hurricane Gonzalo (2014)</vt:lpstr>
      <vt:lpstr>Glider observations, ocean conditions, and intensity  forecast during Hurricane Gonzalo (2014)</vt:lpstr>
      <vt:lpstr>Use of Gliders for Hurricane Intensity Forecasts</vt:lpstr>
      <vt:lpstr>Use of Gliders for Hurricane Intensity Forecasts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South Atlantic Bight shelf gliders </vt:lpstr>
      <vt:lpstr>Capturing sharp T/S fronts</vt:lpstr>
      <vt:lpstr>PowerPoint Presentation</vt:lpstr>
      <vt:lpstr>PowerPoint Presentation</vt:lpstr>
      <vt:lpstr>RIVERINE INPUT</vt:lpstr>
      <vt:lpstr>EDDIES</vt:lpstr>
      <vt:lpstr>BOTH!!</vt:lpstr>
      <vt:lpstr>WARM WATER BLOBS</vt:lpstr>
      <vt:lpstr>PowerPoint Presentation</vt:lpstr>
      <vt:lpstr>NAVY/NOAA Hurricane Glider Activities – USVI </vt:lpstr>
      <vt:lpstr>VI Glider Tracklines</vt:lpstr>
      <vt:lpstr>NG487 (STT-S) Glider Track</vt:lpstr>
      <vt:lpstr>NG487 Temperature and Upper Ocean Heat Content (UOHC)</vt:lpstr>
      <vt:lpstr>PowerPoint Presentation</vt:lpstr>
      <vt:lpstr>PowerPoint Presentation</vt:lpstr>
      <vt:lpstr>PowerPoint Presentation</vt:lpstr>
      <vt:lpstr>Use of Gliders for Hurricane Intensity Forecasts  2018 NOAA NAVO Hurricane Glider Operations</vt:lpstr>
      <vt:lpstr>Towards Improving Intensity Forecasts of Atlantic Tropical  Cyclones</vt:lpstr>
      <vt:lpstr>Glider Observations in the Tropical Atlantic and Caribbean  Sea During 2018 Hurricane Season</vt:lpstr>
      <vt:lpstr>NOAA/AOML – CARICOOS and NAVO Observations in the  Tropical Atlantic and Caribbean Sea During 2018 hurricane season</vt:lpstr>
      <vt:lpstr>NOAA/AOML – CARICOOS and Navy Glider observations in  the tropical Atlantic and Caribbean Sea during 2018 hurricane season</vt:lpstr>
      <vt:lpstr>PowerPoint Presentation</vt:lpstr>
      <vt:lpstr>Towards Improving Intensity Forecasts of Atlantic Tropical  Cyclones</vt:lpstr>
      <vt:lpstr>Towards Better Intensity Forecasts of Atlantic Tropical  Cyclones</vt:lpstr>
      <vt:lpstr>PowerPoint Presentation</vt:lpstr>
      <vt:lpstr>VI Glider Deployment OPAREA </vt:lpstr>
      <vt:lpstr>VI Glider Tracklines</vt:lpstr>
      <vt:lpstr>PowerPoint Presentation</vt:lpstr>
      <vt:lpstr>PowerPoint Presentation</vt:lpstr>
      <vt:lpstr>Summary</vt:lpstr>
      <vt:lpstr>Summary</vt:lpstr>
      <vt:lpstr>PowerPoint Presentation</vt:lpstr>
      <vt:lpstr>PowerPoint Presentation</vt:lpstr>
      <vt:lpstr>PowerPoint Presentation</vt:lpstr>
      <vt:lpstr>PowerPoint Presentation</vt:lpstr>
      <vt:lpstr>Evaluating Essential Ocean Features</vt:lpstr>
      <vt:lpstr>PowerPoint Presentation</vt:lpstr>
      <vt:lpstr>PowerPoint Presentation</vt:lpstr>
      <vt:lpstr>NOAA NAVO 2019 Hurricane Glider Plan</vt:lpstr>
      <vt:lpstr>Potential hurricane glider observations in the tropical  Atlantic and Caribbean Sea during 2019 hurricane season</vt:lpstr>
      <vt:lpstr>Plan: A Picket Fence/Line of (30-35) Gliders for Atlantic  Hurricane Intensity Forecasts</vt:lpstr>
      <vt:lpstr>2019 NOAA NAVO Hurricane Glider Plan  Topics of discussion:</vt:lpstr>
    </vt:vector>
  </TitlesOfParts>
  <Company>NOS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Benjamin LaCour</dc:creator>
  <cp:lastModifiedBy>Microsoft Office User</cp:lastModifiedBy>
  <cp:revision>94</cp:revision>
  <dcterms:created xsi:type="dcterms:W3CDTF">2018-10-11T18:38:05Z</dcterms:created>
  <dcterms:modified xsi:type="dcterms:W3CDTF">2020-03-09T15:57:17Z</dcterms:modified>
</cp:coreProperties>
</file>