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464" r:id="rId2"/>
    <p:sldId id="45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74"/>
  </p:normalViewPr>
  <p:slideViewPr>
    <p:cSldViewPr snapToGrid="0" snapToObjects="1" showGuides="1">
      <p:cViewPr varScale="1">
        <p:scale>
          <a:sx n="121" d="100"/>
          <a:sy n="121" d="100"/>
        </p:scale>
        <p:origin x="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9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9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7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4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9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C081-01BD-6744-9381-5296F88DF672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C36B-574C-D34F-83C2-3035D15C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3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AA41B0D7-DA5B-434D-BE62-51CFDCBC069D}"/>
              </a:ext>
            </a:extLst>
          </p:cNvPr>
          <p:cNvSpPr txBox="1"/>
          <p:nvPr/>
        </p:nvSpPr>
        <p:spPr>
          <a:xfrm>
            <a:off x="4905385" y="4681507"/>
            <a:ext cx="186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Increments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Insertion Window</a:t>
            </a:r>
          </a:p>
        </p:txBody>
      </p:sp>
      <p:sp>
        <p:nvSpPr>
          <p:cNvPr id="19" name="Michael">
            <a:extLst>
              <a:ext uri="{FF2B5EF4-FFF2-40B4-BE49-F238E27FC236}">
                <a16:creationId xmlns:a16="http://schemas.microsoft.com/office/drawing/2014/main" id="{33120CEF-FD00-4E4C-A6B7-336FC8EAEE0D}"/>
              </a:ext>
            </a:extLst>
          </p:cNvPr>
          <p:cNvSpPr txBox="1"/>
          <p:nvPr/>
        </p:nvSpPr>
        <p:spPr>
          <a:xfrm>
            <a:off x="3042459" y="78842"/>
            <a:ext cx="3135282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lang="en-US" sz="3200" dirty="0"/>
              <a:t>Hurricane </a:t>
            </a:r>
            <a:r>
              <a:rPr sz="3200" dirty="0"/>
              <a:t>Michael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5D5F4-C485-8C49-8270-A16069EEBF90}"/>
              </a:ext>
            </a:extLst>
          </p:cNvPr>
          <p:cNvCxnSpPr>
            <a:cxnSpLocks/>
          </p:cNvCxnSpPr>
          <p:nvPr/>
        </p:nvCxnSpPr>
        <p:spPr>
          <a:xfrm>
            <a:off x="4663853" y="1625600"/>
            <a:ext cx="340360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9412BB7-B38A-474B-9122-62794288E47E}"/>
              </a:ext>
            </a:extLst>
          </p:cNvPr>
          <p:cNvSpPr txBox="1"/>
          <p:nvPr/>
        </p:nvSpPr>
        <p:spPr>
          <a:xfrm>
            <a:off x="4938173" y="4771697"/>
            <a:ext cx="1863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Increments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Insertion Window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FCB77D-DECC-AA45-A920-E3CC5323343D}"/>
              </a:ext>
            </a:extLst>
          </p:cNvPr>
          <p:cNvGrpSpPr/>
          <p:nvPr/>
        </p:nvGrpSpPr>
        <p:grpSpPr>
          <a:xfrm>
            <a:off x="687239" y="796384"/>
            <a:ext cx="7845722" cy="5265232"/>
            <a:chOff x="536856" y="901700"/>
            <a:chExt cx="8307062" cy="552450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E4F354D-2477-A34B-AC47-3E28F0C7C777}"/>
                </a:ext>
              </a:extLst>
            </p:cNvPr>
            <p:cNvSpPr/>
            <p:nvPr/>
          </p:nvSpPr>
          <p:spPr>
            <a:xfrm>
              <a:off x="536856" y="901700"/>
              <a:ext cx="8307061" cy="552450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6E08CBD-EFAC-1645-AF74-343B4959EBF3}"/>
                </a:ext>
              </a:extLst>
            </p:cNvPr>
            <p:cNvGrpSpPr/>
            <p:nvPr/>
          </p:nvGrpSpPr>
          <p:grpSpPr>
            <a:xfrm>
              <a:off x="656757" y="996685"/>
              <a:ext cx="8187161" cy="5429519"/>
              <a:chOff x="663624" y="546100"/>
              <a:chExt cx="8187161" cy="5429519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A6383EE7-C3E3-4147-916B-56C9EFD6C6B0}"/>
                  </a:ext>
                </a:extLst>
              </p:cNvPr>
              <p:cNvGrpSpPr/>
              <p:nvPr/>
            </p:nvGrpSpPr>
            <p:grpSpPr>
              <a:xfrm>
                <a:off x="663624" y="546100"/>
                <a:ext cx="8187161" cy="3797199"/>
                <a:chOff x="663624" y="546100"/>
                <a:chExt cx="8187161" cy="3797199"/>
              </a:xfrm>
            </p:grpSpPr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49CE689C-41F2-7247-9704-44AABC6796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r="9726"/>
                <a:stretch/>
              </p:blipFill>
              <p:spPr>
                <a:xfrm>
                  <a:off x="668918" y="546100"/>
                  <a:ext cx="7497931" cy="2159000"/>
                </a:xfrm>
                <a:prstGeom prst="rect">
                  <a:avLst/>
                </a:prstGeom>
              </p:spPr>
            </p:pic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A9D566D3-9FB8-FF41-88C6-E17D164902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r="9968"/>
                <a:stretch/>
              </p:blipFill>
              <p:spPr>
                <a:xfrm>
                  <a:off x="663624" y="2184299"/>
                  <a:ext cx="7477825" cy="2159000"/>
                </a:xfrm>
                <a:prstGeom prst="rect">
                  <a:avLst/>
                </a:prstGeom>
              </p:spPr>
            </p:pic>
            <p:pic>
              <p:nvPicPr>
                <p:cNvPr id="33" name="Picture 32">
                  <a:extLst>
                    <a:ext uri="{FF2B5EF4-FFF2-40B4-BE49-F238E27FC236}">
                      <a16:creationId xmlns:a16="http://schemas.microsoft.com/office/drawing/2014/main" id="{C0ADCF0D-1A73-E84E-9B48-410BE55887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90418" t="1575" r="151" b="-1575"/>
                <a:stretch/>
              </p:blipFill>
              <p:spPr>
                <a:xfrm>
                  <a:off x="8067453" y="1370211"/>
                  <a:ext cx="783332" cy="2159000"/>
                </a:xfrm>
                <a:prstGeom prst="rect">
                  <a:avLst/>
                </a:prstGeom>
              </p:spPr>
            </p:pic>
          </p:grp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17E9B310-0894-674C-99AD-19B9835327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850" y="3867419"/>
                <a:ext cx="7302500" cy="2108200"/>
              </a:xfrm>
              <a:prstGeom prst="rect">
                <a:avLst/>
              </a:prstGeom>
            </p:spPr>
          </p:pic>
        </p:grpSp>
      </p:grpSp>
      <p:sp>
        <p:nvSpPr>
          <p:cNvPr id="21" name="Line">
            <a:extLst>
              <a:ext uri="{FF2B5EF4-FFF2-40B4-BE49-F238E27FC236}">
                <a16:creationId xmlns:a16="http://schemas.microsoft.com/office/drawing/2014/main" id="{D89A2BBF-7DC5-6A48-B58E-B4C152E0063C}"/>
              </a:ext>
            </a:extLst>
          </p:cNvPr>
          <p:cNvSpPr/>
          <p:nvPr/>
        </p:nvSpPr>
        <p:spPr>
          <a:xfrm>
            <a:off x="5551713" y="463280"/>
            <a:ext cx="13063" cy="725439"/>
          </a:xfrm>
          <a:prstGeom prst="line">
            <a:avLst/>
          </a:prstGeom>
          <a:ln w="25400">
            <a:solidFill>
              <a:schemeClr val="bg1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47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00D416-A599-244E-AEC1-4B01B3EE1F7E}"/>
              </a:ext>
            </a:extLst>
          </p:cNvPr>
          <p:cNvSpPr/>
          <p:nvPr/>
        </p:nvSpPr>
        <p:spPr>
          <a:xfrm>
            <a:off x="931934" y="6068057"/>
            <a:ext cx="74638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/>
              <a:t>The assimilation of glider data days ahead of Michael corrected </a:t>
            </a:r>
          </a:p>
          <a:p>
            <a:pPr algn="ctr"/>
            <a:r>
              <a:rPr lang="en-US" sz="2200" dirty="0"/>
              <a:t>the position of the thermocline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869F52-97C7-F243-BF82-17F82A1AC511}"/>
              </a:ext>
            </a:extLst>
          </p:cNvPr>
          <p:cNvGrpSpPr/>
          <p:nvPr/>
        </p:nvGrpSpPr>
        <p:grpSpPr>
          <a:xfrm>
            <a:off x="51682" y="48706"/>
            <a:ext cx="1389657" cy="671840"/>
            <a:chOff x="380999" y="3933091"/>
            <a:chExt cx="1389657" cy="6718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C432943-E164-0640-87E1-539C9EAB9B68}"/>
                </a:ext>
              </a:extLst>
            </p:cNvPr>
            <p:cNvSpPr/>
            <p:nvPr/>
          </p:nvSpPr>
          <p:spPr>
            <a:xfrm>
              <a:off x="380999" y="3933091"/>
              <a:ext cx="1389657" cy="671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C01425F-5F4B-5240-A28B-B2EFF51A9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2374" y="3981837"/>
              <a:ext cx="1289448" cy="564647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A355FD47-24D3-6549-9C67-C966F943A06B}"/>
              </a:ext>
            </a:extLst>
          </p:cNvPr>
          <p:cNvSpPr txBox="1"/>
          <p:nvPr/>
        </p:nvSpPr>
        <p:spPr>
          <a:xfrm>
            <a:off x="3265565" y="3301399"/>
            <a:ext cx="1863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Increments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Insertion Window</a:t>
            </a:r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339C2A9D-E4BF-154B-84B2-2A31EC3DA641}"/>
              </a:ext>
            </a:extLst>
          </p:cNvPr>
          <p:cNvSpPr/>
          <p:nvPr/>
        </p:nvSpPr>
        <p:spPr>
          <a:xfrm flipH="1">
            <a:off x="2736781" y="3535185"/>
            <a:ext cx="640080" cy="0"/>
          </a:xfrm>
          <a:prstGeom prst="line">
            <a:avLst/>
          </a:prstGeom>
          <a:ln w="25400">
            <a:solidFill>
              <a:schemeClr val="bg1"/>
            </a:solidFill>
            <a:prstDash val="solid"/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47"/>
          </a:p>
        </p:txBody>
      </p:sp>
    </p:spTree>
    <p:extLst>
      <p:ext uri="{BB962C8B-B14F-4D97-AF65-F5344CB8AC3E}">
        <p14:creationId xmlns:p14="http://schemas.microsoft.com/office/powerpoint/2010/main" val="212218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AA41B0D7-DA5B-434D-BE62-51CFDCBC069D}"/>
              </a:ext>
            </a:extLst>
          </p:cNvPr>
          <p:cNvSpPr txBox="1"/>
          <p:nvPr/>
        </p:nvSpPr>
        <p:spPr>
          <a:xfrm>
            <a:off x="4905385" y="4681507"/>
            <a:ext cx="186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Increments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Insertion Window</a:t>
            </a:r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4ADD45C2-ED97-5E4D-BED4-6F41FAD1056D}"/>
              </a:ext>
            </a:extLst>
          </p:cNvPr>
          <p:cNvSpPr/>
          <p:nvPr/>
        </p:nvSpPr>
        <p:spPr>
          <a:xfrm flipH="1" flipV="1">
            <a:off x="4663853" y="4952152"/>
            <a:ext cx="54864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47" dirty="0"/>
          </a:p>
        </p:txBody>
      </p:sp>
      <p:sp>
        <p:nvSpPr>
          <p:cNvPr id="19" name="Michael">
            <a:extLst>
              <a:ext uri="{FF2B5EF4-FFF2-40B4-BE49-F238E27FC236}">
                <a16:creationId xmlns:a16="http://schemas.microsoft.com/office/drawing/2014/main" id="{33120CEF-FD00-4E4C-A6B7-336FC8EAEE0D}"/>
              </a:ext>
            </a:extLst>
          </p:cNvPr>
          <p:cNvSpPr txBox="1"/>
          <p:nvPr/>
        </p:nvSpPr>
        <p:spPr>
          <a:xfrm>
            <a:off x="3004359" y="101724"/>
            <a:ext cx="3135282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lang="en-US" sz="3200" dirty="0"/>
              <a:t>Hurricane </a:t>
            </a:r>
            <a:r>
              <a:rPr sz="3200" dirty="0"/>
              <a:t>Michael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9CBEEA2-9AF9-624C-8C7C-BC367E00D4EC}"/>
              </a:ext>
            </a:extLst>
          </p:cNvPr>
          <p:cNvGrpSpPr/>
          <p:nvPr/>
        </p:nvGrpSpPr>
        <p:grpSpPr>
          <a:xfrm>
            <a:off x="161925" y="794674"/>
            <a:ext cx="8820150" cy="2933700"/>
            <a:chOff x="161925" y="794674"/>
            <a:chExt cx="8820150" cy="29337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CEE46AA-3496-2144-A443-0846AA6A3F43}"/>
                </a:ext>
              </a:extLst>
            </p:cNvPr>
            <p:cNvGrpSpPr/>
            <p:nvPr/>
          </p:nvGrpSpPr>
          <p:grpSpPr>
            <a:xfrm>
              <a:off x="161925" y="794674"/>
              <a:ext cx="8820150" cy="2933700"/>
              <a:chOff x="171450" y="984250"/>
              <a:chExt cx="8820150" cy="29337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BB5F2EAB-7695-844C-BEB0-4C01545A75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1450" y="984250"/>
                <a:ext cx="5143500" cy="2933700"/>
              </a:xfrm>
              <a:prstGeom prst="rect">
                <a:avLst/>
              </a:prstGeom>
            </p:spPr>
          </p:pic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DA7C9356-1B74-0049-BA5D-D180D36C0F4A}"/>
                  </a:ext>
                </a:extLst>
              </p:cNvPr>
              <p:cNvGrpSpPr/>
              <p:nvPr/>
            </p:nvGrpSpPr>
            <p:grpSpPr>
              <a:xfrm>
                <a:off x="4559300" y="984250"/>
                <a:ext cx="4432300" cy="2933700"/>
                <a:chOff x="5264150" y="984250"/>
                <a:chExt cx="4432300" cy="2933700"/>
              </a:xfrm>
            </p:grpSpPr>
            <p:pic>
              <p:nvPicPr>
                <p:cNvPr id="7" name="Picture 6">
                  <a:extLst>
                    <a:ext uri="{FF2B5EF4-FFF2-40B4-BE49-F238E27FC236}">
                      <a16:creationId xmlns:a16="http://schemas.microsoft.com/office/drawing/2014/main" id="{0D440BE0-1667-B542-988B-FA6D3926CFB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13950"/>
                <a:stretch/>
              </p:blipFill>
              <p:spPr>
                <a:xfrm>
                  <a:off x="5270500" y="984250"/>
                  <a:ext cx="4425950" cy="2933700"/>
                </a:xfrm>
                <a:prstGeom prst="rect">
                  <a:avLst/>
                </a:prstGeom>
              </p:spPr>
            </p:pic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D3C9846A-E72D-134B-9D97-E11B5C0E0F6B}"/>
                    </a:ext>
                  </a:extLst>
                </p:cNvPr>
                <p:cNvSpPr/>
                <p:nvPr/>
              </p:nvSpPr>
              <p:spPr>
                <a:xfrm>
                  <a:off x="5264150" y="3530600"/>
                  <a:ext cx="355600" cy="3429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21" name="Line">
              <a:extLst>
                <a:ext uri="{FF2B5EF4-FFF2-40B4-BE49-F238E27FC236}">
                  <a16:creationId xmlns:a16="http://schemas.microsoft.com/office/drawing/2014/main" id="{D89A2BBF-7DC5-6A48-B58E-B4C152E0063C}"/>
                </a:ext>
              </a:extLst>
            </p:cNvPr>
            <p:cNvSpPr/>
            <p:nvPr/>
          </p:nvSpPr>
          <p:spPr>
            <a:xfrm>
              <a:off x="4878073" y="837597"/>
              <a:ext cx="1261568" cy="1042727"/>
            </a:xfrm>
            <a:prstGeom prst="line">
              <a:avLst/>
            </a:prstGeom>
            <a:ln w="25400">
              <a:solidFill>
                <a:schemeClr val="bg1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35719" tIns="35719" rIns="35719" bIns="35719" anchor="ctr"/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547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D0B38291-8C02-4D4A-AAFB-DFFA70E5F758}"/>
                </a:ext>
              </a:extLst>
            </p:cNvPr>
            <p:cNvSpPr/>
            <p:nvPr/>
          </p:nvSpPr>
          <p:spPr>
            <a:xfrm flipH="1">
              <a:off x="2551973" y="803383"/>
              <a:ext cx="1533971" cy="1090005"/>
            </a:xfrm>
            <a:prstGeom prst="line">
              <a:avLst/>
            </a:prstGeom>
            <a:ln w="25400">
              <a:solidFill>
                <a:schemeClr val="bg1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35719" tIns="35719" rIns="35719" bIns="35719" anchor="ctr"/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547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5D5F4-C485-8C49-8270-A16069EEBF90}"/>
              </a:ext>
            </a:extLst>
          </p:cNvPr>
          <p:cNvCxnSpPr>
            <a:cxnSpLocks/>
          </p:cNvCxnSpPr>
          <p:nvPr/>
        </p:nvCxnSpPr>
        <p:spPr>
          <a:xfrm>
            <a:off x="4663853" y="1295798"/>
            <a:ext cx="340360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33E1573A-912B-324E-B6D1-AAF11C8A0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3791274"/>
            <a:ext cx="8820985" cy="204451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9412BB7-B38A-474B-9122-62794288E47E}"/>
              </a:ext>
            </a:extLst>
          </p:cNvPr>
          <p:cNvSpPr txBox="1"/>
          <p:nvPr/>
        </p:nvSpPr>
        <p:spPr>
          <a:xfrm>
            <a:off x="5146917" y="4173557"/>
            <a:ext cx="1863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Increments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Insertion Window</a:t>
            </a: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DEBAF3E3-1660-C54E-A8C4-9507C7D49B7F}"/>
              </a:ext>
            </a:extLst>
          </p:cNvPr>
          <p:cNvSpPr/>
          <p:nvPr/>
        </p:nvSpPr>
        <p:spPr>
          <a:xfrm flipH="1">
            <a:off x="4618133" y="4407343"/>
            <a:ext cx="640080" cy="0"/>
          </a:xfrm>
          <a:prstGeom prst="line">
            <a:avLst/>
          </a:prstGeom>
          <a:ln w="25400">
            <a:solidFill>
              <a:schemeClr val="bg1"/>
            </a:solidFill>
            <a:prstDash val="solid"/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47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AA65A9C-A18B-B640-97CE-7B7F21FABCB6}"/>
              </a:ext>
            </a:extLst>
          </p:cNvPr>
          <p:cNvCxnSpPr>
            <a:cxnSpLocks/>
          </p:cNvCxnSpPr>
          <p:nvPr/>
        </p:nvCxnSpPr>
        <p:spPr>
          <a:xfrm>
            <a:off x="980853" y="1295798"/>
            <a:ext cx="340360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F4A9E3-E127-EF4C-B17C-B44BF62C1EA6}"/>
              </a:ext>
            </a:extLst>
          </p:cNvPr>
          <p:cNvSpPr/>
          <p:nvPr/>
        </p:nvSpPr>
        <p:spPr>
          <a:xfrm>
            <a:off x="711089" y="5872646"/>
            <a:ext cx="7905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modeled SST increased after the passage of Michael: the ocean response is faster than the 1-day assimilation cycle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4BD9274-BC97-1845-AA5B-F10DE5F519E4}"/>
              </a:ext>
            </a:extLst>
          </p:cNvPr>
          <p:cNvGrpSpPr/>
          <p:nvPr/>
        </p:nvGrpSpPr>
        <p:grpSpPr>
          <a:xfrm>
            <a:off x="51682" y="48706"/>
            <a:ext cx="1389657" cy="671840"/>
            <a:chOff x="380999" y="3933091"/>
            <a:chExt cx="1389657" cy="67184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5502939-135B-204A-B430-ED1A5855F52C}"/>
                </a:ext>
              </a:extLst>
            </p:cNvPr>
            <p:cNvSpPr/>
            <p:nvPr/>
          </p:nvSpPr>
          <p:spPr>
            <a:xfrm>
              <a:off x="380999" y="3933091"/>
              <a:ext cx="1389657" cy="671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8567509-0336-3F47-8214-249196152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2374" y="3981837"/>
              <a:ext cx="1289448" cy="564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03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54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2019-05-21T20:20:13Z</dcterms:created>
  <dcterms:modified xsi:type="dcterms:W3CDTF">2019-05-21T20:24:17Z</dcterms:modified>
</cp:coreProperties>
</file>