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2" r:id="rId2"/>
    <p:sldId id="464"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250"/>
  </p:normalViewPr>
  <p:slideViewPr>
    <p:cSldViewPr snapToGrid="0" snapToObjects="1">
      <p:cViewPr varScale="1">
        <p:scale>
          <a:sx n="120" d="100"/>
          <a:sy n="120" d="100"/>
        </p:scale>
        <p:origin x="1944" y="192"/>
      </p:cViewPr>
      <p:guideLst/>
    </p:cSldViewPr>
  </p:slideViewPr>
  <p:notesTextViewPr>
    <p:cViewPr>
      <p:scale>
        <a:sx n="1" d="1"/>
        <a:sy n="1" d="1"/>
      </p:scale>
      <p:origin x="0" y="-108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1AE8B3-945E-1442-B52D-3834597D0F44}" type="datetimeFigureOut">
              <a:rPr lang="en-US" smtClean="0"/>
              <a:t>12/8/20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B1024A-1B70-BE47-A144-6E5453840BB0}" type="slidenum">
              <a:rPr lang="en-US" smtClean="0"/>
              <a:t>‹#›</a:t>
            </a:fld>
            <a:endParaRPr lang="en-US"/>
          </a:p>
        </p:txBody>
      </p:sp>
    </p:spTree>
    <p:extLst>
      <p:ext uri="{BB962C8B-B14F-4D97-AF65-F5344CB8AC3E}">
        <p14:creationId xmlns:p14="http://schemas.microsoft.com/office/powerpoint/2010/main" val="334013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00DAD-E025-3348-A681-EFF9E5287888}" type="slidenum">
              <a:rPr lang="en-US" smtClean="0"/>
              <a:t>1</a:t>
            </a:fld>
            <a:endParaRPr lang="en-US"/>
          </a:p>
        </p:txBody>
      </p:sp>
    </p:spTree>
    <p:extLst>
      <p:ext uri="{BB962C8B-B14F-4D97-AF65-F5344CB8AC3E}">
        <p14:creationId xmlns:p14="http://schemas.microsoft.com/office/powerpoint/2010/main" val="3988808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the temperature transect from ng288 and we also have the temperature transect form the GOFS 3.1 following ng288 glider track. When we look back 5 days before the passage of Michael, we observe that in GOFS 3.1 after every increment insertion window, the thermocline is pulled down to match the depth of the thermocline from the glider data until it settles down at the right depth. This highlights the importance of having a continuous glider presence so when a storm strikes, the model ocean has a most realistic vertical stratification.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Incremental insertion window is the period when the </a:t>
            </a:r>
            <a:r>
              <a:rPr lang="en-US" sz="1200" b="0" i="0" u="none" strike="noStrike" kern="1200" dirty="0">
                <a:solidFill>
                  <a:schemeClr val="tx1"/>
                </a:solidFill>
                <a:effectLst/>
                <a:latin typeface="+mn-lt"/>
                <a:ea typeface="+mn-ea"/>
                <a:cs typeface="+mn-cs"/>
              </a:rPr>
              <a:t>analysis increments are incorporated into the model in a gradual 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The IAU (incremental analysis updating) process incorporates analysis increments into a model integration in a gradual manner. It does this by using analysis increments as constant </a:t>
            </a:r>
            <a:r>
              <a:rPr lang="en-US" sz="1200" b="0" i="0" u="none" strike="noStrike" kern="1200" dirty="0" err="1">
                <a:solidFill>
                  <a:schemeClr val="tx1"/>
                </a:solidFill>
                <a:effectLst/>
                <a:latin typeface="+mn-lt"/>
                <a:ea typeface="+mn-ea"/>
                <a:cs typeface="+mn-cs"/>
              </a:rPr>
              <a:t>forcings</a:t>
            </a:r>
            <a:r>
              <a:rPr lang="en-US" sz="1200" b="0" i="0" u="none" strike="noStrike" kern="1200" dirty="0">
                <a:solidFill>
                  <a:schemeClr val="tx1"/>
                </a:solidFill>
                <a:effectLst/>
                <a:latin typeface="+mn-lt"/>
                <a:ea typeface="+mn-ea"/>
                <a:cs typeface="+mn-cs"/>
              </a:rPr>
              <a:t> in a model's prognostic equations over a 6-h period centered on an analysis time. (</a:t>
            </a:r>
            <a:r>
              <a:rPr lang="en-US" sz="1200" kern="1200" dirty="0">
                <a:solidFill>
                  <a:schemeClr val="tx1"/>
                </a:solidFill>
                <a:effectLst/>
                <a:latin typeface="+mn-lt"/>
                <a:ea typeface="+mn-ea"/>
                <a:cs typeface="+mn-cs"/>
              </a:rPr>
              <a:t>Bloom, S.C., L.L. Takacs, A.M. da Silva and D. Ledvina. 1996. Data assimilation using incremental analysis updates. </a:t>
            </a:r>
            <a:r>
              <a:rPr lang="en-US" sz="1200" i="1" kern="1200" dirty="0">
                <a:solidFill>
                  <a:schemeClr val="tx1"/>
                </a:solidFill>
                <a:effectLst/>
                <a:latin typeface="+mn-lt"/>
                <a:ea typeface="+mn-ea"/>
                <a:cs typeface="+mn-cs"/>
              </a:rPr>
              <a:t>Mon. Wea. Rev</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124</a:t>
            </a:r>
            <a:r>
              <a:rPr lang="en-US" sz="1200" kern="1200" dirty="0">
                <a:solidFill>
                  <a:schemeClr val="tx1"/>
                </a:solidFill>
                <a:effectLst/>
                <a:latin typeface="+mn-lt"/>
                <a:ea typeface="+mn-ea"/>
                <a:cs typeface="+mn-cs"/>
              </a:rPr>
              <a:t>:1256–1271.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C600DAD-E025-3348-A681-EFF9E5287888}" type="slidenum">
              <a:rPr lang="en-US" smtClean="0"/>
              <a:t>2</a:t>
            </a:fld>
            <a:endParaRPr lang="en-US"/>
          </a:p>
        </p:txBody>
      </p:sp>
    </p:spTree>
    <p:extLst>
      <p:ext uri="{BB962C8B-B14F-4D97-AF65-F5344CB8AC3E}">
        <p14:creationId xmlns:p14="http://schemas.microsoft.com/office/powerpoint/2010/main" val="112294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432674-6FEC-F448-B6B5-B0A759BBC3D9}"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339065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32674-6FEC-F448-B6B5-B0A759BBC3D9}"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419055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32674-6FEC-F448-B6B5-B0A759BBC3D9}"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141838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32674-6FEC-F448-B6B5-B0A759BBC3D9}"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388284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432674-6FEC-F448-B6B5-B0A759BBC3D9}"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142321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432674-6FEC-F448-B6B5-B0A759BBC3D9}"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179409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432674-6FEC-F448-B6B5-B0A759BBC3D9}" type="datetimeFigureOut">
              <a:rPr lang="en-US" smtClean="0"/>
              <a:t>12/8/20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217198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432674-6FEC-F448-B6B5-B0A759BBC3D9}" type="datetimeFigureOut">
              <a:rPr lang="en-US" smtClean="0"/>
              <a:t>12/8/20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122198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32674-6FEC-F448-B6B5-B0A759BBC3D9}" type="datetimeFigureOut">
              <a:rPr lang="en-US" smtClean="0"/>
              <a:t>12/8/20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11084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32674-6FEC-F448-B6B5-B0A759BBC3D9}"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347506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32674-6FEC-F448-B6B5-B0A759BBC3D9}"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5D4B3-E32E-4343-A977-751FEB445AFA}" type="slidenum">
              <a:rPr lang="en-US" smtClean="0"/>
              <a:t>‹#›</a:t>
            </a:fld>
            <a:endParaRPr lang="en-US"/>
          </a:p>
        </p:txBody>
      </p:sp>
    </p:spTree>
    <p:extLst>
      <p:ext uri="{BB962C8B-B14F-4D97-AF65-F5344CB8AC3E}">
        <p14:creationId xmlns:p14="http://schemas.microsoft.com/office/powerpoint/2010/main" val="402626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32674-6FEC-F448-B6B5-B0A759BBC3D9}" type="datetimeFigureOut">
              <a:rPr lang="en-US" smtClean="0"/>
              <a:t>12/8/20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5D4B3-E32E-4343-A977-751FEB445AFA}" type="slidenum">
              <a:rPr lang="en-US" smtClean="0"/>
              <a:t>‹#›</a:t>
            </a:fld>
            <a:endParaRPr lang="en-US"/>
          </a:p>
        </p:txBody>
      </p:sp>
    </p:spTree>
    <p:extLst>
      <p:ext uri="{BB962C8B-B14F-4D97-AF65-F5344CB8AC3E}">
        <p14:creationId xmlns:p14="http://schemas.microsoft.com/office/powerpoint/2010/main" val="1956061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0DB32C79-A7AB-6F40-8299-F87B82B851D4}"/>
              </a:ext>
            </a:extLst>
          </p:cNvPr>
          <p:cNvGrpSpPr/>
          <p:nvPr/>
        </p:nvGrpSpPr>
        <p:grpSpPr>
          <a:xfrm>
            <a:off x="1434907" y="701452"/>
            <a:ext cx="6278910" cy="4696889"/>
            <a:chOff x="1230056" y="697484"/>
            <a:chExt cx="6760088" cy="4900742"/>
          </a:xfrm>
        </p:grpSpPr>
        <p:grpSp>
          <p:nvGrpSpPr>
            <p:cNvPr id="13" name="Group 12">
              <a:extLst>
                <a:ext uri="{FF2B5EF4-FFF2-40B4-BE49-F238E27FC236}">
                  <a16:creationId xmlns:a16="http://schemas.microsoft.com/office/drawing/2014/main" id="{7F482ECC-DB38-3C46-B32E-D09E45A6D491}"/>
                </a:ext>
              </a:extLst>
            </p:cNvPr>
            <p:cNvGrpSpPr/>
            <p:nvPr/>
          </p:nvGrpSpPr>
          <p:grpSpPr>
            <a:xfrm>
              <a:off x="1230057" y="697484"/>
              <a:ext cx="6760087" cy="4900742"/>
              <a:chOff x="707512" y="953958"/>
              <a:chExt cx="7728976" cy="5593587"/>
            </a:xfrm>
          </p:grpSpPr>
          <p:pic>
            <p:nvPicPr>
              <p:cNvPr id="3" name="Picture 2">
                <a:extLst>
                  <a:ext uri="{FF2B5EF4-FFF2-40B4-BE49-F238E27FC236}">
                    <a16:creationId xmlns:a16="http://schemas.microsoft.com/office/drawing/2014/main" id="{7FC234F1-4A48-C341-9C3F-67DDAE9455D6}"/>
                  </a:ext>
                </a:extLst>
              </p:cNvPr>
              <p:cNvPicPr>
                <a:picLocks noChangeAspect="1"/>
              </p:cNvPicPr>
              <p:nvPr/>
            </p:nvPicPr>
            <p:blipFill>
              <a:blip r:embed="rId3"/>
              <a:stretch>
                <a:fillRect/>
              </a:stretch>
            </p:blipFill>
            <p:spPr>
              <a:xfrm>
                <a:off x="707512" y="953958"/>
                <a:ext cx="7728976" cy="5593587"/>
              </a:xfrm>
              <a:prstGeom prst="rect">
                <a:avLst/>
              </a:prstGeom>
            </p:spPr>
          </p:pic>
          <p:sp>
            <p:nvSpPr>
              <p:cNvPr id="5" name="TextBox 4">
                <a:extLst>
                  <a:ext uri="{FF2B5EF4-FFF2-40B4-BE49-F238E27FC236}">
                    <a16:creationId xmlns:a16="http://schemas.microsoft.com/office/drawing/2014/main" id="{682A5FD3-F8FE-2E41-A98D-715CA73547F6}"/>
                  </a:ext>
                </a:extLst>
              </p:cNvPr>
              <p:cNvSpPr txBox="1"/>
              <p:nvPr/>
            </p:nvSpPr>
            <p:spPr>
              <a:xfrm>
                <a:off x="5549898" y="2999431"/>
                <a:ext cx="1376276" cy="54980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b="1" dirty="0">
                    <a:solidFill>
                      <a:schemeClr val="tx1"/>
                    </a:solidFill>
                  </a:rPr>
                  <a:t>ng288</a:t>
                </a:r>
              </a:p>
            </p:txBody>
          </p:sp>
          <p:cxnSp>
            <p:nvCxnSpPr>
              <p:cNvPr id="8" name="Straight Arrow Connector 7">
                <a:extLst>
                  <a:ext uri="{FF2B5EF4-FFF2-40B4-BE49-F238E27FC236}">
                    <a16:creationId xmlns:a16="http://schemas.microsoft.com/office/drawing/2014/main" id="{244A441E-FD05-D644-8AF6-1CA2E4DCAADC}"/>
                  </a:ext>
                </a:extLst>
              </p:cNvPr>
              <p:cNvCxnSpPr>
                <a:cxnSpLocks/>
              </p:cNvCxnSpPr>
              <p:nvPr/>
            </p:nvCxnSpPr>
            <p:spPr>
              <a:xfrm>
                <a:off x="5283200" y="2859731"/>
                <a:ext cx="266700" cy="27940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pic>
          <p:nvPicPr>
            <p:cNvPr id="11" name="Picture 10">
              <a:extLst>
                <a:ext uri="{FF2B5EF4-FFF2-40B4-BE49-F238E27FC236}">
                  <a16:creationId xmlns:a16="http://schemas.microsoft.com/office/drawing/2014/main" id="{383DC7AC-108F-5342-BF0A-7F28F7CFD7CF}"/>
                </a:ext>
              </a:extLst>
            </p:cNvPr>
            <p:cNvPicPr>
              <a:picLocks noChangeAspect="1"/>
            </p:cNvPicPr>
            <p:nvPr/>
          </p:nvPicPr>
          <p:blipFill rotWithShape="1">
            <a:blip r:embed="rId4"/>
            <a:srcRect t="59233" r="58380"/>
            <a:stretch/>
          </p:blipFill>
          <p:spPr>
            <a:xfrm>
              <a:off x="1230056" y="3600334"/>
              <a:ext cx="2813539" cy="1997891"/>
            </a:xfrm>
            <a:prstGeom prst="rect">
              <a:avLst/>
            </a:prstGeom>
          </p:spPr>
        </p:pic>
      </p:grpSp>
      <p:sp>
        <p:nvSpPr>
          <p:cNvPr id="15" name="TextBox 14">
            <a:extLst>
              <a:ext uri="{FF2B5EF4-FFF2-40B4-BE49-F238E27FC236}">
                <a16:creationId xmlns:a16="http://schemas.microsoft.com/office/drawing/2014/main" id="{FEB7E28F-6787-6543-B25E-5E2488AAC8B6}"/>
              </a:ext>
            </a:extLst>
          </p:cNvPr>
          <p:cNvSpPr txBox="1"/>
          <p:nvPr/>
        </p:nvSpPr>
        <p:spPr>
          <a:xfrm>
            <a:off x="995656" y="5301880"/>
            <a:ext cx="6917278" cy="1569660"/>
          </a:xfrm>
          <a:prstGeom prst="rect">
            <a:avLst/>
          </a:prstGeom>
          <a:noFill/>
        </p:spPr>
        <p:txBody>
          <a:bodyPr wrap="none" rtlCol="0">
            <a:spAutoFit/>
          </a:bodyPr>
          <a:lstStyle/>
          <a:p>
            <a:pPr marL="342900" indent="-342900" algn="ctr">
              <a:buFont typeface="Arial" panose="020B0604020202020204" pitchFamily="34" charset="0"/>
              <a:buChar char="•"/>
            </a:pPr>
            <a:r>
              <a:rPr lang="en-US" sz="2400" dirty="0">
                <a:latin typeface="Helvetica" pitchFamily="2" charset="0"/>
              </a:rPr>
              <a:t>Seven Navy gliders reporting to the glider DAC</a:t>
            </a:r>
          </a:p>
          <a:p>
            <a:pPr algn="ctr"/>
            <a:r>
              <a:rPr lang="en-US" sz="2400" dirty="0">
                <a:latin typeface="Helvetica" pitchFamily="2" charset="0"/>
              </a:rPr>
              <a:t>in the </a:t>
            </a:r>
            <a:r>
              <a:rPr lang="en-US" sz="2400" dirty="0" err="1">
                <a:latin typeface="Helvetica" pitchFamily="2" charset="0"/>
              </a:rPr>
              <a:t>GoM</a:t>
            </a:r>
            <a:r>
              <a:rPr lang="en-US" sz="2400" dirty="0">
                <a:latin typeface="Helvetica" pitchFamily="2" charset="0"/>
              </a:rPr>
              <a:t> during hurricane Michael</a:t>
            </a:r>
          </a:p>
          <a:p>
            <a:pPr marL="342900" indent="-342900" algn="ctr">
              <a:buFont typeface="Arial" panose="020B0604020202020204" pitchFamily="34" charset="0"/>
              <a:buChar char="•"/>
            </a:pPr>
            <a:r>
              <a:rPr lang="en-US" sz="2400" dirty="0">
                <a:latin typeface="Helvetica" pitchFamily="2" charset="0"/>
              </a:rPr>
              <a:t>Ng288 was at 36 km from the eye </a:t>
            </a:r>
          </a:p>
          <a:p>
            <a:pPr algn="ctr"/>
            <a:r>
              <a:rPr lang="en-US" sz="2400" dirty="0">
                <a:latin typeface="Helvetica" pitchFamily="2" charset="0"/>
              </a:rPr>
              <a:t>     of hurricane Michael</a:t>
            </a:r>
          </a:p>
        </p:txBody>
      </p:sp>
      <p:sp>
        <p:nvSpPr>
          <p:cNvPr id="2" name="Title 1">
            <a:extLst>
              <a:ext uri="{FF2B5EF4-FFF2-40B4-BE49-F238E27FC236}">
                <a16:creationId xmlns:a16="http://schemas.microsoft.com/office/drawing/2014/main" id="{DF020AB3-7807-B444-9000-3BDCC156F760}"/>
              </a:ext>
            </a:extLst>
          </p:cNvPr>
          <p:cNvSpPr>
            <a:spLocks noGrp="1"/>
          </p:cNvSpPr>
          <p:nvPr>
            <p:ph type="title"/>
          </p:nvPr>
        </p:nvSpPr>
        <p:spPr>
          <a:xfrm>
            <a:off x="734976" y="131211"/>
            <a:ext cx="7886700" cy="581172"/>
          </a:xfrm>
        </p:spPr>
        <p:txBody>
          <a:bodyPr>
            <a:normAutofit fontScale="90000"/>
          </a:bodyPr>
          <a:lstStyle/>
          <a:p>
            <a:pPr algn="ctr"/>
            <a:r>
              <a:rPr lang="en-US" dirty="0">
                <a:latin typeface="Helvetica" pitchFamily="2" charset="0"/>
              </a:rPr>
              <a:t>Hurricane Michael (2018)</a:t>
            </a:r>
          </a:p>
        </p:txBody>
      </p:sp>
    </p:spTree>
    <p:extLst>
      <p:ext uri="{BB962C8B-B14F-4D97-AF65-F5344CB8AC3E}">
        <p14:creationId xmlns:p14="http://schemas.microsoft.com/office/powerpoint/2010/main" val="87491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AA41B0D7-DA5B-434D-BE62-51CFDCBC069D}"/>
              </a:ext>
            </a:extLst>
          </p:cNvPr>
          <p:cNvSpPr txBox="1"/>
          <p:nvPr/>
        </p:nvSpPr>
        <p:spPr>
          <a:xfrm>
            <a:off x="4905385" y="4681507"/>
            <a:ext cx="1863715" cy="646331"/>
          </a:xfrm>
          <a:prstGeom prst="rect">
            <a:avLst/>
          </a:prstGeom>
          <a:noFill/>
        </p:spPr>
        <p:txBody>
          <a:bodyPr wrap="square" rtlCol="0">
            <a:spAutoFit/>
          </a:bodyPr>
          <a:lstStyle/>
          <a:p>
            <a:pPr algn="ctr"/>
            <a:r>
              <a:rPr lang="en-US" dirty="0">
                <a:solidFill>
                  <a:schemeClr val="bg1"/>
                </a:solidFill>
              </a:rPr>
              <a:t>Increments</a:t>
            </a:r>
          </a:p>
          <a:p>
            <a:pPr algn="ctr"/>
            <a:r>
              <a:rPr lang="en-US" dirty="0">
                <a:solidFill>
                  <a:schemeClr val="bg1"/>
                </a:solidFill>
              </a:rPr>
              <a:t>Insertion Window</a:t>
            </a:r>
          </a:p>
        </p:txBody>
      </p:sp>
      <p:cxnSp>
        <p:nvCxnSpPr>
          <p:cNvPr id="26" name="Straight Connector 25">
            <a:extLst>
              <a:ext uri="{FF2B5EF4-FFF2-40B4-BE49-F238E27FC236}">
                <a16:creationId xmlns:a16="http://schemas.microsoft.com/office/drawing/2014/main" id="{FDA5D5F4-C485-8C49-8270-A16069EEBF90}"/>
              </a:ext>
            </a:extLst>
          </p:cNvPr>
          <p:cNvCxnSpPr>
            <a:cxnSpLocks/>
          </p:cNvCxnSpPr>
          <p:nvPr/>
        </p:nvCxnSpPr>
        <p:spPr>
          <a:xfrm>
            <a:off x="4663853" y="1625600"/>
            <a:ext cx="34036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79412BB7-B38A-474B-9122-62794288E47E}"/>
              </a:ext>
            </a:extLst>
          </p:cNvPr>
          <p:cNvSpPr txBox="1"/>
          <p:nvPr/>
        </p:nvSpPr>
        <p:spPr>
          <a:xfrm>
            <a:off x="4938173" y="4771697"/>
            <a:ext cx="1863715" cy="646331"/>
          </a:xfrm>
          <a:prstGeom prst="rect">
            <a:avLst/>
          </a:prstGeom>
          <a:noFill/>
        </p:spPr>
        <p:txBody>
          <a:bodyPr wrap="none" rtlCol="0">
            <a:spAutoFit/>
          </a:bodyPr>
          <a:lstStyle/>
          <a:p>
            <a:pPr algn="ctr"/>
            <a:r>
              <a:rPr lang="en-US" dirty="0">
                <a:solidFill>
                  <a:schemeClr val="bg1"/>
                </a:solidFill>
              </a:rPr>
              <a:t>Increments</a:t>
            </a:r>
          </a:p>
          <a:p>
            <a:pPr algn="ctr"/>
            <a:r>
              <a:rPr lang="en-US" dirty="0">
                <a:solidFill>
                  <a:schemeClr val="bg1"/>
                </a:solidFill>
              </a:rPr>
              <a:t>Insertion Window</a:t>
            </a:r>
          </a:p>
        </p:txBody>
      </p:sp>
      <p:grpSp>
        <p:nvGrpSpPr>
          <p:cNvPr id="3" name="Group 2">
            <a:extLst>
              <a:ext uri="{FF2B5EF4-FFF2-40B4-BE49-F238E27FC236}">
                <a16:creationId xmlns:a16="http://schemas.microsoft.com/office/drawing/2014/main" id="{A9FCB77D-DECC-AA45-A920-E3CC5323343D}"/>
              </a:ext>
            </a:extLst>
          </p:cNvPr>
          <p:cNvGrpSpPr/>
          <p:nvPr/>
        </p:nvGrpSpPr>
        <p:grpSpPr>
          <a:xfrm>
            <a:off x="651501" y="708329"/>
            <a:ext cx="7845722" cy="5265232"/>
            <a:chOff x="536856" y="901700"/>
            <a:chExt cx="8307062" cy="5524505"/>
          </a:xfrm>
          <a:solidFill>
            <a:schemeClr val="bg1"/>
          </a:solidFill>
        </p:grpSpPr>
        <p:sp>
          <p:nvSpPr>
            <p:cNvPr id="2" name="Rectangle 1">
              <a:extLst>
                <a:ext uri="{FF2B5EF4-FFF2-40B4-BE49-F238E27FC236}">
                  <a16:creationId xmlns:a16="http://schemas.microsoft.com/office/drawing/2014/main" id="{FE4F354D-2477-A34B-AC47-3E28F0C7C777}"/>
                </a:ext>
              </a:extLst>
            </p:cNvPr>
            <p:cNvSpPr/>
            <p:nvPr/>
          </p:nvSpPr>
          <p:spPr>
            <a:xfrm>
              <a:off x="536856" y="901700"/>
              <a:ext cx="8307061" cy="552450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66E08CBD-EFAC-1645-AF74-343B4959EBF3}"/>
                </a:ext>
              </a:extLst>
            </p:cNvPr>
            <p:cNvGrpSpPr/>
            <p:nvPr/>
          </p:nvGrpSpPr>
          <p:grpSpPr>
            <a:xfrm>
              <a:off x="656757" y="996685"/>
              <a:ext cx="8187161" cy="5429519"/>
              <a:chOff x="663624" y="546100"/>
              <a:chExt cx="8187161" cy="5429519"/>
            </a:xfrm>
            <a:grpFill/>
          </p:grpSpPr>
          <p:grpSp>
            <p:nvGrpSpPr>
              <p:cNvPr id="29" name="Group 28">
                <a:extLst>
                  <a:ext uri="{FF2B5EF4-FFF2-40B4-BE49-F238E27FC236}">
                    <a16:creationId xmlns:a16="http://schemas.microsoft.com/office/drawing/2014/main" id="{A6383EE7-C3E3-4147-916B-56C9EFD6C6B0}"/>
                  </a:ext>
                </a:extLst>
              </p:cNvPr>
              <p:cNvGrpSpPr/>
              <p:nvPr/>
            </p:nvGrpSpPr>
            <p:grpSpPr>
              <a:xfrm>
                <a:off x="663624" y="546100"/>
                <a:ext cx="8187161" cy="3797199"/>
                <a:chOff x="663624" y="546100"/>
                <a:chExt cx="8187161" cy="3797199"/>
              </a:xfrm>
              <a:grpFill/>
            </p:grpSpPr>
            <p:pic>
              <p:nvPicPr>
                <p:cNvPr id="14" name="Picture 13">
                  <a:extLst>
                    <a:ext uri="{FF2B5EF4-FFF2-40B4-BE49-F238E27FC236}">
                      <a16:creationId xmlns:a16="http://schemas.microsoft.com/office/drawing/2014/main" id="{49CE689C-41F2-7247-9704-44AABC6796BE}"/>
                    </a:ext>
                  </a:extLst>
                </p:cNvPr>
                <p:cNvPicPr>
                  <a:picLocks noChangeAspect="1"/>
                </p:cNvPicPr>
                <p:nvPr/>
              </p:nvPicPr>
              <p:blipFill rotWithShape="1">
                <a:blip r:embed="rId3"/>
                <a:srcRect r="9726"/>
                <a:stretch/>
              </p:blipFill>
              <p:spPr>
                <a:xfrm>
                  <a:off x="668918" y="546100"/>
                  <a:ext cx="7497931" cy="2159000"/>
                </a:xfrm>
                <a:prstGeom prst="rect">
                  <a:avLst/>
                </a:prstGeom>
                <a:grpFill/>
                <a:ln>
                  <a:noFill/>
                </a:ln>
              </p:spPr>
            </p:pic>
            <p:pic>
              <p:nvPicPr>
                <p:cNvPr id="9" name="Picture 8">
                  <a:extLst>
                    <a:ext uri="{FF2B5EF4-FFF2-40B4-BE49-F238E27FC236}">
                      <a16:creationId xmlns:a16="http://schemas.microsoft.com/office/drawing/2014/main" id="{A9D566D3-9FB8-FF41-88C6-E17D16490228}"/>
                    </a:ext>
                  </a:extLst>
                </p:cNvPr>
                <p:cNvPicPr>
                  <a:picLocks noChangeAspect="1"/>
                </p:cNvPicPr>
                <p:nvPr/>
              </p:nvPicPr>
              <p:blipFill rotWithShape="1">
                <a:blip r:embed="rId4"/>
                <a:srcRect r="9968"/>
                <a:stretch/>
              </p:blipFill>
              <p:spPr>
                <a:xfrm>
                  <a:off x="663624" y="2184299"/>
                  <a:ext cx="7477825" cy="2159000"/>
                </a:xfrm>
                <a:prstGeom prst="rect">
                  <a:avLst/>
                </a:prstGeom>
                <a:grpFill/>
                <a:ln>
                  <a:noFill/>
                </a:ln>
              </p:spPr>
            </p:pic>
            <p:pic>
              <p:nvPicPr>
                <p:cNvPr id="33" name="Picture 32">
                  <a:extLst>
                    <a:ext uri="{FF2B5EF4-FFF2-40B4-BE49-F238E27FC236}">
                      <a16:creationId xmlns:a16="http://schemas.microsoft.com/office/drawing/2014/main" id="{C0ADCF0D-1A73-E84E-9B48-410BE55887E6}"/>
                    </a:ext>
                  </a:extLst>
                </p:cNvPr>
                <p:cNvPicPr>
                  <a:picLocks noChangeAspect="1"/>
                </p:cNvPicPr>
                <p:nvPr/>
              </p:nvPicPr>
              <p:blipFill rotWithShape="1">
                <a:blip r:embed="rId3"/>
                <a:srcRect l="90418" t="1575" r="151" b="-1575"/>
                <a:stretch/>
              </p:blipFill>
              <p:spPr>
                <a:xfrm>
                  <a:off x="8067453" y="1370211"/>
                  <a:ext cx="783332" cy="2159000"/>
                </a:xfrm>
                <a:prstGeom prst="rect">
                  <a:avLst/>
                </a:prstGeom>
                <a:noFill/>
                <a:ln>
                  <a:noFill/>
                </a:ln>
              </p:spPr>
            </p:pic>
          </p:grpSp>
          <p:pic>
            <p:nvPicPr>
              <p:cNvPr id="34" name="Picture 33">
                <a:extLst>
                  <a:ext uri="{FF2B5EF4-FFF2-40B4-BE49-F238E27FC236}">
                    <a16:creationId xmlns:a16="http://schemas.microsoft.com/office/drawing/2014/main" id="{17E9B310-0894-674C-99AD-19B9835327C6}"/>
                  </a:ext>
                </a:extLst>
              </p:cNvPr>
              <p:cNvPicPr>
                <a:picLocks noChangeAspect="1"/>
              </p:cNvPicPr>
              <p:nvPr/>
            </p:nvPicPr>
            <p:blipFill>
              <a:blip r:embed="rId5"/>
              <a:stretch>
                <a:fillRect/>
              </a:stretch>
            </p:blipFill>
            <p:spPr>
              <a:xfrm>
                <a:off x="958850" y="3867419"/>
                <a:ext cx="7302500" cy="2108200"/>
              </a:xfrm>
              <a:prstGeom prst="rect">
                <a:avLst/>
              </a:prstGeom>
              <a:grpFill/>
              <a:ln>
                <a:noFill/>
              </a:ln>
            </p:spPr>
          </p:pic>
        </p:grpSp>
      </p:grpSp>
      <p:sp>
        <p:nvSpPr>
          <p:cNvPr id="21" name="Line">
            <a:extLst>
              <a:ext uri="{FF2B5EF4-FFF2-40B4-BE49-F238E27FC236}">
                <a16:creationId xmlns:a16="http://schemas.microsoft.com/office/drawing/2014/main" id="{D89A2BBF-7DC5-6A48-B58E-B4C152E0063C}"/>
              </a:ext>
            </a:extLst>
          </p:cNvPr>
          <p:cNvSpPr/>
          <p:nvPr/>
        </p:nvSpPr>
        <p:spPr>
          <a:xfrm>
            <a:off x="5551713" y="463280"/>
            <a:ext cx="13063" cy="725439"/>
          </a:xfrm>
          <a:prstGeom prst="line">
            <a:avLst/>
          </a:prstGeom>
          <a:ln w="25400">
            <a:solidFill>
              <a:schemeClr val="bg1"/>
            </a:solidFill>
            <a:custDash>
              <a:ds d="200000" sp="200000"/>
            </a:custDash>
            <a:miter lim="400000"/>
            <a:tailEnd type="triangle"/>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4" name="Rectangle 3">
            <a:extLst>
              <a:ext uri="{FF2B5EF4-FFF2-40B4-BE49-F238E27FC236}">
                <a16:creationId xmlns:a16="http://schemas.microsoft.com/office/drawing/2014/main" id="{5700D416-A599-244E-AEC1-4B01B3EE1F7E}"/>
              </a:ext>
            </a:extLst>
          </p:cNvPr>
          <p:cNvSpPr/>
          <p:nvPr/>
        </p:nvSpPr>
        <p:spPr>
          <a:xfrm>
            <a:off x="523943" y="5908278"/>
            <a:ext cx="8462701" cy="769441"/>
          </a:xfrm>
          <a:prstGeom prst="rect">
            <a:avLst/>
          </a:prstGeom>
        </p:spPr>
        <p:txBody>
          <a:bodyPr wrap="none">
            <a:spAutoFit/>
          </a:bodyPr>
          <a:lstStyle/>
          <a:p>
            <a:r>
              <a:rPr lang="en-US" sz="2200" dirty="0">
                <a:latin typeface="Rockwell" panose="02060603020205020403" pitchFamily="18" charset="77"/>
              </a:rPr>
              <a:t>The assimilation of glider data days ahead of Michael corrected </a:t>
            </a:r>
          </a:p>
          <a:p>
            <a:r>
              <a:rPr lang="en-US" sz="2200" dirty="0">
                <a:latin typeface="Rockwell" panose="02060603020205020403" pitchFamily="18" charset="77"/>
              </a:rPr>
              <a:t>the position of the thermocline</a:t>
            </a:r>
          </a:p>
        </p:txBody>
      </p:sp>
      <p:sp>
        <p:nvSpPr>
          <p:cNvPr id="24" name="TextBox 23">
            <a:extLst>
              <a:ext uri="{FF2B5EF4-FFF2-40B4-BE49-F238E27FC236}">
                <a16:creationId xmlns:a16="http://schemas.microsoft.com/office/drawing/2014/main" id="{A355FD47-24D3-6549-9C67-C966F943A06B}"/>
              </a:ext>
            </a:extLst>
          </p:cNvPr>
          <p:cNvSpPr txBox="1"/>
          <p:nvPr/>
        </p:nvSpPr>
        <p:spPr>
          <a:xfrm>
            <a:off x="3882380" y="3223487"/>
            <a:ext cx="2046009" cy="646331"/>
          </a:xfrm>
          <a:prstGeom prst="rect">
            <a:avLst/>
          </a:prstGeom>
          <a:noFill/>
        </p:spPr>
        <p:txBody>
          <a:bodyPr wrap="none" rtlCol="0">
            <a:spAutoFit/>
          </a:bodyPr>
          <a:lstStyle/>
          <a:p>
            <a:pPr algn="ctr"/>
            <a:r>
              <a:rPr lang="en-US" dirty="0">
                <a:latin typeface="Rockwell" panose="02060603020205020403" pitchFamily="18" charset="77"/>
              </a:rPr>
              <a:t>Incremental</a:t>
            </a:r>
          </a:p>
          <a:p>
            <a:pPr algn="ctr"/>
            <a:r>
              <a:rPr lang="en-US" dirty="0">
                <a:latin typeface="Rockwell" panose="02060603020205020403" pitchFamily="18" charset="77"/>
              </a:rPr>
              <a:t>Insertion Window</a:t>
            </a:r>
          </a:p>
        </p:txBody>
      </p:sp>
      <p:sp>
        <p:nvSpPr>
          <p:cNvPr id="5" name="Title 4">
            <a:extLst>
              <a:ext uri="{FF2B5EF4-FFF2-40B4-BE49-F238E27FC236}">
                <a16:creationId xmlns:a16="http://schemas.microsoft.com/office/drawing/2014/main" id="{20F1DC98-39E7-EB40-8DCD-1D00AB2C2FFA}"/>
              </a:ext>
            </a:extLst>
          </p:cNvPr>
          <p:cNvSpPr>
            <a:spLocks noGrp="1"/>
          </p:cNvSpPr>
          <p:nvPr>
            <p:ph type="title"/>
          </p:nvPr>
        </p:nvSpPr>
        <p:spPr>
          <a:xfrm>
            <a:off x="679922" y="0"/>
            <a:ext cx="7886700" cy="978194"/>
          </a:xfrm>
        </p:spPr>
        <p:txBody>
          <a:bodyPr>
            <a:normAutofit/>
          </a:bodyPr>
          <a:lstStyle/>
          <a:p>
            <a:pPr algn="ctr"/>
            <a:r>
              <a:rPr lang="en-US" sz="3100" dirty="0">
                <a:latin typeface="Helvetica" pitchFamily="2" charset="0"/>
              </a:rPr>
              <a:t>Impact of Glider Data Assimilation on the Navy Operational Ocean Model</a:t>
            </a:r>
          </a:p>
        </p:txBody>
      </p:sp>
      <p:sp>
        <p:nvSpPr>
          <p:cNvPr id="28" name="Line">
            <a:extLst>
              <a:ext uri="{FF2B5EF4-FFF2-40B4-BE49-F238E27FC236}">
                <a16:creationId xmlns:a16="http://schemas.microsoft.com/office/drawing/2014/main" id="{9E85E503-8639-504F-B627-5E92224B720A}"/>
              </a:ext>
            </a:extLst>
          </p:cNvPr>
          <p:cNvSpPr/>
          <p:nvPr/>
        </p:nvSpPr>
        <p:spPr>
          <a:xfrm flipH="1">
            <a:off x="3484880" y="3453485"/>
            <a:ext cx="762000" cy="0"/>
          </a:xfrm>
          <a:prstGeom prst="line">
            <a:avLst/>
          </a:prstGeom>
          <a:ln w="25400">
            <a:solidFill>
              <a:srgbClr val="000000"/>
            </a:solidFill>
            <a:miter lim="400000"/>
            <a:tailEnd type="triangle"/>
          </a:ln>
        </p:spPr>
        <p:txBody>
          <a:bodyPr lIns="35719" tIns="35719" rIns="35719" bIns="35719" anchor="ctr"/>
          <a:lstStyle/>
          <a:p>
            <a:pPr>
              <a:defRPr sz="2200" b="0">
                <a:solidFill>
                  <a:srgbClr val="FFFFFF"/>
                </a:solidFill>
                <a:latin typeface="+mn-lt"/>
                <a:ea typeface="+mn-ea"/>
                <a:cs typeface="+mn-cs"/>
                <a:sym typeface="Helvetica Neue Medium"/>
              </a:defRPr>
            </a:pPr>
            <a:endParaRPr sz="1547" dirty="0"/>
          </a:p>
        </p:txBody>
      </p:sp>
    </p:spTree>
    <p:extLst>
      <p:ext uri="{BB962C8B-B14F-4D97-AF65-F5344CB8AC3E}">
        <p14:creationId xmlns:p14="http://schemas.microsoft.com/office/powerpoint/2010/main" val="25580880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274</Words>
  <Application>Microsoft Macintosh PowerPoint</Application>
  <PresentationFormat>On-screen Show (4:3)</PresentationFormat>
  <Paragraphs>22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Helvetica</vt:lpstr>
      <vt:lpstr>Rockwell</vt:lpstr>
      <vt:lpstr>Office Theme</vt:lpstr>
      <vt:lpstr>Hurricane Michael (2018)</vt:lpstr>
      <vt:lpstr>Impact of Glider Data Assimilation on the Navy Operational Ocean Model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Hurricane Michael (2018)</dc:title>
  <dc:creator>Maria Aristizabal Vargas</dc:creator>
  <cp:lastModifiedBy>Maria Aristizabal Vargas</cp:lastModifiedBy>
  <cp:revision>2</cp:revision>
  <dcterms:created xsi:type="dcterms:W3CDTF">2020-12-09T03:17:36Z</dcterms:created>
  <dcterms:modified xsi:type="dcterms:W3CDTF">2020-12-09T03:22:23Z</dcterms:modified>
</cp:coreProperties>
</file>