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84" name="Image"/>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85" name="Image"/>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 Id="rId3" Type="http://schemas.openxmlformats.org/officeDocument/2006/relationships/image" Target="../media/image2.png"/><Relationship Id="rId4" Type="http://schemas.openxmlformats.org/officeDocument/2006/relationships/image" Target="../media/image2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2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2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 Id="rId3" Type="http://schemas.openxmlformats.org/officeDocument/2006/relationships/image" Target="../media/image3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3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 Id="rId3" Type="http://schemas.openxmlformats.org/officeDocument/2006/relationships/image" Target="../media/image3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 Id="rId3" Type="http://schemas.openxmlformats.org/officeDocument/2006/relationships/image" Target="../media/image4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 Id="rId3" Type="http://schemas.openxmlformats.org/officeDocument/2006/relationships/image" Target="../media/image5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8.png"/><Relationship Id="rId4" Type="http://schemas.openxmlformats.org/officeDocument/2006/relationships/image" Target="../media/image55.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47.png"/><Relationship Id="rId5" Type="http://schemas.openxmlformats.org/officeDocument/2006/relationships/image" Target="../media/image61.png"/><Relationship Id="rId6" Type="http://schemas.openxmlformats.org/officeDocument/2006/relationships/image" Target="../media/image6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5.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 Id="rId3" Type="http://schemas.openxmlformats.org/officeDocument/2006/relationships/image" Target="../media/image7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png"/><Relationship Id="rId3" Type="http://schemas.openxmlformats.org/officeDocument/2006/relationships/image" Target="../media/image7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3.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84.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1.png"/><Relationship Id="rId3" Type="http://schemas.openxmlformats.org/officeDocument/2006/relationships/image" Target="../media/image6.png"/><Relationship Id="rId4" Type="http://schemas.openxmlformats.org/officeDocument/2006/relationships/image" Target="../media/image92.png"/><Relationship Id="rId5" Type="http://schemas.openxmlformats.org/officeDocument/2006/relationships/image" Target="../media/image93.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 Id="rId3" Type="http://schemas.openxmlformats.org/officeDocument/2006/relationships/image" Target="../media/image94.png"/><Relationship Id="rId4" Type="http://schemas.openxmlformats.org/officeDocument/2006/relationships/image" Target="../media/image9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png"/><Relationship Id="rId3" Type="http://schemas.openxmlformats.org/officeDocument/2006/relationships/image" Target="../media/image84.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6.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7.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png"/><Relationship Id="rId3" Type="http://schemas.openxmlformats.org/officeDocument/2006/relationships/image" Target="../media/image9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Metrics of Atmosphere-Ocean Interaction during Hurricanes"/>
          <p:cNvSpPr txBox="1"/>
          <p:nvPr/>
        </p:nvSpPr>
        <p:spPr>
          <a:xfrm>
            <a:off x="631954" y="314009"/>
            <a:ext cx="11740892" cy="16325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lvl1pPr>
          </a:lstStyle>
          <a:p>
            <a:pPr/>
            <a:r>
              <a:t>Metrics of Atmosphere-Ocean Interaction during Hurricanes</a:t>
            </a:r>
          </a:p>
        </p:txBody>
      </p:sp>
      <p:sp>
        <p:nvSpPr>
          <p:cNvPr id="120" name="Ocean Heat Content (Leipet and Volgenau 1972, Hong et al. 1999, Shay et al. 1999, Goni and Trinanes 2003)…"/>
          <p:cNvSpPr txBox="1"/>
          <p:nvPr/>
        </p:nvSpPr>
        <p:spPr>
          <a:xfrm>
            <a:off x="713630" y="2228723"/>
            <a:ext cx="11577540" cy="52961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55625" indent="-555625" algn="l">
              <a:buSzPct val="145000"/>
              <a:buChar char="•"/>
              <a:defRPr b="0" sz="3500"/>
            </a:pPr>
            <a:r>
              <a:rPr>
                <a:solidFill>
                  <a:srgbClr val="22A43B"/>
                </a:solidFill>
              </a:rPr>
              <a:t>Ocean Heat Content</a:t>
            </a:r>
            <a:r>
              <a:t> (Leipet and Volgenau 1972, Hong et al. 1999, Shay et al. 1999, Goni and Trinanes 2003)</a:t>
            </a:r>
          </a:p>
          <a:p>
            <a:pPr marL="555625" indent="-555625" algn="l">
              <a:buSzPct val="145000"/>
              <a:buChar char="•"/>
              <a:defRPr b="0" sz="3500"/>
            </a:pPr>
            <a:r>
              <a:rPr>
                <a:solidFill>
                  <a:srgbClr val="259F25"/>
                </a:solidFill>
              </a:rPr>
              <a:t>Depth Average Temperature over the top 100 m    </a:t>
            </a:r>
            <a:r>
              <a:t>(Price 2009)</a:t>
            </a:r>
          </a:p>
          <a:p>
            <a:pPr marL="555625" indent="-555625" algn="l">
              <a:buSzPct val="145000"/>
              <a:buChar char="•"/>
              <a:defRPr b="0" sz="3500"/>
            </a:pPr>
            <a:r>
              <a:t>Depth Average Temperature from Surface to Depth of Maximum Mixing (Price 2009 and Price 1980)</a:t>
            </a:r>
          </a:p>
          <a:p>
            <a:pPr algn="l">
              <a:defRPr b="0" sz="3500"/>
            </a:pPr>
          </a:p>
          <a:p>
            <a:pPr marL="555625" indent="-555625" algn="l">
              <a:buSzPct val="145000"/>
              <a:buChar char="•"/>
              <a:defRPr b="0" sz="3500"/>
            </a:pPr>
            <a:r>
              <a:t>Potential Energy Anomaly (Simpson 1980)</a:t>
            </a:r>
          </a:p>
          <a:p>
            <a:pPr marL="555625" indent="-555625" algn="l">
              <a:buSzPct val="145000"/>
              <a:buChar char="•"/>
              <a:defRPr b="0" sz="3500"/>
            </a:pPr>
            <a:r>
              <a:t>Potential Energy Anomaly Non Dimensional (Cliff and Travis)  </a:t>
            </a:r>
          </a:p>
        </p:txBody>
      </p:sp>
      <p:pic>
        <p:nvPicPr>
          <p:cNvPr id="121" name="T_overline_100.pdf" descr="T_overline_100.pdf"/>
          <p:cNvPicPr>
            <a:picLocks noChangeAspect="1"/>
          </p:cNvPicPr>
          <p:nvPr/>
        </p:nvPicPr>
        <p:blipFill>
          <a:blip r:embed="rId2">
            <a:extLst/>
          </a:blip>
          <a:stretch>
            <a:fillRect/>
          </a:stretch>
        </p:blipFill>
        <p:spPr>
          <a:xfrm>
            <a:off x="10949913" y="3676716"/>
            <a:ext cx="838201" cy="4572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Calculations of heat fluxes"/>
          <p:cNvSpPr txBox="1"/>
          <p:nvPr/>
        </p:nvSpPr>
        <p:spPr>
          <a:xfrm>
            <a:off x="4036186" y="1110425"/>
            <a:ext cx="493242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Calculations of heat fluxes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MAB"/>
          <p:cNvSpPr txBox="1"/>
          <p:nvPr/>
        </p:nvSpPr>
        <p:spPr>
          <a:xfrm>
            <a:off x="5862066" y="64517"/>
            <a:ext cx="1280669"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MAB</a:t>
            </a:r>
          </a:p>
        </p:txBody>
      </p:sp>
      <p:sp>
        <p:nvSpPr>
          <p:cNvPr id="186" name="OHC makes no sense for RU33 and Blue"/>
          <p:cNvSpPr txBox="1"/>
          <p:nvPr/>
        </p:nvSpPr>
        <p:spPr>
          <a:xfrm>
            <a:off x="1567180" y="788417"/>
            <a:ext cx="9870441"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OHC makes no sense for RU33 and Blue</a:t>
            </a:r>
          </a:p>
        </p:txBody>
      </p:sp>
      <p:pic>
        <p:nvPicPr>
          <p:cNvPr id="187" name="Image" descr="Image"/>
          <p:cNvPicPr>
            <a:picLocks noChangeAspect="1"/>
          </p:cNvPicPr>
          <p:nvPr/>
        </p:nvPicPr>
        <p:blipFill>
          <a:blip r:embed="rId2">
            <a:extLst/>
          </a:blip>
          <a:stretch>
            <a:fillRect/>
          </a:stretch>
        </p:blipFill>
        <p:spPr>
          <a:xfrm>
            <a:off x="3421044" y="1512317"/>
            <a:ext cx="9769512" cy="3210422"/>
          </a:xfrm>
          <a:prstGeom prst="rect">
            <a:avLst/>
          </a:prstGeom>
          <a:ln w="12700">
            <a:miter lim="400000"/>
          </a:ln>
        </p:spPr>
      </p:pic>
      <p:pic>
        <p:nvPicPr>
          <p:cNvPr id="188" name="OHC_=_rho_0_C_p_.pdf" descr="OHC_=_rho_0_C_p_.pdf"/>
          <p:cNvPicPr>
            <a:picLocks noChangeAspect="1"/>
          </p:cNvPicPr>
          <p:nvPr/>
        </p:nvPicPr>
        <p:blipFill>
          <a:blip r:embed="rId3">
            <a:extLst/>
          </a:blip>
          <a:stretch>
            <a:fillRect/>
          </a:stretch>
        </p:blipFill>
        <p:spPr>
          <a:xfrm>
            <a:off x="262929" y="2364932"/>
            <a:ext cx="3630669" cy="748428"/>
          </a:xfrm>
          <a:prstGeom prst="rect">
            <a:avLst/>
          </a:prstGeom>
          <a:ln w="12700">
            <a:miter lim="400000"/>
          </a:ln>
        </p:spPr>
      </p:pic>
      <p:grpSp>
        <p:nvGrpSpPr>
          <p:cNvPr id="191" name="Group"/>
          <p:cNvGrpSpPr/>
          <p:nvPr/>
        </p:nvGrpSpPr>
        <p:grpSpPr>
          <a:xfrm>
            <a:off x="188118" y="4940674"/>
            <a:ext cx="12682741" cy="4955084"/>
            <a:chOff x="0" y="0"/>
            <a:chExt cx="12682739" cy="4955083"/>
          </a:xfrm>
        </p:grpSpPr>
        <p:pic>
          <p:nvPicPr>
            <p:cNvPr id="189" name="Along_track_temp_prof_glider_2models_ru33_08-01-18-10-09-18.png" descr="Along_track_temp_prof_glider_2models_ru33_08-01-18-10-09-18.png"/>
            <p:cNvPicPr>
              <a:picLocks noChangeAspect="1"/>
            </p:cNvPicPr>
            <p:nvPr/>
          </p:nvPicPr>
          <p:blipFill>
            <a:blip r:embed="rId4">
              <a:extLst/>
            </a:blip>
            <a:srcRect l="0" t="26590" r="0" b="30549"/>
            <a:stretch>
              <a:fillRect/>
            </a:stretch>
          </p:blipFill>
          <p:spPr>
            <a:xfrm>
              <a:off x="0" y="0"/>
              <a:ext cx="12653971" cy="4180384"/>
            </a:xfrm>
            <a:prstGeom prst="rect">
              <a:avLst/>
            </a:prstGeom>
            <a:ln w="12700" cap="flat">
              <a:noFill/>
              <a:miter lim="400000"/>
            </a:ln>
            <a:effectLst/>
          </p:spPr>
        </p:pic>
        <p:pic>
          <p:nvPicPr>
            <p:cNvPr id="190" name="Along_track_temp_prof_glider_2models_ru33_08-01-18-10-09-18.png" descr="Along_track_temp_prof_glider_2models_ru33_08-01-18-10-09-18.png"/>
            <p:cNvPicPr>
              <a:picLocks noChangeAspect="1"/>
            </p:cNvPicPr>
            <p:nvPr/>
          </p:nvPicPr>
          <p:blipFill>
            <a:blip r:embed="rId4">
              <a:extLst/>
            </a:blip>
            <a:srcRect l="3914" t="88763" r="0" b="601"/>
            <a:stretch>
              <a:fillRect/>
            </a:stretch>
          </p:blipFill>
          <p:spPr>
            <a:xfrm>
              <a:off x="524069" y="3917801"/>
              <a:ext cx="12158671" cy="1037283"/>
            </a:xfrm>
            <a:prstGeom prst="rect">
              <a:avLst/>
            </a:prstGeom>
            <a:ln w="12700" cap="flat">
              <a:noFill/>
              <a:miter lim="400000"/>
            </a:ln>
            <a:effectLst/>
          </p:spPr>
        </p:pic>
      </p:grpSp>
      <p:sp>
        <p:nvSpPr>
          <p:cNvPr id="192" name="Line"/>
          <p:cNvSpPr/>
          <p:nvPr/>
        </p:nvSpPr>
        <p:spPr>
          <a:xfrm flipV="1">
            <a:off x="6658570" y="5258455"/>
            <a:ext cx="1" cy="3620899"/>
          </a:xfrm>
          <a:prstGeom prst="line">
            <a:avLst/>
          </a:prstGeom>
          <a:ln w="254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3" name="Line"/>
          <p:cNvSpPr/>
          <p:nvPr/>
        </p:nvSpPr>
        <p:spPr>
          <a:xfrm flipV="1">
            <a:off x="7992070" y="5245755"/>
            <a:ext cx="1" cy="3620899"/>
          </a:xfrm>
          <a:prstGeom prst="line">
            <a:avLst/>
          </a:prstGeom>
          <a:ln w="254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4" name="Line"/>
          <p:cNvSpPr/>
          <p:nvPr/>
        </p:nvSpPr>
        <p:spPr>
          <a:xfrm>
            <a:off x="4692319" y="2883826"/>
            <a:ext cx="7226963" cy="1"/>
          </a:xfrm>
          <a:prstGeom prst="line">
            <a:avLst/>
          </a:prstGeom>
          <a:ln w="254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Caribbean"/>
          <p:cNvSpPr txBox="1"/>
          <p:nvPr/>
        </p:nvSpPr>
        <p:spPr>
          <a:xfrm>
            <a:off x="5194300" y="89917"/>
            <a:ext cx="2616201"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Caribbean</a:t>
            </a:r>
          </a:p>
        </p:txBody>
      </p:sp>
      <p:pic>
        <p:nvPicPr>
          <p:cNvPr id="197" name="Ocean_heat_content_GOFS31_vs_ng302_ m.png" descr="Ocean_heat_content_GOFS31_vs_ng302_ m.png"/>
          <p:cNvPicPr>
            <a:picLocks noChangeAspect="1"/>
          </p:cNvPicPr>
          <p:nvPr/>
        </p:nvPicPr>
        <p:blipFill>
          <a:blip r:embed="rId2">
            <a:extLst/>
          </a:blip>
          <a:stretch>
            <a:fillRect/>
          </a:stretch>
        </p:blipFill>
        <p:spPr>
          <a:xfrm>
            <a:off x="0" y="5376281"/>
            <a:ext cx="13004800" cy="4274018"/>
          </a:xfrm>
          <a:prstGeom prst="rect">
            <a:avLst/>
          </a:prstGeom>
          <a:ln w="12700">
            <a:miter lim="400000"/>
          </a:ln>
        </p:spPr>
      </p:pic>
      <p:grpSp>
        <p:nvGrpSpPr>
          <p:cNvPr id="200" name="Group"/>
          <p:cNvGrpSpPr/>
          <p:nvPr/>
        </p:nvGrpSpPr>
        <p:grpSpPr>
          <a:xfrm>
            <a:off x="1407885" y="822361"/>
            <a:ext cx="10569026" cy="4530642"/>
            <a:chOff x="0" y="0"/>
            <a:chExt cx="10569024" cy="4530640"/>
          </a:xfrm>
        </p:grpSpPr>
        <p:pic>
          <p:nvPicPr>
            <p:cNvPr id="198" name="Along_track_temp_prof_glider_2models_ng302_07-19-18-09-16-18.png" descr="Along_track_temp_prof_glider_2models_ng302_07-19-18-09-16-18.png"/>
            <p:cNvPicPr>
              <a:picLocks noChangeAspect="1"/>
            </p:cNvPicPr>
            <p:nvPr/>
          </p:nvPicPr>
          <p:blipFill>
            <a:blip r:embed="rId3">
              <a:extLst/>
            </a:blip>
            <a:srcRect l="6635" t="26218" r="5619" b="30618"/>
            <a:stretch>
              <a:fillRect/>
            </a:stretch>
          </p:blipFill>
          <p:spPr>
            <a:xfrm>
              <a:off x="48322" y="0"/>
              <a:ext cx="10520703" cy="3989124"/>
            </a:xfrm>
            <a:prstGeom prst="rect">
              <a:avLst/>
            </a:prstGeom>
            <a:ln w="12700" cap="flat">
              <a:noFill/>
              <a:miter lim="400000"/>
            </a:ln>
            <a:effectLst/>
          </p:spPr>
        </p:pic>
        <p:pic>
          <p:nvPicPr>
            <p:cNvPr id="199" name="Along_track_temp_prof_glider_2models_ng302_07-19-18-09-16-18.png" descr="Along_track_temp_prof_glider_2models_ng302_07-19-18-09-16-18.png"/>
            <p:cNvPicPr>
              <a:picLocks noChangeAspect="1"/>
            </p:cNvPicPr>
            <p:nvPr/>
          </p:nvPicPr>
          <p:blipFill>
            <a:blip r:embed="rId3">
              <a:extLst/>
            </a:blip>
            <a:srcRect l="6127" t="88989" r="6127" b="2883"/>
            <a:stretch>
              <a:fillRect/>
            </a:stretch>
          </p:blipFill>
          <p:spPr>
            <a:xfrm>
              <a:off x="0" y="3779568"/>
              <a:ext cx="10520703" cy="751073"/>
            </a:xfrm>
            <a:prstGeom prst="rect">
              <a:avLst/>
            </a:prstGeom>
            <a:ln w="12700" cap="flat">
              <a:noFill/>
              <a:miter lim="400000"/>
            </a:ln>
            <a:effectLst/>
          </p:spPr>
        </p:pic>
      </p:grpSp>
      <p:sp>
        <p:nvSpPr>
          <p:cNvPr id="201" name="Line"/>
          <p:cNvSpPr/>
          <p:nvPr/>
        </p:nvSpPr>
        <p:spPr>
          <a:xfrm flipV="1">
            <a:off x="9604970" y="1029355"/>
            <a:ext cx="1" cy="3620899"/>
          </a:xfrm>
          <a:prstGeom prst="line">
            <a:avLst/>
          </a:prstGeom>
          <a:ln w="254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2" name="Line"/>
          <p:cNvSpPr/>
          <p:nvPr/>
        </p:nvSpPr>
        <p:spPr>
          <a:xfrm flipV="1">
            <a:off x="10811470" y="1029355"/>
            <a:ext cx="1" cy="3620899"/>
          </a:xfrm>
          <a:prstGeom prst="line">
            <a:avLst/>
          </a:prstGeom>
          <a:ln w="254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Ocean_heat_content_GOFS31_vs_ng467_ m.png" descr="Ocean_heat_content_GOFS31_vs_ng467_ m.png"/>
          <p:cNvPicPr>
            <a:picLocks noChangeAspect="1"/>
          </p:cNvPicPr>
          <p:nvPr/>
        </p:nvPicPr>
        <p:blipFill>
          <a:blip r:embed="rId2">
            <a:extLst/>
          </a:blip>
          <a:stretch>
            <a:fillRect/>
          </a:stretch>
        </p:blipFill>
        <p:spPr>
          <a:xfrm>
            <a:off x="0" y="5205526"/>
            <a:ext cx="13004800" cy="4274017"/>
          </a:xfrm>
          <a:prstGeom prst="rect">
            <a:avLst/>
          </a:prstGeom>
          <a:ln w="12700">
            <a:miter lim="400000"/>
          </a:ln>
        </p:spPr>
      </p:pic>
      <p:grpSp>
        <p:nvGrpSpPr>
          <p:cNvPr id="207" name="Group"/>
          <p:cNvGrpSpPr/>
          <p:nvPr/>
        </p:nvGrpSpPr>
        <p:grpSpPr>
          <a:xfrm>
            <a:off x="981074" y="214213"/>
            <a:ext cx="11068158" cy="4936431"/>
            <a:chOff x="0" y="0"/>
            <a:chExt cx="11068156" cy="4936430"/>
          </a:xfrm>
        </p:grpSpPr>
        <p:pic>
          <p:nvPicPr>
            <p:cNvPr id="205" name="Along_track_temp_prof_glider_2models_ng467_07-18-18-09-17-18.png" descr="Along_track_temp_prof_glider_2models_ng467_07-18-18-09-17-18.png"/>
            <p:cNvPicPr>
              <a:picLocks noChangeAspect="1"/>
            </p:cNvPicPr>
            <p:nvPr/>
          </p:nvPicPr>
          <p:blipFill>
            <a:blip r:embed="rId3">
              <a:extLst/>
            </a:blip>
            <a:srcRect l="6366" t="26154" r="6366" b="30786"/>
            <a:stretch>
              <a:fillRect/>
            </a:stretch>
          </p:blipFill>
          <p:spPr>
            <a:xfrm>
              <a:off x="0" y="0"/>
              <a:ext cx="11042757" cy="4199831"/>
            </a:xfrm>
            <a:prstGeom prst="rect">
              <a:avLst/>
            </a:prstGeom>
            <a:ln w="12700" cap="flat">
              <a:noFill/>
              <a:miter lim="400000"/>
            </a:ln>
            <a:effectLst/>
          </p:spPr>
        </p:pic>
        <p:pic>
          <p:nvPicPr>
            <p:cNvPr id="206" name="Along_track_temp_prof_glider_2models_ng467_07-18-18-09-17-18.png" descr="Along_track_temp_prof_glider_2models_ng467_07-18-18-09-17-18.png"/>
            <p:cNvPicPr>
              <a:picLocks noChangeAspect="1"/>
            </p:cNvPicPr>
            <p:nvPr/>
          </p:nvPicPr>
          <p:blipFill>
            <a:blip r:embed="rId3">
              <a:extLst/>
            </a:blip>
            <a:srcRect l="6366" t="89164" r="6366" b="1359"/>
            <a:stretch>
              <a:fillRect/>
            </a:stretch>
          </p:blipFill>
          <p:spPr>
            <a:xfrm>
              <a:off x="25399" y="4012108"/>
              <a:ext cx="11042758" cy="924323"/>
            </a:xfrm>
            <a:prstGeom prst="rect">
              <a:avLst/>
            </a:prstGeom>
            <a:ln w="12700" cap="flat">
              <a:noFill/>
              <a:miter lim="400000"/>
            </a:ln>
            <a:effectLst/>
          </p:spPr>
        </p:pic>
      </p:grpSp>
      <p:sp>
        <p:nvSpPr>
          <p:cNvPr id="208" name="Line"/>
          <p:cNvSpPr/>
          <p:nvPr/>
        </p:nvSpPr>
        <p:spPr>
          <a:xfrm flipV="1">
            <a:off x="9604970" y="508655"/>
            <a:ext cx="1" cy="3620899"/>
          </a:xfrm>
          <a:prstGeom prst="line">
            <a:avLst/>
          </a:prstGeom>
          <a:ln w="254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9" name="Line"/>
          <p:cNvSpPr/>
          <p:nvPr/>
        </p:nvSpPr>
        <p:spPr>
          <a:xfrm flipV="1">
            <a:off x="10811470" y="508655"/>
            <a:ext cx="1" cy="3620899"/>
          </a:xfrm>
          <a:prstGeom prst="line">
            <a:avLst/>
          </a:prstGeom>
          <a:ln w="254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Calculate power spectrum for temperature ng467"/>
          <p:cNvSpPr txBox="1"/>
          <p:nvPr/>
        </p:nvSpPr>
        <p:spPr>
          <a:xfrm>
            <a:off x="2821787" y="954804"/>
            <a:ext cx="7361226"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Calculate power spectrum for temperature ng467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2">
            <a:extLst/>
          </a:blip>
          <a:stretch>
            <a:fillRect/>
          </a:stretch>
        </p:blipFill>
        <p:spPr>
          <a:xfrm>
            <a:off x="1654258" y="322772"/>
            <a:ext cx="9696284" cy="910805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Depth average temperature over the to 100 m or up the entire water column if depth is shallower than 100 m  (Price 2009)."/>
          <p:cNvSpPr txBox="1"/>
          <p:nvPr/>
        </p:nvSpPr>
        <p:spPr>
          <a:xfrm>
            <a:off x="259905" y="948006"/>
            <a:ext cx="12484990" cy="10303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000"/>
            </a:lvl1pPr>
          </a:lstStyle>
          <a:p>
            <a:pPr/>
            <a:r>
              <a:t>Depth average temperature over the to 100 m or up the entire water column if depth is shallower than 100 m  (Price 2009).</a:t>
            </a:r>
          </a:p>
        </p:txBody>
      </p:sp>
      <p:pic>
        <p:nvPicPr>
          <p:cNvPr id="216" name="Screen Shot 2018-12-14 at 10.04.19 AM.png" descr="Screen Shot 2018-12-14 at 10.04.19 AM.png"/>
          <p:cNvPicPr>
            <a:picLocks noChangeAspect="1"/>
          </p:cNvPicPr>
          <p:nvPr/>
        </p:nvPicPr>
        <p:blipFill>
          <a:blip r:embed="rId2">
            <a:extLst/>
          </a:blip>
          <a:stretch>
            <a:fillRect/>
          </a:stretch>
        </p:blipFill>
        <p:spPr>
          <a:xfrm>
            <a:off x="2709800" y="3938985"/>
            <a:ext cx="7585200" cy="5741622"/>
          </a:xfrm>
          <a:prstGeom prst="rect">
            <a:avLst/>
          </a:prstGeom>
          <a:ln w="12700">
            <a:miter lim="400000"/>
          </a:ln>
        </p:spPr>
      </p:pic>
      <p:pic>
        <p:nvPicPr>
          <p:cNvPr id="217" name="T_overline_100.pdf" descr="T_overline_100.pdf"/>
          <p:cNvPicPr>
            <a:picLocks noChangeAspect="1"/>
          </p:cNvPicPr>
          <p:nvPr/>
        </p:nvPicPr>
        <p:blipFill>
          <a:blip r:embed="rId3">
            <a:extLst/>
          </a:blip>
          <a:stretch>
            <a:fillRect/>
          </a:stretch>
        </p:blipFill>
        <p:spPr>
          <a:xfrm>
            <a:off x="5855096" y="248576"/>
            <a:ext cx="1027490" cy="560449"/>
          </a:xfrm>
          <a:prstGeom prst="rect">
            <a:avLst/>
          </a:prstGeom>
          <a:ln w="12700">
            <a:miter lim="400000"/>
          </a:ln>
        </p:spPr>
      </p:pic>
      <p:sp>
        <p:nvSpPr>
          <p:cNvPr id="218" name="Why 100 m ? Typical depth of vertical mixing of a cat. 3 hurricane.…"/>
          <p:cNvSpPr txBox="1"/>
          <p:nvPr/>
        </p:nvSpPr>
        <p:spPr>
          <a:xfrm>
            <a:off x="259905" y="1998804"/>
            <a:ext cx="12484989" cy="19197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3000"/>
            </a:pPr>
            <a:r>
              <a:t>Why 100 m ? Typical depth of vertical mixing of a cat. 3 hurricane.</a:t>
            </a:r>
          </a:p>
          <a:p>
            <a:pPr algn="l">
              <a:defRPr b="0" sz="3000"/>
            </a:pPr>
            <a:r>
              <a:t>This metric captures the potential change is SST due to the vertical mixing caused by the hurricane winds. It represents the minimum temperature of the water columns if it mixes completely down to 100 m.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T100_GOFS31_vs_ng288_ m.png" descr="T100_GOFS31_vs_ng288_ m.png"/>
          <p:cNvPicPr>
            <a:picLocks noChangeAspect="1"/>
          </p:cNvPicPr>
          <p:nvPr/>
        </p:nvPicPr>
        <p:blipFill>
          <a:blip r:embed="rId2">
            <a:extLst/>
          </a:blip>
          <a:stretch>
            <a:fillRect/>
          </a:stretch>
        </p:blipFill>
        <p:spPr>
          <a:xfrm>
            <a:off x="1134759" y="4855266"/>
            <a:ext cx="10735282" cy="3528142"/>
          </a:xfrm>
          <a:prstGeom prst="rect">
            <a:avLst/>
          </a:prstGeom>
          <a:ln w="12700">
            <a:miter lim="400000"/>
          </a:ln>
        </p:spPr>
      </p:pic>
      <p:pic>
        <p:nvPicPr>
          <p:cNvPr id="221" name="d_GOFS31_vs_ng288_ m.png" descr="d_GOFS31_vs_ng288_ m.png"/>
          <p:cNvPicPr>
            <a:picLocks noChangeAspect="1"/>
          </p:cNvPicPr>
          <p:nvPr/>
        </p:nvPicPr>
        <p:blipFill>
          <a:blip r:embed="rId3">
            <a:extLst/>
          </a:blip>
          <a:stretch>
            <a:fillRect/>
          </a:stretch>
        </p:blipFill>
        <p:spPr>
          <a:xfrm>
            <a:off x="1134759" y="1039251"/>
            <a:ext cx="10735282" cy="3528142"/>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T100_GOFS31_vs_ru33_ m.png" descr="T100_GOFS31_vs_ru33_ m.png"/>
          <p:cNvPicPr>
            <a:picLocks noChangeAspect="1"/>
          </p:cNvPicPr>
          <p:nvPr/>
        </p:nvPicPr>
        <p:blipFill>
          <a:blip r:embed="rId2">
            <a:extLst/>
          </a:blip>
          <a:stretch>
            <a:fillRect/>
          </a:stretch>
        </p:blipFill>
        <p:spPr>
          <a:xfrm>
            <a:off x="-125499" y="5212003"/>
            <a:ext cx="13255798" cy="4356507"/>
          </a:xfrm>
          <a:prstGeom prst="rect">
            <a:avLst/>
          </a:prstGeom>
          <a:ln w="12700">
            <a:miter lim="400000"/>
          </a:ln>
        </p:spPr>
      </p:pic>
      <p:pic>
        <p:nvPicPr>
          <p:cNvPr id="224" name="T100_GOFS31_vs_ramses_ m.png" descr="T100_GOFS31_vs_ramses_ m.png"/>
          <p:cNvPicPr>
            <a:picLocks noChangeAspect="1"/>
          </p:cNvPicPr>
          <p:nvPr/>
        </p:nvPicPr>
        <p:blipFill>
          <a:blip r:embed="rId3">
            <a:extLst/>
          </a:blip>
          <a:stretch>
            <a:fillRect/>
          </a:stretch>
        </p:blipFill>
        <p:spPr>
          <a:xfrm>
            <a:off x="-1" y="559162"/>
            <a:ext cx="13004801" cy="4274017"/>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T100_GOFS31_vs_ng302_ m.png" descr="T100_GOFS31_vs_ng302_ m.png"/>
          <p:cNvPicPr>
            <a:picLocks noChangeAspect="1"/>
          </p:cNvPicPr>
          <p:nvPr/>
        </p:nvPicPr>
        <p:blipFill>
          <a:blip r:embed="rId2">
            <a:extLst/>
          </a:blip>
          <a:stretch>
            <a:fillRect/>
          </a:stretch>
        </p:blipFill>
        <p:spPr>
          <a:xfrm>
            <a:off x="-196007" y="401106"/>
            <a:ext cx="13004801" cy="4274017"/>
          </a:xfrm>
          <a:prstGeom prst="rect">
            <a:avLst/>
          </a:prstGeom>
          <a:ln w="12700">
            <a:miter lim="400000"/>
          </a:ln>
        </p:spPr>
      </p:pic>
      <p:pic>
        <p:nvPicPr>
          <p:cNvPr id="227" name="T100_GOFS31_vs_ng467_ m.png" descr="T100_GOFS31_vs_ng467_ m.png"/>
          <p:cNvPicPr>
            <a:picLocks noChangeAspect="1"/>
          </p:cNvPicPr>
          <p:nvPr/>
        </p:nvPicPr>
        <p:blipFill>
          <a:blip r:embed="rId3">
            <a:extLst/>
          </a:blip>
          <a:stretch>
            <a:fillRect/>
          </a:stretch>
        </p:blipFill>
        <p:spPr>
          <a:xfrm>
            <a:off x="-370136" y="5236383"/>
            <a:ext cx="13004801" cy="427401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Ocean Heat Content…"/>
          <p:cNvSpPr txBox="1"/>
          <p:nvPr/>
        </p:nvSpPr>
        <p:spPr>
          <a:xfrm>
            <a:off x="2176780" y="110809"/>
            <a:ext cx="8651241" cy="16325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pPr>
            <a:r>
              <a:t>Ocean Heat Content</a:t>
            </a:r>
          </a:p>
          <a:p>
            <a:pPr>
              <a:defRPr sz="5000"/>
            </a:pPr>
            <a:r>
              <a:t>Or Hurricane Heat Potential </a:t>
            </a:r>
          </a:p>
        </p:txBody>
      </p:sp>
      <p:sp>
        <p:nvSpPr>
          <p:cNvPr id="124" name="Leipet and Volgenau 1972"/>
          <p:cNvSpPr txBox="1"/>
          <p:nvPr/>
        </p:nvSpPr>
        <p:spPr>
          <a:xfrm>
            <a:off x="7473950" y="2380233"/>
            <a:ext cx="4539996"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3000"/>
            </a:lvl1pPr>
          </a:lstStyle>
          <a:p>
            <a:pPr/>
            <a:r>
              <a:t>Leipet and Volgenau 1972</a:t>
            </a:r>
          </a:p>
        </p:txBody>
      </p:sp>
      <p:pic>
        <p:nvPicPr>
          <p:cNvPr id="125" name="OHC_=_rho_0_C_p_.pdf" descr="OHC_=_rho_0_C_p_.pdf"/>
          <p:cNvPicPr>
            <a:picLocks noChangeAspect="1"/>
          </p:cNvPicPr>
          <p:nvPr/>
        </p:nvPicPr>
        <p:blipFill>
          <a:blip r:embed="rId2">
            <a:extLst/>
          </a:blip>
          <a:stretch>
            <a:fillRect/>
          </a:stretch>
        </p:blipFill>
        <p:spPr>
          <a:xfrm>
            <a:off x="643929" y="2057400"/>
            <a:ext cx="5791201" cy="1193800"/>
          </a:xfrm>
          <a:prstGeom prst="rect">
            <a:avLst/>
          </a:prstGeom>
          <a:ln w="12700">
            <a:miter lim="400000"/>
          </a:ln>
        </p:spPr>
      </p:pic>
      <p:sp>
        <p:nvSpPr>
          <p:cNvPr id="126" name="Why 26 degrees?…"/>
          <p:cNvSpPr txBox="1"/>
          <p:nvPr/>
        </p:nvSpPr>
        <p:spPr>
          <a:xfrm>
            <a:off x="477344" y="3825367"/>
            <a:ext cx="4387745" cy="46629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000"/>
            </a:pPr>
            <a:r>
              <a:t>Why 26 degrees? </a:t>
            </a:r>
          </a:p>
          <a:p>
            <a:pPr marL="416718" indent="-416718" algn="l">
              <a:buSzPct val="145000"/>
              <a:buChar char="•"/>
              <a:defRPr b="0" sz="3000"/>
            </a:pPr>
            <a:r>
              <a:t>It is minimum sea temperature for hurricane formation (Byers 1959)</a:t>
            </a:r>
          </a:p>
          <a:p>
            <a:pPr marL="416718" indent="-416718" algn="l">
              <a:buSzPct val="145000"/>
              <a:buChar char="•"/>
              <a:defRPr b="0" sz="3000"/>
            </a:pPr>
            <a:r>
              <a:t>It is the surface air temperature for the mean tropical atmosphere during hurricane season</a:t>
            </a:r>
          </a:p>
        </p:txBody>
      </p:sp>
      <p:pic>
        <p:nvPicPr>
          <p:cNvPr id="127" name="Screen Shot 2018-12-12 at 1.24.41 PM.png" descr="Screen Shot 2018-12-12 at 1.24.41 PM.png"/>
          <p:cNvPicPr>
            <a:picLocks noChangeAspect="1"/>
          </p:cNvPicPr>
          <p:nvPr/>
        </p:nvPicPr>
        <p:blipFill>
          <a:blip r:embed="rId3">
            <a:extLst/>
          </a:blip>
          <a:stretch>
            <a:fillRect/>
          </a:stretch>
        </p:blipFill>
        <p:spPr>
          <a:xfrm>
            <a:off x="4878878" y="3252468"/>
            <a:ext cx="7922501" cy="6164329"/>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Depth Average Temperature from Surface to Depth of Maximum Mixing"/>
          <p:cNvSpPr txBox="1"/>
          <p:nvPr/>
        </p:nvSpPr>
        <p:spPr>
          <a:xfrm>
            <a:off x="815582" y="237489"/>
            <a:ext cx="11373636" cy="1607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5000"/>
            </a:lvl1pPr>
          </a:lstStyle>
          <a:p>
            <a:pPr/>
            <a:r>
              <a:t>Depth Average Temperature from Surface to Depth of Maximum Mixing </a:t>
            </a:r>
          </a:p>
        </p:txBody>
      </p:sp>
      <p:pic>
        <p:nvPicPr>
          <p:cNvPr id="230" name="frac_g_delta_rho.pdf" descr="frac_g_delta_rho.pdf"/>
          <p:cNvPicPr>
            <a:picLocks noChangeAspect="1"/>
          </p:cNvPicPr>
          <p:nvPr/>
        </p:nvPicPr>
        <p:blipFill>
          <a:blip r:embed="rId2">
            <a:extLst/>
          </a:blip>
          <a:stretch>
            <a:fillRect/>
          </a:stretch>
        </p:blipFill>
        <p:spPr>
          <a:xfrm>
            <a:off x="3908728" y="2142794"/>
            <a:ext cx="5187344" cy="197166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Td_GOFS31_vs_ng288_ m.png" descr="Td_GOFS31_vs_ng288_ m.png"/>
          <p:cNvPicPr>
            <a:picLocks noChangeAspect="1"/>
          </p:cNvPicPr>
          <p:nvPr/>
        </p:nvPicPr>
        <p:blipFill>
          <a:blip r:embed="rId2">
            <a:extLst/>
          </a:blip>
          <a:stretch>
            <a:fillRect/>
          </a:stretch>
        </p:blipFill>
        <p:spPr>
          <a:xfrm>
            <a:off x="-309365" y="5335304"/>
            <a:ext cx="13004801" cy="4274017"/>
          </a:xfrm>
          <a:prstGeom prst="rect">
            <a:avLst/>
          </a:prstGeom>
          <a:ln w="12700">
            <a:miter lim="400000"/>
          </a:ln>
        </p:spPr>
      </p:pic>
      <p:pic>
        <p:nvPicPr>
          <p:cNvPr id="233" name="d_GOFS31_vs_ng288_ m.png" descr="d_GOFS31_vs_ng288_ m.png"/>
          <p:cNvPicPr>
            <a:picLocks noChangeAspect="1"/>
          </p:cNvPicPr>
          <p:nvPr/>
        </p:nvPicPr>
        <p:blipFill>
          <a:blip r:embed="rId3">
            <a:extLst/>
          </a:blip>
          <a:stretch>
            <a:fillRect/>
          </a:stretch>
        </p:blipFill>
        <p:spPr>
          <a:xfrm>
            <a:off x="-309365" y="947802"/>
            <a:ext cx="13004801" cy="4274017"/>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Non-dimensional Potential Energy Anomaly (100 m or less)"/>
          <p:cNvSpPr txBox="1"/>
          <p:nvPr/>
        </p:nvSpPr>
        <p:spPr>
          <a:xfrm>
            <a:off x="282215" y="217273"/>
            <a:ext cx="12440371" cy="6098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500"/>
            </a:lvl1pPr>
          </a:lstStyle>
          <a:p>
            <a:pPr/>
            <a:r>
              <a:t>Non-dimensional Potential Energy Anomaly (100 m or less)</a:t>
            </a:r>
          </a:p>
        </p:txBody>
      </p:sp>
      <p:pic>
        <p:nvPicPr>
          <p:cNvPr id="236" name="SEA_GOFS31_Gulf_Mexico.png" descr="SEA_GOFS31_Gulf_Mexico.png"/>
          <p:cNvPicPr>
            <a:picLocks noChangeAspect="1"/>
          </p:cNvPicPr>
          <p:nvPr/>
        </p:nvPicPr>
        <p:blipFill>
          <a:blip r:embed="rId2">
            <a:extLst/>
          </a:blip>
          <a:stretch>
            <a:fillRect/>
          </a:stretch>
        </p:blipFill>
        <p:spPr>
          <a:xfrm>
            <a:off x="2011575" y="3407957"/>
            <a:ext cx="10099250" cy="6245426"/>
          </a:xfrm>
          <a:prstGeom prst="rect">
            <a:avLst/>
          </a:prstGeom>
          <a:ln w="12700">
            <a:miter lim="400000"/>
          </a:ln>
        </p:spPr>
      </p:pic>
      <p:sp>
        <p:nvSpPr>
          <p:cNvPr id="237" name="Michael"/>
          <p:cNvSpPr txBox="1"/>
          <p:nvPr/>
        </p:nvSpPr>
        <p:spPr>
          <a:xfrm>
            <a:off x="5495798" y="2659551"/>
            <a:ext cx="201320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Michael</a:t>
            </a:r>
          </a:p>
        </p:txBody>
      </p:sp>
      <p:pic>
        <p:nvPicPr>
          <p:cNvPr id="238" name="frac_phi_gh_over.pdf" descr="frac_phi_gh_over.pdf"/>
          <p:cNvPicPr>
            <a:picLocks noChangeAspect="1"/>
          </p:cNvPicPr>
          <p:nvPr/>
        </p:nvPicPr>
        <p:blipFill>
          <a:blip r:embed="rId3">
            <a:extLst/>
          </a:blip>
          <a:stretch>
            <a:fillRect/>
          </a:stretch>
        </p:blipFill>
        <p:spPr>
          <a:xfrm>
            <a:off x="4159448" y="1171839"/>
            <a:ext cx="4127501" cy="11430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SEA_GOFS31_GOM.png" descr="SEA_GOFS31_GOM.png"/>
          <p:cNvPicPr>
            <a:picLocks noChangeAspect="1"/>
          </p:cNvPicPr>
          <p:nvPr/>
        </p:nvPicPr>
        <p:blipFill>
          <a:blip r:embed="rId2">
            <a:extLst/>
          </a:blip>
          <a:stretch>
            <a:fillRect/>
          </a:stretch>
        </p:blipFill>
        <p:spPr>
          <a:xfrm>
            <a:off x="0" y="1231900"/>
            <a:ext cx="13004801" cy="8010319"/>
          </a:xfrm>
          <a:prstGeom prst="rect">
            <a:avLst/>
          </a:prstGeom>
          <a:ln w="12700">
            <a:miter lim="400000"/>
          </a:ln>
        </p:spPr>
      </p:pic>
      <p:sp>
        <p:nvSpPr>
          <p:cNvPr id="241" name="100m"/>
          <p:cNvSpPr txBox="1"/>
          <p:nvPr/>
        </p:nvSpPr>
        <p:spPr>
          <a:xfrm>
            <a:off x="4244677" y="3884270"/>
            <a:ext cx="89885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100m</a:t>
            </a:r>
          </a:p>
        </p:txBody>
      </p:sp>
      <p:sp>
        <p:nvSpPr>
          <p:cNvPr id="242" name="Positive…"/>
          <p:cNvSpPr txBox="1"/>
          <p:nvPr/>
        </p:nvSpPr>
        <p:spPr>
          <a:xfrm>
            <a:off x="1128301" y="2057587"/>
            <a:ext cx="1265531"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Positive</a:t>
            </a:r>
          </a:p>
          <a:p>
            <a:pPr/>
            <a:r>
              <a:t>Values</a:t>
            </a:r>
          </a:p>
        </p:txBody>
      </p:sp>
      <p:sp>
        <p:nvSpPr>
          <p:cNvPr id="243" name="Line"/>
          <p:cNvSpPr/>
          <p:nvPr/>
        </p:nvSpPr>
        <p:spPr>
          <a:xfrm>
            <a:off x="1921517" y="3022270"/>
            <a:ext cx="720407" cy="720407"/>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44" name="Ng288"/>
          <p:cNvSpPr txBox="1"/>
          <p:nvPr/>
        </p:nvSpPr>
        <p:spPr>
          <a:xfrm>
            <a:off x="7288868" y="3613337"/>
            <a:ext cx="1034797"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Ng288</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SEA_original_GOFS31_SAB+MAB.png" descr="SEA_original_GOFS31_SAB+MAB.png"/>
          <p:cNvPicPr>
            <a:picLocks noChangeAspect="1"/>
          </p:cNvPicPr>
          <p:nvPr/>
        </p:nvPicPr>
        <p:blipFill>
          <a:blip r:embed="rId2">
            <a:extLst/>
          </a:blip>
          <a:stretch>
            <a:fillRect/>
          </a:stretch>
        </p:blipFill>
        <p:spPr>
          <a:xfrm>
            <a:off x="135532" y="998339"/>
            <a:ext cx="12733736" cy="8174342"/>
          </a:xfrm>
          <a:prstGeom prst="rect">
            <a:avLst/>
          </a:prstGeom>
          <a:ln w="12700">
            <a:miter lim="400000"/>
          </a:ln>
        </p:spPr>
      </p:pic>
      <p:sp>
        <p:nvSpPr>
          <p:cNvPr id="247" name="100m"/>
          <p:cNvSpPr txBox="1"/>
          <p:nvPr/>
        </p:nvSpPr>
        <p:spPr>
          <a:xfrm>
            <a:off x="3834705" y="3765737"/>
            <a:ext cx="898857"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100m</a:t>
            </a:r>
          </a:p>
        </p:txBody>
      </p:sp>
      <p:grpSp>
        <p:nvGrpSpPr>
          <p:cNvPr id="250" name="Group"/>
          <p:cNvGrpSpPr/>
          <p:nvPr/>
        </p:nvGrpSpPr>
        <p:grpSpPr>
          <a:xfrm>
            <a:off x="12094226" y="4868333"/>
            <a:ext cx="952908" cy="762269"/>
            <a:chOff x="0" y="0"/>
            <a:chExt cx="952906" cy="762268"/>
          </a:xfrm>
        </p:grpSpPr>
        <p:sp>
          <p:nvSpPr>
            <p:cNvPr id="248" name="Rectangle"/>
            <p:cNvSpPr/>
            <p:nvPr/>
          </p:nvSpPr>
          <p:spPr>
            <a:xfrm>
              <a:off x="388020" y="0"/>
              <a:ext cx="564887" cy="76226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49" name="j/m^3"/>
            <p:cNvSpPr txBox="1"/>
            <p:nvPr/>
          </p:nvSpPr>
          <p:spPr>
            <a:xfrm>
              <a:off x="-1" y="269003"/>
              <a:ext cx="940614"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j/m^3</a:t>
              </a:r>
            </a:p>
          </p:txBody>
        </p:sp>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 name="non_dim_SEA_GOFS31_vs_ng288.png" descr="non_dim_SEA_GOFS31_vs_ng288.png"/>
          <p:cNvPicPr>
            <a:picLocks noChangeAspect="1"/>
          </p:cNvPicPr>
          <p:nvPr/>
        </p:nvPicPr>
        <p:blipFill>
          <a:blip r:embed="rId2">
            <a:extLst/>
          </a:blip>
          <a:stretch>
            <a:fillRect/>
          </a:stretch>
        </p:blipFill>
        <p:spPr>
          <a:xfrm>
            <a:off x="2957311" y="208410"/>
            <a:ext cx="9494712" cy="4605996"/>
          </a:xfrm>
          <a:prstGeom prst="rect">
            <a:avLst/>
          </a:prstGeom>
          <a:ln w="12700">
            <a:miter lim="400000"/>
          </a:ln>
        </p:spPr>
      </p:pic>
      <p:pic>
        <p:nvPicPr>
          <p:cNvPr id="253" name="orig_SEA_GOFS31_vs_ng288.png" descr="orig_SEA_GOFS31_vs_ng288.png"/>
          <p:cNvPicPr>
            <a:picLocks noChangeAspect="1"/>
          </p:cNvPicPr>
          <p:nvPr/>
        </p:nvPicPr>
        <p:blipFill>
          <a:blip r:embed="rId3">
            <a:extLst/>
          </a:blip>
          <a:stretch>
            <a:fillRect/>
          </a:stretch>
        </p:blipFill>
        <p:spPr>
          <a:xfrm>
            <a:off x="2857180" y="4978469"/>
            <a:ext cx="9694974" cy="4605996"/>
          </a:xfrm>
          <a:prstGeom prst="rect">
            <a:avLst/>
          </a:prstGeom>
          <a:ln w="12700">
            <a:miter lim="400000"/>
          </a:ln>
        </p:spPr>
      </p:pic>
      <p:pic>
        <p:nvPicPr>
          <p:cNvPr id="254" name="phi_orig_=_gh_ov.pdf" descr="phi_orig_=_gh_ov.pdf"/>
          <p:cNvPicPr>
            <a:picLocks noChangeAspect="1"/>
          </p:cNvPicPr>
          <p:nvPr/>
        </p:nvPicPr>
        <p:blipFill>
          <a:blip r:embed="rId4">
            <a:extLst/>
          </a:blip>
          <a:stretch>
            <a:fillRect/>
          </a:stretch>
        </p:blipFill>
        <p:spPr>
          <a:xfrm>
            <a:off x="232701" y="4373297"/>
            <a:ext cx="2984501" cy="469901"/>
          </a:xfrm>
          <a:prstGeom prst="rect">
            <a:avLst/>
          </a:prstGeom>
          <a:ln w="12700">
            <a:miter lim="400000"/>
          </a:ln>
        </p:spPr>
      </p:pic>
      <p:pic>
        <p:nvPicPr>
          <p:cNvPr id="255" name="phi_orig_=_10^6_.pdf" descr="phi_orig_=_10^6_.pdf"/>
          <p:cNvPicPr>
            <a:picLocks noChangeAspect="1"/>
          </p:cNvPicPr>
          <p:nvPr/>
        </p:nvPicPr>
        <p:blipFill>
          <a:blip r:embed="rId5">
            <a:extLst/>
          </a:blip>
          <a:stretch>
            <a:fillRect/>
          </a:stretch>
        </p:blipFill>
        <p:spPr>
          <a:xfrm>
            <a:off x="270801" y="6411185"/>
            <a:ext cx="2908301" cy="546101"/>
          </a:xfrm>
          <a:prstGeom prst="rect">
            <a:avLst/>
          </a:prstGeom>
          <a:ln w="12700">
            <a:miter lim="400000"/>
          </a:ln>
        </p:spPr>
      </p:pic>
      <p:pic>
        <p:nvPicPr>
          <p:cNvPr id="256" name="h_approx_100_m.pdf" descr="h_approx_100_m.pdf"/>
          <p:cNvPicPr>
            <a:picLocks noChangeAspect="1"/>
          </p:cNvPicPr>
          <p:nvPr/>
        </p:nvPicPr>
        <p:blipFill>
          <a:blip r:embed="rId6">
            <a:extLst/>
          </a:blip>
          <a:stretch>
            <a:fillRect/>
          </a:stretch>
        </p:blipFill>
        <p:spPr>
          <a:xfrm>
            <a:off x="638042" y="5387776"/>
            <a:ext cx="1930401" cy="342901"/>
          </a:xfrm>
          <a:prstGeom prst="rect">
            <a:avLst/>
          </a:prstGeom>
          <a:ln w="12700">
            <a:miter lim="400000"/>
          </a:ln>
        </p:spPr>
      </p:pic>
      <p:grpSp>
        <p:nvGrpSpPr>
          <p:cNvPr id="259" name="Group"/>
          <p:cNvGrpSpPr/>
          <p:nvPr/>
        </p:nvGrpSpPr>
        <p:grpSpPr>
          <a:xfrm>
            <a:off x="2171293" y="7018866"/>
            <a:ext cx="952907" cy="762270"/>
            <a:chOff x="0" y="0"/>
            <a:chExt cx="952906" cy="762268"/>
          </a:xfrm>
        </p:grpSpPr>
        <p:sp>
          <p:nvSpPr>
            <p:cNvPr id="257" name="Rectangle"/>
            <p:cNvSpPr/>
            <p:nvPr/>
          </p:nvSpPr>
          <p:spPr>
            <a:xfrm>
              <a:off x="388020" y="0"/>
              <a:ext cx="564887" cy="76226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58" name="j/m^3"/>
            <p:cNvSpPr txBox="1"/>
            <p:nvPr/>
          </p:nvSpPr>
          <p:spPr>
            <a:xfrm>
              <a:off x="-1" y="269003"/>
              <a:ext cx="940614"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j/m^3</a:t>
              </a:r>
            </a:p>
          </p:txBody>
        </p:sp>
      </p:gr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T100_GOFS31_Gulf_Mexico.png" descr="T100_GOFS31_Gulf_Mexico.png"/>
          <p:cNvPicPr>
            <a:picLocks noChangeAspect="1"/>
          </p:cNvPicPr>
          <p:nvPr/>
        </p:nvPicPr>
        <p:blipFill>
          <a:blip r:embed="rId2">
            <a:extLst/>
          </a:blip>
          <a:stretch>
            <a:fillRect/>
          </a:stretch>
        </p:blipFill>
        <p:spPr>
          <a:xfrm>
            <a:off x="749276" y="1725078"/>
            <a:ext cx="11506248" cy="7495585"/>
          </a:xfrm>
          <a:prstGeom prst="rect">
            <a:avLst/>
          </a:prstGeom>
          <a:ln w="12700">
            <a:miter lim="400000"/>
          </a:ln>
        </p:spPr>
      </p:pic>
      <p:sp>
        <p:nvSpPr>
          <p:cNvPr id="262" name="Depth Average Temperature down to 100 m or bottom"/>
          <p:cNvSpPr txBox="1"/>
          <p:nvPr/>
        </p:nvSpPr>
        <p:spPr>
          <a:xfrm>
            <a:off x="657097" y="248667"/>
            <a:ext cx="11385805"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Depth Average Temperature down to 100 m or bottom</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OHC_GOFS31_Gulg_Mexico.png" descr="OHC_GOFS31_Gulg_Mexico.png"/>
          <p:cNvPicPr>
            <a:picLocks noChangeAspect="1"/>
          </p:cNvPicPr>
          <p:nvPr/>
        </p:nvPicPr>
        <p:blipFill>
          <a:blip r:embed="rId2">
            <a:extLst/>
          </a:blip>
          <a:stretch>
            <a:fillRect/>
          </a:stretch>
        </p:blipFill>
        <p:spPr>
          <a:xfrm>
            <a:off x="322243" y="1764138"/>
            <a:ext cx="12360314" cy="7567849"/>
          </a:xfrm>
          <a:prstGeom prst="rect">
            <a:avLst/>
          </a:prstGeom>
          <a:ln w="12700">
            <a:miter lim="400000"/>
          </a:ln>
        </p:spPr>
      </p:pic>
      <p:sp>
        <p:nvSpPr>
          <p:cNvPr id="265" name="Ocean Heat Content"/>
          <p:cNvSpPr txBox="1"/>
          <p:nvPr/>
        </p:nvSpPr>
        <p:spPr>
          <a:xfrm>
            <a:off x="3859587" y="424351"/>
            <a:ext cx="5044949"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Ocean Heat Content</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S100_GOFS31_Gulf_Mexico.png" descr="S100_GOFS31_Gulf_Mexico.png"/>
          <p:cNvPicPr>
            <a:picLocks noChangeAspect="1"/>
          </p:cNvPicPr>
          <p:nvPr/>
        </p:nvPicPr>
        <p:blipFill>
          <a:blip r:embed="rId2">
            <a:extLst/>
          </a:blip>
          <a:stretch>
            <a:fillRect/>
          </a:stretch>
        </p:blipFill>
        <p:spPr>
          <a:xfrm>
            <a:off x="575347" y="1237659"/>
            <a:ext cx="11854106" cy="772219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D100_GOFS31_Gulf_Mexico.png" descr="D100_GOFS31_Gulf_Mexico.png"/>
          <p:cNvPicPr>
            <a:picLocks noChangeAspect="1"/>
          </p:cNvPicPr>
          <p:nvPr/>
        </p:nvPicPr>
        <p:blipFill>
          <a:blip r:embed="rId2">
            <a:extLst/>
          </a:blip>
          <a:stretch>
            <a:fillRect/>
          </a:stretch>
        </p:blipFill>
        <p:spPr>
          <a:xfrm>
            <a:off x="478127" y="1244828"/>
            <a:ext cx="12048546" cy="764914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Main Characteristics…"/>
          <p:cNvSpPr txBox="1"/>
          <p:nvPr/>
        </p:nvSpPr>
        <p:spPr>
          <a:xfrm>
            <a:off x="441002" y="502666"/>
            <a:ext cx="12122796" cy="46629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3000"/>
            </a:pPr>
            <a:r>
              <a:t>Main Characteristics</a:t>
            </a:r>
          </a:p>
          <a:p>
            <a:pPr marL="416718" indent="-416718" algn="l">
              <a:buSzPct val="145000"/>
              <a:buChar char="•"/>
              <a:defRPr b="0" sz="3000"/>
            </a:pPr>
            <a:r>
              <a:t>It has been used for 45 years and it was first proposed in the Gulf of Mexico</a:t>
            </a:r>
          </a:p>
          <a:p>
            <a:pPr marL="416718" indent="-416718" algn="l">
              <a:buSzPct val="145000"/>
              <a:buChar char="•"/>
              <a:defRPr b="0" sz="3000"/>
            </a:pPr>
            <a:r>
              <a:t>The motivation for this metric was that not only sea surface temperature is important but also the temperature of the upper ocean layers </a:t>
            </a:r>
          </a:p>
          <a:p>
            <a:pPr marL="416718" indent="-416718" algn="l">
              <a:buSzPct val="145000"/>
              <a:buChar char="•"/>
              <a:defRPr b="0" sz="3000"/>
            </a:pPr>
            <a:r>
              <a:t>It has been used extensively with good results (high OHC correlates with hurricane intensification) in the Gulf of Mexico, ………. </a:t>
            </a:r>
          </a:p>
          <a:p>
            <a:pPr marL="416718" indent="-416718" algn="l">
              <a:buSzPct val="145000"/>
              <a:buChar char="•"/>
              <a:defRPr b="0" sz="3000"/>
            </a:pPr>
            <a:r>
              <a:t>This metric has no meaning is cool ocean regions where hurricanes are not generated but where they continue their path like the MAB</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Florence"/>
          <p:cNvSpPr txBox="1"/>
          <p:nvPr/>
        </p:nvSpPr>
        <p:spPr>
          <a:xfrm>
            <a:off x="5560991" y="1033951"/>
            <a:ext cx="2221485"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Florence</a:t>
            </a:r>
          </a:p>
        </p:txBody>
      </p:sp>
      <p:sp>
        <p:nvSpPr>
          <p:cNvPr id="272" name="Non-dimensional Potential Energy Anomaly"/>
          <p:cNvSpPr txBox="1"/>
          <p:nvPr/>
        </p:nvSpPr>
        <p:spPr>
          <a:xfrm>
            <a:off x="2058891" y="304672"/>
            <a:ext cx="9225684" cy="6098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0" sz="3500"/>
            </a:lvl1pPr>
          </a:lstStyle>
          <a:p>
            <a:pPr/>
            <a:r>
              <a:t>Non-dimensional Potential Energy Anomaly</a:t>
            </a:r>
          </a:p>
        </p:txBody>
      </p:sp>
      <p:pic>
        <p:nvPicPr>
          <p:cNvPr id="273" name="SEA_GOFS31_MAB.png" descr="SEA_GOFS31_MAB.png"/>
          <p:cNvPicPr>
            <a:picLocks noChangeAspect="1"/>
          </p:cNvPicPr>
          <p:nvPr/>
        </p:nvPicPr>
        <p:blipFill>
          <a:blip r:embed="rId2">
            <a:extLst/>
          </a:blip>
          <a:stretch>
            <a:fillRect/>
          </a:stretch>
        </p:blipFill>
        <p:spPr>
          <a:xfrm>
            <a:off x="2414389" y="1862539"/>
            <a:ext cx="9402113" cy="7500896"/>
          </a:xfrm>
          <a:prstGeom prst="rect">
            <a:avLst/>
          </a:prstGeom>
          <a:ln w="12700">
            <a:miter lim="400000"/>
          </a:ln>
        </p:spPr>
      </p:pic>
      <p:sp>
        <p:nvSpPr>
          <p:cNvPr id="274" name="Plot 200 m isobath"/>
          <p:cNvSpPr txBox="1"/>
          <p:nvPr/>
        </p:nvSpPr>
        <p:spPr>
          <a:xfrm>
            <a:off x="1001386" y="1158004"/>
            <a:ext cx="2806295"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Plot 200 m isobath</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SEA_GOFS31_MAB+SAB.png" descr="SEA_GOFS31_MAB+SAB.png"/>
          <p:cNvPicPr>
            <a:picLocks noChangeAspect="1"/>
          </p:cNvPicPr>
          <p:nvPr/>
        </p:nvPicPr>
        <p:blipFill>
          <a:blip r:embed="rId2">
            <a:extLst/>
          </a:blip>
          <a:stretch>
            <a:fillRect/>
          </a:stretch>
        </p:blipFill>
        <p:spPr>
          <a:xfrm>
            <a:off x="1025591" y="228864"/>
            <a:ext cx="11556539" cy="9219672"/>
          </a:xfrm>
          <a:prstGeom prst="rect">
            <a:avLst/>
          </a:prstGeom>
          <a:ln w="12700">
            <a:miter lim="400000"/>
          </a:ln>
        </p:spPr>
      </p:pic>
      <p:sp>
        <p:nvSpPr>
          <p:cNvPr id="277" name="200m"/>
          <p:cNvSpPr txBox="1"/>
          <p:nvPr/>
        </p:nvSpPr>
        <p:spPr>
          <a:xfrm>
            <a:off x="7560039" y="2859803"/>
            <a:ext cx="89885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200m</a:t>
            </a:r>
          </a:p>
        </p:txBody>
      </p:sp>
      <p:sp>
        <p:nvSpPr>
          <p:cNvPr id="278" name="50m"/>
          <p:cNvSpPr txBox="1"/>
          <p:nvPr/>
        </p:nvSpPr>
        <p:spPr>
          <a:xfrm>
            <a:off x="7941106" y="1839570"/>
            <a:ext cx="72938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50m</a:t>
            </a:r>
          </a:p>
        </p:txBody>
      </p:sp>
      <p:sp>
        <p:nvSpPr>
          <p:cNvPr id="279" name="Ru33"/>
          <p:cNvSpPr txBox="1"/>
          <p:nvPr/>
        </p:nvSpPr>
        <p:spPr>
          <a:xfrm>
            <a:off x="4669908" y="1839570"/>
            <a:ext cx="85405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Ru33</a:t>
            </a:r>
          </a:p>
        </p:txBody>
      </p:sp>
      <p:sp>
        <p:nvSpPr>
          <p:cNvPr id="280" name="Line"/>
          <p:cNvSpPr/>
          <p:nvPr/>
        </p:nvSpPr>
        <p:spPr>
          <a:xfrm>
            <a:off x="5542028" y="2223161"/>
            <a:ext cx="1668728" cy="751947"/>
          </a:xfrm>
          <a:prstGeom prst="line">
            <a:avLst/>
          </a:prstGeom>
          <a:ln w="508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SEA_original_GOFS31_SAB+MAB.png" descr="SEA_original_GOFS31_SAB+MAB.png"/>
          <p:cNvPicPr>
            <a:picLocks noChangeAspect="1"/>
          </p:cNvPicPr>
          <p:nvPr/>
        </p:nvPicPr>
        <p:blipFill>
          <a:blip r:embed="rId2">
            <a:extLst/>
          </a:blip>
          <a:stretch>
            <a:fillRect/>
          </a:stretch>
        </p:blipFill>
        <p:spPr>
          <a:xfrm>
            <a:off x="949447" y="374649"/>
            <a:ext cx="11105906" cy="9347472"/>
          </a:xfrm>
          <a:prstGeom prst="rect">
            <a:avLst/>
          </a:prstGeom>
          <a:ln w="12700">
            <a:miter lim="400000"/>
          </a:ln>
        </p:spPr>
      </p:pic>
      <p:sp>
        <p:nvSpPr>
          <p:cNvPr id="283" name="200m"/>
          <p:cNvSpPr txBox="1"/>
          <p:nvPr/>
        </p:nvSpPr>
        <p:spPr>
          <a:xfrm>
            <a:off x="7560039" y="3232337"/>
            <a:ext cx="898856"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200m</a:t>
            </a:r>
          </a:p>
        </p:txBody>
      </p:sp>
      <p:sp>
        <p:nvSpPr>
          <p:cNvPr id="284" name="50m"/>
          <p:cNvSpPr txBox="1"/>
          <p:nvPr/>
        </p:nvSpPr>
        <p:spPr>
          <a:xfrm>
            <a:off x="7941106" y="2186703"/>
            <a:ext cx="72938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50m</a:t>
            </a:r>
          </a:p>
        </p:txBody>
      </p:sp>
      <p:grpSp>
        <p:nvGrpSpPr>
          <p:cNvPr id="287" name="Group"/>
          <p:cNvGrpSpPr/>
          <p:nvPr/>
        </p:nvGrpSpPr>
        <p:grpSpPr>
          <a:xfrm>
            <a:off x="11196759" y="4800600"/>
            <a:ext cx="952908" cy="762269"/>
            <a:chOff x="0" y="0"/>
            <a:chExt cx="952906" cy="762268"/>
          </a:xfrm>
        </p:grpSpPr>
        <p:sp>
          <p:nvSpPr>
            <p:cNvPr id="285" name="Rectangle"/>
            <p:cNvSpPr/>
            <p:nvPr/>
          </p:nvSpPr>
          <p:spPr>
            <a:xfrm>
              <a:off x="388020" y="0"/>
              <a:ext cx="564887" cy="76226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86" name="j/m^3"/>
            <p:cNvSpPr txBox="1"/>
            <p:nvPr/>
          </p:nvSpPr>
          <p:spPr>
            <a:xfrm>
              <a:off x="-1" y="269003"/>
              <a:ext cx="940614"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j/m^3</a:t>
              </a:r>
            </a:p>
          </p:txBody>
        </p:sp>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Screen Shot 2019-01-04 at 4.02.27 PM.png" descr="Screen Shot 2019-01-04 at 4.02.27 PM.png"/>
          <p:cNvPicPr>
            <a:picLocks noChangeAspect="1"/>
          </p:cNvPicPr>
          <p:nvPr/>
        </p:nvPicPr>
        <p:blipFill>
          <a:blip r:embed="rId2">
            <a:extLst/>
          </a:blip>
          <a:stretch>
            <a:fillRect/>
          </a:stretch>
        </p:blipFill>
        <p:spPr>
          <a:xfrm>
            <a:off x="6133788" y="1413332"/>
            <a:ext cx="6794482" cy="5836286"/>
          </a:xfrm>
          <a:prstGeom prst="rect">
            <a:avLst/>
          </a:prstGeom>
          <a:ln w="12700">
            <a:miter lim="400000"/>
          </a:ln>
        </p:spPr>
      </p:pic>
      <p:sp>
        <p:nvSpPr>
          <p:cNvPr id="290" name="Depth (m)"/>
          <p:cNvSpPr txBox="1"/>
          <p:nvPr/>
        </p:nvSpPr>
        <p:spPr>
          <a:xfrm>
            <a:off x="8564914" y="666937"/>
            <a:ext cx="1530706"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Depth (m)</a:t>
            </a:r>
          </a:p>
        </p:txBody>
      </p:sp>
      <p:pic>
        <p:nvPicPr>
          <p:cNvPr id="291" name="SEA_original_GOFS31_SAB+MAB.png" descr="SEA_original_GOFS31_SAB+MAB.png"/>
          <p:cNvPicPr>
            <a:picLocks noChangeAspect="1"/>
          </p:cNvPicPr>
          <p:nvPr/>
        </p:nvPicPr>
        <p:blipFill>
          <a:blip r:embed="rId3">
            <a:extLst/>
          </a:blip>
          <a:stretch>
            <a:fillRect/>
          </a:stretch>
        </p:blipFill>
        <p:spPr>
          <a:xfrm>
            <a:off x="71834" y="1244533"/>
            <a:ext cx="6794481" cy="5718689"/>
          </a:xfrm>
          <a:prstGeom prst="rect">
            <a:avLst/>
          </a:prstGeom>
          <a:ln w="12700">
            <a:miter lim="400000"/>
          </a:ln>
        </p:spPr>
      </p:pic>
      <p:grpSp>
        <p:nvGrpSpPr>
          <p:cNvPr id="294" name="Group"/>
          <p:cNvGrpSpPr/>
          <p:nvPr/>
        </p:nvGrpSpPr>
        <p:grpSpPr>
          <a:xfrm>
            <a:off x="6150626" y="3739478"/>
            <a:ext cx="1116486" cy="728799"/>
            <a:chOff x="0" y="0"/>
            <a:chExt cx="1116485" cy="728798"/>
          </a:xfrm>
        </p:grpSpPr>
        <p:sp>
          <p:nvSpPr>
            <p:cNvPr id="292" name="Rectangle"/>
            <p:cNvSpPr/>
            <p:nvPr/>
          </p:nvSpPr>
          <p:spPr>
            <a:xfrm>
              <a:off x="454629" y="0"/>
              <a:ext cx="661857" cy="72879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93" name="j/m^3"/>
            <p:cNvSpPr txBox="1"/>
            <p:nvPr/>
          </p:nvSpPr>
          <p:spPr>
            <a:xfrm>
              <a:off x="-1" y="257192"/>
              <a:ext cx="1102083" cy="4408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j/m^3</a:t>
              </a:r>
            </a:p>
          </p:txBody>
        </p:sp>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SEA_original_GOFS31_SAB+MAB.png" descr="SEA_original_GOFS31_SAB+MAB.png"/>
          <p:cNvPicPr>
            <a:picLocks noChangeAspect="1"/>
          </p:cNvPicPr>
          <p:nvPr/>
        </p:nvPicPr>
        <p:blipFill>
          <a:blip r:embed="rId2">
            <a:extLst/>
          </a:blip>
          <a:stretch>
            <a:fillRect/>
          </a:stretch>
        </p:blipFill>
        <p:spPr>
          <a:xfrm>
            <a:off x="6291209" y="1869950"/>
            <a:ext cx="6631961" cy="5581900"/>
          </a:xfrm>
          <a:prstGeom prst="rect">
            <a:avLst/>
          </a:prstGeom>
          <a:ln w="12700">
            <a:miter lim="400000"/>
          </a:ln>
        </p:spPr>
      </p:pic>
      <p:pic>
        <p:nvPicPr>
          <p:cNvPr id="297" name="SEA_original_GOFS31_SAB+MAB.png" descr="SEA_original_GOFS31_SAB+MAB.png"/>
          <p:cNvPicPr>
            <a:picLocks noChangeAspect="1"/>
          </p:cNvPicPr>
          <p:nvPr/>
        </p:nvPicPr>
        <p:blipFill>
          <a:blip r:embed="rId3">
            <a:extLst/>
          </a:blip>
          <a:stretch>
            <a:fillRect/>
          </a:stretch>
        </p:blipFill>
        <p:spPr>
          <a:xfrm>
            <a:off x="6291210" y="1869950"/>
            <a:ext cx="6631959" cy="5581900"/>
          </a:xfrm>
          <a:prstGeom prst="rect">
            <a:avLst/>
          </a:prstGeom>
          <a:ln w="12700">
            <a:miter lim="400000"/>
          </a:ln>
        </p:spPr>
      </p:pic>
      <p:pic>
        <p:nvPicPr>
          <p:cNvPr id="298" name="SEA_GOFS31_MAB+SAB.png" descr="SEA_GOFS31_MAB+SAB.png"/>
          <p:cNvPicPr>
            <a:picLocks noChangeAspect="1"/>
          </p:cNvPicPr>
          <p:nvPr/>
        </p:nvPicPr>
        <p:blipFill>
          <a:blip r:embed="rId4">
            <a:extLst/>
          </a:blip>
          <a:stretch>
            <a:fillRect/>
          </a:stretch>
        </p:blipFill>
        <p:spPr>
          <a:xfrm>
            <a:off x="82616" y="1869950"/>
            <a:ext cx="6996719" cy="5581900"/>
          </a:xfrm>
          <a:prstGeom prst="rect">
            <a:avLst/>
          </a:prstGeom>
          <a:ln w="12700">
            <a:miter lim="400000"/>
          </a:ln>
        </p:spPr>
      </p:pic>
      <p:sp>
        <p:nvSpPr>
          <p:cNvPr id="299" name="Oval"/>
          <p:cNvSpPr/>
          <p:nvPr/>
        </p:nvSpPr>
        <p:spPr>
          <a:xfrm>
            <a:off x="2890705" y="4149923"/>
            <a:ext cx="575403" cy="1021954"/>
          </a:xfrm>
          <a:prstGeom prst="ellips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00" name="Oval"/>
          <p:cNvSpPr/>
          <p:nvPr/>
        </p:nvSpPr>
        <p:spPr>
          <a:xfrm>
            <a:off x="9045971" y="4149923"/>
            <a:ext cx="575404" cy="1021954"/>
          </a:xfrm>
          <a:prstGeom prst="ellips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303" name="Group"/>
          <p:cNvGrpSpPr/>
          <p:nvPr/>
        </p:nvGrpSpPr>
        <p:grpSpPr>
          <a:xfrm>
            <a:off x="12060359" y="4279765"/>
            <a:ext cx="952908" cy="762270"/>
            <a:chOff x="0" y="0"/>
            <a:chExt cx="952906" cy="762268"/>
          </a:xfrm>
        </p:grpSpPr>
        <p:sp>
          <p:nvSpPr>
            <p:cNvPr id="301" name="Rectangle"/>
            <p:cNvSpPr/>
            <p:nvPr/>
          </p:nvSpPr>
          <p:spPr>
            <a:xfrm>
              <a:off x="388020" y="0"/>
              <a:ext cx="564887" cy="76226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02" name="j/m^3"/>
            <p:cNvSpPr txBox="1"/>
            <p:nvPr/>
          </p:nvSpPr>
          <p:spPr>
            <a:xfrm>
              <a:off x="-1" y="269003"/>
              <a:ext cx="940614"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j/m^3</a:t>
              </a:r>
            </a:p>
          </p:txBody>
        </p:sp>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non_dim_SEA_GOFS31_vs_ru33.png" descr="non_dim_SEA_GOFS31_vs_ru33.png"/>
          <p:cNvPicPr>
            <a:picLocks noChangeAspect="1"/>
          </p:cNvPicPr>
          <p:nvPr/>
        </p:nvPicPr>
        <p:blipFill>
          <a:blip r:embed="rId2">
            <a:extLst/>
          </a:blip>
          <a:stretch>
            <a:fillRect/>
          </a:stretch>
        </p:blipFill>
        <p:spPr>
          <a:xfrm>
            <a:off x="2930937" y="122832"/>
            <a:ext cx="9726092" cy="4869273"/>
          </a:xfrm>
          <a:prstGeom prst="rect">
            <a:avLst/>
          </a:prstGeom>
          <a:ln w="12700">
            <a:miter lim="400000"/>
          </a:ln>
        </p:spPr>
      </p:pic>
      <p:pic>
        <p:nvPicPr>
          <p:cNvPr id="306" name="orig_SEA_GOFS31_vs_ru33.png" descr="orig_SEA_GOFS31_vs_ru33.png"/>
          <p:cNvPicPr>
            <a:picLocks noChangeAspect="1"/>
          </p:cNvPicPr>
          <p:nvPr/>
        </p:nvPicPr>
        <p:blipFill>
          <a:blip r:embed="rId3">
            <a:extLst/>
          </a:blip>
          <a:stretch>
            <a:fillRect/>
          </a:stretch>
        </p:blipFill>
        <p:spPr>
          <a:xfrm>
            <a:off x="2495433" y="4909968"/>
            <a:ext cx="10249134" cy="4869273"/>
          </a:xfrm>
          <a:prstGeom prst="rect">
            <a:avLst/>
          </a:prstGeom>
          <a:ln w="12700">
            <a:miter lim="400000"/>
          </a:ln>
        </p:spPr>
      </p:pic>
      <p:pic>
        <p:nvPicPr>
          <p:cNvPr id="307" name="phi_orig_=_gh_ov.pdf" descr="phi_orig_=_gh_ov.pdf"/>
          <p:cNvPicPr>
            <a:picLocks noChangeAspect="1"/>
          </p:cNvPicPr>
          <p:nvPr/>
        </p:nvPicPr>
        <p:blipFill>
          <a:blip r:embed="rId4">
            <a:extLst/>
          </a:blip>
          <a:stretch>
            <a:fillRect/>
          </a:stretch>
        </p:blipFill>
        <p:spPr>
          <a:xfrm>
            <a:off x="232701" y="4373297"/>
            <a:ext cx="2984501" cy="469901"/>
          </a:xfrm>
          <a:prstGeom prst="rect">
            <a:avLst/>
          </a:prstGeom>
          <a:ln w="12700">
            <a:miter lim="400000"/>
          </a:ln>
        </p:spPr>
      </p:pic>
      <p:pic>
        <p:nvPicPr>
          <p:cNvPr id="308" name="h_approx_60_m.pdf" descr="h_approx_60_m.pdf"/>
          <p:cNvPicPr>
            <a:picLocks noChangeAspect="1"/>
          </p:cNvPicPr>
          <p:nvPr/>
        </p:nvPicPr>
        <p:blipFill>
          <a:blip r:embed="rId5">
            <a:extLst/>
          </a:blip>
          <a:stretch>
            <a:fillRect/>
          </a:stretch>
        </p:blipFill>
        <p:spPr>
          <a:xfrm>
            <a:off x="692348" y="5312833"/>
            <a:ext cx="1689101" cy="342901"/>
          </a:xfrm>
          <a:prstGeom prst="rect">
            <a:avLst/>
          </a:prstGeom>
          <a:ln w="12700">
            <a:miter lim="400000"/>
          </a:ln>
        </p:spPr>
      </p:pic>
      <p:pic>
        <p:nvPicPr>
          <p:cNvPr id="309" name="phi_orig_=_6_tim.pdf" descr="phi_orig_=_6_tim.pdf"/>
          <p:cNvPicPr>
            <a:picLocks noChangeAspect="1"/>
          </p:cNvPicPr>
          <p:nvPr/>
        </p:nvPicPr>
        <p:blipFill>
          <a:blip r:embed="rId6">
            <a:extLst/>
          </a:blip>
          <a:stretch>
            <a:fillRect/>
          </a:stretch>
        </p:blipFill>
        <p:spPr>
          <a:xfrm>
            <a:off x="182033" y="6396090"/>
            <a:ext cx="2984501" cy="442530"/>
          </a:xfrm>
          <a:prstGeom prst="rect">
            <a:avLst/>
          </a:prstGeom>
          <a:ln w="12700">
            <a:miter lim="400000"/>
          </a:ln>
        </p:spPr>
      </p:pic>
      <p:grpSp>
        <p:nvGrpSpPr>
          <p:cNvPr id="312" name="Group"/>
          <p:cNvGrpSpPr/>
          <p:nvPr/>
        </p:nvGrpSpPr>
        <p:grpSpPr>
          <a:xfrm>
            <a:off x="2171293" y="7018866"/>
            <a:ext cx="952907" cy="762270"/>
            <a:chOff x="0" y="0"/>
            <a:chExt cx="952906" cy="762268"/>
          </a:xfrm>
        </p:grpSpPr>
        <p:sp>
          <p:nvSpPr>
            <p:cNvPr id="310" name="Rectangle"/>
            <p:cNvSpPr/>
            <p:nvPr/>
          </p:nvSpPr>
          <p:spPr>
            <a:xfrm>
              <a:off x="388020" y="0"/>
              <a:ext cx="564887" cy="76226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11" name="j/m^3"/>
            <p:cNvSpPr txBox="1"/>
            <p:nvPr/>
          </p:nvSpPr>
          <p:spPr>
            <a:xfrm>
              <a:off x="-1" y="269003"/>
              <a:ext cx="940614"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j/m^3</a:t>
              </a:r>
            </a:p>
          </p:txBody>
        </p:sp>
      </p:grpSp>
      <p:sp>
        <p:nvSpPr>
          <p:cNvPr id="313" name="Plot of depth vs time for GOFS 3.1 and glider"/>
          <p:cNvSpPr txBox="1"/>
          <p:nvPr/>
        </p:nvSpPr>
        <p:spPr>
          <a:xfrm>
            <a:off x="366863" y="1953870"/>
            <a:ext cx="657697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Plot of depth vs time for GOFS 3.1 and glider</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T100_GOFS31_MAB.png" descr="T100_GOFS31_MAB.png"/>
          <p:cNvPicPr>
            <a:picLocks noChangeAspect="1"/>
          </p:cNvPicPr>
          <p:nvPr/>
        </p:nvPicPr>
        <p:blipFill>
          <a:blip r:embed="rId2">
            <a:extLst/>
          </a:blip>
          <a:stretch>
            <a:fillRect/>
          </a:stretch>
        </p:blipFill>
        <p:spPr>
          <a:xfrm>
            <a:off x="2109720" y="1635020"/>
            <a:ext cx="9443069" cy="8087142"/>
          </a:xfrm>
          <a:prstGeom prst="rect">
            <a:avLst/>
          </a:prstGeom>
          <a:ln w="12700">
            <a:miter lim="400000"/>
          </a:ln>
        </p:spPr>
      </p:pic>
      <p:sp>
        <p:nvSpPr>
          <p:cNvPr id="316" name="Depth Average Temperature down to 100 m or bottom"/>
          <p:cNvSpPr txBox="1"/>
          <p:nvPr/>
        </p:nvSpPr>
        <p:spPr>
          <a:xfrm>
            <a:off x="657097" y="248667"/>
            <a:ext cx="11385805"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Depth Average Temperature down to 100 m or bottom</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OHC_GOFS31_MAB.png" descr="OHC_GOFS31_MAB.png"/>
          <p:cNvPicPr>
            <a:picLocks noChangeAspect="1"/>
          </p:cNvPicPr>
          <p:nvPr/>
        </p:nvPicPr>
        <p:blipFill>
          <a:blip r:embed="rId2">
            <a:extLst/>
          </a:blip>
          <a:stretch>
            <a:fillRect/>
          </a:stretch>
        </p:blipFill>
        <p:spPr>
          <a:xfrm>
            <a:off x="1878810" y="1091385"/>
            <a:ext cx="10535903" cy="8352039"/>
          </a:xfrm>
          <a:prstGeom prst="rect">
            <a:avLst/>
          </a:prstGeom>
          <a:ln w="12700">
            <a:miter lim="400000"/>
          </a:ln>
        </p:spPr>
      </p:pic>
      <p:sp>
        <p:nvSpPr>
          <p:cNvPr id="319" name="Ocean Heat Content"/>
          <p:cNvSpPr txBox="1"/>
          <p:nvPr/>
        </p:nvSpPr>
        <p:spPr>
          <a:xfrm>
            <a:off x="3979926" y="238084"/>
            <a:ext cx="5044949"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Ocean Heat Content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S100_GOFS31_MAB.png" descr="S100_GOFS31_MAB.png"/>
          <p:cNvPicPr>
            <a:picLocks noChangeAspect="1"/>
          </p:cNvPicPr>
          <p:nvPr/>
        </p:nvPicPr>
        <p:blipFill>
          <a:blip r:embed="rId2">
            <a:extLst/>
          </a:blip>
          <a:stretch>
            <a:fillRect/>
          </a:stretch>
        </p:blipFill>
        <p:spPr>
          <a:xfrm>
            <a:off x="1224468" y="348985"/>
            <a:ext cx="10555864" cy="905563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D100_GOFS31_MAB.png" descr="D100_GOFS31_MAB.png"/>
          <p:cNvPicPr>
            <a:picLocks noChangeAspect="1"/>
          </p:cNvPicPr>
          <p:nvPr/>
        </p:nvPicPr>
        <p:blipFill>
          <a:blip r:embed="rId2">
            <a:extLst/>
          </a:blip>
          <a:stretch>
            <a:fillRect/>
          </a:stretch>
        </p:blipFill>
        <p:spPr>
          <a:xfrm>
            <a:off x="894649" y="233026"/>
            <a:ext cx="11215502" cy="928754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Screen Shot 2018-12-12 at 1.55.03 PM.png" descr="Screen Shot 2018-12-12 at 1.55.03 PM.png"/>
          <p:cNvPicPr>
            <a:picLocks noChangeAspect="1"/>
          </p:cNvPicPr>
          <p:nvPr/>
        </p:nvPicPr>
        <p:blipFill>
          <a:blip r:embed="rId2">
            <a:extLst/>
          </a:blip>
          <a:stretch>
            <a:fillRect/>
          </a:stretch>
        </p:blipFill>
        <p:spPr>
          <a:xfrm>
            <a:off x="357904" y="1385132"/>
            <a:ext cx="12288992" cy="5617192"/>
          </a:xfrm>
          <a:prstGeom prst="rect">
            <a:avLst/>
          </a:prstGeom>
          <a:ln w="12700">
            <a:miter lim="400000"/>
          </a:ln>
        </p:spPr>
      </p:pic>
      <p:sp>
        <p:nvSpPr>
          <p:cNvPr id="132" name="Goni and Trinanes 2003"/>
          <p:cNvSpPr txBox="1"/>
          <p:nvPr/>
        </p:nvSpPr>
        <p:spPr>
          <a:xfrm>
            <a:off x="4224781" y="411733"/>
            <a:ext cx="4250437"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lvl1pPr>
          </a:lstStyle>
          <a:p>
            <a:pPr/>
            <a:r>
              <a:t>Goni and Trinanes 2003 </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Caribbean"/>
          <p:cNvSpPr txBox="1"/>
          <p:nvPr/>
        </p:nvSpPr>
        <p:spPr>
          <a:xfrm>
            <a:off x="5194300" y="170351"/>
            <a:ext cx="261620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Caribbean</a:t>
            </a:r>
          </a:p>
        </p:txBody>
      </p:sp>
      <p:pic>
        <p:nvPicPr>
          <p:cNvPr id="326" name="Screen Shot 2019-01-07 at 2.07.59 PM.png" descr="Screen Shot 2019-01-07 at 2.07.59 PM.png"/>
          <p:cNvPicPr>
            <a:picLocks noChangeAspect="1"/>
          </p:cNvPicPr>
          <p:nvPr/>
        </p:nvPicPr>
        <p:blipFill>
          <a:blip r:embed="rId2">
            <a:extLst/>
          </a:blip>
          <a:stretch>
            <a:fillRect/>
          </a:stretch>
        </p:blipFill>
        <p:spPr>
          <a:xfrm>
            <a:off x="4520850" y="916450"/>
            <a:ext cx="3963100" cy="3579079"/>
          </a:xfrm>
          <a:prstGeom prst="rect">
            <a:avLst/>
          </a:prstGeom>
          <a:ln w="12700">
            <a:miter lim="400000"/>
          </a:ln>
        </p:spPr>
      </p:pic>
      <p:pic>
        <p:nvPicPr>
          <p:cNvPr id="327" name="SEA_original_GOFS31_SAB+MAB.png" descr="SEA_original_GOFS31_SAB+MAB.png"/>
          <p:cNvPicPr>
            <a:picLocks noChangeAspect="1"/>
          </p:cNvPicPr>
          <p:nvPr/>
        </p:nvPicPr>
        <p:blipFill>
          <a:blip r:embed="rId3">
            <a:extLst/>
          </a:blip>
          <a:stretch>
            <a:fillRect/>
          </a:stretch>
        </p:blipFill>
        <p:spPr>
          <a:xfrm>
            <a:off x="6806079" y="4611627"/>
            <a:ext cx="5402894" cy="5006351"/>
          </a:xfrm>
          <a:prstGeom prst="rect">
            <a:avLst/>
          </a:prstGeom>
          <a:ln w="12700">
            <a:miter lim="400000"/>
          </a:ln>
        </p:spPr>
      </p:pic>
      <p:pic>
        <p:nvPicPr>
          <p:cNvPr id="328" name="SEA_GOFS31_MAB+SAB.png" descr="SEA_GOFS31_MAB+SAB.png"/>
          <p:cNvPicPr>
            <a:picLocks noChangeAspect="1"/>
          </p:cNvPicPr>
          <p:nvPr/>
        </p:nvPicPr>
        <p:blipFill>
          <a:blip r:embed="rId4">
            <a:extLst/>
          </a:blip>
          <a:stretch>
            <a:fillRect/>
          </a:stretch>
        </p:blipFill>
        <p:spPr>
          <a:xfrm>
            <a:off x="1061971" y="4692897"/>
            <a:ext cx="5544005" cy="4843811"/>
          </a:xfrm>
          <a:prstGeom prst="rect">
            <a:avLst/>
          </a:prstGeom>
          <a:ln w="12700">
            <a:miter lim="400000"/>
          </a:ln>
        </p:spPr>
      </p:pic>
      <p:grpSp>
        <p:nvGrpSpPr>
          <p:cNvPr id="331" name="Group"/>
          <p:cNvGrpSpPr/>
          <p:nvPr/>
        </p:nvGrpSpPr>
        <p:grpSpPr>
          <a:xfrm>
            <a:off x="11552359" y="6715478"/>
            <a:ext cx="952908" cy="798650"/>
            <a:chOff x="0" y="0"/>
            <a:chExt cx="952906" cy="798648"/>
          </a:xfrm>
        </p:grpSpPr>
        <p:sp>
          <p:nvSpPr>
            <p:cNvPr id="329" name="Rectangle"/>
            <p:cNvSpPr/>
            <p:nvPr/>
          </p:nvSpPr>
          <p:spPr>
            <a:xfrm>
              <a:off x="388020" y="0"/>
              <a:ext cx="564887" cy="79864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30" name="j/m^3"/>
            <p:cNvSpPr txBox="1"/>
            <p:nvPr/>
          </p:nvSpPr>
          <p:spPr>
            <a:xfrm>
              <a:off x="-1" y="281842"/>
              <a:ext cx="940614" cy="483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j/m^3</a:t>
              </a:r>
            </a:p>
          </p:txBody>
        </p:sp>
      </p:gr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orig_SEA_GOFS31_vs_ng467.png" descr="orig_SEA_GOFS31_vs_ng467.png"/>
          <p:cNvPicPr>
            <a:picLocks noChangeAspect="1"/>
          </p:cNvPicPr>
          <p:nvPr/>
        </p:nvPicPr>
        <p:blipFill>
          <a:blip r:embed="rId2">
            <a:extLst/>
          </a:blip>
          <a:stretch>
            <a:fillRect/>
          </a:stretch>
        </p:blipFill>
        <p:spPr>
          <a:xfrm>
            <a:off x="949990" y="4864821"/>
            <a:ext cx="10163911" cy="4828785"/>
          </a:xfrm>
          <a:prstGeom prst="rect">
            <a:avLst/>
          </a:prstGeom>
          <a:ln w="12700">
            <a:miter lim="400000"/>
          </a:ln>
        </p:spPr>
      </p:pic>
      <p:pic>
        <p:nvPicPr>
          <p:cNvPr id="334" name="non_dim_SEA_GOFS31_vs_ng467.png" descr="non_dim_SEA_GOFS31_vs_ng467.png"/>
          <p:cNvPicPr>
            <a:picLocks noChangeAspect="1"/>
          </p:cNvPicPr>
          <p:nvPr/>
        </p:nvPicPr>
        <p:blipFill>
          <a:blip r:embed="rId3">
            <a:extLst/>
          </a:blip>
          <a:stretch>
            <a:fillRect/>
          </a:stretch>
        </p:blipFill>
        <p:spPr>
          <a:xfrm>
            <a:off x="1198872" y="26127"/>
            <a:ext cx="9830466" cy="4828785"/>
          </a:xfrm>
          <a:prstGeom prst="rect">
            <a:avLst/>
          </a:prstGeom>
          <a:ln w="12700">
            <a:miter lim="400000"/>
          </a:ln>
        </p:spPr>
      </p:pic>
      <p:grpSp>
        <p:nvGrpSpPr>
          <p:cNvPr id="337" name="Group"/>
          <p:cNvGrpSpPr/>
          <p:nvPr/>
        </p:nvGrpSpPr>
        <p:grpSpPr>
          <a:xfrm>
            <a:off x="274760" y="6898079"/>
            <a:ext cx="952907" cy="762270"/>
            <a:chOff x="0" y="0"/>
            <a:chExt cx="952906" cy="762268"/>
          </a:xfrm>
        </p:grpSpPr>
        <p:sp>
          <p:nvSpPr>
            <p:cNvPr id="335" name="Rectangle"/>
            <p:cNvSpPr/>
            <p:nvPr/>
          </p:nvSpPr>
          <p:spPr>
            <a:xfrm>
              <a:off x="388020" y="0"/>
              <a:ext cx="564887" cy="76226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36" name="j/m^3"/>
            <p:cNvSpPr txBox="1"/>
            <p:nvPr/>
          </p:nvSpPr>
          <p:spPr>
            <a:xfrm>
              <a:off x="-1" y="269003"/>
              <a:ext cx="940614"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j/m^3</a:t>
              </a:r>
            </a:p>
          </p:txBody>
        </p:sp>
      </p:gr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OHC_GOFS31_Caribb.png" descr="OHC_GOFS31_Caribb.png"/>
          <p:cNvPicPr>
            <a:picLocks noChangeAspect="1"/>
          </p:cNvPicPr>
          <p:nvPr/>
        </p:nvPicPr>
        <p:blipFill>
          <a:blip r:embed="rId2">
            <a:extLst/>
          </a:blip>
          <a:stretch>
            <a:fillRect/>
          </a:stretch>
        </p:blipFill>
        <p:spPr>
          <a:xfrm>
            <a:off x="6430665" y="102032"/>
            <a:ext cx="5506343" cy="4764556"/>
          </a:xfrm>
          <a:prstGeom prst="rect">
            <a:avLst/>
          </a:prstGeom>
          <a:ln w="12700">
            <a:miter lim="400000"/>
          </a:ln>
        </p:spPr>
      </p:pic>
      <p:pic>
        <p:nvPicPr>
          <p:cNvPr id="340" name="D100_GOFS31_Caribb.png" descr="D100_GOFS31_Caribb.png"/>
          <p:cNvPicPr>
            <a:picLocks noChangeAspect="1"/>
          </p:cNvPicPr>
          <p:nvPr/>
        </p:nvPicPr>
        <p:blipFill>
          <a:blip r:embed="rId3">
            <a:extLst/>
          </a:blip>
          <a:stretch>
            <a:fillRect/>
          </a:stretch>
        </p:blipFill>
        <p:spPr>
          <a:xfrm>
            <a:off x="6504613" y="4865218"/>
            <a:ext cx="5663828" cy="4842283"/>
          </a:xfrm>
          <a:prstGeom prst="rect">
            <a:avLst/>
          </a:prstGeom>
          <a:ln w="12700">
            <a:miter lim="400000"/>
          </a:ln>
        </p:spPr>
      </p:pic>
      <p:pic>
        <p:nvPicPr>
          <p:cNvPr id="341" name="S100_GOFS31_caribb.png" descr="S100_GOFS31_caribb.png"/>
          <p:cNvPicPr>
            <a:picLocks noChangeAspect="1"/>
          </p:cNvPicPr>
          <p:nvPr/>
        </p:nvPicPr>
        <p:blipFill>
          <a:blip r:embed="rId4">
            <a:extLst/>
          </a:blip>
          <a:stretch>
            <a:fillRect/>
          </a:stretch>
        </p:blipFill>
        <p:spPr>
          <a:xfrm>
            <a:off x="889992" y="4852518"/>
            <a:ext cx="5460860" cy="4842283"/>
          </a:xfrm>
          <a:prstGeom prst="rect">
            <a:avLst/>
          </a:prstGeom>
          <a:ln w="12700">
            <a:miter lim="400000"/>
          </a:ln>
        </p:spPr>
      </p:pic>
      <p:pic>
        <p:nvPicPr>
          <p:cNvPr id="342" name="T100_GOFS31_Caribb.png" descr="T100_GOFS31_Caribb.png"/>
          <p:cNvPicPr>
            <a:picLocks noChangeAspect="1"/>
          </p:cNvPicPr>
          <p:nvPr/>
        </p:nvPicPr>
        <p:blipFill>
          <a:blip r:embed="rId5">
            <a:extLst/>
          </a:blip>
          <a:stretch>
            <a:fillRect/>
          </a:stretch>
        </p:blipFill>
        <p:spPr>
          <a:xfrm>
            <a:off x="736467" y="43003"/>
            <a:ext cx="5506343" cy="4882615"/>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Putting PEA values into the context of the energy delivered by a hurricane"/>
          <p:cNvSpPr txBox="1"/>
          <p:nvPr/>
        </p:nvSpPr>
        <p:spPr>
          <a:xfrm>
            <a:off x="449580" y="316401"/>
            <a:ext cx="12105641" cy="13314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Putting PEA values into the context of the energy delivered by a hurricane </a:t>
            </a:r>
          </a:p>
        </p:txBody>
      </p:sp>
      <p:pic>
        <p:nvPicPr>
          <p:cNvPr id="345" name="Screen Shot 2019-01-07 at 3.12.19 PM.png" descr="Screen Shot 2019-01-07 at 3.12.19 PM.png"/>
          <p:cNvPicPr>
            <a:picLocks noChangeAspect="1"/>
          </p:cNvPicPr>
          <p:nvPr/>
        </p:nvPicPr>
        <p:blipFill>
          <a:blip r:embed="rId2">
            <a:extLst/>
          </a:blip>
          <a:stretch>
            <a:fillRect/>
          </a:stretch>
        </p:blipFill>
        <p:spPr>
          <a:xfrm>
            <a:off x="1398256" y="2258997"/>
            <a:ext cx="10953354" cy="5546003"/>
          </a:xfrm>
          <a:prstGeom prst="rect">
            <a:avLst/>
          </a:prstGeom>
          <a:ln w="12700">
            <a:miter lim="400000"/>
          </a:ln>
        </p:spPr>
      </p:pic>
      <p:sp>
        <p:nvSpPr>
          <p:cNvPr id="346" name="Maclay et al. 2007"/>
          <p:cNvSpPr txBox="1"/>
          <p:nvPr/>
        </p:nvSpPr>
        <p:spPr>
          <a:xfrm>
            <a:off x="5522383" y="1819587"/>
            <a:ext cx="270510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Maclay et al. 2007</a:t>
            </a:r>
          </a:p>
        </p:txBody>
      </p:sp>
      <p:sp>
        <p:nvSpPr>
          <p:cNvPr id="347" name="200 km radius storm"/>
          <p:cNvSpPr txBox="1"/>
          <p:nvPr/>
        </p:nvSpPr>
        <p:spPr>
          <a:xfrm>
            <a:off x="9067326" y="7694270"/>
            <a:ext cx="316748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200 km radius storm </a:t>
            </a:r>
          </a:p>
        </p:txBody>
      </p:sp>
      <p:sp>
        <p:nvSpPr>
          <p:cNvPr id="348" name="Line"/>
          <p:cNvSpPr/>
          <p:nvPr/>
        </p:nvSpPr>
        <p:spPr>
          <a:xfrm>
            <a:off x="10532533" y="7425266"/>
            <a:ext cx="1" cy="245598"/>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49" name="Cat 4 hurricane KE surface"/>
          <p:cNvSpPr txBox="1"/>
          <p:nvPr/>
        </p:nvSpPr>
        <p:spPr>
          <a:xfrm>
            <a:off x="2900358" y="7694270"/>
            <a:ext cx="4020617"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Cat 4 hurricane KE surface</a:t>
            </a:r>
          </a:p>
        </p:txBody>
      </p:sp>
      <p:pic>
        <p:nvPicPr>
          <p:cNvPr id="350" name="10_times_10^16_J.pdf" descr="10_times_10^16_J.pdf"/>
          <p:cNvPicPr>
            <a:picLocks noChangeAspect="1"/>
          </p:cNvPicPr>
          <p:nvPr/>
        </p:nvPicPr>
        <p:blipFill>
          <a:blip r:embed="rId3">
            <a:extLst/>
          </a:blip>
          <a:stretch>
            <a:fillRect/>
          </a:stretch>
        </p:blipFill>
        <p:spPr>
          <a:xfrm>
            <a:off x="338005" y="8416131"/>
            <a:ext cx="9829801" cy="1130301"/>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0" name="Group"/>
          <p:cNvGrpSpPr/>
          <p:nvPr/>
        </p:nvGrpSpPr>
        <p:grpSpPr>
          <a:xfrm>
            <a:off x="1311970" y="491136"/>
            <a:ext cx="10380860" cy="4605996"/>
            <a:chOff x="0" y="0"/>
            <a:chExt cx="10380859" cy="4605995"/>
          </a:xfrm>
        </p:grpSpPr>
        <p:pic>
          <p:nvPicPr>
            <p:cNvPr id="352" name="orig_SEA_GOFS31_vs_ng288.png" descr="orig_SEA_GOFS31_vs_ng288.png"/>
            <p:cNvPicPr>
              <a:picLocks noChangeAspect="1"/>
            </p:cNvPicPr>
            <p:nvPr/>
          </p:nvPicPr>
          <p:blipFill>
            <a:blip r:embed="rId2">
              <a:extLst/>
            </a:blip>
            <a:stretch>
              <a:fillRect/>
            </a:stretch>
          </p:blipFill>
          <p:spPr>
            <a:xfrm>
              <a:off x="685886" y="0"/>
              <a:ext cx="9694974" cy="4605996"/>
            </a:xfrm>
            <a:prstGeom prst="rect">
              <a:avLst/>
            </a:prstGeom>
            <a:ln w="12700" cap="flat">
              <a:noFill/>
              <a:miter lim="400000"/>
            </a:ln>
            <a:effectLst/>
          </p:spPr>
        </p:pic>
        <p:grpSp>
          <p:nvGrpSpPr>
            <p:cNvPr id="355" name="Group"/>
            <p:cNvGrpSpPr/>
            <p:nvPr/>
          </p:nvGrpSpPr>
          <p:grpSpPr>
            <a:xfrm>
              <a:off x="-1" y="2040397"/>
              <a:ext cx="952908" cy="762269"/>
              <a:chOff x="0" y="0"/>
              <a:chExt cx="952906" cy="762268"/>
            </a:xfrm>
          </p:grpSpPr>
          <p:sp>
            <p:nvSpPr>
              <p:cNvPr id="353" name="Rectangle"/>
              <p:cNvSpPr/>
              <p:nvPr/>
            </p:nvSpPr>
            <p:spPr>
              <a:xfrm>
                <a:off x="388020" y="0"/>
                <a:ext cx="564887" cy="762269"/>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54" name="j/m^3"/>
              <p:cNvSpPr txBox="1"/>
              <p:nvPr/>
            </p:nvSpPr>
            <p:spPr>
              <a:xfrm>
                <a:off x="-1" y="269003"/>
                <a:ext cx="940614"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j/m^3</a:t>
                </a:r>
              </a:p>
            </p:txBody>
          </p:sp>
        </p:grpSp>
        <p:sp>
          <p:nvSpPr>
            <p:cNvPr id="356" name="Rectangle"/>
            <p:cNvSpPr/>
            <p:nvPr/>
          </p:nvSpPr>
          <p:spPr>
            <a:xfrm>
              <a:off x="6180808" y="256112"/>
              <a:ext cx="404549" cy="3832193"/>
            </a:xfrm>
            <a:prstGeom prst="rect">
              <a:avLst/>
            </a:prstGeom>
            <a:solidFill>
              <a:srgbClr val="D6D5D5">
                <a:alpha val="51406"/>
              </a:srgb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57" name="Line"/>
            <p:cNvSpPr/>
            <p:nvPr/>
          </p:nvSpPr>
          <p:spPr>
            <a:xfrm>
              <a:off x="5832212" y="1494098"/>
              <a:ext cx="1101741" cy="1"/>
            </a:xfrm>
            <a:prstGeom prst="line">
              <a:avLst/>
            </a:prstGeom>
            <a:noFill/>
            <a:ln w="381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58" name="Line"/>
            <p:cNvSpPr/>
            <p:nvPr/>
          </p:nvSpPr>
          <p:spPr>
            <a:xfrm>
              <a:off x="5832212" y="3171311"/>
              <a:ext cx="1101741" cy="1"/>
            </a:xfrm>
            <a:prstGeom prst="line">
              <a:avLst/>
            </a:prstGeom>
            <a:noFill/>
            <a:ln w="381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359" name="80_frac_j_m^3.pdf" descr="80_frac_j_m^3.pdf"/>
            <p:cNvPicPr>
              <a:picLocks noChangeAspect="1"/>
            </p:cNvPicPr>
            <p:nvPr/>
          </p:nvPicPr>
          <p:blipFill>
            <a:blip r:embed="rId3">
              <a:extLst/>
            </a:blip>
            <a:stretch>
              <a:fillRect/>
            </a:stretch>
          </p:blipFill>
          <p:spPr>
            <a:xfrm>
              <a:off x="4586032" y="1702308"/>
              <a:ext cx="1117601" cy="939801"/>
            </a:xfrm>
            <a:prstGeom prst="rect">
              <a:avLst/>
            </a:prstGeom>
            <a:ln w="12700" cap="flat">
              <a:noFill/>
              <a:miter lim="400000"/>
            </a:ln>
            <a:effectLst/>
          </p:spPr>
        </p:pic>
      </p:grpSp>
      <p:sp>
        <p:nvSpPr>
          <p:cNvPr id="361" name="Due to momentum transfer:"/>
          <p:cNvSpPr txBox="1"/>
          <p:nvPr/>
        </p:nvSpPr>
        <p:spPr>
          <a:xfrm>
            <a:off x="878958" y="5340383"/>
            <a:ext cx="386395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Due to momentum transfer:</a:t>
            </a:r>
          </a:p>
        </p:txBody>
      </p:sp>
      <p:pic>
        <p:nvPicPr>
          <p:cNvPr id="362" name="Screen Shot 2019-01-09 at 10.46.06 AM.png" descr="Screen Shot 2019-01-09 at 10.46.06 AM.png"/>
          <p:cNvPicPr>
            <a:picLocks noChangeAspect="1"/>
          </p:cNvPicPr>
          <p:nvPr/>
        </p:nvPicPr>
        <p:blipFill>
          <a:blip r:embed="rId4">
            <a:extLst/>
          </a:blip>
          <a:stretch>
            <a:fillRect/>
          </a:stretch>
        </p:blipFill>
        <p:spPr>
          <a:xfrm>
            <a:off x="5254095" y="5329766"/>
            <a:ext cx="2938651" cy="630898"/>
          </a:xfrm>
          <a:prstGeom prst="rect">
            <a:avLst/>
          </a:prstGeom>
          <a:ln w="12700">
            <a:miter lim="400000"/>
          </a:ln>
        </p:spPr>
      </p:pic>
      <p:pic>
        <p:nvPicPr>
          <p:cNvPr id="363" name="Screen Shot 2019-01-09 at 10.46.43 AM.png" descr="Screen Shot 2019-01-09 at 10.46.43 AM.png"/>
          <p:cNvPicPr>
            <a:picLocks noChangeAspect="1"/>
          </p:cNvPicPr>
          <p:nvPr/>
        </p:nvPicPr>
        <p:blipFill>
          <a:blip r:embed="rId5">
            <a:extLst/>
          </a:blip>
          <a:stretch>
            <a:fillRect/>
          </a:stretch>
        </p:blipFill>
        <p:spPr>
          <a:xfrm>
            <a:off x="4674790" y="6045001"/>
            <a:ext cx="4575296" cy="522015"/>
          </a:xfrm>
          <a:prstGeom prst="rect">
            <a:avLst/>
          </a:prstGeom>
          <a:ln w="12700">
            <a:miter lim="400000"/>
          </a:ln>
        </p:spPr>
      </p:pic>
      <p:pic>
        <p:nvPicPr>
          <p:cNvPr id="364" name="text_Work_transf.pdf" descr="text_Work_transf.pdf"/>
          <p:cNvPicPr>
            <a:picLocks noChangeAspect="1"/>
          </p:cNvPicPr>
          <p:nvPr/>
        </p:nvPicPr>
        <p:blipFill>
          <a:blip r:embed="rId6">
            <a:extLst/>
          </a:blip>
          <a:stretch>
            <a:fillRect/>
          </a:stretch>
        </p:blipFill>
        <p:spPr>
          <a:xfrm>
            <a:off x="4208820" y="6867887"/>
            <a:ext cx="5029201" cy="406401"/>
          </a:xfrm>
          <a:prstGeom prst="rect">
            <a:avLst/>
          </a:prstGeom>
          <a:ln w="12700">
            <a:miter lim="400000"/>
          </a:ln>
        </p:spPr>
      </p:pic>
      <p:pic>
        <p:nvPicPr>
          <p:cNvPr id="365" name="text_Work_transf.pdf" descr="text_Work_transf.pdf"/>
          <p:cNvPicPr>
            <a:picLocks noChangeAspect="1"/>
          </p:cNvPicPr>
          <p:nvPr/>
        </p:nvPicPr>
        <p:blipFill>
          <a:blip r:embed="rId7">
            <a:extLst/>
          </a:blip>
          <a:stretch>
            <a:fillRect/>
          </a:stretch>
        </p:blipFill>
        <p:spPr>
          <a:xfrm>
            <a:off x="1461095" y="7575160"/>
            <a:ext cx="9537701" cy="952501"/>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How much energy a hurricane can actually deliver to the water column?…"/>
          <p:cNvSpPr txBox="1"/>
          <p:nvPr/>
        </p:nvSpPr>
        <p:spPr>
          <a:xfrm>
            <a:off x="1242923" y="182220"/>
            <a:ext cx="10518954" cy="15659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How much energy a hurricane can actually deliver to the water column?</a:t>
            </a:r>
          </a:p>
          <a:p>
            <a:pPr/>
            <a:r>
              <a:t>How much mixing does it cause?</a:t>
            </a:r>
          </a:p>
          <a:p>
            <a:pPr/>
            <a:r>
              <a:t>What is the SST after mixing?</a:t>
            </a:r>
          </a:p>
          <a:p>
            <a:pPr/>
            <a:r>
              <a:t>Are there other processes, like horizontal advection, driving SST?</a:t>
            </a:r>
          </a:p>
        </p:txBody>
      </p:sp>
      <p:pic>
        <p:nvPicPr>
          <p:cNvPr id="368" name="Screen Shot 2019-01-08 at 3.56.47 PM.png" descr="Screen Shot 2019-01-08 at 3.56.47 PM.png"/>
          <p:cNvPicPr>
            <a:picLocks noChangeAspect="1"/>
          </p:cNvPicPr>
          <p:nvPr/>
        </p:nvPicPr>
        <p:blipFill>
          <a:blip r:embed="rId2">
            <a:extLst/>
          </a:blip>
          <a:srcRect l="0" t="7385" r="0" b="0"/>
          <a:stretch>
            <a:fillRect/>
          </a:stretch>
        </p:blipFill>
        <p:spPr>
          <a:xfrm>
            <a:off x="1369880" y="3926483"/>
            <a:ext cx="10603513" cy="5492508"/>
          </a:xfrm>
          <a:prstGeom prst="rect">
            <a:avLst/>
          </a:prstGeom>
          <a:ln w="12700">
            <a:miter lim="400000"/>
          </a:ln>
        </p:spPr>
      </p:pic>
      <p:sp>
        <p:nvSpPr>
          <p:cNvPr id="369" name="Price 1980"/>
          <p:cNvSpPr txBox="1"/>
          <p:nvPr/>
        </p:nvSpPr>
        <p:spPr>
          <a:xfrm>
            <a:off x="5688736" y="2106270"/>
            <a:ext cx="162732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Price 1980</a:t>
            </a:r>
          </a:p>
        </p:txBody>
      </p:sp>
      <p:sp>
        <p:nvSpPr>
          <p:cNvPr id="370" name="SST response is a mixed layer dynamic problem…"/>
          <p:cNvSpPr txBox="1"/>
          <p:nvPr/>
        </p:nvSpPr>
        <p:spPr>
          <a:xfrm>
            <a:off x="2760103" y="2567703"/>
            <a:ext cx="7399859" cy="1197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33375" indent="-333375" algn="l">
              <a:buSzPct val="145000"/>
              <a:buChar char="•"/>
            </a:pPr>
            <a:r>
              <a:t>SST response is a mixed layer dynamic problem</a:t>
            </a:r>
          </a:p>
          <a:p>
            <a:pPr marL="333375" indent="-333375" algn="l">
              <a:buSzPct val="145000"/>
              <a:buChar char="•"/>
            </a:pPr>
            <a:r>
              <a:t>Mixed layer deepens due to entrainment</a:t>
            </a:r>
          </a:p>
          <a:p>
            <a:pPr marL="333375" indent="-333375" algn="l">
              <a:buSzPct val="145000"/>
              <a:buChar char="•"/>
            </a:pPr>
            <a:r>
              <a:t>Mixed layer absorbs the air-sea exchanges  </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Line"/>
          <p:cNvSpPr/>
          <p:nvPr/>
        </p:nvSpPr>
        <p:spPr>
          <a:xfrm>
            <a:off x="5334000" y="1413933"/>
            <a:ext cx="1" cy="633960"/>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73" name="Line"/>
          <p:cNvSpPr/>
          <p:nvPr/>
        </p:nvSpPr>
        <p:spPr>
          <a:xfrm>
            <a:off x="6857999" y="1134533"/>
            <a:ext cx="1" cy="633960"/>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grpSp>
        <p:nvGrpSpPr>
          <p:cNvPr id="383" name="Group"/>
          <p:cNvGrpSpPr/>
          <p:nvPr/>
        </p:nvGrpSpPr>
        <p:grpSpPr>
          <a:xfrm>
            <a:off x="3569984" y="1061905"/>
            <a:ext cx="6463016" cy="6180587"/>
            <a:chOff x="0" y="0"/>
            <a:chExt cx="6463015" cy="6180586"/>
          </a:xfrm>
        </p:grpSpPr>
        <p:sp>
          <p:nvSpPr>
            <p:cNvPr id="374" name="Entrainment?"/>
            <p:cNvSpPr/>
            <p:nvPr/>
          </p:nvSpPr>
          <p:spPr>
            <a:xfrm>
              <a:off x="5193015" y="292092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Entrainment?</a:t>
              </a:r>
            </a:p>
          </p:txBody>
        </p:sp>
        <p:grpSp>
          <p:nvGrpSpPr>
            <p:cNvPr id="381" name="Group"/>
            <p:cNvGrpSpPr/>
            <p:nvPr/>
          </p:nvGrpSpPr>
          <p:grpSpPr>
            <a:xfrm>
              <a:off x="0" y="-1"/>
              <a:ext cx="6288010" cy="3306896"/>
              <a:chOff x="0" y="0"/>
              <a:chExt cx="6288009" cy="3306894"/>
            </a:xfrm>
          </p:grpSpPr>
          <p:pic>
            <p:nvPicPr>
              <p:cNvPr id="375" name="Screen Shot 2019-01-08 at 4.10.56 PM.png" descr="Screen Shot 2019-01-08 at 4.10.56 PM.png"/>
              <p:cNvPicPr>
                <a:picLocks noChangeAspect="1"/>
              </p:cNvPicPr>
              <p:nvPr/>
            </p:nvPicPr>
            <p:blipFill>
              <a:blip r:embed="rId2">
                <a:extLst/>
              </a:blip>
              <a:srcRect l="0" t="0" r="0" b="0"/>
              <a:stretch>
                <a:fillRect/>
              </a:stretch>
            </p:blipFill>
            <p:spPr>
              <a:xfrm>
                <a:off x="0" y="0"/>
                <a:ext cx="5864832" cy="1383399"/>
              </a:xfrm>
              <a:prstGeom prst="rect">
                <a:avLst/>
              </a:prstGeom>
              <a:ln w="12700" cap="flat">
                <a:noFill/>
                <a:miter lim="400000"/>
              </a:ln>
              <a:effectLst/>
            </p:spPr>
          </p:pic>
          <p:sp>
            <p:nvSpPr>
              <p:cNvPr id="376" name="Heat fluxes"/>
              <p:cNvSpPr/>
              <p:nvPr/>
            </p:nvSpPr>
            <p:spPr>
              <a:xfrm>
                <a:off x="1510015" y="203689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Heat fluxes</a:t>
                </a:r>
              </a:p>
            </p:txBody>
          </p:sp>
          <p:sp>
            <p:nvSpPr>
              <p:cNvPr id="377" name="Horizontal…"/>
              <p:cNvSpPr/>
              <p:nvPr/>
            </p:nvSpPr>
            <p:spPr>
              <a:xfrm>
                <a:off x="3288015" y="203689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Horizontal</a:t>
                </a:r>
              </a:p>
              <a:p>
                <a:pPr/>
                <a:r>
                  <a:t>Advection</a:t>
                </a:r>
              </a:p>
            </p:txBody>
          </p:sp>
          <p:sp>
            <p:nvSpPr>
              <p:cNvPr id="378" name="Vertical…"/>
              <p:cNvSpPr/>
              <p:nvPr/>
            </p:nvSpPr>
            <p:spPr>
              <a:xfrm>
                <a:off x="5018009" y="203689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Vertical </a:t>
                </a:r>
              </a:p>
              <a:p>
                <a:pPr/>
                <a:r>
                  <a:t>Advection </a:t>
                </a:r>
              </a:p>
            </p:txBody>
          </p:sp>
          <p:sp>
            <p:nvSpPr>
              <p:cNvPr id="379" name="Line"/>
              <p:cNvSpPr/>
              <p:nvPr/>
            </p:nvSpPr>
            <p:spPr>
              <a:xfrm>
                <a:off x="5193016" y="953161"/>
                <a:ext cx="1" cy="63396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80" name="Line"/>
              <p:cNvSpPr/>
              <p:nvPr/>
            </p:nvSpPr>
            <p:spPr>
              <a:xfrm>
                <a:off x="5018009" y="2417894"/>
                <a:ext cx="1" cy="37996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382" name="Entrainment"/>
            <p:cNvSpPr/>
            <p:nvPr/>
          </p:nvSpPr>
          <p:spPr>
            <a:xfrm>
              <a:off x="2932415" y="491058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Entrainment</a:t>
              </a:r>
            </a:p>
          </p:txBody>
        </p:sp>
      </p:grpSp>
      <p:sp>
        <p:nvSpPr>
          <p:cNvPr id="384" name="Temperature Balance within Mixed Layer"/>
          <p:cNvSpPr txBox="1"/>
          <p:nvPr/>
        </p:nvSpPr>
        <p:spPr>
          <a:xfrm>
            <a:off x="3321642" y="412937"/>
            <a:ext cx="602284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Temperature Balance within Mixed Layer</a:t>
            </a:r>
          </a:p>
        </p:txBody>
      </p:sp>
      <p:pic>
        <p:nvPicPr>
          <p:cNvPr id="385" name="Screen Shot 2019-01-08 at 4.20.33 PM.png" descr="Screen Shot 2019-01-08 at 4.20.33 PM.png"/>
          <p:cNvPicPr>
            <a:picLocks noChangeAspect="1"/>
          </p:cNvPicPr>
          <p:nvPr/>
        </p:nvPicPr>
        <p:blipFill>
          <a:blip r:embed="rId3">
            <a:extLst/>
          </a:blip>
          <a:stretch>
            <a:fillRect/>
          </a:stretch>
        </p:blipFill>
        <p:spPr>
          <a:xfrm>
            <a:off x="4271962" y="4586257"/>
            <a:ext cx="3821749" cy="581086"/>
          </a:xfrm>
          <a:prstGeom prst="rect">
            <a:avLst/>
          </a:prstGeom>
          <a:ln w="12700">
            <a:miter lim="400000"/>
          </a:ln>
        </p:spPr>
      </p:pic>
      <p:pic>
        <p:nvPicPr>
          <p:cNvPr id="386" name="Screen Shot 2019-01-08 at 4.24.56 PM.png" descr="Screen Shot 2019-01-08 at 4.24.56 PM.png"/>
          <p:cNvPicPr>
            <a:picLocks noChangeAspect="1"/>
          </p:cNvPicPr>
          <p:nvPr/>
        </p:nvPicPr>
        <p:blipFill>
          <a:blip r:embed="rId4">
            <a:extLst/>
          </a:blip>
          <a:stretch>
            <a:fillRect/>
          </a:stretch>
        </p:blipFill>
        <p:spPr>
          <a:xfrm>
            <a:off x="2967521" y="6238279"/>
            <a:ext cx="6731092" cy="1387855"/>
          </a:xfrm>
          <a:prstGeom prst="rect">
            <a:avLst/>
          </a:prstGeom>
          <a:ln w="12700">
            <a:miter lim="400000"/>
          </a:ln>
        </p:spPr>
      </p:pic>
      <p:pic>
        <p:nvPicPr>
          <p:cNvPr id="387" name="R_V_=_frac_g_del.pdf" descr="R_V_=_frac_g_del.pdf"/>
          <p:cNvPicPr>
            <a:picLocks noChangeAspect="1"/>
          </p:cNvPicPr>
          <p:nvPr/>
        </p:nvPicPr>
        <p:blipFill>
          <a:blip r:embed="rId5">
            <a:extLst/>
          </a:blip>
          <a:stretch>
            <a:fillRect/>
          </a:stretch>
        </p:blipFill>
        <p:spPr>
          <a:xfrm>
            <a:off x="5054600" y="7985107"/>
            <a:ext cx="2895600" cy="1066801"/>
          </a:xfrm>
          <a:prstGeom prst="rect">
            <a:avLst/>
          </a:prstGeom>
          <a:ln w="12700">
            <a:miter lim="400000"/>
          </a:ln>
        </p:spPr>
      </p:pic>
      <p:sp>
        <p:nvSpPr>
          <p:cNvPr id="388" name="Bulk Richardson…"/>
          <p:cNvSpPr txBox="1"/>
          <p:nvPr/>
        </p:nvSpPr>
        <p:spPr>
          <a:xfrm>
            <a:off x="1387957" y="8103827"/>
            <a:ext cx="2507286"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Bulk Richardson</a:t>
            </a:r>
          </a:p>
          <a:p>
            <a:pPr/>
            <a:r>
              <a:t> Number</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Screen Shot 2019-01-08 at 4.35.58 PM.png" descr="Screen Shot 2019-01-08 at 4.35.58 PM.png"/>
          <p:cNvPicPr>
            <a:picLocks noChangeAspect="1"/>
          </p:cNvPicPr>
          <p:nvPr/>
        </p:nvPicPr>
        <p:blipFill>
          <a:blip r:embed="rId2">
            <a:extLst/>
          </a:blip>
          <a:stretch>
            <a:fillRect/>
          </a:stretch>
        </p:blipFill>
        <p:spPr>
          <a:xfrm>
            <a:off x="2549999" y="-1"/>
            <a:ext cx="7904802" cy="9753601"/>
          </a:xfrm>
          <a:prstGeom prst="rect">
            <a:avLst/>
          </a:prstGeom>
          <a:ln w="12700">
            <a:miter lim="400000"/>
          </a:ln>
        </p:spPr>
      </p:pic>
      <p:pic>
        <p:nvPicPr>
          <p:cNvPr id="391" name="4.2_times_10^3_f.pdf" descr="4.2_times_10^3_f.pdf"/>
          <p:cNvPicPr>
            <a:picLocks noChangeAspect="1"/>
          </p:cNvPicPr>
          <p:nvPr/>
        </p:nvPicPr>
        <p:blipFill>
          <a:blip r:embed="rId3">
            <a:extLst/>
          </a:blip>
          <a:stretch>
            <a:fillRect/>
          </a:stretch>
        </p:blipFill>
        <p:spPr>
          <a:xfrm>
            <a:off x="219075" y="5642173"/>
            <a:ext cx="2134506" cy="648130"/>
          </a:xfrm>
          <a:prstGeom prst="rect">
            <a:avLst/>
          </a:prstGeom>
          <a:ln w="12700">
            <a:miter lim="400000"/>
          </a:ln>
        </p:spPr>
      </p:pic>
      <p:sp>
        <p:nvSpPr>
          <p:cNvPr id="392" name="Rectangle"/>
          <p:cNvSpPr/>
          <p:nvPr/>
        </p:nvSpPr>
        <p:spPr>
          <a:xfrm>
            <a:off x="5572125" y="4078948"/>
            <a:ext cx="796462" cy="3774580"/>
          </a:xfrm>
          <a:prstGeom prst="rect">
            <a:avLst/>
          </a:prstGeom>
          <a:solidFill>
            <a:srgbClr val="D6D5D5">
              <a:alpha val="51406"/>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393" name="approx_12_h.pdf" descr="approx_12_h.pdf"/>
          <p:cNvPicPr>
            <a:picLocks noChangeAspect="1"/>
          </p:cNvPicPr>
          <p:nvPr/>
        </p:nvPicPr>
        <p:blipFill>
          <a:blip r:embed="rId4">
            <a:extLst/>
          </a:blip>
          <a:stretch>
            <a:fillRect/>
          </a:stretch>
        </p:blipFill>
        <p:spPr>
          <a:xfrm>
            <a:off x="5918200" y="4308938"/>
            <a:ext cx="1168400" cy="330201"/>
          </a:xfrm>
          <a:prstGeom prst="rect">
            <a:avLst/>
          </a:prstGeom>
          <a:ln w="12700">
            <a:miter lim="400000"/>
          </a:ln>
        </p:spPr>
      </p:pic>
      <p:sp>
        <p:nvSpPr>
          <p:cNvPr id="394" name="Line"/>
          <p:cNvSpPr/>
          <p:nvPr/>
        </p:nvSpPr>
        <p:spPr>
          <a:xfrm>
            <a:off x="3298758" y="7056371"/>
            <a:ext cx="3507267" cy="1"/>
          </a:xfrm>
          <a:prstGeom prst="line">
            <a:avLst/>
          </a:prstGeom>
          <a:ln w="254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95" name="Rectangle"/>
          <p:cNvSpPr/>
          <p:nvPr/>
        </p:nvSpPr>
        <p:spPr>
          <a:xfrm>
            <a:off x="5572125" y="192748"/>
            <a:ext cx="796462" cy="3774580"/>
          </a:xfrm>
          <a:prstGeom prst="rect">
            <a:avLst/>
          </a:prstGeom>
          <a:solidFill>
            <a:srgbClr val="D6D5D5">
              <a:alpha val="51406"/>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396" name="Screen Shot 2019-01-08 at 4.10.56 PM.png" descr="Screen Shot 2019-01-08 at 4.10.56 PM.png"/>
          <p:cNvPicPr>
            <a:picLocks noChangeAspect="1"/>
          </p:cNvPicPr>
          <p:nvPr/>
        </p:nvPicPr>
        <p:blipFill>
          <a:blip r:embed="rId5">
            <a:extLst/>
          </a:blip>
          <a:stretch>
            <a:fillRect/>
          </a:stretch>
        </p:blipFill>
        <p:spPr>
          <a:xfrm>
            <a:off x="8683851" y="4153081"/>
            <a:ext cx="3919417" cy="924514"/>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Image" descr="Image"/>
          <p:cNvPicPr>
            <a:picLocks noChangeAspect="1"/>
          </p:cNvPicPr>
          <p:nvPr/>
        </p:nvPicPr>
        <p:blipFill>
          <a:blip r:embed="rId2">
            <a:extLst/>
          </a:blip>
          <a:stretch>
            <a:fillRect/>
          </a:stretch>
        </p:blipFill>
        <p:spPr>
          <a:xfrm>
            <a:off x="27542" y="5800174"/>
            <a:ext cx="11993374" cy="3959166"/>
          </a:xfrm>
          <a:prstGeom prst="rect">
            <a:avLst/>
          </a:prstGeom>
          <a:ln w="12700">
            <a:miter lim="400000"/>
          </a:ln>
        </p:spPr>
      </p:pic>
      <p:sp>
        <p:nvSpPr>
          <p:cNvPr id="399" name="Michael"/>
          <p:cNvSpPr txBox="1"/>
          <p:nvPr/>
        </p:nvSpPr>
        <p:spPr>
          <a:xfrm>
            <a:off x="5495798" y="115317"/>
            <a:ext cx="201320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Michael</a:t>
            </a:r>
          </a:p>
        </p:txBody>
      </p:sp>
      <p:grpSp>
        <p:nvGrpSpPr>
          <p:cNvPr id="412" name="Group"/>
          <p:cNvGrpSpPr/>
          <p:nvPr/>
        </p:nvGrpSpPr>
        <p:grpSpPr>
          <a:xfrm>
            <a:off x="-116618" y="814706"/>
            <a:ext cx="12683468" cy="8506241"/>
            <a:chOff x="0" y="0"/>
            <a:chExt cx="12683466" cy="8506239"/>
          </a:xfrm>
        </p:grpSpPr>
        <p:grpSp>
          <p:nvGrpSpPr>
            <p:cNvPr id="410" name="Group"/>
            <p:cNvGrpSpPr/>
            <p:nvPr/>
          </p:nvGrpSpPr>
          <p:grpSpPr>
            <a:xfrm>
              <a:off x="0" y="-1"/>
              <a:ext cx="12683467" cy="8506241"/>
              <a:chOff x="0" y="0"/>
              <a:chExt cx="12683466" cy="8506239"/>
            </a:xfrm>
          </p:grpSpPr>
          <p:pic>
            <p:nvPicPr>
              <p:cNvPr id="400" name="Image" descr="Image"/>
              <p:cNvPicPr>
                <a:picLocks noChangeAspect="1"/>
              </p:cNvPicPr>
              <p:nvPr/>
            </p:nvPicPr>
            <p:blipFill>
              <a:blip r:embed="rId3">
                <a:extLst/>
              </a:blip>
              <a:stretch>
                <a:fillRect/>
              </a:stretch>
            </p:blipFill>
            <p:spPr>
              <a:xfrm>
                <a:off x="0" y="0"/>
                <a:ext cx="12683467" cy="5091003"/>
              </a:xfrm>
              <a:prstGeom prst="rect">
                <a:avLst/>
              </a:prstGeom>
              <a:ln w="12700" cap="flat">
                <a:noFill/>
                <a:miter lim="400000"/>
              </a:ln>
              <a:effectLst/>
            </p:spPr>
          </p:pic>
          <p:sp>
            <p:nvSpPr>
              <p:cNvPr id="401" name="Line"/>
              <p:cNvSpPr/>
              <p:nvPr/>
            </p:nvSpPr>
            <p:spPr>
              <a:xfrm flipV="1">
                <a:off x="1680833" y="3939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02" name="Line"/>
              <p:cNvSpPr/>
              <p:nvPr/>
            </p:nvSpPr>
            <p:spPr>
              <a:xfrm flipV="1">
                <a:off x="2874633" y="3939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03" name="Line"/>
              <p:cNvSpPr/>
              <p:nvPr/>
            </p:nvSpPr>
            <p:spPr>
              <a:xfrm flipV="1">
                <a:off x="3992233" y="3939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04" name="Line"/>
              <p:cNvSpPr/>
              <p:nvPr/>
            </p:nvSpPr>
            <p:spPr>
              <a:xfrm flipV="1">
                <a:off x="5160633" y="3939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05" name="Line"/>
              <p:cNvSpPr/>
              <p:nvPr/>
            </p:nvSpPr>
            <p:spPr>
              <a:xfrm flipV="1">
                <a:off x="6354433" y="3812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06" name="Line"/>
              <p:cNvSpPr/>
              <p:nvPr/>
            </p:nvSpPr>
            <p:spPr>
              <a:xfrm flipV="1">
                <a:off x="7522833" y="3812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07" name="Line"/>
              <p:cNvSpPr/>
              <p:nvPr/>
            </p:nvSpPr>
            <p:spPr>
              <a:xfrm flipV="1">
                <a:off x="8665833" y="3812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08" name="Line"/>
              <p:cNvSpPr/>
              <p:nvPr/>
            </p:nvSpPr>
            <p:spPr>
              <a:xfrm flipV="1">
                <a:off x="9846933" y="3812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09" name="Line"/>
              <p:cNvSpPr/>
              <p:nvPr/>
            </p:nvSpPr>
            <p:spPr>
              <a:xfrm flipV="1">
                <a:off x="10964533" y="3939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411" name="Line"/>
            <p:cNvSpPr/>
            <p:nvPr/>
          </p:nvSpPr>
          <p:spPr>
            <a:xfrm flipV="1">
              <a:off x="7774717" y="328293"/>
              <a:ext cx="1" cy="5063449"/>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413" name="Rectangle"/>
          <p:cNvSpPr/>
          <p:nvPr/>
        </p:nvSpPr>
        <p:spPr>
          <a:xfrm>
            <a:off x="7367058" y="6097520"/>
            <a:ext cx="1222839" cy="3261089"/>
          </a:xfrm>
          <a:prstGeom prst="rect">
            <a:avLst/>
          </a:prstGeom>
          <a:solidFill>
            <a:srgbClr val="D6D5D5">
              <a:alpha val="51406"/>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414" name="approx_1_text_da.pdf" descr="approx_1_text_da.pdf"/>
          <p:cNvPicPr>
            <a:picLocks noChangeAspect="1"/>
          </p:cNvPicPr>
          <p:nvPr/>
        </p:nvPicPr>
        <p:blipFill>
          <a:blip r:embed="rId4">
            <a:extLst/>
          </a:blip>
          <a:stretch>
            <a:fillRect/>
          </a:stretch>
        </p:blipFill>
        <p:spPr>
          <a:xfrm>
            <a:off x="8074686" y="6104268"/>
            <a:ext cx="1397001" cy="419101"/>
          </a:xfrm>
          <a:prstGeom prst="rect">
            <a:avLst/>
          </a:prstGeom>
          <a:ln w="12700">
            <a:miter lim="400000"/>
          </a:ln>
        </p:spPr>
      </p:pic>
      <p:sp>
        <p:nvSpPr>
          <p:cNvPr id="415" name="Line"/>
          <p:cNvSpPr/>
          <p:nvPr/>
        </p:nvSpPr>
        <p:spPr>
          <a:xfrm>
            <a:off x="1537095" y="6866466"/>
            <a:ext cx="6464438" cy="1"/>
          </a:xfrm>
          <a:prstGeom prst="line">
            <a:avLst/>
          </a:prstGeom>
          <a:ln w="381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416" name="Line"/>
          <p:cNvSpPr/>
          <p:nvPr/>
        </p:nvSpPr>
        <p:spPr>
          <a:xfrm>
            <a:off x="1537095" y="7374466"/>
            <a:ext cx="7077356" cy="1"/>
          </a:xfrm>
          <a:prstGeom prst="line">
            <a:avLst/>
          </a:prstGeom>
          <a:ln w="381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417" name="approx_1^oC.pdf" descr="approx_1^oC.pdf"/>
          <p:cNvPicPr>
            <a:picLocks noChangeAspect="1"/>
          </p:cNvPicPr>
          <p:nvPr/>
        </p:nvPicPr>
        <p:blipFill>
          <a:blip r:embed="rId5">
            <a:extLst/>
          </a:blip>
          <a:stretch>
            <a:fillRect/>
          </a:stretch>
        </p:blipFill>
        <p:spPr>
          <a:xfrm>
            <a:off x="5401929" y="6942666"/>
            <a:ext cx="1244601" cy="355601"/>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Screen Shot 2018-12-14 at 10.04.19 AM.png" descr="Screen Shot 2018-12-14 at 10.04.19 AM.png"/>
          <p:cNvPicPr>
            <a:picLocks noChangeAspect="1"/>
          </p:cNvPicPr>
          <p:nvPr/>
        </p:nvPicPr>
        <p:blipFill>
          <a:blip r:embed="rId2">
            <a:extLst/>
          </a:blip>
          <a:stretch>
            <a:fillRect/>
          </a:stretch>
        </p:blipFill>
        <p:spPr>
          <a:xfrm>
            <a:off x="1004284" y="714997"/>
            <a:ext cx="10996232" cy="8323606"/>
          </a:xfrm>
          <a:prstGeom prst="rect">
            <a:avLst/>
          </a:prstGeom>
          <a:ln w="12700">
            <a:miter lim="400000"/>
          </a:ln>
        </p:spPr>
      </p:pic>
      <p:pic>
        <p:nvPicPr>
          <p:cNvPr id="420" name="approx_1^oC.pdf" descr="approx_1^oC.pdf"/>
          <p:cNvPicPr>
            <a:picLocks noChangeAspect="1"/>
          </p:cNvPicPr>
          <p:nvPr/>
        </p:nvPicPr>
        <p:blipFill>
          <a:blip r:embed="rId3">
            <a:extLst/>
          </a:blip>
          <a:stretch>
            <a:fillRect/>
          </a:stretch>
        </p:blipFill>
        <p:spPr>
          <a:xfrm>
            <a:off x="9842500" y="401372"/>
            <a:ext cx="1244600" cy="355601"/>
          </a:xfrm>
          <a:prstGeom prst="rect">
            <a:avLst/>
          </a:prstGeom>
          <a:ln w="12700">
            <a:miter lim="400000"/>
          </a:ln>
        </p:spPr>
      </p:pic>
      <p:pic>
        <p:nvPicPr>
          <p:cNvPr id="421" name="latex-image.pdf" descr="latex-image.pdf"/>
          <p:cNvPicPr>
            <a:picLocks noChangeAspect="1"/>
          </p:cNvPicPr>
          <p:nvPr/>
        </p:nvPicPr>
        <p:blipFill>
          <a:blip r:embed="rId4">
            <a:extLst/>
          </a:blip>
          <a:stretch>
            <a:fillRect/>
          </a:stretch>
        </p:blipFill>
        <p:spPr>
          <a:xfrm rot="5400000">
            <a:off x="10408576" y="704453"/>
            <a:ext cx="245430" cy="64863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Michael"/>
          <p:cNvSpPr txBox="1"/>
          <p:nvPr/>
        </p:nvSpPr>
        <p:spPr>
          <a:xfrm>
            <a:off x="5495798" y="115317"/>
            <a:ext cx="201320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Michael</a:t>
            </a:r>
          </a:p>
        </p:txBody>
      </p:sp>
      <p:grpSp>
        <p:nvGrpSpPr>
          <p:cNvPr id="148" name="Group"/>
          <p:cNvGrpSpPr/>
          <p:nvPr/>
        </p:nvGrpSpPr>
        <p:grpSpPr>
          <a:xfrm>
            <a:off x="-116618" y="814706"/>
            <a:ext cx="12683468" cy="8949901"/>
            <a:chOff x="0" y="0"/>
            <a:chExt cx="12683466" cy="8949899"/>
          </a:xfrm>
        </p:grpSpPr>
        <p:grpSp>
          <p:nvGrpSpPr>
            <p:cNvPr id="146" name="Group"/>
            <p:cNvGrpSpPr/>
            <p:nvPr/>
          </p:nvGrpSpPr>
          <p:grpSpPr>
            <a:xfrm>
              <a:off x="0" y="0"/>
              <a:ext cx="12683467" cy="8949900"/>
              <a:chOff x="0" y="0"/>
              <a:chExt cx="12683466" cy="8949899"/>
            </a:xfrm>
          </p:grpSpPr>
          <p:pic>
            <p:nvPicPr>
              <p:cNvPr id="135" name="Ocean_heat_content_GOFS31_vs_ng288_ m.png" descr="Ocean_heat_content_GOFS31_vs_ng288_ m.png"/>
              <p:cNvPicPr>
                <a:picLocks noChangeAspect="1"/>
              </p:cNvPicPr>
              <p:nvPr/>
            </p:nvPicPr>
            <p:blipFill>
              <a:blip r:embed="rId2">
                <a:extLst/>
              </a:blip>
              <a:stretch>
                <a:fillRect/>
              </a:stretch>
            </p:blipFill>
            <p:spPr>
              <a:xfrm>
                <a:off x="139876" y="5018376"/>
                <a:ext cx="11962678" cy="3931524"/>
              </a:xfrm>
              <a:prstGeom prst="rect">
                <a:avLst/>
              </a:prstGeom>
              <a:ln w="12700" cap="flat">
                <a:noFill/>
                <a:miter lim="400000"/>
              </a:ln>
              <a:effectLst/>
            </p:spPr>
          </p:pic>
          <p:pic>
            <p:nvPicPr>
              <p:cNvPr id="136" name="Image" descr="Image"/>
              <p:cNvPicPr>
                <a:picLocks noChangeAspect="1"/>
              </p:cNvPicPr>
              <p:nvPr/>
            </p:nvPicPr>
            <p:blipFill>
              <a:blip r:embed="rId3">
                <a:extLst/>
              </a:blip>
              <a:stretch>
                <a:fillRect/>
              </a:stretch>
            </p:blipFill>
            <p:spPr>
              <a:xfrm>
                <a:off x="0" y="0"/>
                <a:ext cx="12683467" cy="5091003"/>
              </a:xfrm>
              <a:prstGeom prst="rect">
                <a:avLst/>
              </a:prstGeom>
              <a:ln w="12700" cap="flat">
                <a:noFill/>
                <a:miter lim="400000"/>
              </a:ln>
              <a:effectLst/>
            </p:spPr>
          </p:pic>
          <p:sp>
            <p:nvSpPr>
              <p:cNvPr id="137" name="Line"/>
              <p:cNvSpPr/>
              <p:nvPr/>
            </p:nvSpPr>
            <p:spPr>
              <a:xfrm flipV="1">
                <a:off x="1680833" y="3939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8" name="Line"/>
              <p:cNvSpPr/>
              <p:nvPr/>
            </p:nvSpPr>
            <p:spPr>
              <a:xfrm flipV="1">
                <a:off x="2874633" y="3939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39" name="Line"/>
              <p:cNvSpPr/>
              <p:nvPr/>
            </p:nvSpPr>
            <p:spPr>
              <a:xfrm flipV="1">
                <a:off x="3992233" y="3939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0" name="Line"/>
              <p:cNvSpPr/>
              <p:nvPr/>
            </p:nvSpPr>
            <p:spPr>
              <a:xfrm flipV="1">
                <a:off x="5160633" y="3939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1" name="Line"/>
              <p:cNvSpPr/>
              <p:nvPr/>
            </p:nvSpPr>
            <p:spPr>
              <a:xfrm flipV="1">
                <a:off x="6354433" y="3812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2" name="Line"/>
              <p:cNvSpPr/>
              <p:nvPr/>
            </p:nvSpPr>
            <p:spPr>
              <a:xfrm flipV="1">
                <a:off x="7522833" y="3812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3" name="Line"/>
              <p:cNvSpPr/>
              <p:nvPr/>
            </p:nvSpPr>
            <p:spPr>
              <a:xfrm flipV="1">
                <a:off x="8665833" y="3812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4" name="Line"/>
              <p:cNvSpPr/>
              <p:nvPr/>
            </p:nvSpPr>
            <p:spPr>
              <a:xfrm flipV="1">
                <a:off x="9846933" y="3812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5" name="Line"/>
              <p:cNvSpPr/>
              <p:nvPr/>
            </p:nvSpPr>
            <p:spPr>
              <a:xfrm flipV="1">
                <a:off x="10964533" y="393908"/>
                <a:ext cx="1" cy="8112332"/>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147" name="Line"/>
            <p:cNvSpPr/>
            <p:nvPr/>
          </p:nvSpPr>
          <p:spPr>
            <a:xfrm flipV="1">
              <a:off x="7774717" y="328293"/>
              <a:ext cx="1" cy="5063449"/>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6" name="Group"/>
          <p:cNvGrpSpPr/>
          <p:nvPr/>
        </p:nvGrpSpPr>
        <p:grpSpPr>
          <a:xfrm>
            <a:off x="3914480" y="3234266"/>
            <a:ext cx="5175839" cy="6386380"/>
            <a:chOff x="0" y="0"/>
            <a:chExt cx="5175837" cy="6386378"/>
          </a:xfrm>
        </p:grpSpPr>
        <p:pic>
          <p:nvPicPr>
            <p:cNvPr id="423" name="Screen Shot 2019-01-08 at 4.35.58 PM.png" descr="Screen Shot 2019-01-08 at 4.35.58 PM.png"/>
            <p:cNvPicPr>
              <a:picLocks noChangeAspect="1"/>
            </p:cNvPicPr>
            <p:nvPr/>
          </p:nvPicPr>
          <p:blipFill>
            <a:blip r:embed="rId2">
              <a:extLst/>
            </a:blip>
            <a:stretch>
              <a:fillRect/>
            </a:stretch>
          </p:blipFill>
          <p:spPr>
            <a:xfrm>
              <a:off x="0" y="0"/>
              <a:ext cx="5175838" cy="6386379"/>
            </a:xfrm>
            <a:prstGeom prst="rect">
              <a:avLst/>
            </a:prstGeom>
            <a:ln w="12700" cap="flat">
              <a:noFill/>
              <a:miter lim="400000"/>
            </a:ln>
            <a:effectLst/>
          </p:spPr>
        </p:pic>
        <p:sp>
          <p:nvSpPr>
            <p:cNvPr id="424" name="Rectangle"/>
            <p:cNvSpPr/>
            <p:nvPr/>
          </p:nvSpPr>
          <p:spPr>
            <a:xfrm>
              <a:off x="1978801" y="2670779"/>
              <a:ext cx="521501" cy="2471487"/>
            </a:xfrm>
            <a:prstGeom prst="rect">
              <a:avLst/>
            </a:prstGeom>
            <a:solidFill>
              <a:srgbClr val="D6D5D5">
                <a:alpha val="51406"/>
              </a:srgb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25" name="Rectangle"/>
            <p:cNvSpPr/>
            <p:nvPr/>
          </p:nvSpPr>
          <p:spPr>
            <a:xfrm>
              <a:off x="1978801" y="126206"/>
              <a:ext cx="521501" cy="2471487"/>
            </a:xfrm>
            <a:prstGeom prst="rect">
              <a:avLst/>
            </a:prstGeom>
            <a:solidFill>
              <a:srgbClr val="D6D5D5">
                <a:alpha val="51406"/>
              </a:srgb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pic>
        <p:nvPicPr>
          <p:cNvPr id="427" name="Screen Shot 2019-01-08 at 4.10.56 PM.png" descr="Screen Shot 2019-01-08 at 4.10.56 PM.png"/>
          <p:cNvPicPr>
            <a:picLocks noChangeAspect="1"/>
          </p:cNvPicPr>
          <p:nvPr/>
        </p:nvPicPr>
        <p:blipFill>
          <a:blip r:embed="rId3">
            <a:extLst/>
          </a:blip>
          <a:stretch>
            <a:fillRect/>
          </a:stretch>
        </p:blipFill>
        <p:spPr>
          <a:xfrm>
            <a:off x="8412918" y="6168495"/>
            <a:ext cx="3919417" cy="924514"/>
          </a:xfrm>
          <a:prstGeom prst="rect">
            <a:avLst/>
          </a:prstGeom>
          <a:ln w="12700">
            <a:miter lim="400000"/>
          </a:ln>
        </p:spPr>
      </p:pic>
      <p:sp>
        <p:nvSpPr>
          <p:cNvPr id="428" name="The most important component of the heat budget right after the passage of the storm is the ML entrainment. This determines the magnitude of SST change after the storm and therefore it also determines the heat fluxes.…"/>
          <p:cNvSpPr txBox="1"/>
          <p:nvPr/>
        </p:nvSpPr>
        <p:spPr>
          <a:xfrm>
            <a:off x="389566" y="232867"/>
            <a:ext cx="12225668" cy="1566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a:pPr>
            <a:r>
              <a:t>The most important component of the heat budget right after the passage of the storm is the ML entrainment. This determines the magnitude of SST change after the storm and therefore it also determines the heat fluxes.  </a:t>
            </a:r>
          </a:p>
          <a:p>
            <a:pPr>
              <a:defRPr b="0"/>
            </a:pPr>
            <a:r>
              <a:t>Is the coupled atmopheric-ocean hurricane model capturing these processes? </a:t>
            </a:r>
          </a:p>
        </p:txBody>
      </p:sp>
      <p:sp>
        <p:nvSpPr>
          <p:cNvPr id="429" name="Even if GOFS 3.1 provides good initial condition through assimilation, the forecast of the hurricane intensity will depend on how the coupled atmospheric-ocean model captures processes such as entrainment."/>
          <p:cNvSpPr txBox="1"/>
          <p:nvPr/>
        </p:nvSpPr>
        <p:spPr>
          <a:xfrm>
            <a:off x="271695" y="1799183"/>
            <a:ext cx="12190477" cy="11979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Even if GOFS 3.1 provides good initial condition through assimilation, the forecast of the hurricane intensity will depend on how the coupled atmospheric-ocean model captures processes such as entrainment. </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2" name="Number_grid_points_hurric_season_2018.png" descr="Number_grid_points_hurric_season_2018.png"/>
          <p:cNvPicPr>
            <a:picLocks noChangeAspect="1"/>
          </p:cNvPicPr>
          <p:nvPr/>
        </p:nvPicPr>
        <p:blipFill>
          <a:blip r:embed="rId2">
            <a:extLst/>
          </a:blip>
          <a:stretch>
            <a:fillRect/>
          </a:stretch>
        </p:blipFill>
        <p:spPr>
          <a:xfrm>
            <a:off x="818783" y="527773"/>
            <a:ext cx="10734026" cy="8876429"/>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Screen Shot 2018-12-04 at 3.39.04 PM.png" descr="Screen Shot 2018-12-04 at 3.39.04 PM.png"/>
          <p:cNvPicPr>
            <a:picLocks noChangeAspect="1"/>
          </p:cNvPicPr>
          <p:nvPr/>
        </p:nvPicPr>
        <p:blipFill>
          <a:blip r:embed="rId2">
            <a:extLst/>
          </a:blip>
          <a:stretch>
            <a:fillRect/>
          </a:stretch>
        </p:blipFill>
        <p:spPr>
          <a:xfrm>
            <a:off x="2317551" y="595014"/>
            <a:ext cx="9713203" cy="7544416"/>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6" name="Number_grid_points_per_day_hurric_season_2018.png" descr="Number_grid_points_per_day_hurric_season_2018.png"/>
          <p:cNvPicPr>
            <a:picLocks noChangeAspect="1"/>
          </p:cNvPicPr>
          <p:nvPr/>
        </p:nvPicPr>
        <p:blipFill>
          <a:blip r:embed="rId2">
            <a:extLst/>
          </a:blip>
          <a:stretch>
            <a:fillRect/>
          </a:stretch>
        </p:blipFill>
        <p:spPr>
          <a:xfrm>
            <a:off x="6325254" y="618354"/>
            <a:ext cx="6346388" cy="5248101"/>
          </a:xfrm>
          <a:prstGeom prst="rect">
            <a:avLst/>
          </a:prstGeom>
          <a:ln w="12700">
            <a:miter lim="400000"/>
          </a:ln>
        </p:spPr>
      </p:pic>
      <p:pic>
        <p:nvPicPr>
          <p:cNvPr id="437" name="Number_grid_points_per_day_hurric_season_2018.png" descr="Number_grid_points_per_day_hurric_season_2018.png"/>
          <p:cNvPicPr>
            <a:picLocks noChangeAspect="1"/>
          </p:cNvPicPr>
          <p:nvPr/>
        </p:nvPicPr>
        <p:blipFill>
          <a:blip r:embed="rId3">
            <a:extLst/>
          </a:blip>
          <a:stretch>
            <a:fillRect/>
          </a:stretch>
        </p:blipFill>
        <p:spPr>
          <a:xfrm>
            <a:off x="64919" y="698949"/>
            <a:ext cx="6151463" cy="508691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0" name="Image" descr="Image"/>
          <p:cNvPicPr>
            <a:picLocks noChangeAspect="1"/>
          </p:cNvPicPr>
          <p:nvPr/>
        </p:nvPicPr>
        <p:blipFill>
          <a:blip r:embed="rId2">
            <a:extLst/>
          </a:blip>
          <a:stretch>
            <a:fillRect/>
          </a:stretch>
        </p:blipFill>
        <p:spPr>
          <a:xfrm>
            <a:off x="625275" y="865716"/>
            <a:ext cx="11754250" cy="3880229"/>
          </a:xfrm>
          <a:prstGeom prst="rect">
            <a:avLst/>
          </a:prstGeom>
          <a:ln w="12700">
            <a:miter lim="400000"/>
          </a:ln>
        </p:spPr>
      </p:pic>
      <p:pic>
        <p:nvPicPr>
          <p:cNvPr id="151" name="Image" descr="Image"/>
          <p:cNvPicPr>
            <a:picLocks noChangeAspect="1"/>
          </p:cNvPicPr>
          <p:nvPr/>
        </p:nvPicPr>
        <p:blipFill>
          <a:blip r:embed="rId3">
            <a:extLst/>
          </a:blip>
          <a:stretch>
            <a:fillRect/>
          </a:stretch>
        </p:blipFill>
        <p:spPr>
          <a:xfrm>
            <a:off x="538239" y="5103283"/>
            <a:ext cx="11928322" cy="393092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Ocean_heat_content_GOFS31_vs_ramses_ m.png" descr="Ocean_heat_content_GOFS31_vs_ramses_ m.png"/>
          <p:cNvPicPr>
            <a:picLocks noChangeAspect="1"/>
          </p:cNvPicPr>
          <p:nvPr/>
        </p:nvPicPr>
        <p:blipFill>
          <a:blip r:embed="rId2">
            <a:extLst/>
          </a:blip>
          <a:stretch>
            <a:fillRect/>
          </a:stretch>
        </p:blipFill>
        <p:spPr>
          <a:xfrm>
            <a:off x="0" y="5459377"/>
            <a:ext cx="13004800" cy="4274017"/>
          </a:xfrm>
          <a:prstGeom prst="rect">
            <a:avLst/>
          </a:prstGeom>
          <a:ln w="12700">
            <a:miter lim="400000"/>
          </a:ln>
        </p:spPr>
      </p:pic>
      <p:sp>
        <p:nvSpPr>
          <p:cNvPr id="154" name="Florence"/>
          <p:cNvSpPr txBox="1"/>
          <p:nvPr/>
        </p:nvSpPr>
        <p:spPr>
          <a:xfrm>
            <a:off x="5391658" y="39117"/>
            <a:ext cx="222148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Florence</a:t>
            </a:r>
          </a:p>
        </p:txBody>
      </p:sp>
      <p:pic>
        <p:nvPicPr>
          <p:cNvPr id="155" name="Along_track_temp_prof_glider_2models_ramses.png" descr="Along_track_temp_prof_glider_2models_ramses.png"/>
          <p:cNvPicPr>
            <a:picLocks noChangeAspect="1"/>
          </p:cNvPicPr>
          <p:nvPr/>
        </p:nvPicPr>
        <p:blipFill>
          <a:blip r:embed="rId3">
            <a:extLst/>
          </a:blip>
          <a:srcRect l="6047" t="25343" r="4542" b="30781"/>
          <a:stretch>
            <a:fillRect/>
          </a:stretch>
        </p:blipFill>
        <p:spPr>
          <a:xfrm>
            <a:off x="778917" y="721863"/>
            <a:ext cx="11783927" cy="4771618"/>
          </a:xfrm>
          <a:prstGeom prst="rect">
            <a:avLst/>
          </a:prstGeom>
          <a:ln w="12700">
            <a:miter lim="400000"/>
          </a:ln>
        </p:spPr>
      </p:pic>
      <p:sp>
        <p:nvSpPr>
          <p:cNvPr id="156" name="Line"/>
          <p:cNvSpPr/>
          <p:nvPr/>
        </p:nvSpPr>
        <p:spPr>
          <a:xfrm flipV="1">
            <a:off x="1794470" y="1112837"/>
            <a:ext cx="1" cy="4274017"/>
          </a:xfrm>
          <a:prstGeom prst="line">
            <a:avLst/>
          </a:prstGeom>
          <a:ln w="254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57" name="Line"/>
          <p:cNvSpPr/>
          <p:nvPr/>
        </p:nvSpPr>
        <p:spPr>
          <a:xfrm flipV="1">
            <a:off x="5032970" y="1112837"/>
            <a:ext cx="1" cy="4274017"/>
          </a:xfrm>
          <a:prstGeom prst="line">
            <a:avLst/>
          </a:prstGeom>
          <a:ln w="25400">
            <a:solidFill>
              <a:srgbClr val="000000"/>
            </a:solidFill>
            <a:custDash>
              <a:ds d="200000" sp="200000"/>
            </a:custDash>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58" name="Line"/>
          <p:cNvSpPr/>
          <p:nvPr/>
        </p:nvSpPr>
        <p:spPr>
          <a:xfrm flipV="1">
            <a:off x="4508500" y="1130636"/>
            <a:ext cx="0" cy="4238419"/>
          </a:xfrm>
          <a:prstGeom prst="line">
            <a:avLst/>
          </a:prstGeom>
          <a:ln w="508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59" name="Line"/>
          <p:cNvSpPr/>
          <p:nvPr/>
        </p:nvSpPr>
        <p:spPr>
          <a:xfrm flipH="1">
            <a:off x="4455368" y="330200"/>
            <a:ext cx="967533" cy="557759"/>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Florence_track.png" descr="Florence_track.png"/>
          <p:cNvPicPr>
            <a:picLocks noChangeAspect="1"/>
          </p:cNvPicPr>
          <p:nvPr/>
        </p:nvPicPr>
        <p:blipFill>
          <a:blip r:embed="rId2">
            <a:extLst/>
          </a:blip>
          <a:stretch>
            <a:fillRect/>
          </a:stretch>
        </p:blipFill>
        <p:spPr>
          <a:xfrm>
            <a:off x="-154286" y="-233859"/>
            <a:ext cx="4607363" cy="3455522"/>
          </a:xfrm>
          <a:prstGeom prst="rect">
            <a:avLst/>
          </a:prstGeom>
          <a:ln w="12700">
            <a:miter lim="400000"/>
          </a:ln>
        </p:spPr>
      </p:pic>
      <p:pic>
        <p:nvPicPr>
          <p:cNvPr id="162" name="water_air_temp.png" descr="water_air_temp.png"/>
          <p:cNvPicPr>
            <a:picLocks noChangeAspect="1"/>
          </p:cNvPicPr>
          <p:nvPr/>
        </p:nvPicPr>
        <p:blipFill>
          <a:blip r:embed="rId3">
            <a:extLst/>
          </a:blip>
          <a:srcRect l="0" t="6571" r="0" b="51917"/>
          <a:stretch>
            <a:fillRect/>
          </a:stretch>
        </p:blipFill>
        <p:spPr>
          <a:xfrm>
            <a:off x="2807344" y="2048916"/>
            <a:ext cx="10160001" cy="3163145"/>
          </a:xfrm>
          <a:prstGeom prst="rect">
            <a:avLst/>
          </a:prstGeom>
          <a:ln w="12700">
            <a:miter lim="400000"/>
          </a:ln>
        </p:spPr>
      </p:pic>
      <p:grpSp>
        <p:nvGrpSpPr>
          <p:cNvPr id="165" name="Group"/>
          <p:cNvGrpSpPr/>
          <p:nvPr/>
        </p:nvGrpSpPr>
        <p:grpSpPr>
          <a:xfrm>
            <a:off x="2807344" y="5227786"/>
            <a:ext cx="10160001" cy="3895329"/>
            <a:chOff x="266700" y="0"/>
            <a:chExt cx="10160000" cy="3895327"/>
          </a:xfrm>
        </p:grpSpPr>
        <p:pic>
          <p:nvPicPr>
            <p:cNvPr id="163" name="wind_dir_speed.png" descr="wind_dir_speed.png"/>
            <p:cNvPicPr>
              <a:picLocks noChangeAspect="1"/>
            </p:cNvPicPr>
            <p:nvPr/>
          </p:nvPicPr>
          <p:blipFill>
            <a:blip r:embed="rId4">
              <a:extLst/>
            </a:blip>
            <a:srcRect l="0" t="6019" r="0" b="52194"/>
            <a:stretch>
              <a:fillRect/>
            </a:stretch>
          </p:blipFill>
          <p:spPr>
            <a:xfrm>
              <a:off x="266700" y="0"/>
              <a:ext cx="10160000" cy="3184128"/>
            </a:xfrm>
            <a:prstGeom prst="rect">
              <a:avLst/>
            </a:prstGeom>
            <a:ln w="12700" cap="flat">
              <a:noFill/>
              <a:miter lim="400000"/>
            </a:ln>
            <a:effectLst/>
          </p:spPr>
        </p:pic>
        <p:pic>
          <p:nvPicPr>
            <p:cNvPr id="164" name="wind_dir_speed.png" descr="wind_dir_speed.png"/>
            <p:cNvPicPr>
              <a:picLocks noChangeAspect="1"/>
            </p:cNvPicPr>
            <p:nvPr/>
          </p:nvPicPr>
          <p:blipFill>
            <a:blip r:embed="rId4">
              <a:extLst/>
            </a:blip>
            <a:srcRect l="0" t="87550" r="2625" b="1774"/>
            <a:stretch>
              <a:fillRect/>
            </a:stretch>
          </p:blipFill>
          <p:spPr>
            <a:xfrm>
              <a:off x="266700" y="3081883"/>
              <a:ext cx="9893300" cy="813445"/>
            </a:xfrm>
            <a:prstGeom prst="rect">
              <a:avLst/>
            </a:prstGeom>
            <a:ln w="12700" cap="flat">
              <a:noFill/>
              <a:miter lim="400000"/>
            </a:ln>
            <a:effectLst/>
          </p:spPr>
        </p:pic>
      </p:grpSp>
      <p:sp>
        <p:nvSpPr>
          <p:cNvPr id="166" name="Line"/>
          <p:cNvSpPr/>
          <p:nvPr/>
        </p:nvSpPr>
        <p:spPr>
          <a:xfrm flipV="1">
            <a:off x="6007100" y="2476835"/>
            <a:ext cx="0" cy="5823412"/>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67" name="Line"/>
          <p:cNvSpPr/>
          <p:nvPr/>
        </p:nvSpPr>
        <p:spPr>
          <a:xfrm flipV="1">
            <a:off x="10261600" y="2476835"/>
            <a:ext cx="1" cy="5823412"/>
          </a:xfrm>
          <a:prstGeom prst="line">
            <a:avLst/>
          </a:prstGeom>
          <a:ln w="25400">
            <a:solidFill>
              <a:srgbClr val="0000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Heat Fluxes Bulk Formulas"/>
          <p:cNvSpPr txBox="1"/>
          <p:nvPr/>
        </p:nvSpPr>
        <p:spPr>
          <a:xfrm>
            <a:off x="3204971" y="204217"/>
            <a:ext cx="659485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Heat Fluxes Bulk Formulas</a:t>
            </a:r>
          </a:p>
        </p:txBody>
      </p:sp>
      <p:pic>
        <p:nvPicPr>
          <p:cNvPr id="170" name="Q_L_=_rho_L_E_C_.pdf" descr="Q_L_=_rho_L_E_C_.pdf"/>
          <p:cNvPicPr>
            <a:picLocks noChangeAspect="1"/>
          </p:cNvPicPr>
          <p:nvPr/>
        </p:nvPicPr>
        <p:blipFill>
          <a:blip r:embed="rId2">
            <a:extLst/>
          </a:blip>
          <a:stretch>
            <a:fillRect/>
          </a:stretch>
        </p:blipFill>
        <p:spPr>
          <a:xfrm>
            <a:off x="3483967" y="2658393"/>
            <a:ext cx="5067301" cy="469901"/>
          </a:xfrm>
          <a:prstGeom prst="rect">
            <a:avLst/>
          </a:prstGeom>
          <a:ln w="12700">
            <a:miter lim="400000"/>
          </a:ln>
        </p:spPr>
      </p:pic>
      <p:pic>
        <p:nvPicPr>
          <p:cNvPr id="171" name="Q_s_=_rho_C_p_C_.pdf" descr="Q_s_=_rho_C_p_C_.pdf"/>
          <p:cNvPicPr>
            <a:picLocks noChangeAspect="1"/>
          </p:cNvPicPr>
          <p:nvPr/>
        </p:nvPicPr>
        <p:blipFill>
          <a:blip r:embed="rId3">
            <a:extLst/>
          </a:blip>
          <a:stretch>
            <a:fillRect/>
          </a:stretch>
        </p:blipFill>
        <p:spPr>
          <a:xfrm>
            <a:off x="3516907" y="1684287"/>
            <a:ext cx="4762501" cy="482601"/>
          </a:xfrm>
          <a:prstGeom prst="rect">
            <a:avLst/>
          </a:prstGeom>
          <a:ln w="12700">
            <a:miter lim="400000"/>
          </a:ln>
        </p:spPr>
      </p:pic>
      <p:sp>
        <p:nvSpPr>
          <p:cNvPr id="172" name="Sensible"/>
          <p:cNvSpPr txBox="1"/>
          <p:nvPr/>
        </p:nvSpPr>
        <p:spPr>
          <a:xfrm>
            <a:off x="859662" y="1645363"/>
            <a:ext cx="1658875"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Sensible</a:t>
            </a:r>
          </a:p>
        </p:txBody>
      </p:sp>
      <p:sp>
        <p:nvSpPr>
          <p:cNvPr id="173" name="Latent"/>
          <p:cNvSpPr txBox="1"/>
          <p:nvPr/>
        </p:nvSpPr>
        <p:spPr>
          <a:xfrm>
            <a:off x="1053211" y="2613119"/>
            <a:ext cx="127177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Latent</a:t>
            </a:r>
          </a:p>
        </p:txBody>
      </p:sp>
      <p:pic>
        <p:nvPicPr>
          <p:cNvPr id="174" name="C_p_text_Specifi.pdf" descr="C_p_text_Specifi.pdf"/>
          <p:cNvPicPr>
            <a:picLocks noChangeAspect="1"/>
          </p:cNvPicPr>
          <p:nvPr/>
        </p:nvPicPr>
        <p:blipFill>
          <a:blip r:embed="rId4">
            <a:extLst/>
          </a:blip>
          <a:stretch>
            <a:fillRect/>
          </a:stretch>
        </p:blipFill>
        <p:spPr>
          <a:xfrm>
            <a:off x="997049" y="3772877"/>
            <a:ext cx="6184901" cy="457201"/>
          </a:xfrm>
          <a:prstGeom prst="rect">
            <a:avLst/>
          </a:prstGeom>
          <a:ln w="12700">
            <a:miter lim="400000"/>
          </a:ln>
        </p:spPr>
      </p:pic>
      <p:pic>
        <p:nvPicPr>
          <p:cNvPr id="175" name="C_s_text_Sensibl.pdf" descr="C_s_text_Sensibl.pdf"/>
          <p:cNvPicPr>
            <a:picLocks noChangeAspect="1"/>
          </p:cNvPicPr>
          <p:nvPr/>
        </p:nvPicPr>
        <p:blipFill>
          <a:blip r:embed="rId5">
            <a:extLst/>
          </a:blip>
          <a:stretch>
            <a:fillRect/>
          </a:stretch>
        </p:blipFill>
        <p:spPr>
          <a:xfrm>
            <a:off x="973881" y="4533211"/>
            <a:ext cx="7061201" cy="406401"/>
          </a:xfrm>
          <a:prstGeom prst="rect">
            <a:avLst/>
          </a:prstGeom>
          <a:ln w="12700">
            <a:miter lim="400000"/>
          </a:ln>
        </p:spPr>
      </p:pic>
      <p:pic>
        <p:nvPicPr>
          <p:cNvPr id="176" name="C_L_text_Latent_.pdf" descr="C_L_text_Latent_.pdf"/>
          <p:cNvPicPr>
            <a:picLocks noChangeAspect="1"/>
          </p:cNvPicPr>
          <p:nvPr/>
        </p:nvPicPr>
        <p:blipFill>
          <a:blip r:embed="rId6">
            <a:extLst/>
          </a:blip>
          <a:stretch>
            <a:fillRect/>
          </a:stretch>
        </p:blipFill>
        <p:spPr>
          <a:xfrm>
            <a:off x="948481" y="5242746"/>
            <a:ext cx="6858001" cy="406401"/>
          </a:xfrm>
          <a:prstGeom prst="rect">
            <a:avLst/>
          </a:prstGeom>
          <a:ln w="12700">
            <a:miter lim="400000"/>
          </a:ln>
        </p:spPr>
      </p:pic>
      <p:pic>
        <p:nvPicPr>
          <p:cNvPr id="177" name="L_E_text_Latent_.pdf" descr="L_E_text_Latent_.pdf"/>
          <p:cNvPicPr>
            <a:picLocks noChangeAspect="1"/>
          </p:cNvPicPr>
          <p:nvPr/>
        </p:nvPicPr>
        <p:blipFill>
          <a:blip r:embed="rId7">
            <a:extLst/>
          </a:blip>
          <a:stretch>
            <a:fillRect/>
          </a:stretch>
        </p:blipFill>
        <p:spPr>
          <a:xfrm>
            <a:off x="939899" y="5952281"/>
            <a:ext cx="6070601" cy="419101"/>
          </a:xfrm>
          <a:prstGeom prst="rect">
            <a:avLst/>
          </a:prstGeom>
          <a:ln w="12700">
            <a:miter lim="400000"/>
          </a:ln>
        </p:spPr>
      </p:pic>
      <p:pic>
        <p:nvPicPr>
          <p:cNvPr id="178" name="U_10_text_Wind_s.pdf" descr="U_10_text_Wind_s.pdf"/>
          <p:cNvPicPr>
            <a:picLocks noChangeAspect="1"/>
          </p:cNvPicPr>
          <p:nvPr/>
        </p:nvPicPr>
        <p:blipFill>
          <a:blip r:embed="rId8">
            <a:extLst/>
          </a:blip>
          <a:stretch>
            <a:fillRect/>
          </a:stretch>
        </p:blipFill>
        <p:spPr>
          <a:xfrm>
            <a:off x="905519" y="6663134"/>
            <a:ext cx="8458201" cy="419101"/>
          </a:xfrm>
          <a:prstGeom prst="rect">
            <a:avLst/>
          </a:prstGeom>
          <a:ln w="12700">
            <a:miter lim="400000"/>
          </a:ln>
        </p:spPr>
      </p:pic>
      <p:pic>
        <p:nvPicPr>
          <p:cNvPr id="179" name="t_s∕t_a_text_Sea.pdf" descr="t_s∕t_a_text_Sea.pdf"/>
          <p:cNvPicPr>
            <a:picLocks noChangeAspect="1"/>
          </p:cNvPicPr>
          <p:nvPr/>
        </p:nvPicPr>
        <p:blipFill>
          <a:blip r:embed="rId9">
            <a:extLst/>
          </a:blip>
          <a:stretch>
            <a:fillRect/>
          </a:stretch>
        </p:blipFill>
        <p:spPr>
          <a:xfrm>
            <a:off x="876300" y="7311925"/>
            <a:ext cx="11252200" cy="469901"/>
          </a:xfrm>
          <a:prstGeom prst="rect">
            <a:avLst/>
          </a:prstGeom>
          <a:ln w="12700">
            <a:miter lim="400000"/>
          </a:ln>
        </p:spPr>
      </p:pic>
      <p:pic>
        <p:nvPicPr>
          <p:cNvPr id="180" name="q_s∕q_a_text_Spe.pdf" descr="q_s∕q_a_text_Spe.pdf"/>
          <p:cNvPicPr>
            <a:picLocks noChangeAspect="1"/>
          </p:cNvPicPr>
          <p:nvPr/>
        </p:nvPicPr>
        <p:blipFill>
          <a:blip r:embed="rId10">
            <a:extLst/>
          </a:blip>
          <a:stretch>
            <a:fillRect/>
          </a:stretch>
        </p:blipFill>
        <p:spPr>
          <a:xfrm>
            <a:off x="793750" y="7988994"/>
            <a:ext cx="11417300" cy="469901"/>
          </a:xfrm>
          <a:prstGeom prst="rect">
            <a:avLst/>
          </a:prstGeom>
          <a:ln w="12700">
            <a:miter lim="400000"/>
          </a:ln>
        </p:spPr>
      </p:pic>
      <p:pic>
        <p:nvPicPr>
          <p:cNvPr id="181" name="rho_text_Air_den.pdf" descr="rho_text_Air_den.pdf"/>
          <p:cNvPicPr>
            <a:picLocks noChangeAspect="1"/>
          </p:cNvPicPr>
          <p:nvPr/>
        </p:nvPicPr>
        <p:blipFill>
          <a:blip r:embed="rId11">
            <a:extLst/>
          </a:blip>
          <a:stretch>
            <a:fillRect/>
          </a:stretch>
        </p:blipFill>
        <p:spPr>
          <a:xfrm>
            <a:off x="890041" y="8724651"/>
            <a:ext cx="2590801" cy="4318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