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>
        <p15:guide id="1" orient="horz" pos="3072" userDrawn="1">
          <p15:clr>
            <a:srgbClr val="A4A3A4"/>
          </p15:clr>
        </p15:guide>
        <p15:guide id="2" pos="409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79"/>
    <p:restoredTop sz="94730"/>
  </p:normalViewPr>
  <p:slideViewPr>
    <p:cSldViewPr snapToGrid="0" snapToObjects="1" showGuides="1">
      <p:cViewPr varScale="1">
        <p:scale>
          <a:sx n="85" d="100"/>
          <a:sy n="85" d="100"/>
        </p:scale>
        <p:origin x="312" y="176"/>
      </p:cViewPr>
      <p:guideLst>
        <p:guide orient="horz" pos="3072"/>
        <p:guide pos="409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70000" y="50419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13"/>
          </p:nvPr>
        </p:nvSpPr>
        <p:spPr>
          <a:xfrm>
            <a:off x="1270000" y="6362700"/>
            <a:ext cx="10464800" cy="461366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 i="1"/>
            </a:lvl1pPr>
          </a:lstStyle>
          <a:p>
            <a:r>
              <a:t>–Johnny Appleseed</a:t>
            </a:r>
          </a:p>
        </p:txBody>
      </p:sp>
      <p:sp>
        <p:nvSpPr>
          <p:cNvPr id="94" name="“Type a quote here.”"/>
          <p:cNvSpPr txBox="1">
            <a:spLocks noGrp="1"/>
          </p:cNvSpPr>
          <p:nvPr>
            <p:ph type="body" sz="quarter" idx="14"/>
          </p:nvPr>
        </p:nvSpPr>
        <p:spPr>
          <a:xfrm>
            <a:off x="1270000" y="4267112"/>
            <a:ext cx="10464800" cy="609776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“Type a quote here.” 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>
            <a:spLocks noGrp="1"/>
          </p:cNvSpPr>
          <p:nvPr>
            <p:ph type="pic" idx="13"/>
          </p:nvPr>
        </p:nvSpPr>
        <p:spPr>
          <a:xfrm>
            <a:off x="1625600" y="673100"/>
            <a:ext cx="9753600" cy="5905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70000" y="81534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sz="half" idx="13"/>
          </p:nvPr>
        </p:nvSpPr>
        <p:spPr>
          <a:xfrm>
            <a:off x="6718300" y="635000"/>
            <a:ext cx="5334000" cy="8216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952500" y="4724400"/>
            <a:ext cx="5334000" cy="4114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sz="half" idx="13"/>
          </p:nvPr>
        </p:nvSpPr>
        <p:spPr>
          <a:xfrm>
            <a:off x="6718300" y="25908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28884" y="9296400"/>
            <a:ext cx="340259" cy="342900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sz="quarter" idx="13"/>
          </p:nvPr>
        </p:nvSpPr>
        <p:spPr>
          <a:xfrm>
            <a:off x="6718300" y="50927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Image"/>
          <p:cNvSpPr>
            <a:spLocks noGrp="1"/>
          </p:cNvSpPr>
          <p:nvPr>
            <p:ph type="pic" sz="quarter" idx="14"/>
          </p:nvPr>
        </p:nvSpPr>
        <p:spPr>
          <a:xfrm>
            <a:off x="6718300" y="8890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age"/>
          <p:cNvSpPr>
            <a:spLocks noGrp="1"/>
          </p:cNvSpPr>
          <p:nvPr>
            <p:ph type="pic" sz="half" idx="15"/>
          </p:nvPr>
        </p:nvSpPr>
        <p:spPr>
          <a:xfrm>
            <a:off x="952500" y="889000"/>
            <a:ext cx="5334000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28884" y="9296400"/>
            <a:ext cx="340259" cy="324306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6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10" Type="http://schemas.openxmlformats.org/officeDocument/2006/relationships/image" Target="../media/image71.png"/><Relationship Id="rId4" Type="http://schemas.openxmlformats.org/officeDocument/2006/relationships/image" Target="../media/image65.png"/><Relationship Id="rId9" Type="http://schemas.openxmlformats.org/officeDocument/2006/relationships/image" Target="../media/image7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10" Type="http://schemas.openxmlformats.org/officeDocument/2006/relationships/image" Target="../media/image81.png"/><Relationship Id="rId4" Type="http://schemas.openxmlformats.org/officeDocument/2006/relationships/image" Target="../media/image75.png"/><Relationship Id="rId9" Type="http://schemas.openxmlformats.org/officeDocument/2006/relationships/image" Target="../media/image8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10" Type="http://schemas.openxmlformats.org/officeDocument/2006/relationships/image" Target="../media/image90.png"/><Relationship Id="rId4" Type="http://schemas.openxmlformats.org/officeDocument/2006/relationships/image" Target="../media/image84.png"/><Relationship Id="rId9" Type="http://schemas.openxmlformats.org/officeDocument/2006/relationships/image" Target="../media/image8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temp_increment__2018_9_11.png" descr="temp_increment__2018_9_1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4260" y="524403"/>
            <a:ext cx="12716280" cy="779384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temp_increment_Atlant_60.0_2018_10_10.png" descr="temp_increment_Atlant_60.0_2018_10_1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85461" y="796542"/>
            <a:ext cx="11833878" cy="816051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temp_increment_surf_Atlant 2018-10-02 00:00:00.png" descr="temp_increment_surf_Atlant 2018-10-02 00:00:0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4239" y="451371"/>
            <a:ext cx="3379378" cy="2589986"/>
          </a:xfrm>
          <a:prstGeom prst="rect">
            <a:avLst/>
          </a:prstGeom>
          <a:ln w="12700">
            <a:miter lim="400000"/>
          </a:ln>
        </p:spPr>
      </p:pic>
      <p:pic>
        <p:nvPicPr>
          <p:cNvPr id="176" name="temp_increment_surf_Atlant 2018-10-03 00:00:00.png" descr="temp_increment_surf_Atlant 2018-10-03 00:00:0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016745" y="421562"/>
            <a:ext cx="3457165" cy="2649603"/>
          </a:xfrm>
          <a:prstGeom prst="rect">
            <a:avLst/>
          </a:prstGeom>
          <a:ln w="12700">
            <a:miter lim="400000"/>
          </a:ln>
        </p:spPr>
      </p:pic>
      <p:pic>
        <p:nvPicPr>
          <p:cNvPr id="177" name="temp_increment_surf_Atlant 2018-10-04 00:00:00.png" descr="temp_increment_surf_Atlant 2018-10-04 00:00:00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921080" y="398983"/>
            <a:ext cx="3447732" cy="2642373"/>
          </a:xfrm>
          <a:prstGeom prst="rect">
            <a:avLst/>
          </a:prstGeom>
          <a:ln w="12700">
            <a:miter lim="400000"/>
          </a:ln>
        </p:spPr>
      </p:pic>
      <p:pic>
        <p:nvPicPr>
          <p:cNvPr id="178" name="temp_increment_surf_Atlant 2018-10-05 00:00:00.png" descr="temp_increment_surf_Atlant 2018-10-05 00:00:00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816627" y="421562"/>
            <a:ext cx="3388809" cy="2597215"/>
          </a:xfrm>
          <a:prstGeom prst="rect">
            <a:avLst/>
          </a:prstGeom>
          <a:ln w="12700">
            <a:miter lim="400000"/>
          </a:ln>
        </p:spPr>
      </p:pic>
      <p:pic>
        <p:nvPicPr>
          <p:cNvPr id="179" name="temp_increment_surf_Atlant 2018-10-06 00:00:00.png" descr="temp_increment_surf_Atlant 2018-10-06 00:00:00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74240" y="3427584"/>
            <a:ext cx="3379376" cy="2589986"/>
          </a:xfrm>
          <a:prstGeom prst="rect">
            <a:avLst/>
          </a:prstGeom>
          <a:ln w="12700">
            <a:miter lim="400000"/>
          </a:ln>
        </p:spPr>
      </p:pic>
      <p:pic>
        <p:nvPicPr>
          <p:cNvPr id="180" name="temp_increment_surf_Atlant 2018-10-07 00:00:00.png" descr="temp_increment_surf_Atlant 2018-10-07 00:00:00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3055639" y="3427584"/>
            <a:ext cx="3379377" cy="2589986"/>
          </a:xfrm>
          <a:prstGeom prst="rect">
            <a:avLst/>
          </a:prstGeom>
          <a:ln w="12700">
            <a:miter lim="400000"/>
          </a:ln>
        </p:spPr>
      </p:pic>
      <p:pic>
        <p:nvPicPr>
          <p:cNvPr id="181" name="temp_increment_surf_Atlant 2018-10-08 00:00:00.png" descr="temp_increment_surf_Atlant 2018-10-08 00:00:00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5942558" y="3427584"/>
            <a:ext cx="3379377" cy="2589986"/>
          </a:xfrm>
          <a:prstGeom prst="rect">
            <a:avLst/>
          </a:prstGeom>
          <a:ln w="12700">
            <a:miter lim="400000"/>
          </a:ln>
        </p:spPr>
      </p:pic>
      <p:pic>
        <p:nvPicPr>
          <p:cNvPr id="182" name="temp_increment_surf_Atlant 2018-10-09 00:00:00.png" descr="temp_increment_surf_Atlant 2018-10-09 00:00:00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8821343" y="3427584"/>
            <a:ext cx="3379377" cy="2589986"/>
          </a:xfrm>
          <a:prstGeom prst="rect">
            <a:avLst/>
          </a:prstGeom>
          <a:ln w="12700">
            <a:miter lim="400000"/>
          </a:ln>
        </p:spPr>
      </p:pic>
      <p:pic>
        <p:nvPicPr>
          <p:cNvPr id="183" name="temp_increment_surf_Atlant 2018-10-10 00:00:00.png" descr="temp_increment_surf_Atlant 2018-10-10 00:00:00.pn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246459" y="6429992"/>
            <a:ext cx="3379377" cy="2589985"/>
          </a:xfrm>
          <a:prstGeom prst="rect">
            <a:avLst/>
          </a:prstGeom>
          <a:ln w="12700">
            <a:miter lim="400000"/>
          </a:ln>
        </p:spPr>
      </p:pic>
      <p:pic>
        <p:nvPicPr>
          <p:cNvPr id="184" name="temp_increment_surf_Atlant 2018-10-11 00:00:00.png" descr="temp_increment_surf_Atlant 2018-10-11 00:00:00.png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3081039" y="6429992"/>
            <a:ext cx="3379377" cy="2589985"/>
          </a:xfrm>
          <a:prstGeom prst="rect">
            <a:avLst/>
          </a:prstGeom>
          <a:ln w="12700">
            <a:miter lim="400000"/>
          </a:ln>
        </p:spPr>
      </p:pic>
      <p:pic>
        <p:nvPicPr>
          <p:cNvPr id="185" name="temp_increment_surf_Atlant 2018-10-12 00:00:00.png" descr="temp_increment_surf_Atlant 2018-10-12 00:00:00.png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5955258" y="6429992"/>
            <a:ext cx="3379376" cy="2589985"/>
          </a:xfrm>
          <a:prstGeom prst="rect">
            <a:avLst/>
          </a:prstGeom>
          <a:ln w="12700">
            <a:miter lim="400000"/>
          </a:ln>
        </p:spPr>
      </p:pic>
      <p:pic>
        <p:nvPicPr>
          <p:cNvPr id="186" name="temp_increment_surf_Atlant 2018-10-13 00:00:00.png" descr="temp_increment_surf_Atlant 2018-10-13 00:00:00.png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8819917" y="6429992"/>
            <a:ext cx="3382230" cy="259217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position_ru22_08-15-18-08-24-18.png" descr="position_ru22_08-15-18-08-24-1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66543" y="400785"/>
            <a:ext cx="4106665" cy="30804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89" name="Along_track_salt_prof_glider_GOFS31_ru22_08-15-18-08-24-18.png" descr="Along_track_salt_prof_glider_GOFS31_ru22_08-15-18-08-24-18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35587" y="3060700"/>
            <a:ext cx="10993977" cy="6509350"/>
          </a:xfrm>
          <a:prstGeom prst="rect">
            <a:avLst/>
          </a:prstGeom>
          <a:ln w="12700">
            <a:miter lim="400000"/>
          </a:ln>
        </p:spPr>
      </p:pic>
      <p:sp>
        <p:nvSpPr>
          <p:cNvPr id="190" name="Typhoon  Soulik"/>
          <p:cNvSpPr txBox="1"/>
          <p:nvPr/>
        </p:nvSpPr>
        <p:spPr>
          <a:xfrm>
            <a:off x="4530852" y="26417"/>
            <a:ext cx="3943097" cy="7091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/>
            </a:lvl1pPr>
          </a:lstStyle>
          <a:p>
            <a:r>
              <a:t>Typhoon  Soulik</a:t>
            </a:r>
          </a:p>
        </p:txBody>
      </p:sp>
      <p:sp>
        <p:nvSpPr>
          <p:cNvPr id="191" name="Line"/>
          <p:cNvSpPr/>
          <p:nvPr/>
        </p:nvSpPr>
        <p:spPr>
          <a:xfrm flipV="1">
            <a:off x="9055099" y="3594100"/>
            <a:ext cx="1" cy="2205264"/>
          </a:xfrm>
          <a:prstGeom prst="line">
            <a:avLst/>
          </a:prstGeom>
          <a:ln w="38100">
            <a:solidFill>
              <a:srgbClr val="000000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92" name="Line"/>
          <p:cNvSpPr/>
          <p:nvPr/>
        </p:nvSpPr>
        <p:spPr>
          <a:xfrm flipV="1">
            <a:off x="9067799" y="6654800"/>
            <a:ext cx="1" cy="2205264"/>
          </a:xfrm>
          <a:prstGeom prst="line">
            <a:avLst/>
          </a:prstGeom>
          <a:ln w="38100">
            <a:solidFill>
              <a:srgbClr val="000000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93" name="Typhoon  Soulik"/>
          <p:cNvSpPr txBox="1"/>
          <p:nvPr/>
        </p:nvSpPr>
        <p:spPr>
          <a:xfrm>
            <a:off x="8714028" y="2576017"/>
            <a:ext cx="2282344" cy="461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/>
            </a:lvl1pPr>
          </a:lstStyle>
          <a:p>
            <a:r>
              <a:t>Typhoon  Soulik</a:t>
            </a:r>
          </a:p>
        </p:txBody>
      </p:sp>
      <p:sp>
        <p:nvSpPr>
          <p:cNvPr id="194" name="Line"/>
          <p:cNvSpPr/>
          <p:nvPr/>
        </p:nvSpPr>
        <p:spPr>
          <a:xfrm>
            <a:off x="9055100" y="3091408"/>
            <a:ext cx="0" cy="461367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95" name="Line"/>
          <p:cNvSpPr/>
          <p:nvPr/>
        </p:nvSpPr>
        <p:spPr>
          <a:xfrm flipV="1">
            <a:off x="4226560" y="3379040"/>
            <a:ext cx="1" cy="5608024"/>
          </a:xfrm>
          <a:prstGeom prst="line">
            <a:avLst/>
          </a:prstGeom>
          <a:ln w="38100">
            <a:solidFill>
              <a:srgbClr val="000000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96" name="Line"/>
          <p:cNvSpPr/>
          <p:nvPr/>
        </p:nvSpPr>
        <p:spPr>
          <a:xfrm flipV="1">
            <a:off x="5014233" y="3379040"/>
            <a:ext cx="1" cy="5608024"/>
          </a:xfrm>
          <a:prstGeom prst="line">
            <a:avLst/>
          </a:prstGeom>
          <a:ln w="38100">
            <a:solidFill>
              <a:srgbClr val="000000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97" name="Time series of temperature salinity at surface and at 50 m"/>
          <p:cNvSpPr txBox="1"/>
          <p:nvPr/>
        </p:nvSpPr>
        <p:spPr>
          <a:xfrm>
            <a:off x="59436" y="779120"/>
            <a:ext cx="4631722" cy="8293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>
                <a:solidFill>
                  <a:srgbClr val="FF230F"/>
                </a:solidFill>
              </a:defRPr>
            </a:lvl1pPr>
          </a:lstStyle>
          <a:p>
            <a:r>
              <a:t>Time series of temperature salinity at surface and at 50 m</a:t>
            </a:r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Salt_GOFS31_Yellow_sea_2018-08-17 00:00:00+00:00.png" descr="Salt_GOFS31_Yellow_sea_2018-08-17 00:00:00+00:0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95201" y="785862"/>
            <a:ext cx="3937001" cy="2946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0" name="Salt_GOFS31_Yellow_sea_2018-08-17 03:00:00+00:00.png" descr="Salt_GOFS31_Yellow_sea_2018-08-17 03:00:00+00:0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027140" y="785862"/>
            <a:ext cx="3937001" cy="2946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1" name="Salt_GOFS31_Yellow_sea_2018-08-17 06:00:00+00:00.png" descr="Salt_GOFS31_Yellow_sea_2018-08-17 06:00:00+00:00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232501" y="785862"/>
            <a:ext cx="3937001" cy="2946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2" name="Salt_GOFS31_Yellow_sea_2018-08-17 09:00:00+00:00.png" descr="Salt_GOFS31_Yellow_sea_2018-08-17 09:00:00+00:00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95201" y="3771900"/>
            <a:ext cx="3937001" cy="2946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3" name="Salt_GOFS31_Yellow_sea_2018-08-17 12:00:00+00:00.png" descr="Salt_GOFS31_Yellow_sea_2018-08-17 12:00:00+00:00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027140" y="3771900"/>
            <a:ext cx="3937001" cy="2946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4" name="Salt_GOFS31_Yellow_sea_2018-08-17 15:00:00+00:00.png" descr="Salt_GOFS31_Yellow_sea_2018-08-17 15:00:00+00:00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7232501" y="3771900"/>
            <a:ext cx="3937001" cy="2946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5" name="Salt_GOFS31_Yellow_sea_2018-08-17 18:00:00+00:00.png" descr="Salt_GOFS31_Yellow_sea_2018-08-17 18:00:00+00:00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895201" y="6757937"/>
            <a:ext cx="3937001" cy="2946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6" name="Salt_GOFS31_Yellow_sea_2018-08-17 21:00:00+00:00.png" descr="Salt_GOFS31_Yellow_sea_2018-08-17 21:00:00+00:00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4027140" y="6757937"/>
            <a:ext cx="3937001" cy="2946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7" name="Salt_GOFS31_Yellow_sea_2018-08-18 00:00:00+00:00.png" descr="Salt_GOFS31_Yellow_sea_2018-08-18 00:00:00+00:00.pn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7232501" y="6757937"/>
            <a:ext cx="3937001" cy="2946401"/>
          </a:xfrm>
          <a:prstGeom prst="rect">
            <a:avLst/>
          </a:prstGeom>
          <a:ln w="12700">
            <a:miter lim="400000"/>
          </a:ln>
        </p:spPr>
      </p:pic>
      <p:sp>
        <p:nvSpPr>
          <p:cNvPr id="208" name="Oval"/>
          <p:cNvSpPr/>
          <p:nvPr/>
        </p:nvSpPr>
        <p:spPr>
          <a:xfrm>
            <a:off x="5370611" y="5500538"/>
            <a:ext cx="510531" cy="563961"/>
          </a:xfrm>
          <a:prstGeom prst="ellipse">
            <a:avLst/>
          </a:prstGeom>
          <a:ln w="25400">
            <a:solidFill>
              <a:srgbClr val="FFFBE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09" name="Oval"/>
          <p:cNvSpPr/>
          <p:nvPr/>
        </p:nvSpPr>
        <p:spPr>
          <a:xfrm>
            <a:off x="2195611" y="5500538"/>
            <a:ext cx="510531" cy="563961"/>
          </a:xfrm>
          <a:prstGeom prst="ellipse">
            <a:avLst/>
          </a:prstGeom>
          <a:ln w="25400">
            <a:solidFill>
              <a:srgbClr val="FFFBE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10" name="GOFS 3.1 Surface Salinity from Aug/17 to Aug/18"/>
          <p:cNvSpPr txBox="1"/>
          <p:nvPr/>
        </p:nvSpPr>
        <p:spPr>
          <a:xfrm>
            <a:off x="2404334" y="112370"/>
            <a:ext cx="7182613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GOFS 3.1 Surface Salinity from Aug/17 to Aug/18</a:t>
            </a:r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Screen Shot 2019-01-18 at 3.16.38 PM.png" descr="Screen Shot 2019-01-18 at 3.16.38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38499" y="924024"/>
            <a:ext cx="8781488" cy="6551754"/>
          </a:xfrm>
          <a:prstGeom prst="rect">
            <a:avLst/>
          </a:prstGeom>
          <a:ln w="12700">
            <a:miter lim="400000"/>
          </a:ln>
        </p:spPr>
      </p:pic>
      <p:sp>
        <p:nvSpPr>
          <p:cNvPr id="213" name="Line"/>
          <p:cNvSpPr/>
          <p:nvPr/>
        </p:nvSpPr>
        <p:spPr>
          <a:xfrm>
            <a:off x="4360385" y="7810500"/>
            <a:ext cx="2280723" cy="0"/>
          </a:xfrm>
          <a:prstGeom prst="line">
            <a:avLst/>
          </a:prstGeom>
          <a:ln w="38100">
            <a:solidFill>
              <a:srgbClr val="000000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14" name="Line"/>
          <p:cNvSpPr/>
          <p:nvPr/>
        </p:nvSpPr>
        <p:spPr>
          <a:xfrm flipV="1">
            <a:off x="6760685" y="4532489"/>
            <a:ext cx="1" cy="2960512"/>
          </a:xfrm>
          <a:prstGeom prst="line">
            <a:avLst/>
          </a:prstGeom>
          <a:ln w="38100">
            <a:solidFill>
              <a:srgbClr val="000000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15" name="Line"/>
          <p:cNvSpPr/>
          <p:nvPr/>
        </p:nvSpPr>
        <p:spPr>
          <a:xfrm flipV="1">
            <a:off x="4258785" y="4367389"/>
            <a:ext cx="1" cy="2960512"/>
          </a:xfrm>
          <a:prstGeom prst="line">
            <a:avLst/>
          </a:prstGeom>
          <a:ln w="38100">
            <a:solidFill>
              <a:srgbClr val="000000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16" name="Line"/>
          <p:cNvSpPr/>
          <p:nvPr/>
        </p:nvSpPr>
        <p:spPr>
          <a:xfrm>
            <a:off x="2569685" y="2794000"/>
            <a:ext cx="2280723" cy="0"/>
          </a:xfrm>
          <a:prstGeom prst="line">
            <a:avLst/>
          </a:prstGeom>
          <a:ln w="38100">
            <a:solidFill>
              <a:srgbClr val="000000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17" name="Line"/>
          <p:cNvSpPr/>
          <p:nvPr/>
        </p:nvSpPr>
        <p:spPr>
          <a:xfrm>
            <a:off x="2569685" y="5676900"/>
            <a:ext cx="2280723" cy="0"/>
          </a:xfrm>
          <a:prstGeom prst="line">
            <a:avLst/>
          </a:prstGeom>
          <a:ln w="38100">
            <a:solidFill>
              <a:srgbClr val="000000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18" name="Grid points"/>
          <p:cNvSpPr txBox="1"/>
          <p:nvPr/>
        </p:nvSpPr>
        <p:spPr>
          <a:xfrm>
            <a:off x="8501583" y="7846670"/>
            <a:ext cx="1716634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Grid points</a:t>
            </a:r>
          </a:p>
        </p:txBody>
      </p:sp>
      <p:sp>
        <p:nvSpPr>
          <p:cNvPr id="219" name="Line"/>
          <p:cNvSpPr/>
          <p:nvPr/>
        </p:nvSpPr>
        <p:spPr>
          <a:xfrm>
            <a:off x="5182790" y="4572595"/>
            <a:ext cx="3491031" cy="3174126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20" name="~126 km"/>
          <p:cNvSpPr txBox="1"/>
          <p:nvPr/>
        </p:nvSpPr>
        <p:spPr>
          <a:xfrm>
            <a:off x="4830034" y="7986370"/>
            <a:ext cx="1341426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~126 km</a:t>
            </a:r>
          </a:p>
        </p:txBody>
      </p:sp>
      <p:sp>
        <p:nvSpPr>
          <p:cNvPr id="221" name="~126 km"/>
          <p:cNvSpPr txBox="1"/>
          <p:nvPr/>
        </p:nvSpPr>
        <p:spPr>
          <a:xfrm>
            <a:off x="1274034" y="3846170"/>
            <a:ext cx="1341426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~126 km</a:t>
            </a:r>
          </a:p>
        </p:txBody>
      </p:sp>
      <p:sp>
        <p:nvSpPr>
          <p:cNvPr id="222" name="1 grid point ~ 9 km"/>
          <p:cNvSpPr txBox="1"/>
          <p:nvPr/>
        </p:nvSpPr>
        <p:spPr>
          <a:xfrm>
            <a:off x="8130381" y="8291170"/>
            <a:ext cx="2819706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1 grid point ~ 9 km</a:t>
            </a:r>
          </a:p>
        </p:txBody>
      </p:sp>
      <p:sp>
        <p:nvSpPr>
          <p:cNvPr id="223" name="Make typhoon track"/>
          <p:cNvSpPr txBox="1"/>
          <p:nvPr/>
        </p:nvSpPr>
        <p:spPr>
          <a:xfrm>
            <a:off x="654608" y="429870"/>
            <a:ext cx="3021484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3D26"/>
                </a:solidFill>
              </a:defRPr>
            </a:lvl1pPr>
          </a:lstStyle>
          <a:p>
            <a:r>
              <a:t>Make typhoon track</a:t>
            </a:r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position_ru22_08-15-18-08-24-18.png" descr="position_ru22_08-15-18-08-24-1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66543" y="400785"/>
            <a:ext cx="4106665" cy="3080439"/>
          </a:xfrm>
          <a:prstGeom prst="rect">
            <a:avLst/>
          </a:prstGeom>
          <a:ln w="12700">
            <a:miter lim="400000"/>
          </a:ln>
        </p:spPr>
      </p:pic>
      <p:sp>
        <p:nvSpPr>
          <p:cNvPr id="226" name="Typhoon  Soulik"/>
          <p:cNvSpPr txBox="1"/>
          <p:nvPr/>
        </p:nvSpPr>
        <p:spPr>
          <a:xfrm>
            <a:off x="4530852" y="26417"/>
            <a:ext cx="3943097" cy="7091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/>
            </a:lvl1pPr>
          </a:lstStyle>
          <a:p>
            <a:r>
              <a:t>Typhoon  Soulik</a:t>
            </a:r>
          </a:p>
        </p:txBody>
      </p:sp>
      <p:pic>
        <p:nvPicPr>
          <p:cNvPr id="227" name="untitled.png" descr="untitled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64149" y="3114801"/>
            <a:ext cx="10911452" cy="6459732"/>
          </a:xfrm>
          <a:prstGeom prst="rect">
            <a:avLst/>
          </a:prstGeom>
          <a:ln w="12700">
            <a:miter lim="400000"/>
          </a:ln>
        </p:spPr>
      </p:pic>
      <p:sp>
        <p:nvSpPr>
          <p:cNvPr id="228" name="Line"/>
          <p:cNvSpPr/>
          <p:nvPr/>
        </p:nvSpPr>
        <p:spPr>
          <a:xfrm flipV="1">
            <a:off x="9055099" y="3594100"/>
            <a:ext cx="1" cy="2205264"/>
          </a:xfrm>
          <a:prstGeom prst="line">
            <a:avLst/>
          </a:prstGeom>
          <a:ln w="38100">
            <a:solidFill>
              <a:srgbClr val="000000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29" name="Typhoon  Soulik"/>
          <p:cNvSpPr txBox="1"/>
          <p:nvPr/>
        </p:nvSpPr>
        <p:spPr>
          <a:xfrm>
            <a:off x="8714028" y="2576017"/>
            <a:ext cx="2282344" cy="461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/>
            </a:lvl1pPr>
          </a:lstStyle>
          <a:p>
            <a:r>
              <a:t>Typhoon  Soulik</a:t>
            </a:r>
          </a:p>
        </p:txBody>
      </p:sp>
      <p:pic>
        <p:nvPicPr>
          <p:cNvPr id="230" name="Along_track_temp_prof_ru22_08-15-18-08-24-18.png" descr="Along_track_temp_prof_ru22_08-15-18-08-24-18.png"/>
          <p:cNvPicPr>
            <a:picLocks noChangeAspect="1"/>
          </p:cNvPicPr>
          <p:nvPr/>
        </p:nvPicPr>
        <p:blipFill>
          <a:blip r:embed="rId4">
            <a:extLst/>
          </a:blip>
          <a:srcRect b="9208"/>
          <a:stretch>
            <a:fillRect/>
          </a:stretch>
        </p:blipFill>
        <p:spPr>
          <a:xfrm>
            <a:off x="1245191" y="3217114"/>
            <a:ext cx="10673168" cy="3221244"/>
          </a:xfrm>
          <a:prstGeom prst="rect">
            <a:avLst/>
          </a:prstGeom>
          <a:ln w="12700">
            <a:miter lim="400000"/>
          </a:ln>
        </p:spPr>
      </p:pic>
      <p:sp>
        <p:nvSpPr>
          <p:cNvPr id="231" name="Line"/>
          <p:cNvSpPr/>
          <p:nvPr/>
        </p:nvSpPr>
        <p:spPr>
          <a:xfrm>
            <a:off x="9055100" y="3091408"/>
            <a:ext cx="0" cy="461367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32" name="Line"/>
          <p:cNvSpPr/>
          <p:nvPr/>
        </p:nvSpPr>
        <p:spPr>
          <a:xfrm flipV="1">
            <a:off x="9055099" y="3594100"/>
            <a:ext cx="1" cy="2747467"/>
          </a:xfrm>
          <a:prstGeom prst="line">
            <a:avLst/>
          </a:prstGeom>
          <a:ln w="38100">
            <a:solidFill>
              <a:srgbClr val="000000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33" name="Line"/>
          <p:cNvSpPr/>
          <p:nvPr/>
        </p:nvSpPr>
        <p:spPr>
          <a:xfrm flipV="1">
            <a:off x="9067799" y="6654800"/>
            <a:ext cx="1" cy="2205264"/>
          </a:xfrm>
          <a:prstGeom prst="line">
            <a:avLst/>
          </a:prstGeom>
          <a:ln w="38100">
            <a:solidFill>
              <a:srgbClr val="000000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34" name="Line"/>
          <p:cNvSpPr/>
          <p:nvPr/>
        </p:nvSpPr>
        <p:spPr>
          <a:xfrm flipV="1">
            <a:off x="4226560" y="3379040"/>
            <a:ext cx="1" cy="5608024"/>
          </a:xfrm>
          <a:prstGeom prst="line">
            <a:avLst/>
          </a:prstGeom>
          <a:ln w="38100">
            <a:solidFill>
              <a:srgbClr val="000000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35" name="Line"/>
          <p:cNvSpPr/>
          <p:nvPr/>
        </p:nvSpPr>
        <p:spPr>
          <a:xfrm flipV="1">
            <a:off x="5014233" y="3379040"/>
            <a:ext cx="1" cy="5608024"/>
          </a:xfrm>
          <a:prstGeom prst="line">
            <a:avLst/>
          </a:prstGeom>
          <a:ln w="38100">
            <a:solidFill>
              <a:srgbClr val="000000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36" name="Line"/>
          <p:cNvSpPr/>
          <p:nvPr/>
        </p:nvSpPr>
        <p:spPr>
          <a:xfrm>
            <a:off x="3873152" y="7983763"/>
            <a:ext cx="1566327" cy="1"/>
          </a:xfrm>
          <a:prstGeom prst="line">
            <a:avLst/>
          </a:prstGeom>
          <a:ln w="38100">
            <a:solidFill>
              <a:srgbClr val="000000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FS 3.1 Temperature at 60 m depth from Aug/17 to Aug/18"/>
          <p:cNvSpPr txBox="1"/>
          <p:nvPr/>
        </p:nvSpPr>
        <p:spPr>
          <a:xfrm>
            <a:off x="1582898" y="112370"/>
            <a:ext cx="8825485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GOFS 3.1 Temperature at 60 m depth from Aug/17 to Aug/18</a:t>
            </a:r>
          </a:p>
        </p:txBody>
      </p:sp>
      <p:pic>
        <p:nvPicPr>
          <p:cNvPr id="239" name="Temp_GOFS31_Yellow_sea_2018-08-17 00:00:00+00:00.png" descr="Temp_GOFS31_Yellow_sea_2018-08-17 00:00:00+00:0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95201" y="785862"/>
            <a:ext cx="3937001" cy="2946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40" name="Temp_GOFS31_Yellow_sea_2018-08-17 03:00:00+00:00.png" descr="Temp_GOFS31_Yellow_sea_2018-08-17 03:00:00+00:0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027140" y="785862"/>
            <a:ext cx="3937001" cy="2946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41" name="Temp_GOFS31_Yellow_sea_2018-08-17 06:00:00+00:00.png" descr="Temp_GOFS31_Yellow_sea_2018-08-17 06:00:00+00:00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119094" y="785862"/>
            <a:ext cx="3937001" cy="2946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42" name="Temp_GOFS31_Yellow_sea_2018-08-17 09:00:00+00:00.png" descr="Temp_GOFS31_Yellow_sea_2018-08-17 09:00:00+00:00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95201" y="3771900"/>
            <a:ext cx="3937001" cy="2946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43" name="Temp_GOFS31_Yellow_sea_2018-08-17 12:00:00+00:00.png" descr="Temp_GOFS31_Yellow_sea_2018-08-17 12:00:00+00:00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027140" y="3771900"/>
            <a:ext cx="3937001" cy="2946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44" name="Temp_GOFS31_Yellow_sea_2018-08-17 15:00:00+00:00.png" descr="Temp_GOFS31_Yellow_sea_2018-08-17 15:00:00+00:00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7119094" y="3771900"/>
            <a:ext cx="3937001" cy="2946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45" name="Temp_GOFS31_Yellow_sea_2018-08-17 18:00:00+00:00.png" descr="Temp_GOFS31_Yellow_sea_2018-08-17 18:00:00+00:00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895201" y="6757937"/>
            <a:ext cx="3937001" cy="2946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46" name="Temp_GOFS31_Yellow_sea_2018-08-17 21:00:00+00:00.png" descr="Temp_GOFS31_Yellow_sea_2018-08-17 21:00:00+00:00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4027140" y="6757937"/>
            <a:ext cx="3937001" cy="2946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47" name="Temp_GOFS31_Yellow_sea_2018-08-18 00:00:00+00:00.png" descr="Temp_GOFS31_Yellow_sea_2018-08-18 00:00:00+00:00.pn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7119094" y="6757937"/>
            <a:ext cx="3937001" cy="2946401"/>
          </a:xfrm>
          <a:prstGeom prst="rect">
            <a:avLst/>
          </a:prstGeom>
          <a:ln w="12700">
            <a:miter lim="400000"/>
          </a:ln>
        </p:spPr>
      </p:pic>
      <p:sp>
        <p:nvSpPr>
          <p:cNvPr id="248" name="Oval"/>
          <p:cNvSpPr/>
          <p:nvPr/>
        </p:nvSpPr>
        <p:spPr>
          <a:xfrm>
            <a:off x="5370611" y="5500538"/>
            <a:ext cx="510531" cy="563961"/>
          </a:xfrm>
          <a:prstGeom prst="ellipse">
            <a:avLst/>
          </a:prstGeom>
          <a:ln w="25400">
            <a:solidFill>
              <a:srgbClr val="FFFBE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49" name="Oval"/>
          <p:cNvSpPr/>
          <p:nvPr/>
        </p:nvSpPr>
        <p:spPr>
          <a:xfrm>
            <a:off x="2195611" y="5500538"/>
            <a:ext cx="510531" cy="563961"/>
          </a:xfrm>
          <a:prstGeom prst="ellipse">
            <a:avLst/>
          </a:prstGeom>
          <a:ln w="25400">
            <a:solidFill>
              <a:srgbClr val="FFFBE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Temp_GOFS31_Yellow_sea_detail2_2018-08-17 09:00:00+00:00.png" descr="Temp_GOFS31_Yellow_sea_detail2_2018-08-17 09:00:00+00:0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7369" y="2254120"/>
            <a:ext cx="6289798" cy="4971715"/>
          </a:xfrm>
          <a:prstGeom prst="rect">
            <a:avLst/>
          </a:prstGeom>
          <a:ln w="12700">
            <a:miter lim="400000"/>
          </a:ln>
        </p:spPr>
      </p:pic>
      <p:pic>
        <p:nvPicPr>
          <p:cNvPr id="252" name="Temp_GOFS31_Yellow_sea_detail1_2018-08-17 12:00:00+00:00.png" descr="Temp_GOFS31_Yellow_sea_detail1_2018-08-17 12:00:00+00:0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784554" y="2254120"/>
            <a:ext cx="6289798" cy="4971715"/>
          </a:xfrm>
          <a:prstGeom prst="rect">
            <a:avLst/>
          </a:prstGeom>
          <a:ln w="12700">
            <a:miter lim="400000"/>
          </a:ln>
        </p:spPr>
      </p:pic>
      <p:sp>
        <p:nvSpPr>
          <p:cNvPr id="253" name="GOFS 3.1 Velocity at 60 m depth"/>
          <p:cNvSpPr txBox="1"/>
          <p:nvPr/>
        </p:nvSpPr>
        <p:spPr>
          <a:xfrm>
            <a:off x="4122216" y="874370"/>
            <a:ext cx="4760368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GOFS 3.1 Velocity at 60 m depth</a:t>
            </a:r>
          </a:p>
        </p:txBody>
      </p: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Ng288 before and after going to the GTS"/>
          <p:cNvSpPr txBox="1"/>
          <p:nvPr/>
        </p:nvSpPr>
        <p:spPr>
          <a:xfrm>
            <a:off x="3515360" y="233020"/>
            <a:ext cx="5974081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Ng288 before and after going to the GTS</a:t>
            </a:r>
          </a:p>
        </p:txBody>
      </p:sp>
      <p:pic>
        <p:nvPicPr>
          <p:cNvPr id="256" name="Along_track_temperature_prof_ng288_08-21-18-08-27-18.png" descr="Along_track_temperature_prof_ng288_08-21-18-08-27-1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705148"/>
            <a:ext cx="13004800" cy="91352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Ng288 before and after going to the GTS"/>
          <p:cNvSpPr txBox="1"/>
          <p:nvPr/>
        </p:nvSpPr>
        <p:spPr>
          <a:xfrm>
            <a:off x="3515360" y="245720"/>
            <a:ext cx="5974081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Ng288 before and after going to the GTS</a:t>
            </a:r>
          </a:p>
        </p:txBody>
      </p:sp>
      <p:pic>
        <p:nvPicPr>
          <p:cNvPr id="259" name="Along_track_salinity_prof_ng288_08-21-18-08-27-18.png" descr="Along_track_salinity_prof_ng288_08-21-18-08-27-1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699557"/>
            <a:ext cx="13004800" cy="91448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Screen Shot 2019-01-15 at 1.55.46 PM.png" descr="Screen Shot 2019-01-15 at 1.55.46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293277"/>
            <a:ext cx="13004800" cy="5794950"/>
          </a:xfrm>
          <a:prstGeom prst="rect">
            <a:avLst/>
          </a:prstGeom>
          <a:ln w="12700">
            <a:miter lim="400000"/>
          </a:ln>
        </p:spPr>
      </p:pic>
      <p:sp>
        <p:nvSpPr>
          <p:cNvPr id="122" name="Cummings 2005"/>
          <p:cNvSpPr txBox="1"/>
          <p:nvPr/>
        </p:nvSpPr>
        <p:spPr>
          <a:xfrm>
            <a:off x="5279847" y="442570"/>
            <a:ext cx="2445106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Cummings 2005</a:t>
            </a:r>
          </a:p>
        </p:txBody>
      </p:sp>
      <p:sp>
        <p:nvSpPr>
          <p:cNvPr id="123" name="NOAA-19 is up to 2015"/>
          <p:cNvSpPr txBox="1"/>
          <p:nvPr/>
        </p:nvSpPr>
        <p:spPr>
          <a:xfrm>
            <a:off x="3645255" y="7821270"/>
            <a:ext cx="3377490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NOAA-19 is up to 2015</a:t>
            </a:r>
          </a:p>
        </p:txBody>
      </p:sp>
      <p:sp>
        <p:nvSpPr>
          <p:cNvPr id="124" name="Line"/>
          <p:cNvSpPr/>
          <p:nvPr/>
        </p:nvSpPr>
        <p:spPr>
          <a:xfrm flipH="1">
            <a:off x="3629673" y="3737470"/>
            <a:ext cx="1" cy="4242097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Ng300 before and after going to the GTS"/>
          <p:cNvSpPr txBox="1"/>
          <p:nvPr/>
        </p:nvSpPr>
        <p:spPr>
          <a:xfrm>
            <a:off x="3515360" y="156820"/>
            <a:ext cx="5974081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Ng300 before and after going to the GTS</a:t>
            </a:r>
          </a:p>
        </p:txBody>
      </p:sp>
      <p:pic>
        <p:nvPicPr>
          <p:cNvPr id="262" name="Along_track_temperature_prof_ng300_08-04-18-08-13-18.png" descr="Along_track_temperature_prof_ng300_08-04-18-08-13-1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14683" y="618827"/>
            <a:ext cx="13434166" cy="9201449"/>
          </a:xfrm>
          <a:prstGeom prst="rect">
            <a:avLst/>
          </a:prstGeom>
          <a:ln w="12700">
            <a:miter lim="400000"/>
          </a:ln>
        </p:spPr>
      </p:pic>
      <p:sp>
        <p:nvSpPr>
          <p:cNvPr id="263" name="Line"/>
          <p:cNvSpPr/>
          <p:nvPr/>
        </p:nvSpPr>
        <p:spPr>
          <a:xfrm flipV="1">
            <a:off x="6502400" y="1290410"/>
            <a:ext cx="0" cy="7575606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" name="Along_track_salinity_prof_ng300_08-04-18-08-13-18.png" descr="Along_track_salinity_prof_ng300_08-04-18-08-13-1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29376" y="518020"/>
            <a:ext cx="13663552" cy="9358563"/>
          </a:xfrm>
          <a:prstGeom prst="rect">
            <a:avLst/>
          </a:prstGeom>
          <a:ln w="12700">
            <a:miter lim="400000"/>
          </a:ln>
        </p:spPr>
      </p:pic>
      <p:sp>
        <p:nvSpPr>
          <p:cNvPr id="266" name="Ng300 before and after going to the GTS"/>
          <p:cNvSpPr txBox="1"/>
          <p:nvPr/>
        </p:nvSpPr>
        <p:spPr>
          <a:xfrm>
            <a:off x="3515360" y="156820"/>
            <a:ext cx="5974081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Ng300 before and after going to the GTS</a:t>
            </a:r>
          </a:p>
        </p:txBody>
      </p:sp>
      <p:sp>
        <p:nvSpPr>
          <p:cNvPr id="267" name="Line"/>
          <p:cNvSpPr/>
          <p:nvPr/>
        </p:nvSpPr>
        <p:spPr>
          <a:xfrm flipV="1">
            <a:off x="6502400" y="1215400"/>
            <a:ext cx="0" cy="7650616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RU33 before and after going to the GTS"/>
          <p:cNvSpPr txBox="1"/>
          <p:nvPr/>
        </p:nvSpPr>
        <p:spPr>
          <a:xfrm>
            <a:off x="3583178" y="233020"/>
            <a:ext cx="5838445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RU33 before and after going to the GTS</a:t>
            </a:r>
          </a:p>
        </p:txBody>
      </p:sp>
      <p:pic>
        <p:nvPicPr>
          <p:cNvPr id="270" name="Along_track_temperature_prof_ru33_08-01-18-08-08-18.png" descr="Along_track_temperature_prof_ru33_08-01-18-08-08-1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753014"/>
            <a:ext cx="13004800" cy="90968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Temp_GOFS31_MAB_2018-08-02 00:00:00+00:00.png" descr="Temp_GOFS31_MAB_2018-08-02 00:00:00+00:0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9200" y="124122"/>
            <a:ext cx="3962401" cy="3314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73" name="Temp_GOFS31_MAB_2018-08-02 03:00:00+00:00.png" descr="Temp_GOFS31_MAB_2018-08-02 03:00:00+00:0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542109" y="124122"/>
            <a:ext cx="3962401" cy="3314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74" name="Temp_GOFS31_MAB_2018-08-02 06:00:00+00:00.png" descr="Temp_GOFS31_MAB_2018-08-02 06:00:00+00:00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746428" y="124122"/>
            <a:ext cx="3962401" cy="3314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75" name="Temp_GOFS31_MAB_2018-08-02 09:00:00+00:00.png" descr="Temp_GOFS31_MAB_2018-08-02 09:00:00+00:00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47600" y="3315196"/>
            <a:ext cx="3962401" cy="3314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76" name="Temp_GOFS31_MAB_2018-08-02 12:00:00+00:00.png" descr="Temp_GOFS31_MAB_2018-08-02 12:00:00+00:00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542109" y="3315196"/>
            <a:ext cx="3962401" cy="3314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77" name="Temp_GOFS31_MAB_2018-08-02 15:00:00+00:00.png" descr="Temp_GOFS31_MAB_2018-08-02 15:00:00+00:00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746428" y="3315196"/>
            <a:ext cx="3962401" cy="3314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78" name="Temp_GOFS31_MAB_2018-08-02 18:00:00+00:00.png" descr="Temp_GOFS31_MAB_2018-08-02 18:00:00+00:00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247600" y="6490940"/>
            <a:ext cx="3962401" cy="3314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79" name="Temp_GOFS31_MAB_2018-08-02 21:00:00+00:00.png" descr="Temp_GOFS31_MAB_2018-08-02 21:00:00+00:00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3542109" y="6490940"/>
            <a:ext cx="3962401" cy="3314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80" name="Temp_GOFS31_MAB_2018-08-03 00:00:00+00:00.png" descr="Temp_GOFS31_MAB_2018-08-03 00:00:00+00:00.pn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6746428" y="6490940"/>
            <a:ext cx="3962401" cy="33147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Along_track_salinity_prof_ru33_08-01-18-08-08-18.png" descr="Along_track_salinity_prof_ru33_08-01-18-08-08-1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58649" y="530437"/>
            <a:ext cx="13722098" cy="94087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Salt_GOFS31_Yellow_sea_2018-08-02 00:00:00+00:00.png" descr="Salt_GOFS31_Yellow_sea_2018-08-02 00:00:00+00:0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2260" y="35321"/>
            <a:ext cx="4089401" cy="3314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85" name="Salt_GOFS31_Yellow_sea_2018-08-02 03:00:00+00:00.png" descr="Salt_GOFS31_Yellow_sea_2018-08-02 03:00:00+00:0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453854" y="35321"/>
            <a:ext cx="4089401" cy="3314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86" name="Salt_GOFS31_Yellow_sea_2018-08-02 06:00:00+00:00.png" descr="Salt_GOFS31_Yellow_sea_2018-08-02 06:00:00+00:00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574482" y="35321"/>
            <a:ext cx="4089401" cy="3314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87" name="Salt_GOFS31_Yellow_sea_2018-08-02 09:00:00+00:00.png" descr="Salt_GOFS31_Yellow_sea_2018-08-02 09:00:00+00:00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22260" y="3219450"/>
            <a:ext cx="4089401" cy="33147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88" name="Salt_GOFS31_Yellow_sea_2018-08-02 12:00:00+00:00.png" descr="Salt_GOFS31_Yellow_sea_2018-08-02 12:00:00+00:00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453854" y="3219450"/>
            <a:ext cx="4089401" cy="33147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89" name="Salt_GOFS31_Yellow_sea_2018-08-02 15:00:00+00:00.png" descr="Salt_GOFS31_Yellow_sea_2018-08-02 15:00:00+00:00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574482" y="3219450"/>
            <a:ext cx="4089401" cy="33147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90" name="Salt_GOFS31_Yellow_sea_2018-08-02 18:00:00+00:00.png" descr="Salt_GOFS31_Yellow_sea_2018-08-02 18:00:00+00:00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322260" y="6401147"/>
            <a:ext cx="4089401" cy="3314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91" name="Salt_GOFS31_Yellow_sea_2018-08-02 21:00:00+00:00.png" descr="Salt_GOFS31_Yellow_sea_2018-08-02 21:00:00+00:00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3453854" y="6401147"/>
            <a:ext cx="4089401" cy="3314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92" name="Salt_GOFS31_Yellow_sea_2018-08-03 00:00:00+00:00.png" descr="Salt_GOFS31_Yellow_sea_2018-08-03 00:00:00+00:00.pn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6574482" y="6401147"/>
            <a:ext cx="4089401" cy="33147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Cold pool?"/>
          <p:cNvSpPr txBox="1"/>
          <p:nvPr/>
        </p:nvSpPr>
        <p:spPr>
          <a:xfrm>
            <a:off x="10479735" y="436220"/>
            <a:ext cx="2392854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r>
              <a:t>Cold pool?</a:t>
            </a:r>
          </a:p>
        </p:txBody>
      </p:sp>
      <p:pic>
        <p:nvPicPr>
          <p:cNvPr id="295" name="Bott_Temp_GOFS31_MAB_2018-08-02 00:00:00+00:00.png" descr="Bott_Temp_GOFS31_MAB_2018-08-02 00:00:00+00:0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07901" y="261491"/>
            <a:ext cx="4165601" cy="3517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96" name="Bott_Temp_GOFS31_MAB_2018-08-02 03:00:00+00:00.png" descr="Bott_Temp_GOFS31_MAB_2018-08-02 03:00:00+00:0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181449" y="261491"/>
            <a:ext cx="4165601" cy="3517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97" name="Bott_Temp_GOFS31_MAB_2018-08-02 06:00:00+00:00.png" descr="Bott_Temp_GOFS31_MAB_2018-08-02 06:00:00+00:00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488807" y="172591"/>
            <a:ext cx="4165601" cy="3517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98" name="Bott_Temp_GOFS31_MAB_2018-08-02 09:00:00+00:00.png" descr="Bott_Temp_GOFS31_MAB_2018-08-02 09:00:00+00:00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107901" y="3117850"/>
            <a:ext cx="4165601" cy="3517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99" name="Bott_Temp_GOFS31_MAB_2018-08-02 12:00:00+00:00.png" descr="Bott_Temp_GOFS31_MAB_2018-08-02 12:00:00+00:00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181449" y="3117850"/>
            <a:ext cx="4165601" cy="3517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00" name="Bott_Temp_GOFS31_MAB_2018-08-02 15:00:00+00:00.png" descr="Bott_Temp_GOFS31_MAB_2018-08-02 15:00:00+00:00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488807" y="3117850"/>
            <a:ext cx="4165601" cy="3517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01" name="Bott_Temp_GOFS31_MAB_2018-08-02 18:00:00+00:00.png" descr="Bott_Temp_GOFS31_MAB_2018-08-02 18:00:00+00:00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21976" y="6249044"/>
            <a:ext cx="4165601" cy="3517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02" name="Bott_Temp_GOFS31_MAB_2018-08-02 21:00:00+00:00.png" descr="Bott_Temp_GOFS31_MAB_2018-08-02 21:00:00+00:00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3270349" y="6249044"/>
            <a:ext cx="4165601" cy="3517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03" name="Bott_Temp_GOFS31_MAB_2018-08-03 00:00:00+00:00.png" descr="Bott_Temp_GOFS31_MAB_2018-08-03 00:00:00+00:00.pn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6488807" y="6249044"/>
            <a:ext cx="4165601" cy="3517901"/>
          </a:xfrm>
          <a:prstGeom prst="rect">
            <a:avLst/>
          </a:prstGeom>
          <a:ln w="12700">
            <a:miter lim="400000"/>
          </a:ln>
        </p:spPr>
      </p:pic>
      <p:sp>
        <p:nvSpPr>
          <p:cNvPr id="304" name="10 degress…"/>
          <p:cNvSpPr txBox="1"/>
          <p:nvPr/>
        </p:nvSpPr>
        <p:spPr>
          <a:xfrm>
            <a:off x="10741035" y="3846170"/>
            <a:ext cx="1870254" cy="8293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10 degress </a:t>
            </a:r>
          </a:p>
          <a:p>
            <a:r>
              <a:t>isotherm </a:t>
            </a:r>
          </a:p>
        </p:txBody>
      </p:sp>
      <p:sp>
        <p:nvSpPr>
          <p:cNvPr id="305" name="Line"/>
          <p:cNvSpPr/>
          <p:nvPr/>
        </p:nvSpPr>
        <p:spPr>
          <a:xfrm>
            <a:off x="9232900" y="1390050"/>
            <a:ext cx="2151370" cy="239782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RTOFS"/>
          <p:cNvSpPr txBox="1"/>
          <p:nvPr/>
        </p:nvSpPr>
        <p:spPr>
          <a:xfrm>
            <a:off x="5894628" y="283820"/>
            <a:ext cx="1215544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RTOFS </a:t>
            </a:r>
          </a:p>
        </p:txBody>
      </p:sp>
      <p:pic>
        <p:nvPicPr>
          <p:cNvPr id="309" name="RTOFS_temp_Michael.png" descr="RTOFS_temp_Michael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7349" y="830765"/>
            <a:ext cx="5881887" cy="3974053"/>
          </a:xfrm>
          <a:prstGeom prst="rect">
            <a:avLst/>
          </a:prstGeom>
          <a:ln w="12700">
            <a:miter lim="400000"/>
          </a:ln>
        </p:spPr>
      </p:pic>
      <p:pic>
        <p:nvPicPr>
          <p:cNvPr id="310" name="ng288_Michael_vs_depth.png" descr="ng288_Michael_vs_depth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489799" y="5051240"/>
            <a:ext cx="5881887" cy="3874465"/>
          </a:xfrm>
          <a:prstGeom prst="rect">
            <a:avLst/>
          </a:prstGeom>
          <a:ln w="12700">
            <a:miter lim="400000"/>
          </a:ln>
        </p:spPr>
      </p:pic>
      <p:pic>
        <p:nvPicPr>
          <p:cNvPr id="311" name="ng288_Michael.png" descr="ng288_Michael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409198" y="810701"/>
            <a:ext cx="6043089" cy="401418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" name="Along_track_salt_prof_ru22_08-15-18-08-24-18.png" descr="Along_track_salt_prof_ru22_08-15-18-08-24-1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40321" y="569966"/>
            <a:ext cx="13004801" cy="4323052"/>
          </a:xfrm>
          <a:prstGeom prst="rect">
            <a:avLst/>
          </a:prstGeom>
          <a:ln w="12700">
            <a:miter lim="400000"/>
          </a:ln>
        </p:spPr>
      </p:pic>
      <p:pic>
        <p:nvPicPr>
          <p:cNvPr id="314" name="Screen Shot 2019-01-17 at 1.46.32 PM.png" descr="Screen Shot 2019-01-17 at 1.46.32 P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52083" y="5234854"/>
            <a:ext cx="10700634" cy="40397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" name="Group"/>
          <p:cNvGrpSpPr/>
          <p:nvPr/>
        </p:nvGrpSpPr>
        <p:grpSpPr>
          <a:xfrm>
            <a:off x="1015645" y="1035382"/>
            <a:ext cx="10973510" cy="8343457"/>
            <a:chOff x="0" y="0"/>
            <a:chExt cx="10973508" cy="8343455"/>
          </a:xfrm>
        </p:grpSpPr>
        <p:pic>
          <p:nvPicPr>
            <p:cNvPr id="126" name="Screen Shot 2019-02-06 at 9.13.57 AM.png" descr="Screen Shot 2019-02-06 at 9.13.57 AM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42460" y="0"/>
              <a:ext cx="10931049" cy="83434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27" name="Rectangle"/>
            <p:cNvSpPr/>
            <p:nvPr/>
          </p:nvSpPr>
          <p:spPr>
            <a:xfrm>
              <a:off x="0" y="6222284"/>
              <a:ext cx="10715600" cy="2100718"/>
            </a:xfrm>
            <a:prstGeom prst="rect">
              <a:avLst/>
            </a:prstGeom>
            <a:noFill/>
            <a:ln w="635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28" name="Line"/>
            <p:cNvSpPr/>
            <p:nvPr/>
          </p:nvSpPr>
          <p:spPr>
            <a:xfrm>
              <a:off x="3910994" y="6382526"/>
              <a:ext cx="1458084" cy="1"/>
            </a:xfrm>
            <a:prstGeom prst="line">
              <a:avLst/>
            </a:prstGeom>
            <a:noFill/>
            <a:ln w="38100" cap="rnd">
              <a:solidFill>
                <a:srgbClr val="000000"/>
              </a:solidFill>
              <a:custDash>
                <a:ds d="100000" sp="200000"/>
              </a:custDash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29" name="Line"/>
            <p:cNvSpPr/>
            <p:nvPr/>
          </p:nvSpPr>
          <p:spPr>
            <a:xfrm>
              <a:off x="3650549" y="6578076"/>
              <a:ext cx="6447887" cy="1"/>
            </a:xfrm>
            <a:prstGeom prst="line">
              <a:avLst/>
            </a:prstGeom>
            <a:noFill/>
            <a:ln w="38100" cap="rnd">
              <a:solidFill>
                <a:srgbClr val="000000"/>
              </a:solidFill>
              <a:custDash>
                <a:ds d="100000" sp="200000"/>
              </a:custDash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30" name="Line"/>
            <p:cNvSpPr/>
            <p:nvPr/>
          </p:nvSpPr>
          <p:spPr>
            <a:xfrm>
              <a:off x="3161674" y="6773625"/>
              <a:ext cx="7057386" cy="1"/>
            </a:xfrm>
            <a:prstGeom prst="line">
              <a:avLst/>
            </a:prstGeom>
            <a:noFill/>
            <a:ln w="38100" cap="rnd">
              <a:solidFill>
                <a:srgbClr val="000000"/>
              </a:solidFill>
              <a:custDash>
                <a:ds d="100000" sp="200000"/>
              </a:custDash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31" name="Line"/>
            <p:cNvSpPr/>
            <p:nvPr/>
          </p:nvSpPr>
          <p:spPr>
            <a:xfrm>
              <a:off x="4163026" y="7229187"/>
              <a:ext cx="5882212" cy="1"/>
            </a:xfrm>
            <a:prstGeom prst="line">
              <a:avLst/>
            </a:prstGeom>
            <a:noFill/>
            <a:ln w="38100" cap="rnd">
              <a:solidFill>
                <a:srgbClr val="000000"/>
              </a:solidFill>
              <a:custDash>
                <a:ds d="100000" sp="200000"/>
              </a:custDash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32" name="Line"/>
            <p:cNvSpPr/>
            <p:nvPr/>
          </p:nvSpPr>
          <p:spPr>
            <a:xfrm>
              <a:off x="3270313" y="7023495"/>
              <a:ext cx="6840108" cy="1"/>
            </a:xfrm>
            <a:prstGeom prst="line">
              <a:avLst/>
            </a:prstGeom>
            <a:noFill/>
            <a:ln w="38100" cap="rnd">
              <a:solidFill>
                <a:srgbClr val="000000"/>
              </a:solidFill>
              <a:custDash>
                <a:ds d="100000" sp="200000"/>
              </a:custDash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33" name="Line"/>
            <p:cNvSpPr/>
            <p:nvPr/>
          </p:nvSpPr>
          <p:spPr>
            <a:xfrm>
              <a:off x="3608969" y="7684748"/>
              <a:ext cx="6531047" cy="1"/>
            </a:xfrm>
            <a:prstGeom prst="line">
              <a:avLst/>
            </a:prstGeom>
            <a:noFill/>
            <a:ln w="38100" cap="rnd">
              <a:solidFill>
                <a:srgbClr val="000000"/>
              </a:solidFill>
              <a:custDash>
                <a:ds d="100000" sp="200000"/>
              </a:custDash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34" name="Line"/>
            <p:cNvSpPr/>
            <p:nvPr/>
          </p:nvSpPr>
          <p:spPr>
            <a:xfrm>
              <a:off x="3152686" y="7880298"/>
              <a:ext cx="7075362" cy="1"/>
            </a:xfrm>
            <a:prstGeom prst="line">
              <a:avLst/>
            </a:prstGeom>
            <a:noFill/>
            <a:ln w="38100" cap="rnd">
              <a:solidFill>
                <a:srgbClr val="000000"/>
              </a:solidFill>
              <a:custDash>
                <a:ds d="100000" sp="200000"/>
              </a:custDash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35" name="Line"/>
            <p:cNvSpPr/>
            <p:nvPr/>
          </p:nvSpPr>
          <p:spPr>
            <a:xfrm>
              <a:off x="3933387" y="8117860"/>
              <a:ext cx="5882211" cy="1"/>
            </a:xfrm>
            <a:prstGeom prst="line">
              <a:avLst/>
            </a:prstGeom>
            <a:noFill/>
            <a:ln w="38100" cap="rnd">
              <a:solidFill>
                <a:srgbClr val="000000"/>
              </a:solidFill>
              <a:custDash>
                <a:ds d="100000" sp="200000"/>
              </a:custDash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36" name="Line"/>
            <p:cNvSpPr/>
            <p:nvPr/>
          </p:nvSpPr>
          <p:spPr>
            <a:xfrm>
              <a:off x="3910994" y="7434879"/>
              <a:ext cx="1458084" cy="1"/>
            </a:xfrm>
            <a:prstGeom prst="line">
              <a:avLst/>
            </a:prstGeom>
            <a:noFill/>
            <a:ln w="38100" cap="rnd">
              <a:solidFill>
                <a:srgbClr val="000000"/>
              </a:solidFill>
              <a:custDash>
                <a:ds d="100000" sp="200000"/>
              </a:custDash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</p:grpSp>
      <p:sp>
        <p:nvSpPr>
          <p:cNvPr id="138" name="Cummings and Smedstad 2014"/>
          <p:cNvSpPr txBox="1"/>
          <p:nvPr/>
        </p:nvSpPr>
        <p:spPr>
          <a:xfrm>
            <a:off x="4361941" y="379070"/>
            <a:ext cx="4623817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Cummings and Smedstad 2014</a:t>
            </a:r>
          </a:p>
        </p:txBody>
      </p:sp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" name="SSHA_2018_9_11.png" descr="SSHA_2018_9_1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2452" y="528356"/>
            <a:ext cx="12639896" cy="7747034"/>
          </a:xfrm>
          <a:prstGeom prst="rect">
            <a:avLst/>
          </a:prstGeom>
          <a:ln w="12700">
            <a:miter lim="400000"/>
          </a:ln>
        </p:spPr>
      </p:pic>
      <p:sp>
        <p:nvSpPr>
          <p:cNvPr id="317" name="https://podaac.jpl.nasa.gov/dataset/OSTM_L2_OST_OGDR_GPS"/>
          <p:cNvSpPr txBox="1"/>
          <p:nvPr/>
        </p:nvSpPr>
        <p:spPr>
          <a:xfrm>
            <a:off x="3202279" y="888013"/>
            <a:ext cx="6320842" cy="3370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600"/>
            </a:lvl1pPr>
          </a:lstStyle>
          <a:p>
            <a:r>
              <a:t>https://podaac.jpl.nasa.gov/dataset/OSTM_L2_OST_OGDR_GPS</a:t>
            </a:r>
          </a:p>
        </p:txBody>
      </p:sp>
      <p:sp>
        <p:nvSpPr>
          <p:cNvPr id="318" name="Ocean Surface Topography Mission/Jason-2 (OSTM)"/>
          <p:cNvSpPr txBox="1"/>
          <p:nvPr/>
        </p:nvSpPr>
        <p:spPr>
          <a:xfrm>
            <a:off x="4177201" y="1221616"/>
            <a:ext cx="4370998" cy="30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1287" b="0">
                <a:solidFill>
                  <a:srgbClr val="222222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Ocean Surface Topography Mission/Jason-2 (OSTM)</a:t>
            </a:r>
          </a:p>
        </p:txBody>
      </p:sp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ES-16"/>
          <p:cNvSpPr txBox="1"/>
          <p:nvPr/>
        </p:nvSpPr>
        <p:spPr>
          <a:xfrm>
            <a:off x="5781852" y="607670"/>
            <a:ext cx="1441096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GOES-16</a:t>
            </a:r>
          </a:p>
        </p:txBody>
      </p:sp>
      <p:pic>
        <p:nvPicPr>
          <p:cNvPr id="321" name="SST_2018_9_11.png" descr="SST_2018_9_1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84621" y="1840581"/>
            <a:ext cx="8235558" cy="6767420"/>
          </a:xfrm>
          <a:prstGeom prst="rect">
            <a:avLst/>
          </a:prstGeom>
          <a:ln w="12700">
            <a:miter lim="400000"/>
          </a:ln>
        </p:spPr>
      </p:pic>
      <p:sp>
        <p:nvSpPr>
          <p:cNvPr id="322" name="(Geostationary Operational Enviromental Satellite)"/>
          <p:cNvSpPr txBox="1"/>
          <p:nvPr/>
        </p:nvSpPr>
        <p:spPr>
          <a:xfrm>
            <a:off x="4053204" y="1114955"/>
            <a:ext cx="5177791" cy="374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 b="0"/>
            </a:lvl1pPr>
          </a:lstStyle>
          <a:p>
            <a:r>
              <a:t>(Geostationary Operational Enviromental Satellite)</a:t>
            </a:r>
          </a:p>
        </p:txBody>
      </p:sp>
    </p:spTree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" name="SST_2018_9_11.png" descr="SST_2018_9_1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44233" y="1741090"/>
            <a:ext cx="9916334" cy="6703220"/>
          </a:xfrm>
          <a:prstGeom prst="rect">
            <a:avLst/>
          </a:prstGeom>
          <a:ln w="12700">
            <a:miter lim="400000"/>
          </a:ln>
        </p:spPr>
      </p:pic>
      <p:sp>
        <p:nvSpPr>
          <p:cNvPr id="325" name="NOAA AVHRR (From MARACOOS page)"/>
          <p:cNvSpPr txBox="1"/>
          <p:nvPr/>
        </p:nvSpPr>
        <p:spPr>
          <a:xfrm>
            <a:off x="3573576" y="747370"/>
            <a:ext cx="5857648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NOAA AVHRR (From MARACOOS page)</a:t>
            </a:r>
          </a:p>
        </p:txBody>
      </p:sp>
    </p:spTree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" name="SST_AVHRR_2018_9_11.png" descr="SST_AVHRR_2018_9_1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41500" y="1962150"/>
            <a:ext cx="9321800" cy="5829300"/>
          </a:xfrm>
          <a:prstGeom prst="rect">
            <a:avLst/>
          </a:prstGeom>
          <a:ln w="12700">
            <a:miter lim="400000"/>
          </a:ln>
        </p:spPr>
      </p:pic>
      <p:sp>
        <p:nvSpPr>
          <p:cNvPr id="328" name="AVHRR by OSI SAF…"/>
          <p:cNvSpPr txBox="1"/>
          <p:nvPr/>
        </p:nvSpPr>
        <p:spPr>
          <a:xfrm>
            <a:off x="4664902" y="1246266"/>
            <a:ext cx="3674996" cy="655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AVHRR by OSI SAF </a:t>
            </a:r>
          </a:p>
          <a:p>
            <a:pPr algn="l" defTabSz="457200">
              <a:defRPr sz="1300" b="0">
                <a:solidFill>
                  <a:srgbClr val="545454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(Ocean and Sea Ice Satellite Application Facility)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Julia uses:…"/>
          <p:cNvSpPr txBox="1"/>
          <p:nvPr/>
        </p:nvSpPr>
        <p:spPr>
          <a:xfrm>
            <a:off x="901923" y="1096467"/>
            <a:ext cx="11200954" cy="58080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b="0"/>
            </a:pPr>
            <a:r>
              <a:t>Julia uses:</a:t>
            </a:r>
          </a:p>
          <a:p>
            <a:pPr algn="l">
              <a:defRPr b="0"/>
            </a:pPr>
            <a:endParaRPr/>
          </a:p>
          <a:p>
            <a:pPr marL="333375" indent="-333375" algn="l">
              <a:buSzPct val="145000"/>
              <a:buChar char="•"/>
              <a:defRPr b="0"/>
            </a:pPr>
            <a:r>
              <a:t>AVHRR from Maracoos </a:t>
            </a:r>
          </a:p>
          <a:p>
            <a:pPr algn="l" defTabSz="457200">
              <a:defRPr sz="1300" b="0"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marL="234751" indent="-234751" algn="l" defTabSz="457200">
              <a:buSzPct val="145000"/>
              <a:buChar char="•"/>
              <a:defRPr b="0"/>
            </a:pPr>
            <a:r>
              <a:t>GHRSST Level 3U Global Subskin Sea Surface Temperature version7.0.1a from the WindSat Polarimetric Radiometer on the Coriolis satellite</a:t>
            </a:r>
          </a:p>
          <a:p>
            <a:pPr marL="234751" indent="-234751" algn="l" defTabSz="457200">
              <a:buSzPct val="145000"/>
              <a:buChar char="•"/>
              <a:defRPr b="0"/>
            </a:pPr>
            <a:endParaRPr/>
          </a:p>
          <a:p>
            <a:pPr marL="234751" indent="-234751" algn="l" defTabSz="457200">
              <a:buSzPct val="145000"/>
              <a:buChar char="•"/>
              <a:defRPr b="0"/>
            </a:pPr>
            <a:r>
              <a:t>GHRSST GDS2 Level 3U Global Skin Sea Surface Temperature version 2.60 from the Visible Infrared Imaging Radiometer Suite (VIIRS) on the Suomi NPP satellite created by the NOAA Advanced Clear-Sky Processor for Ocean (ACSPO)</a:t>
            </a:r>
          </a:p>
          <a:p>
            <a:pPr marL="234751" indent="-234751" algn="l" defTabSz="457200">
              <a:buSzPct val="145000"/>
              <a:buChar char="•"/>
              <a:defRPr b="0"/>
            </a:pPr>
            <a:endParaRPr/>
          </a:p>
          <a:p>
            <a:pPr marL="234751" indent="-234751" algn="l" defTabSz="457200">
              <a:buSzPct val="145000"/>
              <a:buChar char="•"/>
              <a:defRPr b="0"/>
            </a:pPr>
            <a:r>
              <a:t>GHRSST Level 2P Global Subskin Sea Surface Temperature version 8a from the Advanced Microwave Scanning Radiometer 2 on the GCOM-W satellite</a:t>
            </a:r>
          </a:p>
          <a:p>
            <a:pPr marL="234751" indent="-234751" algn="l" defTabSz="457200">
              <a:buSzPct val="145000"/>
              <a:buChar char="•"/>
              <a:defRPr b="0"/>
            </a:pPr>
            <a:endParaRPr/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Screen Shot 2019-01-16 at 2.25.53 PM.png" descr="Screen Shot 2019-01-16 at 2.25.53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2989" y="589557"/>
            <a:ext cx="12128501" cy="4381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5" name="Screen Shot 2019-01-16 at 2.27.00 PM.png" descr="Screen Shot 2019-01-16 at 2.27.00 P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23689" y="6721127"/>
            <a:ext cx="11087101" cy="1625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https://podaac.jpl.nasa.gov/dataset/OSTM_L2_OST_OGDR_GPS"/>
          <p:cNvSpPr txBox="1"/>
          <p:nvPr/>
        </p:nvSpPr>
        <p:spPr>
          <a:xfrm>
            <a:off x="6313779" y="4784999"/>
            <a:ext cx="6320842" cy="3370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600"/>
            </a:lvl1pPr>
          </a:lstStyle>
          <a:p>
            <a:r>
              <a:t>https://podaac.jpl.nasa.gov/dataset/OSTM_L2_OST_OGDR_GPS</a:t>
            </a:r>
          </a:p>
        </p:txBody>
      </p:sp>
      <p:sp>
        <p:nvSpPr>
          <p:cNvPr id="148" name="Ocean Surface Topography Mission/Jason-2 (OSTM)"/>
          <p:cNvSpPr txBox="1"/>
          <p:nvPr/>
        </p:nvSpPr>
        <p:spPr>
          <a:xfrm>
            <a:off x="7174401" y="5093577"/>
            <a:ext cx="4370998" cy="30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1287" b="0">
                <a:solidFill>
                  <a:srgbClr val="222222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Ocean Surface Topography Mission/Jason-2 (OSTM)</a:t>
            </a:r>
          </a:p>
        </p:txBody>
      </p:sp>
      <p:sp>
        <p:nvSpPr>
          <p:cNvPr id="149" name="AVHRR by OSI SAF…"/>
          <p:cNvSpPr txBox="1"/>
          <p:nvPr/>
        </p:nvSpPr>
        <p:spPr>
          <a:xfrm>
            <a:off x="1172402" y="4638702"/>
            <a:ext cx="3674996" cy="629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200"/>
            </a:pPr>
            <a:r>
              <a:t>AVHRR by OSI SAF </a:t>
            </a:r>
          </a:p>
          <a:p>
            <a:pPr algn="l" defTabSz="457200">
              <a:defRPr sz="1300" b="0">
                <a:solidFill>
                  <a:srgbClr val="545454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(Ocean and Sea Ice Satellite Application Facility)</a:t>
            </a:r>
          </a:p>
        </p:txBody>
      </p:sp>
      <p:sp>
        <p:nvSpPr>
          <p:cNvPr id="150" name="Overlap altimeter passes"/>
          <p:cNvSpPr txBox="1"/>
          <p:nvPr/>
        </p:nvSpPr>
        <p:spPr>
          <a:xfrm>
            <a:off x="8192719" y="1941170"/>
            <a:ext cx="3731362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Overlap altimeter passes</a:t>
            </a:r>
          </a:p>
        </p:txBody>
      </p:sp>
      <p:pic>
        <p:nvPicPr>
          <p:cNvPr id="152" name="SST_AVHRR_Atlantic_2018_9_11.png" descr="SST_AVHRR_Atlantic_2018_9_1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3252" y="5230414"/>
            <a:ext cx="6417781" cy="4316933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SSHA_Atlantic_2018_9_10.png" descr="SSHA_Atlantic_2018_9_1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551888" y="5363919"/>
            <a:ext cx="6417781" cy="427852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temp_increment_Atlant_0.0_2018_9_11.png" descr="temp_increment_Atlant_0.0_2018_9_11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92067" y="413563"/>
            <a:ext cx="6260151" cy="4316934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temp_increment_Atlant_60.0_2018_9_11.png" descr="temp_increment_Atlant_60.0_2018_9_11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524376" y="482803"/>
            <a:ext cx="6204449" cy="42785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temp_increment_Atlant_60.0_2018_9_11.png" descr="temp_increment_Atlant_60.0_2018_9_1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1782" y="437731"/>
            <a:ext cx="6223207" cy="4195514"/>
          </a:xfrm>
          <a:prstGeom prst="rect">
            <a:avLst/>
          </a:prstGeom>
          <a:ln w="12700">
            <a:miter lim="400000"/>
          </a:ln>
        </p:spPr>
      </p:pic>
      <p:pic>
        <p:nvPicPr>
          <p:cNvPr id="158" name="temp_increment_Atlant_92.0_2018_9_11.png" descr="temp_increment_Atlant_92.0_2018_9_1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380630" y="381653"/>
            <a:ext cx="6389568" cy="430767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9" name="temp_increment_Atlant_60.0_2018_9_11.png" descr="temp_increment_Atlant_60.0_2018_9_11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28602" y="4709877"/>
            <a:ext cx="6389567" cy="473842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temp_increment_Atlant_60.0_2018_9_11.png" descr="temp_increment_Atlant_60.0_2018_9_11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250399" y="4786195"/>
            <a:ext cx="6650030" cy="458579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temp_increment__2018_10_10.png" descr="temp_increment__2018_10_1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5409" y="1381918"/>
            <a:ext cx="12553982" cy="698976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https://podaac.jpl.nasa.gov/dataset/OSTM_L2_OST_OGDR_GPS"/>
          <p:cNvSpPr txBox="1"/>
          <p:nvPr/>
        </p:nvSpPr>
        <p:spPr>
          <a:xfrm>
            <a:off x="6453479" y="4712838"/>
            <a:ext cx="6320842" cy="3370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600"/>
            </a:lvl1pPr>
          </a:lstStyle>
          <a:p>
            <a:r>
              <a:t>https://podaac.jpl.nasa.gov/dataset/OSTM_L2_OST_OGDR_GPS</a:t>
            </a:r>
          </a:p>
        </p:txBody>
      </p:sp>
      <p:sp>
        <p:nvSpPr>
          <p:cNvPr id="165" name="Ocean Surface Topography Mission/Jason-2 (OSTM)"/>
          <p:cNvSpPr txBox="1"/>
          <p:nvPr/>
        </p:nvSpPr>
        <p:spPr>
          <a:xfrm>
            <a:off x="7428401" y="5004653"/>
            <a:ext cx="4370998" cy="30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1287" b="0">
                <a:solidFill>
                  <a:srgbClr val="222222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Ocean Surface Topography Mission/Jason-2 (OSTM)</a:t>
            </a:r>
          </a:p>
        </p:txBody>
      </p:sp>
      <p:sp>
        <p:nvSpPr>
          <p:cNvPr id="166" name="AVHRR by OSI SAF…"/>
          <p:cNvSpPr txBox="1"/>
          <p:nvPr/>
        </p:nvSpPr>
        <p:spPr>
          <a:xfrm>
            <a:off x="1210502" y="4642741"/>
            <a:ext cx="3674996" cy="629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200"/>
            </a:pPr>
            <a:r>
              <a:t>AVHRR by OSI SAF </a:t>
            </a:r>
          </a:p>
          <a:p>
            <a:pPr algn="l" defTabSz="457200">
              <a:defRPr sz="1300" b="0">
                <a:solidFill>
                  <a:srgbClr val="545454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(Ocean and Sea Ice Satellite Application Facility)</a:t>
            </a:r>
          </a:p>
        </p:txBody>
      </p:sp>
      <p:pic>
        <p:nvPicPr>
          <p:cNvPr id="167" name="temp_increment_Atlant_0.0_2018_10_10.png" descr="temp_increment_Atlant_0.0_2018_10_1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3860" y="404183"/>
            <a:ext cx="5997939" cy="4043643"/>
          </a:xfrm>
          <a:prstGeom prst="rect">
            <a:avLst/>
          </a:prstGeom>
          <a:ln w="12700">
            <a:miter lim="400000"/>
          </a:ln>
        </p:spPr>
      </p:pic>
      <p:pic>
        <p:nvPicPr>
          <p:cNvPr id="168" name="SST_AVHRR_Atlantic_2018_10_10.png" descr="SST_AVHRR_Atlantic_2018_10_1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2409" y="5301204"/>
            <a:ext cx="6320841" cy="425172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9" name="SSHA_Atlantic_2018_10_9.png" descr="SSHA_Atlantic_2018_10_9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591620" y="5278725"/>
            <a:ext cx="6377588" cy="4251727"/>
          </a:xfrm>
          <a:prstGeom prst="rect">
            <a:avLst/>
          </a:prstGeom>
          <a:ln w="12700">
            <a:miter lim="400000"/>
          </a:ln>
        </p:spPr>
      </p:pic>
      <p:pic>
        <p:nvPicPr>
          <p:cNvPr id="170" name="temp_increment_Atlant_0.0_2018_10_10.png" descr="temp_increment_Atlant_0.0_2018_10_10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02508" y="404183"/>
            <a:ext cx="5863843" cy="4043643"/>
          </a:xfrm>
          <a:prstGeom prst="rect">
            <a:avLst/>
          </a:prstGeom>
          <a:ln w="12700">
            <a:miter lim="400000"/>
          </a:ln>
        </p:spPr>
      </p:pic>
      <p:pic>
        <p:nvPicPr>
          <p:cNvPr id="171" name="Screen Shot 2019-01-24 at 3.53.16 PM.png" descr="Screen Shot 2019-01-24 at 3.53.16 PM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365048" y="205479"/>
            <a:ext cx="7216706" cy="44410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357</Words>
  <Application>Microsoft Macintosh PowerPoint</Application>
  <PresentationFormat>Custom</PresentationFormat>
  <Paragraphs>50</Paragraphs>
  <Slides>33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1" baseType="lpstr">
      <vt:lpstr>Arial</vt:lpstr>
      <vt:lpstr>Helvetica Light</vt:lpstr>
      <vt:lpstr>Helvetica Neue</vt:lpstr>
      <vt:lpstr>Helvetica Neue Light</vt:lpstr>
      <vt:lpstr>Helvetica Neue Medium</vt:lpstr>
      <vt:lpstr>Helvetica Neue Thin</vt:lpstr>
      <vt:lpstr>Verdana</vt:lpstr>
      <vt:lpstr>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Microsoft Office User</cp:lastModifiedBy>
  <cp:revision>2</cp:revision>
  <dcterms:modified xsi:type="dcterms:W3CDTF">2019-10-22T14:25:53Z</dcterms:modified>
</cp:coreProperties>
</file>