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98" r:id="rId27"/>
    <p:sldId id="281" r:id="rId28"/>
    <p:sldId id="282" r:id="rId29"/>
    <p:sldId id="283" r:id="rId30"/>
    <p:sldId id="284" r:id="rId31"/>
    <p:sldId id="285" r:id="rId32"/>
    <p:sldId id="286" r:id="rId33"/>
    <p:sldId id="299" r:id="rId34"/>
    <p:sldId id="300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 showGuides="1">
      <p:cViewPr varScale="1">
        <p:scale>
          <a:sx n="87" d="100"/>
          <a:sy n="87" d="100"/>
        </p:scale>
        <p:origin x="1856" y="20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7.png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Initial Assessment of the Impact of Glider Data Assimilation on GOFS 3.1"/>
          <p:cNvSpPr txBox="1"/>
          <p:nvPr/>
        </p:nvSpPr>
        <p:spPr>
          <a:xfrm>
            <a:off x="903536" y="210567"/>
            <a:ext cx="11197728" cy="1331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Initial Assessment of the Impact of Glider Data Assimilation on GOFS 3.1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827CD7-D521-A544-9546-1633554E664E}"/>
              </a:ext>
            </a:extLst>
          </p:cNvPr>
          <p:cNvSpPr txBox="1"/>
          <p:nvPr/>
        </p:nvSpPr>
        <p:spPr>
          <a:xfrm>
            <a:off x="1910763" y="5458256"/>
            <a:ext cx="271228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Photos from USVI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Along_track_salinity_prof_ru33_08-01-18-08-08-18.png" descr="Along_track_salinity_prof_ru33_08-01-18-08-08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8649" y="214166"/>
            <a:ext cx="13722098" cy="9408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old pool?"/>
          <p:cNvSpPr txBox="1"/>
          <p:nvPr/>
        </p:nvSpPr>
        <p:spPr>
          <a:xfrm>
            <a:off x="10479735" y="430788"/>
            <a:ext cx="2392854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dirty="0">
                <a:solidFill>
                  <a:srgbClr val="FF0000"/>
                </a:solidFill>
              </a:rPr>
              <a:t>Cold pool?</a:t>
            </a:r>
          </a:p>
        </p:txBody>
      </p:sp>
      <p:pic>
        <p:nvPicPr>
          <p:cNvPr id="161" name="Bott_Temp_GOFS31_MAB_2018-08-02 00:00:00+00:00.png" descr="Bott_Temp_GOFS31_MAB_2018-08-02 00:00:00+00: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76" y="261491"/>
            <a:ext cx="4165601" cy="351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Bott_Temp_GOFS31_MAB_2018-08-02 03:00:00+00:00.png" descr="Bott_Temp_GOFS31_MAB_2018-08-02 03:00:00+00: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81449" y="261491"/>
            <a:ext cx="4165601" cy="351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Bott_Temp_GOFS31_MAB_2018-08-02 06:00:00+00:00.png" descr="Bott_Temp_GOFS31_MAB_2018-08-02 06:00:00+00: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74507" y="172591"/>
            <a:ext cx="4165601" cy="351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Bott_Temp_GOFS31_MAB_2018-08-02 09:00:00+00:00.png" descr="Bott_Temp_GOFS31_MAB_2018-08-02 09:00:00+00:0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976" y="3117850"/>
            <a:ext cx="4165601" cy="3517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Bott_Temp_GOFS31_MAB_2018-08-02 12:00:00+00:00.png" descr="Bott_Temp_GOFS31_MAB_2018-08-02 12:00:00+00:0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181449" y="3117850"/>
            <a:ext cx="4165601" cy="3517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Bott_Temp_GOFS31_MAB_2018-08-02 15:00:00+00:00.png" descr="Bott_Temp_GOFS31_MAB_2018-08-02 15:00:00+00:0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74507" y="3117850"/>
            <a:ext cx="4165601" cy="3517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Bott_Temp_GOFS31_MAB_2018-08-02 18:00:00+00:00.png" descr="Bott_Temp_GOFS31_MAB_2018-08-02 18:00:00+00:0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1976" y="6249044"/>
            <a:ext cx="4165601" cy="351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Bott_Temp_GOFS31_MAB_2018-08-02 21:00:00+00:00.png" descr="Bott_Temp_GOFS31_MAB_2018-08-02 21:00:00+00:00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270349" y="6249044"/>
            <a:ext cx="4165601" cy="351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Bott_Temp_GOFS31_MAB_2018-08-03 00:00:00+00:00.png" descr="Bott_Temp_GOFS31_MAB_2018-08-03 00:00:00+00:00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438007" y="6249044"/>
            <a:ext cx="4165601" cy="3517901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10 degress…"/>
          <p:cNvSpPr txBox="1"/>
          <p:nvPr/>
        </p:nvSpPr>
        <p:spPr>
          <a:xfrm>
            <a:off x="10773672" y="3840222"/>
            <a:ext cx="180498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10 </a:t>
            </a:r>
            <a:r>
              <a:rPr dirty="0">
                <a:solidFill>
                  <a:srgbClr val="FF0000"/>
                </a:solidFill>
              </a:rPr>
              <a:t>degre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dirty="0">
                <a:solidFill>
                  <a:srgbClr val="FF0000"/>
                </a:solidFill>
              </a:rPr>
              <a:t>s</a:t>
            </a:r>
            <a:r>
              <a:rPr dirty="0"/>
              <a:t> </a:t>
            </a:r>
          </a:p>
          <a:p>
            <a:r>
              <a:rPr dirty="0"/>
              <a:t>isotherm </a:t>
            </a:r>
          </a:p>
        </p:txBody>
      </p:sp>
      <p:sp>
        <p:nvSpPr>
          <p:cNvPr id="171" name="Line"/>
          <p:cNvSpPr/>
          <p:nvPr/>
        </p:nvSpPr>
        <p:spPr>
          <a:xfrm>
            <a:off x="9232900" y="1390050"/>
            <a:ext cx="2151370" cy="23978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MAB_cross_shelf_transect.png" descr="MAB_cross_shelf_transec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2178" y="90821"/>
            <a:ext cx="3480444" cy="3046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cross_shore_transect_2018-08-02-09.png" descr="cross_shore_transect_2018-08-02-0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4997" y="3254569"/>
            <a:ext cx="5500610" cy="3244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cross_shore_transect_2018-08-02-12.png" descr="cross_shore_transect_2018-08-02-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22803" y="3236258"/>
            <a:ext cx="5562699" cy="3281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cross_shore_transect_2018-08-02-15.png" descr="cross_shore_transect_2018-08-02-1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4996" y="6426935"/>
            <a:ext cx="5500612" cy="3244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cross_shore_transect_2018-08-02-18.png" descr="cross_shore_transect_2018-08-02-1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53848" y="6426935"/>
            <a:ext cx="5500610" cy="324446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66CA89-BC17-E248-A821-0AAB94D1F44E}"/>
              </a:ext>
            </a:extLst>
          </p:cNvPr>
          <p:cNvSpPr txBox="1"/>
          <p:nvPr/>
        </p:nvSpPr>
        <p:spPr>
          <a:xfrm>
            <a:off x="464996" y="1039462"/>
            <a:ext cx="423834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Cross Shore Transects from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GOFS 3.1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cross_shore_transect_2018-08-02-03.png" descr="cross_shore_transect_2018-08-02-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952" y="101101"/>
            <a:ext cx="5562700" cy="3281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cross_shore_transect_2018-08-02-09.png" descr="cross_shore_transect_2018-08-02-0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4997" y="3254569"/>
            <a:ext cx="5500610" cy="3244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cross_shore_transect_2018-08-02-12.png" descr="cross_shore_transect_2018-08-02-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22803" y="3236258"/>
            <a:ext cx="5562699" cy="3281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cross_shore_transect_2018-08-02-15.png" descr="cross_shore_transect_2018-08-02-1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4996" y="6426935"/>
            <a:ext cx="5500612" cy="3244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cross_shore_transect_2018-08-02-18.png" descr="cross_shore_transect_2018-08-02-1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53848" y="6426935"/>
            <a:ext cx="5500610" cy="3244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cross_shore_transect_2018-08-02-06.png" descr="cross_shore_transect_2018-08-02-0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506613" y="209519"/>
            <a:ext cx="5195079" cy="30642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outh-Middle Atlantic Bight Transition Zone"/>
          <p:cNvSpPr txBox="1"/>
          <p:nvPr/>
        </p:nvSpPr>
        <p:spPr>
          <a:xfrm>
            <a:off x="1159510" y="267717"/>
            <a:ext cx="1068578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South-Middle Atlantic Bight Transition Zone</a:t>
            </a:r>
          </a:p>
        </p:txBody>
      </p:sp>
      <p:pic>
        <p:nvPicPr>
          <p:cNvPr id="187" name="Along_track_temp_prof_glider_2models_ramses.png" descr="Along_track_temp_prof_glider_2models_ramses.png"/>
          <p:cNvPicPr>
            <a:picLocks noChangeAspect="1"/>
          </p:cNvPicPr>
          <p:nvPr/>
        </p:nvPicPr>
        <p:blipFill>
          <a:blip r:embed="rId2">
            <a:extLst/>
          </a:blip>
          <a:srcRect t="22558"/>
          <a:stretch>
            <a:fillRect/>
          </a:stretch>
        </p:blipFill>
        <p:spPr>
          <a:xfrm>
            <a:off x="-120447" y="3543101"/>
            <a:ext cx="6791625" cy="4339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Along_track_salt_prof_glider_2models_ramses_09-07-18-09-29-18.png" descr="Along_track_salt_prof_glider_2models_ramses_09-07-18-09-29-18.png"/>
          <p:cNvPicPr>
            <a:picLocks noChangeAspect="1"/>
          </p:cNvPicPr>
          <p:nvPr/>
        </p:nvPicPr>
        <p:blipFill>
          <a:blip r:embed="rId3">
            <a:extLst/>
          </a:blip>
          <a:srcRect t="25910"/>
          <a:stretch>
            <a:fillRect/>
          </a:stretch>
        </p:blipFill>
        <p:spPr>
          <a:xfrm>
            <a:off x="6246001" y="3891929"/>
            <a:ext cx="7115917" cy="406374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Line"/>
          <p:cNvSpPr/>
          <p:nvPr/>
        </p:nvSpPr>
        <p:spPr>
          <a:xfrm flipV="1">
            <a:off x="2171762" y="3929238"/>
            <a:ext cx="1" cy="336126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0" name="Florence"/>
          <p:cNvSpPr txBox="1"/>
          <p:nvPr/>
        </p:nvSpPr>
        <p:spPr>
          <a:xfrm>
            <a:off x="1625377" y="2646192"/>
            <a:ext cx="137861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Florence</a:t>
            </a:r>
          </a:p>
        </p:txBody>
      </p:sp>
      <p:sp>
        <p:nvSpPr>
          <p:cNvPr id="191" name="Line"/>
          <p:cNvSpPr/>
          <p:nvPr/>
        </p:nvSpPr>
        <p:spPr>
          <a:xfrm flipV="1">
            <a:off x="2171763" y="3123471"/>
            <a:ext cx="1" cy="56724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2" name="Add map?"/>
          <p:cNvSpPr txBox="1"/>
          <p:nvPr/>
        </p:nvSpPr>
        <p:spPr>
          <a:xfrm>
            <a:off x="5708853" y="1318646"/>
            <a:ext cx="1587094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5A4D"/>
                </a:solidFill>
              </a:defRPr>
            </a:lvl1pPr>
          </a:lstStyle>
          <a:p>
            <a:r>
              <a:t>Add map?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FS 3.1 Surface Salinity"/>
          <p:cNvSpPr txBox="1"/>
          <p:nvPr/>
        </p:nvSpPr>
        <p:spPr>
          <a:xfrm>
            <a:off x="4077716" y="248151"/>
            <a:ext cx="4849369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GOFS 3.1 Surface Salinity </a:t>
            </a:r>
          </a:p>
        </p:txBody>
      </p:sp>
      <p:pic>
        <p:nvPicPr>
          <p:cNvPr id="195" name="Salt_MAB_SAB_2018-09-07 06:00:00.png" descr="Salt_MAB_SAB_2018-09-07 06:00: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4207" y="995772"/>
            <a:ext cx="4853558" cy="4214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Salt_MAB_SAB_2018-09-07 09:00:00.png" descr="Salt_MAB_SAB_2018-09-07 09:00: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89868" y="995772"/>
            <a:ext cx="4853559" cy="4214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Salt_MAB_SAB_2018-09-07 12:00:00.png" descr="Salt_MAB_SAB_2018-09-07 12:00: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74207" y="5241721"/>
            <a:ext cx="4853558" cy="4214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Salt_MAB_SAB_2018-09-07 15:00:00.png" descr="Salt_MAB_SAB_2018-09-07 15:00:0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89868" y="5241721"/>
            <a:ext cx="4853559" cy="4214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Temp_GOFS31_MAB_SAB_2018-09-07 06:00:00.png" descr="Temp_GOFS31_MAB_SAB_2018-09-07 06:00: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2699" y="849456"/>
            <a:ext cx="4818167" cy="3818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Temp_GOFS31_MAB_SAB_2018-09-07 09:00:00.png" descr="Temp_GOFS31_MAB_SAB_2018-09-07 09:00: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87582" y="849456"/>
            <a:ext cx="4818167" cy="3818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Temp_GOFS31_MAB_SAB_2018-09-07 12:00:00.png" descr="Temp_GOFS31_MAB_SAB_2018-09-07 12:00: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02699" y="4817758"/>
            <a:ext cx="4818167" cy="3818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Temp_GOFS31_MAB_SAB_2018-09-07 15:00:00.png" descr="Temp_GOFS31_MAB_SAB_2018-09-07 15:00:0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87582" y="4817758"/>
            <a:ext cx="4818167" cy="3818170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GOFS 3.1 Temperature at 15 m"/>
          <p:cNvSpPr txBox="1"/>
          <p:nvPr/>
        </p:nvSpPr>
        <p:spPr>
          <a:xfrm>
            <a:off x="3626040" y="234491"/>
            <a:ext cx="5752720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GOFS 3.1 Temperature at 15 m 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ulf of Mexico: Hurricane Michael"/>
          <p:cNvSpPr txBox="1"/>
          <p:nvPr/>
        </p:nvSpPr>
        <p:spPr>
          <a:xfrm>
            <a:off x="2340356" y="280417"/>
            <a:ext cx="8324089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Gulf of Mexico: Hurricane Michael</a:t>
            </a:r>
          </a:p>
        </p:txBody>
      </p:sp>
      <p:pic>
        <p:nvPicPr>
          <p:cNvPr id="2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3340" y="1986227"/>
            <a:ext cx="7318120" cy="53912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lider_temp_prof_ng288_10-01-10-11.png" descr="glider_temp_prof_ng288_10-01-10-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629" y="1058778"/>
            <a:ext cx="6459219" cy="3700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GOFS31_temp_prof_ng288_10-01-10-11.png" descr="GOFS31_temp_prof_ng288_10-01-10-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34324" y="1058778"/>
            <a:ext cx="6585891" cy="377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time_ser_temp_10m_ng288_GOFS31_10-09-10-11.png" descr="time_ser_temp_10m_ng288_GOFS31_10-09-10-11.png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2336800" y="4841584"/>
            <a:ext cx="8572941" cy="4912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Michael"/>
          <p:cNvSpPr txBox="1"/>
          <p:nvPr/>
        </p:nvSpPr>
        <p:spPr>
          <a:xfrm>
            <a:off x="5495798" y="267717"/>
            <a:ext cx="2013205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Michael</a:t>
            </a:r>
          </a:p>
        </p:txBody>
      </p:sp>
      <p:sp>
        <p:nvSpPr>
          <p:cNvPr id="213" name="Line"/>
          <p:cNvSpPr/>
          <p:nvPr/>
        </p:nvSpPr>
        <p:spPr>
          <a:xfrm>
            <a:off x="945126" y="1535525"/>
            <a:ext cx="4747196" cy="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4" name="Line"/>
          <p:cNvSpPr/>
          <p:nvPr/>
        </p:nvSpPr>
        <p:spPr>
          <a:xfrm>
            <a:off x="7127616" y="1535525"/>
            <a:ext cx="4747197" cy="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5" name="Line"/>
          <p:cNvSpPr/>
          <p:nvPr/>
        </p:nvSpPr>
        <p:spPr>
          <a:xfrm>
            <a:off x="6937703" y="1071095"/>
            <a:ext cx="3185863" cy="762863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6" name="Line"/>
          <p:cNvSpPr/>
          <p:nvPr/>
        </p:nvSpPr>
        <p:spPr>
          <a:xfrm flipH="1">
            <a:off x="3995770" y="1003856"/>
            <a:ext cx="1852509" cy="682087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1555"/>
            <a:ext cx="13004800" cy="88504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Time_window_gliders_hurric_season_2018.png" descr="Time_window_gliders_hurric_season_20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4482" y="1054861"/>
            <a:ext cx="9748636" cy="8011054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Gliders in IOOS Glider DAC during Hurricane Season 2018"/>
          <p:cNvSpPr txBox="1"/>
          <p:nvPr/>
        </p:nvSpPr>
        <p:spPr>
          <a:xfrm>
            <a:off x="1413700" y="151575"/>
            <a:ext cx="10583800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Gliders in IOOS Glider DAC during Hurricane Season 2018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NCODA Temperature Increments"/>
          <p:cNvSpPr txBox="1"/>
          <p:nvPr/>
        </p:nvSpPr>
        <p:spPr>
          <a:xfrm>
            <a:off x="3467925" y="291275"/>
            <a:ext cx="6068950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NCODA Temperature Increments</a:t>
            </a:r>
          </a:p>
        </p:txBody>
      </p:sp>
      <p:sp>
        <p:nvSpPr>
          <p:cNvPr id="221" name="Repeat figure"/>
          <p:cNvSpPr txBox="1"/>
          <p:nvPr/>
        </p:nvSpPr>
        <p:spPr>
          <a:xfrm>
            <a:off x="1868931" y="3274670"/>
            <a:ext cx="207873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Repeat figure</a:t>
            </a:r>
          </a:p>
        </p:txBody>
      </p:sp>
      <p:pic>
        <p:nvPicPr>
          <p:cNvPr id="22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08303" y="718287"/>
            <a:ext cx="6512498" cy="8907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temp_increment_during_Michael_surf.png" descr="temp_increment_during_Michael_surf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1775" y="1031567"/>
            <a:ext cx="5669599" cy="3998046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Line"/>
          <p:cNvSpPr/>
          <p:nvPr/>
        </p:nvSpPr>
        <p:spPr>
          <a:xfrm flipV="1">
            <a:off x="3568944" y="1394172"/>
            <a:ext cx="4269834" cy="109914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25" name="temp_increment_during_Michael_100m.png" descr="temp_increment_during_Michael_100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0113" y="5358667"/>
            <a:ext cx="5772923" cy="4106305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Line"/>
          <p:cNvSpPr/>
          <p:nvPr/>
        </p:nvSpPr>
        <p:spPr>
          <a:xfrm flipV="1">
            <a:off x="3539728" y="2287984"/>
            <a:ext cx="7804448" cy="44576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27" name="Jason 2"/>
          <p:cNvSpPr txBox="1"/>
          <p:nvPr/>
        </p:nvSpPr>
        <p:spPr>
          <a:xfrm>
            <a:off x="4007120" y="6731281"/>
            <a:ext cx="124358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Jason 2</a:t>
            </a:r>
          </a:p>
        </p:txBody>
      </p:sp>
      <p:sp>
        <p:nvSpPr>
          <p:cNvPr id="228" name="CryoSat"/>
          <p:cNvSpPr txBox="1"/>
          <p:nvPr/>
        </p:nvSpPr>
        <p:spPr>
          <a:xfrm>
            <a:off x="1122771" y="7961221"/>
            <a:ext cx="128320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CryoSat</a:t>
            </a:r>
          </a:p>
        </p:txBody>
      </p:sp>
      <p:sp>
        <p:nvSpPr>
          <p:cNvPr id="229" name="Argo"/>
          <p:cNvSpPr txBox="1"/>
          <p:nvPr/>
        </p:nvSpPr>
        <p:spPr>
          <a:xfrm>
            <a:off x="2803781" y="5634470"/>
            <a:ext cx="80558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Argo</a:t>
            </a:r>
          </a:p>
        </p:txBody>
      </p:sp>
      <p:sp>
        <p:nvSpPr>
          <p:cNvPr id="230" name="Line"/>
          <p:cNvSpPr/>
          <p:nvPr/>
        </p:nvSpPr>
        <p:spPr>
          <a:xfrm flipV="1">
            <a:off x="3206574" y="6022696"/>
            <a:ext cx="1" cy="46106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Ng288 before and after going to the GTS"/>
          <p:cNvSpPr txBox="1"/>
          <p:nvPr/>
        </p:nvSpPr>
        <p:spPr>
          <a:xfrm>
            <a:off x="3515360" y="233020"/>
            <a:ext cx="597408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Ng288 before and after going to the GTS</a:t>
            </a:r>
          </a:p>
        </p:txBody>
      </p:sp>
      <p:pic>
        <p:nvPicPr>
          <p:cNvPr id="233" name="Along_track_temperature_prof_ng288_08-21-18-08-27-18.png" descr="Along_track_temperature_prof_ng288_08-21-18-08-27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05148"/>
            <a:ext cx="13004800" cy="9135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Ng288 before and after going to the GTS"/>
          <p:cNvSpPr txBox="1"/>
          <p:nvPr/>
        </p:nvSpPr>
        <p:spPr>
          <a:xfrm>
            <a:off x="3515360" y="245720"/>
            <a:ext cx="597408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Ng288 before and after going to the GTS</a:t>
            </a:r>
          </a:p>
        </p:txBody>
      </p:sp>
      <p:pic>
        <p:nvPicPr>
          <p:cNvPr id="236" name="Along_track_salinity_prof_ng288_08-21-18-08-27-18.png" descr="Along_track_salinity_prof_ng288_08-21-18-08-27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99557"/>
            <a:ext cx="13004800" cy="9144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Salt_Gulf_Mexico_2018-08-21 09:00:00.png" descr="Salt_Gulf_Mexico_2018-08-21 09:00: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9553" y="1037818"/>
            <a:ext cx="5002999" cy="4344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Salt_Gulf_Mexico_2018-08-21 12:00:00.png" descr="Salt_Gulf_Mexico_2018-08-21 12:00: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62050" y="1104519"/>
            <a:ext cx="4849370" cy="4210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Salt_Gulf_Mexico_2018-08-21 15:00:00.png" descr="Salt_Gulf_Mexico_2018-08-21 15:00: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26368" y="5381517"/>
            <a:ext cx="4849369" cy="4210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Salt_Gulf_Mexico_2018-08-21 18:00:00.png" descr="Salt_Gulf_Mexico_2018-08-21 18:00:0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62050" y="5381517"/>
            <a:ext cx="4849369" cy="4210894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GOFS 3.1 Surface Salinity"/>
          <p:cNvSpPr txBox="1"/>
          <p:nvPr/>
        </p:nvSpPr>
        <p:spPr>
          <a:xfrm>
            <a:off x="4077716" y="248151"/>
            <a:ext cx="4849369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GOFS 3.1 Surface Salinity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79E91B-E322-FB4D-9096-E1FFF79B00CF}"/>
              </a:ext>
            </a:extLst>
          </p:cNvPr>
          <p:cNvSpPr txBox="1"/>
          <p:nvPr/>
        </p:nvSpPr>
        <p:spPr>
          <a:xfrm>
            <a:off x="764992" y="430381"/>
            <a:ext cx="232275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 like the maps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FS 3.1 Surface Temperature"/>
          <p:cNvSpPr txBox="1"/>
          <p:nvPr/>
        </p:nvSpPr>
        <p:spPr>
          <a:xfrm>
            <a:off x="3537648" y="248151"/>
            <a:ext cx="5929504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GOFS 3.1 Surface Temperature  </a:t>
            </a:r>
          </a:p>
        </p:txBody>
      </p:sp>
      <p:pic>
        <p:nvPicPr>
          <p:cNvPr id="245" name="Temp_GOFS31_Gulf_Mexico_2018-08-21 06:00:00.png" descr="Temp_GOFS31_Gulf_Mexico_2018-08-21 06:00: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0310" y="863975"/>
            <a:ext cx="4673169" cy="3835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Temp_GOFS31_Gulf_Mexico_2018-08-21 09:00:00.png" descr="Temp_GOFS31_Gulf_Mexico_2018-08-21 09:00: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09017" y="863975"/>
            <a:ext cx="4673169" cy="3835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Temp_GOFS31_Gulf_Mexico_2018-08-21 12:00:00.png" descr="Temp_GOFS31_Gulf_Mexico_2018-08-21 12:00: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72210" y="4947522"/>
            <a:ext cx="4849369" cy="3980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Temp_GOFS31_Gulf_Mexico_2018-08-21 15:00:00.png" descr="Temp_GOFS31_Gulf_Mexico_2018-08-21 15:00:0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20917" y="4947522"/>
            <a:ext cx="4849369" cy="3980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aribbean"/>
          <p:cNvSpPr txBox="1"/>
          <p:nvPr/>
        </p:nvSpPr>
        <p:spPr>
          <a:xfrm>
            <a:off x="5382955" y="0"/>
            <a:ext cx="261620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rPr dirty="0"/>
              <a:t>Caribbean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8F0131-3677-084A-8EB5-176774D26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04" y="988143"/>
            <a:ext cx="12543502" cy="836233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aribbean"/>
          <p:cNvSpPr txBox="1"/>
          <p:nvPr/>
        </p:nvSpPr>
        <p:spPr>
          <a:xfrm>
            <a:off x="5194300" y="191517"/>
            <a:ext cx="261620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Caribbean</a:t>
            </a:r>
          </a:p>
        </p:txBody>
      </p:sp>
      <p:pic>
        <p:nvPicPr>
          <p:cNvPr id="251" name="Caribbean_map_hurr_2018.png" descr="Caribbean_map_hurr_20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863" y="900683"/>
            <a:ext cx="12925937" cy="861729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3828E4-AF76-1545-89BA-4B62F4E61D61}"/>
              </a:ext>
            </a:extLst>
          </p:cNvPr>
          <p:cNvSpPr txBox="1"/>
          <p:nvPr/>
        </p:nvSpPr>
        <p:spPr>
          <a:xfrm>
            <a:off x="2145862" y="7568724"/>
            <a:ext cx="8191683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Maybe this </a:t>
            </a:r>
            <a:r>
              <a:rPr lang="en-US" dirty="0">
                <a:solidFill>
                  <a:srgbClr val="FF0000"/>
                </a:solidFill>
              </a:rPr>
              <a:t>size for the first copy of each map, then the shrunken maps when used with other figures.  We will be presenting these images on a screen in a room of people.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936229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aribbean"/>
          <p:cNvSpPr txBox="1"/>
          <p:nvPr/>
        </p:nvSpPr>
        <p:spPr>
          <a:xfrm>
            <a:off x="199632" y="261974"/>
            <a:ext cx="1266692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rPr sz="3600" dirty="0"/>
              <a:t>Caribbean</a:t>
            </a:r>
            <a:r>
              <a:rPr lang="en-US" sz="3600" dirty="0"/>
              <a:t>: 200 M Depth Average Velocity 18 July -17 Sep</a:t>
            </a:r>
            <a:endParaRPr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6A39B1-BE67-D742-A374-904338936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528" y="3488672"/>
            <a:ext cx="4034879" cy="327781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348EFC0-99D7-B641-B179-542911BED605}"/>
              </a:ext>
            </a:extLst>
          </p:cNvPr>
          <p:cNvCxnSpPr>
            <a:cxnSpLocks/>
          </p:cNvCxnSpPr>
          <p:nvPr/>
        </p:nvCxnSpPr>
        <p:spPr>
          <a:xfrm>
            <a:off x="8349696" y="2956804"/>
            <a:ext cx="2611541" cy="2065116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05519F5-2D44-924A-8FE3-DAE739F5F7A5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8459375" y="5553788"/>
            <a:ext cx="2501862" cy="1987032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7061713D-76DC-C347-A0BF-BC55402DA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7" y="2902668"/>
            <a:ext cx="4209887" cy="44498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557FC4-F27F-7945-9DF6-4FC5FD197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339" y="833774"/>
            <a:ext cx="4217036" cy="44573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ADE9961-DEBA-4F4D-A03E-5E9A12EB1A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80" y="5316060"/>
            <a:ext cx="4209595" cy="444952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F46329F-B2AB-D845-B626-AEC18DA49449}"/>
              </a:ext>
            </a:extLst>
          </p:cNvPr>
          <p:cNvCxnSpPr>
            <a:cxnSpLocks/>
          </p:cNvCxnSpPr>
          <p:nvPr/>
        </p:nvCxnSpPr>
        <p:spPr>
          <a:xfrm>
            <a:off x="4249780" y="5291159"/>
            <a:ext cx="6413187" cy="11127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8E87A77-838E-DA4C-837C-4A95BDD928AC}"/>
              </a:ext>
            </a:extLst>
          </p:cNvPr>
          <p:cNvCxnSpPr>
            <a:cxnSpLocks/>
          </p:cNvCxnSpPr>
          <p:nvPr/>
        </p:nvCxnSpPr>
        <p:spPr>
          <a:xfrm>
            <a:off x="2344994" y="6415549"/>
            <a:ext cx="914400" cy="0"/>
          </a:xfrm>
          <a:prstGeom prst="straightConnector1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43332C5-D5E9-0B4C-9A93-001913D2335C}"/>
              </a:ext>
            </a:extLst>
          </p:cNvPr>
          <p:cNvCxnSpPr>
            <a:cxnSpLocks/>
          </p:cNvCxnSpPr>
          <p:nvPr/>
        </p:nvCxnSpPr>
        <p:spPr>
          <a:xfrm>
            <a:off x="6592088" y="4370438"/>
            <a:ext cx="648929" cy="0"/>
          </a:xfrm>
          <a:prstGeom prst="straightConnector1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FDA3CAF-DCF4-1B43-925E-1BAF442CB2FC}"/>
              </a:ext>
            </a:extLst>
          </p:cNvPr>
          <p:cNvCxnSpPr>
            <a:cxnSpLocks/>
          </p:cNvCxnSpPr>
          <p:nvPr/>
        </p:nvCxnSpPr>
        <p:spPr>
          <a:xfrm>
            <a:off x="6592088" y="8814618"/>
            <a:ext cx="365760" cy="0"/>
          </a:xfrm>
          <a:prstGeom prst="straightConnector1">
            <a:avLst/>
          </a:prstGeom>
          <a:noFill/>
          <a:ln w="254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5AF4278-E531-4F4A-A038-0AD7C3D2AA87}"/>
              </a:ext>
            </a:extLst>
          </p:cNvPr>
          <p:cNvCxnSpPr>
            <a:cxnSpLocks/>
          </p:cNvCxnSpPr>
          <p:nvPr/>
        </p:nvCxnSpPr>
        <p:spPr>
          <a:xfrm flipH="1">
            <a:off x="1972936" y="6415549"/>
            <a:ext cx="373626" cy="0"/>
          </a:xfrm>
          <a:prstGeom prst="straightConnector1">
            <a:avLst/>
          </a:prstGeom>
          <a:noFill/>
          <a:ln w="25400" cap="flat">
            <a:solidFill>
              <a:srgbClr val="2E0E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E58007C-0BBC-6145-AF1A-A783A30384E1}"/>
              </a:ext>
            </a:extLst>
          </p:cNvPr>
          <p:cNvCxnSpPr>
            <a:cxnSpLocks/>
          </p:cNvCxnSpPr>
          <p:nvPr/>
        </p:nvCxnSpPr>
        <p:spPr>
          <a:xfrm flipH="1">
            <a:off x="6336109" y="4370438"/>
            <a:ext cx="274320" cy="0"/>
          </a:xfrm>
          <a:prstGeom prst="straightConnector1">
            <a:avLst/>
          </a:prstGeom>
          <a:noFill/>
          <a:ln w="25400" cap="flat">
            <a:solidFill>
              <a:srgbClr val="2E0E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0F0D84D-9961-AC41-B121-BEE55F203CE9}"/>
              </a:ext>
            </a:extLst>
          </p:cNvPr>
          <p:cNvCxnSpPr>
            <a:cxnSpLocks/>
          </p:cNvCxnSpPr>
          <p:nvPr/>
        </p:nvCxnSpPr>
        <p:spPr>
          <a:xfrm rot="10800000" flipH="1">
            <a:off x="6592088" y="8681882"/>
            <a:ext cx="182880" cy="0"/>
          </a:xfrm>
          <a:prstGeom prst="straightConnector1">
            <a:avLst/>
          </a:prstGeom>
          <a:noFill/>
          <a:ln w="25400" cap="flat">
            <a:solidFill>
              <a:srgbClr val="2E0E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51F9E777-263C-3C4E-BEB9-EEB3EC627744}"/>
              </a:ext>
            </a:extLst>
          </p:cNvPr>
          <p:cNvSpPr txBox="1"/>
          <p:nvPr/>
        </p:nvSpPr>
        <p:spPr>
          <a:xfrm>
            <a:off x="2358882" y="6415549"/>
            <a:ext cx="117339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0.1 m/s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593B5FE-EF2D-3A44-9B07-AA22721BF74D}"/>
              </a:ext>
            </a:extLst>
          </p:cNvPr>
          <p:cNvSpPr txBox="1"/>
          <p:nvPr/>
        </p:nvSpPr>
        <p:spPr>
          <a:xfrm>
            <a:off x="6661634" y="4370014"/>
            <a:ext cx="134492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0.07 m/s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2832865-3474-0A4D-A01D-ACB2E3549E48}"/>
              </a:ext>
            </a:extLst>
          </p:cNvPr>
          <p:cNvSpPr txBox="1"/>
          <p:nvPr/>
        </p:nvSpPr>
        <p:spPr>
          <a:xfrm>
            <a:off x="6610429" y="8828393"/>
            <a:ext cx="134492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0.04 m/s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E8F0B0C-5275-7B46-8103-BBFCB85B2A93}"/>
              </a:ext>
            </a:extLst>
          </p:cNvPr>
          <p:cNvSpPr txBox="1"/>
          <p:nvPr/>
        </p:nvSpPr>
        <p:spPr>
          <a:xfrm>
            <a:off x="902918" y="6397350"/>
            <a:ext cx="146995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2E0E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-0.04 m/s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6D30D4B-EC0A-114C-BC0A-520EEE8266B3}"/>
              </a:ext>
            </a:extLst>
          </p:cNvPr>
          <p:cNvSpPr txBox="1"/>
          <p:nvPr/>
        </p:nvSpPr>
        <p:spPr>
          <a:xfrm>
            <a:off x="5020109" y="4357683"/>
            <a:ext cx="146995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2E0E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-0.03 m/s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AAFE773-DB78-704A-ACB3-C04A8D28AA24}"/>
              </a:ext>
            </a:extLst>
          </p:cNvPr>
          <p:cNvSpPr txBox="1"/>
          <p:nvPr/>
        </p:nvSpPr>
        <p:spPr>
          <a:xfrm>
            <a:off x="6661633" y="8185057"/>
            <a:ext cx="134492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2E0EFF"/>
                </a:solidFill>
              </a:rPr>
              <a:t>0.02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2E0E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m/s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Depth_Average_Velocity_ng487.png" descr="Depth_Average_Velocity_ng4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9824" y="-105836"/>
            <a:ext cx="11591654" cy="3540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Depth_Average_Velocity_ng291.png" descr="Depth_Average_Velocity_ng29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6896" y="6333347"/>
            <a:ext cx="11291008" cy="35409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7" name="Group"/>
          <p:cNvGrpSpPr/>
          <p:nvPr/>
        </p:nvGrpSpPr>
        <p:grpSpPr>
          <a:xfrm>
            <a:off x="1126220" y="415939"/>
            <a:ext cx="941476" cy="1178938"/>
            <a:chOff x="63500" y="76199"/>
            <a:chExt cx="941475" cy="1178937"/>
          </a:xfrm>
        </p:grpSpPr>
        <p:sp>
          <p:nvSpPr>
            <p:cNvPr id="261" name="Line"/>
            <p:cNvSpPr/>
            <p:nvPr/>
          </p:nvSpPr>
          <p:spPr>
            <a:xfrm>
              <a:off x="317815" y="672018"/>
              <a:ext cx="50180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62" name="Line"/>
            <p:cNvSpPr/>
            <p:nvPr/>
          </p:nvSpPr>
          <p:spPr>
            <a:xfrm flipV="1">
              <a:off x="568716" y="390066"/>
              <a:ext cx="1" cy="5639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63" name="N"/>
            <p:cNvSpPr txBox="1"/>
            <p:nvPr/>
          </p:nvSpPr>
          <p:spPr>
            <a:xfrm>
              <a:off x="438390" y="76199"/>
              <a:ext cx="260652" cy="3996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/>
              </a:lvl1pPr>
            </a:lstStyle>
            <a:p>
              <a:r>
                <a:t>N</a:t>
              </a:r>
            </a:p>
          </p:txBody>
        </p:sp>
        <p:sp>
          <p:nvSpPr>
            <p:cNvPr id="264" name="S"/>
            <p:cNvSpPr txBox="1"/>
            <p:nvPr/>
          </p:nvSpPr>
          <p:spPr>
            <a:xfrm>
              <a:off x="448051" y="855492"/>
              <a:ext cx="241330" cy="3996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/>
              </a:lvl1pPr>
            </a:lstStyle>
            <a:p>
              <a:r>
                <a:t>S</a:t>
              </a:r>
            </a:p>
          </p:txBody>
        </p:sp>
        <p:sp>
          <p:nvSpPr>
            <p:cNvPr id="265" name="E"/>
            <p:cNvSpPr txBox="1"/>
            <p:nvPr/>
          </p:nvSpPr>
          <p:spPr>
            <a:xfrm>
              <a:off x="763856" y="472196"/>
              <a:ext cx="241120" cy="3996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/>
              </a:lvl1pPr>
            </a:lstStyle>
            <a:p>
              <a:r>
                <a:t>E</a:t>
              </a:r>
            </a:p>
          </p:txBody>
        </p:sp>
        <p:sp>
          <p:nvSpPr>
            <p:cNvPr id="266" name="W"/>
            <p:cNvSpPr txBox="1"/>
            <p:nvPr/>
          </p:nvSpPr>
          <p:spPr>
            <a:xfrm>
              <a:off x="63500" y="472196"/>
              <a:ext cx="303289" cy="3996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/>
              </a:lvl1pPr>
            </a:lstStyle>
            <a:p>
              <a:r>
                <a:t>W</a:t>
              </a:r>
            </a:p>
          </p:txBody>
        </p:sp>
      </p:grpSp>
      <p:pic>
        <p:nvPicPr>
          <p:cNvPr id="268" name="Depth_Average_Velocity_ng467.png" descr="Depth_Average_Velocity_ng4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1119" y="3106316"/>
            <a:ext cx="11625059" cy="3540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Depth_Average_Velocity_ng291_rotated.png" descr="Depth_Average_Velocity_ng291_rotat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685" y="6348451"/>
            <a:ext cx="11429430" cy="3584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Depth_Average_Velocity_ng467_rotated.png" descr="Depth_Average_Velocity_ng467_rotat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1377" y="3081111"/>
            <a:ext cx="11707170" cy="3565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Depth_Average_Velocity_ng487_rotated.png" descr="Depth_Average_Velocity_ng487_rotate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8392" y="-141319"/>
            <a:ext cx="11673527" cy="35659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9" name="Group"/>
          <p:cNvGrpSpPr/>
          <p:nvPr/>
        </p:nvGrpSpPr>
        <p:grpSpPr>
          <a:xfrm>
            <a:off x="1126220" y="441717"/>
            <a:ext cx="941476" cy="1178938"/>
            <a:chOff x="63500" y="76199"/>
            <a:chExt cx="941475" cy="1178937"/>
          </a:xfrm>
        </p:grpSpPr>
        <p:sp>
          <p:nvSpPr>
            <p:cNvPr id="273" name="Line"/>
            <p:cNvSpPr/>
            <p:nvPr/>
          </p:nvSpPr>
          <p:spPr>
            <a:xfrm>
              <a:off x="317815" y="672018"/>
              <a:ext cx="50180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4" name="Line"/>
            <p:cNvSpPr/>
            <p:nvPr/>
          </p:nvSpPr>
          <p:spPr>
            <a:xfrm flipV="1">
              <a:off x="568716" y="390066"/>
              <a:ext cx="1" cy="5639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75" name="E"/>
            <p:cNvSpPr txBox="1"/>
            <p:nvPr/>
          </p:nvSpPr>
          <p:spPr>
            <a:xfrm>
              <a:off x="438390" y="76199"/>
              <a:ext cx="260652" cy="3996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/>
              </a:lvl1pPr>
            </a:lstStyle>
            <a:p>
              <a:r>
                <a:t>E</a:t>
              </a:r>
            </a:p>
          </p:txBody>
        </p:sp>
        <p:sp>
          <p:nvSpPr>
            <p:cNvPr id="276" name="W"/>
            <p:cNvSpPr txBox="1"/>
            <p:nvPr/>
          </p:nvSpPr>
          <p:spPr>
            <a:xfrm>
              <a:off x="448051" y="855492"/>
              <a:ext cx="241330" cy="3996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/>
              </a:lvl1pPr>
            </a:lstStyle>
            <a:p>
              <a:r>
                <a:t>W</a:t>
              </a:r>
            </a:p>
          </p:txBody>
        </p:sp>
        <p:sp>
          <p:nvSpPr>
            <p:cNvPr id="277" name="N"/>
            <p:cNvSpPr txBox="1"/>
            <p:nvPr/>
          </p:nvSpPr>
          <p:spPr>
            <a:xfrm>
              <a:off x="763856" y="472196"/>
              <a:ext cx="241120" cy="3996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/>
              </a:lvl1pPr>
            </a:lstStyle>
            <a:p>
              <a:r>
                <a:t>N</a:t>
              </a:r>
            </a:p>
          </p:txBody>
        </p:sp>
        <p:sp>
          <p:nvSpPr>
            <p:cNvPr id="278" name="S"/>
            <p:cNvSpPr txBox="1"/>
            <p:nvPr/>
          </p:nvSpPr>
          <p:spPr>
            <a:xfrm>
              <a:off x="63500" y="472196"/>
              <a:ext cx="303289" cy="3996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1800"/>
              </a:lvl1pPr>
            </a:lstStyle>
            <a:p>
              <a:r>
                <a:t>S</a:t>
              </a:r>
            </a:p>
          </p:txBody>
        </p:sp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Number_profiles_hurric_season_2018.png" descr="Number_profiles_hurric_season_20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983" y="571581"/>
            <a:ext cx="10842834" cy="8966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Depth_Average_Velocity_ng291_rotated60.png" descr="Depth_Average_Velocity_ng291_rotated6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4533" y="6499037"/>
            <a:ext cx="10788447" cy="3383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Depth_Average_Velocity_ng467_rotated60.png" descr="Depth_Average_Velocity_ng467_rotated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2710" y="3481408"/>
            <a:ext cx="11107634" cy="338336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Depth Average Velocities Rotated Along the Channel Axis"/>
          <p:cNvSpPr txBox="1"/>
          <p:nvPr/>
        </p:nvSpPr>
        <p:spPr>
          <a:xfrm>
            <a:off x="2240381" y="34904"/>
            <a:ext cx="852403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Depth Average Velocities Rotated Along the Channel Axis </a:t>
            </a:r>
          </a:p>
        </p:txBody>
      </p:sp>
      <p:pic>
        <p:nvPicPr>
          <p:cNvPr id="284" name="Depth_Average_Velocity_ng487_rotated60.png" descr="Depth_Average_Velocity_ng487_rotated6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4604" y="467661"/>
            <a:ext cx="11075746" cy="3383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8A96DA-C0BC-7B48-9014-3DC634EC3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16" y="1063571"/>
            <a:ext cx="3327400" cy="9652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Heat Transport Through the Channel"/>
          <p:cNvSpPr txBox="1"/>
          <p:nvPr/>
        </p:nvSpPr>
        <p:spPr>
          <a:xfrm>
            <a:off x="2036825" y="20973"/>
            <a:ext cx="8931149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Heat Transport Through the Channel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E3EF69-D711-9648-AB9A-6A60C36E1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86" y="5254282"/>
            <a:ext cx="12157424" cy="44838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AD1E68-4592-BA49-ABD7-46E6EA569239}"/>
              </a:ext>
            </a:extLst>
          </p:cNvPr>
          <p:cNvSpPr txBox="1"/>
          <p:nvPr/>
        </p:nvSpPr>
        <p:spPr>
          <a:xfrm>
            <a:off x="-496829" y="8753715"/>
            <a:ext cx="13181493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Very cool image – Units? “</a:t>
            </a:r>
            <a:r>
              <a:rPr lang="en-US" dirty="0">
                <a:solidFill>
                  <a:srgbClr val="FF0000"/>
                </a:solidFill>
              </a:rPr>
              <a:t>J” merges with “(“ - make all italics and then ok?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What do we want to do – east-west and north south, or along and cross.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FF0000"/>
              </a:solidFill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Now my question is what does this mean?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0000"/>
                </a:solidFill>
              </a:rPr>
              <a:t>I guess I am wondering – does the transport tend to heat up or cool down the Caribbean?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0000"/>
                </a:solidFill>
              </a:rPr>
              <a:t>But to answer that question we need  u*(dT/dx).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882ECD-5925-7944-B26A-038161C79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86" y="799189"/>
            <a:ext cx="11892237" cy="438604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CA3174-90F4-B842-93D9-CDEE3A1B3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5F8A3B-306B-E747-829C-37767E91E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18" y="730139"/>
            <a:ext cx="12056282" cy="4446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7D8691-5792-7044-A4A2-49D01FBFD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18" y="5176684"/>
            <a:ext cx="12076532" cy="4454013"/>
          </a:xfrm>
          <a:prstGeom prst="rect">
            <a:avLst/>
          </a:prstGeom>
        </p:spPr>
      </p:pic>
      <p:sp>
        <p:nvSpPr>
          <p:cNvPr id="6" name="Heat Transport Through the Channel">
            <a:extLst>
              <a:ext uri="{FF2B5EF4-FFF2-40B4-BE49-F238E27FC236}">
                <a16:creationId xmlns:a16="http://schemas.microsoft.com/office/drawing/2014/main" id="{5634F52C-BEAC-E549-A950-3A0C573F3E2C}"/>
              </a:ext>
            </a:extLst>
          </p:cNvPr>
          <p:cNvSpPr txBox="1"/>
          <p:nvPr/>
        </p:nvSpPr>
        <p:spPr>
          <a:xfrm>
            <a:off x="2036825" y="20973"/>
            <a:ext cx="8931149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Heat Transport Through the Channel</a:t>
            </a:r>
          </a:p>
        </p:txBody>
      </p:sp>
    </p:spTree>
    <p:extLst>
      <p:ext uri="{BB962C8B-B14F-4D97-AF65-F5344CB8AC3E}">
        <p14:creationId xmlns:p14="http://schemas.microsoft.com/office/powerpoint/2010/main" val="404904992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CBA6C0-25A3-2F44-9B10-433BF00AF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68" y="235974"/>
            <a:ext cx="11326147" cy="92606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1C6AEE-1311-214B-95F3-866A64DC3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220" y="3566857"/>
            <a:ext cx="2649179" cy="673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83854C-4D8A-0A44-A942-84E6A1255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298" y="5990508"/>
            <a:ext cx="2374900" cy="673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0D756E-286E-3143-B45C-25484F13A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846" y="6187409"/>
            <a:ext cx="2374900" cy="673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4E485B-04BD-DF43-A25E-CD9AB1DB0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7988" y="3448869"/>
            <a:ext cx="2374900" cy="673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973086-A30C-2045-AAF8-9F6E0D3A6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9402" y="3486969"/>
            <a:ext cx="2095500" cy="63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DFB322-D427-4846-8A2D-07F31508C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9896" y="6206459"/>
            <a:ext cx="2082800" cy="63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A610FA-E3A7-6B45-B9B7-D9A7651F05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8698" y="6003464"/>
            <a:ext cx="2324100" cy="63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D9228B-345A-1A4C-9B4A-A67FA9B168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5759" y="3617913"/>
            <a:ext cx="23241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5887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ross-channel Temperature Gradients"/>
          <p:cNvSpPr txBox="1"/>
          <p:nvPr/>
        </p:nvSpPr>
        <p:spPr>
          <a:xfrm>
            <a:off x="1826514" y="101359"/>
            <a:ext cx="9351773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Cross-channel Temperature Gradients</a:t>
            </a:r>
          </a:p>
        </p:txBody>
      </p:sp>
      <p:pic>
        <p:nvPicPr>
          <p:cNvPr id="305" name="Along_track_temp_ng291_07-18-18-08-24-18.png" descr="Along_track_temp_ng291_07-18-18-08-24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4598" y="6751059"/>
            <a:ext cx="7168706" cy="2870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Along_track_temp_ng467_07-18-18-09-16-18.png" descr="Along_track_temp_ng467_07-18-18-09-16-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576" y="3673090"/>
            <a:ext cx="7168706" cy="2870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Along_track_temp_ng487_07-17-18-09-15-18.png" descr="Along_track_temp_ng487_07-17-18-09-15-1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18047" y="713327"/>
            <a:ext cx="7168706" cy="2870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86EC86-1D9D-2746-A720-F6B8DC736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3220" y="3529354"/>
            <a:ext cx="4038600" cy="3276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ross-channel Salinity Gradients"/>
          <p:cNvSpPr txBox="1"/>
          <p:nvPr/>
        </p:nvSpPr>
        <p:spPr>
          <a:xfrm>
            <a:off x="2475992" y="136623"/>
            <a:ext cx="8052817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rPr dirty="0"/>
              <a:t>Cross-channel Salinity Gradients</a:t>
            </a:r>
          </a:p>
        </p:txBody>
      </p:sp>
      <p:pic>
        <p:nvPicPr>
          <p:cNvPr id="311" name="Along_track_salt_ng467_07-18-18-09-16-18.png" descr="Along_track_salt_ng467_07-18-18-09-16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891" y="3673090"/>
            <a:ext cx="7168707" cy="2870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Along_track_salt_ng487_07-17-18-09-15-18.png" descr="Along_track_salt_ng487_07-17-18-09-15-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18046" y="769481"/>
            <a:ext cx="7168708" cy="2870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Along_track_salt_ng291_07-18-18-08-24-18.png" descr="Along_track_salt_ng291_07-18-18-08-24-1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18047" y="6721141"/>
            <a:ext cx="7168706" cy="2870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12E359-CE3D-6742-A10B-4B7FE7217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9508" y="3542472"/>
            <a:ext cx="4038600" cy="32766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r="51358"/>
          <a:stretch>
            <a:fillRect/>
          </a:stretch>
        </p:blipFill>
        <p:spPr>
          <a:xfrm>
            <a:off x="1100738" y="1525030"/>
            <a:ext cx="5581114" cy="8054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r="51432"/>
          <a:stretch>
            <a:fillRect/>
          </a:stretch>
        </p:blipFill>
        <p:spPr>
          <a:xfrm>
            <a:off x="6499955" y="1735175"/>
            <a:ext cx="5430781" cy="7849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50701" t="14249" r="3808" b="18494"/>
          <a:stretch>
            <a:fillRect/>
          </a:stretch>
        </p:blipFill>
        <p:spPr>
          <a:xfrm>
            <a:off x="219323" y="35520"/>
            <a:ext cx="2565749" cy="2662982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Barrier layer"/>
          <p:cNvSpPr txBox="1"/>
          <p:nvPr/>
        </p:nvSpPr>
        <p:spPr>
          <a:xfrm>
            <a:off x="6076987" y="877867"/>
            <a:ext cx="1903172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Barrier layer</a:t>
            </a:r>
          </a:p>
        </p:txBody>
      </p:sp>
      <p:sp>
        <p:nvSpPr>
          <p:cNvPr id="320" name="Circle"/>
          <p:cNvSpPr/>
          <p:nvPr/>
        </p:nvSpPr>
        <p:spPr>
          <a:xfrm>
            <a:off x="7690285" y="1981631"/>
            <a:ext cx="1270001" cy="1270001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1" name="Repeat  map"/>
          <p:cNvSpPr txBox="1"/>
          <p:nvPr/>
        </p:nvSpPr>
        <p:spPr>
          <a:xfrm>
            <a:off x="642487" y="1684951"/>
            <a:ext cx="195956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Repeat  map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roup"/>
          <p:cNvGrpSpPr/>
          <p:nvPr/>
        </p:nvGrpSpPr>
        <p:grpSpPr>
          <a:xfrm>
            <a:off x="171686" y="11914"/>
            <a:ext cx="12661428" cy="4985595"/>
            <a:chOff x="0" y="0"/>
            <a:chExt cx="12661427" cy="4985593"/>
          </a:xfrm>
        </p:grpSpPr>
        <p:pic>
          <p:nvPicPr>
            <p:cNvPr id="323" name="Along_track_temp_prof_glider_2models_ng302_07-19-18-09-16-18.png" descr="Along_track_temp_prof_glider_2models_ng302_07-19-18-09-16-1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25474" b="30625"/>
            <a:stretch>
              <a:fillRect/>
            </a:stretch>
          </p:blipFill>
          <p:spPr>
            <a:xfrm>
              <a:off x="0" y="0"/>
              <a:ext cx="12653971" cy="42818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4" name="Along_track_temp_prof_glider_2models_ng302_07-19-18-09-16-18.png" descr="Along_track_temp_prof_glider_2models_ng302_07-19-18-09-16-1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88795" b="1566"/>
            <a:stretch>
              <a:fillRect/>
            </a:stretch>
          </p:blipFill>
          <p:spPr>
            <a:xfrm>
              <a:off x="7456" y="4045585"/>
              <a:ext cx="12653972" cy="9400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8" name="Group"/>
          <p:cNvGrpSpPr/>
          <p:nvPr/>
        </p:nvGrpSpPr>
        <p:grpSpPr>
          <a:xfrm>
            <a:off x="175418" y="4901113"/>
            <a:ext cx="12653972" cy="4857460"/>
            <a:chOff x="0" y="0"/>
            <a:chExt cx="12653970" cy="4857459"/>
          </a:xfrm>
        </p:grpSpPr>
        <p:pic>
          <p:nvPicPr>
            <p:cNvPr id="326" name="Along_track_salt_prof_glider_2models_ng302_07-19-18-09-16-18.png" descr="Along_track_salt_prof_glider_2models_ng302_07-19-18-09-16-1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26136" b="32439"/>
            <a:stretch>
              <a:fillRect/>
            </a:stretch>
          </p:blipFill>
          <p:spPr>
            <a:xfrm>
              <a:off x="0" y="0"/>
              <a:ext cx="12653971" cy="40403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7" name="Along_track_salt_prof_glider_2models_ng302_07-19-18-09-16-18.png" descr="Along_track_salt_prof_glider_2models_ng302_07-19-18-09-16-1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88703" b="1936"/>
            <a:stretch>
              <a:fillRect/>
            </a:stretch>
          </p:blipFill>
          <p:spPr>
            <a:xfrm>
              <a:off x="0" y="3944497"/>
              <a:ext cx="12653971" cy="9129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Along_track_salinity_prof_ru22_08-15-18-08-24-18.png" descr="Along_track_salinity_prof_ru22_08-15-18-08-24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5586" y="3408003"/>
            <a:ext cx="9533628" cy="6587893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Line"/>
          <p:cNvSpPr/>
          <p:nvPr/>
        </p:nvSpPr>
        <p:spPr>
          <a:xfrm flipV="1">
            <a:off x="9182099" y="3746499"/>
            <a:ext cx="1" cy="2474212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2" name="Typhoon  Soulik"/>
          <p:cNvSpPr txBox="1"/>
          <p:nvPr/>
        </p:nvSpPr>
        <p:spPr>
          <a:xfrm>
            <a:off x="8815628" y="2728417"/>
            <a:ext cx="228234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Typhoon  Soulik</a:t>
            </a:r>
          </a:p>
        </p:txBody>
      </p:sp>
      <p:sp>
        <p:nvSpPr>
          <p:cNvPr id="333" name="Line"/>
          <p:cNvSpPr/>
          <p:nvPr/>
        </p:nvSpPr>
        <p:spPr>
          <a:xfrm>
            <a:off x="9156700" y="3243808"/>
            <a:ext cx="0" cy="46136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34" name="position_ru22_08-15-18-08-24-18.png" descr="position_ru22_08-15-18-08-24-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66543" y="540485"/>
            <a:ext cx="4106665" cy="3080439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Yellow Sea: Typhoon  Soulik"/>
          <p:cNvSpPr txBox="1"/>
          <p:nvPr/>
        </p:nvSpPr>
        <p:spPr>
          <a:xfrm>
            <a:off x="3082543" y="102617"/>
            <a:ext cx="6839713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Yellow Sea: Typhoon  Soulik</a:t>
            </a:r>
          </a:p>
        </p:txBody>
      </p:sp>
      <p:sp>
        <p:nvSpPr>
          <p:cNvPr id="336" name="Line"/>
          <p:cNvSpPr/>
          <p:nvPr/>
        </p:nvSpPr>
        <p:spPr>
          <a:xfrm flipV="1">
            <a:off x="9182099" y="6777427"/>
            <a:ext cx="1" cy="247421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Number_days_hurric_season_2018.png" descr="Number_days_hurric_season_20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3912" y="676573"/>
            <a:ext cx="10756976" cy="88954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roup"/>
          <p:cNvGrpSpPr/>
          <p:nvPr/>
        </p:nvGrpSpPr>
        <p:grpSpPr>
          <a:xfrm>
            <a:off x="1694179" y="765586"/>
            <a:ext cx="9616443" cy="8891669"/>
            <a:chOff x="0" y="0"/>
            <a:chExt cx="9616441" cy="8891668"/>
          </a:xfrm>
        </p:grpSpPr>
        <p:pic>
          <p:nvPicPr>
            <p:cNvPr id="338" name="Salt_GOFS31_Yellow_sea_2018-08-17 09:00:00+00:00.png" descr="Salt_GOFS31_Yellow_sea_2018-08-17 09:00:00+00:0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25816"/>
            <a:stretch>
              <a:fillRect/>
            </a:stretch>
          </p:blipFill>
          <p:spPr>
            <a:xfrm>
              <a:off x="117276" y="198"/>
              <a:ext cx="4004219" cy="4423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9" name="Salt_GOFS31_Yellow_sea_2018-08-17 12:00:00+00:00.png" descr="Salt_GOFS31_Yellow_sea_2018-08-17 12:00:00+00:00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4118201" y="0"/>
              <a:ext cx="5462648" cy="44767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0" name="Salt_GOFS31_Yellow_sea_2018-08-17 15:00:00+00:00.png" descr="Salt_GOFS31_Yellow_sea_2018-08-17 15:00:00+00:00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r="25430"/>
            <a:stretch>
              <a:fillRect/>
            </a:stretch>
          </p:blipFill>
          <p:spPr>
            <a:xfrm>
              <a:off x="0" y="4297374"/>
              <a:ext cx="4180419" cy="4594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1" name="Salt_GOFS31_Yellow_sea_2018-08-17 18:00:00+00:00.png" descr="Salt_GOFS31_Yellow_sea_2018-08-17 18:00:00+00:00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4179573" y="4366628"/>
              <a:ext cx="5436869" cy="44556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3" name="GOFS 3.1 Surface Salinity"/>
          <p:cNvSpPr txBox="1"/>
          <p:nvPr/>
        </p:nvSpPr>
        <p:spPr>
          <a:xfrm>
            <a:off x="4077716" y="138875"/>
            <a:ext cx="4849369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GOFS 3.1 Surface Salinity 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Salt_GOFS31_Yellow_sea_2018-08-17 12:00:00+00:00.png" descr="Salt_GOFS31_Yellow_sea_2018-08-17 12:00:00+00: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7375" y="669704"/>
            <a:ext cx="7973317" cy="6497828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Line"/>
          <p:cNvSpPr/>
          <p:nvPr/>
        </p:nvSpPr>
        <p:spPr>
          <a:xfrm>
            <a:off x="4360385" y="7810500"/>
            <a:ext cx="2280723" cy="0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7" name="Line"/>
          <p:cNvSpPr/>
          <p:nvPr/>
        </p:nvSpPr>
        <p:spPr>
          <a:xfrm flipV="1">
            <a:off x="6760685" y="4532489"/>
            <a:ext cx="1" cy="2960512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8" name="Line"/>
          <p:cNvSpPr/>
          <p:nvPr/>
        </p:nvSpPr>
        <p:spPr>
          <a:xfrm flipV="1">
            <a:off x="4258785" y="4367389"/>
            <a:ext cx="1" cy="2960512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9" name="Line"/>
          <p:cNvSpPr/>
          <p:nvPr/>
        </p:nvSpPr>
        <p:spPr>
          <a:xfrm>
            <a:off x="2569685" y="2794000"/>
            <a:ext cx="2280723" cy="0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0" name="Line"/>
          <p:cNvSpPr/>
          <p:nvPr/>
        </p:nvSpPr>
        <p:spPr>
          <a:xfrm>
            <a:off x="2569685" y="5676900"/>
            <a:ext cx="2280723" cy="0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1" name="Line"/>
          <p:cNvSpPr/>
          <p:nvPr/>
        </p:nvSpPr>
        <p:spPr>
          <a:xfrm>
            <a:off x="5182790" y="4572595"/>
            <a:ext cx="3491031" cy="317412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2" name="~126 km"/>
          <p:cNvSpPr txBox="1"/>
          <p:nvPr/>
        </p:nvSpPr>
        <p:spPr>
          <a:xfrm>
            <a:off x="4830034" y="7986370"/>
            <a:ext cx="134142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~126 km</a:t>
            </a:r>
          </a:p>
        </p:txBody>
      </p:sp>
      <p:sp>
        <p:nvSpPr>
          <p:cNvPr id="353" name="~126 km"/>
          <p:cNvSpPr txBox="1"/>
          <p:nvPr/>
        </p:nvSpPr>
        <p:spPr>
          <a:xfrm>
            <a:off x="1274034" y="3846170"/>
            <a:ext cx="134142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~126 km</a:t>
            </a:r>
          </a:p>
        </p:txBody>
      </p:sp>
      <p:sp>
        <p:nvSpPr>
          <p:cNvPr id="354" name="Distance between grid points ~ 9 km"/>
          <p:cNvSpPr txBox="1"/>
          <p:nvPr/>
        </p:nvSpPr>
        <p:spPr>
          <a:xfrm>
            <a:off x="6915651" y="7986370"/>
            <a:ext cx="542696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Distance between grid points ~ 9 km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Salt_time_series_GOFS31_RU22_10 m.png" descr="Salt_time_series_GOFS31_RU22_10 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2687" y="467384"/>
            <a:ext cx="13004801" cy="4274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Salt_time_series_GOFS31_RU22_50 m.png" descr="Salt_time_series_GOFS31_RU22_50 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82687" y="4950484"/>
            <a:ext cx="13004801" cy="42740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position_ru22_08-15-18-08-24-18.png" descr="position_ru22_08-15-18-08-24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66543" y="400785"/>
            <a:ext cx="4106665" cy="3080439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Typhoon  Soulik"/>
          <p:cNvSpPr txBox="1"/>
          <p:nvPr/>
        </p:nvSpPr>
        <p:spPr>
          <a:xfrm>
            <a:off x="4530852" y="26417"/>
            <a:ext cx="3943097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Typhoon  Soulik</a:t>
            </a:r>
          </a:p>
        </p:txBody>
      </p:sp>
      <p:sp>
        <p:nvSpPr>
          <p:cNvPr id="361" name="Line"/>
          <p:cNvSpPr/>
          <p:nvPr/>
        </p:nvSpPr>
        <p:spPr>
          <a:xfrm flipV="1">
            <a:off x="9055099" y="3594100"/>
            <a:ext cx="1" cy="2205264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2" name="Typhoon  Soulik"/>
          <p:cNvSpPr txBox="1"/>
          <p:nvPr/>
        </p:nvSpPr>
        <p:spPr>
          <a:xfrm>
            <a:off x="8879128" y="2398217"/>
            <a:ext cx="228234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Typhoon  Soulik</a:t>
            </a:r>
          </a:p>
        </p:txBody>
      </p:sp>
      <p:sp>
        <p:nvSpPr>
          <p:cNvPr id="363" name="Line"/>
          <p:cNvSpPr/>
          <p:nvPr/>
        </p:nvSpPr>
        <p:spPr>
          <a:xfrm flipV="1">
            <a:off x="9067799" y="6654800"/>
            <a:ext cx="1" cy="2205264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4" name="Line"/>
          <p:cNvSpPr/>
          <p:nvPr/>
        </p:nvSpPr>
        <p:spPr>
          <a:xfrm>
            <a:off x="3873152" y="7983763"/>
            <a:ext cx="1566327" cy="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65" name="Along_track_temperature_prof_ru22_08-15-18-08-24-18.png" descr="Along_track_temperature_prof_ru22_08-15-18-08-24-18.png"/>
          <p:cNvPicPr>
            <a:picLocks noChangeAspect="1"/>
          </p:cNvPicPr>
          <p:nvPr/>
        </p:nvPicPr>
        <p:blipFill>
          <a:blip r:embed="rId3">
            <a:extLst/>
          </a:blip>
          <a:srcRect t="4130"/>
          <a:stretch>
            <a:fillRect/>
          </a:stretch>
        </p:blipFill>
        <p:spPr>
          <a:xfrm>
            <a:off x="1307072" y="3193534"/>
            <a:ext cx="10390656" cy="6890919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Line"/>
          <p:cNvSpPr/>
          <p:nvPr/>
        </p:nvSpPr>
        <p:spPr>
          <a:xfrm flipH="1">
            <a:off x="8893719" y="3015208"/>
            <a:ext cx="313781" cy="31378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7" name="Line"/>
          <p:cNvSpPr/>
          <p:nvPr/>
        </p:nvSpPr>
        <p:spPr>
          <a:xfrm flipV="1">
            <a:off x="8864600" y="3481224"/>
            <a:ext cx="0" cy="2468067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8" name="Line"/>
          <p:cNvSpPr/>
          <p:nvPr/>
        </p:nvSpPr>
        <p:spPr>
          <a:xfrm flipV="1">
            <a:off x="8864600" y="6922924"/>
            <a:ext cx="0" cy="2468067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FS 3.1 Temperature at 60 m"/>
          <p:cNvSpPr txBox="1"/>
          <p:nvPr/>
        </p:nvSpPr>
        <p:spPr>
          <a:xfrm>
            <a:off x="3678999" y="154333"/>
            <a:ext cx="5646802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r>
              <a:t>GOFS 3.1 Temperature at 60 m</a:t>
            </a:r>
          </a:p>
        </p:txBody>
      </p:sp>
      <p:pic>
        <p:nvPicPr>
          <p:cNvPr id="371" name="Group" descr="Grou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95002" y="877025"/>
            <a:ext cx="5938676" cy="4444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Temp_GOFS31_Yellow_sea_detail2_2018-08-17 09:00:00+00:00.png" descr="Temp_GOFS31_Yellow_sea_detail2_2018-08-17 09:00:00+00:00.png"/>
          <p:cNvPicPr>
            <a:picLocks noChangeAspect="1"/>
          </p:cNvPicPr>
          <p:nvPr/>
        </p:nvPicPr>
        <p:blipFill>
          <a:blip r:embed="rId3">
            <a:extLst/>
          </a:blip>
          <a:srcRect t="8210"/>
          <a:stretch>
            <a:fillRect/>
          </a:stretch>
        </p:blipFill>
        <p:spPr>
          <a:xfrm>
            <a:off x="907159" y="5629755"/>
            <a:ext cx="5333104" cy="3869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Temp_GOFS31_Yellow_sea_detail1_2018-08-17 12:00:00+00:00.png" descr="Temp_GOFS31_Yellow_sea_detail1_2018-08-17 12:00:00+00:00.png"/>
          <p:cNvPicPr>
            <a:picLocks noChangeAspect="1"/>
          </p:cNvPicPr>
          <p:nvPr/>
        </p:nvPicPr>
        <p:blipFill>
          <a:blip r:embed="rId4">
            <a:extLst/>
          </a:blip>
          <a:srcRect t="8511"/>
          <a:stretch>
            <a:fillRect/>
          </a:stretch>
        </p:blipFill>
        <p:spPr>
          <a:xfrm>
            <a:off x="6897737" y="5636105"/>
            <a:ext cx="5333133" cy="3856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Group" descr="Group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1126" y="874556"/>
            <a:ext cx="5945274" cy="4449367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Repeat figures"/>
          <p:cNvSpPr txBox="1"/>
          <p:nvPr/>
        </p:nvSpPr>
        <p:spPr>
          <a:xfrm>
            <a:off x="5508193" y="6703670"/>
            <a:ext cx="224241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15"/>
                </a:solidFill>
              </a:defRPr>
            </a:lvl1pPr>
          </a:lstStyle>
          <a:p>
            <a:r>
              <a:t>Repeat figures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temp_time_series_GOFS31_RU22_50 m.png" descr="temp_time_series_GOFS31_RU22_50 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913823"/>
            <a:ext cx="13004800" cy="4274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temp_time_series_GOFS31_RU22_10 m.png" descr="temp_time_series_GOFS31_RU22_10 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68823"/>
            <a:ext cx="13004800" cy="42740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gions of interest:…"/>
          <p:cNvSpPr txBox="1"/>
          <p:nvPr/>
        </p:nvSpPr>
        <p:spPr>
          <a:xfrm>
            <a:off x="1986788" y="509017"/>
            <a:ext cx="9031225" cy="1953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Regions of interest:</a:t>
            </a:r>
          </a:p>
          <a:p>
            <a:pPr>
              <a:defRPr sz="4000"/>
            </a:pPr>
            <a:r>
              <a:t>MAB,SAB,Gulf of Mexico,Caribbean,</a:t>
            </a:r>
          </a:p>
          <a:p>
            <a:pPr>
              <a:defRPr sz="4000"/>
            </a:pPr>
            <a:r>
              <a:t>And Yellow Sea</a:t>
            </a:r>
          </a:p>
        </p:txBody>
      </p:sp>
      <p:pic>
        <p:nvPicPr>
          <p:cNvPr id="12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289" y="2378479"/>
            <a:ext cx="12074462" cy="73751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creen Shot 2019-01-16 at 2.25.53 PM.png" descr="Screen Shot 2019-01-16 at 2.25.5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989" y="589557"/>
            <a:ext cx="12128501" cy="438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Line"/>
          <p:cNvSpPr/>
          <p:nvPr/>
        </p:nvSpPr>
        <p:spPr>
          <a:xfrm flipH="1">
            <a:off x="3403600" y="2539999"/>
            <a:ext cx="1" cy="2666082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4" name="Time of NCODA increments ?"/>
          <p:cNvSpPr txBox="1"/>
          <p:nvPr/>
        </p:nvSpPr>
        <p:spPr>
          <a:xfrm>
            <a:off x="1431950" y="5230470"/>
            <a:ext cx="437510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D17"/>
                </a:solidFill>
              </a:defRPr>
            </a:lvl1pPr>
          </a:lstStyle>
          <a:p>
            <a:r>
              <a:t>Time of NCODA increments ?</a:t>
            </a:r>
          </a:p>
        </p:txBody>
      </p:sp>
      <p:pic>
        <p:nvPicPr>
          <p:cNvPr id="135" name="Screen Shot 2019-01-16 at 2.27.00 PM.png" descr="Screen Shot 2019-01-16 at 2.27.00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3687" y="6226686"/>
            <a:ext cx="11087101" cy="16256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00AE28-34C1-BF42-B96E-3B0B2A6AE168}"/>
              </a:ext>
            </a:extLst>
          </p:cNvPr>
          <p:cNvSpPr txBox="1"/>
          <p:nvPr/>
        </p:nvSpPr>
        <p:spPr>
          <a:xfrm>
            <a:off x="3244161" y="8387443"/>
            <a:ext cx="584615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FGAT: First Guess at Appropriate Time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roup"/>
          <p:cNvGrpSpPr/>
          <p:nvPr/>
        </p:nvGrpSpPr>
        <p:grpSpPr>
          <a:xfrm>
            <a:off x="1015645" y="1035382"/>
            <a:ext cx="10973509" cy="8343457"/>
            <a:chOff x="0" y="0"/>
            <a:chExt cx="10973508" cy="8343455"/>
          </a:xfrm>
        </p:grpSpPr>
        <p:pic>
          <p:nvPicPr>
            <p:cNvPr id="137" name="Screen Shot 2019-02-06 at 9.13.57 AM.png" descr="Screen Shot 2019-02-06 at 9.13.57 A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60" y="0"/>
              <a:ext cx="10931049" cy="83434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8" name="Rectangle"/>
            <p:cNvSpPr/>
            <p:nvPr/>
          </p:nvSpPr>
          <p:spPr>
            <a:xfrm>
              <a:off x="0" y="6222284"/>
              <a:ext cx="10715600" cy="2100718"/>
            </a:xfrm>
            <a:prstGeom prst="rect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9" name="Line"/>
            <p:cNvSpPr/>
            <p:nvPr/>
          </p:nvSpPr>
          <p:spPr>
            <a:xfrm>
              <a:off x="3910994" y="6382526"/>
              <a:ext cx="1458084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0" name="Line"/>
            <p:cNvSpPr/>
            <p:nvPr/>
          </p:nvSpPr>
          <p:spPr>
            <a:xfrm>
              <a:off x="3650549" y="6578076"/>
              <a:ext cx="6447887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1" name="Line"/>
            <p:cNvSpPr/>
            <p:nvPr/>
          </p:nvSpPr>
          <p:spPr>
            <a:xfrm>
              <a:off x="3161675" y="6773626"/>
              <a:ext cx="7057384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2" name="Line"/>
            <p:cNvSpPr/>
            <p:nvPr/>
          </p:nvSpPr>
          <p:spPr>
            <a:xfrm>
              <a:off x="4163026" y="7229187"/>
              <a:ext cx="5882212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3" name="Line"/>
            <p:cNvSpPr/>
            <p:nvPr/>
          </p:nvSpPr>
          <p:spPr>
            <a:xfrm>
              <a:off x="3270313" y="7023495"/>
              <a:ext cx="6840108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4" name="Line"/>
            <p:cNvSpPr/>
            <p:nvPr/>
          </p:nvSpPr>
          <p:spPr>
            <a:xfrm>
              <a:off x="3608968" y="7684748"/>
              <a:ext cx="6531048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5" name="Line"/>
            <p:cNvSpPr/>
            <p:nvPr/>
          </p:nvSpPr>
          <p:spPr>
            <a:xfrm>
              <a:off x="3152686" y="7880298"/>
              <a:ext cx="7075363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6" name="Line"/>
            <p:cNvSpPr/>
            <p:nvPr/>
          </p:nvSpPr>
          <p:spPr>
            <a:xfrm>
              <a:off x="3933387" y="8117860"/>
              <a:ext cx="5882211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47" name="Line"/>
            <p:cNvSpPr/>
            <p:nvPr/>
          </p:nvSpPr>
          <p:spPr>
            <a:xfrm>
              <a:off x="3910994" y="7434879"/>
              <a:ext cx="1458084" cy="1"/>
            </a:xfrm>
            <a:prstGeom prst="line">
              <a:avLst/>
            </a:prstGeom>
            <a:noFill/>
            <a:ln w="381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149" name="Cummings and Smedstad 2014"/>
          <p:cNvSpPr txBox="1"/>
          <p:nvPr/>
        </p:nvSpPr>
        <p:spPr>
          <a:xfrm>
            <a:off x="4361942" y="379070"/>
            <a:ext cx="462381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Cummings and Smedstad 2014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Middle Atlantic Bight"/>
          <p:cNvSpPr txBox="1"/>
          <p:nvPr/>
        </p:nvSpPr>
        <p:spPr>
          <a:xfrm>
            <a:off x="3920744" y="267717"/>
            <a:ext cx="5163313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t>Middle Atlantic Bight</a:t>
            </a:r>
          </a:p>
        </p:txBody>
      </p:sp>
      <p:pic>
        <p:nvPicPr>
          <p:cNvPr id="152" name="MAB_SAB_map_hurr_2018.png" descr="MAB_SAB_map_hurr_20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90072" y="2922835"/>
            <a:ext cx="7493001" cy="645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CB0999-D04D-684E-8C8C-AC3BFDC2E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94" y="1067613"/>
            <a:ext cx="7493000" cy="64262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U33 before and after going to the GTS"/>
          <p:cNvSpPr txBox="1"/>
          <p:nvPr/>
        </p:nvSpPr>
        <p:spPr>
          <a:xfrm>
            <a:off x="3583178" y="233020"/>
            <a:ext cx="583844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RU33 before and after going to the GTS</a:t>
            </a:r>
          </a:p>
        </p:txBody>
      </p:sp>
      <p:pic>
        <p:nvPicPr>
          <p:cNvPr id="155" name="Along_track_temperature_prof_ru33_08-01-18-08-08-18.png" descr="Along_track_temperature_prof_ru33_08-01-18-08-08-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3897" y="656716"/>
            <a:ext cx="13004800" cy="9096884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Weaker vertical stratification"/>
          <p:cNvSpPr txBox="1"/>
          <p:nvPr/>
        </p:nvSpPr>
        <p:spPr>
          <a:xfrm>
            <a:off x="186796" y="4974628"/>
            <a:ext cx="427847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Weaker vertical stratification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EA8C62-A675-2F43-8841-32DB11334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96" y="124337"/>
            <a:ext cx="3073400" cy="22733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15102</TotalTime>
  <Words>375</Words>
  <Application>Microsoft Macintosh PowerPoint</Application>
  <PresentationFormat>Custom</PresentationFormat>
  <Paragraphs>76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40</cp:revision>
  <dcterms:modified xsi:type="dcterms:W3CDTF">2019-03-22T19:08:09Z</dcterms:modified>
</cp:coreProperties>
</file>