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1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Initial Assessment of the Impact of Glider Data Assimilation on GOFS 3.1"/>
          <p:cNvSpPr txBox="1"/>
          <p:nvPr/>
        </p:nvSpPr>
        <p:spPr>
          <a:xfrm>
            <a:off x="903536" y="210567"/>
            <a:ext cx="11197728" cy="133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Initial Assessment of the Impact of Glider Data Assimilation on GOFS 3.1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Along_track_salinity_prof_ru33_08-01-18-08-08-18.png" descr="Along_track_salinity_prof_ru33_08-01-18-08-08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8649" y="479637"/>
            <a:ext cx="13722098" cy="9408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old pool?"/>
          <p:cNvSpPr txBox="1"/>
          <p:nvPr/>
        </p:nvSpPr>
        <p:spPr>
          <a:xfrm>
            <a:off x="10479735" y="436220"/>
            <a:ext cx="239285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Cold pool?</a:t>
            </a:r>
          </a:p>
        </p:txBody>
      </p:sp>
      <p:pic>
        <p:nvPicPr>
          <p:cNvPr id="161" name="Bott_Temp_GOFS31_MAB_2018-08-02 00:00:00+00:00.png" descr="Bott_Temp_GOFS31_MAB_2018-08-02 00:00:00+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76" y="261491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Bott_Temp_GOFS31_MAB_2018-08-02 03:00:00+00:00.png" descr="Bott_Temp_GOFS31_MAB_2018-08-02 03:00:00+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1449" y="261491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Bott_Temp_GOFS31_MAB_2018-08-02 06:00:00+00:00.png" descr="Bott_Temp_GOFS31_MAB_2018-08-02 06:00:00+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74507" y="172591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Bott_Temp_GOFS31_MAB_2018-08-02 09:00:00+00:00.png" descr="Bott_Temp_GOFS31_MAB_2018-08-02 09:00:00+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976" y="3117850"/>
            <a:ext cx="4165601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Bott_Temp_GOFS31_MAB_2018-08-02 12:00:00+00:00.png" descr="Bott_Temp_GOFS31_MAB_2018-08-02 12:00:00+00: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81449" y="3117850"/>
            <a:ext cx="4165601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Bott_Temp_GOFS31_MAB_2018-08-02 15:00:00+00:00.png" descr="Bott_Temp_GOFS31_MAB_2018-08-02 15:00:00+00:0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74507" y="3117850"/>
            <a:ext cx="4165601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Bott_Temp_GOFS31_MAB_2018-08-02 18:00:00+00:00.png" descr="Bott_Temp_GOFS31_MAB_2018-08-02 18:00:00+00:0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976" y="6249044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Bott_Temp_GOFS31_MAB_2018-08-02 21:00:00+00:00.png" descr="Bott_Temp_GOFS31_MAB_2018-08-02 21:00:00+00:0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70349" y="6249044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Bott_Temp_GOFS31_MAB_2018-08-03 00:00:00+00:00.png" descr="Bott_Temp_GOFS31_MAB_2018-08-03 00:00:00+00:0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438007" y="6249044"/>
            <a:ext cx="4165601" cy="351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10 degress…"/>
          <p:cNvSpPr txBox="1"/>
          <p:nvPr/>
        </p:nvSpPr>
        <p:spPr>
          <a:xfrm>
            <a:off x="10741035" y="3846170"/>
            <a:ext cx="1870254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10 degress </a:t>
            </a:r>
          </a:p>
          <a:p>
            <a:r>
              <a:t>isotherm </a:t>
            </a:r>
          </a:p>
        </p:txBody>
      </p:sp>
      <p:sp>
        <p:nvSpPr>
          <p:cNvPr id="171" name="Line"/>
          <p:cNvSpPr/>
          <p:nvPr/>
        </p:nvSpPr>
        <p:spPr>
          <a:xfrm>
            <a:off x="9232900" y="1390050"/>
            <a:ext cx="2151370" cy="23978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MAB_cross_shelf_transect.png" descr="MAB_cross_shelf_transec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2178" y="90821"/>
            <a:ext cx="3480444" cy="3046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cross_shore_transect_2018-08-02-09.png" descr="cross_shore_transect_2018-08-02-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997" y="3254569"/>
            <a:ext cx="5500610" cy="3244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cross_shore_transect_2018-08-02-12.png" descr="cross_shore_transect_2018-08-02-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2803" y="3236258"/>
            <a:ext cx="5562699" cy="3281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cross_shore_transect_2018-08-02-15.png" descr="cross_shore_transect_2018-08-02-1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4996" y="6426935"/>
            <a:ext cx="5500612" cy="324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cross_shore_transect_2018-08-02-18.png" descr="cross_shore_transect_2018-08-02-1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53848" y="6426935"/>
            <a:ext cx="5500610" cy="3244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cross_shore_transect_2018-08-02-03.png" descr="cross_shore_transect_2018-08-02-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952" y="101101"/>
            <a:ext cx="5562700" cy="3281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cross_shore_transect_2018-08-02-09.png" descr="cross_shore_transect_2018-08-02-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997" y="3254569"/>
            <a:ext cx="5500610" cy="3244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cross_shore_transect_2018-08-02-12.png" descr="cross_shore_transect_2018-08-02-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2803" y="3236258"/>
            <a:ext cx="5562699" cy="3281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cross_shore_transect_2018-08-02-15.png" descr="cross_shore_transect_2018-08-02-1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4996" y="6426935"/>
            <a:ext cx="5500612" cy="324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cross_shore_transect_2018-08-02-18.png" descr="cross_shore_transect_2018-08-02-1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53848" y="6426935"/>
            <a:ext cx="5500610" cy="324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cross_shore_transect_2018-08-02-06.png" descr="cross_shore_transect_2018-08-02-0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06613" y="209519"/>
            <a:ext cx="5195079" cy="3064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outh-Middle Atlantic Bight Transition Zone"/>
          <p:cNvSpPr txBox="1"/>
          <p:nvPr/>
        </p:nvSpPr>
        <p:spPr>
          <a:xfrm>
            <a:off x="1159510" y="267717"/>
            <a:ext cx="1068578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South-Middle Atlantic Bight Transition Zone</a:t>
            </a:r>
          </a:p>
        </p:txBody>
      </p:sp>
      <p:pic>
        <p:nvPicPr>
          <p:cNvPr id="187" name="Along_track_temp_prof_glider_2models_ramses.png" descr="Along_track_temp_prof_glider_2models_ramses.png"/>
          <p:cNvPicPr>
            <a:picLocks noChangeAspect="1"/>
          </p:cNvPicPr>
          <p:nvPr/>
        </p:nvPicPr>
        <p:blipFill>
          <a:blip r:embed="rId2">
            <a:extLst/>
          </a:blip>
          <a:srcRect t="22558"/>
          <a:stretch>
            <a:fillRect/>
          </a:stretch>
        </p:blipFill>
        <p:spPr>
          <a:xfrm>
            <a:off x="-120447" y="3543101"/>
            <a:ext cx="6791625" cy="4339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Along_track_salt_prof_glider_2models_ramses_09-07-18-09-29-18.png" descr="Along_track_salt_prof_glider_2models_ramses_09-07-18-09-29-18.png"/>
          <p:cNvPicPr>
            <a:picLocks noChangeAspect="1"/>
          </p:cNvPicPr>
          <p:nvPr/>
        </p:nvPicPr>
        <p:blipFill>
          <a:blip r:embed="rId3">
            <a:extLst/>
          </a:blip>
          <a:srcRect t="25910"/>
          <a:stretch>
            <a:fillRect/>
          </a:stretch>
        </p:blipFill>
        <p:spPr>
          <a:xfrm>
            <a:off x="6246001" y="3891929"/>
            <a:ext cx="7115917" cy="406374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Line"/>
          <p:cNvSpPr/>
          <p:nvPr/>
        </p:nvSpPr>
        <p:spPr>
          <a:xfrm flipV="1">
            <a:off x="2171762" y="3929238"/>
            <a:ext cx="1" cy="336126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0" name="Florence"/>
          <p:cNvSpPr txBox="1"/>
          <p:nvPr/>
        </p:nvSpPr>
        <p:spPr>
          <a:xfrm>
            <a:off x="1625377" y="2646192"/>
            <a:ext cx="137861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Florence</a:t>
            </a:r>
          </a:p>
        </p:txBody>
      </p:sp>
      <p:sp>
        <p:nvSpPr>
          <p:cNvPr id="191" name="Line"/>
          <p:cNvSpPr/>
          <p:nvPr/>
        </p:nvSpPr>
        <p:spPr>
          <a:xfrm flipV="1">
            <a:off x="2171763" y="3123471"/>
            <a:ext cx="1" cy="56724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2" name="Add map?"/>
          <p:cNvSpPr txBox="1"/>
          <p:nvPr/>
        </p:nvSpPr>
        <p:spPr>
          <a:xfrm>
            <a:off x="5708853" y="1318646"/>
            <a:ext cx="1587094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5A4D"/>
                </a:solidFill>
              </a:defRPr>
            </a:lvl1pPr>
          </a:lstStyle>
          <a:p>
            <a:r>
              <a:t>Add map?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FS 3.1 Surface Salinity"/>
          <p:cNvSpPr txBox="1"/>
          <p:nvPr/>
        </p:nvSpPr>
        <p:spPr>
          <a:xfrm>
            <a:off x="4077716" y="248151"/>
            <a:ext cx="484936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Surface Salinity </a:t>
            </a:r>
          </a:p>
        </p:txBody>
      </p:sp>
      <p:pic>
        <p:nvPicPr>
          <p:cNvPr id="195" name="Salt_MAB_SAB_2018-09-07 06:00:00.png" descr="Salt_MAB_SAB_2018-09-07 06: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207" y="995772"/>
            <a:ext cx="4853558" cy="4214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alt_MAB_SAB_2018-09-07 09:00:00.png" descr="Salt_MAB_SAB_2018-09-07 09: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9868" y="995772"/>
            <a:ext cx="4853559" cy="4214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Salt_MAB_SAB_2018-09-07 12:00:00.png" descr="Salt_MAB_SAB_2018-09-07 12: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4207" y="5241721"/>
            <a:ext cx="4853558" cy="4214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Salt_MAB_SAB_2018-09-07 15:00:00.png" descr="Salt_MAB_SAB_2018-09-07 15: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89868" y="5241721"/>
            <a:ext cx="4853559" cy="4214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Temp_GOFS31_MAB_SAB_2018-09-07 06:00:00.png" descr="Temp_GOFS31_MAB_SAB_2018-09-07 06: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2699" y="849456"/>
            <a:ext cx="4818167" cy="3818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Temp_GOFS31_MAB_SAB_2018-09-07 09:00:00.png" descr="Temp_GOFS31_MAB_SAB_2018-09-07 09: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87582" y="849456"/>
            <a:ext cx="4818167" cy="3818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Temp_GOFS31_MAB_SAB_2018-09-07 12:00:00.png" descr="Temp_GOFS31_MAB_SAB_2018-09-07 12: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2699" y="4817758"/>
            <a:ext cx="4818167" cy="3818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Temp_GOFS31_MAB_SAB_2018-09-07 15:00:00.png" descr="Temp_GOFS31_MAB_SAB_2018-09-07 15: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87582" y="4817758"/>
            <a:ext cx="4818167" cy="381817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GOFS 3.1 Temperature at 15 m"/>
          <p:cNvSpPr txBox="1"/>
          <p:nvPr/>
        </p:nvSpPr>
        <p:spPr>
          <a:xfrm>
            <a:off x="3626040" y="234491"/>
            <a:ext cx="575272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Temperature at 15 m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ulf of Mexico: Hurricane Michael"/>
          <p:cNvSpPr txBox="1"/>
          <p:nvPr/>
        </p:nvSpPr>
        <p:spPr>
          <a:xfrm>
            <a:off x="2340356" y="280417"/>
            <a:ext cx="832408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Gulf of Mexico: Hurricane Michael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3340" y="1986227"/>
            <a:ext cx="7318120" cy="5391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lider_temp_prof_ng288_10-01-10-11.png" descr="glider_temp_prof_ng288_10-01-10-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629" y="1058778"/>
            <a:ext cx="6459219" cy="3700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GOFS31_temp_prof_ng288_10-01-10-11.png" descr="GOFS31_temp_prof_ng288_10-01-10-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4324" y="1058778"/>
            <a:ext cx="6585891" cy="377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time_ser_temp_10m_ng288_GOFS31_10-09-10-11.png" descr="time_ser_temp_10m_ng288_GOFS31_10-09-10-11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2336800" y="4841584"/>
            <a:ext cx="8572941" cy="491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Michael"/>
          <p:cNvSpPr txBox="1"/>
          <p:nvPr/>
        </p:nvSpPr>
        <p:spPr>
          <a:xfrm>
            <a:off x="5495798" y="267717"/>
            <a:ext cx="2013205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Michael</a:t>
            </a:r>
          </a:p>
        </p:txBody>
      </p:sp>
      <p:sp>
        <p:nvSpPr>
          <p:cNvPr id="213" name="Line"/>
          <p:cNvSpPr/>
          <p:nvPr/>
        </p:nvSpPr>
        <p:spPr>
          <a:xfrm>
            <a:off x="945126" y="1535525"/>
            <a:ext cx="4747196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4" name="Line"/>
          <p:cNvSpPr/>
          <p:nvPr/>
        </p:nvSpPr>
        <p:spPr>
          <a:xfrm>
            <a:off x="7127616" y="1535525"/>
            <a:ext cx="4747197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5" name="Line"/>
          <p:cNvSpPr/>
          <p:nvPr/>
        </p:nvSpPr>
        <p:spPr>
          <a:xfrm>
            <a:off x="6937703" y="1071095"/>
            <a:ext cx="3185863" cy="762863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6" name="Line"/>
          <p:cNvSpPr/>
          <p:nvPr/>
        </p:nvSpPr>
        <p:spPr>
          <a:xfrm flipH="1">
            <a:off x="3995770" y="1003856"/>
            <a:ext cx="1852509" cy="682087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1555"/>
            <a:ext cx="13004800" cy="8850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me_window_gliders_hurric_season_2018.png" descr="Time_window_gliders_hurric_season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4482" y="1054861"/>
            <a:ext cx="9748636" cy="8011054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Gliders in IOOS Glider DAC during Hurricane Season 2018"/>
          <p:cNvSpPr txBox="1"/>
          <p:nvPr/>
        </p:nvSpPr>
        <p:spPr>
          <a:xfrm>
            <a:off x="1413700" y="151575"/>
            <a:ext cx="1058380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Gliders in IOOS Glider DAC during Hurricane Season 2018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NCODA Temperature Increments"/>
          <p:cNvSpPr txBox="1"/>
          <p:nvPr/>
        </p:nvSpPr>
        <p:spPr>
          <a:xfrm>
            <a:off x="3467925" y="291275"/>
            <a:ext cx="606895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NCODA Temperature Increments</a:t>
            </a:r>
          </a:p>
        </p:txBody>
      </p:sp>
      <p:sp>
        <p:nvSpPr>
          <p:cNvPr id="221" name="Repeat figure"/>
          <p:cNvSpPr txBox="1"/>
          <p:nvPr/>
        </p:nvSpPr>
        <p:spPr>
          <a:xfrm>
            <a:off x="1868931" y="3274670"/>
            <a:ext cx="207873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Repeat figure</a:t>
            </a:r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8303" y="718287"/>
            <a:ext cx="6512498" cy="8907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temp_increment_during_Michael_surf.png" descr="temp_increment_during_Michael_surf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775" y="1031567"/>
            <a:ext cx="5669599" cy="399804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Line"/>
          <p:cNvSpPr/>
          <p:nvPr/>
        </p:nvSpPr>
        <p:spPr>
          <a:xfrm flipV="1">
            <a:off x="3568944" y="1394172"/>
            <a:ext cx="4269834" cy="109914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5" name="temp_increment_during_Michael_100m.png" descr="temp_increment_during_Michael_100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0113" y="5358667"/>
            <a:ext cx="5772923" cy="4106305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Line"/>
          <p:cNvSpPr/>
          <p:nvPr/>
        </p:nvSpPr>
        <p:spPr>
          <a:xfrm flipV="1">
            <a:off x="3539728" y="2287984"/>
            <a:ext cx="7804448" cy="44576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7" name="Jason 2"/>
          <p:cNvSpPr txBox="1"/>
          <p:nvPr/>
        </p:nvSpPr>
        <p:spPr>
          <a:xfrm>
            <a:off x="4007120" y="6731281"/>
            <a:ext cx="124358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Jason 2</a:t>
            </a:r>
          </a:p>
        </p:txBody>
      </p:sp>
      <p:sp>
        <p:nvSpPr>
          <p:cNvPr id="228" name="CryoSat"/>
          <p:cNvSpPr txBox="1"/>
          <p:nvPr/>
        </p:nvSpPr>
        <p:spPr>
          <a:xfrm>
            <a:off x="1122771" y="7961221"/>
            <a:ext cx="128320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CryoSat</a:t>
            </a:r>
          </a:p>
        </p:txBody>
      </p:sp>
      <p:sp>
        <p:nvSpPr>
          <p:cNvPr id="229" name="Argo"/>
          <p:cNvSpPr txBox="1"/>
          <p:nvPr/>
        </p:nvSpPr>
        <p:spPr>
          <a:xfrm>
            <a:off x="2803781" y="5634470"/>
            <a:ext cx="80558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Argo</a:t>
            </a:r>
          </a:p>
        </p:txBody>
      </p:sp>
      <p:sp>
        <p:nvSpPr>
          <p:cNvPr id="230" name="Line"/>
          <p:cNvSpPr/>
          <p:nvPr/>
        </p:nvSpPr>
        <p:spPr>
          <a:xfrm flipV="1">
            <a:off x="3206574" y="6022696"/>
            <a:ext cx="1" cy="4610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Ng288 before and after going to the GTS"/>
          <p:cNvSpPr txBox="1"/>
          <p:nvPr/>
        </p:nvSpPr>
        <p:spPr>
          <a:xfrm>
            <a:off x="3515360" y="233020"/>
            <a:ext cx="597408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Ng288 before and after going to the GTS</a:t>
            </a:r>
          </a:p>
        </p:txBody>
      </p:sp>
      <p:pic>
        <p:nvPicPr>
          <p:cNvPr id="233" name="Along_track_temperature_prof_ng288_08-21-18-08-27-18.png" descr="Along_track_temperature_prof_ng288_08-21-18-08-27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05148"/>
            <a:ext cx="13004800" cy="9135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Ng288 before and after going to the GTS"/>
          <p:cNvSpPr txBox="1"/>
          <p:nvPr/>
        </p:nvSpPr>
        <p:spPr>
          <a:xfrm>
            <a:off x="3515360" y="245720"/>
            <a:ext cx="597408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Ng288 before and after going to the GTS</a:t>
            </a:r>
          </a:p>
        </p:txBody>
      </p:sp>
      <p:pic>
        <p:nvPicPr>
          <p:cNvPr id="236" name="Along_track_salinity_prof_ng288_08-21-18-08-27-18.png" descr="Along_track_salinity_prof_ng288_08-21-18-08-27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99557"/>
            <a:ext cx="13004800" cy="9144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alt_Gulf_Mexico_2018-08-21 09:00:00.png" descr="Salt_Gulf_Mexico_2018-08-21 09: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9553" y="1037818"/>
            <a:ext cx="5002999" cy="4344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Salt_Gulf_Mexico_2018-08-21 12:00:00.png" descr="Salt_Gulf_Mexico_2018-08-21 12: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2050" y="1104519"/>
            <a:ext cx="4849370" cy="4210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Salt_Gulf_Mexico_2018-08-21 15:00:00.png" descr="Salt_Gulf_Mexico_2018-08-21 15: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6368" y="5381517"/>
            <a:ext cx="4849369" cy="4210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Salt_Gulf_Mexico_2018-08-21 18:00:00.png" descr="Salt_Gulf_Mexico_2018-08-21 18: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62050" y="5381517"/>
            <a:ext cx="4849369" cy="4210894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GOFS 3.1 Surface Salinity"/>
          <p:cNvSpPr txBox="1"/>
          <p:nvPr/>
        </p:nvSpPr>
        <p:spPr>
          <a:xfrm>
            <a:off x="4077716" y="248151"/>
            <a:ext cx="484936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Surface Salinity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FS 3.1 Surface Temperature"/>
          <p:cNvSpPr txBox="1"/>
          <p:nvPr/>
        </p:nvSpPr>
        <p:spPr>
          <a:xfrm>
            <a:off x="3537648" y="248151"/>
            <a:ext cx="592950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Surface Temperature  </a:t>
            </a:r>
          </a:p>
        </p:txBody>
      </p:sp>
      <p:pic>
        <p:nvPicPr>
          <p:cNvPr id="245" name="Temp_GOFS31_Gulf_Mexico_2018-08-21 06:00:00.png" descr="Temp_GOFS31_Gulf_Mexico_2018-08-21 06: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0310" y="863975"/>
            <a:ext cx="4673169" cy="3835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Temp_GOFS31_Gulf_Mexico_2018-08-21 09:00:00.png" descr="Temp_GOFS31_Gulf_Mexico_2018-08-21 09: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9017" y="863975"/>
            <a:ext cx="4673169" cy="3835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Temp_GOFS31_Gulf_Mexico_2018-08-21 12:00:00.png" descr="Temp_GOFS31_Gulf_Mexico_2018-08-21 12: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2210" y="4947522"/>
            <a:ext cx="4849369" cy="39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Temp_GOFS31_Gulf_Mexico_2018-08-21 15:00:00.png" descr="Temp_GOFS31_Gulf_Mexico_2018-08-21 15: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20917" y="4947522"/>
            <a:ext cx="4849369" cy="3980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aribbean"/>
          <p:cNvSpPr txBox="1"/>
          <p:nvPr/>
        </p:nvSpPr>
        <p:spPr>
          <a:xfrm>
            <a:off x="5194300" y="191517"/>
            <a:ext cx="261620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Caribbean</a:t>
            </a:r>
          </a:p>
        </p:txBody>
      </p:sp>
      <p:pic>
        <p:nvPicPr>
          <p:cNvPr id="251" name="Caribbean_map_hurr_2018.png" descr="Caribbean_map_hurr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100" y="1643246"/>
            <a:ext cx="7848600" cy="523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68" y="2231190"/>
            <a:ext cx="4614378" cy="4334445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Caribbean"/>
          <p:cNvSpPr txBox="1"/>
          <p:nvPr/>
        </p:nvSpPr>
        <p:spPr>
          <a:xfrm>
            <a:off x="5194300" y="191517"/>
            <a:ext cx="261620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Caribbean</a:t>
            </a:r>
          </a:p>
        </p:txBody>
      </p:sp>
      <p:pic>
        <p:nvPicPr>
          <p:cNvPr id="255" name="Depth_aver_200m_vel_GOFS31_ng487_07-17-18-09-19-18.png" descr="Depth_aver_200m_vel_GOFS31_ng487_07-17-18-09-19-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4908" y="805840"/>
            <a:ext cx="4765534" cy="4472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Depth_aver_200m_vel_GOFS31_ng291_07-18-18-08-24-18.png" descr="Depth_aver_200m_vel_GOFS31_ng291_07-18-18-08-24-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20486" y="5351534"/>
            <a:ext cx="4614378" cy="4330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Caribbean_map_channel_hurr_2018.png" descr="Caribbean_map_channel_hurr_201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66972" y="3266073"/>
            <a:ext cx="3964301" cy="3221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Depth_Average_Velocity_ng487.png" descr="Depth_Average_Velocity_ng4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824" y="-105836"/>
            <a:ext cx="11591654" cy="3540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Depth_Average_Velocity_ng291.png" descr="Depth_Average_Velocity_ng29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896" y="6333347"/>
            <a:ext cx="11291008" cy="35409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Group"/>
          <p:cNvGrpSpPr/>
          <p:nvPr/>
        </p:nvGrpSpPr>
        <p:grpSpPr>
          <a:xfrm>
            <a:off x="1126220" y="415939"/>
            <a:ext cx="941476" cy="1178938"/>
            <a:chOff x="63500" y="76199"/>
            <a:chExt cx="941475" cy="1178937"/>
          </a:xfrm>
        </p:grpSpPr>
        <p:sp>
          <p:nvSpPr>
            <p:cNvPr id="261" name="Line"/>
            <p:cNvSpPr/>
            <p:nvPr/>
          </p:nvSpPr>
          <p:spPr>
            <a:xfrm>
              <a:off x="317815" y="672018"/>
              <a:ext cx="50180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2" name="Line"/>
            <p:cNvSpPr/>
            <p:nvPr/>
          </p:nvSpPr>
          <p:spPr>
            <a:xfrm flipV="1">
              <a:off x="568716" y="390066"/>
              <a:ext cx="1" cy="563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3" name="N"/>
            <p:cNvSpPr txBox="1"/>
            <p:nvPr/>
          </p:nvSpPr>
          <p:spPr>
            <a:xfrm>
              <a:off x="438390" y="76199"/>
              <a:ext cx="260652" cy="39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N</a:t>
              </a:r>
            </a:p>
          </p:txBody>
        </p:sp>
        <p:sp>
          <p:nvSpPr>
            <p:cNvPr id="264" name="S"/>
            <p:cNvSpPr txBox="1"/>
            <p:nvPr/>
          </p:nvSpPr>
          <p:spPr>
            <a:xfrm>
              <a:off x="448051" y="855492"/>
              <a:ext cx="241330" cy="39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S</a:t>
              </a:r>
            </a:p>
          </p:txBody>
        </p:sp>
        <p:sp>
          <p:nvSpPr>
            <p:cNvPr id="265" name="E"/>
            <p:cNvSpPr txBox="1"/>
            <p:nvPr/>
          </p:nvSpPr>
          <p:spPr>
            <a:xfrm>
              <a:off x="763856" y="472196"/>
              <a:ext cx="241120" cy="399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E</a:t>
              </a:r>
            </a:p>
          </p:txBody>
        </p:sp>
        <p:sp>
          <p:nvSpPr>
            <p:cNvPr id="266" name="W"/>
            <p:cNvSpPr txBox="1"/>
            <p:nvPr/>
          </p:nvSpPr>
          <p:spPr>
            <a:xfrm>
              <a:off x="63500" y="472196"/>
              <a:ext cx="303289" cy="399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W</a:t>
              </a:r>
            </a:p>
          </p:txBody>
        </p:sp>
      </p:grpSp>
      <p:pic>
        <p:nvPicPr>
          <p:cNvPr id="268" name="Depth_Average_Velocity_ng467.png" descr="Depth_Average_Velocity_ng4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1119" y="3106316"/>
            <a:ext cx="11625059" cy="35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Depth_Average_Velocity_ng291_rotated.png" descr="Depth_Average_Velocity_ng291_rotat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685" y="6348451"/>
            <a:ext cx="11429430" cy="3584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Depth_Average_Velocity_ng467_rotated.png" descr="Depth_Average_Velocity_ng467_rota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77" y="3081111"/>
            <a:ext cx="11707170" cy="3565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Depth_Average_Velocity_ng487_rotated.png" descr="Depth_Average_Velocity_ng487_rotat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392" y="-141319"/>
            <a:ext cx="11673527" cy="35659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" name="Group"/>
          <p:cNvGrpSpPr/>
          <p:nvPr/>
        </p:nvGrpSpPr>
        <p:grpSpPr>
          <a:xfrm>
            <a:off x="1126220" y="441717"/>
            <a:ext cx="941476" cy="1178938"/>
            <a:chOff x="63500" y="76199"/>
            <a:chExt cx="941475" cy="1178937"/>
          </a:xfrm>
        </p:grpSpPr>
        <p:sp>
          <p:nvSpPr>
            <p:cNvPr id="273" name="Line"/>
            <p:cNvSpPr/>
            <p:nvPr/>
          </p:nvSpPr>
          <p:spPr>
            <a:xfrm>
              <a:off x="317815" y="672018"/>
              <a:ext cx="50180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4" name="Line"/>
            <p:cNvSpPr/>
            <p:nvPr/>
          </p:nvSpPr>
          <p:spPr>
            <a:xfrm flipV="1">
              <a:off x="568716" y="390066"/>
              <a:ext cx="1" cy="563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E"/>
            <p:cNvSpPr txBox="1"/>
            <p:nvPr/>
          </p:nvSpPr>
          <p:spPr>
            <a:xfrm>
              <a:off x="438390" y="76199"/>
              <a:ext cx="260652" cy="39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E</a:t>
              </a:r>
            </a:p>
          </p:txBody>
        </p:sp>
        <p:sp>
          <p:nvSpPr>
            <p:cNvPr id="276" name="W"/>
            <p:cNvSpPr txBox="1"/>
            <p:nvPr/>
          </p:nvSpPr>
          <p:spPr>
            <a:xfrm>
              <a:off x="448051" y="855492"/>
              <a:ext cx="241330" cy="39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W</a:t>
              </a:r>
            </a:p>
          </p:txBody>
        </p:sp>
        <p:sp>
          <p:nvSpPr>
            <p:cNvPr id="277" name="N"/>
            <p:cNvSpPr txBox="1"/>
            <p:nvPr/>
          </p:nvSpPr>
          <p:spPr>
            <a:xfrm>
              <a:off x="763856" y="472196"/>
              <a:ext cx="241120" cy="399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N</a:t>
              </a:r>
            </a:p>
          </p:txBody>
        </p:sp>
        <p:sp>
          <p:nvSpPr>
            <p:cNvPr id="278" name="S"/>
            <p:cNvSpPr txBox="1"/>
            <p:nvPr/>
          </p:nvSpPr>
          <p:spPr>
            <a:xfrm>
              <a:off x="63500" y="472196"/>
              <a:ext cx="303289" cy="399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S</a:t>
              </a:r>
            </a:p>
          </p:txBody>
        </p:sp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Depth_Average_Velocity_ng291_rotated60.png" descr="Depth_Average_Velocity_ng291_rotated6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4533" y="6499037"/>
            <a:ext cx="10788447" cy="3383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Depth_Average_Velocity_ng467_rotated60.png" descr="Depth_Average_Velocity_ng467_rotated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2710" y="3481408"/>
            <a:ext cx="11107634" cy="338336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Depth Average Velocities Rotated Along the Channel Axis"/>
          <p:cNvSpPr txBox="1"/>
          <p:nvPr/>
        </p:nvSpPr>
        <p:spPr>
          <a:xfrm>
            <a:off x="2240381" y="34904"/>
            <a:ext cx="852403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Depth Average Velocities Rotated Along the Channel Axis </a:t>
            </a:r>
          </a:p>
        </p:txBody>
      </p:sp>
      <p:pic>
        <p:nvPicPr>
          <p:cNvPr id="284" name="Depth_Average_Velocity_ng487_rotated60.png" descr="Depth_Average_Velocity_ng487_rotated6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4604" y="467661"/>
            <a:ext cx="11075746" cy="3383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Number_profiles_hurric_season_2018.png" descr="Number_profiles_hurric_season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83" y="571581"/>
            <a:ext cx="10842834" cy="8966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Heat Transport Through the Channel"/>
          <p:cNvSpPr txBox="1"/>
          <p:nvPr/>
        </p:nvSpPr>
        <p:spPr>
          <a:xfrm>
            <a:off x="2036825" y="20973"/>
            <a:ext cx="893114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Heat Transport Through the Channel</a:t>
            </a:r>
          </a:p>
        </p:txBody>
      </p:sp>
      <p:pic>
        <p:nvPicPr>
          <p:cNvPr id="287" name="heat_transport_North_ng467.png" descr="heat_transport_North_ng4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056" y="814160"/>
            <a:ext cx="11709401" cy="435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heat_transport_East_ng467.png" descr="heat_transport_East_ng4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4056" y="5254282"/>
            <a:ext cx="11709401" cy="435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map_Caribbean_heat_transp_ng467.png" descr="map_Caribbean_heat_transp_ng4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8922" y="1151973"/>
            <a:ext cx="9106956" cy="74496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" name="Group"/>
          <p:cNvGrpSpPr/>
          <p:nvPr/>
        </p:nvGrpSpPr>
        <p:grpSpPr>
          <a:xfrm>
            <a:off x="5856699" y="3536520"/>
            <a:ext cx="2324101" cy="641427"/>
            <a:chOff x="0" y="0"/>
            <a:chExt cx="2324100" cy="641426"/>
          </a:xfrm>
        </p:grpSpPr>
        <p:sp>
          <p:nvSpPr>
            <p:cNvPr id="291" name="Rectangle"/>
            <p:cNvSpPr/>
            <p:nvPr/>
          </p:nvSpPr>
          <p:spPr>
            <a:xfrm>
              <a:off x="0" y="0"/>
              <a:ext cx="2324100" cy="641427"/>
            </a:xfrm>
            <a:prstGeom prst="rect">
              <a:avLst/>
            </a:prstGeom>
            <a:solidFill>
              <a:srgbClr val="F0F4FF">
                <a:alpha val="7854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92" name="bold_1.09_times_.pdf" descr="bold_1.09_times_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0304" y="3213"/>
              <a:ext cx="2082801" cy="63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6" name="Group"/>
          <p:cNvGrpSpPr/>
          <p:nvPr/>
        </p:nvGrpSpPr>
        <p:grpSpPr>
          <a:xfrm>
            <a:off x="3544456" y="5335200"/>
            <a:ext cx="2564845" cy="641427"/>
            <a:chOff x="0" y="0"/>
            <a:chExt cx="2564844" cy="641426"/>
          </a:xfrm>
        </p:grpSpPr>
        <p:sp>
          <p:nvSpPr>
            <p:cNvPr id="294" name="Rectangle"/>
            <p:cNvSpPr/>
            <p:nvPr/>
          </p:nvSpPr>
          <p:spPr>
            <a:xfrm>
              <a:off x="0" y="0"/>
              <a:ext cx="2564845" cy="641427"/>
            </a:xfrm>
            <a:prstGeom prst="rect">
              <a:avLst/>
            </a:prstGeom>
            <a:solidFill>
              <a:srgbClr val="F0F4FF">
                <a:alpha val="7854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95" name="bold_-2.54_times.pdf" descr="bold_-2.54_times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0372" y="3212"/>
              <a:ext cx="2324101" cy="63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9" name="Group"/>
          <p:cNvGrpSpPr/>
          <p:nvPr/>
        </p:nvGrpSpPr>
        <p:grpSpPr>
          <a:xfrm>
            <a:off x="8470762" y="5335200"/>
            <a:ext cx="2345987" cy="641427"/>
            <a:chOff x="0" y="0"/>
            <a:chExt cx="2345985" cy="641426"/>
          </a:xfrm>
        </p:grpSpPr>
        <p:sp>
          <p:nvSpPr>
            <p:cNvPr id="297" name="Rectangle"/>
            <p:cNvSpPr/>
            <p:nvPr/>
          </p:nvSpPr>
          <p:spPr>
            <a:xfrm>
              <a:off x="0" y="0"/>
              <a:ext cx="2345986" cy="641427"/>
            </a:xfrm>
            <a:prstGeom prst="rect">
              <a:avLst/>
            </a:prstGeom>
            <a:solidFill>
              <a:srgbClr val="F0F4FF">
                <a:alpha val="7854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98" name="bold_3.48_times_.pdf" descr="bold_3.48_times_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5243" y="3212"/>
              <a:ext cx="2095501" cy="63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2" name="Group"/>
          <p:cNvGrpSpPr/>
          <p:nvPr/>
        </p:nvGrpSpPr>
        <p:grpSpPr>
          <a:xfrm>
            <a:off x="6963728" y="4454413"/>
            <a:ext cx="2216735" cy="641428"/>
            <a:chOff x="0" y="0"/>
            <a:chExt cx="2216733" cy="641426"/>
          </a:xfrm>
        </p:grpSpPr>
        <p:sp>
          <p:nvSpPr>
            <p:cNvPr id="300" name="Rectangle"/>
            <p:cNvSpPr/>
            <p:nvPr/>
          </p:nvSpPr>
          <p:spPr>
            <a:xfrm>
              <a:off x="0" y="0"/>
              <a:ext cx="2216734" cy="641427"/>
            </a:xfrm>
            <a:prstGeom prst="rect">
              <a:avLst/>
            </a:prstGeom>
            <a:solidFill>
              <a:srgbClr val="F0F4FF">
                <a:alpha val="7854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301" name="bold_3.59_times_.pdf" descr="bold_3.59_times_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616" y="3212"/>
              <a:ext cx="2095501" cy="63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ross-channel Temperature Gradients"/>
          <p:cNvSpPr txBox="1"/>
          <p:nvPr/>
        </p:nvSpPr>
        <p:spPr>
          <a:xfrm>
            <a:off x="1826514" y="101359"/>
            <a:ext cx="935177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Cross-channel Temperature Gradients</a:t>
            </a:r>
          </a:p>
        </p:txBody>
      </p:sp>
      <p:pic>
        <p:nvPicPr>
          <p:cNvPr id="305" name="Along_track_temp_ng291_07-18-18-08-24-18.png" descr="Along_track_temp_ng291_07-18-18-08-24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4598" y="6751059"/>
            <a:ext cx="7168706" cy="2870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Along_track_temp_ng467_07-18-18-09-16-18.png" descr="Along_track_temp_ng467_07-18-18-09-16-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576" y="3673090"/>
            <a:ext cx="7168706" cy="2870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Along_track_temp_ng487_07-17-18-09-15-18.png" descr="Along_track_temp_ng487_07-17-18-09-15-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8047" y="713327"/>
            <a:ext cx="7168706" cy="2870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Caribbean_map_channel2_hurr_2018.png" descr="Caribbean_map_channel2_hurr_201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19214" y="3520025"/>
            <a:ext cx="3909659" cy="3177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ross-channel Salinity Gradients"/>
          <p:cNvSpPr txBox="1"/>
          <p:nvPr/>
        </p:nvSpPr>
        <p:spPr>
          <a:xfrm>
            <a:off x="2475992" y="101359"/>
            <a:ext cx="805281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Cross-channel Salinity Gradients</a:t>
            </a:r>
          </a:p>
        </p:txBody>
      </p:sp>
      <p:pic>
        <p:nvPicPr>
          <p:cNvPr id="311" name="Along_track_salt_ng467_07-18-18-09-16-18.png" descr="Along_track_salt_ng467_07-18-18-09-16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91" y="3673090"/>
            <a:ext cx="7168707" cy="2870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Along_track_salt_ng487_07-17-18-09-15-18.png" descr="Along_track_salt_ng487_07-17-18-09-15-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8046" y="769481"/>
            <a:ext cx="7168708" cy="2870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Along_track_salt_ng291_07-18-18-08-24-18.png" descr="Along_track_salt_ng291_07-18-18-08-24-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8047" y="6721141"/>
            <a:ext cx="7168706" cy="2870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Caribbean_map_channel2_hurr_2018.png" descr="Caribbean_map_channel2_hurr_201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19214" y="3520025"/>
            <a:ext cx="3909659" cy="3177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51358"/>
          <a:stretch>
            <a:fillRect/>
          </a:stretch>
        </p:blipFill>
        <p:spPr>
          <a:xfrm>
            <a:off x="1100738" y="1525030"/>
            <a:ext cx="5581114" cy="8054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r="51432"/>
          <a:stretch>
            <a:fillRect/>
          </a:stretch>
        </p:blipFill>
        <p:spPr>
          <a:xfrm>
            <a:off x="6499955" y="1735175"/>
            <a:ext cx="5430781" cy="7849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0701" t="14249" r="3808" b="18494"/>
          <a:stretch>
            <a:fillRect/>
          </a:stretch>
        </p:blipFill>
        <p:spPr>
          <a:xfrm>
            <a:off x="219323" y="35520"/>
            <a:ext cx="2565749" cy="2662982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Barrier layer"/>
          <p:cNvSpPr txBox="1"/>
          <p:nvPr/>
        </p:nvSpPr>
        <p:spPr>
          <a:xfrm>
            <a:off x="6076987" y="877867"/>
            <a:ext cx="1903172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Barrier layer</a:t>
            </a:r>
          </a:p>
        </p:txBody>
      </p:sp>
      <p:sp>
        <p:nvSpPr>
          <p:cNvPr id="320" name="Circle"/>
          <p:cNvSpPr/>
          <p:nvPr/>
        </p:nvSpPr>
        <p:spPr>
          <a:xfrm>
            <a:off x="7690285" y="1981631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1" name="Repeat  map"/>
          <p:cNvSpPr txBox="1"/>
          <p:nvPr/>
        </p:nvSpPr>
        <p:spPr>
          <a:xfrm>
            <a:off x="642487" y="1684951"/>
            <a:ext cx="195956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Repeat  map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roup"/>
          <p:cNvGrpSpPr/>
          <p:nvPr/>
        </p:nvGrpSpPr>
        <p:grpSpPr>
          <a:xfrm>
            <a:off x="171686" y="11914"/>
            <a:ext cx="12661428" cy="4985595"/>
            <a:chOff x="0" y="0"/>
            <a:chExt cx="12661427" cy="4985593"/>
          </a:xfrm>
        </p:grpSpPr>
        <p:pic>
          <p:nvPicPr>
            <p:cNvPr id="323" name="Along_track_temp_prof_glider_2models_ng302_07-19-18-09-16-18.png" descr="Along_track_temp_prof_glider_2models_ng302_07-19-18-09-16-1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25474" b="30625"/>
            <a:stretch>
              <a:fillRect/>
            </a:stretch>
          </p:blipFill>
          <p:spPr>
            <a:xfrm>
              <a:off x="0" y="0"/>
              <a:ext cx="12653971" cy="4281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Along_track_temp_prof_glider_2models_ng302_07-19-18-09-16-18.png" descr="Along_track_temp_prof_glider_2models_ng302_07-19-18-09-16-1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88795" b="1566"/>
            <a:stretch>
              <a:fillRect/>
            </a:stretch>
          </p:blipFill>
          <p:spPr>
            <a:xfrm>
              <a:off x="7456" y="4045585"/>
              <a:ext cx="12653972" cy="9400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8" name="Group"/>
          <p:cNvGrpSpPr/>
          <p:nvPr/>
        </p:nvGrpSpPr>
        <p:grpSpPr>
          <a:xfrm>
            <a:off x="175418" y="4901113"/>
            <a:ext cx="12653972" cy="4857460"/>
            <a:chOff x="0" y="0"/>
            <a:chExt cx="12653970" cy="4857459"/>
          </a:xfrm>
        </p:grpSpPr>
        <p:pic>
          <p:nvPicPr>
            <p:cNvPr id="326" name="Along_track_salt_prof_glider_2models_ng302_07-19-18-09-16-18.png" descr="Along_track_salt_prof_glider_2models_ng302_07-19-18-09-16-1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26136" b="32439"/>
            <a:stretch>
              <a:fillRect/>
            </a:stretch>
          </p:blipFill>
          <p:spPr>
            <a:xfrm>
              <a:off x="0" y="0"/>
              <a:ext cx="12653971" cy="4040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Along_track_salt_prof_glider_2models_ng302_07-19-18-09-16-18.png" descr="Along_track_salt_prof_glider_2models_ng302_07-19-18-09-16-1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88703" b="1936"/>
            <a:stretch>
              <a:fillRect/>
            </a:stretch>
          </p:blipFill>
          <p:spPr>
            <a:xfrm>
              <a:off x="0" y="3944497"/>
              <a:ext cx="12653971" cy="912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Along_track_salinity_prof_ru22_08-15-18-08-24-18.png" descr="Along_track_salinity_prof_ru22_08-15-18-08-24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5586" y="3408003"/>
            <a:ext cx="9533628" cy="6587893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Line"/>
          <p:cNvSpPr/>
          <p:nvPr/>
        </p:nvSpPr>
        <p:spPr>
          <a:xfrm flipV="1">
            <a:off x="9182099" y="3746499"/>
            <a:ext cx="1" cy="247421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2" name="Typhoon  Soulik"/>
          <p:cNvSpPr txBox="1"/>
          <p:nvPr/>
        </p:nvSpPr>
        <p:spPr>
          <a:xfrm>
            <a:off x="8815628" y="2728417"/>
            <a:ext cx="228234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Typhoon  Soulik</a:t>
            </a:r>
          </a:p>
        </p:txBody>
      </p:sp>
      <p:sp>
        <p:nvSpPr>
          <p:cNvPr id="333" name="Line"/>
          <p:cNvSpPr/>
          <p:nvPr/>
        </p:nvSpPr>
        <p:spPr>
          <a:xfrm>
            <a:off x="9156700" y="3243808"/>
            <a:ext cx="0" cy="4613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34" name="position_ru22_08-15-18-08-24-18.png" descr="position_ru22_08-15-18-08-24-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6543" y="540485"/>
            <a:ext cx="4106665" cy="3080439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Yellow Sea: Typhoon  Soulik"/>
          <p:cNvSpPr txBox="1"/>
          <p:nvPr/>
        </p:nvSpPr>
        <p:spPr>
          <a:xfrm>
            <a:off x="3082543" y="102617"/>
            <a:ext cx="683971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Yellow Sea: Typhoon  Soulik</a:t>
            </a:r>
          </a:p>
        </p:txBody>
      </p:sp>
      <p:sp>
        <p:nvSpPr>
          <p:cNvPr id="336" name="Line"/>
          <p:cNvSpPr/>
          <p:nvPr/>
        </p:nvSpPr>
        <p:spPr>
          <a:xfrm flipV="1">
            <a:off x="9182099" y="6777427"/>
            <a:ext cx="1" cy="247421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"/>
          <p:cNvGrpSpPr/>
          <p:nvPr/>
        </p:nvGrpSpPr>
        <p:grpSpPr>
          <a:xfrm>
            <a:off x="1694179" y="765586"/>
            <a:ext cx="9616443" cy="8891669"/>
            <a:chOff x="0" y="0"/>
            <a:chExt cx="9616441" cy="8891668"/>
          </a:xfrm>
        </p:grpSpPr>
        <p:pic>
          <p:nvPicPr>
            <p:cNvPr id="338" name="Salt_GOFS31_Yellow_sea_2018-08-17 09:00:00+00:00.png" descr="Salt_GOFS31_Yellow_sea_2018-08-17 09:00:00+00: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25816"/>
            <a:stretch>
              <a:fillRect/>
            </a:stretch>
          </p:blipFill>
          <p:spPr>
            <a:xfrm>
              <a:off x="117276" y="198"/>
              <a:ext cx="4004219" cy="442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Salt_GOFS31_Yellow_sea_2018-08-17 12:00:00+00:00.png" descr="Salt_GOFS31_Yellow_sea_2018-08-17 12:00:00+00:0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4118201" y="0"/>
              <a:ext cx="5462648" cy="44767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Salt_GOFS31_Yellow_sea_2018-08-17 15:00:00+00:00.png" descr="Salt_GOFS31_Yellow_sea_2018-08-17 15:00:00+00:0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25430"/>
            <a:stretch>
              <a:fillRect/>
            </a:stretch>
          </p:blipFill>
          <p:spPr>
            <a:xfrm>
              <a:off x="0" y="4297374"/>
              <a:ext cx="4180419" cy="4594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1" name="Salt_GOFS31_Yellow_sea_2018-08-17 18:00:00+00:00.png" descr="Salt_GOFS31_Yellow_sea_2018-08-17 18:00:00+00:00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4179573" y="4366628"/>
              <a:ext cx="5436869" cy="44556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3" name="GOFS 3.1 Surface Salinity"/>
          <p:cNvSpPr txBox="1"/>
          <p:nvPr/>
        </p:nvSpPr>
        <p:spPr>
          <a:xfrm>
            <a:off x="4077716" y="138875"/>
            <a:ext cx="484936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Surface Salinity 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Salt_GOFS31_Yellow_sea_2018-08-17 12:00:00+00:00.png" descr="Salt_GOFS31_Yellow_sea_2018-08-17 12:00:00+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7375" y="669704"/>
            <a:ext cx="7973317" cy="6497828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Line"/>
          <p:cNvSpPr/>
          <p:nvPr/>
        </p:nvSpPr>
        <p:spPr>
          <a:xfrm>
            <a:off x="4360385" y="7810500"/>
            <a:ext cx="2280723" cy="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7" name="Line"/>
          <p:cNvSpPr/>
          <p:nvPr/>
        </p:nvSpPr>
        <p:spPr>
          <a:xfrm flipV="1">
            <a:off x="6760685" y="4532489"/>
            <a:ext cx="1" cy="296051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8" name="Line"/>
          <p:cNvSpPr/>
          <p:nvPr/>
        </p:nvSpPr>
        <p:spPr>
          <a:xfrm flipV="1">
            <a:off x="4258785" y="4367389"/>
            <a:ext cx="1" cy="296051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9" name="Line"/>
          <p:cNvSpPr/>
          <p:nvPr/>
        </p:nvSpPr>
        <p:spPr>
          <a:xfrm>
            <a:off x="2569685" y="2794000"/>
            <a:ext cx="2280723" cy="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0" name="Line"/>
          <p:cNvSpPr/>
          <p:nvPr/>
        </p:nvSpPr>
        <p:spPr>
          <a:xfrm>
            <a:off x="2569685" y="5676900"/>
            <a:ext cx="2280723" cy="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1" name="Line"/>
          <p:cNvSpPr/>
          <p:nvPr/>
        </p:nvSpPr>
        <p:spPr>
          <a:xfrm>
            <a:off x="5182790" y="4572595"/>
            <a:ext cx="3491031" cy="317412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2" name="~126 km"/>
          <p:cNvSpPr txBox="1"/>
          <p:nvPr/>
        </p:nvSpPr>
        <p:spPr>
          <a:xfrm>
            <a:off x="4830034" y="7986370"/>
            <a:ext cx="13414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~126 km</a:t>
            </a:r>
          </a:p>
        </p:txBody>
      </p:sp>
      <p:sp>
        <p:nvSpPr>
          <p:cNvPr id="353" name="~126 km"/>
          <p:cNvSpPr txBox="1"/>
          <p:nvPr/>
        </p:nvSpPr>
        <p:spPr>
          <a:xfrm>
            <a:off x="1274034" y="3846170"/>
            <a:ext cx="13414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~126 km</a:t>
            </a:r>
          </a:p>
        </p:txBody>
      </p:sp>
      <p:sp>
        <p:nvSpPr>
          <p:cNvPr id="354" name="Distance between grid points ~ 9 km"/>
          <p:cNvSpPr txBox="1"/>
          <p:nvPr/>
        </p:nvSpPr>
        <p:spPr>
          <a:xfrm>
            <a:off x="6915651" y="7986370"/>
            <a:ext cx="542696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Distance between grid points ~ 9 km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alt_time_series_GOFS31_RU22_10 m.png" descr="Salt_time_series_GOFS31_RU22_10 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2687" y="467384"/>
            <a:ext cx="13004801" cy="4274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Salt_time_series_GOFS31_RU22_50 m.png" descr="Salt_time_series_GOFS31_RU22_50 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2687" y="4950484"/>
            <a:ext cx="13004801" cy="4274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Number_days_hurric_season_2018.png" descr="Number_days_hurric_season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3912" y="676573"/>
            <a:ext cx="10756976" cy="8895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osition_ru22_08-15-18-08-24-18.png" descr="position_ru22_08-15-18-08-24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6543" y="400785"/>
            <a:ext cx="4106665" cy="3080439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Typhoon  Soulik"/>
          <p:cNvSpPr txBox="1"/>
          <p:nvPr/>
        </p:nvSpPr>
        <p:spPr>
          <a:xfrm>
            <a:off x="4530852" y="26417"/>
            <a:ext cx="394309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Typhoon  Soulik</a:t>
            </a:r>
          </a:p>
        </p:txBody>
      </p:sp>
      <p:sp>
        <p:nvSpPr>
          <p:cNvPr id="361" name="Line"/>
          <p:cNvSpPr/>
          <p:nvPr/>
        </p:nvSpPr>
        <p:spPr>
          <a:xfrm flipV="1">
            <a:off x="9055099" y="3594100"/>
            <a:ext cx="1" cy="220526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2" name="Typhoon  Soulik"/>
          <p:cNvSpPr txBox="1"/>
          <p:nvPr/>
        </p:nvSpPr>
        <p:spPr>
          <a:xfrm>
            <a:off x="8879128" y="2398217"/>
            <a:ext cx="228234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Typhoon  Soulik</a:t>
            </a:r>
          </a:p>
        </p:txBody>
      </p:sp>
      <p:sp>
        <p:nvSpPr>
          <p:cNvPr id="363" name="Line"/>
          <p:cNvSpPr/>
          <p:nvPr/>
        </p:nvSpPr>
        <p:spPr>
          <a:xfrm flipV="1">
            <a:off x="9067799" y="6654800"/>
            <a:ext cx="1" cy="220526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4" name="Line"/>
          <p:cNvSpPr/>
          <p:nvPr/>
        </p:nvSpPr>
        <p:spPr>
          <a:xfrm>
            <a:off x="3873152" y="7983763"/>
            <a:ext cx="1566327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65" name="Along_track_temperature_prof_ru22_08-15-18-08-24-18.png" descr="Along_track_temperature_prof_ru22_08-15-18-08-24-18.png"/>
          <p:cNvPicPr>
            <a:picLocks noChangeAspect="1"/>
          </p:cNvPicPr>
          <p:nvPr/>
        </p:nvPicPr>
        <p:blipFill>
          <a:blip r:embed="rId3">
            <a:extLst/>
          </a:blip>
          <a:srcRect t="4130"/>
          <a:stretch>
            <a:fillRect/>
          </a:stretch>
        </p:blipFill>
        <p:spPr>
          <a:xfrm>
            <a:off x="1307072" y="3193534"/>
            <a:ext cx="10390656" cy="6890919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Line"/>
          <p:cNvSpPr/>
          <p:nvPr/>
        </p:nvSpPr>
        <p:spPr>
          <a:xfrm flipH="1">
            <a:off x="8893719" y="3015208"/>
            <a:ext cx="313781" cy="31378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7" name="Line"/>
          <p:cNvSpPr/>
          <p:nvPr/>
        </p:nvSpPr>
        <p:spPr>
          <a:xfrm flipV="1">
            <a:off x="8864600" y="3481224"/>
            <a:ext cx="0" cy="246806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8" name="Line"/>
          <p:cNvSpPr/>
          <p:nvPr/>
        </p:nvSpPr>
        <p:spPr>
          <a:xfrm flipV="1">
            <a:off x="8864600" y="6922924"/>
            <a:ext cx="0" cy="246806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FS 3.1 Temperature at 60 m"/>
          <p:cNvSpPr txBox="1"/>
          <p:nvPr/>
        </p:nvSpPr>
        <p:spPr>
          <a:xfrm>
            <a:off x="3678999" y="154333"/>
            <a:ext cx="5646802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Temperature at 60 m</a:t>
            </a:r>
          </a:p>
        </p:txBody>
      </p:sp>
      <p:pic>
        <p:nvPicPr>
          <p:cNvPr id="371" name="Group" descr="Grou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5002" y="877025"/>
            <a:ext cx="5938676" cy="4444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Temp_GOFS31_Yellow_sea_detail2_2018-08-17 09:00:00+00:00.png" descr="Temp_GOFS31_Yellow_sea_detail2_2018-08-17 09:00:00+00:00.png"/>
          <p:cNvPicPr>
            <a:picLocks noChangeAspect="1"/>
          </p:cNvPicPr>
          <p:nvPr/>
        </p:nvPicPr>
        <p:blipFill>
          <a:blip r:embed="rId3">
            <a:extLst/>
          </a:blip>
          <a:srcRect t="8210"/>
          <a:stretch>
            <a:fillRect/>
          </a:stretch>
        </p:blipFill>
        <p:spPr>
          <a:xfrm>
            <a:off x="907159" y="5629755"/>
            <a:ext cx="5333104" cy="3869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Temp_GOFS31_Yellow_sea_detail1_2018-08-17 12:00:00+00:00.png" descr="Temp_GOFS31_Yellow_sea_detail1_2018-08-17 12:00:00+00:00.png"/>
          <p:cNvPicPr>
            <a:picLocks noChangeAspect="1"/>
          </p:cNvPicPr>
          <p:nvPr/>
        </p:nvPicPr>
        <p:blipFill>
          <a:blip r:embed="rId4">
            <a:extLst/>
          </a:blip>
          <a:srcRect t="8511"/>
          <a:stretch>
            <a:fillRect/>
          </a:stretch>
        </p:blipFill>
        <p:spPr>
          <a:xfrm>
            <a:off x="6897737" y="5636105"/>
            <a:ext cx="5333133" cy="3856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Group" descr="Group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1126" y="874556"/>
            <a:ext cx="5945274" cy="4449367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Repeat figures"/>
          <p:cNvSpPr txBox="1"/>
          <p:nvPr/>
        </p:nvSpPr>
        <p:spPr>
          <a:xfrm>
            <a:off x="5508193" y="6703670"/>
            <a:ext cx="224241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15"/>
                </a:solidFill>
              </a:defRPr>
            </a:lvl1pPr>
          </a:lstStyle>
          <a:p>
            <a:r>
              <a:t>Repeat figures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temp_time_series_GOFS31_RU22_50 m.png" descr="temp_time_series_GOFS31_RU22_50 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913823"/>
            <a:ext cx="13004800" cy="4274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temp_time_series_GOFS31_RU22_10 m.png" descr="temp_time_series_GOFS31_RU22_10 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68823"/>
            <a:ext cx="13004800" cy="4274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gions of interest:…"/>
          <p:cNvSpPr txBox="1"/>
          <p:nvPr/>
        </p:nvSpPr>
        <p:spPr>
          <a:xfrm>
            <a:off x="1986788" y="509017"/>
            <a:ext cx="9031225" cy="1953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Regions of interest:</a:t>
            </a:r>
          </a:p>
          <a:p>
            <a:pPr>
              <a:defRPr sz="4000"/>
            </a:pPr>
            <a:r>
              <a:t>MAB,SAB,Gulf of Mexico,Caribbean,</a:t>
            </a:r>
          </a:p>
          <a:p>
            <a:pPr>
              <a:defRPr sz="4000"/>
            </a:pPr>
            <a:r>
              <a:t>And Yellow Sea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164" y="3801594"/>
            <a:ext cx="7211487" cy="44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Yellow Sea map?"/>
          <p:cNvSpPr txBox="1"/>
          <p:nvPr/>
        </p:nvSpPr>
        <p:spPr>
          <a:xfrm>
            <a:off x="9241129" y="5128870"/>
            <a:ext cx="257434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Yellow Sea map?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creen Shot 2019-01-16 at 2.25.53 PM.png" descr="Screen Shot 2019-01-16 at 2.25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89" y="589557"/>
            <a:ext cx="12128501" cy="438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Line"/>
          <p:cNvSpPr/>
          <p:nvPr/>
        </p:nvSpPr>
        <p:spPr>
          <a:xfrm flipH="1">
            <a:off x="3403600" y="2539999"/>
            <a:ext cx="1" cy="2666082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4" name="Time of NCODA increments ?"/>
          <p:cNvSpPr txBox="1"/>
          <p:nvPr/>
        </p:nvSpPr>
        <p:spPr>
          <a:xfrm>
            <a:off x="1431950" y="5230470"/>
            <a:ext cx="437510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D17"/>
                </a:solidFill>
              </a:defRPr>
            </a:lvl1pPr>
          </a:lstStyle>
          <a:p>
            <a:r>
              <a:t>Time of NCODA increments ?</a:t>
            </a:r>
          </a:p>
        </p:txBody>
      </p:sp>
      <p:pic>
        <p:nvPicPr>
          <p:cNvPr id="135" name="Screen Shot 2019-01-16 at 2.27.00 PM.png" descr="Screen Shot 2019-01-16 at 2.27.0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689" y="6721127"/>
            <a:ext cx="11087101" cy="162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"/>
          <p:cNvGrpSpPr/>
          <p:nvPr/>
        </p:nvGrpSpPr>
        <p:grpSpPr>
          <a:xfrm>
            <a:off x="1015645" y="1035382"/>
            <a:ext cx="10973509" cy="8343457"/>
            <a:chOff x="0" y="0"/>
            <a:chExt cx="10973508" cy="8343455"/>
          </a:xfrm>
        </p:grpSpPr>
        <p:pic>
          <p:nvPicPr>
            <p:cNvPr id="137" name="Screen Shot 2019-02-06 at 9.13.57 AM.png" descr="Screen Shot 2019-02-06 at 9.13.57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60" y="0"/>
              <a:ext cx="10931049" cy="8343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8" name="Rectangle"/>
            <p:cNvSpPr/>
            <p:nvPr/>
          </p:nvSpPr>
          <p:spPr>
            <a:xfrm>
              <a:off x="0" y="6222284"/>
              <a:ext cx="10715600" cy="210071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9" name="Line"/>
            <p:cNvSpPr/>
            <p:nvPr/>
          </p:nvSpPr>
          <p:spPr>
            <a:xfrm>
              <a:off x="3910994" y="6382526"/>
              <a:ext cx="1458084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Line"/>
            <p:cNvSpPr/>
            <p:nvPr/>
          </p:nvSpPr>
          <p:spPr>
            <a:xfrm>
              <a:off x="3650549" y="6578076"/>
              <a:ext cx="6447887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Line"/>
            <p:cNvSpPr/>
            <p:nvPr/>
          </p:nvSpPr>
          <p:spPr>
            <a:xfrm>
              <a:off x="3161675" y="6773626"/>
              <a:ext cx="7057384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Line"/>
            <p:cNvSpPr/>
            <p:nvPr/>
          </p:nvSpPr>
          <p:spPr>
            <a:xfrm>
              <a:off x="4163026" y="7229187"/>
              <a:ext cx="5882212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3" name="Line"/>
            <p:cNvSpPr/>
            <p:nvPr/>
          </p:nvSpPr>
          <p:spPr>
            <a:xfrm>
              <a:off x="3270313" y="7023495"/>
              <a:ext cx="6840108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4" name="Line"/>
            <p:cNvSpPr/>
            <p:nvPr/>
          </p:nvSpPr>
          <p:spPr>
            <a:xfrm>
              <a:off x="3608968" y="7684748"/>
              <a:ext cx="6531048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Line"/>
            <p:cNvSpPr/>
            <p:nvPr/>
          </p:nvSpPr>
          <p:spPr>
            <a:xfrm>
              <a:off x="3152686" y="7880298"/>
              <a:ext cx="7075363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6" name="Line"/>
            <p:cNvSpPr/>
            <p:nvPr/>
          </p:nvSpPr>
          <p:spPr>
            <a:xfrm>
              <a:off x="3933387" y="8117860"/>
              <a:ext cx="5882211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7" name="Line"/>
            <p:cNvSpPr/>
            <p:nvPr/>
          </p:nvSpPr>
          <p:spPr>
            <a:xfrm>
              <a:off x="3910994" y="7434879"/>
              <a:ext cx="1458084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49" name="Cummings and Smedstad 2014"/>
          <p:cNvSpPr txBox="1"/>
          <p:nvPr/>
        </p:nvSpPr>
        <p:spPr>
          <a:xfrm>
            <a:off x="4361942" y="379070"/>
            <a:ext cx="462381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Cummings and Smedstad 2014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iddle Atlantic Bight"/>
          <p:cNvSpPr txBox="1"/>
          <p:nvPr/>
        </p:nvSpPr>
        <p:spPr>
          <a:xfrm>
            <a:off x="3920744" y="267717"/>
            <a:ext cx="516331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Middle Atlantic Bight</a:t>
            </a:r>
          </a:p>
        </p:txBody>
      </p:sp>
      <p:pic>
        <p:nvPicPr>
          <p:cNvPr id="152" name="MAB_SAB_map_hurr_2018.png" descr="MAB_SAB_map_hurr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1170" y="1846202"/>
            <a:ext cx="7493001" cy="6451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U33 before and after going to the GTS"/>
          <p:cNvSpPr txBox="1"/>
          <p:nvPr/>
        </p:nvSpPr>
        <p:spPr>
          <a:xfrm>
            <a:off x="3583178" y="233020"/>
            <a:ext cx="583844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RU33 before and after going to the GTS</a:t>
            </a:r>
          </a:p>
        </p:txBody>
      </p:sp>
      <p:pic>
        <p:nvPicPr>
          <p:cNvPr id="155" name="Along_track_temperature_prof_ru33_08-01-18-08-08-18.png" descr="Along_track_temperature_prof_ru33_08-01-18-08-08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0014"/>
            <a:ext cx="13004800" cy="9096884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Weaker vertical stratification"/>
          <p:cNvSpPr txBox="1"/>
          <p:nvPr/>
        </p:nvSpPr>
        <p:spPr>
          <a:xfrm>
            <a:off x="489661" y="5337626"/>
            <a:ext cx="42784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Weaker vertical stratification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Application>Microsoft Macintosh PowerPoint</Application>
  <PresentationFormat>Custom</PresentationFormat>
  <Paragraphs>56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</cp:revision>
  <dcterms:modified xsi:type="dcterms:W3CDTF">2019-03-01T16:56:38Z</dcterms:modified>
</cp:coreProperties>
</file>