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8" r:id="rId2"/>
    <p:sldId id="467" r:id="rId3"/>
    <p:sldId id="272" r:id="rId4"/>
    <p:sldId id="4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4674"/>
  </p:normalViewPr>
  <p:slideViewPr>
    <p:cSldViewPr snapToGrid="0" snapToObjects="1" showGuides="1">
      <p:cViewPr varScale="1">
        <p:scale>
          <a:sx n="121" d="100"/>
          <a:sy n="121" d="100"/>
        </p:scale>
        <p:origin x="2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F30D6-23D4-944C-95D4-9FBCCE439835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F5F91-8B8D-864F-AA45-B5BA1BD1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61 gliders that reported data to the IOSS glider DAC during the 2018 hurricane season. All these data was pushed into the GTS (Global Telecommunication System) once a day. Once in the GTS, the data was accessed by a number of operational ocean models that use data assimilation: GOFS, European model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98E8-D388-0749-9DB7-7AF048B989B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818C-BBAB-2E4C-99D0-13E75E8B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164202-918C-2B44-BDCF-C1F28D6B8F41}"/>
              </a:ext>
            </a:extLst>
          </p:cNvPr>
          <p:cNvGrpSpPr/>
          <p:nvPr/>
        </p:nvGrpSpPr>
        <p:grpSpPr>
          <a:xfrm>
            <a:off x="1049900" y="1034094"/>
            <a:ext cx="7065399" cy="5722306"/>
            <a:chOff x="1049900" y="1034094"/>
            <a:chExt cx="7065399" cy="57223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FA45FB-2831-4345-8C39-C9816BCB9AFF}"/>
                </a:ext>
              </a:extLst>
            </p:cNvPr>
            <p:cNvSpPr/>
            <p:nvPr/>
          </p:nvSpPr>
          <p:spPr>
            <a:xfrm>
              <a:off x="1049900" y="1034094"/>
              <a:ext cx="7065399" cy="5722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ime_window_gliders_hurric_season_2018.png" descr="Time_window_gliders_hurric_season_2018.png">
              <a:extLst>
                <a:ext uri="{FF2B5EF4-FFF2-40B4-BE49-F238E27FC236}">
                  <a16:creationId xmlns:a16="http://schemas.microsoft.com/office/drawing/2014/main" id="{F7D5FA5F-13E8-B74F-9FBB-F7FEB5DC3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2837"/>
            <a:stretch/>
          </p:blipFill>
          <p:spPr>
            <a:xfrm>
              <a:off x="1151501" y="1144554"/>
              <a:ext cx="6866397" cy="550925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94DF17-D4D6-1449-9417-66B136513B59}"/>
              </a:ext>
            </a:extLst>
          </p:cNvPr>
          <p:cNvSpPr txBox="1"/>
          <p:nvPr/>
        </p:nvSpPr>
        <p:spPr>
          <a:xfrm>
            <a:off x="301472" y="79987"/>
            <a:ext cx="8541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62 Gliders in the IOOS Glider Data Assembly Center (DAC) </a:t>
            </a:r>
          </a:p>
          <a:p>
            <a:pPr algn="ctr"/>
            <a:r>
              <a:rPr lang="en-US" sz="2800" dirty="0"/>
              <a:t>During Hurricane Season 2018</a:t>
            </a:r>
          </a:p>
        </p:txBody>
      </p:sp>
    </p:spTree>
    <p:extLst>
      <p:ext uri="{BB962C8B-B14F-4D97-AF65-F5344CB8AC3E}">
        <p14:creationId xmlns:p14="http://schemas.microsoft.com/office/powerpoint/2010/main" val="12838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990F5-B659-6D46-A1B0-9694EF61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549400"/>
            <a:ext cx="7327900" cy="3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1C12F0-5632-324E-9D07-2F9B63BF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2" y="1104900"/>
            <a:ext cx="8194375" cy="420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7682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and Gliders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6CAC0-4690-2449-BBAF-ED51D0DC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2" y="1104900"/>
            <a:ext cx="8194375" cy="4203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E91E0D-AEE8-F545-80CB-06ECC3C0E314}"/>
              </a:ext>
            </a:extLst>
          </p:cNvPr>
          <p:cNvSpPr txBox="1"/>
          <p:nvPr/>
        </p:nvSpPr>
        <p:spPr>
          <a:xfrm>
            <a:off x="512912" y="5431711"/>
            <a:ext cx="8011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Glider observations are mostly in the shelf and complement the ARGO observations</a:t>
            </a:r>
          </a:p>
        </p:txBody>
      </p:sp>
    </p:spTree>
    <p:extLst>
      <p:ext uri="{BB962C8B-B14F-4D97-AF65-F5344CB8AC3E}">
        <p14:creationId xmlns:p14="http://schemas.microsoft.com/office/powerpoint/2010/main" val="16886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ulf of Mexico: Hurricane Michael"/>
          <p:cNvSpPr txBox="1"/>
          <p:nvPr/>
        </p:nvSpPr>
        <p:spPr>
          <a:xfrm>
            <a:off x="3161199" y="82807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3200" dirty="0"/>
              <a:t>Hurricane Michael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FEFF3-E352-C74D-BB88-A1EAFDE6F83A}"/>
              </a:ext>
            </a:extLst>
          </p:cNvPr>
          <p:cNvGrpSpPr/>
          <p:nvPr/>
        </p:nvGrpSpPr>
        <p:grpSpPr>
          <a:xfrm>
            <a:off x="1230056" y="698185"/>
            <a:ext cx="6760088" cy="4900742"/>
            <a:chOff x="707511" y="953958"/>
            <a:chExt cx="7728977" cy="559358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482ECC-DB38-3C46-B32E-D09E45A6D491}"/>
                </a:ext>
              </a:extLst>
            </p:cNvPr>
            <p:cNvGrpSpPr/>
            <p:nvPr/>
          </p:nvGrpSpPr>
          <p:grpSpPr>
            <a:xfrm>
              <a:off x="707512" y="953958"/>
              <a:ext cx="7728976" cy="5593587"/>
              <a:chOff x="707512" y="953958"/>
              <a:chExt cx="7728976" cy="559358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FC234F1-4A48-C341-9C3F-67DDAE945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512" y="953958"/>
                <a:ext cx="7728976" cy="559358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2A5FD3-F8FE-2E41-A98D-715CA73547F6}"/>
                  </a:ext>
                </a:extLst>
              </p:cNvPr>
              <p:cNvSpPr txBox="1"/>
              <p:nvPr/>
            </p:nvSpPr>
            <p:spPr>
              <a:xfrm>
                <a:off x="5499100" y="2908300"/>
                <a:ext cx="962123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ng288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44A441E-FD05-D644-8AF6-1CA2E4DCA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3200" y="2859731"/>
                <a:ext cx="266700" cy="27940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3DC7AC-108F-5342-BF0A-7F28F7CF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233" r="58380"/>
            <a:stretch/>
          </p:blipFill>
          <p:spPr>
            <a:xfrm>
              <a:off x="707511" y="4267200"/>
              <a:ext cx="3216789" cy="228034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B7E28F-6787-6543-B25E-5E2488AAC8B6}"/>
              </a:ext>
            </a:extLst>
          </p:cNvPr>
          <p:cNvSpPr txBox="1"/>
          <p:nvPr/>
        </p:nvSpPr>
        <p:spPr>
          <a:xfrm>
            <a:off x="957659" y="5641480"/>
            <a:ext cx="7304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Seven Navy gliders reporting to the glider DAC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in the </a:t>
            </a:r>
            <a:r>
              <a:rPr lang="en-US" sz="2400" dirty="0" err="1"/>
              <a:t>GoM</a:t>
            </a:r>
            <a:r>
              <a:rPr lang="en-US" sz="2400" dirty="0"/>
              <a:t> during hurricane Michael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Ng288 was at 36 km from the eye of hurricane Michael</a:t>
            </a:r>
          </a:p>
        </p:txBody>
      </p:sp>
    </p:spTree>
    <p:extLst>
      <p:ext uri="{BB962C8B-B14F-4D97-AF65-F5344CB8AC3E}">
        <p14:creationId xmlns:p14="http://schemas.microsoft.com/office/powerpoint/2010/main" val="268235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625600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4938173" y="4771697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CB77D-DECC-AA45-A920-E3CC5323343D}"/>
              </a:ext>
            </a:extLst>
          </p:cNvPr>
          <p:cNvGrpSpPr/>
          <p:nvPr/>
        </p:nvGrpSpPr>
        <p:grpSpPr>
          <a:xfrm>
            <a:off x="418469" y="358038"/>
            <a:ext cx="8307062" cy="5524505"/>
            <a:chOff x="536856" y="901700"/>
            <a:chExt cx="8307062" cy="55245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4F354D-2477-A34B-AC47-3E28F0C7C777}"/>
                </a:ext>
              </a:extLst>
            </p:cNvPr>
            <p:cNvSpPr/>
            <p:nvPr/>
          </p:nvSpPr>
          <p:spPr>
            <a:xfrm>
              <a:off x="536856" y="901700"/>
              <a:ext cx="8307061" cy="5524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E08CBD-EFAC-1645-AF74-343B4959EBF3}"/>
                </a:ext>
              </a:extLst>
            </p:cNvPr>
            <p:cNvGrpSpPr/>
            <p:nvPr/>
          </p:nvGrpSpPr>
          <p:grpSpPr>
            <a:xfrm>
              <a:off x="656757" y="996685"/>
              <a:ext cx="8187161" cy="5429519"/>
              <a:chOff x="663624" y="546100"/>
              <a:chExt cx="8187161" cy="542951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6383EE7-C3E3-4147-916B-56C9EFD6C6B0}"/>
                  </a:ext>
                </a:extLst>
              </p:cNvPr>
              <p:cNvGrpSpPr/>
              <p:nvPr/>
            </p:nvGrpSpPr>
            <p:grpSpPr>
              <a:xfrm>
                <a:off x="663624" y="546100"/>
                <a:ext cx="8187161" cy="3797199"/>
                <a:chOff x="663624" y="546100"/>
                <a:chExt cx="8187161" cy="3797199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9CE689C-41F2-7247-9704-44AABC679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9726"/>
                <a:stretch/>
              </p:blipFill>
              <p:spPr>
                <a:xfrm>
                  <a:off x="668918" y="546100"/>
                  <a:ext cx="7497931" cy="21590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A9D566D3-9FB8-FF41-88C6-E17D16490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9968"/>
                <a:stretch/>
              </p:blipFill>
              <p:spPr>
                <a:xfrm>
                  <a:off x="663624" y="2184299"/>
                  <a:ext cx="7477825" cy="21590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C0ADCF0D-1A73-E84E-9B48-410BE55887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0418" t="1575" r="151" b="-1575"/>
                <a:stretch/>
              </p:blipFill>
              <p:spPr>
                <a:xfrm>
                  <a:off x="8067453" y="1370211"/>
                  <a:ext cx="783332" cy="2159000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7E9B310-0894-674C-99AD-19B983532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850" y="3867419"/>
                <a:ext cx="7302500" cy="2108200"/>
              </a:xfrm>
              <a:prstGeom prst="rect">
                <a:avLst/>
              </a:prstGeom>
            </p:spPr>
          </p:pic>
        </p:grpSp>
      </p:grpSp>
      <p:sp>
        <p:nvSpPr>
          <p:cNvPr id="21" name="Line">
            <a:extLst>
              <a:ext uri="{FF2B5EF4-FFF2-40B4-BE49-F238E27FC236}">
                <a16:creationId xmlns:a16="http://schemas.microsoft.com/office/drawing/2014/main" id="{D89A2BBF-7DC5-6A48-B58E-B4C152E0063C}"/>
              </a:ext>
            </a:extLst>
          </p:cNvPr>
          <p:cNvSpPr/>
          <p:nvPr/>
        </p:nvSpPr>
        <p:spPr>
          <a:xfrm>
            <a:off x="5520996" y="358038"/>
            <a:ext cx="41604" cy="748431"/>
          </a:xfrm>
          <a:prstGeom prst="line">
            <a:avLst/>
          </a:prstGeom>
          <a:ln w="25400">
            <a:solidFill>
              <a:schemeClr val="bg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0D416-A599-244E-AEC1-4B01B3EE1F7E}"/>
              </a:ext>
            </a:extLst>
          </p:cNvPr>
          <p:cNvSpPr/>
          <p:nvPr/>
        </p:nvSpPr>
        <p:spPr>
          <a:xfrm>
            <a:off x="976892" y="5918483"/>
            <a:ext cx="7159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The assimilation of glider data is correcting the position </a:t>
            </a:r>
          </a:p>
          <a:p>
            <a:pPr algn="ctr"/>
            <a:r>
              <a:rPr lang="en-US" sz="2400" dirty="0"/>
              <a:t>of the thermocline in GOFS 3.1</a:t>
            </a:r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42459" y="-12599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</p:spTree>
    <p:extLst>
      <p:ext uri="{BB962C8B-B14F-4D97-AF65-F5344CB8AC3E}">
        <p14:creationId xmlns:p14="http://schemas.microsoft.com/office/powerpoint/2010/main" val="318554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150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2019-05-10T15:23:25Z</dcterms:created>
  <dcterms:modified xsi:type="dcterms:W3CDTF">2019-05-10T15:28:53Z</dcterms:modified>
</cp:coreProperties>
</file>