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74"/>
  </p:normalViewPr>
  <p:slideViewPr>
    <p:cSldViewPr snapToGrid="0" snapToObjects="1" showGuides="1">
      <p:cViewPr varScale="1">
        <p:scale>
          <a:sx n="84" d="100"/>
          <a:sy n="84" d="100"/>
        </p:scale>
        <p:origin x="368" y="1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iddle/South Atlantic Bight, Hurricane Florence"/>
          <p:cNvSpPr txBox="1"/>
          <p:nvPr/>
        </p:nvSpPr>
        <p:spPr>
          <a:xfrm>
            <a:off x="660400" y="140717"/>
            <a:ext cx="11684001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Middle/South Atlantic Bight, Hurricane Florence</a:t>
            </a:r>
          </a:p>
        </p:txBody>
      </p:sp>
      <p:pic>
        <p:nvPicPr>
          <p:cNvPr id="1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49605" y="1128512"/>
            <a:ext cx="9505590" cy="8152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alt_time_series_GOFS31_RU22_10 m.png" descr="Salt_time_series_GOFS31_RU22_10 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081" y="907059"/>
            <a:ext cx="11738638" cy="385789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First Incremental Insertion Window"/>
          <p:cNvSpPr txBox="1"/>
          <p:nvPr/>
        </p:nvSpPr>
        <p:spPr>
          <a:xfrm>
            <a:off x="2145476" y="252070"/>
            <a:ext cx="5851983" cy="46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First Incremental Insertion Window</a:t>
            </a:r>
          </a:p>
        </p:txBody>
      </p:sp>
      <p:sp>
        <p:nvSpPr>
          <p:cNvPr id="177" name="Line"/>
          <p:cNvSpPr/>
          <p:nvPr/>
        </p:nvSpPr>
        <p:spPr>
          <a:xfrm>
            <a:off x="4406900" y="683027"/>
            <a:ext cx="0" cy="4610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78" name="Salt_GOFS31_Yellow_sea_2018-08-17 09:00:00+00:00.png" descr="Salt_GOFS31_Yellow_sea_2018-08-17 09:00:00+00: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4173" y="5223484"/>
            <a:ext cx="5397748" cy="442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Line"/>
          <p:cNvSpPr/>
          <p:nvPr/>
        </p:nvSpPr>
        <p:spPr>
          <a:xfrm flipH="1">
            <a:off x="3290376" y="1602308"/>
            <a:ext cx="1034853" cy="6551952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0" name="Salt_GOFS31_Yellow_sea_2018-08-17 12:00:00+00:00.png" descr="Salt_GOFS31_Yellow_sea_2018-08-17 12:00:00+00: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4380" y="5196894"/>
            <a:ext cx="5462648" cy="447678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ine"/>
          <p:cNvSpPr/>
          <p:nvPr/>
        </p:nvSpPr>
        <p:spPr>
          <a:xfrm>
            <a:off x="4464514" y="3393022"/>
            <a:ext cx="4090205" cy="4763732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4600" y="1879600"/>
            <a:ext cx="7975600" cy="648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3867150"/>
            <a:ext cx="11328400" cy="5816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he salinity correction has an spatial extend of about 120 km"/>
          <p:cNvSpPr txBox="1"/>
          <p:nvPr/>
        </p:nvSpPr>
        <p:spPr>
          <a:xfrm>
            <a:off x="1667497" y="677520"/>
            <a:ext cx="92634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3375" indent="-333375">
              <a:buSzPct val="145000"/>
              <a:buChar char="•"/>
            </a:lvl1pPr>
          </a:lstStyle>
          <a:p>
            <a:r>
              <a:t>The salinity correction has an spatial extend of about 120 km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temp_time_series_GOFS31_RU22_50 m.png" descr="temp_time_series_GOFS31_RU22_50 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454" y="1965727"/>
            <a:ext cx="11310092" cy="371705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ext"/>
          <p:cNvSpPr txBox="1"/>
          <p:nvPr/>
        </p:nvSpPr>
        <p:spPr>
          <a:xfrm>
            <a:off x="4027982" y="254442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 </a:t>
            </a:r>
          </a:p>
        </p:txBody>
      </p:sp>
      <p:sp>
        <p:nvSpPr>
          <p:cNvPr id="189" name="First Incremental Insertion Window"/>
          <p:cNvSpPr txBox="1"/>
          <p:nvPr/>
        </p:nvSpPr>
        <p:spPr>
          <a:xfrm>
            <a:off x="1995169" y="1318448"/>
            <a:ext cx="536343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First Incremental Insertion Window</a:t>
            </a:r>
          </a:p>
        </p:txBody>
      </p:sp>
      <p:sp>
        <p:nvSpPr>
          <p:cNvPr id="190" name="Line"/>
          <p:cNvSpPr/>
          <p:nvPr/>
        </p:nvSpPr>
        <p:spPr>
          <a:xfrm>
            <a:off x="4127499" y="1787927"/>
            <a:ext cx="1" cy="4610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1" name="GOFS 3.1 temperature responds swiftly after glider data is assimilated for the first time"/>
          <p:cNvSpPr txBox="1"/>
          <p:nvPr/>
        </p:nvSpPr>
        <p:spPr>
          <a:xfrm>
            <a:off x="1679568" y="302870"/>
            <a:ext cx="964566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t>GOFS 3.1 temperature responds swiftly after glider data is assimilated for the first time</a:t>
            </a:r>
          </a:p>
        </p:txBody>
      </p:sp>
      <p:pic>
        <p:nvPicPr>
          <p:cNvPr id="192" name="Temp_GOFS31_Yellow_sea_detail2_2018-08-17 09:00:00+00:00.png" descr="Temp_GOFS31_Yellow_sea_detail2_2018-08-17 09:00:00+00: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72247" y="5971641"/>
            <a:ext cx="4327053" cy="3420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Temp_GOFS31_Yellow_sea_detail1_2018-08-17 12:00:00+00:00.png" descr="Temp_GOFS31_Yellow_sea_detail1_2018-08-17 12:00:00+00: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8000" y="5971641"/>
            <a:ext cx="4327052" cy="342028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ine"/>
          <p:cNvSpPr/>
          <p:nvPr/>
        </p:nvSpPr>
        <p:spPr>
          <a:xfrm flipH="1">
            <a:off x="3804083" y="3028950"/>
            <a:ext cx="262582" cy="452507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5" name="Line"/>
          <p:cNvSpPr/>
          <p:nvPr/>
        </p:nvSpPr>
        <p:spPr>
          <a:xfrm>
            <a:off x="4239582" y="3784677"/>
            <a:ext cx="4314465" cy="3822637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yphoon  Soulik"/>
          <p:cNvSpPr txBox="1"/>
          <p:nvPr/>
        </p:nvSpPr>
        <p:spPr>
          <a:xfrm>
            <a:off x="4530852" y="13717"/>
            <a:ext cx="39430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Typhoon  Soulik</a:t>
            </a:r>
          </a:p>
        </p:txBody>
      </p:sp>
      <p:sp>
        <p:nvSpPr>
          <p:cNvPr id="198" name="There is cooling ahead of eye during Typhoon Soulik…"/>
          <p:cNvSpPr txBox="1"/>
          <p:nvPr/>
        </p:nvSpPr>
        <p:spPr>
          <a:xfrm>
            <a:off x="2063993" y="836270"/>
            <a:ext cx="909058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There is cooling ahead of eye during Typhoon Soulik</a:t>
            </a:r>
          </a:p>
          <a:p>
            <a:pPr marL="333375" indent="-333375" algn="l">
              <a:buSzPct val="145000"/>
              <a:buChar char="•"/>
            </a:pPr>
            <a:r>
              <a:t>GOFS 3.1 fails to reproduce the SST cooling by 6 degrees    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6035" r="6035"/>
          <a:stretch>
            <a:fillRect/>
          </a:stretch>
        </p:blipFill>
        <p:spPr>
          <a:xfrm>
            <a:off x="1554685" y="2714726"/>
            <a:ext cx="9459803" cy="714155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yphoon  Soulik"/>
          <p:cNvSpPr txBox="1"/>
          <p:nvPr/>
        </p:nvSpPr>
        <p:spPr>
          <a:xfrm>
            <a:off x="8053628" y="1870595"/>
            <a:ext cx="22823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Typhoon  Soulik</a:t>
            </a:r>
          </a:p>
        </p:txBody>
      </p:sp>
      <p:sp>
        <p:nvSpPr>
          <p:cNvPr id="201" name="Line"/>
          <p:cNvSpPr/>
          <p:nvPr/>
        </p:nvSpPr>
        <p:spPr>
          <a:xfrm flipV="1">
            <a:off x="8720666" y="2954866"/>
            <a:ext cx="1" cy="6070278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2" name="Line"/>
          <p:cNvSpPr/>
          <p:nvPr/>
        </p:nvSpPr>
        <p:spPr>
          <a:xfrm>
            <a:off x="8720666" y="2390792"/>
            <a:ext cx="1" cy="46136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First Incremental Insertion Window"/>
          <p:cNvSpPr txBox="1"/>
          <p:nvPr/>
        </p:nvSpPr>
        <p:spPr>
          <a:xfrm>
            <a:off x="1995170" y="1870748"/>
            <a:ext cx="53634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First Incremental Insertion Window</a:t>
            </a:r>
          </a:p>
        </p:txBody>
      </p:sp>
      <p:sp>
        <p:nvSpPr>
          <p:cNvPr id="204" name="Line"/>
          <p:cNvSpPr/>
          <p:nvPr/>
        </p:nvSpPr>
        <p:spPr>
          <a:xfrm>
            <a:off x="4246033" y="2390945"/>
            <a:ext cx="1" cy="4610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5" name="Oval"/>
          <p:cNvSpPr/>
          <p:nvPr/>
        </p:nvSpPr>
        <p:spPr>
          <a:xfrm>
            <a:off x="3707870" y="6389786"/>
            <a:ext cx="1076326" cy="2706887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temp_time_series_GOFS31_RU22_10 m.png" descr="temp_time_series_GOFS31_RU22_10 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2119" y="2157923"/>
            <a:ext cx="14235038" cy="4678334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GOFS 3.1 fails to reproduce the SST cooling by 6 degrees…"/>
          <p:cNvSpPr txBox="1"/>
          <p:nvPr/>
        </p:nvSpPr>
        <p:spPr>
          <a:xfrm>
            <a:off x="1727324" y="633070"/>
            <a:ext cx="9550153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GOFS 3.1 fails to reproduce the SST cooling by 6 degrees</a:t>
            </a:r>
          </a:p>
          <a:p>
            <a:pPr marL="333375" indent="-333375" algn="l">
              <a:buSzPct val="145000"/>
              <a:buChar char="•"/>
            </a:pPr>
            <a:r>
              <a:t>Is this being caused by the vertical mixing parameterization?    </a:t>
            </a:r>
          </a:p>
        </p:txBody>
      </p:sp>
      <p:sp>
        <p:nvSpPr>
          <p:cNvPr id="209" name="Line"/>
          <p:cNvSpPr/>
          <p:nvPr/>
        </p:nvSpPr>
        <p:spPr>
          <a:xfrm>
            <a:off x="8902700" y="3879850"/>
            <a:ext cx="1270001" cy="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0" name="Line"/>
          <p:cNvSpPr/>
          <p:nvPr/>
        </p:nvSpPr>
        <p:spPr>
          <a:xfrm>
            <a:off x="8902700" y="5365750"/>
            <a:ext cx="1270001" cy="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6o"/>
          <p:cNvSpPr txBox="1"/>
          <p:nvPr/>
        </p:nvSpPr>
        <p:spPr>
          <a:xfrm>
            <a:off x="8609837" y="4392270"/>
            <a:ext cx="4079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6</a:t>
            </a:r>
            <a:r>
              <a:rPr baseline="31999"/>
              <a:t>o</a:t>
            </a:r>
          </a:p>
        </p:txBody>
      </p:sp>
      <p:sp>
        <p:nvSpPr>
          <p:cNvPr id="212" name="Line"/>
          <p:cNvSpPr/>
          <p:nvPr/>
        </p:nvSpPr>
        <p:spPr>
          <a:xfrm flipV="1">
            <a:off x="8813799" y="3917950"/>
            <a:ext cx="1" cy="461059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3" name="Line"/>
          <p:cNvSpPr/>
          <p:nvPr/>
        </p:nvSpPr>
        <p:spPr>
          <a:xfrm flipV="1">
            <a:off x="8813799" y="4832350"/>
            <a:ext cx="1" cy="461059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U.S Virgin Islands"/>
          <p:cNvSpPr txBox="1"/>
          <p:nvPr/>
        </p:nvSpPr>
        <p:spPr>
          <a:xfrm>
            <a:off x="4331461" y="147067"/>
            <a:ext cx="43418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U.S Virgin Islands</a:t>
            </a:r>
          </a:p>
        </p:txBody>
      </p:sp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408" y="1097161"/>
            <a:ext cx="11805984" cy="78626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31573" y="1467414"/>
            <a:ext cx="3765396" cy="3980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9217" y="3181319"/>
            <a:ext cx="8409683" cy="4597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31573" y="5714913"/>
            <a:ext cx="3765396" cy="3981537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200 M Depth Average Velocity 18 July -17 Sep"/>
          <p:cNvSpPr txBox="1"/>
          <p:nvPr/>
        </p:nvSpPr>
        <p:spPr>
          <a:xfrm>
            <a:off x="2265489" y="144473"/>
            <a:ext cx="8473822" cy="573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9400"/>
              </a:lnSpc>
              <a:defRPr sz="3000"/>
            </a:pPr>
            <a:r>
              <a:t>200 M Depth Average Velocity 18 July -17 Sep</a:t>
            </a:r>
            <a:r>
              <a:rPr b="0">
                <a:latin typeface="Times"/>
                <a:ea typeface="Times"/>
                <a:cs typeface="Times"/>
                <a:sym typeface="Times"/>
              </a:rPr>
              <a:t> </a:t>
            </a:r>
          </a:p>
        </p:txBody>
      </p:sp>
      <p:pic>
        <p:nvPicPr>
          <p:cNvPr id="22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0200" y="3162792"/>
            <a:ext cx="3878154" cy="408841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he depth average velocities from observations and GOFS 3.1 are not in good agreement"/>
          <p:cNvSpPr txBox="1"/>
          <p:nvPr/>
        </p:nvSpPr>
        <p:spPr>
          <a:xfrm>
            <a:off x="535327" y="848970"/>
            <a:ext cx="11934146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t>The depth average velocities from observations and GOFS 3.1 are not in good agreement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7365" y="651882"/>
            <a:ext cx="10450070" cy="3187752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Depth Average Velocities Rotated Along the Channel Axis"/>
          <p:cNvSpPr txBox="1"/>
          <p:nvPr/>
        </p:nvSpPr>
        <p:spPr>
          <a:xfrm>
            <a:off x="819709" y="146049"/>
            <a:ext cx="11365383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defRPr sz="3200"/>
            </a:lvl1pPr>
          </a:lstStyle>
          <a:p>
            <a:r>
              <a:t>Depth Average Velocities Rotated Along the Channel Axis </a:t>
            </a:r>
            <a:endParaRPr sz="1200" b="0"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229" name="Group"/>
          <p:cNvGrpSpPr/>
          <p:nvPr/>
        </p:nvGrpSpPr>
        <p:grpSpPr>
          <a:xfrm>
            <a:off x="1588927" y="3646966"/>
            <a:ext cx="10434810" cy="3187751"/>
            <a:chOff x="0" y="0"/>
            <a:chExt cx="10434808" cy="3187750"/>
          </a:xfrm>
        </p:grpSpPr>
        <p:pic>
          <p:nvPicPr>
            <p:cNvPr id="22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434809" cy="3187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8" name="Rectangle"/>
            <p:cNvSpPr/>
            <p:nvPr/>
          </p:nvSpPr>
          <p:spPr>
            <a:xfrm>
              <a:off x="3259385" y="33827"/>
              <a:ext cx="3535479" cy="45754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32" name="Group"/>
          <p:cNvGrpSpPr/>
          <p:nvPr/>
        </p:nvGrpSpPr>
        <p:grpSpPr>
          <a:xfrm>
            <a:off x="1719113" y="6606999"/>
            <a:ext cx="10174437" cy="3187751"/>
            <a:chOff x="0" y="0"/>
            <a:chExt cx="10174435" cy="3187750"/>
          </a:xfrm>
        </p:grpSpPr>
        <p:pic>
          <p:nvPicPr>
            <p:cNvPr id="230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174436" cy="31877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Rectangle"/>
            <p:cNvSpPr/>
            <p:nvPr/>
          </p:nvSpPr>
          <p:spPr>
            <a:xfrm>
              <a:off x="3312833" y="32081"/>
              <a:ext cx="3548770" cy="45926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3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8599" y="1253066"/>
            <a:ext cx="3298984" cy="956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899" y="869949"/>
            <a:ext cx="12065001" cy="4457701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Heat Transport Through the Channel"/>
          <p:cNvSpPr txBox="1"/>
          <p:nvPr/>
        </p:nvSpPr>
        <p:spPr>
          <a:xfrm>
            <a:off x="3263527" y="95250"/>
            <a:ext cx="7205879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ts val="7700"/>
              </a:lnSpc>
              <a:defRPr sz="3200"/>
            </a:lvl1pPr>
          </a:lstStyle>
          <a:p>
            <a:r>
              <a:t>Heat Transport Through the Channel</a:t>
            </a:r>
            <a:endParaRPr sz="1200" b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549" y="5253566"/>
            <a:ext cx="120777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Ω"/>
          <p:cNvSpPr/>
          <p:nvPr/>
        </p:nvSpPr>
        <p:spPr>
          <a:xfrm>
            <a:off x="5080000" y="3556496"/>
            <a:ext cx="2528888" cy="788591"/>
          </a:xfrm>
          <a:prstGeom prst="rect">
            <a:avLst/>
          </a:prstGeom>
          <a:solidFill>
            <a:srgbClr val="FFFFFF">
              <a:alpha val="53402"/>
            </a:srgb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Ω</a:t>
            </a:r>
          </a:p>
        </p:txBody>
      </p:sp>
      <p:pic>
        <p:nvPicPr>
          <p:cNvPr id="2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266" y="88900"/>
            <a:ext cx="11921068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Rectangle"/>
          <p:cNvSpPr/>
          <p:nvPr/>
        </p:nvSpPr>
        <p:spPr>
          <a:xfrm>
            <a:off x="4915396" y="3448860"/>
            <a:ext cx="2528888" cy="788592"/>
          </a:xfrm>
          <a:prstGeom prst="rect">
            <a:avLst/>
          </a:prstGeom>
          <a:solidFill>
            <a:srgbClr val="FFFFFF">
              <a:alpha val="5839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8418" y="3497679"/>
            <a:ext cx="2528889" cy="690954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Rectangle"/>
          <p:cNvSpPr/>
          <p:nvPr/>
        </p:nvSpPr>
        <p:spPr>
          <a:xfrm>
            <a:off x="10325596" y="3694393"/>
            <a:ext cx="2528888" cy="788592"/>
          </a:xfrm>
          <a:prstGeom prst="rect">
            <a:avLst/>
          </a:prstGeom>
          <a:solidFill>
            <a:srgbClr val="FFFFFF">
              <a:alpha val="5839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4" name="Rectangle"/>
          <p:cNvSpPr/>
          <p:nvPr/>
        </p:nvSpPr>
        <p:spPr>
          <a:xfrm>
            <a:off x="3653862" y="6251327"/>
            <a:ext cx="2528889" cy="788591"/>
          </a:xfrm>
          <a:prstGeom prst="rect">
            <a:avLst/>
          </a:prstGeom>
          <a:solidFill>
            <a:srgbClr val="FFFFFF">
              <a:alpha val="5839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5" name="Rectangle"/>
          <p:cNvSpPr/>
          <p:nvPr/>
        </p:nvSpPr>
        <p:spPr>
          <a:xfrm>
            <a:off x="10325596" y="3821393"/>
            <a:ext cx="2528888" cy="788592"/>
          </a:xfrm>
          <a:prstGeom prst="rect">
            <a:avLst/>
          </a:prstGeom>
          <a:solidFill>
            <a:srgbClr val="FFFFFF">
              <a:alpha val="5839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6" name="Rectangle"/>
          <p:cNvSpPr/>
          <p:nvPr/>
        </p:nvSpPr>
        <p:spPr>
          <a:xfrm>
            <a:off x="6972796" y="6251327"/>
            <a:ext cx="2660264" cy="808759"/>
          </a:xfrm>
          <a:prstGeom prst="rect">
            <a:avLst/>
          </a:prstGeom>
          <a:solidFill>
            <a:srgbClr val="FFFFFF">
              <a:alpha val="5839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5636" y="3821393"/>
            <a:ext cx="2425579" cy="735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30939" y="6323564"/>
            <a:ext cx="2528889" cy="6909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82051" y="6251327"/>
            <a:ext cx="2586578" cy="788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U33 temperature"/>
          <p:cNvSpPr txBox="1"/>
          <p:nvPr/>
        </p:nvSpPr>
        <p:spPr>
          <a:xfrm>
            <a:off x="5012118" y="82830"/>
            <a:ext cx="343776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RU33 temperature</a:t>
            </a:r>
          </a:p>
        </p:txBody>
      </p:sp>
      <p:pic>
        <p:nvPicPr>
          <p:cNvPr id="123" name="Along_track_temperature_prof_ru33_08-01-18-08-08-18.png" descr="Along_track_temperature_prof_ru33_08-01-18-08-08-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5882" y="2076057"/>
            <a:ext cx="11203236" cy="783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" y="2076057"/>
            <a:ext cx="3073400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Vertical stratification in GOFS 3.1 is weaker than in observations…"/>
          <p:cNvSpPr txBox="1"/>
          <p:nvPr/>
        </p:nvSpPr>
        <p:spPr>
          <a:xfrm>
            <a:off x="929681" y="760839"/>
            <a:ext cx="11602637" cy="1197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Vertical stratification in GOFS 3.1 is weaker than in observations</a:t>
            </a:r>
          </a:p>
          <a:p>
            <a:pPr marL="333375" indent="-333375" algn="l">
              <a:buSzPct val="145000"/>
              <a:buChar char="•"/>
            </a:pPr>
            <a:r>
              <a:t>It can affect the strength of vertical mixing and ultimately the SST before and after passage of a hurricane 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he temperature from observations and GOFS 3.1 are in good agreement"/>
          <p:cNvSpPr txBox="1"/>
          <p:nvPr/>
        </p:nvSpPr>
        <p:spPr>
          <a:xfrm>
            <a:off x="947000" y="423520"/>
            <a:ext cx="1111079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t>The temperature from observations and GOFS 3.1 are in good agreement </a:t>
            </a:r>
          </a:p>
        </p:txBody>
      </p:sp>
      <p:sp>
        <p:nvSpPr>
          <p:cNvPr id="252" name="Add map"/>
          <p:cNvSpPr txBox="1"/>
          <p:nvPr/>
        </p:nvSpPr>
        <p:spPr>
          <a:xfrm>
            <a:off x="4180687" y="2646020"/>
            <a:ext cx="141762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11"/>
                </a:solidFill>
              </a:defRPr>
            </a:lvl1pPr>
          </a:lstStyle>
          <a:p>
            <a:r>
              <a:t>Add map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9787" y="923396"/>
            <a:ext cx="3272026" cy="47254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6" name="Group"/>
          <p:cNvGrpSpPr/>
          <p:nvPr/>
        </p:nvGrpSpPr>
        <p:grpSpPr>
          <a:xfrm>
            <a:off x="1186807" y="5496689"/>
            <a:ext cx="10631186" cy="4177958"/>
            <a:chOff x="0" y="0"/>
            <a:chExt cx="10631184" cy="4177957"/>
          </a:xfrm>
        </p:grpSpPr>
        <p:pic>
          <p:nvPicPr>
            <p:cNvPr id="254" name="Along_track_temp_prof_glider_2models_ng302_07-19-18-09-16-18.png" descr="Along_track_temp_prof_glider_2models_ng302_07-19-18-09-16-1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25474" b="30625"/>
            <a:stretch>
              <a:fillRect/>
            </a:stretch>
          </p:blipFill>
          <p:spPr>
            <a:xfrm>
              <a:off x="0" y="-1"/>
              <a:ext cx="10631185" cy="3597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5" name="Along_track_temp_prof_glider_2models_ng302_07-19-18-09-16-18.png" descr="Along_track_temp_prof_glider_2models_ng302_07-19-18-09-16-1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401" t="88795" r="7340" b="1566"/>
            <a:stretch>
              <a:fillRect/>
            </a:stretch>
          </p:blipFill>
          <p:spPr>
            <a:xfrm>
              <a:off x="59614" y="3388213"/>
              <a:ext cx="9808106" cy="7897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87246" y="1347932"/>
            <a:ext cx="2872590" cy="415751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1" name="Group"/>
          <p:cNvGrpSpPr/>
          <p:nvPr/>
        </p:nvGrpSpPr>
        <p:grpSpPr>
          <a:xfrm>
            <a:off x="1103651" y="5385154"/>
            <a:ext cx="10797498" cy="4157519"/>
            <a:chOff x="0" y="0"/>
            <a:chExt cx="10797496" cy="4157517"/>
          </a:xfrm>
        </p:grpSpPr>
        <p:pic>
          <p:nvPicPr>
            <p:cNvPr id="259" name="Along_track_salt_prof_glider_2models_ng302_07-19-18-09-16-18.png" descr="Along_track_salt_prof_glider_2models_ng302_07-19-18-09-16-1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26136" b="32439"/>
            <a:stretch>
              <a:fillRect/>
            </a:stretch>
          </p:blipFill>
          <p:spPr>
            <a:xfrm>
              <a:off x="0" y="0"/>
              <a:ext cx="10797497" cy="34475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Along_track_salt_prof_glider_2models_ng302_07-19-18-09-16-18.png" descr="Along_track_salt_prof_glider_2models_ng302_07-19-18-09-16-18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88703" b="1936"/>
            <a:stretch>
              <a:fillRect/>
            </a:stretch>
          </p:blipFill>
          <p:spPr>
            <a:xfrm>
              <a:off x="0" y="3378496"/>
              <a:ext cx="10797497" cy="7790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2" name="The salinity from glider data shows a relatively fresh surface layer: the barrier layer…"/>
          <p:cNvSpPr txBox="1"/>
          <p:nvPr/>
        </p:nvSpPr>
        <p:spPr>
          <a:xfrm>
            <a:off x="1137500" y="42520"/>
            <a:ext cx="11110799" cy="11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The salinity from glider data shows a relatively fresh surface layer: the barrier layer</a:t>
            </a:r>
          </a:p>
          <a:p>
            <a:pPr marL="333375" indent="-333375" algn="l">
              <a:buSzPct val="145000"/>
              <a:buChar char="•"/>
            </a:pPr>
            <a:r>
              <a:t>GOFS 3.1 overestimates salinity at the surface </a:t>
            </a:r>
          </a:p>
        </p:txBody>
      </p:sp>
      <p:sp>
        <p:nvSpPr>
          <p:cNvPr id="263" name="Add map"/>
          <p:cNvSpPr txBox="1"/>
          <p:nvPr/>
        </p:nvSpPr>
        <p:spPr>
          <a:xfrm>
            <a:off x="4180687" y="2646020"/>
            <a:ext cx="141762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3311"/>
                </a:solidFill>
              </a:defRPr>
            </a:lvl1pPr>
          </a:lstStyle>
          <a:p>
            <a:r>
              <a:t>Add map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Map of Amazon and Orinoco Plumes"/>
          <p:cNvSpPr txBox="1"/>
          <p:nvPr/>
        </p:nvSpPr>
        <p:spPr>
          <a:xfrm>
            <a:off x="3787241" y="3242920"/>
            <a:ext cx="543031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Map of Amazon and Orinoco Plumes</a:t>
            </a:r>
          </a:p>
        </p:txBody>
      </p:sp>
      <p:sp>
        <p:nvSpPr>
          <p:cNvPr id="266" name="The barrier layer is a distinctive feature of the Caribbean that affects vertical water stability and therefore the vertical mixing necessary to cool down ……"/>
          <p:cNvSpPr txBox="1"/>
          <p:nvPr/>
        </p:nvSpPr>
        <p:spPr>
          <a:xfrm>
            <a:off x="258305" y="531470"/>
            <a:ext cx="1248819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t>The barrier layer is a distinctive feature of the Caribbean that affects vertical water stability and therefore the vertical mixing necessary to cool down ……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cross_shore_transect_2018-08-02-09.png" descr="cross_shore_transect_2018-08-02-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997" y="3254569"/>
            <a:ext cx="5500610" cy="3244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cross_shore_transect_2018-08-02-12.png" descr="cross_shore_transect_2018-08-02-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22803" y="3236258"/>
            <a:ext cx="5562699" cy="3281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cross_shore_transect_2018-08-02-15.png" descr="cross_shore_transect_2018-08-02-1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996" y="6426935"/>
            <a:ext cx="5500612" cy="32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cross_shore_transect_2018-08-02-18.png" descr="cross_shore_transect_2018-08-02-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53848" y="6426935"/>
            <a:ext cx="5500610" cy="324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6400" y="914400"/>
            <a:ext cx="2408194" cy="210936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Cold Pool"/>
          <p:cNvSpPr txBox="1"/>
          <p:nvPr/>
        </p:nvSpPr>
        <p:spPr>
          <a:xfrm>
            <a:off x="5560186" y="176975"/>
            <a:ext cx="188442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Cold Pool</a:t>
            </a:r>
          </a:p>
        </p:txBody>
      </p:sp>
      <p:sp>
        <p:nvSpPr>
          <p:cNvPr id="275" name="What do we want to say about the cold pool?"/>
          <p:cNvSpPr txBox="1"/>
          <p:nvPr/>
        </p:nvSpPr>
        <p:spPr>
          <a:xfrm>
            <a:off x="3591801" y="912470"/>
            <a:ext cx="698929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33375" indent="-333375" algn="l">
              <a:buSzPct val="145000"/>
              <a:buChar char="•"/>
              <a:defRPr>
                <a:solidFill>
                  <a:srgbClr val="FF231C"/>
                </a:solidFill>
              </a:defRPr>
            </a:lvl1pPr>
          </a:lstStyle>
          <a:p>
            <a:r>
              <a:t>What do we want to say about the cold pool?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Bott_Temp_GOFS31_MAB_2018-08-02 00:00:00+00:00.png" descr="Bott_Temp_GOFS31_MAB_2018-08-02 00:00:00+00: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199" y="261491"/>
            <a:ext cx="41656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Bott_Temp_GOFS31_MAB_2018-08-02 03:00:00+00:00.png" descr="Bott_Temp_GOFS31_MAB_2018-08-02 03:00:00+00: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73549" y="172591"/>
            <a:ext cx="41656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Bott_Temp_GOFS31_MAB_2018-08-02 06:00:00+00:00.png" descr="Bott_Temp_GOFS31_MAB_2018-08-02 06:00:00+00: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30107" y="172591"/>
            <a:ext cx="41656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Bott_Temp_GOFS31_MAB_2018-08-02 09:00:00+00:00.png" descr="Bott_Temp_GOFS31_MAB_2018-08-02 09:00:00+00:0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4199" y="3117850"/>
            <a:ext cx="4165601" cy="351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Bott_Temp_GOFS31_MAB_2018-08-02 12:00:00+00:00.png" descr="Bott_Temp_GOFS31_MAB_2018-08-02 12:00:00+00:0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73549" y="3117850"/>
            <a:ext cx="4165601" cy="351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Bott_Temp_GOFS31_MAB_2018-08-02 15:00:00+00:00.png" descr="Bott_Temp_GOFS31_MAB_2018-08-02 15:00:00+00:0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30107" y="3117850"/>
            <a:ext cx="4165601" cy="3517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Bott_Temp_GOFS31_MAB_2018-08-02 18:00:00+00:00.png" descr="Bott_Temp_GOFS31_MAB_2018-08-02 18:00:00+00:0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4199" y="6249044"/>
            <a:ext cx="41656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Bott_Temp_GOFS31_MAB_2018-08-02 21:00:00+00:00.png" descr="Bott_Temp_GOFS31_MAB_2018-08-02 21:00:00+00:0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473549" y="6249044"/>
            <a:ext cx="41656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Bott_Temp_GOFS31_MAB_2018-08-03 00:00:00+00:00.png" descr="Bott_Temp_GOFS31_MAB_2018-08-03 00:00:00+00:0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730107" y="6249044"/>
            <a:ext cx="4165601" cy="351790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10 degrees…"/>
          <p:cNvSpPr txBox="1"/>
          <p:nvPr/>
        </p:nvSpPr>
        <p:spPr>
          <a:xfrm>
            <a:off x="10735396" y="3846170"/>
            <a:ext cx="1881531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10 degrees </a:t>
            </a:r>
          </a:p>
          <a:p>
            <a:r>
              <a:t>isotherm </a:t>
            </a:r>
          </a:p>
        </p:txBody>
      </p:sp>
      <p:sp>
        <p:nvSpPr>
          <p:cNvPr id="287" name="Line"/>
          <p:cNvSpPr/>
          <p:nvPr/>
        </p:nvSpPr>
        <p:spPr>
          <a:xfrm>
            <a:off x="9232900" y="1390050"/>
            <a:ext cx="2151370" cy="239782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0850" y="2364286"/>
            <a:ext cx="10960300" cy="7519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700" y="1485106"/>
            <a:ext cx="3073400" cy="2273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alinity transects also show weaker vertical stratification in GOFS 3.1 compared to observations"/>
          <p:cNvSpPr txBox="1"/>
          <p:nvPr/>
        </p:nvSpPr>
        <p:spPr>
          <a:xfrm>
            <a:off x="1503441" y="321920"/>
            <a:ext cx="10455118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t>Salinity transects also show weaker vertical stratification in GOFS 3.1 compared to observations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iddle/South Atlantic Bight Transition Zone"/>
          <p:cNvSpPr txBox="1"/>
          <p:nvPr/>
        </p:nvSpPr>
        <p:spPr>
          <a:xfrm>
            <a:off x="2487803" y="189675"/>
            <a:ext cx="8029195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Middle/South Atlantic Bight Transition Zone</a:t>
            </a:r>
          </a:p>
        </p:txBody>
      </p:sp>
      <p:sp>
        <p:nvSpPr>
          <p:cNvPr id="132" name="SAB has no cold pool…"/>
          <p:cNvSpPr txBox="1"/>
          <p:nvPr/>
        </p:nvSpPr>
        <p:spPr>
          <a:xfrm>
            <a:off x="946731" y="655178"/>
            <a:ext cx="11111338" cy="1934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SAB has no cold pool</a:t>
            </a:r>
          </a:p>
          <a:p>
            <a:pPr marL="333375" indent="-333375" algn="l">
              <a:buSzPct val="145000"/>
              <a:buChar char="•"/>
            </a:pPr>
            <a:r>
              <a:t> During Florence, water column mixes completely decreasing the SST GOFS 3.1 has transitioned already to a fully mixed water column, therefore SST remains the same before and after the storm</a:t>
            </a:r>
          </a:p>
          <a:p>
            <a:pPr marL="333375" indent="-333375" algn="l">
              <a:buSzPct val="145000"/>
              <a:buChar char="•"/>
              <a:defRPr>
                <a:solidFill>
                  <a:srgbClr val="FF4520"/>
                </a:solidFill>
              </a:defRPr>
            </a:pPr>
            <a:r>
              <a:t>Extent of cold pool in GOFS 3.1 ? </a:t>
            </a:r>
          </a:p>
        </p:txBody>
      </p:sp>
      <p:grpSp>
        <p:nvGrpSpPr>
          <p:cNvPr id="135" name="Group"/>
          <p:cNvGrpSpPr/>
          <p:nvPr/>
        </p:nvGrpSpPr>
        <p:grpSpPr>
          <a:xfrm>
            <a:off x="4604930" y="3141348"/>
            <a:ext cx="7588007" cy="3158693"/>
            <a:chOff x="26" y="30672"/>
            <a:chExt cx="7588005" cy="3158691"/>
          </a:xfrm>
        </p:grpSpPr>
        <p:pic>
          <p:nvPicPr>
            <p:cNvPr id="133" name="Group" descr="Group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525" r="8381" b="39777"/>
            <a:stretch>
              <a:fillRect/>
            </a:stretch>
          </p:blipFill>
          <p:spPr>
            <a:xfrm>
              <a:off x="26" y="30672"/>
              <a:ext cx="7050715" cy="3158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90837" t="29231" r="3815" b="47658"/>
            <a:stretch>
              <a:fillRect/>
            </a:stretch>
          </p:blipFill>
          <p:spPr>
            <a:xfrm>
              <a:off x="7001368" y="817138"/>
              <a:ext cx="586664" cy="1624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40" name="Group"/>
          <p:cNvGrpSpPr/>
          <p:nvPr/>
        </p:nvGrpSpPr>
        <p:grpSpPr>
          <a:xfrm>
            <a:off x="4656510" y="6395870"/>
            <a:ext cx="7410846" cy="3309185"/>
            <a:chOff x="-12502" y="0"/>
            <a:chExt cx="7410845" cy="3309183"/>
          </a:xfrm>
        </p:grpSpPr>
        <p:grpSp>
          <p:nvGrpSpPr>
            <p:cNvPr id="138" name="Group"/>
            <p:cNvGrpSpPr/>
            <p:nvPr/>
          </p:nvGrpSpPr>
          <p:grpSpPr>
            <a:xfrm>
              <a:off x="-12503" y="0"/>
              <a:ext cx="7018078" cy="3309184"/>
              <a:chOff x="-12502" y="0"/>
              <a:chExt cx="7018076" cy="3309183"/>
            </a:xfrm>
          </p:grpSpPr>
          <p:pic>
            <p:nvPicPr>
              <p:cNvPr id="136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6831" r="9081" b="44276"/>
              <a:stretch>
                <a:fillRect/>
              </a:stretch>
            </p:blipFill>
            <p:spPr>
              <a:xfrm>
                <a:off x="0" y="0"/>
                <a:ext cx="7005575" cy="265286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37" name="Image" descr="Image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6652" t="84392" r="9260" b="1037"/>
              <a:stretch>
                <a:fillRect/>
              </a:stretch>
            </p:blipFill>
            <p:spPr>
              <a:xfrm>
                <a:off x="-12503" y="2615566"/>
                <a:ext cx="7005378" cy="69361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3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0740" t="33810" r="6606" b="44276"/>
            <a:stretch>
              <a:fillRect/>
            </a:stretch>
          </p:blipFill>
          <p:spPr>
            <a:xfrm>
              <a:off x="7010047" y="398212"/>
              <a:ext cx="388297" cy="1832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41" name="Line"/>
          <p:cNvSpPr/>
          <p:nvPr/>
        </p:nvSpPr>
        <p:spPr>
          <a:xfrm flipV="1">
            <a:off x="6882424" y="3548743"/>
            <a:ext cx="1" cy="5443640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2" name="Line"/>
          <p:cNvSpPr/>
          <p:nvPr/>
        </p:nvSpPr>
        <p:spPr>
          <a:xfrm>
            <a:off x="4985891" y="3047175"/>
            <a:ext cx="1" cy="34115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3" name="Florence"/>
          <p:cNvSpPr txBox="1"/>
          <p:nvPr/>
        </p:nvSpPr>
        <p:spPr>
          <a:xfrm>
            <a:off x="6193119" y="2710392"/>
            <a:ext cx="137861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Florence</a:t>
            </a:r>
          </a:p>
        </p:txBody>
      </p:sp>
      <p:pic>
        <p:nvPicPr>
          <p:cNvPr id="144" name="RAMSES_track.png" descr="RAMSES_trac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3874" y="2826874"/>
            <a:ext cx="3864768" cy="2863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100_GOFS31_MAB.png" descr="T100_GOFS31_M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9720" y="1635020"/>
            <a:ext cx="9443069" cy="808714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Depth Average Temperature down to 100 m or bottom"/>
          <p:cNvSpPr txBox="1"/>
          <p:nvPr/>
        </p:nvSpPr>
        <p:spPr>
          <a:xfrm>
            <a:off x="657097" y="248667"/>
            <a:ext cx="11385805" cy="1331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Depth Average Temperature down to 100 m or bottom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OHC_GOFS31_MAB.png" descr="OHC_GOFS31_MA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810" y="1091385"/>
            <a:ext cx="10535903" cy="835203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Ocean Heat Content"/>
          <p:cNvSpPr txBox="1"/>
          <p:nvPr/>
        </p:nvSpPr>
        <p:spPr>
          <a:xfrm>
            <a:off x="3979926" y="238084"/>
            <a:ext cx="5044949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Ocean Heat Content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Yellow Sea"/>
          <p:cNvSpPr txBox="1"/>
          <p:nvPr/>
        </p:nvSpPr>
        <p:spPr>
          <a:xfrm>
            <a:off x="5138165" y="147067"/>
            <a:ext cx="2728469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Yellow Sea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yphoon  Soulik"/>
          <p:cNvSpPr txBox="1"/>
          <p:nvPr/>
        </p:nvSpPr>
        <p:spPr>
          <a:xfrm>
            <a:off x="4530852" y="13717"/>
            <a:ext cx="39430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Typhoon  Soulik</a:t>
            </a:r>
          </a:p>
        </p:txBody>
      </p:sp>
      <p:sp>
        <p:nvSpPr>
          <p:cNvPr id="155" name="There is cooling ahead of eye during Typhoon Soulik…"/>
          <p:cNvSpPr txBox="1"/>
          <p:nvPr/>
        </p:nvSpPr>
        <p:spPr>
          <a:xfrm>
            <a:off x="2063993" y="836270"/>
            <a:ext cx="909058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•"/>
            </a:pPr>
            <a:r>
              <a:t>There is cooling ahead of eye during Typhoon Soulik</a:t>
            </a:r>
          </a:p>
          <a:p>
            <a:pPr marL="333375" indent="-333375" algn="l">
              <a:buSzPct val="145000"/>
              <a:buChar char="•"/>
            </a:pPr>
            <a:r>
              <a:t>GOFS 3.1 fails to reproduce the SST cooling by 6 degrees    </a:t>
            </a:r>
          </a:p>
        </p:txBody>
      </p:sp>
      <p:pic>
        <p:nvPicPr>
          <p:cNvPr id="156" name="Image" descr="Image"/>
          <p:cNvPicPr>
            <a:picLocks noChangeAspect="1"/>
          </p:cNvPicPr>
          <p:nvPr/>
        </p:nvPicPr>
        <p:blipFill rotWithShape="1">
          <a:blip r:embed="rId2">
            <a:extLst/>
          </a:blip>
          <a:srcRect l="6035" r="-661"/>
          <a:stretch/>
        </p:blipFill>
        <p:spPr>
          <a:xfrm>
            <a:off x="1554684" y="2714726"/>
            <a:ext cx="10180115" cy="714155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yphoon  Soulik"/>
          <p:cNvSpPr txBox="1"/>
          <p:nvPr/>
        </p:nvSpPr>
        <p:spPr>
          <a:xfrm>
            <a:off x="8053628" y="1870595"/>
            <a:ext cx="228234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Typhoon  Soulik</a:t>
            </a:r>
          </a:p>
        </p:txBody>
      </p:sp>
      <p:sp>
        <p:nvSpPr>
          <p:cNvPr id="158" name="Line"/>
          <p:cNvSpPr/>
          <p:nvPr/>
        </p:nvSpPr>
        <p:spPr>
          <a:xfrm flipV="1">
            <a:off x="8720666" y="2954867"/>
            <a:ext cx="1" cy="6070277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9" name="Line"/>
          <p:cNvSpPr/>
          <p:nvPr/>
        </p:nvSpPr>
        <p:spPr>
          <a:xfrm>
            <a:off x="8720666" y="2390791"/>
            <a:ext cx="1" cy="46136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First Incremental Insertion Window"/>
          <p:cNvSpPr txBox="1"/>
          <p:nvPr/>
        </p:nvSpPr>
        <p:spPr>
          <a:xfrm>
            <a:off x="1995170" y="1870748"/>
            <a:ext cx="536343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First Incremental Insertion Window</a:t>
            </a:r>
          </a:p>
        </p:txBody>
      </p:sp>
      <p:sp>
        <p:nvSpPr>
          <p:cNvPr id="161" name="Line"/>
          <p:cNvSpPr/>
          <p:nvPr/>
        </p:nvSpPr>
        <p:spPr>
          <a:xfrm>
            <a:off x="4246033" y="2390945"/>
            <a:ext cx="1" cy="4610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2" name="Oval"/>
          <p:cNvSpPr/>
          <p:nvPr/>
        </p:nvSpPr>
        <p:spPr>
          <a:xfrm>
            <a:off x="3707870" y="6389786"/>
            <a:ext cx="1076326" cy="2706887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yphoon  Soulik"/>
          <p:cNvSpPr txBox="1"/>
          <p:nvPr/>
        </p:nvSpPr>
        <p:spPr>
          <a:xfrm>
            <a:off x="8650528" y="2537916"/>
            <a:ext cx="2282344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/>
            </a:lvl1pPr>
          </a:lstStyle>
          <a:p>
            <a:r>
              <a:t>Typhoon  Soulik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0100" y="3200400"/>
            <a:ext cx="9525000" cy="659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Line"/>
          <p:cNvSpPr/>
          <p:nvPr/>
        </p:nvSpPr>
        <p:spPr>
          <a:xfrm flipV="1">
            <a:off x="9017000" y="3594100"/>
            <a:ext cx="0" cy="5459164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7" name="Line"/>
          <p:cNvSpPr/>
          <p:nvPr/>
        </p:nvSpPr>
        <p:spPr>
          <a:xfrm>
            <a:off x="9017000" y="3066008"/>
            <a:ext cx="0" cy="46136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8" name="Typhoon  Soulik"/>
          <p:cNvSpPr txBox="1"/>
          <p:nvPr/>
        </p:nvSpPr>
        <p:spPr>
          <a:xfrm>
            <a:off x="4530852" y="153417"/>
            <a:ext cx="394309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r>
              <a:t>Typhoon  Soulik</a:t>
            </a:r>
          </a:p>
        </p:txBody>
      </p:sp>
      <p:sp>
        <p:nvSpPr>
          <p:cNvPr id="169" name="The correction of the salinity field in GOFS 3.1 after the glider data is assimilated for the first time is remarkable"/>
          <p:cNvSpPr txBox="1"/>
          <p:nvPr/>
        </p:nvSpPr>
        <p:spPr>
          <a:xfrm>
            <a:off x="1679568" y="975970"/>
            <a:ext cx="9645665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t>The correction of the salinity field in GOFS 3.1 after the glider data is assimilated for the first time is remarkable </a:t>
            </a:r>
          </a:p>
        </p:txBody>
      </p:sp>
      <p:sp>
        <p:nvSpPr>
          <p:cNvPr id="170" name="First Incremental…"/>
          <p:cNvSpPr txBox="1"/>
          <p:nvPr/>
        </p:nvSpPr>
        <p:spPr>
          <a:xfrm>
            <a:off x="3605975" y="2353920"/>
            <a:ext cx="2871849" cy="829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First Incremental </a:t>
            </a:r>
          </a:p>
          <a:p>
            <a:r>
              <a:t>Insertion Window</a:t>
            </a:r>
          </a:p>
        </p:txBody>
      </p:sp>
      <p:sp>
        <p:nvSpPr>
          <p:cNvPr id="171" name="Line"/>
          <p:cNvSpPr/>
          <p:nvPr/>
        </p:nvSpPr>
        <p:spPr>
          <a:xfrm>
            <a:off x="5041900" y="3159527"/>
            <a:ext cx="0" cy="4610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2" name="Oval"/>
          <p:cNvSpPr/>
          <p:nvPr/>
        </p:nvSpPr>
        <p:spPr>
          <a:xfrm>
            <a:off x="4503737" y="6684664"/>
            <a:ext cx="1076326" cy="2509839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3" name="Line"/>
          <p:cNvSpPr/>
          <p:nvPr/>
        </p:nvSpPr>
        <p:spPr>
          <a:xfrm flipH="1">
            <a:off x="5244973" y="1797355"/>
            <a:ext cx="3164590" cy="4891973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7425</TotalTime>
  <Words>388</Words>
  <Application>Microsoft Macintosh PowerPoint</Application>
  <PresentationFormat>Custom</PresentationFormat>
  <Paragraphs>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8</cp:revision>
  <dcterms:modified xsi:type="dcterms:W3CDTF">2019-05-09T20:22:20Z</dcterms:modified>
</cp:coreProperties>
</file>