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68" r:id="rId2"/>
    <p:sldId id="459" r:id="rId3"/>
    <p:sldId id="460" r:id="rId4"/>
    <p:sldId id="461" r:id="rId5"/>
    <p:sldId id="463" r:id="rId6"/>
    <p:sldId id="464" r:id="rId7"/>
    <p:sldId id="272" r:id="rId8"/>
    <p:sldId id="451" r:id="rId9"/>
    <p:sldId id="275" r:id="rId10"/>
    <p:sldId id="453" r:id="rId11"/>
    <p:sldId id="446" r:id="rId12"/>
    <p:sldId id="280" r:id="rId13"/>
    <p:sldId id="281" r:id="rId14"/>
    <p:sldId id="300" r:id="rId15"/>
    <p:sldId id="287" r:id="rId16"/>
    <p:sldId id="301" r:id="rId17"/>
    <p:sldId id="457" r:id="rId18"/>
    <p:sldId id="458" r:id="rId19"/>
    <p:sldId id="455" r:id="rId20"/>
    <p:sldId id="456" r:id="rId21"/>
    <p:sldId id="465" r:id="rId22"/>
    <p:sldId id="440" r:id="rId23"/>
    <p:sldId id="441" r:id="rId24"/>
    <p:sldId id="442" r:id="rId25"/>
    <p:sldId id="44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1D9A78"/>
    <a:srgbClr val="127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4674"/>
  </p:normalViewPr>
  <p:slideViewPr>
    <p:cSldViewPr snapToGrid="0" snapToObjects="1" showGuides="1">
      <p:cViewPr varScale="1">
        <p:scale>
          <a:sx n="125" d="100"/>
          <a:sy n="125" d="100"/>
        </p:scale>
        <p:origin x="184" y="240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4F2C6-0B2C-3D40-A4CE-D6733A9C2305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8D96F-7941-6F4A-8C1D-28D70070E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61 gliders that reported data to the IOSS glider DAC during the 2018 hurricane season. All these data was pushed into the GTS (Global Telecommunication System) once a day. Once in the GTS, the data was accessed by a number of operational ocean models that use data assimilation: GOFS, European model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increment is the change made to the model state at the end of the previous assimilation cycle.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8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0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4169-C995-3042-824B-11822E50D82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1CE28-5DC8-654E-8F07-5F8A0763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94DF17-D4D6-1449-9417-66B136513B59}"/>
              </a:ext>
            </a:extLst>
          </p:cNvPr>
          <p:cNvSpPr txBox="1"/>
          <p:nvPr/>
        </p:nvSpPr>
        <p:spPr>
          <a:xfrm>
            <a:off x="260595" y="56327"/>
            <a:ext cx="8622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62 Gliders in the IOOS Glider Data Assembly Center (DAC) </a:t>
            </a:r>
          </a:p>
          <a:p>
            <a:pPr algn="ctr"/>
            <a:r>
              <a:rPr lang="en-US" sz="2800" dirty="0"/>
              <a:t>During Hurricane Season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8C17CC-BE9C-B440-9A99-5DD8751F3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9"/>
          <a:stretch/>
        </p:blipFill>
        <p:spPr>
          <a:xfrm>
            <a:off x="991944" y="1010434"/>
            <a:ext cx="7160109" cy="58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5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42459" y="-12599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625600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4938173" y="4771697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89A2BBF-7DC5-6A48-B58E-B4C152E0063C}"/>
              </a:ext>
            </a:extLst>
          </p:cNvPr>
          <p:cNvSpPr/>
          <p:nvPr/>
        </p:nvSpPr>
        <p:spPr>
          <a:xfrm>
            <a:off x="5686097" y="468434"/>
            <a:ext cx="0" cy="459394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E08CBD-EFAC-1645-AF74-343B4959EBF3}"/>
              </a:ext>
            </a:extLst>
          </p:cNvPr>
          <p:cNvGrpSpPr/>
          <p:nvPr/>
        </p:nvGrpSpPr>
        <p:grpSpPr>
          <a:xfrm>
            <a:off x="668918" y="546100"/>
            <a:ext cx="8181867" cy="5429519"/>
            <a:chOff x="668918" y="546100"/>
            <a:chExt cx="8181867" cy="542951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383EE7-C3E3-4147-916B-56C9EFD6C6B0}"/>
                </a:ext>
              </a:extLst>
            </p:cNvPr>
            <p:cNvGrpSpPr/>
            <p:nvPr/>
          </p:nvGrpSpPr>
          <p:grpSpPr>
            <a:xfrm>
              <a:off x="668918" y="546100"/>
              <a:ext cx="8181867" cy="3797199"/>
              <a:chOff x="668918" y="546100"/>
              <a:chExt cx="8181867" cy="379719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9CE689C-41F2-7247-9704-44AABC6796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9726"/>
              <a:stretch/>
            </p:blipFill>
            <p:spPr>
              <a:xfrm>
                <a:off x="668918" y="546100"/>
                <a:ext cx="7497931" cy="21590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9D566D3-9FB8-FF41-88C6-E17D164902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968"/>
              <a:stretch/>
            </p:blipFill>
            <p:spPr>
              <a:xfrm>
                <a:off x="689024" y="2184299"/>
                <a:ext cx="7477825" cy="21590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0ADCF0D-1A73-E84E-9B48-410BE55887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0418" t="1575" r="151" b="-1575"/>
              <a:stretch/>
            </p:blipFill>
            <p:spPr>
              <a:xfrm>
                <a:off x="8067453" y="1370211"/>
                <a:ext cx="783332" cy="2159000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7E9B310-0894-674C-99AD-19B983532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850" y="3867419"/>
              <a:ext cx="7302500" cy="210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33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24E0C43-C5E1-E744-865B-B0FABB8D6DFF}"/>
              </a:ext>
            </a:extLst>
          </p:cNvPr>
          <p:cNvSpPr txBox="1"/>
          <p:nvPr/>
        </p:nvSpPr>
        <p:spPr>
          <a:xfrm>
            <a:off x="1884431" y="103366"/>
            <a:ext cx="543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Vertical Profiles of Temperature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C29384-EE3C-1C4D-960D-33F4C7C01ACF}"/>
              </a:ext>
            </a:extLst>
          </p:cNvPr>
          <p:cNvSpPr txBox="1"/>
          <p:nvPr/>
        </p:nvSpPr>
        <p:spPr>
          <a:xfrm>
            <a:off x="863046" y="727894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day before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0017E-EAD1-6848-B977-AA4693D450AA}"/>
              </a:ext>
            </a:extLst>
          </p:cNvPr>
          <p:cNvSpPr txBox="1"/>
          <p:nvPr/>
        </p:nvSpPr>
        <p:spPr>
          <a:xfrm>
            <a:off x="3715324" y="72789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During Michael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A00C1-DCB7-7B4C-A032-DD095A64072C}"/>
              </a:ext>
            </a:extLst>
          </p:cNvPr>
          <p:cNvSpPr txBox="1"/>
          <p:nvPr/>
        </p:nvSpPr>
        <p:spPr>
          <a:xfrm>
            <a:off x="6911925" y="718900"/>
            <a:ext cx="152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day after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5AAB31-475F-724D-9E2A-7EB0B7E5EA3C}"/>
              </a:ext>
            </a:extLst>
          </p:cNvPr>
          <p:cNvGrpSpPr/>
          <p:nvPr/>
        </p:nvGrpSpPr>
        <p:grpSpPr>
          <a:xfrm>
            <a:off x="75872" y="1171572"/>
            <a:ext cx="3303357" cy="5541567"/>
            <a:chOff x="60365" y="1320800"/>
            <a:chExt cx="3162300" cy="55372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2A7A7A-D31E-654E-8704-E97F1116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65" y="1320800"/>
              <a:ext cx="3162300" cy="55372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26E335-32B2-2B4C-B4A6-99FC7A1E60C3}"/>
                </a:ext>
              </a:extLst>
            </p:cNvPr>
            <p:cNvGrpSpPr/>
            <p:nvPr/>
          </p:nvGrpSpPr>
          <p:grpSpPr>
            <a:xfrm>
              <a:off x="870790" y="2864433"/>
              <a:ext cx="1676275" cy="1042548"/>
              <a:chOff x="870790" y="2864433"/>
              <a:chExt cx="1676275" cy="104254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BDAA6B5-EC92-4540-ACE0-8CA165EBA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790" y="3906981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6F205CB-FE73-0E4A-9804-A2755D04A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557" y="3365169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3576BCF-E407-2A48-9258-AF8D8A9C8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577" y="2864433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DF1EFE8-4237-364E-8262-122FCE3ACA06}"/>
              </a:ext>
            </a:extLst>
          </p:cNvPr>
          <p:cNvGrpSpPr/>
          <p:nvPr/>
        </p:nvGrpSpPr>
        <p:grpSpPr>
          <a:xfrm>
            <a:off x="3467586" y="1171572"/>
            <a:ext cx="2730086" cy="5541567"/>
            <a:chOff x="3690786" y="2336463"/>
            <a:chExt cx="2772145" cy="553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8F6315-CC25-284F-9D66-1A4875193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38"/>
            <a:stretch/>
          </p:blipFill>
          <p:spPr>
            <a:xfrm>
              <a:off x="3690786" y="2336463"/>
              <a:ext cx="2772145" cy="553720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96BF6C-2B12-924D-A8CB-618821012C79}"/>
                </a:ext>
              </a:extLst>
            </p:cNvPr>
            <p:cNvCxnSpPr>
              <a:cxnSpLocks/>
            </p:cNvCxnSpPr>
            <p:nvPr/>
          </p:nvCxnSpPr>
          <p:spPr>
            <a:xfrm>
              <a:off x="4090827" y="4380832"/>
              <a:ext cx="1815103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38B207-455B-CA41-9CC5-5450FE994412}"/>
                </a:ext>
              </a:extLst>
            </p:cNvPr>
            <p:cNvCxnSpPr>
              <a:cxnSpLocks/>
            </p:cNvCxnSpPr>
            <p:nvPr/>
          </p:nvCxnSpPr>
          <p:spPr>
            <a:xfrm>
              <a:off x="4102702" y="3725710"/>
              <a:ext cx="190422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CB70AF-D814-CA45-88C4-9880BD6DD2A6}"/>
                </a:ext>
              </a:extLst>
            </p:cNvPr>
            <p:cNvSpPr txBox="1"/>
            <p:nvPr/>
          </p:nvSpPr>
          <p:spPr>
            <a:xfrm>
              <a:off x="4079221" y="3734500"/>
              <a:ext cx="1529972" cy="64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Deepening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of mixed layer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2A609A-5441-F34F-9525-DE87C882A9BA}"/>
              </a:ext>
            </a:extLst>
          </p:cNvPr>
          <p:cNvGrpSpPr/>
          <p:nvPr/>
        </p:nvGrpSpPr>
        <p:grpSpPr>
          <a:xfrm>
            <a:off x="6273557" y="1171572"/>
            <a:ext cx="2829610" cy="5541567"/>
            <a:chOff x="6305754" y="1320800"/>
            <a:chExt cx="2838203" cy="55372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2C5D829-3697-B04C-9C3D-74088186A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9"/>
            <a:stretch/>
          </p:blipFill>
          <p:spPr>
            <a:xfrm>
              <a:off x="6305754" y="1320800"/>
              <a:ext cx="2838203" cy="553720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DE6D056-A822-F94C-8E8B-DF94D21A1DB3}"/>
                </a:ext>
              </a:extLst>
            </p:cNvPr>
            <p:cNvCxnSpPr>
              <a:cxnSpLocks/>
            </p:cNvCxnSpPr>
            <p:nvPr/>
          </p:nvCxnSpPr>
          <p:spPr>
            <a:xfrm>
              <a:off x="6769846" y="3365169"/>
              <a:ext cx="1815103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2C7DC5-A719-FD41-9F86-B3788E75848F}"/>
                </a:ext>
              </a:extLst>
            </p:cNvPr>
            <p:cNvSpPr txBox="1"/>
            <p:nvPr/>
          </p:nvSpPr>
          <p:spPr>
            <a:xfrm>
              <a:off x="6749634" y="2749573"/>
              <a:ext cx="1464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Mixed layer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remains deep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66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aribbean"/>
          <p:cNvSpPr txBox="1"/>
          <p:nvPr/>
        </p:nvSpPr>
        <p:spPr>
          <a:xfrm>
            <a:off x="940273" y="231187"/>
            <a:ext cx="763015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Heat Transport through the </a:t>
            </a:r>
            <a:r>
              <a:rPr lang="en-US" sz="3200" dirty="0" err="1"/>
              <a:t>Anegada</a:t>
            </a:r>
            <a:r>
              <a:rPr lang="en-US" sz="3200" dirty="0"/>
              <a:t> Passage</a:t>
            </a:r>
            <a:endParaRPr sz="3200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887E8AB-098A-DB49-8718-3F4400A4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41" y="1034318"/>
            <a:ext cx="8278821" cy="55136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31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79CC2D-C897-0942-BFAC-07A434CF2256}"/>
              </a:ext>
            </a:extLst>
          </p:cNvPr>
          <p:cNvGrpSpPr/>
          <p:nvPr/>
        </p:nvGrpSpPr>
        <p:grpSpPr>
          <a:xfrm>
            <a:off x="5890587" y="2595221"/>
            <a:ext cx="3134337" cy="2277909"/>
            <a:chOff x="552254" y="431035"/>
            <a:chExt cx="5740400" cy="4302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B1B09F-296E-8E45-B25A-915FF2CA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003" b="-926"/>
            <a:stretch/>
          </p:blipFill>
          <p:spPr>
            <a:xfrm>
              <a:off x="552254" y="431035"/>
              <a:ext cx="5740400" cy="430271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663A25-CEAC-0549-8E2A-EE2C49761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81" t="15191" r="4050" b="57482"/>
            <a:stretch/>
          </p:blipFill>
          <p:spPr>
            <a:xfrm>
              <a:off x="4307627" y="722043"/>
              <a:ext cx="1817881" cy="1322267"/>
            </a:xfrm>
            <a:prstGeom prst="rect">
              <a:avLst/>
            </a:prstGeom>
          </p:spPr>
        </p:pic>
      </p:grpSp>
      <p:sp>
        <p:nvSpPr>
          <p:cNvPr id="254" name="Caribbean"/>
          <p:cNvSpPr txBox="1"/>
          <p:nvPr/>
        </p:nvSpPr>
        <p:spPr>
          <a:xfrm>
            <a:off x="661185" y="77982"/>
            <a:ext cx="758778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531" dirty="0"/>
              <a:t>Caribbean</a:t>
            </a:r>
            <a:r>
              <a:rPr lang="en-US" sz="2531" dirty="0"/>
              <a:t>: 200 M Depth Average Velocity 18 July -17 Sep</a:t>
            </a:r>
            <a:endParaRPr sz="253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5519F5-2D44-924A-8FE3-DAE739F5F7A5}"/>
              </a:ext>
            </a:extLst>
          </p:cNvPr>
          <p:cNvCxnSpPr>
            <a:cxnSpLocks/>
          </p:cNvCxnSpPr>
          <p:nvPr/>
        </p:nvCxnSpPr>
        <p:spPr>
          <a:xfrm flipV="1">
            <a:off x="5789589" y="3984809"/>
            <a:ext cx="1759122" cy="13971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48EFC0-99D7-B641-B179-542911BED605}"/>
              </a:ext>
            </a:extLst>
          </p:cNvPr>
          <p:cNvCxnSpPr>
            <a:cxnSpLocks/>
          </p:cNvCxnSpPr>
          <p:nvPr/>
        </p:nvCxnSpPr>
        <p:spPr>
          <a:xfrm>
            <a:off x="5751030" y="2107498"/>
            <a:ext cx="1836240" cy="145203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C6CD80-AB38-1146-9354-037853C1B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754" y="4883050"/>
            <a:ext cx="5780516" cy="1911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EBDDCE-EA90-CF48-B732-3DC8AD120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2" y="2733998"/>
            <a:ext cx="5750778" cy="1937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967AFD-8629-9942-88E6-84285C4B8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694" y="533046"/>
            <a:ext cx="5910576" cy="199916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46329F-B2AB-D845-B626-AEC18DA49449}"/>
              </a:ext>
            </a:extLst>
          </p:cNvPr>
          <p:cNvCxnSpPr>
            <a:cxnSpLocks/>
          </p:cNvCxnSpPr>
          <p:nvPr/>
        </p:nvCxnSpPr>
        <p:spPr>
          <a:xfrm>
            <a:off x="5675586" y="3761319"/>
            <a:ext cx="1673529" cy="117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194644-888F-F848-9E6A-6CBAC2404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42" y="532778"/>
            <a:ext cx="2339578" cy="6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FB6FE2-08B2-3D43-B12F-189972BEA0C9}"/>
              </a:ext>
            </a:extLst>
          </p:cNvPr>
          <p:cNvGrpSpPr/>
          <p:nvPr/>
        </p:nvGrpSpPr>
        <p:grpSpPr>
          <a:xfrm>
            <a:off x="409904" y="339340"/>
            <a:ext cx="7849358" cy="6303197"/>
            <a:chOff x="612259" y="165920"/>
            <a:chExt cx="7963697" cy="6511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CBA6C0-25A3-2F44-9B10-433BF00A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59" y="165920"/>
              <a:ext cx="7963697" cy="65113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C6AEE-1311-214B-95F3-866A64DC3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2264" y="2507947"/>
              <a:ext cx="1862704" cy="4732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83854C-4D8A-0A44-A942-84E6A1255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8725" y="4212076"/>
              <a:ext cx="1669852" cy="4732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0D756E-286E-3143-B45C-25484F13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79" y="4350522"/>
              <a:ext cx="1669852" cy="4732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4E485B-04BD-DF43-A25E-CD9AB1DB0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510" y="2424986"/>
              <a:ext cx="1669852" cy="47327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973086-A30C-2045-AAF8-9F6E0D3A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6461" y="2451775"/>
              <a:ext cx="1473398" cy="4464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DFB322-D427-4846-8A2D-07F31508C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7271" y="4363917"/>
              <a:ext cx="1464469" cy="44648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A610FA-E3A7-6B45-B9B7-D9A7651F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6584" y="4221186"/>
              <a:ext cx="1634133" cy="44648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D9228B-345A-1A4C-9B4A-A67FA9B1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6549" y="2543845"/>
              <a:ext cx="1634133" cy="446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02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ross-channel Temperature Gradients"/>
          <p:cNvSpPr txBox="1"/>
          <p:nvPr/>
        </p:nvSpPr>
        <p:spPr>
          <a:xfrm>
            <a:off x="1388149" y="0"/>
            <a:ext cx="634879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3200" dirty="0"/>
              <a:t>Cross-channel Temperature Gradients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7C3FF9-735F-044E-B44D-516491489052}"/>
              </a:ext>
            </a:extLst>
          </p:cNvPr>
          <p:cNvGrpSpPr/>
          <p:nvPr/>
        </p:nvGrpSpPr>
        <p:grpSpPr>
          <a:xfrm>
            <a:off x="5907758" y="2632283"/>
            <a:ext cx="3134337" cy="2277909"/>
            <a:chOff x="552254" y="431035"/>
            <a:chExt cx="5740400" cy="43027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4AB40E-8F3E-064C-ABA3-A929D02ED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003" b="-926"/>
            <a:stretch/>
          </p:blipFill>
          <p:spPr>
            <a:xfrm>
              <a:off x="552254" y="431035"/>
              <a:ext cx="5740400" cy="43027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14B095-98E3-0E4C-8D7D-39E97E1D7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81" t="15191" r="4050" b="57482"/>
            <a:stretch/>
          </p:blipFill>
          <p:spPr>
            <a:xfrm>
              <a:off x="4307627" y="722043"/>
              <a:ext cx="1817881" cy="132226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CDC857-0C62-E646-9FA9-67820E6A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161" y="4842053"/>
            <a:ext cx="5824766" cy="2015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6501D6-2059-2B4A-90BD-16EC6BBF7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784" y="517919"/>
            <a:ext cx="5929520" cy="20522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E9283-4BCC-BA44-AA82-835D82173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8" y="2731817"/>
            <a:ext cx="5737991" cy="198591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81DC2B-BB19-1D40-8B1F-AC2E8930D845}"/>
              </a:ext>
            </a:extLst>
          </p:cNvPr>
          <p:cNvCxnSpPr>
            <a:cxnSpLocks/>
          </p:cNvCxnSpPr>
          <p:nvPr/>
        </p:nvCxnSpPr>
        <p:spPr>
          <a:xfrm flipV="1">
            <a:off x="6243145" y="3984809"/>
            <a:ext cx="1305566" cy="102862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E625BB-37A1-F548-9B60-EC88DD75BA61}"/>
              </a:ext>
            </a:extLst>
          </p:cNvPr>
          <p:cNvCxnSpPr>
            <a:cxnSpLocks/>
          </p:cNvCxnSpPr>
          <p:nvPr/>
        </p:nvCxnSpPr>
        <p:spPr>
          <a:xfrm>
            <a:off x="6238304" y="2529041"/>
            <a:ext cx="1348966" cy="103049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F07EEB-529C-874A-B318-11FA2FED0EC5}"/>
              </a:ext>
            </a:extLst>
          </p:cNvPr>
          <p:cNvCxnSpPr>
            <a:cxnSpLocks/>
          </p:cNvCxnSpPr>
          <p:nvPr/>
        </p:nvCxnSpPr>
        <p:spPr>
          <a:xfrm>
            <a:off x="5785419" y="3773103"/>
            <a:ext cx="1563696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8944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rmal-Wind Balance Using ng487 and ng291"/>
          <p:cNvSpPr txBox="1"/>
          <p:nvPr/>
        </p:nvSpPr>
        <p:spPr>
          <a:xfrm>
            <a:off x="673926" y="80454"/>
            <a:ext cx="787234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/>
            </a:lvl1pPr>
          </a:lstStyle>
          <a:p>
            <a:r>
              <a:rPr sz="3200" dirty="0"/>
              <a:t>Thermal-Wind Balance Using ng487 and ng291</a:t>
            </a:r>
          </a:p>
        </p:txBody>
      </p:sp>
      <p:pic>
        <p:nvPicPr>
          <p:cNvPr id="132" name="thermal_wind_calculation_2018-08-23 12:00:00.png" descr="thermal_wind_calculation_2018-08-23 12:00: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425" y="3565340"/>
            <a:ext cx="3871769" cy="300673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4108435" y="5417842"/>
            <a:ext cx="835082" cy="0"/>
          </a:xfrm>
          <a:prstGeom prst="line">
            <a:avLst/>
          </a:prstGeom>
          <a:ln w="25400">
            <a:solidFill>
              <a:schemeClr val="tx1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5" name="Shifted"/>
          <p:cNvSpPr txBox="1"/>
          <p:nvPr/>
        </p:nvSpPr>
        <p:spPr>
          <a:xfrm>
            <a:off x="4191091" y="4982326"/>
            <a:ext cx="73488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dirty="0"/>
              <a:t>Shifted</a:t>
            </a:r>
          </a:p>
        </p:txBody>
      </p:sp>
      <p:sp>
        <p:nvSpPr>
          <p:cNvPr id="136" name="Line"/>
          <p:cNvSpPr/>
          <p:nvPr/>
        </p:nvSpPr>
        <p:spPr>
          <a:xfrm>
            <a:off x="2101635" y="5458829"/>
            <a:ext cx="9042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7" name="Shift"/>
          <p:cNvSpPr txBox="1"/>
          <p:nvPr/>
        </p:nvSpPr>
        <p:spPr>
          <a:xfrm>
            <a:off x="2303666" y="5068707"/>
            <a:ext cx="50013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Shift</a:t>
            </a:r>
          </a:p>
        </p:txBody>
      </p:sp>
      <p:pic>
        <p:nvPicPr>
          <p:cNvPr id="138" name="thermal_wind_shifted_calculation_2018-08-23 12:00:00.png" descr="thermal_wind_shifted_calculation_2018-08-23 12: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8541" y="3653527"/>
            <a:ext cx="3871770" cy="30067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D1650A-1A50-E342-8EF0-7D8FF9F2CB46}"/>
              </a:ext>
            </a:extLst>
          </p:cNvPr>
          <p:cNvGrpSpPr/>
          <p:nvPr/>
        </p:nvGrpSpPr>
        <p:grpSpPr>
          <a:xfrm>
            <a:off x="2667790" y="645032"/>
            <a:ext cx="3716372" cy="2792940"/>
            <a:chOff x="552254" y="431035"/>
            <a:chExt cx="5740400" cy="43027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3A3128-8C5A-CA45-AEE4-17ADFFD50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003" b="-926"/>
            <a:stretch/>
          </p:blipFill>
          <p:spPr>
            <a:xfrm>
              <a:off x="552254" y="431035"/>
              <a:ext cx="5740400" cy="430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2078FB-EABF-0943-AB54-9995DEF48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281" t="15191" r="4050" b="57482"/>
            <a:stretch/>
          </p:blipFill>
          <p:spPr>
            <a:xfrm>
              <a:off x="4307627" y="722043"/>
              <a:ext cx="1817881" cy="132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9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F1E2AD-A3D6-0847-B8AA-113CFB666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63"/>
          <a:stretch/>
        </p:blipFill>
        <p:spPr>
          <a:xfrm>
            <a:off x="1065119" y="832528"/>
            <a:ext cx="7156450" cy="2696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49DF-AE2C-8A4E-ADB7-4203AA5FA8A2}"/>
              </a:ext>
            </a:extLst>
          </p:cNvPr>
          <p:cNvSpPr txBox="1"/>
          <p:nvPr/>
        </p:nvSpPr>
        <p:spPr>
          <a:xfrm>
            <a:off x="998630" y="3663960"/>
            <a:ext cx="7222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After taking into account the vertical profile of velocity, </a:t>
            </a:r>
          </a:p>
          <a:p>
            <a:pPr algn="ctr"/>
            <a:r>
              <a:rPr lang="en-US" sz="2400" dirty="0"/>
              <a:t>the model heat transport through the channel has </a:t>
            </a:r>
          </a:p>
          <a:p>
            <a:pPr algn="ctr"/>
            <a:r>
              <a:rPr lang="en-US" sz="2400" dirty="0"/>
              <a:t>the opposite direction than the observed heat transport</a:t>
            </a:r>
          </a:p>
        </p:txBody>
      </p:sp>
    </p:spTree>
    <p:extLst>
      <p:ext uri="{BB962C8B-B14F-4D97-AF65-F5344CB8AC3E}">
        <p14:creationId xmlns:p14="http://schemas.microsoft.com/office/powerpoint/2010/main" val="69637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ddle/South Atlantic Bight, Hurricane Florence"/>
          <p:cNvSpPr txBox="1"/>
          <p:nvPr/>
        </p:nvSpPr>
        <p:spPr>
          <a:xfrm>
            <a:off x="464344" y="95817"/>
            <a:ext cx="708572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812"/>
              <a:t>Middle/South Atlantic Bight, Hurricane Florence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0191" y="793485"/>
            <a:ext cx="6683618" cy="57320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552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778" y="294023"/>
            <a:ext cx="2160984" cy="159841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U33 temperature">
            <a:extLst>
              <a:ext uri="{FF2B5EF4-FFF2-40B4-BE49-F238E27FC236}">
                <a16:creationId xmlns:a16="http://schemas.microsoft.com/office/drawing/2014/main" id="{31AC7CF1-E181-AF4B-A329-CB1B4A8E4013}"/>
              </a:ext>
            </a:extLst>
          </p:cNvPr>
          <p:cNvSpPr txBox="1"/>
          <p:nvPr/>
        </p:nvSpPr>
        <p:spPr>
          <a:xfrm>
            <a:off x="2786446" y="11734"/>
            <a:ext cx="3571107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lang="en-US" sz="3200" dirty="0"/>
              <a:t>Middle Atlantic Bight</a:t>
            </a:r>
            <a:endParaRPr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E03E38-17C5-9244-BE4F-EFF39A91306E}"/>
              </a:ext>
            </a:extLst>
          </p:cNvPr>
          <p:cNvGrpSpPr/>
          <p:nvPr/>
        </p:nvGrpSpPr>
        <p:grpSpPr>
          <a:xfrm>
            <a:off x="2406355" y="576314"/>
            <a:ext cx="6589668" cy="6281686"/>
            <a:chOff x="932357" y="-441434"/>
            <a:chExt cx="7662800" cy="714090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4F09C2-CA65-1343-A89B-A1F5C549C1B3}"/>
                </a:ext>
              </a:extLst>
            </p:cNvPr>
            <p:cNvGrpSpPr/>
            <p:nvPr/>
          </p:nvGrpSpPr>
          <p:grpSpPr>
            <a:xfrm>
              <a:off x="932357" y="-441434"/>
              <a:ext cx="6776114" cy="7140907"/>
              <a:chOff x="743170" y="130640"/>
              <a:chExt cx="6776114" cy="714090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902BC07-3C65-7E4F-8B60-D3A39701C0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1250"/>
              <a:stretch/>
            </p:blipFill>
            <p:spPr>
              <a:xfrm>
                <a:off x="743170" y="130640"/>
                <a:ext cx="6740196" cy="22098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8EFAF48-7A1F-0A4D-B197-FA2F5F9E3D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1250"/>
              <a:stretch/>
            </p:blipFill>
            <p:spPr>
              <a:xfrm>
                <a:off x="743170" y="1781349"/>
                <a:ext cx="6740196" cy="22098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9EB33D0-1C9A-AF41-91BD-3A74EBA1A2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2568"/>
              <a:stretch/>
            </p:blipFill>
            <p:spPr>
              <a:xfrm>
                <a:off x="755655" y="3457458"/>
                <a:ext cx="6751144" cy="21844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DFFC6A0-408A-D846-9382-6F132299B6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2568"/>
              <a:stretch/>
            </p:blipFill>
            <p:spPr>
              <a:xfrm>
                <a:off x="768140" y="5087147"/>
                <a:ext cx="6751144" cy="2184400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2A635D-73DE-D04D-A27A-CDBF4A68E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266" r="109"/>
            <a:stretch/>
          </p:blipFill>
          <p:spPr>
            <a:xfrm>
              <a:off x="7554633" y="814845"/>
              <a:ext cx="882867" cy="2209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B897637-24B7-3143-947F-D0F16E785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653" r="-128"/>
            <a:stretch/>
          </p:blipFill>
          <p:spPr>
            <a:xfrm>
              <a:off x="7554633" y="3700229"/>
              <a:ext cx="1040524" cy="218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64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F85D2-8AB4-AB44-B4C2-849801CF4C21}"/>
              </a:ext>
            </a:extLst>
          </p:cNvPr>
          <p:cNvSpPr txBox="1"/>
          <p:nvPr/>
        </p:nvSpPr>
        <p:spPr>
          <a:xfrm>
            <a:off x="2084171" y="35307"/>
            <a:ext cx="4975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123335 Total Number of Profiles </a:t>
            </a:r>
          </a:p>
          <a:p>
            <a:pPr algn="ctr"/>
            <a:r>
              <a:rPr lang="en-US" sz="2800" dirty="0"/>
              <a:t>During Hurricane Season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D24DA-8709-1D4A-9BB6-4AA58DCDF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91" y="989414"/>
            <a:ext cx="6882815" cy="58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iddle/South Atlantic Bight Transition Zone"/>
          <p:cNvSpPr txBox="1"/>
          <p:nvPr/>
        </p:nvSpPr>
        <p:spPr>
          <a:xfrm>
            <a:off x="1009372" y="13954"/>
            <a:ext cx="735778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3200" dirty="0"/>
              <a:t>Middle/South Atlantic Bight Transition Zone</a:t>
            </a:r>
          </a:p>
        </p:txBody>
      </p:sp>
      <p:sp>
        <p:nvSpPr>
          <p:cNvPr id="143" name="Florence"/>
          <p:cNvSpPr txBox="1"/>
          <p:nvPr/>
        </p:nvSpPr>
        <p:spPr>
          <a:xfrm>
            <a:off x="3779175" y="458688"/>
            <a:ext cx="1506246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 dirty="0"/>
              <a:t>Florence</a:t>
            </a:r>
          </a:p>
        </p:txBody>
      </p:sp>
      <p:pic>
        <p:nvPicPr>
          <p:cNvPr id="144" name="RAMSES_track.png" descr="RAMSES_tr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887" y="936204"/>
            <a:ext cx="2314183" cy="1714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Line"/>
          <p:cNvSpPr/>
          <p:nvPr/>
        </p:nvSpPr>
        <p:spPr>
          <a:xfrm>
            <a:off x="4445875" y="1049717"/>
            <a:ext cx="1618593" cy="4246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041EFF-6E4D-A54E-A9B8-31748CD0A9BD}"/>
              </a:ext>
            </a:extLst>
          </p:cNvPr>
          <p:cNvGrpSpPr/>
          <p:nvPr/>
        </p:nvGrpSpPr>
        <p:grpSpPr>
          <a:xfrm>
            <a:off x="2722180" y="936204"/>
            <a:ext cx="6285186" cy="5921796"/>
            <a:chOff x="2612483" y="928322"/>
            <a:chExt cx="6450117" cy="601618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4F486E-2C52-CB48-A1C0-1661FE9AEAE4}"/>
                </a:ext>
              </a:extLst>
            </p:cNvPr>
            <p:cNvGrpSpPr/>
            <p:nvPr/>
          </p:nvGrpSpPr>
          <p:grpSpPr>
            <a:xfrm>
              <a:off x="2612483" y="928322"/>
              <a:ext cx="6393109" cy="6016181"/>
              <a:chOff x="2612483" y="928322"/>
              <a:chExt cx="6393109" cy="601618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31C2247-0581-4D4B-AC7F-2900ADD3EB2A}"/>
                  </a:ext>
                </a:extLst>
              </p:cNvPr>
              <p:cNvGrpSpPr/>
              <p:nvPr/>
            </p:nvGrpSpPr>
            <p:grpSpPr>
              <a:xfrm>
                <a:off x="2641957" y="928322"/>
                <a:ext cx="6363635" cy="5409027"/>
                <a:chOff x="710621" y="0"/>
                <a:chExt cx="7431433" cy="647012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9B0A1B7-7B8D-0045-B847-BCAD7739D5EB}"/>
                    </a:ext>
                  </a:extLst>
                </p:cNvPr>
                <p:cNvGrpSpPr/>
                <p:nvPr/>
              </p:nvGrpSpPr>
              <p:grpSpPr>
                <a:xfrm>
                  <a:off x="710621" y="0"/>
                  <a:ext cx="6994624" cy="6470120"/>
                  <a:chOff x="879433" y="-895575"/>
                  <a:chExt cx="6994624" cy="6470120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2970E9FE-8FB0-7946-8FD9-DD2031522E8E}"/>
                      </a:ext>
                    </a:extLst>
                  </p:cNvPr>
                  <p:cNvGrpSpPr/>
                  <p:nvPr/>
                </p:nvGrpSpPr>
                <p:grpSpPr>
                  <a:xfrm>
                    <a:off x="880967" y="-895575"/>
                    <a:ext cx="6993090" cy="6470120"/>
                    <a:chOff x="990566" y="-713069"/>
                    <a:chExt cx="6993090" cy="6470119"/>
                  </a:xfrm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3FFFF937-5DAF-9F41-91DB-82E53D06B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115" y="4483688"/>
                      <a:ext cx="132541" cy="12733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9" name="Picture 18">
                      <a:extLst>
                        <a:ext uri="{FF2B5EF4-FFF2-40B4-BE49-F238E27FC236}">
                          <a16:creationId xmlns:a16="http://schemas.microsoft.com/office/drawing/2014/main" id="{2D3E3FC2-E797-9441-A8D9-59D3FD8482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10143"/>
                    <a:stretch/>
                  </p:blipFill>
                  <p:spPr>
                    <a:xfrm>
                      <a:off x="990566" y="-713069"/>
                      <a:ext cx="6824278" cy="22098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E1F53040-4922-4947-8FDE-B7395ED17C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10103"/>
                  <a:stretch/>
                </p:blipFill>
                <p:spPr>
                  <a:xfrm>
                    <a:off x="879433" y="753709"/>
                    <a:ext cx="6827346" cy="22098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775400EA-B8D9-064D-89E1-1692EB859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89787"/>
                <a:stretch/>
              </p:blipFill>
              <p:spPr>
                <a:xfrm>
                  <a:off x="7441374" y="913308"/>
                  <a:ext cx="700680" cy="2209800"/>
                </a:xfrm>
                <a:prstGeom prst="rect">
                  <a:avLst/>
                </a:prstGeom>
              </p:spPr>
            </p:pic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0A7D601-E260-8845-99EE-685DF71450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0129"/>
              <a:stretch/>
            </p:blipFill>
            <p:spPr>
              <a:xfrm>
                <a:off x="2643271" y="3704655"/>
                <a:ext cx="5876092" cy="1845248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445633F-3C96-2E46-A846-DF9603DE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9584"/>
              <a:stretch/>
            </p:blipFill>
            <p:spPr>
              <a:xfrm>
                <a:off x="2612483" y="5083458"/>
                <a:ext cx="5962314" cy="1861045"/>
              </a:xfrm>
              <a:prstGeom prst="rect">
                <a:avLst/>
              </a:prstGeom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3964FAA-AF98-F44F-8CD7-77B84C89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0478" t="-381" r="-633" b="381"/>
            <a:stretch/>
          </p:blipFill>
          <p:spPr>
            <a:xfrm>
              <a:off x="8405590" y="4468181"/>
              <a:ext cx="657010" cy="1826161"/>
            </a:xfrm>
            <a:prstGeom prst="rect">
              <a:avLst/>
            </a:prstGeom>
          </p:spPr>
        </p:pic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7F1320-F803-FE4B-B6F1-255239A537C4}"/>
              </a:ext>
            </a:extLst>
          </p:cNvPr>
          <p:cNvCxnSpPr>
            <a:cxnSpLocks/>
          </p:cNvCxnSpPr>
          <p:nvPr/>
        </p:nvCxnSpPr>
        <p:spPr>
          <a:xfrm>
            <a:off x="4600927" y="958333"/>
            <a:ext cx="1533250" cy="47439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7223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phoon  Soulik">
            <a:extLst>
              <a:ext uri="{FF2B5EF4-FFF2-40B4-BE49-F238E27FC236}">
                <a16:creationId xmlns:a16="http://schemas.microsoft.com/office/drawing/2014/main" id="{7B18BE9F-8963-094A-9781-17BB0D27C950}"/>
              </a:ext>
            </a:extLst>
          </p:cNvPr>
          <p:cNvSpPr txBox="1"/>
          <p:nvPr/>
        </p:nvSpPr>
        <p:spPr>
          <a:xfrm>
            <a:off x="3380327" y="206349"/>
            <a:ext cx="2383346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812" dirty="0"/>
              <a:t>Typhoon  </a:t>
            </a:r>
            <a:r>
              <a:rPr sz="2812" dirty="0" err="1"/>
              <a:t>Soulik</a:t>
            </a:r>
            <a:endParaRPr sz="2812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3C941-01AD-414D-B558-D3EDBA72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38" y="904240"/>
            <a:ext cx="7167923" cy="51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yphoon  Soulik"/>
          <p:cNvSpPr txBox="1"/>
          <p:nvPr/>
        </p:nvSpPr>
        <p:spPr>
          <a:xfrm>
            <a:off x="3185755" y="6522"/>
            <a:ext cx="2383346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812"/>
              <a:t>Typhoon  Soulik</a:t>
            </a:r>
          </a:p>
        </p:txBody>
      </p:sp>
      <p:sp>
        <p:nvSpPr>
          <p:cNvPr id="159" name="Line"/>
          <p:cNvSpPr/>
          <p:nvPr/>
        </p:nvSpPr>
        <p:spPr>
          <a:xfrm>
            <a:off x="6131720" y="1681027"/>
            <a:ext cx="1" cy="324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1" name="Line"/>
          <p:cNvSpPr/>
          <p:nvPr/>
        </p:nvSpPr>
        <p:spPr>
          <a:xfrm>
            <a:off x="2985494" y="1681135"/>
            <a:ext cx="1" cy="3241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B357B-F094-824D-B675-DC722507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8" y="2542431"/>
            <a:ext cx="81026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C68A9-0852-7043-A83A-588F319F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8" y="566828"/>
            <a:ext cx="81026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2D506B-3B39-0B49-B892-617B82A6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" y="4556134"/>
            <a:ext cx="71501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yphoon  Soulik"/>
          <p:cNvSpPr txBox="1"/>
          <p:nvPr/>
        </p:nvSpPr>
        <p:spPr>
          <a:xfrm>
            <a:off x="6082405" y="1813208"/>
            <a:ext cx="110831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/>
            </a:lvl1pPr>
          </a:lstStyle>
          <a:p>
            <a:r>
              <a:rPr sz="1266"/>
              <a:t>Typhoon  Soulik</a:t>
            </a:r>
          </a:p>
        </p:txBody>
      </p:sp>
      <p:sp>
        <p:nvSpPr>
          <p:cNvPr id="166" name="Line"/>
          <p:cNvSpPr/>
          <p:nvPr/>
        </p:nvSpPr>
        <p:spPr>
          <a:xfrm flipV="1">
            <a:off x="6340078" y="2527103"/>
            <a:ext cx="0" cy="383847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7" name="Line"/>
          <p:cNvSpPr/>
          <p:nvPr/>
        </p:nvSpPr>
        <p:spPr>
          <a:xfrm>
            <a:off x="6340078" y="2155789"/>
            <a:ext cx="0" cy="324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8" name="Typhoon  Soulik"/>
          <p:cNvSpPr txBox="1"/>
          <p:nvPr/>
        </p:nvSpPr>
        <p:spPr>
          <a:xfrm>
            <a:off x="3185755" y="104749"/>
            <a:ext cx="2383346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812"/>
              <a:t>Typhoon  Soulik</a:t>
            </a:r>
          </a:p>
        </p:txBody>
      </p:sp>
      <p:sp>
        <p:nvSpPr>
          <p:cNvPr id="169" name="The correction of the salinity field in GOFS 3.1 after the glider data is assimilated for the first time is remarkable"/>
          <p:cNvSpPr txBox="1"/>
          <p:nvPr/>
        </p:nvSpPr>
        <p:spPr>
          <a:xfrm>
            <a:off x="1180947" y="746939"/>
            <a:ext cx="6782108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rPr sz="1266"/>
              <a:t>The correction of the salinity field in GOFS 3.1 after the glider data is assimilated for the first time is remarkable </a:t>
            </a:r>
          </a:p>
        </p:txBody>
      </p:sp>
      <p:sp>
        <p:nvSpPr>
          <p:cNvPr id="170" name="First Incremental…"/>
          <p:cNvSpPr txBox="1"/>
          <p:nvPr/>
        </p:nvSpPr>
        <p:spPr>
          <a:xfrm>
            <a:off x="2535453" y="1715809"/>
            <a:ext cx="2019269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1266"/>
              <a:t>First Incremental </a:t>
            </a:r>
          </a:p>
          <a:p>
            <a:r>
              <a:rPr sz="1266"/>
              <a:t>Insertion Window</a:t>
            </a:r>
          </a:p>
        </p:txBody>
      </p:sp>
      <p:sp>
        <p:nvSpPr>
          <p:cNvPr id="171" name="Line"/>
          <p:cNvSpPr/>
          <p:nvPr/>
        </p:nvSpPr>
        <p:spPr>
          <a:xfrm>
            <a:off x="3545086" y="2221543"/>
            <a:ext cx="0" cy="3241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2" name="Oval"/>
          <p:cNvSpPr/>
          <p:nvPr/>
        </p:nvSpPr>
        <p:spPr>
          <a:xfrm>
            <a:off x="3166690" y="4700157"/>
            <a:ext cx="756792" cy="176473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3" name="Line"/>
          <p:cNvSpPr/>
          <p:nvPr/>
        </p:nvSpPr>
        <p:spPr>
          <a:xfrm flipH="1">
            <a:off x="3687872" y="1263767"/>
            <a:ext cx="2225102" cy="3439669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1EA91-86D5-1146-B935-775DBD71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3" y="2600824"/>
            <a:ext cx="8191500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E6340-F346-3247-B054-ECD2AEDC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3" y="582151"/>
            <a:ext cx="81915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A262B4-A381-9544-909D-654172572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73" y="4632892"/>
            <a:ext cx="739284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5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irst Incremental Insertion Window"/>
          <p:cNvSpPr txBox="1"/>
          <p:nvPr/>
        </p:nvSpPr>
        <p:spPr>
          <a:xfrm>
            <a:off x="1437418" y="250962"/>
            <a:ext cx="380514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2000" dirty="0"/>
              <a:t>First Incremental Insertion Window</a:t>
            </a:r>
          </a:p>
        </p:txBody>
      </p:sp>
      <p:sp>
        <p:nvSpPr>
          <p:cNvPr id="177" name="Line"/>
          <p:cNvSpPr/>
          <p:nvPr/>
        </p:nvSpPr>
        <p:spPr>
          <a:xfrm>
            <a:off x="2834442" y="691056"/>
            <a:ext cx="0" cy="3241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D76B2-132E-8C43-8095-44D76A6F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4" y="3526181"/>
            <a:ext cx="386080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B62C6-BC10-364E-B001-289E80A9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65" y="3534814"/>
            <a:ext cx="3860800" cy="316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64BFF-9DDB-214E-96B1-3974E05A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015238"/>
            <a:ext cx="6883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F163D-39FD-4F49-8396-548C8E30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15" y="993140"/>
            <a:ext cx="6413500" cy="5232400"/>
          </a:xfrm>
          <a:prstGeom prst="rect">
            <a:avLst/>
          </a:prstGeom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327" y="2768203"/>
            <a:ext cx="7965281" cy="40897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6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5DC82-2858-C649-A6A5-F27807D2BAA1}"/>
              </a:ext>
            </a:extLst>
          </p:cNvPr>
          <p:cNvSpPr txBox="1"/>
          <p:nvPr/>
        </p:nvSpPr>
        <p:spPr>
          <a:xfrm>
            <a:off x="2270599" y="54395"/>
            <a:ext cx="4602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2879 Total Number of Days</a:t>
            </a:r>
          </a:p>
          <a:p>
            <a:pPr algn="ctr"/>
            <a:r>
              <a:rPr lang="en-US" sz="2800" dirty="0"/>
              <a:t>During Hurricane Season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BB1D8B-CBF0-7D49-BAFC-0461260E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75" y="1008502"/>
            <a:ext cx="6901445" cy="58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A8AAFEC-0169-5A4E-9254-8852CEC96F4B}"/>
              </a:ext>
            </a:extLst>
          </p:cNvPr>
          <p:cNvGrpSpPr/>
          <p:nvPr/>
        </p:nvGrpSpPr>
        <p:grpSpPr>
          <a:xfrm>
            <a:off x="2947484" y="311227"/>
            <a:ext cx="3067969" cy="3115106"/>
            <a:chOff x="2931702" y="1360020"/>
            <a:chExt cx="3067969" cy="31151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5D8534-AE75-2D48-AFCA-4C440851708A}"/>
                </a:ext>
              </a:extLst>
            </p:cNvPr>
            <p:cNvGrpSpPr/>
            <p:nvPr/>
          </p:nvGrpSpPr>
          <p:grpSpPr>
            <a:xfrm>
              <a:off x="2931702" y="1360020"/>
              <a:ext cx="3067969" cy="3115106"/>
              <a:chOff x="2931702" y="1360020"/>
              <a:chExt cx="3067969" cy="311510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2A314A-2727-FD4C-B269-6D05971DA508}"/>
                  </a:ext>
                </a:extLst>
              </p:cNvPr>
              <p:cNvGrpSpPr/>
              <p:nvPr/>
            </p:nvGrpSpPr>
            <p:grpSpPr>
              <a:xfrm>
                <a:off x="2931702" y="1360020"/>
                <a:ext cx="3067969" cy="3115106"/>
                <a:chOff x="2942212" y="437631"/>
                <a:chExt cx="3067969" cy="3115106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2FADCA2-D2A8-1746-82F0-DC752E405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4407" r="18591" b="6903"/>
                <a:stretch/>
              </p:blipFill>
              <p:spPr>
                <a:xfrm>
                  <a:off x="2942212" y="437631"/>
                  <a:ext cx="3067969" cy="3115106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5E7A036-F1A2-3742-B122-6100E2ADE4C2}"/>
                    </a:ext>
                  </a:extLst>
                </p:cNvPr>
                <p:cNvSpPr txBox="1"/>
                <p:nvPr/>
              </p:nvSpPr>
              <p:spPr>
                <a:xfrm>
                  <a:off x="3203254" y="1879843"/>
                  <a:ext cx="495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30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2D715CA-6E31-1748-B4CE-DC2BBCAEB405}"/>
                    </a:ext>
                  </a:extLst>
                </p:cNvPr>
                <p:cNvSpPr txBox="1"/>
                <p:nvPr/>
              </p:nvSpPr>
              <p:spPr>
                <a:xfrm>
                  <a:off x="4995489" y="2409440"/>
                  <a:ext cx="495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0F4046-39A6-7146-81A6-4DE6A089D727}"/>
                    </a:ext>
                  </a:extLst>
                </p:cNvPr>
                <p:cNvSpPr txBox="1"/>
                <p:nvPr/>
              </p:nvSpPr>
              <p:spPr>
                <a:xfrm>
                  <a:off x="5072589" y="1193843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E219C1-8171-7643-86BA-37F81DE9BCCC}"/>
                    </a:ext>
                  </a:extLst>
                </p:cNvPr>
                <p:cNvSpPr txBox="1"/>
                <p:nvPr/>
              </p:nvSpPr>
              <p:spPr>
                <a:xfrm>
                  <a:off x="4622582" y="82451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0498EF6-CBB3-F045-B7C4-8E8C5B8955B1}"/>
                    </a:ext>
                  </a:extLst>
                </p:cNvPr>
                <p:cNvSpPr txBox="1"/>
                <p:nvPr/>
              </p:nvSpPr>
              <p:spPr>
                <a:xfrm>
                  <a:off x="4521870" y="79808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8E025-73A7-864B-AB45-BFF4DD4CCF9F}"/>
                  </a:ext>
                </a:extLst>
              </p:cNvPr>
              <p:cNvSpPr txBox="1"/>
              <p:nvPr/>
            </p:nvSpPr>
            <p:spPr>
              <a:xfrm>
                <a:off x="4400137" y="170826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7E93FD-53EC-1848-81FF-1AE49694A69B}"/>
                </a:ext>
              </a:extLst>
            </p:cNvPr>
            <p:cNvSpPr txBox="1"/>
            <p:nvPr/>
          </p:nvSpPr>
          <p:spPr>
            <a:xfrm>
              <a:off x="4774981" y="18269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AFC625-024B-E14E-A2C9-0FC62547C984}"/>
              </a:ext>
            </a:extLst>
          </p:cNvPr>
          <p:cNvSpPr txBox="1"/>
          <p:nvPr/>
        </p:nvSpPr>
        <p:spPr>
          <a:xfrm>
            <a:off x="2947484" y="16160"/>
            <a:ext cx="3249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Gliders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438FCE-B1B6-7842-8A0C-A908CA4D00DF}"/>
              </a:ext>
            </a:extLst>
          </p:cNvPr>
          <p:cNvSpPr txBox="1"/>
          <p:nvPr/>
        </p:nvSpPr>
        <p:spPr>
          <a:xfrm>
            <a:off x="458668" y="3274755"/>
            <a:ext cx="332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Profiles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5E53B-A029-474E-8DC2-3C6CC272738A}"/>
              </a:ext>
            </a:extLst>
          </p:cNvPr>
          <p:cNvSpPr txBox="1"/>
          <p:nvPr/>
        </p:nvSpPr>
        <p:spPr>
          <a:xfrm>
            <a:off x="5349202" y="3297008"/>
            <a:ext cx="283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Number of days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59831F-E876-F84E-9767-2A55FB8E3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97" t="3675" b="55060"/>
          <a:stretch/>
        </p:blipFill>
        <p:spPr>
          <a:xfrm>
            <a:off x="6441478" y="763514"/>
            <a:ext cx="1419524" cy="20478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08A9F4-988E-0949-8A05-D1B3C61C9237}"/>
              </a:ext>
            </a:extLst>
          </p:cNvPr>
          <p:cNvSpPr txBox="1"/>
          <p:nvPr/>
        </p:nvSpPr>
        <p:spPr>
          <a:xfrm>
            <a:off x="1915870" y="55016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753520-5382-1F40-AAF6-B95037A706C0}"/>
              </a:ext>
            </a:extLst>
          </p:cNvPr>
          <p:cNvSpPr txBox="1"/>
          <p:nvPr/>
        </p:nvSpPr>
        <p:spPr>
          <a:xfrm>
            <a:off x="3708105" y="60312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315E7F-71D9-DE41-A399-450A5E7121D1}"/>
              </a:ext>
            </a:extLst>
          </p:cNvPr>
          <p:cNvSpPr txBox="1"/>
          <p:nvPr/>
        </p:nvSpPr>
        <p:spPr>
          <a:xfrm>
            <a:off x="3785205" y="48156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7669D-C6C5-EC46-9F3C-48EB82BD0FB6}"/>
              </a:ext>
            </a:extLst>
          </p:cNvPr>
          <p:cNvSpPr txBox="1"/>
          <p:nvPr/>
        </p:nvSpPr>
        <p:spPr>
          <a:xfrm>
            <a:off x="3234486" y="4419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C77007-356B-9245-A171-6E416CB7340D}"/>
              </a:ext>
            </a:extLst>
          </p:cNvPr>
          <p:cNvGrpSpPr/>
          <p:nvPr/>
        </p:nvGrpSpPr>
        <p:grpSpPr>
          <a:xfrm>
            <a:off x="3022" y="3664992"/>
            <a:ext cx="4203740" cy="3198061"/>
            <a:chOff x="317320" y="3615750"/>
            <a:chExt cx="4203740" cy="319806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30CCA04-8092-E344-A27F-9A4373573727}"/>
                </a:ext>
              </a:extLst>
            </p:cNvPr>
            <p:cNvGrpSpPr/>
            <p:nvPr/>
          </p:nvGrpSpPr>
          <p:grpSpPr>
            <a:xfrm>
              <a:off x="317320" y="3615750"/>
              <a:ext cx="4203740" cy="3198061"/>
              <a:chOff x="251040" y="3711286"/>
              <a:chExt cx="4203740" cy="3198061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C26D11FF-E0FC-D742-B1DF-337E310F314A}"/>
                  </a:ext>
                </a:extLst>
              </p:cNvPr>
              <p:cNvGrpSpPr/>
              <p:nvPr/>
            </p:nvGrpSpPr>
            <p:grpSpPr>
              <a:xfrm>
                <a:off x="251040" y="3711286"/>
                <a:ext cx="4203740" cy="3198061"/>
                <a:chOff x="146917" y="3694678"/>
                <a:chExt cx="4203740" cy="3198061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7B14BF6A-90A1-4C47-8AE8-BD44FD680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148"/>
                <a:stretch/>
              </p:blipFill>
              <p:spPr>
                <a:xfrm>
                  <a:off x="146917" y="3887432"/>
                  <a:ext cx="4203740" cy="3005307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B969650-A25E-4A4D-AF63-E14F10BBB3F5}"/>
                    </a:ext>
                  </a:extLst>
                </p:cNvPr>
                <p:cNvSpPr txBox="1"/>
                <p:nvPr/>
              </p:nvSpPr>
              <p:spPr>
                <a:xfrm>
                  <a:off x="2667377" y="3711784"/>
                  <a:ext cx="5741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907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A937C73-D7F8-E845-B066-400170400881}"/>
                    </a:ext>
                  </a:extLst>
                </p:cNvPr>
                <p:cNvSpPr txBox="1"/>
                <p:nvPr/>
              </p:nvSpPr>
              <p:spPr>
                <a:xfrm>
                  <a:off x="1332808" y="3694678"/>
                  <a:ext cx="5741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446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8974C977-579C-944E-B427-79D3364AA626}"/>
                    </a:ext>
                  </a:extLst>
                </p:cNvPr>
                <p:cNvGrpSpPr/>
                <p:nvPr/>
              </p:nvGrpSpPr>
              <p:grpSpPr>
                <a:xfrm>
                  <a:off x="2300821" y="3917626"/>
                  <a:ext cx="358028" cy="94063"/>
                  <a:chOff x="2405922" y="3917626"/>
                  <a:chExt cx="358028" cy="94063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EF6DF9FB-EE69-A14D-B78B-74DB73E768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05922" y="3922349"/>
                    <a:ext cx="358028" cy="67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8C58D1F3-322D-2148-AF91-0D39A59B3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11175" y="3917626"/>
                    <a:ext cx="0" cy="940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F6D5813-4384-2B40-96D6-3A9E1D4C9DB1}"/>
                    </a:ext>
                  </a:extLst>
                </p:cNvPr>
                <p:cNvGrpSpPr/>
                <p:nvPr/>
              </p:nvGrpSpPr>
              <p:grpSpPr>
                <a:xfrm flipH="1">
                  <a:off x="1871604" y="3915753"/>
                  <a:ext cx="356214" cy="94063"/>
                  <a:chOff x="2642401" y="3917626"/>
                  <a:chExt cx="356214" cy="9406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4B9C4ACD-6F7B-4B4D-A16B-A1E131AD8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47652" y="3922349"/>
                    <a:ext cx="350963" cy="0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E42590E0-477C-CE4D-824B-EED9C3460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42401" y="3917626"/>
                    <a:ext cx="0" cy="94063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C3F191C-DCD3-BC46-B57D-E9BFF335EBDC}"/>
                  </a:ext>
                </a:extLst>
              </p:cNvPr>
              <p:cNvGrpSpPr/>
              <p:nvPr/>
            </p:nvGrpSpPr>
            <p:grpSpPr>
              <a:xfrm>
                <a:off x="1102345" y="4262391"/>
                <a:ext cx="2497337" cy="2196169"/>
                <a:chOff x="1102345" y="4191503"/>
                <a:chExt cx="2497337" cy="2196169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9703D20-653D-6B4F-97B7-7D453D5BDEDE}"/>
                    </a:ext>
                  </a:extLst>
                </p:cNvPr>
                <p:cNvSpPr txBox="1"/>
                <p:nvPr/>
              </p:nvSpPr>
              <p:spPr>
                <a:xfrm>
                  <a:off x="1102345" y="4829877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48522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80484C4-6B43-7349-9793-C4D9C485E0C2}"/>
                    </a:ext>
                  </a:extLst>
                </p:cNvPr>
                <p:cNvSpPr txBox="1"/>
                <p:nvPr/>
              </p:nvSpPr>
              <p:spPr>
                <a:xfrm>
                  <a:off x="2032455" y="5926007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38999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21137D8-B048-DF46-BF12-9725FE129E10}"/>
                    </a:ext>
                  </a:extLst>
                </p:cNvPr>
                <p:cNvSpPr txBox="1"/>
                <p:nvPr/>
              </p:nvSpPr>
              <p:spPr>
                <a:xfrm rot="20538948">
                  <a:off x="2637559" y="4792575"/>
                  <a:ext cx="9621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22124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8538373-866F-484D-A7BF-F59FDBD0D65F}"/>
                    </a:ext>
                  </a:extLst>
                </p:cNvPr>
                <p:cNvSpPr txBox="1"/>
                <p:nvPr/>
              </p:nvSpPr>
              <p:spPr>
                <a:xfrm rot="17956471">
                  <a:off x="2423775" y="4340905"/>
                  <a:ext cx="6989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7587</a:t>
                  </a: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D75C230-002F-F74B-949A-75E32C981CA3}"/>
                </a:ext>
              </a:extLst>
            </p:cNvPr>
            <p:cNvSpPr txBox="1"/>
            <p:nvPr/>
          </p:nvSpPr>
          <p:spPr>
            <a:xfrm rot="17008570">
              <a:off x="2248956" y="423466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4750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6E9D65F-B431-E340-B7FC-DDA6B93EEC26}"/>
              </a:ext>
            </a:extLst>
          </p:cNvPr>
          <p:cNvGrpSpPr/>
          <p:nvPr/>
        </p:nvGrpSpPr>
        <p:grpSpPr>
          <a:xfrm>
            <a:off x="4621061" y="3782548"/>
            <a:ext cx="4288919" cy="3080505"/>
            <a:chOff x="4621061" y="3782548"/>
            <a:chExt cx="4288919" cy="3080505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E05F3F8-1C1C-6D43-AD44-717A21176484}"/>
                </a:ext>
              </a:extLst>
            </p:cNvPr>
            <p:cNvGrpSpPr/>
            <p:nvPr/>
          </p:nvGrpSpPr>
          <p:grpSpPr>
            <a:xfrm>
              <a:off x="4621061" y="3782548"/>
              <a:ext cx="4288919" cy="3080505"/>
              <a:chOff x="4621061" y="3782548"/>
              <a:chExt cx="4288919" cy="3080505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C007D7E2-1B3A-524C-B6BF-F4D287A95FAD}"/>
                  </a:ext>
                </a:extLst>
              </p:cNvPr>
              <p:cNvGrpSpPr/>
              <p:nvPr/>
            </p:nvGrpSpPr>
            <p:grpSpPr>
              <a:xfrm>
                <a:off x="4621061" y="3782548"/>
                <a:ext cx="4288919" cy="3080505"/>
                <a:chOff x="4621061" y="3782548"/>
                <a:chExt cx="4288919" cy="3080505"/>
              </a:xfrm>
            </p:grpSpPr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DD3AA68B-BB9F-6644-A0C8-D081393B42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4936"/>
                <a:stretch/>
              </p:blipFill>
              <p:spPr>
                <a:xfrm>
                  <a:off x="4621061" y="3822037"/>
                  <a:ext cx="4288919" cy="3041016"/>
                </a:xfrm>
                <a:prstGeom prst="rect">
                  <a:avLst/>
                </a:prstGeom>
              </p:spPr>
            </p:pic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4D90900E-3E7B-544C-973F-3151C92244E7}"/>
                    </a:ext>
                  </a:extLst>
                </p:cNvPr>
                <p:cNvSpPr txBox="1"/>
                <p:nvPr/>
              </p:nvSpPr>
              <p:spPr>
                <a:xfrm>
                  <a:off x="5529186" y="5027820"/>
                  <a:ext cx="8066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1284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43CFF8F-5553-D144-B812-FF969D1C16EA}"/>
                    </a:ext>
                  </a:extLst>
                </p:cNvPr>
                <p:cNvSpPr txBox="1"/>
                <p:nvPr/>
              </p:nvSpPr>
              <p:spPr>
                <a:xfrm>
                  <a:off x="6936123" y="5750622"/>
                  <a:ext cx="8066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1001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63C6F75-6719-784A-AF0C-C6F2B149E80B}"/>
                    </a:ext>
                  </a:extLst>
                </p:cNvPr>
                <p:cNvSpPr txBox="1"/>
                <p:nvPr/>
              </p:nvSpPr>
              <p:spPr>
                <a:xfrm rot="20353012">
                  <a:off x="7192455" y="4684160"/>
                  <a:ext cx="651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283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D6CD7F8F-AE65-1A43-BE96-3E02608382BE}"/>
                    </a:ext>
                  </a:extLst>
                </p:cNvPr>
                <p:cNvSpPr txBox="1"/>
                <p:nvPr/>
              </p:nvSpPr>
              <p:spPr>
                <a:xfrm rot="16913811">
                  <a:off x="6610552" y="4214694"/>
                  <a:ext cx="6511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174</a:t>
                  </a: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FB96C4F-F725-6146-90AC-CF1324DC178A}"/>
                    </a:ext>
                  </a:extLst>
                </p:cNvPr>
                <p:cNvSpPr txBox="1"/>
                <p:nvPr/>
              </p:nvSpPr>
              <p:spPr>
                <a:xfrm>
                  <a:off x="8235294" y="4130581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39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229299B-21D2-244B-B4A5-EE240275E9C1}"/>
                    </a:ext>
                  </a:extLst>
                </p:cNvPr>
                <p:cNvSpPr txBox="1"/>
                <p:nvPr/>
              </p:nvSpPr>
              <p:spPr>
                <a:xfrm>
                  <a:off x="8001544" y="3911716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25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1CC23494-44D8-D14D-9814-02CD96C46A86}"/>
                    </a:ext>
                  </a:extLst>
                </p:cNvPr>
                <p:cNvSpPr txBox="1"/>
                <p:nvPr/>
              </p:nvSpPr>
              <p:spPr>
                <a:xfrm>
                  <a:off x="7625833" y="3782548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73</a:t>
                  </a: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54DA1995-5096-DA46-8EB6-FB1D7B6B2AD8}"/>
                    </a:ext>
                  </a:extLst>
                </p:cNvPr>
                <p:cNvGrpSpPr/>
                <p:nvPr/>
              </p:nvGrpSpPr>
              <p:grpSpPr>
                <a:xfrm>
                  <a:off x="7419417" y="3988820"/>
                  <a:ext cx="270838" cy="233328"/>
                  <a:chOff x="7419417" y="3988820"/>
                  <a:chExt cx="270838" cy="233328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D41F25C5-55B7-FE4E-8CA2-E349FF1AE5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9417" y="3990640"/>
                    <a:ext cx="27083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43D36DA0-38C3-A948-95F6-FFB40B9ED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34636" y="3988820"/>
                    <a:ext cx="0" cy="23332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570A383-5C07-C040-A8EB-73E3CCA0AC95}"/>
                  </a:ext>
                </a:extLst>
              </p:cNvPr>
              <p:cNvGrpSpPr/>
              <p:nvPr/>
            </p:nvGrpSpPr>
            <p:grpSpPr>
              <a:xfrm>
                <a:off x="7565346" y="4151728"/>
                <a:ext cx="485579" cy="91440"/>
                <a:chOff x="7585411" y="4126545"/>
                <a:chExt cx="485579" cy="9144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70C777A-CFA3-CE46-98BD-04CC8FAD33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85411" y="4126545"/>
                  <a:ext cx="485579" cy="0"/>
                </a:xfrm>
                <a:prstGeom prst="line">
                  <a:avLst/>
                </a:prstGeom>
                <a:ln w="19050">
                  <a:solidFill>
                    <a:srgbClr val="FF93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9559A195-26F5-D745-B03E-E53E2E6BFC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586079" y="4126545"/>
                  <a:ext cx="0" cy="91440"/>
                </a:xfrm>
                <a:prstGeom prst="line">
                  <a:avLst/>
                </a:prstGeom>
                <a:ln w="19050">
                  <a:solidFill>
                    <a:srgbClr val="FF93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B71F0A6-BF87-4642-BDE9-F8CA901A8DF5}"/>
                </a:ext>
              </a:extLst>
            </p:cNvPr>
            <p:cNvCxnSpPr>
              <a:cxnSpLocks/>
            </p:cNvCxnSpPr>
            <p:nvPr/>
          </p:nvCxnSpPr>
          <p:spPr>
            <a:xfrm>
              <a:off x="7613536" y="4296455"/>
              <a:ext cx="681687" cy="8474"/>
            </a:xfrm>
            <a:prstGeom prst="line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4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20718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E4330-DCFC-E940-9DD7-21C8B645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2" y="1297936"/>
            <a:ext cx="819437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5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7CF65F-7204-A34A-AA46-ADF8E17D886B}"/>
              </a:ext>
            </a:extLst>
          </p:cNvPr>
          <p:cNvSpPr txBox="1"/>
          <p:nvPr/>
        </p:nvSpPr>
        <p:spPr>
          <a:xfrm>
            <a:off x="1628020" y="220718"/>
            <a:ext cx="5887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ARGO Floats </a:t>
            </a:r>
          </a:p>
          <a:p>
            <a:pPr algn="ctr"/>
            <a:r>
              <a:rPr lang="en-US" sz="3200" dirty="0"/>
              <a:t>During the 2018 Hurricane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E4330-DCFC-E940-9DD7-21C8B645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2" y="1297936"/>
            <a:ext cx="8194375" cy="420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C9EFEC-04E7-C141-B7C3-31DBBF372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1" y="1297936"/>
            <a:ext cx="819437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ulf of Mexico: Hurricane Michael"/>
          <p:cNvSpPr txBox="1"/>
          <p:nvPr/>
        </p:nvSpPr>
        <p:spPr>
          <a:xfrm>
            <a:off x="1725592" y="35696"/>
            <a:ext cx="5769016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Gulf of Mexico: </a:t>
            </a:r>
            <a:r>
              <a:rPr sz="3200" dirty="0"/>
              <a:t>Hurricane Michael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1FEFF3-E352-C74D-BB88-A1EAFDE6F83A}"/>
              </a:ext>
            </a:extLst>
          </p:cNvPr>
          <p:cNvGrpSpPr/>
          <p:nvPr/>
        </p:nvGrpSpPr>
        <p:grpSpPr>
          <a:xfrm>
            <a:off x="1230056" y="698185"/>
            <a:ext cx="6760088" cy="4900742"/>
            <a:chOff x="707511" y="953958"/>
            <a:chExt cx="7728977" cy="559358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482ECC-DB38-3C46-B32E-D09E45A6D491}"/>
                </a:ext>
              </a:extLst>
            </p:cNvPr>
            <p:cNvGrpSpPr/>
            <p:nvPr/>
          </p:nvGrpSpPr>
          <p:grpSpPr>
            <a:xfrm>
              <a:off x="707512" y="953958"/>
              <a:ext cx="7728976" cy="5593587"/>
              <a:chOff x="707512" y="953958"/>
              <a:chExt cx="7728976" cy="559358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FC234F1-4A48-C341-9C3F-67DDAE945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512" y="953958"/>
                <a:ext cx="7728976" cy="559358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2A5FD3-F8FE-2E41-A98D-715CA73547F6}"/>
                  </a:ext>
                </a:extLst>
              </p:cNvPr>
              <p:cNvSpPr txBox="1"/>
              <p:nvPr/>
            </p:nvSpPr>
            <p:spPr>
              <a:xfrm>
                <a:off x="5523133" y="2908300"/>
                <a:ext cx="1108235" cy="52693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ng288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44A441E-FD05-D644-8AF6-1CA2E4DCA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3200" y="2859731"/>
                <a:ext cx="266700" cy="27940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3DC7AC-108F-5342-BF0A-7F28F7CFD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233" r="58380"/>
            <a:stretch/>
          </p:blipFill>
          <p:spPr>
            <a:xfrm>
              <a:off x="707511" y="4267200"/>
              <a:ext cx="3216789" cy="228034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B7E28F-6787-6543-B25E-5E2488AAC8B6}"/>
              </a:ext>
            </a:extLst>
          </p:cNvPr>
          <p:cNvSpPr txBox="1"/>
          <p:nvPr/>
        </p:nvSpPr>
        <p:spPr>
          <a:xfrm>
            <a:off x="1433397" y="5598926"/>
            <a:ext cx="6353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Seven Navy gliders reporting to the glider DAC </a:t>
            </a:r>
          </a:p>
          <a:p>
            <a:pPr algn="ctr"/>
            <a:r>
              <a:rPr lang="en-US" sz="2400" dirty="0"/>
              <a:t>in the </a:t>
            </a:r>
            <a:r>
              <a:rPr lang="en-US" sz="2400" dirty="0" err="1"/>
              <a:t>GoM</a:t>
            </a:r>
            <a:r>
              <a:rPr lang="en-US" sz="2400" dirty="0"/>
              <a:t> during hurricane Michael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Ng288 was at 36 km from the eye of Michael</a:t>
            </a:r>
          </a:p>
        </p:txBody>
      </p:sp>
    </p:spTree>
    <p:extLst>
      <p:ext uri="{BB962C8B-B14F-4D97-AF65-F5344CB8AC3E}">
        <p14:creationId xmlns:p14="http://schemas.microsoft.com/office/powerpoint/2010/main" val="215057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5" y="4681507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04776" y="37262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DEBAF3E3-1660-C54E-A8C4-9507C7D49B7F}"/>
              </a:ext>
            </a:extLst>
          </p:cNvPr>
          <p:cNvSpPr/>
          <p:nvPr/>
        </p:nvSpPr>
        <p:spPr>
          <a:xfrm flipH="1">
            <a:off x="4878073" y="4542272"/>
            <a:ext cx="640080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5F8FB2-1AE2-3140-8660-C0BAA51CE3A9}"/>
              </a:ext>
            </a:extLst>
          </p:cNvPr>
          <p:cNvGrpSpPr/>
          <p:nvPr/>
        </p:nvGrpSpPr>
        <p:grpSpPr>
          <a:xfrm>
            <a:off x="47108" y="587388"/>
            <a:ext cx="9050618" cy="3058074"/>
            <a:chOff x="111714" y="607533"/>
            <a:chExt cx="9050618" cy="30580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940362-54F7-7545-801F-929C10918955}"/>
                </a:ext>
              </a:extLst>
            </p:cNvPr>
            <p:cNvGrpSpPr/>
            <p:nvPr/>
          </p:nvGrpSpPr>
          <p:grpSpPr>
            <a:xfrm>
              <a:off x="4598348" y="610839"/>
              <a:ext cx="4563984" cy="3054768"/>
              <a:chOff x="5347542" y="532347"/>
              <a:chExt cx="4563984" cy="30547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398AEDA-9AB6-EB49-91FC-BF3D709CB4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422"/>
              <a:stretch/>
            </p:blipFill>
            <p:spPr>
              <a:xfrm>
                <a:off x="5389339" y="532347"/>
                <a:ext cx="4522187" cy="30353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B98A9B-0E8E-E04E-BA2D-A60EDFB1511C}"/>
                  </a:ext>
                </a:extLst>
              </p:cNvPr>
              <p:cNvSpPr/>
              <p:nvPr/>
            </p:nvSpPr>
            <p:spPr>
              <a:xfrm>
                <a:off x="5347542" y="3076635"/>
                <a:ext cx="432095" cy="510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BF65152-F73C-6046-BE52-B51C9CD77A60}"/>
                </a:ext>
              </a:extLst>
            </p:cNvPr>
            <p:cNvGrpSpPr/>
            <p:nvPr/>
          </p:nvGrpSpPr>
          <p:grpSpPr>
            <a:xfrm>
              <a:off x="111714" y="607533"/>
              <a:ext cx="4665312" cy="3035300"/>
              <a:chOff x="11241" y="549923"/>
              <a:chExt cx="4665312" cy="30353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91214DB-6647-8745-8380-71E2242C3C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2745"/>
              <a:stretch/>
            </p:blipFill>
            <p:spPr>
              <a:xfrm>
                <a:off x="11241" y="549923"/>
                <a:ext cx="4665312" cy="303530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11A9B6B-E4D3-CA48-A6D9-BEC9BA4AED6C}"/>
                  </a:ext>
                </a:extLst>
              </p:cNvPr>
              <p:cNvSpPr/>
              <p:nvPr/>
            </p:nvSpPr>
            <p:spPr>
              <a:xfrm>
                <a:off x="4455835" y="881305"/>
                <a:ext cx="215635" cy="21877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A65A9C-A18B-B640-97CE-7B7F21FABCB6}"/>
              </a:ext>
            </a:extLst>
          </p:cNvPr>
          <p:cNvCxnSpPr>
            <a:cxnSpLocks/>
          </p:cNvCxnSpPr>
          <p:nvPr/>
        </p:nvCxnSpPr>
        <p:spPr>
          <a:xfrm>
            <a:off x="987067" y="1079009"/>
            <a:ext cx="3403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">
            <a:extLst>
              <a:ext uri="{FF2B5EF4-FFF2-40B4-BE49-F238E27FC236}">
                <a16:creationId xmlns:a16="http://schemas.microsoft.com/office/drawing/2014/main" id="{D0B38291-8C02-4D4A-AAFB-DFFA70E5F758}"/>
              </a:ext>
            </a:extLst>
          </p:cNvPr>
          <p:cNvSpPr/>
          <p:nvPr/>
        </p:nvSpPr>
        <p:spPr>
          <a:xfrm flipH="1">
            <a:off x="2579937" y="544328"/>
            <a:ext cx="1823662" cy="963843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89A2BBF-7DC5-6A48-B58E-B4C152E0063C}"/>
              </a:ext>
            </a:extLst>
          </p:cNvPr>
          <p:cNvSpPr/>
          <p:nvPr/>
        </p:nvSpPr>
        <p:spPr>
          <a:xfrm>
            <a:off x="4721814" y="544328"/>
            <a:ext cx="1418244" cy="963843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703798" y="1136869"/>
            <a:ext cx="3403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68E2282-74A7-634C-8051-D471DB473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19" y="3813150"/>
            <a:ext cx="8864600" cy="2108200"/>
          </a:xfrm>
          <a:prstGeom prst="rect">
            <a:avLst/>
          </a:prstGeom>
        </p:spPr>
      </p:pic>
      <p:sp>
        <p:nvSpPr>
          <p:cNvPr id="18" name="Line">
            <a:extLst>
              <a:ext uri="{FF2B5EF4-FFF2-40B4-BE49-F238E27FC236}">
                <a16:creationId xmlns:a16="http://schemas.microsoft.com/office/drawing/2014/main" id="{4ADD45C2-ED97-5E4D-BED4-6F41FAD1056D}"/>
              </a:ext>
            </a:extLst>
          </p:cNvPr>
          <p:cNvSpPr/>
          <p:nvPr/>
        </p:nvSpPr>
        <p:spPr>
          <a:xfrm flipH="1" flipV="1">
            <a:off x="4749789" y="4496722"/>
            <a:ext cx="54864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5104887" y="4262673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Increments</a:t>
            </a:r>
          </a:p>
          <a:p>
            <a:pPr algn="ctr"/>
            <a:r>
              <a:rPr lang="en-US" dirty="0"/>
              <a:t>Insertion Window</a:t>
            </a:r>
          </a:p>
        </p:txBody>
      </p:sp>
    </p:spTree>
    <p:extLst>
      <p:ext uri="{BB962C8B-B14F-4D97-AF65-F5344CB8AC3E}">
        <p14:creationId xmlns:p14="http://schemas.microsoft.com/office/powerpoint/2010/main" val="206214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NCODA Temperature Increments"/>
          <p:cNvSpPr txBox="1"/>
          <p:nvPr/>
        </p:nvSpPr>
        <p:spPr>
          <a:xfrm>
            <a:off x="1790954" y="45060"/>
            <a:ext cx="551202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3200" dirty="0"/>
              <a:t>NCODA Temperature Increments</a:t>
            </a:r>
          </a:p>
        </p:txBody>
      </p:sp>
      <p:sp>
        <p:nvSpPr>
          <p:cNvPr id="221" name="Repeat figure"/>
          <p:cNvSpPr txBox="1"/>
          <p:nvPr/>
        </p:nvSpPr>
        <p:spPr>
          <a:xfrm>
            <a:off x="1314092" y="2331128"/>
            <a:ext cx="95372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Repeat figure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24400" y="694339"/>
            <a:ext cx="4379745" cy="59901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CE68A29-89C1-2740-B165-5C6EC2B17BA0}"/>
              </a:ext>
            </a:extLst>
          </p:cNvPr>
          <p:cNvGrpSpPr/>
          <p:nvPr/>
        </p:nvGrpSpPr>
        <p:grpSpPr>
          <a:xfrm>
            <a:off x="255181" y="694339"/>
            <a:ext cx="4104168" cy="2941996"/>
            <a:chOff x="255181" y="694339"/>
            <a:chExt cx="4104168" cy="294199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712305-A3F5-7142-A6CF-88F7A9E1DC88}"/>
                </a:ext>
              </a:extLst>
            </p:cNvPr>
            <p:cNvSpPr/>
            <p:nvPr/>
          </p:nvSpPr>
          <p:spPr>
            <a:xfrm>
              <a:off x="255181" y="694339"/>
              <a:ext cx="4104168" cy="29419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temp_increment_during_Michael_surf.png" descr="temp_increment_during_Michael_sur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4037" y="825901"/>
              <a:ext cx="3843805" cy="271054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4" name="Line"/>
          <p:cNvSpPr/>
          <p:nvPr/>
        </p:nvSpPr>
        <p:spPr>
          <a:xfrm flipV="1">
            <a:off x="2509414" y="1117599"/>
            <a:ext cx="3218286" cy="63551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EE6D58-3604-5E48-AA36-4E0A107641E0}"/>
              </a:ext>
            </a:extLst>
          </p:cNvPr>
          <p:cNvGrpSpPr/>
          <p:nvPr/>
        </p:nvGrpSpPr>
        <p:grpSpPr>
          <a:xfrm>
            <a:off x="255181" y="3721036"/>
            <a:ext cx="4104168" cy="2941996"/>
            <a:chOff x="255181" y="3721036"/>
            <a:chExt cx="4104168" cy="29419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6C61-81E1-8640-BB8E-8A8F1E1E77B5}"/>
                </a:ext>
              </a:extLst>
            </p:cNvPr>
            <p:cNvSpPr/>
            <p:nvPr/>
          </p:nvSpPr>
          <p:spPr>
            <a:xfrm>
              <a:off x="255181" y="3721036"/>
              <a:ext cx="4104168" cy="29419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5" name="temp_increment_during_Michael_100m.png" descr="temp_increment_during_Michael_100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04037" y="3834802"/>
              <a:ext cx="3863287" cy="274797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6" name="Line"/>
          <p:cNvSpPr/>
          <p:nvPr/>
        </p:nvSpPr>
        <p:spPr>
          <a:xfrm flipV="1">
            <a:off x="2601339" y="1702312"/>
            <a:ext cx="5501261" cy="314190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27" name="Jason 2"/>
          <p:cNvSpPr txBox="1"/>
          <p:nvPr/>
        </p:nvSpPr>
        <p:spPr>
          <a:xfrm>
            <a:off x="2817507" y="4761557"/>
            <a:ext cx="55464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Jason 2</a:t>
            </a:r>
          </a:p>
        </p:txBody>
      </p:sp>
      <p:sp>
        <p:nvSpPr>
          <p:cNvPr id="228" name="CryoSat"/>
          <p:cNvSpPr txBox="1"/>
          <p:nvPr/>
        </p:nvSpPr>
        <p:spPr>
          <a:xfrm>
            <a:off x="789449" y="5626359"/>
            <a:ext cx="5792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CryoSat</a:t>
            </a:r>
          </a:p>
        </p:txBody>
      </p:sp>
      <p:sp>
        <p:nvSpPr>
          <p:cNvPr id="229" name="Argo"/>
          <p:cNvSpPr txBox="1"/>
          <p:nvPr/>
        </p:nvSpPr>
        <p:spPr>
          <a:xfrm>
            <a:off x="1971408" y="3990362"/>
            <a:ext cx="38138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Argo</a:t>
            </a:r>
          </a:p>
        </p:txBody>
      </p:sp>
      <p:sp>
        <p:nvSpPr>
          <p:cNvPr id="230" name="Line"/>
          <p:cNvSpPr/>
          <p:nvPr/>
        </p:nvSpPr>
        <p:spPr>
          <a:xfrm flipV="1">
            <a:off x="2254623" y="4234708"/>
            <a:ext cx="1" cy="3241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  <p:extLst>
      <p:ext uri="{BB962C8B-B14F-4D97-AF65-F5344CB8AC3E}">
        <p14:creationId xmlns:p14="http://schemas.microsoft.com/office/powerpoint/2010/main" val="324529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6182</TotalTime>
  <Words>347</Words>
  <Application>Microsoft Macintosh PowerPoint</Application>
  <PresentationFormat>On-screen Show (4:3)</PresentationFormat>
  <Paragraphs>87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84</cp:revision>
  <dcterms:created xsi:type="dcterms:W3CDTF">2019-05-06T13:39:31Z</dcterms:created>
  <dcterms:modified xsi:type="dcterms:W3CDTF">2020-01-31T21:28:50Z</dcterms:modified>
</cp:coreProperties>
</file>