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4" r:id="rId1"/>
    <p:sldMasterId id="2147483665" r:id="rId2"/>
    <p:sldMasterId id="2147483666" r:id="rId3"/>
    <p:sldMasterId id="2147483667" r:id="rId4"/>
    <p:sldMasterId id="2147483668" r:id="rId5"/>
  </p:sldMasterIdLst>
  <p:notesMasterIdLst>
    <p:notesMasterId r:id="rId15"/>
  </p:notesMasterIdLst>
  <p:sldIdLst>
    <p:sldId id="256" r:id="rId6"/>
    <p:sldId id="257" r:id="rId7"/>
    <p:sldId id="258" r:id="rId8"/>
    <p:sldId id="259" r:id="rId9"/>
    <p:sldId id="260" r:id="rId10"/>
    <p:sldId id="261" r:id="rId11"/>
    <p:sldId id="262" r:id="rId12"/>
    <p:sldId id="263" r:id="rId13"/>
    <p:sldId id="264" r:id="rId14"/>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Century Gothic" panose="020B0502020202020204" pitchFamily="34" charset="0"/>
      <p:regular r:id="rId20"/>
      <p:bold r:id="rId21"/>
      <p:italic r:id="rId22"/>
      <p:boldItalic r:id="rId23"/>
    </p:embeddedFont>
    <p:embeddedFont>
      <p:font typeface="Rockwell" panose="02060603020205020403" pitchFamily="18" charset="77"/>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2"/>
    <p:restoredTop sz="94674"/>
  </p:normalViewPr>
  <p:slideViewPr>
    <p:cSldViewPr snapToGrid="0">
      <p:cViewPr varScale="1">
        <p:scale>
          <a:sx n="119" d="100"/>
          <a:sy n="119" d="100"/>
        </p:scale>
        <p:origin x="3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5" Type="http://schemas.openxmlformats.org/officeDocument/2006/relationships/slideMaster" Target="slideMasters/slideMaster5.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USNavalAcademy/?__tn__=K-R&amp;eid=ARDoIl2PxQ2XBg9QErfFKzljmaZadK50R1M1SzWXJKofMDFuxqHUUUAyFCxbt_8eZe7KWSZygis1JgyP&amp;fref=mentions&amp;__xts__%5b0%5d=68.ARBnGBPKx46vbNP1MeLvzIEXtG6nkOM2dwWjxnfIJxKHUhV1-oBoFGThGcJgOUhT0MsccZ9wkgqK_4U89ulfmbI1Vj064HCgZmcb4EbgGZu1E9N2F60nzIdfq2ES1JabgPa0lwZcsQ7dQ9crdiZeVwqxecyLaYFsQmt0XReIgVzdVQMvuRFTVYotMrkNvgxSW4v9ifcPtvYss4F8IEDMFasnOhS2mXINS0DuE5Ik1x7jJgug-BDPN47rjL_rM4yNdwOuaFNvdDGPZh9xnXTPe6ORjCGWThbybWXA_w-4ZmrRMT_euprdOzMZhF1lBq6IIeQQuJyQgzrHPhRlnEyagSDoZQ"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maracoos.org/node/52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1:notes"/>
          <p:cNvSpPr>
            <a:spLocks noGrp="1" noRot="1" noChangeAspect="1"/>
          </p:cNvSpPr>
          <p:nvPr>
            <p:ph type="sldImg" idx="2"/>
          </p:nvPr>
        </p:nvSpPr>
        <p:spPr>
          <a:xfrm>
            <a:off x="1144588" y="687388"/>
            <a:ext cx="4570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7759bd173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57759bd173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16c297905_0_18: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16c297905_0_18:notes"/>
          <p:cNvSpPr txBox="1">
            <a:spLocks noGrp="1"/>
          </p:cNvSpPr>
          <p:nvPr>
            <p:ph type="body" idx="1"/>
          </p:nvPr>
        </p:nvSpPr>
        <p:spPr>
          <a:xfrm>
            <a:off x="685800" y="4343713"/>
            <a:ext cx="54864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516c297905_0_18:notes"/>
          <p:cNvSpPr txBox="1">
            <a:spLocks noGrp="1"/>
          </p:cNvSpPr>
          <p:nvPr>
            <p:ph type="sldNum" idx="12"/>
          </p:nvPr>
        </p:nvSpPr>
        <p:spPr>
          <a:xfrm>
            <a:off x="3884122" y="8685861"/>
            <a:ext cx="2972400" cy="456600"/>
          </a:xfrm>
          <a:prstGeom prst="rect">
            <a:avLst/>
          </a:prstGeom>
          <a:noFill/>
          <a:ln>
            <a:noFill/>
          </a:ln>
        </p:spPr>
        <p:txBody>
          <a:bodyPr spcFirstLastPara="1" wrap="square" lIns="89850" tIns="89850" rIns="89850" bIns="89850" anchor="ctr" anchorCtr="0">
            <a:noAutofit/>
          </a:bodyPr>
          <a:lstStyle/>
          <a:p>
            <a:pPr marL="0" lvl="0" indent="0" algn="l" rtl="0">
              <a:spcBef>
                <a:spcPts val="0"/>
              </a:spcBef>
              <a:spcAft>
                <a:spcPts val="0"/>
              </a:spcAft>
              <a:buClr>
                <a:srgbClr val="000000"/>
              </a:buClr>
              <a:buSzPts val="1200"/>
              <a:buFont typeface="Calibri"/>
              <a:buNone/>
            </a:pPr>
            <a:fld id="{00000000-1234-1234-1234-123412341234}" type="slidenum">
              <a:rPr lang="en-US" sz="1400"/>
              <a:t>3</a:t>
            </a:fld>
            <a:endParaRPr sz="14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16c297905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16c29790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entury Gothic"/>
              <a:buChar char="●"/>
            </a:pPr>
            <a:r>
              <a:rPr lang="en-US" sz="1200">
                <a:latin typeface="Century Gothic"/>
                <a:ea typeface="Century Gothic"/>
                <a:cs typeface="Century Gothic"/>
                <a:sym typeface="Century Gothic"/>
              </a:rPr>
              <a:t>City of Annapolis </a:t>
            </a:r>
            <a:r>
              <a:rPr lang="en-US" sz="1200">
                <a:solidFill>
                  <a:srgbClr val="1C1E21"/>
                </a:solidFill>
                <a:highlight>
                  <a:srgbClr val="FFFFFF"/>
                </a:highlight>
                <a:latin typeface="Century Gothic"/>
                <a:ea typeface="Century Gothic"/>
                <a:cs typeface="Century Gothic"/>
                <a:sym typeface="Century Gothic"/>
              </a:rPr>
              <a:t>and the </a:t>
            </a:r>
            <a:r>
              <a:rPr lang="en-US" sz="1200" u="sng">
                <a:solidFill>
                  <a:srgbClr val="385898"/>
                </a:solidFill>
                <a:highlight>
                  <a:srgbClr val="FFFFFF"/>
                </a:highlight>
                <a:latin typeface="Century Gothic"/>
                <a:ea typeface="Century Gothic"/>
                <a:cs typeface="Century Gothic"/>
                <a:sym typeface="Century Gothic"/>
                <a:hlinkClick r:id="rId3"/>
              </a:rPr>
              <a:t>United States Naval Academy</a:t>
            </a:r>
            <a:r>
              <a:rPr lang="en-US" sz="1200">
                <a:solidFill>
                  <a:srgbClr val="1C1E21"/>
                </a:solidFill>
                <a:highlight>
                  <a:srgbClr val="FFFFFF"/>
                </a:highlight>
                <a:latin typeface="Century Gothic"/>
                <a:ea typeface="Century Gothic"/>
                <a:cs typeface="Century Gothic"/>
                <a:sym typeface="Century Gothic"/>
              </a:rPr>
              <a:t> are using MARACOOS data to address long-term flood mitigation needs: </a:t>
            </a:r>
            <a:r>
              <a:rPr lang="en-US" sz="1100" u="sng">
                <a:solidFill>
                  <a:schemeClr val="hlink"/>
                </a:solidFill>
                <a:hlinkClick r:id="rId4"/>
              </a:rPr>
              <a:t>https://maracoos.org/node/525</a:t>
            </a:r>
            <a:endParaRPr sz="1200">
              <a:solidFill>
                <a:srgbClr val="1C1E21"/>
              </a:solidFill>
              <a:highlight>
                <a:srgbClr val="FFFFFF"/>
              </a:highlight>
              <a:latin typeface="Century Gothic"/>
              <a:ea typeface="Century Gothic"/>
              <a:cs typeface="Century Gothic"/>
              <a:sym typeface="Century Gothic"/>
            </a:endParaRPr>
          </a:p>
          <a:p>
            <a:pPr marL="457200" lvl="0" indent="0" algn="l" rtl="0">
              <a:spcBef>
                <a:spcPts val="0"/>
              </a:spcBef>
              <a:spcAft>
                <a:spcPts val="0"/>
              </a:spcAft>
              <a:buNone/>
            </a:pPr>
            <a:endParaRPr sz="1200">
              <a:solidFill>
                <a:srgbClr val="1C1E21"/>
              </a:solidFill>
              <a:highlight>
                <a:srgbClr val="FFFFFF"/>
              </a:highlight>
              <a:latin typeface="Century Gothic"/>
              <a:ea typeface="Century Gothic"/>
              <a:cs typeface="Century Gothic"/>
              <a:sym typeface="Century Gothic"/>
            </a:endParaRPr>
          </a:p>
          <a:p>
            <a:pPr marL="457200" lvl="0" indent="-304800" algn="l" rtl="0">
              <a:spcBef>
                <a:spcPts val="0"/>
              </a:spcBef>
              <a:spcAft>
                <a:spcPts val="0"/>
              </a:spcAft>
              <a:buClr>
                <a:srgbClr val="1C1E21"/>
              </a:buClr>
              <a:buSzPts val="1200"/>
              <a:buFont typeface="Century Gothic"/>
              <a:buChar char="●"/>
            </a:pPr>
            <a:r>
              <a:rPr lang="en-US" sz="1200" b="1">
                <a:solidFill>
                  <a:srgbClr val="1C1E21"/>
                </a:solidFill>
                <a:highlight>
                  <a:srgbClr val="FFFFFF"/>
                </a:highlight>
                <a:latin typeface="Century Gothic"/>
                <a:ea typeface="Century Gothic"/>
                <a:cs typeface="Century Gothic"/>
                <a:sym typeface="Century Gothic"/>
              </a:rPr>
              <a:t>Mid-Atlantic Acoustic Telemetry Workshop signals a major step towards strengthening the organization and value of telemetry in the Mid-Atlantic Region.</a:t>
            </a:r>
            <a:r>
              <a:rPr lang="en-US" sz="1200">
                <a:solidFill>
                  <a:srgbClr val="1C1E21"/>
                </a:solidFill>
                <a:highlight>
                  <a:srgbClr val="FFFFFF"/>
                </a:highlight>
                <a:latin typeface="Century Gothic"/>
                <a:ea typeface="Century Gothic"/>
                <a:cs typeface="Century Gothic"/>
                <a:sym typeface="Century Gothic"/>
              </a:rPr>
              <a:t> The ATN partnered with the NMFS/Chesapeake Bay Office, MARACOOS and the Smithsonian Environmental Research Center (SERC) to co-host the Mid-Atlantic Telemetry Workshop at the University of Delaware, April 18-19, 2019.  Led by Dr. Matt Ogburn from SERC, the Workshop brought together 40 of the leading acoustic telemetry researchers in the Mid-Atlantic region to present their science activities and to learn about MATOS, the Mid-Atlantic Telemetry Observation System web-based data management tool developed by RPS Group now being implemented cooperatively among SERC, ATN, CBO and MARACOOS.</a:t>
            </a:r>
            <a:endParaRPr sz="1200">
              <a:solidFill>
                <a:srgbClr val="1C1E21"/>
              </a:solidFill>
              <a:highlight>
                <a:srgbClr val="FFFFFF"/>
              </a:highlight>
              <a:latin typeface="Century Gothic"/>
              <a:ea typeface="Century Gothic"/>
              <a:cs typeface="Century Gothic"/>
              <a:sym typeface="Century Gothic"/>
            </a:endParaRPr>
          </a:p>
          <a:p>
            <a:pPr marL="457200" lvl="0" indent="0" algn="l" rtl="0">
              <a:spcBef>
                <a:spcPts val="0"/>
              </a:spcBef>
              <a:spcAft>
                <a:spcPts val="0"/>
              </a:spcAft>
              <a:buNone/>
            </a:pPr>
            <a:endParaRPr sz="1200">
              <a:solidFill>
                <a:srgbClr val="1C1E21"/>
              </a:solidFill>
              <a:highlight>
                <a:srgbClr val="FFFFFF"/>
              </a:highlight>
              <a:latin typeface="Century Gothic"/>
              <a:ea typeface="Century Gothic"/>
              <a:cs typeface="Century Gothic"/>
              <a:sym typeface="Century Gothic"/>
            </a:endParaRPr>
          </a:p>
          <a:p>
            <a:pPr marL="457200" lvl="0" indent="-304800" algn="l" rtl="0">
              <a:spcBef>
                <a:spcPts val="0"/>
              </a:spcBef>
              <a:spcAft>
                <a:spcPts val="0"/>
              </a:spcAft>
              <a:buClr>
                <a:srgbClr val="1C1E21"/>
              </a:buClr>
              <a:buSzPts val="1200"/>
              <a:buFont typeface="Century Gothic"/>
              <a:buChar char="●"/>
            </a:pPr>
            <a:r>
              <a:rPr lang="en-US" sz="1200">
                <a:solidFill>
                  <a:srgbClr val="1C1E21"/>
                </a:solidFill>
                <a:highlight>
                  <a:srgbClr val="FFFFFF"/>
                </a:highlight>
                <a:latin typeface="Century Gothic"/>
                <a:ea typeface="Century Gothic"/>
                <a:cs typeface="Century Gothic"/>
                <a:sym typeface="Century Gothic"/>
              </a:rPr>
              <a:t>Harnessing Unmanned Systems to Meet the Mission - Seventeen hurricane “picket line” gliders were deployed and operating in the Caribbean and Atlantic to collect real-time observations of Hurricanes Florence and Isaac in 2018. The NOAA, U.S. Integrated Ocean Observing System (IOOS), and Atlantic Oceanographic and Meteorological Laboratory worked with the Navy and IOOS Regional Association partners to place the gliders in front of the storms to help forecasters and researchers better understand the ocean conditions ahead of a hurricane.</a:t>
            </a:r>
            <a:endParaRPr sz="1200">
              <a:solidFill>
                <a:srgbClr val="1C1E21"/>
              </a:solidFill>
              <a:highlight>
                <a:srgbClr val="FFFFFF"/>
              </a:highlight>
              <a:latin typeface="Century Gothic"/>
              <a:ea typeface="Century Gothic"/>
              <a:cs typeface="Century Gothic"/>
              <a:sym typeface="Century Gothic"/>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76641982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576641982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76641982f_1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g576641982f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76641982f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76641982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7759bd17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7759bd17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576641982f_1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576641982f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
        <p:cNvGrpSpPr/>
        <p:nvPr/>
      </p:nvGrpSpPr>
      <p:grpSpPr>
        <a:xfrm>
          <a:off x="0" y="0"/>
          <a:ext cx="0" cy="0"/>
          <a:chOff x="0" y="0"/>
          <a:chExt cx="0" cy="0"/>
        </a:xfrm>
      </p:grpSpPr>
      <p:sp>
        <p:nvSpPr>
          <p:cNvPr id="7" name="Google Shape;7;p2"/>
          <p:cNvSpPr txBox="1">
            <a:spLocks noGrp="1"/>
          </p:cNvSpPr>
          <p:nvPr>
            <p:ph type="ctrTitle"/>
          </p:nvPr>
        </p:nvSpPr>
        <p:spPr>
          <a:xfrm>
            <a:off x="685800" y="1600200"/>
            <a:ext cx="7772400" cy="14700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
        <p:nvSpPr>
          <p:cNvPr id="8" name="Google Shape;8;p2"/>
          <p:cNvSpPr txBox="1">
            <a:spLocks noGrp="1"/>
          </p:cNvSpPr>
          <p:nvPr>
            <p:ph type="subTitle" idx="1"/>
          </p:nvPr>
        </p:nvSpPr>
        <p:spPr>
          <a:xfrm>
            <a:off x="1371600" y="3124200"/>
            <a:ext cx="6400800" cy="17529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Rockwell"/>
                <a:ea typeface="Rockwell"/>
                <a:cs typeface="Rockwell"/>
                <a:sym typeface="Rockwell"/>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Rockwell"/>
                <a:ea typeface="Rockwell"/>
                <a:cs typeface="Rockwell"/>
                <a:sym typeface="Rockwell"/>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2" name="Google Shape;52;p1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7200" y="609600"/>
            <a:ext cx="3008400" cy="8256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3575050" y="609600"/>
            <a:ext cx="5111700" cy="55167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lvl="0" indent="-228600" algn="l" rtl="0">
              <a:spcBef>
                <a:spcPts val="280"/>
              </a:spcBef>
              <a:spcAft>
                <a:spcPts val="0"/>
              </a:spcAft>
              <a:buClr>
                <a:schemeClr val="dk2"/>
              </a:buClr>
              <a:buSzPts val="1400"/>
              <a:buNone/>
              <a:defRPr sz="1400"/>
            </a:lvl1pPr>
            <a:lvl2pPr marL="914400" lvl="1" indent="-228600" algn="l" rtl="0">
              <a:spcBef>
                <a:spcPts val="240"/>
              </a:spcBef>
              <a:spcAft>
                <a:spcPts val="0"/>
              </a:spcAft>
              <a:buClr>
                <a:schemeClr val="dk2"/>
              </a:buClr>
              <a:buSzPts val="1200"/>
              <a:buNone/>
              <a:defRPr sz="1200"/>
            </a:lvl2pPr>
            <a:lvl3pPr marL="1371600" lvl="2" indent="-228600" algn="l" rtl="0">
              <a:spcBef>
                <a:spcPts val="200"/>
              </a:spcBef>
              <a:spcAft>
                <a:spcPts val="0"/>
              </a:spcAft>
              <a:buClr>
                <a:schemeClr val="dk2"/>
              </a:buClr>
              <a:buSzPts val="1000"/>
              <a:buNone/>
              <a:defRPr sz="1000"/>
            </a:lvl3pPr>
            <a:lvl4pPr marL="1828800" lvl="3" indent="-228600" algn="l" rtl="0">
              <a:spcBef>
                <a:spcPts val="180"/>
              </a:spcBef>
              <a:spcAft>
                <a:spcPts val="0"/>
              </a:spcAft>
              <a:buClr>
                <a:schemeClr val="dk2"/>
              </a:buClr>
              <a:buSzPts val="900"/>
              <a:buNone/>
              <a:defRPr sz="900"/>
            </a:lvl4pPr>
            <a:lvl5pPr marL="2286000" lvl="4" indent="-228600" algn="l" rtl="0">
              <a:spcBef>
                <a:spcPts val="180"/>
              </a:spcBef>
              <a:spcAft>
                <a:spcPts val="0"/>
              </a:spcAft>
              <a:buClr>
                <a:schemeClr val="dk2"/>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58" name="Google Shape;58;p1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67" name="Google Shape;67;p1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68" name="Google Shape;68;p1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lvl="0" indent="-228600" algn="l" rtl="0">
              <a:spcBef>
                <a:spcPts val="480"/>
              </a:spcBef>
              <a:spcAft>
                <a:spcPts val="0"/>
              </a:spcAft>
              <a:buClr>
                <a:schemeClr val="dk2"/>
              </a:buClr>
              <a:buSzPts val="2400"/>
              <a:buNone/>
              <a:defRPr sz="2400" b="1"/>
            </a:lvl1pPr>
            <a:lvl2pPr marL="914400" lvl="1" indent="-228600" algn="l" rtl="0">
              <a:spcBef>
                <a:spcPts val="400"/>
              </a:spcBef>
              <a:spcAft>
                <a:spcPts val="0"/>
              </a:spcAft>
              <a:buClr>
                <a:schemeClr val="dk2"/>
              </a:buClr>
              <a:buSzPts val="2000"/>
              <a:buNone/>
              <a:defRPr sz="2000" b="1"/>
            </a:lvl2pPr>
            <a:lvl3pPr marL="1371600" lvl="2" indent="-228600" algn="l" rtl="0">
              <a:spcBef>
                <a:spcPts val="360"/>
              </a:spcBef>
              <a:spcAft>
                <a:spcPts val="0"/>
              </a:spcAft>
              <a:buClr>
                <a:schemeClr val="dk2"/>
              </a:buClr>
              <a:buSzPts val="1800"/>
              <a:buNone/>
              <a:defRPr sz="1800" b="1"/>
            </a:lvl3pPr>
            <a:lvl4pPr marL="1828800" lvl="3" indent="-228600" algn="l" rtl="0">
              <a:spcBef>
                <a:spcPts val="320"/>
              </a:spcBef>
              <a:spcAft>
                <a:spcPts val="0"/>
              </a:spcAft>
              <a:buClr>
                <a:schemeClr val="dk2"/>
              </a:buClr>
              <a:buSzPts val="1600"/>
              <a:buNone/>
              <a:defRPr sz="1600" b="1"/>
            </a:lvl4pPr>
            <a:lvl5pPr marL="2286000" lvl="4" indent="-228600" algn="l" rtl="0">
              <a:spcBef>
                <a:spcPts val="320"/>
              </a:spcBef>
              <a:spcAft>
                <a:spcPts val="0"/>
              </a:spcAft>
              <a:buClr>
                <a:schemeClr val="dk2"/>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69" name="Google Shape;69;p1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lvl="0" indent="-228600" algn="l" rtl="0">
              <a:spcBef>
                <a:spcPts val="480"/>
              </a:spcBef>
              <a:spcAft>
                <a:spcPts val="0"/>
              </a:spcAft>
              <a:buSzPts val="1400"/>
              <a:buNone/>
              <a:defRPr sz="2400"/>
            </a:lvl1pPr>
            <a:lvl2pPr marL="914400" lvl="1" indent="-355600" algn="l" rtl="0">
              <a:spcBef>
                <a:spcPts val="400"/>
              </a:spcBef>
              <a:spcAft>
                <a:spcPts val="0"/>
              </a:spcAft>
              <a:buClr>
                <a:schemeClr val="dk2"/>
              </a:buClr>
              <a:buSzPts val="2000"/>
              <a:buChar char="•"/>
              <a:defRPr sz="2000"/>
            </a:lvl2pPr>
            <a:lvl3pPr marL="1371600" lvl="2" indent="-342900" algn="l" rtl="0">
              <a:spcBef>
                <a:spcPts val="360"/>
              </a:spcBef>
              <a:spcAft>
                <a:spcPts val="0"/>
              </a:spcAft>
              <a:buClr>
                <a:schemeClr val="dk2"/>
              </a:buClr>
              <a:buSzPts val="1800"/>
              <a:buChar char="o"/>
              <a:defRPr sz="1800"/>
            </a:lvl3pPr>
            <a:lvl4pPr marL="1828800" lvl="3" indent="-330200" algn="l" rtl="0">
              <a:spcBef>
                <a:spcPts val="320"/>
              </a:spcBef>
              <a:spcAft>
                <a:spcPts val="0"/>
              </a:spcAft>
              <a:buClr>
                <a:schemeClr val="dk2"/>
              </a:buClr>
              <a:buSzPts val="1600"/>
              <a:buChar char="–"/>
              <a:defRPr sz="1600"/>
            </a:lvl4pPr>
            <a:lvl5pPr marL="2286000" lvl="4" indent="-330200" algn="l" rtl="0">
              <a:spcBef>
                <a:spcPts val="320"/>
              </a:spcBef>
              <a:spcAft>
                <a:spcPts val="0"/>
              </a:spcAft>
              <a:buClr>
                <a:schemeClr val="dk2"/>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70" name="Google Shape;70;p1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5" name="Google Shape;75;p1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lvl="0" indent="-228600" algn="l" rtl="0">
              <a:spcBef>
                <a:spcPts val="560"/>
              </a:spcBef>
              <a:spcAft>
                <a:spcPts val="0"/>
              </a:spcAft>
              <a:buSzPts val="1400"/>
              <a:buNone/>
              <a:defRPr sz="2800"/>
            </a:lvl1pPr>
            <a:lvl2pPr marL="914400" lvl="1" indent="-381000" algn="l" rtl="0">
              <a:spcBef>
                <a:spcPts val="480"/>
              </a:spcBef>
              <a:spcAft>
                <a:spcPts val="0"/>
              </a:spcAft>
              <a:buClr>
                <a:schemeClr val="dk2"/>
              </a:buClr>
              <a:buSzPts val="2400"/>
              <a:buChar char="•"/>
              <a:defRPr sz="2400"/>
            </a:lvl2pPr>
            <a:lvl3pPr marL="1371600" lvl="2" indent="-355600" algn="l" rtl="0">
              <a:spcBef>
                <a:spcPts val="400"/>
              </a:spcBef>
              <a:spcAft>
                <a:spcPts val="0"/>
              </a:spcAft>
              <a:buClr>
                <a:schemeClr val="dk2"/>
              </a:buClr>
              <a:buSzPts val="2000"/>
              <a:buChar char="o"/>
              <a:defRPr sz="2000"/>
            </a:lvl3pPr>
            <a:lvl4pPr marL="1828800" lvl="3" indent="-342900" algn="l" rtl="0">
              <a:spcBef>
                <a:spcPts val="360"/>
              </a:spcBef>
              <a:spcAft>
                <a:spcPts val="0"/>
              </a:spcAft>
              <a:buClr>
                <a:schemeClr val="dk2"/>
              </a:buClr>
              <a:buSzPts val="1800"/>
              <a:buChar char="–"/>
              <a:defRPr sz="1800"/>
            </a:lvl4pPr>
            <a:lvl5pPr marL="2286000" lvl="4" indent="-342900" algn="l" rtl="0">
              <a:spcBef>
                <a:spcPts val="360"/>
              </a:spcBef>
              <a:spcAft>
                <a:spcPts val="0"/>
              </a:spcAft>
              <a:buClr>
                <a:schemeClr val="dk2"/>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76" name="Google Shape;76;p1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85" name="Google Shape;85;p1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6" name="Google Shape;86;p1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4762" y="17462"/>
            <a:ext cx="9139200" cy="5919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94" name="Google Shape;94;p21"/>
          <p:cNvSpPr txBox="1">
            <a:spLocks noGrp="1"/>
          </p:cNvSpPr>
          <p:nvPr>
            <p:ph type="body" idx="1"/>
          </p:nvPr>
        </p:nvSpPr>
        <p:spPr>
          <a:xfrm>
            <a:off x="457200" y="990600"/>
            <a:ext cx="8229600" cy="52575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SzPts val="1400"/>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95" name="Google Shape;95;p2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2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9"/>
        <p:cNvGrpSpPr/>
        <p:nvPr/>
      </p:nvGrpSpPr>
      <p:grpSpPr>
        <a:xfrm>
          <a:off x="0" y="0"/>
          <a:ext cx="0" cy="0"/>
          <a:chOff x="0" y="0"/>
          <a:chExt cx="0" cy="0"/>
        </a:xfrm>
      </p:grpSpPr>
      <p:sp>
        <p:nvSpPr>
          <p:cNvPr id="10" name="Google Shape;10;p3"/>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960"/>
              </a:spcBef>
              <a:spcAft>
                <a:spcPts val="0"/>
              </a:spcAft>
              <a:buClr>
                <a:srgbClr val="000000"/>
              </a:buClr>
              <a:buSzPts val="1400"/>
              <a:buFont typeface="Arial"/>
              <a:buNone/>
              <a:defRPr sz="4800" b="0" i="0" u="none" strike="noStrike" cap="none">
                <a:solidFill>
                  <a:schemeClr val="lt1"/>
                </a:solidFill>
                <a:latin typeface="Rockwell"/>
                <a:ea typeface="Rockwell"/>
                <a:cs typeface="Rockwell"/>
                <a:sym typeface="Rockwell"/>
              </a:defRPr>
            </a:lvl1pPr>
            <a:lvl2pPr marL="914400" marR="0" lvl="1" indent="-228600"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 name="Google Shape;11;p3"/>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00"/>
              </a:spcBef>
              <a:spcAft>
                <a:spcPts val="0"/>
              </a:spcAft>
              <a:buClr>
                <a:srgbClr val="000000"/>
              </a:buClr>
              <a:buSzPts val="1400"/>
              <a:buFont typeface="Arial"/>
              <a:buNone/>
              <a:defRPr sz="2000" b="0" i="0" u="none" strike="noStrike" cap="none">
                <a:solidFill>
                  <a:srgbClr val="187F9F"/>
                </a:solidFill>
                <a:latin typeface="Rockwell"/>
                <a:ea typeface="Rockwell"/>
                <a:cs typeface="Rockwell"/>
                <a:sym typeface="Rockwel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Rockwell"/>
                <a:ea typeface="Rockwell"/>
                <a:cs typeface="Rockwell"/>
                <a:sym typeface="Rockwel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457200" y="2362200"/>
            <a:ext cx="8229600" cy="11433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1792288" y="652462"/>
            <a:ext cx="5486400" cy="5667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
        <p:nvSpPr>
          <p:cNvPr id="17" name="Google Shape;17;p6"/>
          <p:cNvSpPr>
            <a:spLocks noGrp="1"/>
          </p:cNvSpPr>
          <p:nvPr>
            <p:ph type="pic" idx="2"/>
          </p:nvPr>
        </p:nvSpPr>
        <p:spPr>
          <a:xfrm>
            <a:off x="1792288" y="1219200"/>
            <a:ext cx="5486400" cy="41148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Rockwell"/>
                <a:ea typeface="Rockwell"/>
                <a:cs typeface="Rockwell"/>
                <a:sym typeface="Rockwell"/>
              </a:defRPr>
            </a:lvl9pPr>
          </a:lstStyle>
          <a:p>
            <a:endParaRPr/>
          </a:p>
        </p:txBody>
      </p:sp>
      <p:sp>
        <p:nvSpPr>
          <p:cNvPr id="25" name="Google Shape;25;p8"/>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480"/>
              </a:spcBef>
              <a:spcAft>
                <a:spcPts val="0"/>
              </a:spcAft>
              <a:buClr>
                <a:srgbClr val="000000"/>
              </a:buClr>
              <a:buSzPts val="1400"/>
              <a:buFont typeface="Arial"/>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lnSpc>
                <a:spcPct val="100000"/>
              </a:lnSpc>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lnSpc>
                <a:spcPct val="100000"/>
              </a:lnSpc>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lnSpc>
                <a:spcPct val="100000"/>
              </a:lnSpc>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6" name="Google Shape;26;p8"/>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 name="Google Shape;27;p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 name="Google Shape;36;p1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p1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11"/>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1" name="Google Shape;41;p1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1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12"/>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200" lvl="0" indent="-228600" algn="l" rtl="0">
              <a:spcBef>
                <a:spcPts val="360"/>
              </a:spcBef>
              <a:spcAft>
                <a:spcPts val="0"/>
              </a:spcAft>
              <a:buSzPts val="1400"/>
              <a:buNone/>
              <a:defRPr/>
            </a:lvl1pPr>
            <a:lvl2pPr marL="914400" lvl="1" indent="-342900" algn="l" rtl="0">
              <a:spcBef>
                <a:spcPts val="360"/>
              </a:spcBef>
              <a:spcAft>
                <a:spcPts val="0"/>
              </a:spcAft>
              <a:buClr>
                <a:schemeClr val="dk2"/>
              </a:buClr>
              <a:buSzPts val="1800"/>
              <a:buChar char="•"/>
              <a:defRPr/>
            </a:lvl2pPr>
            <a:lvl3pPr marL="1371600" lvl="2" indent="-342900" algn="l" rtl="0">
              <a:spcBef>
                <a:spcPts val="360"/>
              </a:spcBef>
              <a:spcAft>
                <a:spcPts val="0"/>
              </a:spcAft>
              <a:buClr>
                <a:schemeClr val="dk2"/>
              </a:buClr>
              <a:buSzPts val="1800"/>
              <a:buChar char="o"/>
              <a:defRPr/>
            </a:lvl3pPr>
            <a:lvl4pPr marL="1828800" lvl="3" indent="-342900" algn="l" rtl="0">
              <a:spcBef>
                <a:spcPts val="360"/>
              </a:spcBef>
              <a:spcAft>
                <a:spcPts val="0"/>
              </a:spcAft>
              <a:buClr>
                <a:schemeClr val="dk2"/>
              </a:buClr>
              <a:buSzPts val="1800"/>
              <a:buChar char="–"/>
              <a:defRPr/>
            </a:lvl4pPr>
            <a:lvl5pPr marL="2286000" lvl="4" indent="-342900" algn="l" rtl="0">
              <a:spcBef>
                <a:spcPts val="360"/>
              </a:spcBef>
              <a:spcAft>
                <a:spcPts val="0"/>
              </a:spcAft>
              <a:buClr>
                <a:schemeClr val="dk2"/>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6" name="Google Shape;46;p1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p1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3.jpg"/><Relationship Id="rId4" Type="http://schemas.openxmlformats.org/officeDocument/2006/relationships/slideLayout" Target="../slideLayouts/slideLayout1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
        <p:cNvGrpSpPr/>
        <p:nvPr/>
      </p:nvGrpSpPr>
      <p:grpSpPr>
        <a:xfrm>
          <a:off x="0" y="0"/>
          <a:ext cx="0" cy="0"/>
          <a:chOff x="0" y="0"/>
          <a:chExt cx="0" cy="0"/>
        </a:xfrm>
      </p:grpSpPr>
      <p:sp>
        <p:nvSpPr>
          <p:cNvPr id="19" name="Google Shape;19;p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7"/>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Google Shape;21;p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 name="Google Shape;22;p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30" name="Google Shape;30;p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dirty="0"/>
          </a:p>
        </p:txBody>
      </p:sp>
      <p:sp>
        <p:nvSpPr>
          <p:cNvPr id="31" name="Google Shape;31;p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0" name="Google Shape;80;p18"/>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1" name="Google Shape;81;p18"/>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2" name="Google Shape;82;p18"/>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9" name="Google Shape;89;p20"/>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0" name="Google Shape;90;p2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 name="Google Shape;91;p2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53285"/>
              </a:buClr>
              <a:buSzPts val="1200"/>
              <a:buFont typeface="Century Gothic"/>
              <a:buNone/>
              <a:defRPr sz="1200" b="0" i="0" u="none">
                <a:solidFill>
                  <a:srgbClr val="053285"/>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jp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2"/>
          <p:cNvSpPr txBox="1">
            <a:spLocks noGrp="1"/>
          </p:cNvSpPr>
          <p:nvPr>
            <p:ph type="subTitle" idx="1"/>
          </p:nvPr>
        </p:nvSpPr>
        <p:spPr>
          <a:xfrm>
            <a:off x="1371600" y="3738562"/>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600"/>
              </a:spcBef>
              <a:spcAft>
                <a:spcPts val="0"/>
              </a:spcAft>
              <a:buSzPts val="3200"/>
              <a:buNone/>
            </a:pPr>
            <a:r>
              <a:rPr lang="en-US" sz="2400" b="0" i="0" u="none">
                <a:solidFill>
                  <a:srgbClr val="F5F5F5"/>
                </a:solidFill>
                <a:latin typeface="Rockwell"/>
                <a:ea typeface="Rockwell"/>
                <a:cs typeface="Rockwell"/>
                <a:sym typeface="Rockwell"/>
              </a:rPr>
              <a:t>Carl Gouldman, IOOS Program Update</a:t>
            </a:r>
            <a:endParaRPr/>
          </a:p>
          <a:p>
            <a:pPr marL="0" lvl="0" indent="0" algn="ctr" rtl="0">
              <a:lnSpc>
                <a:spcPct val="100000"/>
              </a:lnSpc>
              <a:spcBef>
                <a:spcPts val="600"/>
              </a:spcBef>
              <a:spcAft>
                <a:spcPts val="0"/>
              </a:spcAft>
              <a:buSzPts val="3200"/>
              <a:buNone/>
            </a:pPr>
            <a:r>
              <a:rPr lang="en-US" sz="2400">
                <a:solidFill>
                  <a:srgbClr val="F5F5F5"/>
                </a:solidFill>
              </a:rPr>
              <a:t>May 14, 2019</a:t>
            </a:r>
            <a:endParaRPr/>
          </a:p>
        </p:txBody>
      </p:sp>
      <p:pic>
        <p:nvPicPr>
          <p:cNvPr id="102" name="Google Shape;102;p22"/>
          <p:cNvPicPr preferRelativeResize="0"/>
          <p:nvPr/>
        </p:nvPicPr>
        <p:blipFill>
          <a:blip r:embed="rId3">
            <a:alphaModFix/>
          </a:blip>
          <a:stretch>
            <a:fillRect/>
          </a:stretch>
        </p:blipFill>
        <p:spPr>
          <a:xfrm>
            <a:off x="1235575" y="1383875"/>
            <a:ext cx="6672834" cy="1600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3"/>
          <p:cNvPicPr preferRelativeResize="0"/>
          <p:nvPr/>
        </p:nvPicPr>
        <p:blipFill rotWithShape="1">
          <a:blip r:embed="rId3">
            <a:alphaModFix/>
          </a:blip>
          <a:srcRect l="14160" r="4173"/>
          <a:stretch/>
        </p:blipFill>
        <p:spPr>
          <a:xfrm>
            <a:off x="4343400" y="1262062"/>
            <a:ext cx="4800601" cy="790575"/>
          </a:xfrm>
          <a:prstGeom prst="rect">
            <a:avLst/>
          </a:prstGeom>
          <a:noFill/>
          <a:ln>
            <a:noFill/>
          </a:ln>
        </p:spPr>
      </p:pic>
      <p:sp>
        <p:nvSpPr>
          <p:cNvPr id="108" name="Google Shape;108;p23"/>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b="0" i="0" u="none">
                <a:solidFill>
                  <a:srgbClr val="F5F5F5"/>
                </a:solidFill>
                <a:latin typeface="Rockwell"/>
                <a:ea typeface="Rockwell"/>
                <a:cs typeface="Rockwell"/>
                <a:sym typeface="Rockwell"/>
              </a:rPr>
              <a:t>U.S. IOOS: Program Overview</a:t>
            </a:r>
            <a:endParaRPr/>
          </a:p>
        </p:txBody>
      </p:sp>
      <p:sp>
        <p:nvSpPr>
          <p:cNvPr id="109" name="Google Shape;109;p23"/>
          <p:cNvSpPr txBox="1"/>
          <p:nvPr/>
        </p:nvSpPr>
        <p:spPr>
          <a:xfrm>
            <a:off x="39687" y="1317625"/>
            <a:ext cx="4656000" cy="5292600"/>
          </a:xfrm>
          <a:prstGeom prst="rect">
            <a:avLst/>
          </a:prstGeom>
          <a:noFill/>
          <a:ln>
            <a:noFill/>
          </a:ln>
        </p:spPr>
        <p:txBody>
          <a:bodyPr spcFirstLastPara="1" wrap="square" lIns="91400" tIns="45700" rIns="91400" bIns="45700" anchor="t" anchorCtr="0">
            <a:noAutofit/>
          </a:bodyPr>
          <a:lstStyle/>
          <a:p>
            <a:pPr marL="231775" marR="0" lvl="1" indent="-228600" algn="l" rtl="0">
              <a:lnSpc>
                <a:spcPct val="90000"/>
              </a:lnSpc>
              <a:spcBef>
                <a:spcPts val="0"/>
              </a:spcBef>
              <a:spcAft>
                <a:spcPts val="0"/>
              </a:spcAft>
              <a:buClr>
                <a:srgbClr val="053285"/>
              </a:buClr>
              <a:buSzPts val="2000"/>
              <a:buFont typeface="Century Gothic"/>
              <a:buNone/>
            </a:pPr>
            <a:r>
              <a:rPr lang="en-US" sz="2000" b="1" i="0" u="none" strike="noStrike" cap="none">
                <a:solidFill>
                  <a:srgbClr val="053285"/>
                </a:solidFill>
                <a:latin typeface="Century Gothic"/>
                <a:ea typeface="Century Gothic"/>
                <a:cs typeface="Century Gothic"/>
                <a:sym typeface="Century Gothic"/>
              </a:rPr>
              <a:t>Global Component</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700"/>
              </a:spcBef>
              <a:spcAft>
                <a:spcPts val="0"/>
              </a:spcAft>
              <a:buClr>
                <a:srgbClr val="053285"/>
              </a:buClr>
              <a:buFont typeface="Century Gothic"/>
              <a:buNone/>
            </a:pPr>
            <a:r>
              <a:rPr lang="en-US" sz="1800" b="0" i="0" u="none" strike="noStrike" cap="none">
                <a:solidFill>
                  <a:srgbClr val="053285"/>
                </a:solidFill>
                <a:latin typeface="Century Gothic"/>
                <a:ea typeface="Century Gothic"/>
                <a:cs typeface="Century Gothic"/>
                <a:sym typeface="Century Gothic"/>
              </a:rPr>
              <a:t>US contribution to Global Ocean Observing System (GOOS)</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700"/>
              </a:spcBef>
              <a:spcAft>
                <a:spcPts val="0"/>
              </a:spcAft>
              <a:buClr>
                <a:srgbClr val="053285"/>
              </a:buClr>
              <a:buFont typeface="Century Gothic"/>
              <a:buNone/>
            </a:pPr>
            <a:r>
              <a:rPr lang="en-US" sz="1800" b="0" i="0" u="none" strike="noStrike" cap="none">
                <a:solidFill>
                  <a:srgbClr val="053285"/>
                </a:solidFill>
                <a:latin typeface="Century Gothic"/>
                <a:ea typeface="Century Gothic"/>
                <a:cs typeface="Century Gothic"/>
                <a:sym typeface="Century Gothic"/>
              </a:rPr>
              <a:t>1 of 15 Regional Alliances of GOOS</a:t>
            </a: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700"/>
              </a:spcBef>
              <a:spcAft>
                <a:spcPts val="0"/>
              </a:spcAft>
              <a:buClr>
                <a:srgbClr val="000000"/>
              </a:buClr>
              <a:buSzPts val="1800"/>
              <a:buFont typeface="Arial"/>
              <a:buNone/>
            </a:pPr>
            <a:endParaRPr sz="18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300"/>
              </a:spcBef>
              <a:spcAft>
                <a:spcPts val="0"/>
              </a:spcAft>
              <a:buClr>
                <a:srgbClr val="000000"/>
              </a:buClr>
              <a:buSzPts val="900"/>
              <a:buFont typeface="Arial"/>
              <a:buNone/>
            </a:pPr>
            <a:endParaRPr sz="900" b="0" i="0" u="none" strike="noStrike" cap="none">
              <a:solidFill>
                <a:srgbClr val="053285"/>
              </a:solidFill>
              <a:latin typeface="Century Gothic"/>
              <a:ea typeface="Century Gothic"/>
              <a:cs typeface="Century Gothic"/>
              <a:sym typeface="Century Gothic"/>
            </a:endParaRPr>
          </a:p>
          <a:p>
            <a:pPr marL="231775" marR="0" lvl="1" indent="-228600" algn="l" rtl="0">
              <a:lnSpc>
                <a:spcPct val="90000"/>
              </a:lnSpc>
              <a:spcBef>
                <a:spcPts val="800"/>
              </a:spcBef>
              <a:spcAft>
                <a:spcPts val="0"/>
              </a:spcAft>
              <a:buClr>
                <a:srgbClr val="053285"/>
              </a:buClr>
              <a:buSzPts val="2000"/>
              <a:buFont typeface="Century Gothic"/>
              <a:buNone/>
            </a:pPr>
            <a:r>
              <a:rPr lang="en-US" sz="2000" b="1" i="0" u="none" strike="noStrike" cap="none">
                <a:solidFill>
                  <a:srgbClr val="053285"/>
                </a:solidFill>
                <a:latin typeface="Century Gothic"/>
                <a:ea typeface="Century Gothic"/>
                <a:cs typeface="Century Gothic"/>
                <a:sym typeface="Century Gothic"/>
              </a:rPr>
              <a:t>National Component</a:t>
            </a:r>
            <a:endParaRPr sz="2000" b="1" i="0" u="none" strike="noStrike" cap="none" baseline="30000">
              <a:solidFill>
                <a:srgbClr val="053285"/>
              </a:solidFill>
              <a:latin typeface="Century Gothic"/>
              <a:ea typeface="Century Gothic"/>
              <a:cs typeface="Century Gothic"/>
              <a:sym typeface="Century Gothic"/>
            </a:endParaRPr>
          </a:p>
          <a:p>
            <a:pPr marL="231775" marR="0" lvl="1" indent="-228600" algn="l" rtl="0">
              <a:lnSpc>
                <a:spcPct val="90000"/>
              </a:lnSpc>
              <a:spcBef>
                <a:spcPts val="800"/>
              </a:spcBef>
              <a:spcAft>
                <a:spcPts val="0"/>
              </a:spcAft>
              <a:buClr>
                <a:srgbClr val="053285"/>
              </a:buClr>
              <a:buFont typeface="Century Gothic"/>
              <a:buNone/>
            </a:pPr>
            <a:r>
              <a:rPr lang="en-US" sz="1800" b="0" i="0" u="none" strike="noStrike" cap="none">
                <a:solidFill>
                  <a:srgbClr val="053285"/>
                </a:solidFill>
                <a:latin typeface="Century Gothic"/>
                <a:ea typeface="Century Gothic"/>
                <a:cs typeface="Century Gothic"/>
                <a:sym typeface="Century Gothic"/>
              </a:rPr>
              <a:t>17 Federal agencies</a:t>
            </a:r>
            <a:br>
              <a:rPr lang="en-US" sz="1800" b="0" i="0" u="none" strike="noStrike" cap="none">
                <a:solidFill>
                  <a:srgbClr val="053285"/>
                </a:solidFill>
                <a:latin typeface="Century Gothic"/>
                <a:ea typeface="Century Gothic"/>
                <a:cs typeface="Century Gothic"/>
                <a:sym typeface="Century Gothic"/>
              </a:rPr>
            </a:br>
            <a:br>
              <a:rPr lang="en-US" sz="2000" b="1" i="0" u="none" strike="noStrike" cap="none">
                <a:solidFill>
                  <a:srgbClr val="053285"/>
                </a:solidFill>
                <a:latin typeface="Century Gothic"/>
                <a:ea typeface="Century Gothic"/>
                <a:cs typeface="Century Gothic"/>
                <a:sym typeface="Century Gothic"/>
              </a:rPr>
            </a:br>
            <a:endParaRPr sz="1400" b="0" i="0" u="none" strike="noStrike" cap="none">
              <a:solidFill>
                <a:srgbClr val="000000"/>
              </a:solidFill>
              <a:latin typeface="Arial"/>
              <a:ea typeface="Arial"/>
              <a:cs typeface="Arial"/>
              <a:sym typeface="Arial"/>
            </a:endParaRPr>
          </a:p>
          <a:p>
            <a:pPr marL="231775" marR="0" lvl="1" indent="-228600" algn="l" rtl="0">
              <a:lnSpc>
                <a:spcPct val="90000"/>
              </a:lnSpc>
              <a:spcBef>
                <a:spcPts val="800"/>
              </a:spcBef>
              <a:spcAft>
                <a:spcPts val="0"/>
              </a:spcAft>
              <a:buClr>
                <a:srgbClr val="000000"/>
              </a:buClr>
              <a:buSzPts val="2000"/>
              <a:buFont typeface="Arial"/>
              <a:buNone/>
            </a:pPr>
            <a:endParaRPr sz="2000" b="1" i="0" u="none" strike="noStrike" cap="none">
              <a:solidFill>
                <a:srgbClr val="053285"/>
              </a:solidFill>
              <a:latin typeface="Century Gothic"/>
              <a:ea typeface="Century Gothic"/>
              <a:cs typeface="Century Gothic"/>
              <a:sym typeface="Century Gothic"/>
            </a:endParaRPr>
          </a:p>
          <a:p>
            <a:pPr marL="463550" marR="0" lvl="0" indent="-460375" algn="l" rtl="0">
              <a:lnSpc>
                <a:spcPct val="80000"/>
              </a:lnSpc>
              <a:spcBef>
                <a:spcPts val="800"/>
              </a:spcBef>
              <a:spcAft>
                <a:spcPts val="0"/>
              </a:spcAft>
              <a:buClr>
                <a:srgbClr val="053285"/>
              </a:buClr>
              <a:buSzPts val="2000"/>
              <a:buFont typeface="Century Gothic"/>
              <a:buNone/>
            </a:pPr>
            <a:r>
              <a:rPr lang="en-US" sz="2000" b="1" i="0" u="none">
                <a:solidFill>
                  <a:srgbClr val="053285"/>
                </a:solidFill>
                <a:latin typeface="Century Gothic"/>
                <a:ea typeface="Century Gothic"/>
                <a:cs typeface="Century Gothic"/>
                <a:sym typeface="Century Gothic"/>
              </a:rPr>
              <a:t>Regional Component</a:t>
            </a:r>
            <a:endParaRPr sz="2000" b="1" i="0" u="none" baseline="30000">
              <a:solidFill>
                <a:srgbClr val="053285"/>
              </a:solidFill>
              <a:latin typeface="Century Gothic"/>
              <a:ea typeface="Century Gothic"/>
              <a:cs typeface="Century Gothic"/>
              <a:sym typeface="Century Gothic"/>
            </a:endParaRPr>
          </a:p>
          <a:p>
            <a:pPr marL="231775" marR="0" lvl="1" indent="-228600" algn="l" rtl="0">
              <a:lnSpc>
                <a:spcPct val="90000"/>
              </a:lnSpc>
              <a:spcBef>
                <a:spcPts val="700"/>
              </a:spcBef>
              <a:spcAft>
                <a:spcPts val="0"/>
              </a:spcAft>
              <a:buClr>
                <a:srgbClr val="053285"/>
              </a:buClr>
              <a:buFont typeface="Century Gothic"/>
              <a:buNone/>
            </a:pPr>
            <a:r>
              <a:rPr lang="en-US" sz="1800" b="0" i="0" u="none" strike="noStrike" cap="none">
                <a:solidFill>
                  <a:srgbClr val="053285"/>
                </a:solidFill>
                <a:latin typeface="Century Gothic"/>
                <a:ea typeface="Century Gothic"/>
                <a:cs typeface="Century Gothic"/>
                <a:sym typeface="Century Gothic"/>
              </a:rPr>
              <a:t>11 Regional Associations</a:t>
            </a:r>
            <a:endParaRPr sz="1400" b="0" i="0" u="none" strike="noStrike" cap="none">
              <a:solidFill>
                <a:srgbClr val="000000"/>
              </a:solidFill>
              <a:latin typeface="Arial"/>
              <a:ea typeface="Arial"/>
              <a:cs typeface="Arial"/>
              <a:sym typeface="Arial"/>
            </a:endParaRPr>
          </a:p>
          <a:p>
            <a:pPr marL="682625" marR="0" lvl="2" indent="-228600" algn="l" rtl="0">
              <a:lnSpc>
                <a:spcPct val="90000"/>
              </a:lnSpc>
              <a:spcBef>
                <a:spcPts val="700"/>
              </a:spcBef>
              <a:spcAft>
                <a:spcPts val="0"/>
              </a:spcAft>
              <a:buClr>
                <a:srgbClr val="053285"/>
              </a:buClr>
              <a:buFont typeface="Century Gothic"/>
              <a:buNone/>
            </a:pPr>
            <a:r>
              <a:rPr lang="en-US" sz="1800" b="0" i="0" u="none" strike="noStrike" cap="none">
                <a:solidFill>
                  <a:srgbClr val="053285"/>
                </a:solidFill>
                <a:latin typeface="Century Gothic"/>
                <a:ea typeface="Century Gothic"/>
                <a:cs typeface="Century Gothic"/>
                <a:sym typeface="Century Gothic"/>
              </a:rPr>
              <a:t>Stakeholder driven</a:t>
            </a:r>
            <a:endParaRPr sz="1400" b="0" i="0" u="none" strike="noStrike" cap="none">
              <a:solidFill>
                <a:srgbClr val="000000"/>
              </a:solidFill>
              <a:latin typeface="Arial"/>
              <a:ea typeface="Arial"/>
              <a:cs typeface="Arial"/>
              <a:sym typeface="Arial"/>
            </a:endParaRPr>
          </a:p>
          <a:p>
            <a:pPr marL="682625" marR="0" lvl="2" indent="-228600" algn="l" rtl="0">
              <a:lnSpc>
                <a:spcPct val="90000"/>
              </a:lnSpc>
              <a:spcBef>
                <a:spcPts val="700"/>
              </a:spcBef>
              <a:spcAft>
                <a:spcPts val="0"/>
              </a:spcAft>
              <a:buClr>
                <a:srgbClr val="053285"/>
              </a:buClr>
              <a:buFont typeface="Century Gothic"/>
              <a:buNone/>
            </a:pPr>
            <a:r>
              <a:rPr lang="en-US" sz="1800" b="0" i="0" u="none" strike="noStrike" cap="none">
                <a:solidFill>
                  <a:srgbClr val="053285"/>
                </a:solidFill>
                <a:latin typeface="Century Gothic"/>
                <a:ea typeface="Century Gothic"/>
                <a:cs typeface="Century Gothic"/>
                <a:sym typeface="Century Gothic"/>
              </a:rPr>
              <a:t>Academia, state/local/tribal government, private industry</a:t>
            </a:r>
            <a:endParaRPr/>
          </a:p>
        </p:txBody>
      </p:sp>
      <p:sp>
        <p:nvSpPr>
          <p:cNvPr id="110" name="Google Shape;110;p23"/>
          <p:cNvSpPr txBox="1"/>
          <p:nvPr/>
        </p:nvSpPr>
        <p:spPr>
          <a:xfrm>
            <a:off x="15875" y="642937"/>
            <a:ext cx="8991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53285"/>
              </a:buClr>
              <a:buSzPts val="1800"/>
              <a:buFont typeface="Century Gothic"/>
              <a:buNone/>
            </a:pPr>
            <a:r>
              <a:rPr lang="en-US" sz="1800" b="0" i="1" u="none">
                <a:solidFill>
                  <a:srgbClr val="053285"/>
                </a:solidFill>
                <a:latin typeface="Century Gothic"/>
                <a:ea typeface="Century Gothic"/>
                <a:cs typeface="Century Gothic"/>
                <a:sym typeface="Century Gothic"/>
              </a:rPr>
              <a:t>Partnership effort that leverages dispersed national investments to deliver ocean, coastal and Great Lakes data relevant to decision-makers.         </a:t>
            </a:r>
            <a:endParaRPr/>
          </a:p>
        </p:txBody>
      </p:sp>
      <p:pic>
        <p:nvPicPr>
          <p:cNvPr id="111" name="Google Shape;111;p23"/>
          <p:cNvPicPr preferRelativeResize="0"/>
          <p:nvPr/>
        </p:nvPicPr>
        <p:blipFill rotWithShape="1">
          <a:blip r:embed="rId4">
            <a:alphaModFix/>
          </a:blip>
          <a:srcRect t="1214" r="4278" b="8833"/>
          <a:stretch/>
        </p:blipFill>
        <p:spPr>
          <a:xfrm>
            <a:off x="4684712" y="4060825"/>
            <a:ext cx="4278312" cy="2727325"/>
          </a:xfrm>
          <a:prstGeom prst="rect">
            <a:avLst/>
          </a:prstGeom>
          <a:noFill/>
          <a:ln w="9525" cap="flat" cmpd="sng">
            <a:solidFill>
              <a:schemeClr val="dk1"/>
            </a:solidFill>
            <a:prstDash val="solid"/>
            <a:miter lim="800000"/>
            <a:headEnd type="none" w="sm" len="sm"/>
            <a:tailEnd type="none" w="sm" len="sm"/>
          </a:ln>
        </p:spPr>
      </p:pic>
      <p:sp>
        <p:nvSpPr>
          <p:cNvPr id="112" name="Google Shape;112;p23"/>
          <p:cNvSpPr/>
          <p:nvPr/>
        </p:nvSpPr>
        <p:spPr>
          <a:xfrm>
            <a:off x="1205725" y="2801925"/>
            <a:ext cx="526800" cy="475800"/>
          </a:xfrm>
          <a:prstGeom prst="upArrow">
            <a:avLst>
              <a:gd name="adj1" fmla="val 33352"/>
              <a:gd name="adj2" fmla="val 39354"/>
            </a:avLst>
          </a:prstGeom>
          <a:solidFill>
            <a:schemeClr val="accent1"/>
          </a:solidFill>
          <a:ln w="25400" cap="flat" cmpd="sng">
            <a:solidFill>
              <a:srgbClr val="0D6A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nvGrpSpPr>
          <p:cNvPr id="113" name="Google Shape;113;p23"/>
          <p:cNvGrpSpPr/>
          <p:nvPr/>
        </p:nvGrpSpPr>
        <p:grpSpPr>
          <a:xfrm>
            <a:off x="3429000" y="2801937"/>
            <a:ext cx="5583457" cy="1073742"/>
            <a:chOff x="0" y="0"/>
            <a:chExt cx="2147483559" cy="2147483616"/>
          </a:xfrm>
        </p:grpSpPr>
        <p:pic>
          <p:nvPicPr>
            <p:cNvPr id="114" name="Google Shape;114;p23" descr="NASA.png"/>
            <p:cNvPicPr preferRelativeResize="0"/>
            <p:nvPr/>
          </p:nvPicPr>
          <p:blipFill rotWithShape="1">
            <a:blip r:embed="rId5">
              <a:alphaModFix/>
            </a:blip>
            <a:srcRect/>
            <a:stretch/>
          </p:blipFill>
          <p:spPr>
            <a:xfrm>
              <a:off x="311657700" y="0"/>
              <a:ext cx="242100389" cy="1224375113"/>
            </a:xfrm>
            <a:prstGeom prst="rect">
              <a:avLst/>
            </a:prstGeom>
            <a:noFill/>
            <a:ln>
              <a:noFill/>
            </a:ln>
          </p:spPr>
        </p:pic>
        <p:pic>
          <p:nvPicPr>
            <p:cNvPr id="115" name="Google Shape;115;p23" descr="NOAA.png"/>
            <p:cNvPicPr preferRelativeResize="0"/>
            <p:nvPr/>
          </p:nvPicPr>
          <p:blipFill rotWithShape="1">
            <a:blip r:embed="rId6">
              <a:alphaModFix/>
            </a:blip>
            <a:srcRect/>
            <a:stretch/>
          </p:blipFill>
          <p:spPr>
            <a:xfrm>
              <a:off x="62027775" y="28330338"/>
              <a:ext cx="236854707" cy="1197846076"/>
            </a:xfrm>
            <a:prstGeom prst="rect">
              <a:avLst/>
            </a:prstGeom>
            <a:noFill/>
            <a:ln>
              <a:noFill/>
            </a:ln>
          </p:spPr>
        </p:pic>
        <p:pic>
          <p:nvPicPr>
            <p:cNvPr id="116" name="Google Shape;116;p23" descr="NSF.png"/>
            <p:cNvPicPr preferRelativeResize="0"/>
            <p:nvPr/>
          </p:nvPicPr>
          <p:blipFill rotWithShape="1">
            <a:blip r:embed="rId7">
              <a:alphaModFix/>
            </a:blip>
            <a:srcRect/>
            <a:stretch/>
          </p:blipFill>
          <p:spPr>
            <a:xfrm>
              <a:off x="554341650" y="20208745"/>
              <a:ext cx="221061521" cy="1117975117"/>
            </a:xfrm>
            <a:prstGeom prst="rect">
              <a:avLst/>
            </a:prstGeom>
            <a:noFill/>
            <a:ln>
              <a:noFill/>
            </a:ln>
          </p:spPr>
        </p:pic>
        <p:pic>
          <p:nvPicPr>
            <p:cNvPr id="117" name="Google Shape;117;p23" descr="USACE.gif"/>
            <p:cNvPicPr preferRelativeResize="0"/>
            <p:nvPr/>
          </p:nvPicPr>
          <p:blipFill rotWithShape="1">
            <a:blip r:embed="rId8">
              <a:alphaModFix/>
            </a:blip>
            <a:srcRect/>
            <a:stretch/>
          </p:blipFill>
          <p:spPr>
            <a:xfrm>
              <a:off x="702461000" y="1123444700"/>
              <a:ext cx="193097563" cy="976552970"/>
            </a:xfrm>
            <a:prstGeom prst="rect">
              <a:avLst/>
            </a:prstGeom>
            <a:noFill/>
            <a:ln>
              <a:noFill/>
            </a:ln>
          </p:spPr>
        </p:pic>
        <p:pic>
          <p:nvPicPr>
            <p:cNvPr id="118" name="Google Shape;118;p23" descr="USGS.gif"/>
            <p:cNvPicPr preferRelativeResize="0"/>
            <p:nvPr/>
          </p:nvPicPr>
          <p:blipFill rotWithShape="1">
            <a:blip r:embed="rId9">
              <a:alphaModFix/>
            </a:blip>
            <a:srcRect/>
            <a:stretch/>
          </p:blipFill>
          <p:spPr>
            <a:xfrm>
              <a:off x="0" y="1337366200"/>
              <a:ext cx="347507405" cy="646387854"/>
            </a:xfrm>
            <a:prstGeom prst="rect">
              <a:avLst/>
            </a:prstGeom>
            <a:noFill/>
            <a:ln>
              <a:noFill/>
            </a:ln>
          </p:spPr>
        </p:pic>
        <p:pic>
          <p:nvPicPr>
            <p:cNvPr id="119" name="Google Shape;119;p23" descr="DOE.gif"/>
            <p:cNvPicPr preferRelativeResize="0"/>
            <p:nvPr/>
          </p:nvPicPr>
          <p:blipFill rotWithShape="1">
            <a:blip r:embed="rId10">
              <a:alphaModFix/>
            </a:blip>
            <a:srcRect/>
            <a:stretch/>
          </p:blipFill>
          <p:spPr>
            <a:xfrm>
              <a:off x="1233982200" y="73799550"/>
              <a:ext cx="205381787" cy="1038677930"/>
            </a:xfrm>
            <a:prstGeom prst="rect">
              <a:avLst/>
            </a:prstGeom>
            <a:noFill/>
            <a:ln>
              <a:noFill/>
            </a:ln>
          </p:spPr>
        </p:pic>
        <p:pic>
          <p:nvPicPr>
            <p:cNvPr id="120" name="Google Shape;120;p23" descr="ONR.gif"/>
            <p:cNvPicPr preferRelativeResize="0"/>
            <p:nvPr/>
          </p:nvPicPr>
          <p:blipFill rotWithShape="1">
            <a:blip r:embed="rId11">
              <a:alphaModFix/>
            </a:blip>
            <a:srcRect/>
            <a:stretch/>
          </p:blipFill>
          <p:spPr>
            <a:xfrm>
              <a:off x="908030500" y="1188409500"/>
              <a:ext cx="369188595" cy="838767346"/>
            </a:xfrm>
            <a:prstGeom prst="rect">
              <a:avLst/>
            </a:prstGeom>
            <a:noFill/>
            <a:ln>
              <a:noFill/>
            </a:ln>
          </p:spPr>
        </p:pic>
        <p:pic>
          <p:nvPicPr>
            <p:cNvPr id="121" name="Google Shape;121;p23" descr="EPA.png"/>
            <p:cNvPicPr preferRelativeResize="0"/>
            <p:nvPr/>
          </p:nvPicPr>
          <p:blipFill rotWithShape="1">
            <a:blip r:embed="rId12">
              <a:alphaModFix/>
            </a:blip>
            <a:srcRect/>
            <a:stretch/>
          </p:blipFill>
          <p:spPr>
            <a:xfrm>
              <a:off x="1025033500" y="54798163"/>
              <a:ext cx="196281920" cy="992653481"/>
            </a:xfrm>
            <a:prstGeom prst="rect">
              <a:avLst/>
            </a:prstGeom>
            <a:noFill/>
            <a:ln>
              <a:noFill/>
            </a:ln>
          </p:spPr>
        </p:pic>
        <p:pic>
          <p:nvPicPr>
            <p:cNvPr id="122" name="Google Shape;122;p23" descr="MMC.gif"/>
            <p:cNvPicPr preferRelativeResize="0"/>
            <p:nvPr/>
          </p:nvPicPr>
          <p:blipFill rotWithShape="1">
            <a:blip r:embed="rId13">
              <a:alphaModFix/>
            </a:blip>
            <a:srcRect/>
            <a:stretch/>
          </p:blipFill>
          <p:spPr>
            <a:xfrm>
              <a:off x="803388400" y="73799550"/>
              <a:ext cx="196281181" cy="992653476"/>
            </a:xfrm>
            <a:prstGeom prst="rect">
              <a:avLst/>
            </a:prstGeom>
            <a:noFill/>
            <a:ln>
              <a:noFill/>
            </a:ln>
          </p:spPr>
        </p:pic>
        <p:pic>
          <p:nvPicPr>
            <p:cNvPr id="123" name="Google Shape;123;p23" descr="USCG.gif"/>
            <p:cNvPicPr preferRelativeResize="0"/>
            <p:nvPr/>
          </p:nvPicPr>
          <p:blipFill rotWithShape="1">
            <a:blip r:embed="rId14">
              <a:alphaModFix/>
            </a:blip>
            <a:srcRect/>
            <a:stretch/>
          </p:blipFill>
          <p:spPr>
            <a:xfrm>
              <a:off x="1694240000" y="62715719"/>
              <a:ext cx="218208413" cy="1103546133"/>
            </a:xfrm>
            <a:prstGeom prst="rect">
              <a:avLst/>
            </a:prstGeom>
            <a:noFill/>
            <a:ln>
              <a:noFill/>
            </a:ln>
          </p:spPr>
        </p:pic>
        <p:pic>
          <p:nvPicPr>
            <p:cNvPr id="124" name="Google Shape;124;p23"/>
            <p:cNvPicPr preferRelativeResize="0"/>
            <p:nvPr/>
          </p:nvPicPr>
          <p:blipFill rotWithShape="1">
            <a:blip r:embed="rId15">
              <a:alphaModFix/>
            </a:blip>
            <a:srcRect/>
            <a:stretch/>
          </p:blipFill>
          <p:spPr>
            <a:xfrm>
              <a:off x="350327050" y="1307035700"/>
              <a:ext cx="336787269" cy="674580936"/>
            </a:xfrm>
            <a:prstGeom prst="rect">
              <a:avLst/>
            </a:prstGeom>
            <a:noFill/>
            <a:ln>
              <a:noFill/>
            </a:ln>
          </p:spPr>
        </p:pic>
        <p:pic>
          <p:nvPicPr>
            <p:cNvPr id="125" name="Google Shape;125;p23" descr="CSREES.gif"/>
            <p:cNvPicPr preferRelativeResize="0"/>
            <p:nvPr/>
          </p:nvPicPr>
          <p:blipFill rotWithShape="1">
            <a:blip r:embed="rId16">
              <a:alphaModFix/>
            </a:blip>
            <a:srcRect/>
            <a:stretch/>
          </p:blipFill>
          <p:spPr>
            <a:xfrm>
              <a:off x="1291841500" y="1259022200"/>
              <a:ext cx="148680498" cy="751922345"/>
            </a:xfrm>
            <a:prstGeom prst="rect">
              <a:avLst/>
            </a:prstGeom>
            <a:noFill/>
            <a:ln>
              <a:noFill/>
            </a:ln>
          </p:spPr>
        </p:pic>
        <p:pic>
          <p:nvPicPr>
            <p:cNvPr id="126" name="Google Shape;126;p23" descr="DOS.gif"/>
            <p:cNvPicPr preferRelativeResize="0"/>
            <p:nvPr/>
          </p:nvPicPr>
          <p:blipFill rotWithShape="1">
            <a:blip r:embed="rId17">
              <a:alphaModFix/>
            </a:blip>
            <a:srcRect/>
            <a:stretch/>
          </p:blipFill>
          <p:spPr>
            <a:xfrm>
              <a:off x="1945720200" y="1127105100"/>
              <a:ext cx="201763359" cy="1020378516"/>
            </a:xfrm>
            <a:prstGeom prst="rect">
              <a:avLst/>
            </a:prstGeom>
            <a:noFill/>
            <a:ln>
              <a:noFill/>
            </a:ln>
          </p:spPr>
        </p:pic>
        <p:pic>
          <p:nvPicPr>
            <p:cNvPr id="127" name="Google Shape;127;p23" descr="DOT.gif"/>
            <p:cNvPicPr preferRelativeResize="0"/>
            <p:nvPr/>
          </p:nvPicPr>
          <p:blipFill rotWithShape="1">
            <a:blip r:embed="rId18">
              <a:alphaModFix/>
            </a:blip>
            <a:srcRect/>
            <a:stretch/>
          </p:blipFill>
          <p:spPr>
            <a:xfrm>
              <a:off x="1728886000" y="1134931900"/>
              <a:ext cx="193238966" cy="977267988"/>
            </a:xfrm>
            <a:prstGeom prst="rect">
              <a:avLst/>
            </a:prstGeom>
            <a:noFill/>
            <a:ln>
              <a:noFill/>
            </a:ln>
          </p:spPr>
        </p:pic>
        <p:pic>
          <p:nvPicPr>
            <p:cNvPr id="128" name="Google Shape;128;p23" descr="FDA.gif"/>
            <p:cNvPicPr preferRelativeResize="0"/>
            <p:nvPr/>
          </p:nvPicPr>
          <p:blipFill rotWithShape="1">
            <a:blip r:embed="rId19">
              <a:alphaModFix/>
            </a:blip>
            <a:srcRect/>
            <a:stretch/>
          </p:blipFill>
          <p:spPr>
            <a:xfrm>
              <a:off x="1455144500" y="1366296900"/>
              <a:ext cx="263175254" cy="537374721"/>
            </a:xfrm>
            <a:prstGeom prst="rect">
              <a:avLst/>
            </a:prstGeom>
            <a:noFill/>
            <a:ln>
              <a:noFill/>
            </a:ln>
          </p:spPr>
        </p:pic>
        <p:pic>
          <p:nvPicPr>
            <p:cNvPr id="129" name="Google Shape;129;p23" descr="JCS.gif"/>
            <p:cNvPicPr preferRelativeResize="0"/>
            <p:nvPr/>
          </p:nvPicPr>
          <p:blipFill rotWithShape="1">
            <a:blip r:embed="rId20">
              <a:alphaModFix/>
            </a:blip>
            <a:srcRect/>
            <a:stretch/>
          </p:blipFill>
          <p:spPr>
            <a:xfrm>
              <a:off x="1463545700" y="61006700"/>
              <a:ext cx="216348707" cy="1094141016"/>
            </a:xfrm>
            <a:prstGeom prst="rect">
              <a:avLst/>
            </a:prstGeom>
            <a:noFill/>
            <a:ln>
              <a:noFill/>
            </a:ln>
          </p:spPr>
        </p:pic>
        <p:pic>
          <p:nvPicPr>
            <p:cNvPr id="130" name="Google Shape;130;p23" descr="USARC.gif"/>
            <p:cNvPicPr preferRelativeResize="0"/>
            <p:nvPr/>
          </p:nvPicPr>
          <p:blipFill rotWithShape="1">
            <a:blip r:embed="rId21">
              <a:alphaModFix/>
            </a:blip>
            <a:srcRect/>
            <a:stretch/>
          </p:blipFill>
          <p:spPr>
            <a:xfrm>
              <a:off x="1941464800" y="105296625"/>
              <a:ext cx="197380343" cy="998212266"/>
            </a:xfrm>
            <a:prstGeom prst="rect">
              <a:avLst/>
            </a:prstGeom>
            <a:noFill/>
            <a:ln>
              <a:noFill/>
            </a:ln>
          </p:spPr>
        </p:pic>
      </p:grpSp>
      <p:sp>
        <p:nvSpPr>
          <p:cNvPr id="131" name="Google Shape;131;p23"/>
          <p:cNvSpPr/>
          <p:nvPr/>
        </p:nvSpPr>
        <p:spPr>
          <a:xfrm>
            <a:off x="1205725" y="4245125"/>
            <a:ext cx="526800" cy="475800"/>
          </a:xfrm>
          <a:prstGeom prst="upArrow">
            <a:avLst>
              <a:gd name="adj1" fmla="val 33352"/>
              <a:gd name="adj2" fmla="val 39354"/>
            </a:avLst>
          </a:prstGeom>
          <a:solidFill>
            <a:schemeClr val="accent1"/>
          </a:solidFill>
          <a:ln w="25400" cap="flat" cmpd="sng">
            <a:solidFill>
              <a:srgbClr val="0D6A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Looking forward - importance of the ocean</a:t>
            </a:r>
            <a:endParaRPr/>
          </a:p>
        </p:txBody>
      </p:sp>
      <p:sp>
        <p:nvSpPr>
          <p:cNvPr id="138" name="Google Shape;138;p24"/>
          <p:cNvSpPr txBox="1">
            <a:spLocks noGrp="1"/>
          </p:cNvSpPr>
          <p:nvPr>
            <p:ph type="sldNum" idx="12"/>
          </p:nvPr>
        </p:nvSpPr>
        <p:spPr>
          <a:xfrm>
            <a:off x="457200" y="6356350"/>
            <a:ext cx="7620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53285"/>
              </a:buClr>
              <a:buSzPts val="1200"/>
              <a:buFont typeface="Century Gothic"/>
              <a:buNone/>
            </a:pPr>
            <a:fld id="{00000000-1234-1234-1234-123412341234}" type="slidenum">
              <a:rPr lang="en-US"/>
              <a:t>3</a:t>
            </a:fld>
            <a:endParaRPr/>
          </a:p>
        </p:txBody>
      </p:sp>
      <p:pic>
        <p:nvPicPr>
          <p:cNvPr id="139" name="Google Shape;139;p24"/>
          <p:cNvPicPr preferRelativeResize="0"/>
          <p:nvPr/>
        </p:nvPicPr>
        <p:blipFill>
          <a:blip r:embed="rId3">
            <a:alphaModFix/>
          </a:blip>
          <a:stretch>
            <a:fillRect/>
          </a:stretch>
        </p:blipFill>
        <p:spPr>
          <a:xfrm>
            <a:off x="381125" y="3951175"/>
            <a:ext cx="2092650" cy="2092650"/>
          </a:xfrm>
          <a:prstGeom prst="rect">
            <a:avLst/>
          </a:prstGeom>
          <a:noFill/>
          <a:ln>
            <a:noFill/>
          </a:ln>
        </p:spPr>
      </p:pic>
      <p:pic>
        <p:nvPicPr>
          <p:cNvPr id="140" name="Google Shape;140;p24"/>
          <p:cNvPicPr preferRelativeResize="0"/>
          <p:nvPr/>
        </p:nvPicPr>
        <p:blipFill>
          <a:blip r:embed="rId4">
            <a:alphaModFix/>
          </a:blip>
          <a:stretch>
            <a:fillRect/>
          </a:stretch>
        </p:blipFill>
        <p:spPr>
          <a:xfrm>
            <a:off x="5419775" y="3604875"/>
            <a:ext cx="3673214" cy="2621425"/>
          </a:xfrm>
          <a:prstGeom prst="rect">
            <a:avLst/>
          </a:prstGeom>
          <a:noFill/>
          <a:ln>
            <a:noFill/>
          </a:ln>
        </p:spPr>
      </p:pic>
      <p:pic>
        <p:nvPicPr>
          <p:cNvPr id="141" name="Google Shape;141;p24"/>
          <p:cNvPicPr preferRelativeResize="0"/>
          <p:nvPr/>
        </p:nvPicPr>
        <p:blipFill>
          <a:blip r:embed="rId5">
            <a:alphaModFix/>
          </a:blip>
          <a:stretch>
            <a:fillRect/>
          </a:stretch>
        </p:blipFill>
        <p:spPr>
          <a:xfrm>
            <a:off x="2920800" y="3472225"/>
            <a:ext cx="2126750" cy="2754076"/>
          </a:xfrm>
          <a:prstGeom prst="rect">
            <a:avLst/>
          </a:prstGeom>
          <a:noFill/>
          <a:ln>
            <a:noFill/>
          </a:ln>
        </p:spPr>
      </p:pic>
      <p:sp>
        <p:nvSpPr>
          <p:cNvPr id="142" name="Google Shape;142;p24"/>
          <p:cNvSpPr txBox="1">
            <a:spLocks noGrp="1"/>
          </p:cNvSpPr>
          <p:nvPr>
            <p:ph type="body" idx="1"/>
          </p:nvPr>
        </p:nvSpPr>
        <p:spPr>
          <a:xfrm>
            <a:off x="533513" y="1002700"/>
            <a:ext cx="8229600" cy="3598200"/>
          </a:xfrm>
          <a:prstGeom prst="rect">
            <a:avLst/>
          </a:prstGeom>
        </p:spPr>
        <p:txBody>
          <a:bodyPr spcFirstLastPara="1" wrap="square" lIns="91425" tIns="45700" rIns="91425" bIns="45700" anchor="t" anchorCtr="0">
            <a:noAutofit/>
          </a:bodyPr>
          <a:lstStyle/>
          <a:p>
            <a:pPr marL="457200" lvl="0" indent="-355600" algn="l" rtl="0">
              <a:lnSpc>
                <a:spcPct val="100000"/>
              </a:lnSpc>
              <a:spcBef>
                <a:spcPts val="480"/>
              </a:spcBef>
              <a:spcAft>
                <a:spcPts val="0"/>
              </a:spcAft>
              <a:buClr>
                <a:schemeClr val="dk2"/>
              </a:buClr>
              <a:buSzPts val="2000"/>
              <a:buChar char="●"/>
            </a:pPr>
            <a:r>
              <a:rPr lang="en-US" sz="2000"/>
              <a:t>OceanObs’19 - Regional - Coastal - Global</a:t>
            </a:r>
            <a:endParaRPr sz="2000"/>
          </a:p>
          <a:p>
            <a:pPr marL="457200" lvl="0" indent="-355600" algn="l" rtl="0">
              <a:lnSpc>
                <a:spcPct val="100000"/>
              </a:lnSpc>
              <a:spcBef>
                <a:spcPts val="1000"/>
              </a:spcBef>
              <a:spcAft>
                <a:spcPts val="0"/>
              </a:spcAft>
              <a:buClr>
                <a:schemeClr val="dk2"/>
              </a:buClr>
              <a:buSzPts val="2000"/>
              <a:buChar char="●"/>
            </a:pPr>
            <a:r>
              <a:rPr lang="en-US" sz="2000"/>
              <a:t>Essential Ocean Variables and Communities of Practice </a:t>
            </a:r>
            <a:endParaRPr sz="2000"/>
          </a:p>
          <a:p>
            <a:pPr marL="457200" lvl="0" indent="-355600" algn="l" rtl="0">
              <a:lnSpc>
                <a:spcPct val="100000"/>
              </a:lnSpc>
              <a:spcBef>
                <a:spcPts val="1000"/>
              </a:spcBef>
              <a:spcAft>
                <a:spcPts val="0"/>
              </a:spcAft>
              <a:buClr>
                <a:schemeClr val="dk2"/>
              </a:buClr>
              <a:buSzPts val="2000"/>
              <a:buChar char="●"/>
            </a:pPr>
            <a:r>
              <a:rPr lang="en-US" sz="2000"/>
              <a:t>White House (OSTP) Science and Tech for America’s Oceans: A Decadal Vision</a:t>
            </a:r>
            <a:endParaRPr sz="2000"/>
          </a:p>
          <a:p>
            <a:pPr marL="457200" lvl="0" indent="-355600" algn="l" rtl="0">
              <a:lnSpc>
                <a:spcPct val="100000"/>
              </a:lnSpc>
              <a:spcBef>
                <a:spcPts val="1000"/>
              </a:spcBef>
              <a:spcAft>
                <a:spcPts val="1000"/>
              </a:spcAft>
              <a:buClr>
                <a:schemeClr val="dk2"/>
              </a:buClr>
              <a:buSzPts val="2000"/>
              <a:buChar char="●"/>
            </a:pPr>
            <a:r>
              <a:rPr lang="en-US" sz="2000"/>
              <a:t>UN Decade of Ocean Science for Sustainable Development</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MARACOOS </a:t>
            </a:r>
            <a:endParaRPr/>
          </a:p>
        </p:txBody>
      </p:sp>
      <p:sp>
        <p:nvSpPr>
          <p:cNvPr id="148" name="Google Shape;148;p25"/>
          <p:cNvSpPr txBox="1">
            <a:spLocks noGrp="1"/>
          </p:cNvSpPr>
          <p:nvPr>
            <p:ph type="body" idx="1"/>
          </p:nvPr>
        </p:nvSpPr>
        <p:spPr>
          <a:xfrm>
            <a:off x="434425" y="609650"/>
            <a:ext cx="8229600" cy="3598200"/>
          </a:xfrm>
          <a:prstGeom prst="rect">
            <a:avLst/>
          </a:prstGeom>
        </p:spPr>
        <p:txBody>
          <a:bodyPr spcFirstLastPara="1" wrap="square" lIns="91425" tIns="45700" rIns="91425" bIns="45700" anchor="t" anchorCtr="0">
            <a:noAutofit/>
          </a:bodyPr>
          <a:lstStyle/>
          <a:p>
            <a:pPr marL="457200" lvl="0" indent="-355600" algn="l" rtl="0">
              <a:spcBef>
                <a:spcPts val="480"/>
              </a:spcBef>
              <a:spcAft>
                <a:spcPts val="0"/>
              </a:spcAft>
              <a:buClr>
                <a:schemeClr val="dk2"/>
              </a:buClr>
              <a:buSzPts val="2000"/>
              <a:buChar char="●"/>
            </a:pPr>
            <a:r>
              <a:rPr lang="en-US" sz="2000"/>
              <a:t>Supporting decisions everyday with sustained expertise observing, modeling, &amp; DMAC</a:t>
            </a:r>
            <a:endParaRPr sz="2000"/>
          </a:p>
          <a:p>
            <a:pPr marL="457200" lvl="0" indent="-355600" algn="l" rtl="0">
              <a:lnSpc>
                <a:spcPct val="100000"/>
              </a:lnSpc>
              <a:spcBef>
                <a:spcPts val="1000"/>
              </a:spcBef>
              <a:spcAft>
                <a:spcPts val="0"/>
              </a:spcAft>
              <a:buClr>
                <a:schemeClr val="dk2"/>
              </a:buClr>
              <a:buSzPts val="2000"/>
              <a:buChar char="●"/>
            </a:pPr>
            <a:r>
              <a:rPr lang="en-US" sz="2000"/>
              <a:t>MARACOOS Provides Data for Annapolis Flood Mitigation</a:t>
            </a:r>
            <a:endParaRPr sz="2000"/>
          </a:p>
          <a:p>
            <a:pPr marL="457200" lvl="0" indent="-355600" algn="l" rtl="0">
              <a:lnSpc>
                <a:spcPct val="100000"/>
              </a:lnSpc>
              <a:spcBef>
                <a:spcPts val="1000"/>
              </a:spcBef>
              <a:spcAft>
                <a:spcPts val="0"/>
              </a:spcAft>
              <a:buClr>
                <a:schemeClr val="dk2"/>
              </a:buClr>
              <a:buSzPts val="2000"/>
              <a:buChar char="●"/>
            </a:pPr>
            <a:r>
              <a:rPr lang="en-US" sz="2000"/>
              <a:t>Co-hosted Mid-Atlantic Acoustic Telemetry Workshop - strengthening the organization and value of telemetry in the region</a:t>
            </a:r>
            <a:endParaRPr sz="2000"/>
          </a:p>
          <a:p>
            <a:pPr marL="457200" lvl="0" indent="-355600" algn="l" rtl="0">
              <a:lnSpc>
                <a:spcPct val="100000"/>
              </a:lnSpc>
              <a:spcBef>
                <a:spcPts val="1000"/>
              </a:spcBef>
              <a:spcAft>
                <a:spcPts val="0"/>
              </a:spcAft>
              <a:buClr>
                <a:schemeClr val="dk2"/>
              </a:buClr>
              <a:buSzPts val="2000"/>
              <a:buChar char="●"/>
            </a:pPr>
            <a:r>
              <a:rPr lang="en-US" sz="2000"/>
              <a:t>Partnered with NOAA &amp; IOOS regions to deploy 17 gliders to collect real-time data on Hurricanes Florence and Isaac</a:t>
            </a:r>
            <a:endParaRPr sz="2000"/>
          </a:p>
          <a:p>
            <a:pPr marL="457200" lvl="0" indent="-355600" algn="l" rtl="0">
              <a:lnSpc>
                <a:spcPct val="100000"/>
              </a:lnSpc>
              <a:spcBef>
                <a:spcPts val="1000"/>
              </a:spcBef>
              <a:spcAft>
                <a:spcPts val="1000"/>
              </a:spcAft>
              <a:buClr>
                <a:schemeClr val="dk2"/>
              </a:buClr>
              <a:buSzPts val="2000"/>
              <a:buChar char="●"/>
            </a:pPr>
            <a:r>
              <a:rPr lang="en-US" sz="2000"/>
              <a:t>IOOS Association Board - strategic teamwork</a:t>
            </a:r>
            <a:endParaRPr sz="2000"/>
          </a:p>
        </p:txBody>
      </p:sp>
      <p:pic>
        <p:nvPicPr>
          <p:cNvPr id="149" name="Google Shape;149;p25"/>
          <p:cNvPicPr preferRelativeResize="0"/>
          <p:nvPr/>
        </p:nvPicPr>
        <p:blipFill>
          <a:blip r:embed="rId3">
            <a:alphaModFix/>
          </a:blip>
          <a:stretch>
            <a:fillRect/>
          </a:stretch>
        </p:blipFill>
        <p:spPr>
          <a:xfrm>
            <a:off x="107286" y="4133025"/>
            <a:ext cx="3884289" cy="2186850"/>
          </a:xfrm>
          <a:prstGeom prst="rect">
            <a:avLst/>
          </a:prstGeom>
          <a:noFill/>
          <a:ln>
            <a:noFill/>
          </a:ln>
        </p:spPr>
      </p:pic>
      <p:pic>
        <p:nvPicPr>
          <p:cNvPr id="150" name="Google Shape;150;p25"/>
          <p:cNvPicPr preferRelativeResize="0"/>
          <p:nvPr/>
        </p:nvPicPr>
        <p:blipFill>
          <a:blip r:embed="rId4">
            <a:alphaModFix/>
          </a:blip>
          <a:stretch>
            <a:fillRect/>
          </a:stretch>
        </p:blipFill>
        <p:spPr>
          <a:xfrm>
            <a:off x="3178451" y="4133014"/>
            <a:ext cx="2919450" cy="2186861"/>
          </a:xfrm>
          <a:prstGeom prst="rect">
            <a:avLst/>
          </a:prstGeom>
          <a:noFill/>
          <a:ln>
            <a:noFill/>
          </a:ln>
        </p:spPr>
      </p:pic>
      <p:pic>
        <p:nvPicPr>
          <p:cNvPr id="151" name="Google Shape;151;p25"/>
          <p:cNvPicPr preferRelativeResize="0"/>
          <p:nvPr/>
        </p:nvPicPr>
        <p:blipFill>
          <a:blip r:embed="rId5">
            <a:alphaModFix/>
          </a:blip>
          <a:stretch>
            <a:fillRect/>
          </a:stretch>
        </p:blipFill>
        <p:spPr>
          <a:xfrm>
            <a:off x="6097901" y="4133014"/>
            <a:ext cx="2919451" cy="21868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a:solidFill>
                  <a:srgbClr val="053285"/>
                </a:solidFill>
                <a:latin typeface="Century Gothic"/>
                <a:ea typeface="Century Gothic"/>
                <a:cs typeface="Century Gothic"/>
                <a:sym typeface="Century Gothic"/>
              </a:rPr>
              <a:t>5</a:t>
            </a:fld>
            <a:endParaRPr/>
          </a:p>
        </p:txBody>
      </p:sp>
      <p:sp>
        <p:nvSpPr>
          <p:cNvPr id="157" name="Google Shape;157;p26"/>
          <p:cNvSpPr txBox="1"/>
          <p:nvPr/>
        </p:nvSpPr>
        <p:spPr>
          <a:xfrm>
            <a:off x="1219200" y="5738812"/>
            <a:ext cx="5645100" cy="110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Century Gothic"/>
              <a:buNone/>
            </a:pPr>
            <a:r>
              <a:rPr lang="en-US" sz="1100" b="0" i="0" u="none">
                <a:solidFill>
                  <a:srgbClr val="000000"/>
                </a:solidFill>
                <a:latin typeface="Century Gothic"/>
                <a:ea typeface="Century Gothic"/>
                <a:cs typeface="Century Gothic"/>
                <a:sym typeface="Century Gothic"/>
              </a:rPr>
              <a:t>NOAA National Ocean Service </a:t>
            </a:r>
            <a:endParaRPr sz="1800" b="0" i="0" u="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a:solidFill>
                  <a:srgbClr val="000000"/>
                </a:solidFill>
                <a:latin typeface="Century Gothic"/>
                <a:ea typeface="Century Gothic"/>
                <a:cs typeface="Century Gothic"/>
                <a:sym typeface="Century Gothic"/>
              </a:rPr>
              <a:t>Navigation, Observations, and Positioning: ‘National IOOS’ component FY18 Omnibus  $6.8M &amp; ‘Regional IOOS Observations’ $35M </a:t>
            </a:r>
            <a:endParaRPr sz="1800" b="0" i="0" u="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a:solidFill>
                  <a:srgbClr val="000000"/>
                </a:solidFill>
                <a:latin typeface="Century Gothic"/>
                <a:ea typeface="Century Gothic"/>
                <a:cs typeface="Century Gothic"/>
                <a:sym typeface="Century Gothic"/>
              </a:rPr>
              <a:t>Estimated Enacted levels are ‘post rescission’ totals for each year</a:t>
            </a:r>
            <a:endParaRPr sz="1800" b="0" i="0" u="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a:solidFill>
                  <a:srgbClr val="000000"/>
                </a:solidFill>
                <a:latin typeface="Century Gothic"/>
                <a:ea typeface="Century Gothic"/>
                <a:cs typeface="Century Gothic"/>
                <a:sym typeface="Century Gothic"/>
              </a:rPr>
              <a:t>‘Request’ = the President’s Budget Request</a:t>
            </a:r>
            <a:endParaRPr sz="1800" b="0" i="0" u="none">
              <a:solidFill>
                <a:srgbClr val="000000"/>
              </a:solidFill>
              <a:latin typeface="Arial"/>
              <a:ea typeface="Arial"/>
              <a:cs typeface="Arial"/>
              <a:sym typeface="Arial"/>
            </a:endParaRPr>
          </a:p>
          <a:p>
            <a:pPr marL="0" marR="0" lvl="0" indent="-6350" algn="l" rtl="0">
              <a:lnSpc>
                <a:spcPct val="100000"/>
              </a:lnSpc>
              <a:spcBef>
                <a:spcPts val="0"/>
              </a:spcBef>
              <a:spcAft>
                <a:spcPts val="0"/>
              </a:spcAft>
              <a:buClr>
                <a:srgbClr val="000000"/>
              </a:buClr>
              <a:buSzPts val="100"/>
              <a:buFont typeface="Arial"/>
              <a:buChar char="•"/>
            </a:pPr>
            <a:r>
              <a:rPr lang="en-US" sz="1100" b="0" i="0" u="none">
                <a:solidFill>
                  <a:srgbClr val="000000"/>
                </a:solidFill>
                <a:latin typeface="Century Gothic"/>
                <a:ea typeface="Century Gothic"/>
                <a:cs typeface="Century Gothic"/>
                <a:sym typeface="Century Gothic"/>
              </a:rPr>
              <a:t>FY19 House Mark is first, next is Senate Mark, then Conference…</a:t>
            </a:r>
            <a:endParaRPr/>
          </a:p>
        </p:txBody>
      </p:sp>
      <p:sp>
        <p:nvSpPr>
          <p:cNvPr id="158" name="Google Shape;158;p26"/>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5F5F5"/>
              </a:buClr>
              <a:buSzPts val="2900"/>
              <a:buFont typeface="Rockwell"/>
              <a:buNone/>
            </a:pPr>
            <a:r>
              <a:rPr lang="en-US" sz="2900" b="0" i="0" u="none">
                <a:solidFill>
                  <a:srgbClr val="F5F5F5"/>
                </a:solidFill>
                <a:latin typeface="Rockwell"/>
                <a:ea typeface="Rockwell"/>
                <a:cs typeface="Rockwell"/>
                <a:sym typeface="Rockwell"/>
              </a:rPr>
              <a:t>U.S. IOOS Enacted and President’s Budgets FY04-20</a:t>
            </a:r>
            <a:endParaRPr/>
          </a:p>
        </p:txBody>
      </p:sp>
      <p:pic>
        <p:nvPicPr>
          <p:cNvPr id="159" name="Google Shape;159;p26"/>
          <p:cNvPicPr preferRelativeResize="0"/>
          <p:nvPr/>
        </p:nvPicPr>
        <p:blipFill rotWithShape="1">
          <a:blip r:embed="rId3">
            <a:alphaModFix/>
          </a:blip>
          <a:srcRect/>
          <a:stretch/>
        </p:blipFill>
        <p:spPr>
          <a:xfrm>
            <a:off x="-611187" y="508000"/>
            <a:ext cx="10056811" cy="5949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b="0" i="0" u="none">
                <a:solidFill>
                  <a:srgbClr val="F5F5F5"/>
                </a:solidFill>
                <a:latin typeface="Rockwell"/>
                <a:ea typeface="Rockwell"/>
                <a:cs typeface="Rockwell"/>
                <a:sym typeface="Rockwell"/>
              </a:rPr>
              <a:t>FY2019 IOOS Highlights</a:t>
            </a:r>
            <a:endParaRPr/>
          </a:p>
        </p:txBody>
      </p:sp>
      <p:sp>
        <p:nvSpPr>
          <p:cNvPr id="165" name="Google Shape;165;p27"/>
          <p:cNvSpPr txBox="1">
            <a:spLocks noGrp="1"/>
          </p:cNvSpPr>
          <p:nvPr>
            <p:ph type="body" idx="1"/>
          </p:nvPr>
        </p:nvSpPr>
        <p:spPr>
          <a:xfrm>
            <a:off x="241599" y="269955"/>
            <a:ext cx="6657600" cy="5895900"/>
          </a:xfrm>
          <a:prstGeom prst="rect">
            <a:avLst/>
          </a:prstGeom>
          <a:noFill/>
          <a:ln>
            <a:noFill/>
          </a:ln>
        </p:spPr>
        <p:txBody>
          <a:bodyPr spcFirstLastPara="1" wrap="square" lIns="91425" tIns="45700" rIns="91425" bIns="45700" anchor="t" anchorCtr="0">
            <a:noAutofit/>
          </a:bodyPr>
          <a:lstStyle/>
          <a:p>
            <a:pPr marL="0" lvl="0" indent="0" algn="l" rtl="0">
              <a:spcBef>
                <a:spcPts val="400"/>
              </a:spcBef>
              <a:spcAft>
                <a:spcPts val="0"/>
              </a:spcAft>
              <a:buNone/>
            </a:pPr>
            <a:endParaRPr sz="2000" b="1"/>
          </a:p>
          <a:p>
            <a:pPr marL="457200" lvl="0" indent="-355600" algn="l" rtl="0">
              <a:spcBef>
                <a:spcPts val="400"/>
              </a:spcBef>
              <a:spcAft>
                <a:spcPts val="0"/>
              </a:spcAft>
              <a:buSzPts val="2000"/>
              <a:buChar char="●"/>
            </a:pPr>
            <a:r>
              <a:rPr lang="en-US" sz="2000" b="1"/>
              <a:t>Blue Economy </a:t>
            </a:r>
            <a:endParaRPr sz="2000" b="1"/>
          </a:p>
          <a:p>
            <a:pPr marL="457200" lvl="0" indent="-355600" algn="l" rtl="0">
              <a:spcBef>
                <a:spcPts val="0"/>
              </a:spcBef>
              <a:spcAft>
                <a:spcPts val="0"/>
              </a:spcAft>
              <a:buSzPts val="2000"/>
              <a:buChar char="●"/>
            </a:pPr>
            <a:r>
              <a:rPr lang="en-US" sz="2000" b="1"/>
              <a:t>Customer focus and stakeholder outreach</a:t>
            </a:r>
            <a:endParaRPr sz="2000" b="1"/>
          </a:p>
          <a:p>
            <a:pPr marL="457200" lvl="0" indent="-355600" algn="l" rtl="0">
              <a:spcBef>
                <a:spcPts val="0"/>
              </a:spcBef>
              <a:spcAft>
                <a:spcPts val="0"/>
              </a:spcAft>
              <a:buSzPts val="2000"/>
              <a:buChar char="●"/>
            </a:pPr>
            <a:r>
              <a:rPr lang="en-US" sz="2000" b="1"/>
              <a:t>ICOOS Act reauthorization</a:t>
            </a:r>
            <a:endParaRPr sz="2000" b="1"/>
          </a:p>
          <a:p>
            <a:pPr marL="457200" lvl="0" indent="-355600" algn="l" rtl="0">
              <a:spcBef>
                <a:spcPts val="0"/>
              </a:spcBef>
              <a:spcAft>
                <a:spcPts val="0"/>
              </a:spcAft>
              <a:buSzPts val="2000"/>
              <a:buChar char="●"/>
            </a:pPr>
            <a:r>
              <a:rPr lang="en-US" sz="2000" b="1" i="0" u="none">
                <a:solidFill>
                  <a:srgbClr val="053285"/>
                </a:solidFill>
              </a:rPr>
              <a:t>NOAA Weather Act </a:t>
            </a:r>
            <a:r>
              <a:rPr lang="en-US" sz="2000" b="1">
                <a:solidFill>
                  <a:srgbClr val="053285"/>
                </a:solidFill>
              </a:rPr>
              <a:t>&amp; NOAA Water Initiative</a:t>
            </a:r>
            <a:endParaRPr sz="2000" b="1">
              <a:solidFill>
                <a:srgbClr val="053285"/>
              </a:solidFill>
            </a:endParaRPr>
          </a:p>
          <a:p>
            <a:pPr marL="457200" lvl="0" indent="-355600" algn="l" rtl="0">
              <a:spcBef>
                <a:spcPts val="0"/>
              </a:spcBef>
              <a:spcAft>
                <a:spcPts val="0"/>
              </a:spcAft>
              <a:buClr>
                <a:srgbClr val="053285"/>
              </a:buClr>
              <a:buSzPts val="2000"/>
              <a:buChar char="●"/>
            </a:pPr>
            <a:r>
              <a:rPr lang="en-US" sz="2000" b="1">
                <a:solidFill>
                  <a:srgbClr val="053285"/>
                </a:solidFill>
              </a:rPr>
              <a:t>CENOTE Act 2018 (Commercial Engagement Through Ocean Technology Act of 2018)</a:t>
            </a:r>
            <a:endParaRPr sz="2000" b="1">
              <a:solidFill>
                <a:srgbClr val="053285"/>
              </a:solidFill>
            </a:endParaRPr>
          </a:p>
          <a:p>
            <a:pPr marL="457200" lvl="0" indent="-355600" algn="l" rtl="0">
              <a:spcBef>
                <a:spcPts val="0"/>
              </a:spcBef>
              <a:spcAft>
                <a:spcPts val="0"/>
              </a:spcAft>
              <a:buClr>
                <a:srgbClr val="053285"/>
              </a:buClr>
              <a:buSzPts val="2000"/>
              <a:buChar char="●"/>
            </a:pPr>
            <a:r>
              <a:rPr lang="en-US" sz="2000" b="1">
                <a:solidFill>
                  <a:srgbClr val="053285"/>
                </a:solidFill>
              </a:rPr>
              <a:t>IOOS Advisory Committee</a:t>
            </a:r>
            <a:endParaRPr sz="2000" b="1">
              <a:solidFill>
                <a:srgbClr val="053285"/>
              </a:solidFill>
            </a:endParaRPr>
          </a:p>
          <a:p>
            <a:pPr marL="0" lvl="0" indent="0" algn="l" rtl="0">
              <a:spcBef>
                <a:spcPts val="400"/>
              </a:spcBef>
              <a:spcAft>
                <a:spcPts val="0"/>
              </a:spcAft>
              <a:buNone/>
            </a:pPr>
            <a:endParaRPr sz="1800" b="1">
              <a:solidFill>
                <a:srgbClr val="053285"/>
              </a:solidFill>
            </a:endParaRPr>
          </a:p>
          <a:p>
            <a:pPr marL="457200" lvl="0" indent="-342900" algn="l" rtl="0">
              <a:spcBef>
                <a:spcPts val="400"/>
              </a:spcBef>
              <a:spcAft>
                <a:spcPts val="0"/>
              </a:spcAft>
              <a:buClr>
                <a:srgbClr val="053285"/>
              </a:buClr>
              <a:buSzPts val="1800"/>
              <a:buFont typeface="Century Gothic"/>
              <a:buChar char="●"/>
            </a:pPr>
            <a:r>
              <a:rPr lang="en-US" sz="1800" b="1">
                <a:solidFill>
                  <a:srgbClr val="053285"/>
                </a:solidFill>
              </a:rPr>
              <a:t>Filling gaps $7.5M: </a:t>
            </a:r>
            <a:r>
              <a:rPr lang="en-US" sz="1800">
                <a:solidFill>
                  <a:srgbClr val="053285"/>
                </a:solidFill>
              </a:rPr>
              <a:t>Surface Currents, Gliders, Streamlined Access to observation information</a:t>
            </a:r>
            <a:endParaRPr sz="1800">
              <a:solidFill>
                <a:srgbClr val="053285"/>
              </a:solidFill>
            </a:endParaRPr>
          </a:p>
          <a:p>
            <a:pPr marL="457200" lvl="0" indent="-342900" algn="l" rtl="0">
              <a:spcBef>
                <a:spcPts val="0"/>
              </a:spcBef>
              <a:spcAft>
                <a:spcPts val="0"/>
              </a:spcAft>
              <a:buClr>
                <a:srgbClr val="053285"/>
              </a:buClr>
              <a:buSzPts val="1800"/>
              <a:buChar char="●"/>
            </a:pPr>
            <a:r>
              <a:rPr lang="en-US" sz="1800">
                <a:solidFill>
                  <a:srgbClr val="053285"/>
                </a:solidFill>
              </a:rPr>
              <a:t>Biology and Harmful Algal Bloom Observing</a:t>
            </a:r>
            <a:endParaRPr sz="1800">
              <a:solidFill>
                <a:srgbClr val="053285"/>
              </a:solidFill>
            </a:endParaRPr>
          </a:p>
          <a:p>
            <a:pPr marL="0" lvl="0" indent="0" algn="l" rtl="0">
              <a:spcBef>
                <a:spcPts val="400"/>
              </a:spcBef>
              <a:spcAft>
                <a:spcPts val="0"/>
              </a:spcAft>
              <a:buNone/>
            </a:pPr>
            <a:r>
              <a:rPr lang="en-US" sz="1800" b="1">
                <a:solidFill>
                  <a:srgbClr val="053285"/>
                </a:solidFill>
              </a:rPr>
              <a:t>Research and Development</a:t>
            </a:r>
            <a:endParaRPr sz="1800" b="1">
              <a:solidFill>
                <a:srgbClr val="053285"/>
              </a:solidFill>
            </a:endParaRPr>
          </a:p>
          <a:p>
            <a:pPr marL="457200" marR="0" lvl="0" indent="-342900" algn="l" rtl="0">
              <a:lnSpc>
                <a:spcPct val="100000"/>
              </a:lnSpc>
              <a:spcBef>
                <a:spcPts val="400"/>
              </a:spcBef>
              <a:spcAft>
                <a:spcPts val="0"/>
              </a:spcAft>
              <a:buClr>
                <a:srgbClr val="053285"/>
              </a:buClr>
              <a:buSzPts val="1800"/>
              <a:buFont typeface="Century Gothic"/>
              <a:buChar char="●"/>
            </a:pPr>
            <a:r>
              <a:rPr lang="en-US" sz="1800" b="1" i="0" u="none">
                <a:solidFill>
                  <a:srgbClr val="053285"/>
                </a:solidFill>
                <a:latin typeface="Century Gothic"/>
                <a:ea typeface="Century Gothic"/>
                <a:cs typeface="Century Gothic"/>
                <a:sym typeface="Century Gothic"/>
              </a:rPr>
              <a:t>Ocean Technology Transition </a:t>
            </a:r>
            <a:r>
              <a:rPr lang="en-US" sz="1800" b="0" i="0" u="none">
                <a:solidFill>
                  <a:srgbClr val="053285"/>
                </a:solidFill>
                <a:latin typeface="Century Gothic"/>
                <a:ea typeface="Century Gothic"/>
                <a:cs typeface="Century Gothic"/>
                <a:sym typeface="Century Gothic"/>
              </a:rPr>
              <a:t>– </a:t>
            </a:r>
            <a:r>
              <a:rPr lang="en-US" sz="1800">
                <a:solidFill>
                  <a:srgbClr val="053285"/>
                </a:solidFill>
              </a:rPr>
              <a:t> new</a:t>
            </a:r>
            <a:r>
              <a:rPr lang="en-US" sz="1800" b="0" i="0" u="none">
                <a:solidFill>
                  <a:srgbClr val="053285"/>
                </a:solidFill>
                <a:latin typeface="Century Gothic"/>
                <a:ea typeface="Century Gothic"/>
                <a:cs typeface="Century Gothic"/>
                <a:sym typeface="Century Gothic"/>
              </a:rPr>
              <a:t> FFO for award in FY2020</a:t>
            </a:r>
            <a:endParaRPr sz="1800">
              <a:solidFill>
                <a:srgbClr val="053285"/>
              </a:solidFill>
            </a:endParaRPr>
          </a:p>
          <a:p>
            <a:pPr marL="457200" lvl="0" indent="-342900" algn="l" rtl="0">
              <a:spcBef>
                <a:spcPts val="0"/>
              </a:spcBef>
              <a:spcAft>
                <a:spcPts val="0"/>
              </a:spcAft>
              <a:buClr>
                <a:srgbClr val="053285"/>
              </a:buClr>
              <a:buSzPts val="1800"/>
              <a:buChar char="●"/>
            </a:pPr>
            <a:r>
              <a:rPr lang="en-US" sz="1800" b="1">
                <a:solidFill>
                  <a:srgbClr val="053285"/>
                </a:solidFill>
              </a:rPr>
              <a:t>Coastal and Ocean Modeling Testbed COMT </a:t>
            </a:r>
            <a:r>
              <a:rPr lang="en-US" sz="1800">
                <a:solidFill>
                  <a:srgbClr val="053285"/>
                </a:solidFill>
              </a:rPr>
              <a:t>- Coastal / Ocean /Water Modeling, Forecasting, and Prediction</a:t>
            </a:r>
            <a:endParaRPr sz="1800">
              <a:solidFill>
                <a:srgbClr val="053285"/>
              </a:solidFill>
            </a:endParaRPr>
          </a:p>
          <a:p>
            <a:pPr marL="457200" lvl="0" indent="-342900" algn="l" rtl="0">
              <a:spcBef>
                <a:spcPts val="0"/>
              </a:spcBef>
              <a:spcAft>
                <a:spcPts val="0"/>
              </a:spcAft>
              <a:buClr>
                <a:srgbClr val="053285"/>
              </a:buClr>
              <a:buSzPts val="1800"/>
              <a:buChar char="●"/>
            </a:pPr>
            <a:r>
              <a:rPr lang="en-US" sz="1800" b="1">
                <a:solidFill>
                  <a:srgbClr val="053285"/>
                </a:solidFill>
              </a:rPr>
              <a:t>ACT</a:t>
            </a:r>
            <a:r>
              <a:rPr lang="en-US" sz="1800">
                <a:solidFill>
                  <a:srgbClr val="053285"/>
                </a:solidFill>
              </a:rPr>
              <a:t> workshops for IOOS RAs and OAR Labs and Cooperative Institutes</a:t>
            </a:r>
            <a:endParaRPr sz="1800">
              <a:solidFill>
                <a:srgbClr val="053285"/>
              </a:solidFill>
            </a:endParaRPr>
          </a:p>
          <a:p>
            <a:pPr marL="0" lvl="0" indent="0" algn="l" rtl="0">
              <a:spcBef>
                <a:spcPts val="400"/>
              </a:spcBef>
              <a:spcAft>
                <a:spcPts val="0"/>
              </a:spcAft>
              <a:buNone/>
            </a:pPr>
            <a:endParaRPr sz="1800">
              <a:solidFill>
                <a:srgbClr val="053285"/>
              </a:solidFill>
            </a:endParaRPr>
          </a:p>
          <a:p>
            <a:pPr marL="457200" lvl="0" indent="0" algn="l" rtl="0">
              <a:lnSpc>
                <a:spcPct val="100000"/>
              </a:lnSpc>
              <a:spcBef>
                <a:spcPts val="0"/>
              </a:spcBef>
              <a:spcAft>
                <a:spcPts val="0"/>
              </a:spcAft>
              <a:buNone/>
            </a:pPr>
            <a:endParaRPr sz="1800" b="1" i="0" u="none">
              <a:solidFill>
                <a:srgbClr val="053285"/>
              </a:solidFill>
              <a:latin typeface="Century Gothic"/>
              <a:ea typeface="Century Gothic"/>
              <a:cs typeface="Century Gothic"/>
              <a:sym typeface="Century Gothic"/>
            </a:endParaRPr>
          </a:p>
          <a:p>
            <a:pPr marL="457200" lvl="0" indent="-342900" algn="l" rtl="0">
              <a:lnSpc>
                <a:spcPct val="100000"/>
              </a:lnSpc>
              <a:spcBef>
                <a:spcPts val="400"/>
              </a:spcBef>
              <a:spcAft>
                <a:spcPts val="0"/>
              </a:spcAft>
              <a:buSzPts val="1400"/>
              <a:buNone/>
            </a:pPr>
            <a:endParaRPr sz="600" b="1" i="0" u="none">
              <a:solidFill>
                <a:srgbClr val="053285"/>
              </a:solidFill>
              <a:latin typeface="Century Gothic"/>
              <a:ea typeface="Century Gothic"/>
              <a:cs typeface="Century Gothic"/>
              <a:sym typeface="Century Gothic"/>
            </a:endParaRPr>
          </a:p>
          <a:p>
            <a:pPr marL="457200" lvl="0" indent="-342900" algn="l" rtl="0">
              <a:lnSpc>
                <a:spcPct val="100000"/>
              </a:lnSpc>
              <a:spcBef>
                <a:spcPts val="400"/>
              </a:spcBef>
              <a:spcAft>
                <a:spcPts val="0"/>
              </a:spcAft>
              <a:buClr>
                <a:srgbClr val="053285"/>
              </a:buClr>
              <a:buFont typeface="Century Gothic"/>
              <a:buNone/>
            </a:pPr>
            <a:endParaRPr/>
          </a:p>
        </p:txBody>
      </p:sp>
      <p:sp>
        <p:nvSpPr>
          <p:cNvPr id="166" name="Google Shape;166;p27"/>
          <p:cNvSpPr txBox="1"/>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53285"/>
              </a:buClr>
              <a:buSzPts val="1200"/>
              <a:buFont typeface="Century Gothic"/>
              <a:buNone/>
            </a:pPr>
            <a:fld id="{00000000-1234-1234-1234-123412341234}" type="slidenum">
              <a:rPr lang="en-US" sz="1200" b="0" i="0" u="none">
                <a:solidFill>
                  <a:srgbClr val="053285"/>
                </a:solidFill>
                <a:latin typeface="Century Gothic"/>
                <a:ea typeface="Century Gothic"/>
                <a:cs typeface="Century Gothic"/>
                <a:sym typeface="Century Gothic"/>
              </a:rPr>
              <a:t>6</a:t>
            </a:fld>
            <a:endParaRPr/>
          </a:p>
        </p:txBody>
      </p:sp>
      <p:pic>
        <p:nvPicPr>
          <p:cNvPr id="167" name="Google Shape;167;p27"/>
          <p:cNvPicPr preferRelativeResize="0"/>
          <p:nvPr/>
        </p:nvPicPr>
        <p:blipFill rotWithShape="1">
          <a:blip r:embed="rId3">
            <a:alphaModFix/>
          </a:blip>
          <a:srcRect/>
          <a:stretch/>
        </p:blipFill>
        <p:spPr>
          <a:xfrm>
            <a:off x="7135812" y="2176462"/>
            <a:ext cx="1966912" cy="1371600"/>
          </a:xfrm>
          <a:prstGeom prst="rect">
            <a:avLst/>
          </a:prstGeom>
          <a:noFill/>
          <a:ln>
            <a:noFill/>
          </a:ln>
        </p:spPr>
      </p:pic>
      <p:pic>
        <p:nvPicPr>
          <p:cNvPr id="168" name="Google Shape;168;p27"/>
          <p:cNvPicPr preferRelativeResize="0"/>
          <p:nvPr/>
        </p:nvPicPr>
        <p:blipFill rotWithShape="1">
          <a:blip r:embed="rId4">
            <a:alphaModFix/>
          </a:blip>
          <a:srcRect l="17685" r="18559" b="31815"/>
          <a:stretch/>
        </p:blipFill>
        <p:spPr>
          <a:xfrm>
            <a:off x="7724101" y="5510975"/>
            <a:ext cx="1248825" cy="742349"/>
          </a:xfrm>
          <a:prstGeom prst="rect">
            <a:avLst/>
          </a:prstGeom>
          <a:noFill/>
          <a:ln>
            <a:noFill/>
          </a:ln>
        </p:spPr>
      </p:pic>
      <p:pic>
        <p:nvPicPr>
          <p:cNvPr id="169" name="Google Shape;169;p27"/>
          <p:cNvPicPr preferRelativeResize="0"/>
          <p:nvPr/>
        </p:nvPicPr>
        <p:blipFill rotWithShape="1">
          <a:blip r:embed="rId5">
            <a:alphaModFix/>
          </a:blip>
          <a:srcRect/>
          <a:stretch/>
        </p:blipFill>
        <p:spPr>
          <a:xfrm>
            <a:off x="7135812" y="3843337"/>
            <a:ext cx="1966913" cy="1474787"/>
          </a:xfrm>
          <a:prstGeom prst="rect">
            <a:avLst/>
          </a:prstGeom>
          <a:noFill/>
          <a:ln>
            <a:noFill/>
          </a:ln>
        </p:spPr>
      </p:pic>
      <p:pic>
        <p:nvPicPr>
          <p:cNvPr id="170" name="Google Shape;170;p27"/>
          <p:cNvPicPr preferRelativeResize="0"/>
          <p:nvPr/>
        </p:nvPicPr>
        <p:blipFill rotWithShape="1">
          <a:blip r:embed="rId6">
            <a:alphaModFix/>
          </a:blip>
          <a:srcRect/>
          <a:stretch/>
        </p:blipFill>
        <p:spPr>
          <a:xfrm>
            <a:off x="7135812" y="730250"/>
            <a:ext cx="1966911" cy="13890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8" title="Chart"/>
          <p:cNvPicPr preferRelativeResize="0"/>
          <p:nvPr/>
        </p:nvPicPr>
        <p:blipFill>
          <a:blip r:embed="rId3">
            <a:alphaModFix/>
          </a:blip>
          <a:stretch>
            <a:fillRect/>
          </a:stretch>
        </p:blipFill>
        <p:spPr>
          <a:xfrm>
            <a:off x="152400" y="762062"/>
            <a:ext cx="8695854" cy="5943538"/>
          </a:xfrm>
          <a:prstGeom prst="rect">
            <a:avLst/>
          </a:prstGeom>
          <a:noFill/>
          <a:ln>
            <a:noFill/>
          </a:ln>
        </p:spPr>
      </p:pic>
      <p:sp>
        <p:nvSpPr>
          <p:cNvPr id="176" name="Google Shape;176;p28"/>
          <p:cNvSpPr txBox="1">
            <a:spLocks noGrp="1"/>
          </p:cNvSpPr>
          <p:nvPr>
            <p:ph type="title"/>
          </p:nvPr>
        </p:nvSpPr>
        <p:spPr>
          <a:xfrm>
            <a:off x="2412" y="1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a:t>IOOS &amp; co. gliders 2018 - 2019</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Hurricanes are coming</a:t>
            </a:r>
            <a:endParaRPr/>
          </a:p>
        </p:txBody>
      </p:sp>
      <p:pic>
        <p:nvPicPr>
          <p:cNvPr id="182" name="Google Shape;182;p29"/>
          <p:cNvPicPr preferRelativeResize="0"/>
          <p:nvPr/>
        </p:nvPicPr>
        <p:blipFill>
          <a:blip r:embed="rId3">
            <a:alphaModFix/>
          </a:blip>
          <a:stretch>
            <a:fillRect/>
          </a:stretch>
        </p:blipFill>
        <p:spPr>
          <a:xfrm>
            <a:off x="-179860" y="663013"/>
            <a:ext cx="9508410" cy="5414925"/>
          </a:xfrm>
          <a:prstGeom prst="rect">
            <a:avLst/>
          </a:prstGeom>
          <a:noFill/>
          <a:ln>
            <a:noFill/>
          </a:ln>
        </p:spPr>
      </p:pic>
      <p:pic>
        <p:nvPicPr>
          <p:cNvPr id="183" name="Google Shape;183;p29"/>
          <p:cNvPicPr preferRelativeResize="0"/>
          <p:nvPr/>
        </p:nvPicPr>
        <p:blipFill>
          <a:blip r:embed="rId4">
            <a:alphaModFix amt="63000"/>
          </a:blip>
          <a:stretch>
            <a:fillRect/>
          </a:stretch>
        </p:blipFill>
        <p:spPr>
          <a:xfrm>
            <a:off x="1702950" y="779262"/>
            <a:ext cx="5738100" cy="4994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4762" y="17462"/>
            <a:ext cx="9139200" cy="592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Storms are coming</a:t>
            </a:r>
            <a:endParaRPr/>
          </a:p>
        </p:txBody>
      </p:sp>
      <p:pic>
        <p:nvPicPr>
          <p:cNvPr id="189" name="Google Shape;189;p30"/>
          <p:cNvPicPr preferRelativeResize="0"/>
          <p:nvPr/>
        </p:nvPicPr>
        <p:blipFill>
          <a:blip r:embed="rId3">
            <a:alphaModFix amt="63000"/>
          </a:blip>
          <a:stretch>
            <a:fillRect/>
          </a:stretch>
        </p:blipFill>
        <p:spPr>
          <a:xfrm>
            <a:off x="6470650" y="1230755"/>
            <a:ext cx="2573801" cy="2240349"/>
          </a:xfrm>
          <a:prstGeom prst="rect">
            <a:avLst/>
          </a:prstGeom>
          <a:noFill/>
          <a:ln>
            <a:noFill/>
          </a:ln>
        </p:spPr>
      </p:pic>
      <p:sp>
        <p:nvSpPr>
          <p:cNvPr id="190" name="Google Shape;190;p30"/>
          <p:cNvSpPr txBox="1">
            <a:spLocks noGrp="1"/>
          </p:cNvSpPr>
          <p:nvPr>
            <p:ph type="body" idx="1"/>
          </p:nvPr>
        </p:nvSpPr>
        <p:spPr>
          <a:xfrm>
            <a:off x="260725" y="1095025"/>
            <a:ext cx="6726000" cy="5115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None/>
            </a:pPr>
            <a:r>
              <a:rPr lang="en-US" b="1" i="0" u="none">
                <a:solidFill>
                  <a:srgbClr val="053285"/>
                </a:solidFill>
                <a:latin typeface="Century Gothic"/>
                <a:ea typeface="Century Gothic"/>
                <a:cs typeface="Century Gothic"/>
                <a:sym typeface="Century Gothic"/>
              </a:rPr>
              <a:t>Storms gather and now our watch begins … </a:t>
            </a:r>
            <a:endParaRPr b="1" i="0" u="none">
              <a:solidFill>
                <a:srgbClr val="053285"/>
              </a:solidFill>
              <a:latin typeface="Century Gothic"/>
              <a:ea typeface="Century Gothic"/>
              <a:cs typeface="Century Gothic"/>
              <a:sym typeface="Century Gothic"/>
            </a:endParaRPr>
          </a:p>
          <a:p>
            <a:pPr marL="457200" lvl="0" indent="0" algn="l" rtl="0">
              <a:lnSpc>
                <a:spcPct val="100000"/>
              </a:lnSpc>
              <a:spcBef>
                <a:spcPts val="400"/>
              </a:spcBef>
              <a:spcAft>
                <a:spcPts val="0"/>
              </a:spcAft>
              <a:buNone/>
            </a:pPr>
            <a:r>
              <a:rPr lang="en-US" b="1" i="0" u="none">
                <a:solidFill>
                  <a:srgbClr val="053285"/>
                </a:solidFill>
                <a:latin typeface="Century Gothic"/>
                <a:ea typeface="Century Gothic"/>
                <a:cs typeface="Century Gothic"/>
                <a:sym typeface="Century Gothic"/>
              </a:rPr>
              <a:t>Hear my words and bear witness to my vow</a:t>
            </a:r>
            <a:endParaRPr b="1" i="0" u="none">
              <a:solidFill>
                <a:srgbClr val="053285"/>
              </a:solidFill>
              <a:latin typeface="Century Gothic"/>
              <a:ea typeface="Century Gothic"/>
              <a:cs typeface="Century Gothic"/>
              <a:sym typeface="Century Gothic"/>
            </a:endParaRPr>
          </a:p>
          <a:p>
            <a:pPr marL="0" lvl="0" indent="0" algn="l" rtl="0">
              <a:lnSpc>
                <a:spcPct val="100000"/>
              </a:lnSpc>
              <a:spcBef>
                <a:spcPts val="400"/>
              </a:spcBef>
              <a:spcAft>
                <a:spcPts val="0"/>
              </a:spcAft>
              <a:buNone/>
            </a:pPr>
            <a:endParaRPr b="1">
              <a:solidFill>
                <a:srgbClr val="053285"/>
              </a:solidFill>
            </a:endParaRPr>
          </a:p>
          <a:p>
            <a:pPr marL="457200" lvl="0" indent="0" algn="l" rtl="0">
              <a:lnSpc>
                <a:spcPct val="100000"/>
              </a:lnSpc>
              <a:spcBef>
                <a:spcPts val="400"/>
              </a:spcBef>
              <a:spcAft>
                <a:spcPts val="0"/>
              </a:spcAft>
              <a:buNone/>
            </a:pPr>
            <a:r>
              <a:rPr lang="en-US" b="1" i="0" u="none">
                <a:solidFill>
                  <a:srgbClr val="053285"/>
                </a:solidFill>
                <a:latin typeface="Century Gothic"/>
                <a:ea typeface="Century Gothic"/>
                <a:cs typeface="Century Gothic"/>
                <a:sym typeface="Century Gothic"/>
              </a:rPr>
              <a:t>It shall not end until batteries fail</a:t>
            </a:r>
            <a:endParaRPr b="1" i="0" u="none">
              <a:solidFill>
                <a:srgbClr val="053285"/>
              </a:solidFill>
              <a:latin typeface="Century Gothic"/>
              <a:ea typeface="Century Gothic"/>
              <a:cs typeface="Century Gothic"/>
              <a:sym typeface="Century Gothic"/>
            </a:endParaRPr>
          </a:p>
          <a:p>
            <a:pPr marL="457200" lvl="0" indent="0" algn="l" rtl="0">
              <a:lnSpc>
                <a:spcPct val="100000"/>
              </a:lnSpc>
              <a:spcBef>
                <a:spcPts val="400"/>
              </a:spcBef>
              <a:spcAft>
                <a:spcPts val="0"/>
              </a:spcAft>
              <a:buNone/>
            </a:pPr>
            <a:r>
              <a:rPr lang="en-US" b="1" i="0" u="none">
                <a:solidFill>
                  <a:srgbClr val="053285"/>
                </a:solidFill>
                <a:latin typeface="Century Gothic"/>
                <a:ea typeface="Century Gothic"/>
                <a:cs typeface="Century Gothic"/>
                <a:sym typeface="Century Gothic"/>
              </a:rPr>
              <a:t>I bring ocean data through darkness</a:t>
            </a:r>
            <a:endParaRPr b="1" i="0" u="none">
              <a:solidFill>
                <a:srgbClr val="053285"/>
              </a:solidFill>
              <a:latin typeface="Century Gothic"/>
              <a:ea typeface="Century Gothic"/>
              <a:cs typeface="Century Gothic"/>
              <a:sym typeface="Century Gothic"/>
            </a:endParaRPr>
          </a:p>
          <a:p>
            <a:pPr marL="457200" lvl="0" indent="0" algn="l" rtl="0">
              <a:lnSpc>
                <a:spcPct val="100000"/>
              </a:lnSpc>
              <a:spcBef>
                <a:spcPts val="400"/>
              </a:spcBef>
              <a:spcAft>
                <a:spcPts val="0"/>
              </a:spcAft>
              <a:buNone/>
            </a:pPr>
            <a:r>
              <a:rPr lang="en-US" b="1" i="0" u="none">
                <a:solidFill>
                  <a:srgbClr val="053285"/>
                </a:solidFill>
                <a:latin typeface="Century Gothic"/>
                <a:ea typeface="Century Gothic"/>
                <a:cs typeface="Century Gothic"/>
                <a:sym typeface="Century Gothic"/>
              </a:rPr>
              <a:t>I am a watcher under waves</a:t>
            </a:r>
            <a:endParaRPr b="1" i="0" u="none">
              <a:solidFill>
                <a:srgbClr val="053285"/>
              </a:solidFill>
              <a:latin typeface="Century Gothic"/>
              <a:ea typeface="Century Gothic"/>
              <a:cs typeface="Century Gothic"/>
              <a:sym typeface="Century Gothic"/>
            </a:endParaRPr>
          </a:p>
          <a:p>
            <a:pPr marL="457200" lvl="0" indent="0" algn="l" rtl="0">
              <a:lnSpc>
                <a:spcPct val="100000"/>
              </a:lnSpc>
              <a:spcBef>
                <a:spcPts val="400"/>
              </a:spcBef>
              <a:spcAft>
                <a:spcPts val="0"/>
              </a:spcAft>
              <a:buNone/>
            </a:pPr>
            <a:r>
              <a:rPr lang="en-US" b="1" i="0" u="none">
                <a:solidFill>
                  <a:srgbClr val="053285"/>
                </a:solidFill>
                <a:latin typeface="Century Gothic"/>
                <a:ea typeface="Century Gothic"/>
                <a:cs typeface="Century Gothic"/>
                <a:sym typeface="Century Gothic"/>
              </a:rPr>
              <a:t>I am a drone that guards the realm</a:t>
            </a:r>
            <a:endParaRPr b="1" i="0" u="none">
              <a:solidFill>
                <a:srgbClr val="053285"/>
              </a:solidFill>
              <a:latin typeface="Century Gothic"/>
              <a:ea typeface="Century Gothic"/>
              <a:cs typeface="Century Gothic"/>
              <a:sym typeface="Century Gothic"/>
            </a:endParaRPr>
          </a:p>
          <a:p>
            <a:pPr marL="457200" lvl="0" indent="0" algn="l" rtl="0">
              <a:lnSpc>
                <a:spcPct val="100000"/>
              </a:lnSpc>
              <a:spcBef>
                <a:spcPts val="400"/>
              </a:spcBef>
              <a:spcAft>
                <a:spcPts val="0"/>
              </a:spcAft>
              <a:buNone/>
            </a:pPr>
            <a:r>
              <a:rPr lang="en-US" b="1" i="0" u="none">
                <a:solidFill>
                  <a:srgbClr val="053285"/>
                </a:solidFill>
                <a:latin typeface="Century Gothic"/>
                <a:ea typeface="Century Gothic"/>
                <a:cs typeface="Century Gothic"/>
                <a:sym typeface="Century Gothic"/>
              </a:rPr>
              <a:t>I bring our ocean to models for this season and seasons to come.</a:t>
            </a:r>
            <a:endParaRPr b="1" i="0" u="none">
              <a:solidFill>
                <a:srgbClr val="053285"/>
              </a:solidFill>
              <a:latin typeface="Century Gothic"/>
              <a:ea typeface="Century Gothic"/>
              <a:cs typeface="Century Gothic"/>
              <a:sym typeface="Century Gothic"/>
            </a:endParaRPr>
          </a:p>
          <a:p>
            <a:pPr marL="0" lvl="0" indent="0" algn="l" rtl="0">
              <a:lnSpc>
                <a:spcPct val="100000"/>
              </a:lnSpc>
              <a:spcBef>
                <a:spcPts val="400"/>
              </a:spcBef>
              <a:spcAft>
                <a:spcPts val="0"/>
              </a:spcAft>
              <a:buNone/>
            </a:pPr>
            <a:endParaRPr sz="2000" b="1">
              <a:solidFill>
                <a:srgbClr val="053285"/>
              </a:solidFill>
            </a:endParaRPr>
          </a:p>
          <a:p>
            <a:pPr marL="0" lvl="0" indent="0" algn="l" rtl="0">
              <a:lnSpc>
                <a:spcPct val="100000"/>
              </a:lnSpc>
              <a:spcBef>
                <a:spcPts val="400"/>
              </a:spcBef>
              <a:spcAft>
                <a:spcPts val="0"/>
              </a:spcAft>
              <a:buNone/>
            </a:pPr>
            <a:endParaRPr sz="2000" b="1">
              <a:solidFill>
                <a:srgbClr val="053285"/>
              </a:solidFill>
            </a:endParaRPr>
          </a:p>
          <a:p>
            <a:pPr marL="0" lvl="0" indent="0" algn="l" rtl="0">
              <a:lnSpc>
                <a:spcPct val="100000"/>
              </a:lnSpc>
              <a:spcBef>
                <a:spcPts val="400"/>
              </a:spcBef>
              <a:spcAft>
                <a:spcPts val="0"/>
              </a:spcAft>
              <a:buNone/>
            </a:pPr>
            <a:r>
              <a:rPr lang="en-US" sz="1200" b="1" i="0" u="none">
                <a:solidFill>
                  <a:srgbClr val="053285"/>
                </a:solidFill>
                <a:latin typeface="Century Gothic"/>
                <a:ea typeface="Century Gothic"/>
                <a:cs typeface="Century Gothic"/>
                <a:sym typeface="Century Gothic"/>
              </a:rPr>
              <a:t>Adapted from adaptation by HBO Game of Thrones (Song of Fire and I</a:t>
            </a:r>
            <a:r>
              <a:rPr lang="en-US" sz="1200" b="1">
                <a:solidFill>
                  <a:srgbClr val="053285"/>
                </a:solidFill>
              </a:rPr>
              <a:t>ce: </a:t>
            </a:r>
            <a:r>
              <a:rPr lang="en-US" sz="1200" b="1" i="0" u="none">
                <a:solidFill>
                  <a:srgbClr val="053285"/>
                </a:solidFill>
                <a:latin typeface="Century Gothic"/>
                <a:ea typeface="Century Gothic"/>
                <a:cs typeface="Century Gothic"/>
                <a:sym typeface="Century Gothic"/>
              </a:rPr>
              <a:t>George R. R. Martin)</a:t>
            </a:r>
            <a:endParaRPr sz="1200" b="1" i="0" u="none">
              <a:solidFill>
                <a:srgbClr val="053285"/>
              </a:solidFill>
              <a:latin typeface="Century Gothic"/>
              <a:ea typeface="Century Gothic"/>
              <a:cs typeface="Century Gothic"/>
              <a:sym typeface="Century Gothic"/>
            </a:endParaRPr>
          </a:p>
          <a:p>
            <a:pPr marL="457200" lvl="0" indent="-355600" algn="l" rtl="0">
              <a:lnSpc>
                <a:spcPct val="100000"/>
              </a:lnSpc>
              <a:spcBef>
                <a:spcPts val="400"/>
              </a:spcBef>
              <a:spcAft>
                <a:spcPts val="0"/>
              </a:spcAft>
              <a:buClr>
                <a:srgbClr val="053285"/>
              </a:buClr>
              <a:buSzPts val="200"/>
              <a:buFont typeface="Century Gothic"/>
              <a:buChar char="●"/>
            </a:pPr>
            <a:endParaRPr sz="2600"/>
          </a:p>
        </p:txBody>
      </p:sp>
    </p:spTree>
  </p:cSld>
  <p:clrMapOvr>
    <a:masterClrMapping/>
  </p:clrMapOvr>
</p:sld>
</file>

<file path=ppt/theme/theme1.xml><?xml version="1.0" encoding="utf-8"?>
<a:theme xmlns:a="http://schemas.openxmlformats.org/drawingml/2006/main" name="IOOS Cover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IOOS PowerPoint Masters_2016_01_27">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5_IOOS PowerPoint Masters_2016_01_27">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IOOS PowerPoint Masters_2016_01_27">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TotalTime>
  <Words>674</Words>
  <Application>Microsoft Macintosh PowerPoint</Application>
  <PresentationFormat>On-screen Show (4:3)</PresentationFormat>
  <Paragraphs>73</Paragraphs>
  <Slides>9</Slides>
  <Notes>9</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9</vt:i4>
      </vt:variant>
    </vt:vector>
  </HeadingPairs>
  <TitlesOfParts>
    <vt:vector size="19" baseType="lpstr">
      <vt:lpstr>Calibri</vt:lpstr>
      <vt:lpstr>Rockwell</vt:lpstr>
      <vt:lpstr>Arial</vt:lpstr>
      <vt:lpstr>Courier New</vt:lpstr>
      <vt:lpstr>Century Gothic</vt:lpstr>
      <vt:lpstr>IOOS Cover Slides</vt:lpstr>
      <vt:lpstr>12_IOOS PowerPoint Masters_2016_01_27</vt:lpstr>
      <vt:lpstr>2_IOOS PowerPoint Masters_012716</vt:lpstr>
      <vt:lpstr>15_IOOS PowerPoint Masters_2016_01_27</vt:lpstr>
      <vt:lpstr>6_IOOS PowerPoint Masters_2016_01_27</vt:lpstr>
      <vt:lpstr>PowerPoint Presentation</vt:lpstr>
      <vt:lpstr>U.S. IOOS: Program Overview</vt:lpstr>
      <vt:lpstr>Looking forward - importance of the ocean</vt:lpstr>
      <vt:lpstr>MARACOOS </vt:lpstr>
      <vt:lpstr>U.S. IOOS Enacted and President’s Budgets FY04-20</vt:lpstr>
      <vt:lpstr>FY2019 IOOS Highlights</vt:lpstr>
      <vt:lpstr>IOOS &amp; co. gliders 2018 - 2019</vt:lpstr>
      <vt:lpstr>Hurricanes are coming</vt:lpstr>
      <vt:lpstr>Storms are coming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RUCOOL</dc:creator>
  <cp:lastModifiedBy>Microsoft Office User</cp:lastModifiedBy>
  <cp:revision>4</cp:revision>
  <cp:lastPrinted>2019-05-28T14:32:40Z</cp:lastPrinted>
  <dcterms:modified xsi:type="dcterms:W3CDTF">2019-05-28T17:50:07Z</dcterms:modified>
</cp:coreProperties>
</file>