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79" r:id="rId2"/>
  </p:sldMasterIdLst>
  <p:notesMasterIdLst>
    <p:notesMasterId r:id="rId51"/>
  </p:notesMasterIdLst>
  <p:sldIdLst>
    <p:sldId id="284" r:id="rId3"/>
    <p:sldId id="286" r:id="rId4"/>
    <p:sldId id="527" r:id="rId5"/>
    <p:sldId id="261" r:id="rId6"/>
    <p:sldId id="279" r:id="rId7"/>
    <p:sldId id="281" r:id="rId8"/>
    <p:sldId id="285" r:id="rId9"/>
    <p:sldId id="287" r:id="rId10"/>
    <p:sldId id="288" r:id="rId11"/>
    <p:sldId id="299" r:id="rId12"/>
    <p:sldId id="515" r:id="rId13"/>
    <p:sldId id="533" r:id="rId14"/>
    <p:sldId id="474" r:id="rId15"/>
    <p:sldId id="487" r:id="rId16"/>
    <p:sldId id="529" r:id="rId17"/>
    <p:sldId id="488" r:id="rId18"/>
    <p:sldId id="490" r:id="rId19"/>
    <p:sldId id="491" r:id="rId20"/>
    <p:sldId id="495" r:id="rId21"/>
    <p:sldId id="289" r:id="rId22"/>
    <p:sldId id="494" r:id="rId23"/>
    <p:sldId id="303" r:id="rId24"/>
    <p:sldId id="517" r:id="rId25"/>
    <p:sldId id="526" r:id="rId26"/>
    <p:sldId id="524" r:id="rId27"/>
    <p:sldId id="525" r:id="rId28"/>
    <p:sldId id="531" r:id="rId29"/>
    <p:sldId id="532" r:id="rId30"/>
    <p:sldId id="534" r:id="rId31"/>
    <p:sldId id="528" r:id="rId32"/>
    <p:sldId id="530" r:id="rId33"/>
    <p:sldId id="264" r:id="rId34"/>
    <p:sldId id="266" r:id="rId35"/>
    <p:sldId id="505" r:id="rId36"/>
    <p:sldId id="514" r:id="rId37"/>
    <p:sldId id="523" r:id="rId38"/>
    <p:sldId id="498" r:id="rId39"/>
    <p:sldId id="306" r:id="rId40"/>
    <p:sldId id="301" r:id="rId41"/>
    <p:sldId id="518" r:id="rId42"/>
    <p:sldId id="507" r:id="rId43"/>
    <p:sldId id="502" r:id="rId44"/>
    <p:sldId id="504" r:id="rId45"/>
    <p:sldId id="522" r:id="rId46"/>
    <p:sldId id="308" r:id="rId47"/>
    <p:sldId id="307" r:id="rId48"/>
    <p:sldId id="499" r:id="rId49"/>
    <p:sldId id="50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0A100"/>
    <a:srgbClr val="00D200"/>
    <a:srgbClr val="00FA00"/>
    <a:srgbClr val="AD7823"/>
    <a:srgbClr val="FFD579"/>
    <a:srgbClr val="FFFFFF"/>
    <a:srgbClr val="F5F5F5"/>
    <a:srgbClr val="E09D6A"/>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8"/>
    <p:restoredTop sz="94598"/>
  </p:normalViewPr>
  <p:slideViewPr>
    <p:cSldViewPr snapToGrid="0" snapToObjects="1" showGuides="1">
      <p:cViewPr varScale="1">
        <p:scale>
          <a:sx n="121" d="100"/>
          <a:sy n="121" d="100"/>
        </p:scale>
        <p:origin x="312" y="168"/>
      </p:cViewPr>
      <p:guideLst>
        <p:guide orient="horz" pos="2160"/>
        <p:guide pos="2832"/>
      </p:guideLst>
    </p:cSldViewPr>
  </p:slideViewPr>
  <p:outlineViewPr>
    <p:cViewPr>
      <p:scale>
        <a:sx n="33" d="100"/>
        <a:sy n="33" d="100"/>
      </p:scale>
      <p:origin x="0" y="-17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FE51C-F019-1348-8C93-74AC2AD312AE}" type="datetimeFigureOut">
              <a:rPr lang="en-US" smtClean="0"/>
              <a:t>1/27/20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ED5FE-8947-4743-B3B0-6CC04066E720}" type="slidenum">
              <a:rPr lang="en-US" smtClean="0"/>
              <a:t>‹#›</a:t>
            </a:fld>
            <a:endParaRPr lang="en-US"/>
          </a:p>
        </p:txBody>
      </p:sp>
    </p:spTree>
    <p:extLst>
      <p:ext uri="{BB962C8B-B14F-4D97-AF65-F5344CB8AC3E}">
        <p14:creationId xmlns:p14="http://schemas.microsoft.com/office/powerpoint/2010/main" val="2153122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than a decade there has been a concerted effort by NOAA and other federal agencies to improve the hurricane forecast (Hurricane Forecast Improvement Project). There has been a fair progress reducing track errors for the different lead times: the track error has been reduced by about 50% for all the lead times. However, the error reduction in the intensity has been marginal: about only 15%. There are several reasons for the lack of progress in the intensity forecast. One limitations in the horizontal and vertical resolutions of the couple atmospheric-ocean models which is limited by the computing resources. There is still gaps in our understanding of the atmospheric-ocean boundary layer. And the aspect that concern us is the difficulty of modeling the upper ocean response under a hurricane.</a:t>
            </a:r>
          </a:p>
          <a:p>
            <a:endParaRPr lang="en-US" dirty="0"/>
          </a:p>
        </p:txBody>
      </p:sp>
      <p:sp>
        <p:nvSpPr>
          <p:cNvPr id="4" name="Slide Number Placeholder 3"/>
          <p:cNvSpPr>
            <a:spLocks noGrp="1"/>
          </p:cNvSpPr>
          <p:nvPr>
            <p:ph type="sldNum" sz="quarter" idx="5"/>
          </p:nvPr>
        </p:nvSpPr>
        <p:spPr/>
        <p:txBody>
          <a:bodyPr/>
          <a:lstStyle/>
          <a:p>
            <a:fld id="{BC600DAD-E025-3348-A681-EFF9E5287888}" type="slidenum">
              <a:rPr lang="en-US" smtClean="0"/>
              <a:t>3</a:t>
            </a:fld>
            <a:endParaRPr lang="en-US"/>
          </a:p>
        </p:txBody>
      </p:sp>
    </p:spTree>
    <p:extLst>
      <p:ext uri="{BB962C8B-B14F-4D97-AF65-F5344CB8AC3E}">
        <p14:creationId xmlns:p14="http://schemas.microsoft.com/office/powerpoint/2010/main" val="10571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 August 29, Tropical Storm Dorian passed over three gliders: SG665, SG666 and SG668 in the Caribbean glider array, before moving on to catastrophically impact the Bahamas and portions of the southeastern US. </a:t>
            </a:r>
            <a:endParaRPr lang="en-US" dirty="0"/>
          </a:p>
          <a:p>
            <a:endParaRPr lang="en-US" dirty="0"/>
          </a:p>
        </p:txBody>
      </p:sp>
      <p:sp>
        <p:nvSpPr>
          <p:cNvPr id="4" name="Slide Number Placeholder 3"/>
          <p:cNvSpPr>
            <a:spLocks noGrp="1"/>
          </p:cNvSpPr>
          <p:nvPr>
            <p:ph type="sldNum" sz="quarter" idx="5"/>
          </p:nvPr>
        </p:nvSpPr>
        <p:spPr/>
        <p:txBody>
          <a:bodyPr/>
          <a:lstStyle/>
          <a:p>
            <a:fld id="{FC2874AD-9A7D-4F4A-BC1D-AAFA4F3432F4}" type="slidenum">
              <a:rPr lang="en-US" smtClean="0"/>
              <a:t>19</a:t>
            </a:fld>
            <a:endParaRPr lang="en-US"/>
          </a:p>
        </p:txBody>
      </p:sp>
    </p:spTree>
    <p:extLst>
      <p:ext uri="{BB962C8B-B14F-4D97-AF65-F5344CB8AC3E}">
        <p14:creationId xmlns:p14="http://schemas.microsoft.com/office/powerpoint/2010/main" val="2268393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2874AD-9A7D-4F4A-BC1D-AAFA4F3432F4}" type="slidenum">
              <a:rPr lang="en-US" smtClean="0"/>
              <a:t>21</a:t>
            </a:fld>
            <a:endParaRPr lang="en-US"/>
          </a:p>
        </p:txBody>
      </p:sp>
    </p:spTree>
    <p:extLst>
      <p:ext uri="{BB962C8B-B14F-4D97-AF65-F5344CB8AC3E}">
        <p14:creationId xmlns:p14="http://schemas.microsoft.com/office/powerpoint/2010/main" val="3815147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2874AD-9A7D-4F4A-BC1D-AAFA4F3432F4}" type="slidenum">
              <a:rPr lang="en-US" smtClean="0"/>
              <a:t>23</a:t>
            </a:fld>
            <a:endParaRPr lang="en-US"/>
          </a:p>
        </p:txBody>
      </p:sp>
    </p:spTree>
    <p:extLst>
      <p:ext uri="{BB962C8B-B14F-4D97-AF65-F5344CB8AC3E}">
        <p14:creationId xmlns:p14="http://schemas.microsoft.com/office/powerpoint/2010/main" val="3355450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ED5FE-8947-4743-B3B0-6CC04066E720}" type="slidenum">
              <a:rPr lang="en-US" smtClean="0"/>
              <a:t>26</a:t>
            </a:fld>
            <a:endParaRPr lang="en-US"/>
          </a:p>
        </p:txBody>
      </p:sp>
    </p:spTree>
    <p:extLst>
      <p:ext uri="{BB962C8B-B14F-4D97-AF65-F5344CB8AC3E}">
        <p14:creationId xmlns:p14="http://schemas.microsoft.com/office/powerpoint/2010/main" val="3264279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ED5FE-8947-4743-B3B0-6CC04066E720}" type="slidenum">
              <a:rPr lang="en-US" smtClean="0"/>
              <a:t>27</a:t>
            </a:fld>
            <a:endParaRPr lang="en-US"/>
          </a:p>
        </p:txBody>
      </p:sp>
    </p:spTree>
    <p:extLst>
      <p:ext uri="{BB962C8B-B14F-4D97-AF65-F5344CB8AC3E}">
        <p14:creationId xmlns:p14="http://schemas.microsoft.com/office/powerpoint/2010/main" val="3035900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ED5FE-8947-4743-B3B0-6CC04066E720}" type="slidenum">
              <a:rPr lang="en-US" smtClean="0"/>
              <a:t>28</a:t>
            </a:fld>
            <a:endParaRPr lang="en-US"/>
          </a:p>
        </p:txBody>
      </p:sp>
    </p:spTree>
    <p:extLst>
      <p:ext uri="{BB962C8B-B14F-4D97-AF65-F5344CB8AC3E}">
        <p14:creationId xmlns:p14="http://schemas.microsoft.com/office/powerpoint/2010/main" val="541571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ED5FE-8947-4743-B3B0-6CC04066E720}" type="slidenum">
              <a:rPr lang="en-US" smtClean="0"/>
              <a:t>30</a:t>
            </a:fld>
            <a:endParaRPr lang="en-US"/>
          </a:p>
        </p:txBody>
      </p:sp>
    </p:spTree>
    <p:extLst>
      <p:ext uri="{BB962C8B-B14F-4D97-AF65-F5344CB8AC3E}">
        <p14:creationId xmlns:p14="http://schemas.microsoft.com/office/powerpoint/2010/main" val="230128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Temperature profiles comparisons between these gliders and GOFS 3.1 model output show good agreement during storm passage However, modeled salinity profiles remained below glider measured salinity, and could be source of uncertainty in the rate of transfer of heat out of the ocean and into the atmosphere.</a:t>
            </a:r>
            <a:endParaRPr lang="en-US" dirty="0"/>
          </a:p>
          <a:p>
            <a:endParaRPr lang="en-US" dirty="0"/>
          </a:p>
        </p:txBody>
      </p:sp>
      <p:sp>
        <p:nvSpPr>
          <p:cNvPr id="4" name="Slide Number Placeholder 3"/>
          <p:cNvSpPr>
            <a:spLocks noGrp="1"/>
          </p:cNvSpPr>
          <p:nvPr>
            <p:ph type="sldNum" sz="quarter" idx="5"/>
          </p:nvPr>
        </p:nvSpPr>
        <p:spPr/>
        <p:txBody>
          <a:bodyPr/>
          <a:lstStyle/>
          <a:p>
            <a:fld id="{F62ED5FE-8947-4743-B3B0-6CC04066E720}" type="slidenum">
              <a:rPr lang="en-US" smtClean="0"/>
              <a:t>32</a:t>
            </a:fld>
            <a:endParaRPr lang="en-US"/>
          </a:p>
        </p:txBody>
      </p:sp>
    </p:spTree>
    <p:extLst>
      <p:ext uri="{BB962C8B-B14F-4D97-AF65-F5344CB8AC3E}">
        <p14:creationId xmlns:p14="http://schemas.microsoft.com/office/powerpoint/2010/main" val="52669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ED5FE-8947-4743-B3B0-6CC04066E720}" type="slidenum">
              <a:rPr lang="en-US" smtClean="0"/>
              <a:t>35</a:t>
            </a:fld>
            <a:endParaRPr lang="en-US"/>
          </a:p>
        </p:txBody>
      </p:sp>
    </p:spTree>
    <p:extLst>
      <p:ext uri="{BB962C8B-B14F-4D97-AF65-F5344CB8AC3E}">
        <p14:creationId xmlns:p14="http://schemas.microsoft.com/office/powerpoint/2010/main" val="3341069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tropical storm Karen there were 10 gliders deployed in the Caribbean</a:t>
            </a:r>
          </a:p>
        </p:txBody>
      </p:sp>
      <p:sp>
        <p:nvSpPr>
          <p:cNvPr id="4" name="Slide Number Placeholder 3"/>
          <p:cNvSpPr>
            <a:spLocks noGrp="1"/>
          </p:cNvSpPr>
          <p:nvPr>
            <p:ph type="sldNum" sz="quarter" idx="5"/>
          </p:nvPr>
        </p:nvSpPr>
        <p:spPr/>
        <p:txBody>
          <a:bodyPr/>
          <a:lstStyle/>
          <a:p>
            <a:fld id="{FC2874AD-9A7D-4F4A-BC1D-AAFA4F3432F4}" type="slidenum">
              <a:rPr lang="en-US" smtClean="0"/>
              <a:t>38</a:t>
            </a:fld>
            <a:endParaRPr lang="en-US"/>
          </a:p>
        </p:txBody>
      </p:sp>
    </p:spTree>
    <p:extLst>
      <p:ext uri="{BB962C8B-B14F-4D97-AF65-F5344CB8AC3E}">
        <p14:creationId xmlns:p14="http://schemas.microsoft.com/office/powerpoint/2010/main" val="107290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than a decade there has been a concerted effort by NOAA and other federal agencies to improve the hurricane forecast (Hurricane Forecast Improvement Project). There has been a fair progress reducing track errors for the different lead times: the track error has been reduced by about 50% for all the lead times. However, the error reduction in the intensity has been marginal: about only 15%. There are several reasons for the lack of progress in the intensity forecast. One limitations in the horizontal and vertical resolutions of the couple atmospheric-ocean models which is limited by the computing resources. There is still gaps in our understanding of the atmospheric-ocean boundary layer. And the aspect that concern us is the difficulty of modeling the upper ocean response under a hurricane.</a:t>
            </a:r>
          </a:p>
          <a:p>
            <a:endParaRPr lang="en-US" dirty="0"/>
          </a:p>
        </p:txBody>
      </p:sp>
      <p:sp>
        <p:nvSpPr>
          <p:cNvPr id="4" name="Slide Number Placeholder 3"/>
          <p:cNvSpPr>
            <a:spLocks noGrp="1"/>
          </p:cNvSpPr>
          <p:nvPr>
            <p:ph type="sldNum" sz="quarter" idx="5"/>
          </p:nvPr>
        </p:nvSpPr>
        <p:spPr/>
        <p:txBody>
          <a:bodyPr/>
          <a:lstStyle/>
          <a:p>
            <a:fld id="{BC600DAD-E025-3348-A681-EFF9E5287888}" type="slidenum">
              <a:rPr lang="en-US" smtClean="0"/>
              <a:t>4</a:t>
            </a:fld>
            <a:endParaRPr lang="en-US"/>
          </a:p>
        </p:txBody>
      </p:sp>
    </p:spTree>
    <p:extLst>
      <p:ext uri="{BB962C8B-B14F-4D97-AF65-F5344CB8AC3E}">
        <p14:creationId xmlns:p14="http://schemas.microsoft.com/office/powerpoint/2010/main" val="1537161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of the deployment of ng278, the salinity match between GOFS 3.1 and glider data is already pretty good. Yet there is still an improvement in salinity at the surface by the third day of deployment.  </a:t>
            </a:r>
          </a:p>
        </p:txBody>
      </p:sp>
      <p:sp>
        <p:nvSpPr>
          <p:cNvPr id="4" name="Slide Number Placeholder 3"/>
          <p:cNvSpPr>
            <a:spLocks noGrp="1"/>
          </p:cNvSpPr>
          <p:nvPr>
            <p:ph type="sldNum" sz="quarter" idx="5"/>
          </p:nvPr>
        </p:nvSpPr>
        <p:spPr/>
        <p:txBody>
          <a:bodyPr/>
          <a:lstStyle/>
          <a:p>
            <a:fld id="{FC2874AD-9A7D-4F4A-BC1D-AAFA4F3432F4}" type="slidenum">
              <a:rPr lang="en-US" smtClean="0"/>
              <a:t>39</a:t>
            </a:fld>
            <a:endParaRPr lang="en-US"/>
          </a:p>
        </p:txBody>
      </p:sp>
    </p:spTree>
    <p:extLst>
      <p:ext uri="{BB962C8B-B14F-4D97-AF65-F5344CB8AC3E}">
        <p14:creationId xmlns:p14="http://schemas.microsoft.com/office/powerpoint/2010/main" val="2847917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of the deployment of ng278, the salinity match between GOFS 3.1 and glider data is already pretty good. Yet there is still an improvement in salinity at the surface by the third day of deployment.  </a:t>
            </a:r>
          </a:p>
        </p:txBody>
      </p:sp>
      <p:sp>
        <p:nvSpPr>
          <p:cNvPr id="4" name="Slide Number Placeholder 3"/>
          <p:cNvSpPr>
            <a:spLocks noGrp="1"/>
          </p:cNvSpPr>
          <p:nvPr>
            <p:ph type="sldNum" sz="quarter" idx="5"/>
          </p:nvPr>
        </p:nvSpPr>
        <p:spPr/>
        <p:txBody>
          <a:bodyPr/>
          <a:lstStyle/>
          <a:p>
            <a:fld id="{FC2874AD-9A7D-4F4A-BC1D-AAFA4F3432F4}" type="slidenum">
              <a:rPr lang="en-US" smtClean="0"/>
              <a:t>40</a:t>
            </a:fld>
            <a:endParaRPr lang="en-US"/>
          </a:p>
        </p:txBody>
      </p:sp>
    </p:spTree>
    <p:extLst>
      <p:ext uri="{BB962C8B-B14F-4D97-AF65-F5344CB8AC3E}">
        <p14:creationId xmlns:p14="http://schemas.microsoft.com/office/powerpoint/2010/main" val="196583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Sep 24, Karen passed over the Navy glider ng278. There is a good agreement in the vertical structure of temperature between GOFS 3.1 and the glider temperature. </a:t>
            </a:r>
          </a:p>
          <a:p>
            <a:endParaRPr lang="en-US" dirty="0"/>
          </a:p>
        </p:txBody>
      </p:sp>
      <p:sp>
        <p:nvSpPr>
          <p:cNvPr id="4" name="Slide Number Placeholder 3"/>
          <p:cNvSpPr>
            <a:spLocks noGrp="1"/>
          </p:cNvSpPr>
          <p:nvPr>
            <p:ph type="sldNum" sz="quarter" idx="5"/>
          </p:nvPr>
        </p:nvSpPr>
        <p:spPr/>
        <p:txBody>
          <a:bodyPr/>
          <a:lstStyle/>
          <a:p>
            <a:fld id="{F62ED5FE-8947-4743-B3B0-6CC04066E720}" type="slidenum">
              <a:rPr lang="en-US" smtClean="0"/>
              <a:t>41</a:t>
            </a:fld>
            <a:endParaRPr lang="en-US"/>
          </a:p>
        </p:txBody>
      </p:sp>
    </p:spTree>
    <p:extLst>
      <p:ext uri="{BB962C8B-B14F-4D97-AF65-F5344CB8AC3E}">
        <p14:creationId xmlns:p14="http://schemas.microsoft.com/office/powerpoint/2010/main" val="2437778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GOFS 3.1 has a surface fresh layer (barrier layer) that is not as sharp as the observations show. This barrier layer gets even fresher and shallower during Karen. At the moment we are investigating if this freshening can be attributed to increased precipitation during the storm. If this is the case, this can be a mechanism that reinforces stratification during a storm and inhibits vertical mixing. We would like to investigate how important this possible mechanism is in controlling the storm intensity</a:t>
            </a:r>
          </a:p>
          <a:p>
            <a:endParaRPr lang="en-US" dirty="0"/>
          </a:p>
        </p:txBody>
      </p:sp>
      <p:sp>
        <p:nvSpPr>
          <p:cNvPr id="4" name="Slide Number Placeholder 3"/>
          <p:cNvSpPr>
            <a:spLocks noGrp="1"/>
          </p:cNvSpPr>
          <p:nvPr>
            <p:ph type="sldNum" sz="quarter" idx="5"/>
          </p:nvPr>
        </p:nvSpPr>
        <p:spPr/>
        <p:txBody>
          <a:bodyPr/>
          <a:lstStyle/>
          <a:p>
            <a:fld id="{F62ED5FE-8947-4743-B3B0-6CC04066E720}" type="slidenum">
              <a:rPr lang="en-US" smtClean="0"/>
              <a:t>42</a:t>
            </a:fld>
            <a:endParaRPr lang="en-US"/>
          </a:p>
        </p:txBody>
      </p:sp>
    </p:spTree>
    <p:extLst>
      <p:ext uri="{BB962C8B-B14F-4D97-AF65-F5344CB8AC3E}">
        <p14:creationId xmlns:p14="http://schemas.microsoft.com/office/powerpoint/2010/main" val="277615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freshening that happened during Karen (Sep 23 – Sep 24) is not initially captured by any of the models. By Sep 26, the surface salinity in GOFS and Copernicus are much closer to the observations (both models assimilate data) but RTOFS still lags behind.  </a:t>
            </a:r>
          </a:p>
        </p:txBody>
      </p:sp>
      <p:sp>
        <p:nvSpPr>
          <p:cNvPr id="4" name="Slide Number Placeholder 3"/>
          <p:cNvSpPr>
            <a:spLocks noGrp="1"/>
          </p:cNvSpPr>
          <p:nvPr>
            <p:ph type="sldNum" sz="quarter" idx="5"/>
          </p:nvPr>
        </p:nvSpPr>
        <p:spPr/>
        <p:txBody>
          <a:bodyPr/>
          <a:lstStyle/>
          <a:p>
            <a:fld id="{FC2874AD-9A7D-4F4A-BC1D-AAFA4F3432F4}" type="slidenum">
              <a:rPr lang="en-US" smtClean="0"/>
              <a:t>45</a:t>
            </a:fld>
            <a:endParaRPr lang="en-US"/>
          </a:p>
        </p:txBody>
      </p:sp>
    </p:spTree>
    <p:extLst>
      <p:ext uri="{BB962C8B-B14F-4D97-AF65-F5344CB8AC3E}">
        <p14:creationId xmlns:p14="http://schemas.microsoft.com/office/powerpoint/2010/main" val="334391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as previous slide but showing only the top 200 meters</a:t>
            </a:r>
          </a:p>
        </p:txBody>
      </p:sp>
      <p:sp>
        <p:nvSpPr>
          <p:cNvPr id="4" name="Slide Number Placeholder 3"/>
          <p:cNvSpPr>
            <a:spLocks noGrp="1"/>
          </p:cNvSpPr>
          <p:nvPr>
            <p:ph type="sldNum" sz="quarter" idx="5"/>
          </p:nvPr>
        </p:nvSpPr>
        <p:spPr/>
        <p:txBody>
          <a:bodyPr/>
          <a:lstStyle/>
          <a:p>
            <a:fld id="{FC2874AD-9A7D-4F4A-BC1D-AAFA4F3432F4}" type="slidenum">
              <a:rPr lang="en-US" smtClean="0"/>
              <a:t>46</a:t>
            </a:fld>
            <a:endParaRPr lang="en-US"/>
          </a:p>
        </p:txBody>
      </p:sp>
    </p:spTree>
    <p:extLst>
      <p:ext uri="{BB962C8B-B14F-4D97-AF65-F5344CB8AC3E}">
        <p14:creationId xmlns:p14="http://schemas.microsoft.com/office/powerpoint/2010/main" val="411719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of dates for Dorian. Date it was on Bahamas as cat 5</a:t>
            </a:r>
          </a:p>
        </p:txBody>
      </p:sp>
      <p:sp>
        <p:nvSpPr>
          <p:cNvPr id="4" name="Slide Number Placeholder 3"/>
          <p:cNvSpPr>
            <a:spLocks noGrp="1"/>
          </p:cNvSpPr>
          <p:nvPr>
            <p:ph type="sldNum" sz="quarter" idx="5"/>
          </p:nvPr>
        </p:nvSpPr>
        <p:spPr/>
        <p:txBody>
          <a:bodyPr/>
          <a:lstStyle/>
          <a:p>
            <a:fld id="{F62ED5FE-8947-4743-B3B0-6CC04066E720}" type="slidenum">
              <a:rPr lang="en-US" smtClean="0"/>
              <a:t>5</a:t>
            </a:fld>
            <a:endParaRPr lang="en-US"/>
          </a:p>
        </p:txBody>
      </p:sp>
    </p:spTree>
    <p:extLst>
      <p:ext uri="{BB962C8B-B14F-4D97-AF65-F5344CB8AC3E}">
        <p14:creationId xmlns:p14="http://schemas.microsoft.com/office/powerpoint/2010/main" val="407365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minister of Bahamas: “historical destruction”</a:t>
            </a:r>
          </a:p>
        </p:txBody>
      </p:sp>
      <p:sp>
        <p:nvSpPr>
          <p:cNvPr id="4" name="Slide Number Placeholder 3"/>
          <p:cNvSpPr>
            <a:spLocks noGrp="1"/>
          </p:cNvSpPr>
          <p:nvPr>
            <p:ph type="sldNum" sz="quarter" idx="5"/>
          </p:nvPr>
        </p:nvSpPr>
        <p:spPr/>
        <p:txBody>
          <a:bodyPr/>
          <a:lstStyle/>
          <a:p>
            <a:fld id="{F62ED5FE-8947-4743-B3B0-6CC04066E720}" type="slidenum">
              <a:rPr lang="en-US" smtClean="0"/>
              <a:t>6</a:t>
            </a:fld>
            <a:endParaRPr lang="en-US"/>
          </a:p>
        </p:txBody>
      </p:sp>
    </p:spTree>
    <p:extLst>
      <p:ext uri="{BB962C8B-B14F-4D97-AF65-F5344CB8AC3E}">
        <p14:creationId xmlns:p14="http://schemas.microsoft.com/office/powerpoint/2010/main" val="67181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passage of a hurricane there is a heat flux between the atmosphere and the ocean that is mostly driven by the temperature difference between the two. So SST plays a very important role in this flux. The SST will evolve and in most cases in the open ocean the sea surface temperature will decrease because of the vigorous vertical mixing between the surface layer and the cooler subsurface layer. The vertical mixing is induced by the high hurricane winds. Because of this, the strength of the vertical stratification is also key to determine the evolution of SST during the passage of the hurricane. We see the evolution of the SST during hurricane Francis 2004 in this vertical temperature section and we can also see clearly the vertical mixing that is causing the drop on the SST.</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10</a:t>
            </a:fld>
            <a:endParaRPr lang="en-US"/>
          </a:p>
        </p:txBody>
      </p:sp>
    </p:spTree>
    <p:extLst>
      <p:ext uri="{BB962C8B-B14F-4D97-AF65-F5344CB8AC3E}">
        <p14:creationId xmlns:p14="http://schemas.microsoft.com/office/powerpoint/2010/main" val="3746314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can we improve the modeling of the upper ocean response in the continental shelf during a hurricane? The very first thing that can be do is to improve the initial conditions of the ocean models that are coupled to the hurricane forecasting models. If the IC are improved we will have the right initial vertical stratification and initial SST, then we will have a better evolution of the SST and therefore we will have a better estimate of the heat fluxes. One way to improve the IC is using data assimilation in the ocean models.</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13</a:t>
            </a:fld>
            <a:endParaRPr lang="en-US"/>
          </a:p>
        </p:txBody>
      </p:sp>
    </p:spTree>
    <p:extLst>
      <p:ext uri="{BB962C8B-B14F-4D97-AF65-F5344CB8AC3E}">
        <p14:creationId xmlns:p14="http://schemas.microsoft.com/office/powerpoint/2010/main" val="370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14</a:t>
            </a:fld>
            <a:endParaRPr lang="en-US"/>
          </a:p>
        </p:txBody>
      </p:sp>
    </p:spTree>
    <p:extLst>
      <p:ext uri="{BB962C8B-B14F-4D97-AF65-F5344CB8AC3E}">
        <p14:creationId xmlns:p14="http://schemas.microsoft.com/office/powerpoint/2010/main" val="264390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GOFS/NCODA system assimilates a wide variety of observations. At the surface the system assimilates satellite SST, in situ SST and satellite altimeter. It also assimilates subsurface temperature and salinity from different sources: …… temperature, salinity and current report from a sea station…..</a:t>
            </a:r>
          </a:p>
          <a:p>
            <a:endParaRPr lang="en-US" dirty="0"/>
          </a:p>
        </p:txBody>
      </p:sp>
      <p:sp>
        <p:nvSpPr>
          <p:cNvPr id="4" name="Slide Number Placeholder 3"/>
          <p:cNvSpPr>
            <a:spLocks noGrp="1"/>
          </p:cNvSpPr>
          <p:nvPr>
            <p:ph type="sldNum" sz="quarter" idx="5"/>
          </p:nvPr>
        </p:nvSpPr>
        <p:spPr/>
        <p:txBody>
          <a:bodyPr/>
          <a:lstStyle/>
          <a:p>
            <a:fld id="{BC600DAD-E025-3348-A681-EFF9E5287888}" type="slidenum">
              <a:rPr lang="en-US" smtClean="0"/>
              <a:t>16</a:t>
            </a:fld>
            <a:endParaRPr lang="en-US"/>
          </a:p>
        </p:txBody>
      </p:sp>
    </p:spTree>
    <p:extLst>
      <p:ext uri="{BB962C8B-B14F-4D97-AF65-F5344CB8AC3E}">
        <p14:creationId xmlns:p14="http://schemas.microsoft.com/office/powerpoint/2010/main" val="2824124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Hurricane gliders statistics from Jun 1 to Oct 1 2019 in the North Atlantic:</a:t>
            </a:r>
          </a:p>
          <a:p>
            <a:r>
              <a:rPr lang="en-US" dirty="0"/>
              <a:t>There were a total of 41 gliders from Jun 1 to Oct 1 2019 in the North Atlantic that were reporting to the IOOS glider Data Assembly Center (DAC) (link). The glider deployment and operations are funded through several projects with NOAA, the US Navy, the states of New York and New Jersey, Simmons Foundation International, Shell and Teledyne Web Research. In total the gliders have collected 64640 profiles of temperature and salinity. Some of the gliders were also equipped with oxygen, </a:t>
            </a:r>
            <a:r>
              <a:rPr lang="en-US" dirty="0" err="1"/>
              <a:t>ph</a:t>
            </a:r>
            <a:r>
              <a:rPr lang="en-US" dirty="0"/>
              <a:t> sensors??...</a:t>
            </a:r>
          </a:p>
          <a:p>
            <a:r>
              <a:rPr lang="en-US" dirty="0"/>
              <a:t>The glider data in the IOOS glider DAC is sent to the Global Telecommunication System (GTS) where numerous operational ocean models access the data for data assimilation purposes.  </a:t>
            </a:r>
          </a:p>
        </p:txBody>
      </p:sp>
      <p:sp>
        <p:nvSpPr>
          <p:cNvPr id="4" name="Slide Number Placeholder 3"/>
          <p:cNvSpPr>
            <a:spLocks noGrp="1"/>
          </p:cNvSpPr>
          <p:nvPr>
            <p:ph type="sldNum" sz="quarter" idx="5"/>
          </p:nvPr>
        </p:nvSpPr>
        <p:spPr/>
        <p:txBody>
          <a:bodyPr/>
          <a:lstStyle/>
          <a:p>
            <a:fld id="{FC2874AD-9A7D-4F4A-BC1D-AAFA4F3432F4}" type="slidenum">
              <a:rPr lang="en-US" smtClean="0"/>
              <a:t>17</a:t>
            </a:fld>
            <a:endParaRPr lang="en-US"/>
          </a:p>
        </p:txBody>
      </p:sp>
    </p:spTree>
    <p:extLst>
      <p:ext uri="{BB962C8B-B14F-4D97-AF65-F5344CB8AC3E}">
        <p14:creationId xmlns:p14="http://schemas.microsoft.com/office/powerpoint/2010/main" val="65290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6"/>
        <p:cNvGrpSpPr/>
        <p:nvPr/>
      </p:nvGrpSpPr>
      <p:grpSpPr>
        <a:xfrm>
          <a:off x="0" y="0"/>
          <a:ext cx="0" cy="0"/>
          <a:chOff x="0" y="0"/>
          <a:chExt cx="0" cy="0"/>
        </a:xfrm>
      </p:grpSpPr>
      <p:sp>
        <p:nvSpPr>
          <p:cNvPr id="7" name="Google Shape;7;p2"/>
          <p:cNvSpPr txBox="1">
            <a:spLocks noGrp="1"/>
          </p:cNvSpPr>
          <p:nvPr>
            <p:ph type="ctrTitle"/>
          </p:nvPr>
        </p:nvSpPr>
        <p:spPr>
          <a:xfrm>
            <a:off x="685800" y="1600200"/>
            <a:ext cx="7772400" cy="14700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8" name="Google Shape;8;p2"/>
          <p:cNvSpPr txBox="1">
            <a:spLocks noGrp="1"/>
          </p:cNvSpPr>
          <p:nvPr>
            <p:ph type="subTitle" idx="1"/>
          </p:nvPr>
        </p:nvSpPr>
        <p:spPr>
          <a:xfrm>
            <a:off x="1371600" y="3124200"/>
            <a:ext cx="6400800" cy="17529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Rockwell"/>
                <a:ea typeface="Rockwell"/>
                <a:cs typeface="Rockwell"/>
                <a:sym typeface="Rockwel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Rockwell"/>
                <a:ea typeface="Rockwell"/>
                <a:cs typeface="Rockwell"/>
                <a:sym typeface="Rockwel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0658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2" name="Google Shape;52;p1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857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8" name="Google Shape;58;p1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9650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8411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7" name="Google Shape;67;p1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68" name="Google Shape;68;p1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9" name="Google Shape;69;p1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0" name="Google Shape;70;p1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7984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5" name="Google Shape;75;p1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6" name="Google Shape;76;p1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0885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38133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9"/>
        <p:cNvGrpSpPr/>
        <p:nvPr/>
      </p:nvGrpSpPr>
      <p:grpSpPr>
        <a:xfrm>
          <a:off x="0" y="0"/>
          <a:ext cx="0" cy="0"/>
          <a:chOff x="0" y="0"/>
          <a:chExt cx="0" cy="0"/>
        </a:xfrm>
      </p:grpSpPr>
      <p:sp>
        <p:nvSpPr>
          <p:cNvPr id="10" name="Google Shape;10;p3"/>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960"/>
              </a:spcBef>
              <a:spcAft>
                <a:spcPts val="0"/>
              </a:spcAft>
              <a:buClr>
                <a:srgbClr val="000000"/>
              </a:buClr>
              <a:buSzPts val="1400"/>
              <a:buFont typeface="Arial"/>
              <a:buNone/>
              <a:defRPr sz="4800" b="0" i="0" u="none" strike="noStrike" cap="none">
                <a:solidFill>
                  <a:schemeClr val="lt1"/>
                </a:solidFill>
                <a:latin typeface="Rockwell"/>
                <a:ea typeface="Rockwell"/>
                <a:cs typeface="Rockwell"/>
                <a:sym typeface="Rockwell"/>
              </a:defRPr>
            </a:lvl1pPr>
            <a:lvl2pPr marL="914400" marR="0" lvl="1" indent="-228600"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3"/>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00"/>
              </a:spcBef>
              <a:spcAft>
                <a:spcPts val="0"/>
              </a:spcAft>
              <a:buClr>
                <a:srgbClr val="000000"/>
              </a:buClr>
              <a:buSzPts val="1400"/>
              <a:buFont typeface="Arial"/>
              <a:buNone/>
              <a:defRPr sz="2000" b="0" i="0" u="none" strike="noStrike" cap="none">
                <a:solidFill>
                  <a:srgbClr val="187F9F"/>
                </a:solidFill>
                <a:latin typeface="Rockwell"/>
                <a:ea typeface="Rockwell"/>
                <a:cs typeface="Rockwell"/>
                <a:sym typeface="Rockwel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52468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57200" y="2362200"/>
            <a:ext cx="8229600" cy="11433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Tree>
    <p:extLst>
      <p:ext uri="{BB962C8B-B14F-4D97-AF65-F5344CB8AC3E}">
        <p14:creationId xmlns:p14="http://schemas.microsoft.com/office/powerpoint/2010/main" val="191444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2962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reserve="1">
  <p:cSld name="Picture with Caption">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1792288" y="652462"/>
            <a:ext cx="5486400" cy="566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17" name="Google Shape;17;p6"/>
          <p:cNvSpPr>
            <a:spLocks noGrp="1"/>
          </p:cNvSpPr>
          <p:nvPr>
            <p:ph type="pic" idx="2"/>
          </p:nvPr>
        </p:nvSpPr>
        <p:spPr>
          <a:xfrm>
            <a:off x="1792288" y="1219200"/>
            <a:ext cx="5486400" cy="41148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98555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D3C2-28CE-3D4A-905C-25FA5E982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A4D4C-E82B-BE46-B162-4E3F8E2DE9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E034F-1497-4946-B442-F5515DD319C0}"/>
              </a:ext>
            </a:extLst>
          </p:cNvPr>
          <p:cNvSpPr>
            <a:spLocks noGrp="1"/>
          </p:cNvSpPr>
          <p:nvPr>
            <p:ph type="dt" sz="half" idx="10"/>
          </p:nvPr>
        </p:nvSpPr>
        <p:spPr/>
        <p:txBody>
          <a:bodyPr/>
          <a:lstStyle/>
          <a:p>
            <a:fld id="{66E3BD2D-6C4E-894A-9762-B0E72A8AF9E4}" type="datetimeFigureOut">
              <a:rPr lang="en-US" smtClean="0"/>
              <a:t>1/27/20</a:t>
            </a:fld>
            <a:endParaRPr lang="en-US"/>
          </a:p>
        </p:txBody>
      </p:sp>
      <p:sp>
        <p:nvSpPr>
          <p:cNvPr id="5" name="Footer Placeholder 4">
            <a:extLst>
              <a:ext uri="{FF2B5EF4-FFF2-40B4-BE49-F238E27FC236}">
                <a16:creationId xmlns:a16="http://schemas.microsoft.com/office/drawing/2014/main" id="{2A46E6CB-58A3-C143-B2E5-CF2881DCF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C0E0-F604-6C49-9499-409C811D6A17}"/>
              </a:ext>
            </a:extLst>
          </p:cNvPr>
          <p:cNvSpPr>
            <a:spLocks noGrp="1"/>
          </p:cNvSpPr>
          <p:nvPr>
            <p:ph type="sldNum" sz="quarter" idx="12"/>
          </p:nvPr>
        </p:nvSpPr>
        <p:spPr/>
        <p:txBody>
          <a:bodyPr/>
          <a:lstStyle/>
          <a:p>
            <a:fld id="{5306FFE6-7E24-9447-9E7F-D2AAFCE2585E}" type="slidenum">
              <a:rPr lang="en-US" smtClean="0"/>
              <a:t>‹#›</a:t>
            </a:fld>
            <a:endParaRPr lang="en-US"/>
          </a:p>
        </p:txBody>
      </p:sp>
    </p:spTree>
    <p:extLst>
      <p:ext uri="{BB962C8B-B14F-4D97-AF65-F5344CB8AC3E}">
        <p14:creationId xmlns:p14="http://schemas.microsoft.com/office/powerpoint/2010/main" val="38468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 name="Google Shape;36;p1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1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612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11"/>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 name="Google Shape;41;p1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1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265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12"/>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6" name="Google Shape;46;p1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1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702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2.jp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8">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2529128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1">
            <a:alphaModFix/>
          </a:blip>
          <a:stretch>
            <a:fillRect/>
          </a:stretch>
        </a:blipFill>
        <a:effectLst/>
      </p:bgPr>
    </p:bg>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30" name="Google Shape;30;p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3887674222"/>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76.emf"/><Relationship Id="rId4" Type="http://schemas.openxmlformats.org/officeDocument/2006/relationships/image" Target="../media/image75.emf"/></Relationships>
</file>

<file path=ppt/slides/_rels/slide3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7.png"/><Relationship Id="rId1" Type="http://schemas.openxmlformats.org/officeDocument/2006/relationships/slideLayout" Target="../slideLayouts/slideLayout15.xml"/><Relationship Id="rId4" Type="http://schemas.openxmlformats.org/officeDocument/2006/relationships/image" Target="../media/image76.emf"/></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76.emf"/><Relationship Id="rId4" Type="http://schemas.openxmlformats.org/officeDocument/2006/relationships/image" Target="../media/image75.emf"/></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76.emf"/><Relationship Id="rId4" Type="http://schemas.openxmlformats.org/officeDocument/2006/relationships/image" Target="../media/image75.emf"/></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18F8-F3ED-2D4D-820F-056D1D5B339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55A6250-71BE-DD45-8071-7D09DEF38098}"/>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F1103891-A8B7-BA4D-8E75-64906D44A267}"/>
              </a:ext>
            </a:extLst>
          </p:cNvPr>
          <p:cNvSpPr txBox="1"/>
          <p:nvPr/>
        </p:nvSpPr>
        <p:spPr>
          <a:xfrm>
            <a:off x="393940" y="294640"/>
            <a:ext cx="8356134" cy="2062103"/>
          </a:xfrm>
          <a:prstGeom prst="rect">
            <a:avLst/>
          </a:prstGeom>
          <a:noFill/>
        </p:spPr>
        <p:txBody>
          <a:bodyPr wrap="none" rtlCol="0">
            <a:spAutoFit/>
          </a:bodyPr>
          <a:lstStyle/>
          <a:p>
            <a:pPr algn="ctr"/>
            <a:r>
              <a:rPr lang="en-US" sz="3200" dirty="0">
                <a:solidFill>
                  <a:schemeClr val="bg1"/>
                </a:solidFill>
                <a:latin typeface="Helvetica" pitchFamily="2" charset="0"/>
              </a:rPr>
              <a:t>Hurricane Gliders Operations </a:t>
            </a:r>
          </a:p>
          <a:p>
            <a:pPr algn="ctr"/>
            <a:r>
              <a:rPr lang="en-US" sz="3200" dirty="0">
                <a:solidFill>
                  <a:schemeClr val="bg1"/>
                </a:solidFill>
                <a:latin typeface="Helvetica" pitchFamily="2" charset="0"/>
              </a:rPr>
              <a:t>During the 2019 Hurricane Season</a:t>
            </a:r>
          </a:p>
          <a:p>
            <a:pPr algn="ctr"/>
            <a:r>
              <a:rPr lang="en-US" sz="3200" dirty="0">
                <a:solidFill>
                  <a:schemeClr val="bg1"/>
                </a:solidFill>
                <a:latin typeface="Helvetica" pitchFamily="2" charset="0"/>
              </a:rPr>
              <a:t>Lessons Learned from Hurricane Dorian and</a:t>
            </a:r>
          </a:p>
          <a:p>
            <a:pPr algn="ctr"/>
            <a:r>
              <a:rPr lang="en-US" sz="3200" dirty="0">
                <a:solidFill>
                  <a:schemeClr val="bg1"/>
                </a:solidFill>
                <a:latin typeface="Helvetica" pitchFamily="2" charset="0"/>
              </a:rPr>
              <a:t>Tropical Storm Karen</a:t>
            </a:r>
          </a:p>
        </p:txBody>
      </p:sp>
      <p:sp>
        <p:nvSpPr>
          <p:cNvPr id="5" name="TextBox 4">
            <a:extLst>
              <a:ext uri="{FF2B5EF4-FFF2-40B4-BE49-F238E27FC236}">
                <a16:creationId xmlns:a16="http://schemas.microsoft.com/office/drawing/2014/main" id="{206C8154-7650-D842-B1C1-3DB0F332637E}"/>
              </a:ext>
            </a:extLst>
          </p:cNvPr>
          <p:cNvSpPr txBox="1"/>
          <p:nvPr/>
        </p:nvSpPr>
        <p:spPr>
          <a:xfrm>
            <a:off x="408521" y="3429000"/>
            <a:ext cx="2445541" cy="1200329"/>
          </a:xfrm>
          <a:prstGeom prst="rect">
            <a:avLst/>
          </a:prstGeom>
          <a:noFill/>
        </p:spPr>
        <p:txBody>
          <a:bodyPr wrap="none" rtlCol="0">
            <a:spAutoFit/>
          </a:bodyPr>
          <a:lstStyle/>
          <a:p>
            <a:pPr algn="ctr"/>
            <a:r>
              <a:rPr lang="en-US" sz="2400" dirty="0">
                <a:solidFill>
                  <a:schemeClr val="bg1"/>
                </a:solidFill>
                <a:latin typeface="Helvetica" pitchFamily="2" charset="0"/>
              </a:rPr>
              <a:t>Maria </a:t>
            </a:r>
            <a:r>
              <a:rPr lang="en-US" sz="2400" dirty="0" err="1">
                <a:solidFill>
                  <a:schemeClr val="bg1"/>
                </a:solidFill>
                <a:latin typeface="Helvetica" pitchFamily="2" charset="0"/>
              </a:rPr>
              <a:t>Aristizabal</a:t>
            </a:r>
            <a:endParaRPr lang="en-US" sz="2400" dirty="0">
              <a:solidFill>
                <a:schemeClr val="bg1"/>
              </a:solidFill>
              <a:latin typeface="Helvetica" pitchFamily="2" charset="0"/>
            </a:endParaRPr>
          </a:p>
          <a:p>
            <a:pPr algn="ctr"/>
            <a:r>
              <a:rPr lang="en-US" sz="2400" dirty="0">
                <a:solidFill>
                  <a:schemeClr val="bg1"/>
                </a:solidFill>
                <a:latin typeface="Helvetica" pitchFamily="2" charset="0"/>
              </a:rPr>
              <a:t>Travis Miles</a:t>
            </a:r>
          </a:p>
          <a:p>
            <a:pPr algn="ctr"/>
            <a:r>
              <a:rPr lang="en-US" sz="2400" dirty="0">
                <a:solidFill>
                  <a:schemeClr val="bg1"/>
                </a:solidFill>
                <a:latin typeface="Helvetica" pitchFamily="2" charset="0"/>
              </a:rPr>
              <a:t>Scott Glenn</a:t>
            </a:r>
          </a:p>
        </p:txBody>
      </p:sp>
      <p:sp>
        <p:nvSpPr>
          <p:cNvPr id="6" name="TextBox 5">
            <a:extLst>
              <a:ext uri="{FF2B5EF4-FFF2-40B4-BE49-F238E27FC236}">
                <a16:creationId xmlns:a16="http://schemas.microsoft.com/office/drawing/2014/main" id="{915FD1CA-3B42-8B4E-A190-76614975FF3F}"/>
              </a:ext>
            </a:extLst>
          </p:cNvPr>
          <p:cNvSpPr txBox="1"/>
          <p:nvPr/>
        </p:nvSpPr>
        <p:spPr>
          <a:xfrm>
            <a:off x="3712392" y="3429000"/>
            <a:ext cx="1829347" cy="830997"/>
          </a:xfrm>
          <a:prstGeom prst="rect">
            <a:avLst/>
          </a:prstGeom>
          <a:noFill/>
        </p:spPr>
        <p:txBody>
          <a:bodyPr wrap="none" rtlCol="0">
            <a:spAutoFit/>
          </a:bodyPr>
          <a:lstStyle/>
          <a:p>
            <a:pPr algn="ctr"/>
            <a:r>
              <a:rPr lang="en-US" sz="2400" dirty="0">
                <a:solidFill>
                  <a:schemeClr val="bg1"/>
                </a:solidFill>
              </a:rPr>
              <a:t>Ben </a:t>
            </a:r>
            <a:r>
              <a:rPr lang="en-US" sz="2400" dirty="0" err="1">
                <a:solidFill>
                  <a:schemeClr val="bg1"/>
                </a:solidFill>
              </a:rPr>
              <a:t>LaCour</a:t>
            </a:r>
            <a:endParaRPr lang="en-US" sz="2400" dirty="0">
              <a:solidFill>
                <a:schemeClr val="bg1"/>
              </a:solidFill>
            </a:endParaRPr>
          </a:p>
          <a:p>
            <a:pPr algn="ctr"/>
            <a:r>
              <a:rPr lang="en-US" sz="2400" dirty="0">
                <a:solidFill>
                  <a:schemeClr val="bg1"/>
                </a:solidFill>
              </a:rPr>
              <a:t>…..</a:t>
            </a:r>
          </a:p>
        </p:txBody>
      </p:sp>
      <p:sp>
        <p:nvSpPr>
          <p:cNvPr id="7" name="TextBox 6">
            <a:extLst>
              <a:ext uri="{FF2B5EF4-FFF2-40B4-BE49-F238E27FC236}">
                <a16:creationId xmlns:a16="http://schemas.microsoft.com/office/drawing/2014/main" id="{FB5506A4-302A-C74F-AAD8-77896F82E768}"/>
              </a:ext>
            </a:extLst>
          </p:cNvPr>
          <p:cNvSpPr txBox="1"/>
          <p:nvPr/>
        </p:nvSpPr>
        <p:spPr>
          <a:xfrm>
            <a:off x="6643910" y="3384972"/>
            <a:ext cx="2066592" cy="830997"/>
          </a:xfrm>
          <a:prstGeom prst="rect">
            <a:avLst/>
          </a:prstGeom>
          <a:noFill/>
        </p:spPr>
        <p:txBody>
          <a:bodyPr wrap="none" rtlCol="0">
            <a:spAutoFit/>
          </a:bodyPr>
          <a:lstStyle/>
          <a:p>
            <a:pPr algn="ctr"/>
            <a:r>
              <a:rPr lang="en-US" sz="2400" dirty="0">
                <a:solidFill>
                  <a:schemeClr val="bg1"/>
                </a:solidFill>
              </a:rPr>
              <a:t>Gustavo </a:t>
            </a:r>
            <a:r>
              <a:rPr lang="en-US" sz="2400" dirty="0" err="1">
                <a:solidFill>
                  <a:schemeClr val="bg1"/>
                </a:solidFill>
              </a:rPr>
              <a:t>Goni</a:t>
            </a:r>
            <a:endParaRPr lang="en-US" sz="2400" dirty="0">
              <a:solidFill>
                <a:schemeClr val="bg1"/>
              </a:solidFill>
            </a:endParaRPr>
          </a:p>
          <a:p>
            <a:pPr algn="ctr"/>
            <a:r>
              <a:rPr lang="en-US" sz="2400" dirty="0">
                <a:solidFill>
                  <a:schemeClr val="bg1"/>
                </a:solidFill>
              </a:rPr>
              <a:t>…..</a:t>
            </a:r>
          </a:p>
        </p:txBody>
      </p:sp>
      <p:pic>
        <p:nvPicPr>
          <p:cNvPr id="8" name="Picture 7">
            <a:extLst>
              <a:ext uri="{FF2B5EF4-FFF2-40B4-BE49-F238E27FC236}">
                <a16:creationId xmlns:a16="http://schemas.microsoft.com/office/drawing/2014/main" id="{C663D83E-89BA-4F42-97F3-915F611F239E}"/>
              </a:ext>
            </a:extLst>
          </p:cNvPr>
          <p:cNvPicPr>
            <a:picLocks noChangeAspect="1"/>
          </p:cNvPicPr>
          <p:nvPr/>
        </p:nvPicPr>
        <p:blipFill rotWithShape="1">
          <a:blip r:embed="rId2"/>
          <a:srcRect t="31631" b="34660"/>
          <a:stretch/>
        </p:blipFill>
        <p:spPr>
          <a:xfrm>
            <a:off x="855802" y="2862161"/>
            <a:ext cx="1550978" cy="522811"/>
          </a:xfrm>
          <a:prstGeom prst="rect">
            <a:avLst/>
          </a:prstGeom>
        </p:spPr>
      </p:pic>
    </p:spTree>
    <p:extLst>
      <p:ext uri="{BB962C8B-B14F-4D97-AF65-F5344CB8AC3E}">
        <p14:creationId xmlns:p14="http://schemas.microsoft.com/office/powerpoint/2010/main" val="2741602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A76CFB-FF06-964A-87A0-CEB294D393B8}"/>
              </a:ext>
            </a:extLst>
          </p:cNvPr>
          <p:cNvSpPr txBox="1"/>
          <p:nvPr/>
        </p:nvSpPr>
        <p:spPr>
          <a:xfrm>
            <a:off x="238047" y="738242"/>
            <a:ext cx="874410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Rockwell" panose="02060603020205020403" pitchFamily="18" charset="77"/>
              </a:rPr>
              <a:t>Temperature and humidity differences at the air-sea interface control the heat fluxes. </a:t>
            </a:r>
            <a:r>
              <a:rPr lang="en-US" sz="2400" dirty="0">
                <a:solidFill>
                  <a:schemeClr val="accent2"/>
                </a:solidFill>
                <a:latin typeface="Rockwell" panose="02060603020205020403" pitchFamily="18" charset="77"/>
              </a:rPr>
              <a:t>SST is a relevant ocean quantity</a:t>
            </a:r>
          </a:p>
          <a:p>
            <a:pPr marL="285750" indent="-285750">
              <a:buFont typeface="Arial" panose="020B0604020202020204" pitchFamily="34" charset="0"/>
              <a:buChar char="•"/>
            </a:pPr>
            <a:r>
              <a:rPr lang="en-US" sz="2400" dirty="0">
                <a:latin typeface="Rockwell" panose="02060603020205020403" pitchFamily="18" charset="77"/>
              </a:rPr>
              <a:t>During a storm, SST is mainly controlled by the storm-induced vertical mixing and the strength of the </a:t>
            </a:r>
            <a:r>
              <a:rPr lang="en-US" sz="2400" dirty="0">
                <a:solidFill>
                  <a:schemeClr val="accent2"/>
                </a:solidFill>
                <a:latin typeface="Rockwell" panose="02060603020205020403" pitchFamily="18" charset="77"/>
              </a:rPr>
              <a:t>vertical stratification</a:t>
            </a:r>
          </a:p>
        </p:txBody>
      </p:sp>
      <p:pic>
        <p:nvPicPr>
          <p:cNvPr id="6" name="Picture 5">
            <a:extLst>
              <a:ext uri="{FF2B5EF4-FFF2-40B4-BE49-F238E27FC236}">
                <a16:creationId xmlns:a16="http://schemas.microsoft.com/office/drawing/2014/main" id="{E8CF2455-9AE3-A14F-9CA4-D91D0E4E8CCE}"/>
              </a:ext>
            </a:extLst>
          </p:cNvPr>
          <p:cNvPicPr>
            <a:picLocks noChangeAspect="1"/>
          </p:cNvPicPr>
          <p:nvPr/>
        </p:nvPicPr>
        <p:blipFill rotWithShape="1">
          <a:blip r:embed="rId3"/>
          <a:srcRect t="1944" b="2839"/>
          <a:stretch/>
        </p:blipFill>
        <p:spPr>
          <a:xfrm>
            <a:off x="2737961" y="2870102"/>
            <a:ext cx="4180802" cy="3846044"/>
          </a:xfrm>
          <a:prstGeom prst="rect">
            <a:avLst/>
          </a:prstGeom>
        </p:spPr>
      </p:pic>
      <p:sp>
        <p:nvSpPr>
          <p:cNvPr id="9" name="TextBox 8">
            <a:extLst>
              <a:ext uri="{FF2B5EF4-FFF2-40B4-BE49-F238E27FC236}">
                <a16:creationId xmlns:a16="http://schemas.microsoft.com/office/drawing/2014/main" id="{4271FD8E-3883-4A4C-9B63-D8C05606EC53}"/>
              </a:ext>
            </a:extLst>
          </p:cNvPr>
          <p:cNvSpPr txBox="1"/>
          <p:nvPr/>
        </p:nvSpPr>
        <p:spPr>
          <a:xfrm>
            <a:off x="603259" y="3978582"/>
            <a:ext cx="1665584" cy="461665"/>
          </a:xfrm>
          <a:prstGeom prst="rect">
            <a:avLst/>
          </a:prstGeom>
          <a:noFill/>
        </p:spPr>
        <p:txBody>
          <a:bodyPr wrap="none" rtlCol="0">
            <a:spAutoFit/>
          </a:bodyPr>
          <a:lstStyle/>
          <a:p>
            <a:r>
              <a:rPr lang="en-US" sz="2400" dirty="0">
                <a:latin typeface="Rockwell" panose="02060603020205020403" pitchFamily="18" charset="77"/>
              </a:rPr>
              <a:t>Price 2009</a:t>
            </a:r>
          </a:p>
        </p:txBody>
      </p:sp>
      <p:sp>
        <p:nvSpPr>
          <p:cNvPr id="10" name="TextBox 9">
            <a:extLst>
              <a:ext uri="{FF2B5EF4-FFF2-40B4-BE49-F238E27FC236}">
                <a16:creationId xmlns:a16="http://schemas.microsoft.com/office/drawing/2014/main" id="{E6C9DBF6-B71C-8F48-A412-A07D5048C98D}"/>
              </a:ext>
            </a:extLst>
          </p:cNvPr>
          <p:cNvSpPr txBox="1"/>
          <p:nvPr/>
        </p:nvSpPr>
        <p:spPr>
          <a:xfrm>
            <a:off x="134140" y="3212492"/>
            <a:ext cx="2707729" cy="830997"/>
          </a:xfrm>
          <a:prstGeom prst="rect">
            <a:avLst/>
          </a:prstGeom>
          <a:noFill/>
        </p:spPr>
        <p:txBody>
          <a:bodyPr wrap="none" rtlCol="0">
            <a:spAutoFit/>
          </a:bodyPr>
          <a:lstStyle/>
          <a:p>
            <a:pPr algn="ctr"/>
            <a:r>
              <a:rPr lang="en-US" sz="2400" dirty="0">
                <a:latin typeface="Rockwell" panose="02060603020205020403" pitchFamily="18" charset="77"/>
              </a:rPr>
              <a:t>Hurricane Francis</a:t>
            </a:r>
          </a:p>
          <a:p>
            <a:pPr algn="ctr"/>
            <a:r>
              <a:rPr lang="en-US" sz="2400" dirty="0">
                <a:latin typeface="Rockwell" panose="02060603020205020403" pitchFamily="18" charset="77"/>
              </a:rPr>
              <a:t> 2004</a:t>
            </a:r>
          </a:p>
        </p:txBody>
      </p:sp>
      <p:sp>
        <p:nvSpPr>
          <p:cNvPr id="4" name="Title 3">
            <a:extLst>
              <a:ext uri="{FF2B5EF4-FFF2-40B4-BE49-F238E27FC236}">
                <a16:creationId xmlns:a16="http://schemas.microsoft.com/office/drawing/2014/main" id="{09B2F062-1575-5646-87E9-A76200937324}"/>
              </a:ext>
            </a:extLst>
          </p:cNvPr>
          <p:cNvSpPr>
            <a:spLocks noGrp="1"/>
          </p:cNvSpPr>
          <p:nvPr>
            <p:ph type="title"/>
          </p:nvPr>
        </p:nvSpPr>
        <p:spPr>
          <a:xfrm>
            <a:off x="4762" y="17462"/>
            <a:ext cx="9139200" cy="592200"/>
          </a:xfrm>
        </p:spPr>
        <p:txBody>
          <a:bodyPr/>
          <a:lstStyle/>
          <a:p>
            <a:pPr algn="ctr"/>
            <a:r>
              <a:rPr lang="en-US" dirty="0"/>
              <a:t>Upper Ocean Response</a:t>
            </a:r>
          </a:p>
        </p:txBody>
      </p:sp>
      <p:cxnSp>
        <p:nvCxnSpPr>
          <p:cNvPr id="7" name="Straight Arrow Connector 6">
            <a:extLst>
              <a:ext uri="{FF2B5EF4-FFF2-40B4-BE49-F238E27FC236}">
                <a16:creationId xmlns:a16="http://schemas.microsoft.com/office/drawing/2014/main" id="{A663FF73-3784-D34B-BE97-D4EDB43E9305}"/>
              </a:ext>
            </a:extLst>
          </p:cNvPr>
          <p:cNvCxnSpPr>
            <a:cxnSpLocks/>
          </p:cNvCxnSpPr>
          <p:nvPr/>
        </p:nvCxnSpPr>
        <p:spPr>
          <a:xfrm>
            <a:off x="2008749" y="3840480"/>
            <a:ext cx="8331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1E183F2-7534-6C46-B9DE-884D7B4C587D}"/>
              </a:ext>
            </a:extLst>
          </p:cNvPr>
          <p:cNvSpPr txBox="1"/>
          <p:nvPr/>
        </p:nvSpPr>
        <p:spPr>
          <a:xfrm>
            <a:off x="2364828" y="1513490"/>
            <a:ext cx="2161810" cy="369332"/>
          </a:xfrm>
          <a:prstGeom prst="rect">
            <a:avLst/>
          </a:prstGeom>
          <a:noFill/>
        </p:spPr>
        <p:txBody>
          <a:bodyPr wrap="none" rtlCol="0">
            <a:spAutoFit/>
          </a:bodyPr>
          <a:lstStyle/>
          <a:p>
            <a:r>
              <a:rPr lang="en-US" dirty="0"/>
              <a:t>Delta Q = C delta T</a:t>
            </a:r>
          </a:p>
        </p:txBody>
      </p:sp>
      <p:sp>
        <p:nvSpPr>
          <p:cNvPr id="5" name="TextBox 4">
            <a:extLst>
              <a:ext uri="{FF2B5EF4-FFF2-40B4-BE49-F238E27FC236}">
                <a16:creationId xmlns:a16="http://schemas.microsoft.com/office/drawing/2014/main" id="{E24D259B-8B67-644A-864C-B6DF6A115B02}"/>
              </a:ext>
            </a:extLst>
          </p:cNvPr>
          <p:cNvSpPr txBox="1"/>
          <p:nvPr/>
        </p:nvSpPr>
        <p:spPr>
          <a:xfrm>
            <a:off x="6437850" y="5178426"/>
            <a:ext cx="2706150" cy="1015663"/>
          </a:xfrm>
          <a:prstGeom prst="rect">
            <a:avLst/>
          </a:prstGeom>
          <a:noFill/>
        </p:spPr>
        <p:txBody>
          <a:bodyPr wrap="square" rtlCol="0">
            <a:spAutoFit/>
          </a:bodyPr>
          <a:lstStyle/>
          <a:p>
            <a:pPr algn="ctr"/>
            <a:r>
              <a:rPr lang="en-US" sz="2000" dirty="0"/>
              <a:t>3 cat hurricane produced a</a:t>
            </a:r>
          </a:p>
          <a:p>
            <a:pPr algn="ctr"/>
            <a:r>
              <a:rPr lang="en-US" sz="2000" dirty="0"/>
              <a:t>2 </a:t>
            </a:r>
            <a:r>
              <a:rPr lang="en-US" sz="2000" baseline="30000" dirty="0" err="1"/>
              <a:t>o</a:t>
            </a:r>
            <a:r>
              <a:rPr lang="en-US" sz="2000" dirty="0" err="1"/>
              <a:t>C</a:t>
            </a:r>
            <a:r>
              <a:rPr lang="en-US" sz="2000" dirty="0"/>
              <a:t> drop in temp</a:t>
            </a:r>
          </a:p>
        </p:txBody>
      </p:sp>
      <p:cxnSp>
        <p:nvCxnSpPr>
          <p:cNvPr id="11" name="Straight Arrow Connector 10">
            <a:extLst>
              <a:ext uri="{FF2B5EF4-FFF2-40B4-BE49-F238E27FC236}">
                <a16:creationId xmlns:a16="http://schemas.microsoft.com/office/drawing/2014/main" id="{C8165898-3A0F-0648-9EE4-D16AE00A8FF1}"/>
              </a:ext>
            </a:extLst>
          </p:cNvPr>
          <p:cNvCxnSpPr>
            <a:cxnSpLocks/>
          </p:cNvCxnSpPr>
          <p:nvPr/>
        </p:nvCxnSpPr>
        <p:spPr>
          <a:xfrm>
            <a:off x="5938163" y="5998325"/>
            <a:ext cx="6912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06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B86B-593F-EF46-81C7-0017572C04DA}"/>
              </a:ext>
            </a:extLst>
          </p:cNvPr>
          <p:cNvSpPr>
            <a:spLocks noGrp="1"/>
          </p:cNvSpPr>
          <p:nvPr>
            <p:ph type="title"/>
          </p:nvPr>
        </p:nvSpPr>
        <p:spPr/>
        <p:txBody>
          <a:bodyPr/>
          <a:lstStyle/>
          <a:p>
            <a:pPr algn="ctr"/>
            <a:r>
              <a:rPr lang="en-US" dirty="0">
                <a:latin typeface="Helvetica" pitchFamily="2" charset="0"/>
              </a:rPr>
              <a:t>SST Before and During Dorian </a:t>
            </a:r>
          </a:p>
        </p:txBody>
      </p:sp>
      <p:grpSp>
        <p:nvGrpSpPr>
          <p:cNvPr id="14" name="Group 13">
            <a:extLst>
              <a:ext uri="{FF2B5EF4-FFF2-40B4-BE49-F238E27FC236}">
                <a16:creationId xmlns:a16="http://schemas.microsoft.com/office/drawing/2014/main" id="{EFDEC187-EEDC-2849-BDF9-DBAA0629770D}"/>
              </a:ext>
            </a:extLst>
          </p:cNvPr>
          <p:cNvGrpSpPr/>
          <p:nvPr/>
        </p:nvGrpSpPr>
        <p:grpSpPr>
          <a:xfrm>
            <a:off x="133818" y="664284"/>
            <a:ext cx="4324981" cy="3118486"/>
            <a:chOff x="185773" y="3739515"/>
            <a:chExt cx="4324981" cy="3118486"/>
          </a:xfrm>
        </p:grpSpPr>
        <p:pic>
          <p:nvPicPr>
            <p:cNvPr id="9" name="Picture 8">
              <a:extLst>
                <a:ext uri="{FF2B5EF4-FFF2-40B4-BE49-F238E27FC236}">
                  <a16:creationId xmlns:a16="http://schemas.microsoft.com/office/drawing/2014/main" id="{29CC32F1-44F6-E74C-A9F4-D9AF686A63C4}"/>
                </a:ext>
              </a:extLst>
            </p:cNvPr>
            <p:cNvPicPr>
              <a:picLocks noChangeAspect="1"/>
            </p:cNvPicPr>
            <p:nvPr/>
          </p:nvPicPr>
          <p:blipFill>
            <a:blip r:embed="rId2"/>
            <a:stretch>
              <a:fillRect/>
            </a:stretch>
          </p:blipFill>
          <p:spPr>
            <a:xfrm>
              <a:off x="185773" y="3739515"/>
              <a:ext cx="4324981" cy="3118486"/>
            </a:xfrm>
            <a:prstGeom prst="rect">
              <a:avLst/>
            </a:prstGeom>
          </p:spPr>
        </p:pic>
        <p:pic>
          <p:nvPicPr>
            <p:cNvPr id="11" name="Picture 10">
              <a:extLst>
                <a:ext uri="{FF2B5EF4-FFF2-40B4-BE49-F238E27FC236}">
                  <a16:creationId xmlns:a16="http://schemas.microsoft.com/office/drawing/2014/main" id="{39804804-93BD-D844-99A5-E598C1E86895}"/>
                </a:ext>
              </a:extLst>
            </p:cNvPr>
            <p:cNvPicPr>
              <a:picLocks noChangeAspect="1"/>
            </p:cNvPicPr>
            <p:nvPr/>
          </p:nvPicPr>
          <p:blipFill>
            <a:blip r:embed="rId3"/>
            <a:stretch>
              <a:fillRect/>
            </a:stretch>
          </p:blipFill>
          <p:spPr>
            <a:xfrm>
              <a:off x="3153567" y="6178513"/>
              <a:ext cx="234870" cy="234870"/>
            </a:xfrm>
            <a:prstGeom prst="rect">
              <a:avLst/>
            </a:prstGeom>
          </p:spPr>
        </p:pic>
      </p:grpSp>
      <p:pic>
        <p:nvPicPr>
          <p:cNvPr id="13" name="Picture 12">
            <a:extLst>
              <a:ext uri="{FF2B5EF4-FFF2-40B4-BE49-F238E27FC236}">
                <a16:creationId xmlns:a16="http://schemas.microsoft.com/office/drawing/2014/main" id="{D0F7B89E-2173-1F4B-8F85-D994A6FE963C}"/>
              </a:ext>
            </a:extLst>
          </p:cNvPr>
          <p:cNvPicPr>
            <a:picLocks noChangeAspect="1"/>
          </p:cNvPicPr>
          <p:nvPr/>
        </p:nvPicPr>
        <p:blipFill>
          <a:blip r:embed="rId4"/>
          <a:stretch>
            <a:fillRect/>
          </a:stretch>
        </p:blipFill>
        <p:spPr>
          <a:xfrm>
            <a:off x="4656528" y="664285"/>
            <a:ext cx="4324981" cy="3118485"/>
          </a:xfrm>
          <a:prstGeom prst="rect">
            <a:avLst/>
          </a:prstGeom>
        </p:spPr>
      </p:pic>
      <p:pic>
        <p:nvPicPr>
          <p:cNvPr id="21" name="Picture 20">
            <a:extLst>
              <a:ext uri="{FF2B5EF4-FFF2-40B4-BE49-F238E27FC236}">
                <a16:creationId xmlns:a16="http://schemas.microsoft.com/office/drawing/2014/main" id="{4D6758E5-E452-F149-87E1-E7DFDEF3A20C}"/>
              </a:ext>
            </a:extLst>
          </p:cNvPr>
          <p:cNvPicPr>
            <a:picLocks noChangeAspect="1"/>
          </p:cNvPicPr>
          <p:nvPr/>
        </p:nvPicPr>
        <p:blipFill>
          <a:blip r:embed="rId5"/>
          <a:stretch>
            <a:fillRect/>
          </a:stretch>
        </p:blipFill>
        <p:spPr>
          <a:xfrm>
            <a:off x="4656528" y="3740209"/>
            <a:ext cx="4324019" cy="3117791"/>
          </a:xfrm>
          <a:prstGeom prst="rect">
            <a:avLst/>
          </a:prstGeom>
        </p:spPr>
      </p:pic>
      <p:pic>
        <p:nvPicPr>
          <p:cNvPr id="23" name="Picture 22">
            <a:extLst>
              <a:ext uri="{FF2B5EF4-FFF2-40B4-BE49-F238E27FC236}">
                <a16:creationId xmlns:a16="http://schemas.microsoft.com/office/drawing/2014/main" id="{BD4FE116-218B-0842-AC45-AC8CCEF0C566}"/>
              </a:ext>
            </a:extLst>
          </p:cNvPr>
          <p:cNvPicPr>
            <a:picLocks noChangeAspect="1"/>
          </p:cNvPicPr>
          <p:nvPr/>
        </p:nvPicPr>
        <p:blipFill>
          <a:blip r:embed="rId6"/>
          <a:stretch>
            <a:fillRect/>
          </a:stretch>
        </p:blipFill>
        <p:spPr>
          <a:xfrm>
            <a:off x="88988" y="3707191"/>
            <a:ext cx="4369811" cy="3150809"/>
          </a:xfrm>
          <a:prstGeom prst="rect">
            <a:avLst/>
          </a:prstGeom>
        </p:spPr>
      </p:pic>
      <p:pic>
        <p:nvPicPr>
          <p:cNvPr id="24" name="Picture 23">
            <a:extLst>
              <a:ext uri="{FF2B5EF4-FFF2-40B4-BE49-F238E27FC236}">
                <a16:creationId xmlns:a16="http://schemas.microsoft.com/office/drawing/2014/main" id="{DCD54CB4-7B2D-DA45-8740-80B3C5548094}"/>
              </a:ext>
            </a:extLst>
          </p:cNvPr>
          <p:cNvPicPr>
            <a:picLocks noChangeAspect="1"/>
          </p:cNvPicPr>
          <p:nvPr/>
        </p:nvPicPr>
        <p:blipFill>
          <a:blip r:embed="rId3"/>
          <a:stretch>
            <a:fillRect/>
          </a:stretch>
        </p:blipFill>
        <p:spPr>
          <a:xfrm>
            <a:off x="3081830" y="6166971"/>
            <a:ext cx="234870" cy="234870"/>
          </a:xfrm>
          <a:prstGeom prst="rect">
            <a:avLst/>
          </a:prstGeom>
        </p:spPr>
      </p:pic>
      <p:pic>
        <p:nvPicPr>
          <p:cNvPr id="25" name="Picture 24">
            <a:extLst>
              <a:ext uri="{FF2B5EF4-FFF2-40B4-BE49-F238E27FC236}">
                <a16:creationId xmlns:a16="http://schemas.microsoft.com/office/drawing/2014/main" id="{2B9D83AC-02D7-4340-982C-47D9032DFC2B}"/>
              </a:ext>
            </a:extLst>
          </p:cNvPr>
          <p:cNvPicPr>
            <a:picLocks noChangeAspect="1"/>
          </p:cNvPicPr>
          <p:nvPr/>
        </p:nvPicPr>
        <p:blipFill>
          <a:blip r:embed="rId7"/>
          <a:stretch>
            <a:fillRect/>
          </a:stretch>
        </p:blipFill>
        <p:spPr>
          <a:xfrm>
            <a:off x="5073637" y="4294361"/>
            <a:ext cx="255155" cy="255155"/>
          </a:xfrm>
          <a:prstGeom prst="rect">
            <a:avLst/>
          </a:prstGeom>
        </p:spPr>
      </p:pic>
      <p:pic>
        <p:nvPicPr>
          <p:cNvPr id="26" name="Picture 25">
            <a:extLst>
              <a:ext uri="{FF2B5EF4-FFF2-40B4-BE49-F238E27FC236}">
                <a16:creationId xmlns:a16="http://schemas.microsoft.com/office/drawing/2014/main" id="{06ACE135-9FF9-2A42-8C6D-4868FCBF03DD}"/>
              </a:ext>
            </a:extLst>
          </p:cNvPr>
          <p:cNvPicPr>
            <a:picLocks noChangeAspect="1"/>
          </p:cNvPicPr>
          <p:nvPr/>
        </p:nvPicPr>
        <p:blipFill>
          <a:blip r:embed="rId7"/>
          <a:stretch>
            <a:fillRect/>
          </a:stretch>
        </p:blipFill>
        <p:spPr>
          <a:xfrm>
            <a:off x="5038999" y="1235968"/>
            <a:ext cx="255155" cy="255155"/>
          </a:xfrm>
          <a:prstGeom prst="rect">
            <a:avLst/>
          </a:prstGeom>
        </p:spPr>
      </p:pic>
    </p:spTree>
    <p:extLst>
      <p:ext uri="{BB962C8B-B14F-4D97-AF65-F5344CB8AC3E}">
        <p14:creationId xmlns:p14="http://schemas.microsoft.com/office/powerpoint/2010/main" val="3469356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B86B-593F-EF46-81C7-0017572C04DA}"/>
              </a:ext>
            </a:extLst>
          </p:cNvPr>
          <p:cNvSpPr>
            <a:spLocks noGrp="1"/>
          </p:cNvSpPr>
          <p:nvPr>
            <p:ph type="title"/>
          </p:nvPr>
        </p:nvSpPr>
        <p:spPr/>
        <p:txBody>
          <a:bodyPr/>
          <a:lstStyle/>
          <a:p>
            <a:pPr algn="ctr"/>
            <a:r>
              <a:rPr lang="en-US" dirty="0">
                <a:latin typeface="Helvetica" pitchFamily="2" charset="0"/>
              </a:rPr>
              <a:t>SST Before and During Dorian </a:t>
            </a:r>
          </a:p>
        </p:txBody>
      </p:sp>
      <p:pic>
        <p:nvPicPr>
          <p:cNvPr id="5" name="Picture 4">
            <a:extLst>
              <a:ext uri="{FF2B5EF4-FFF2-40B4-BE49-F238E27FC236}">
                <a16:creationId xmlns:a16="http://schemas.microsoft.com/office/drawing/2014/main" id="{A0F32313-CACF-0A45-9C4B-FDAA58896B2F}"/>
              </a:ext>
            </a:extLst>
          </p:cNvPr>
          <p:cNvPicPr>
            <a:picLocks noChangeAspect="1"/>
          </p:cNvPicPr>
          <p:nvPr/>
        </p:nvPicPr>
        <p:blipFill>
          <a:blip r:embed="rId2"/>
          <a:stretch>
            <a:fillRect/>
          </a:stretch>
        </p:blipFill>
        <p:spPr>
          <a:xfrm>
            <a:off x="8071969" y="2217420"/>
            <a:ext cx="907026" cy="2811780"/>
          </a:xfrm>
          <a:prstGeom prst="rect">
            <a:avLst/>
          </a:prstGeom>
        </p:spPr>
      </p:pic>
      <p:sp>
        <p:nvSpPr>
          <p:cNvPr id="15" name="TextBox 14">
            <a:extLst>
              <a:ext uri="{FF2B5EF4-FFF2-40B4-BE49-F238E27FC236}">
                <a16:creationId xmlns:a16="http://schemas.microsoft.com/office/drawing/2014/main" id="{4226BCB0-F54B-0B4E-8790-5F58217FF322}"/>
              </a:ext>
            </a:extLst>
          </p:cNvPr>
          <p:cNvSpPr txBox="1"/>
          <p:nvPr/>
        </p:nvSpPr>
        <p:spPr>
          <a:xfrm>
            <a:off x="545303" y="609662"/>
            <a:ext cx="1937390" cy="646331"/>
          </a:xfrm>
          <a:prstGeom prst="rect">
            <a:avLst/>
          </a:prstGeom>
          <a:noFill/>
        </p:spPr>
        <p:txBody>
          <a:bodyPr wrap="none" rtlCol="0">
            <a:spAutoFit/>
          </a:bodyPr>
          <a:lstStyle/>
          <a:p>
            <a:r>
              <a:rPr lang="en-US" dirty="0"/>
              <a:t>Aug 28 MODIST </a:t>
            </a:r>
          </a:p>
          <a:p>
            <a:r>
              <a:rPr lang="en-US" dirty="0"/>
              <a:t>15:15 GMT</a:t>
            </a:r>
          </a:p>
        </p:txBody>
      </p:sp>
      <p:sp>
        <p:nvSpPr>
          <p:cNvPr id="17" name="TextBox 16">
            <a:extLst>
              <a:ext uri="{FF2B5EF4-FFF2-40B4-BE49-F238E27FC236}">
                <a16:creationId xmlns:a16="http://schemas.microsoft.com/office/drawing/2014/main" id="{4FAA61C3-092B-6445-87D5-E240B1CFE4BC}"/>
              </a:ext>
            </a:extLst>
          </p:cNvPr>
          <p:cNvSpPr txBox="1"/>
          <p:nvPr/>
        </p:nvSpPr>
        <p:spPr>
          <a:xfrm>
            <a:off x="3042401" y="612918"/>
            <a:ext cx="1941622" cy="646331"/>
          </a:xfrm>
          <a:prstGeom prst="rect">
            <a:avLst/>
          </a:prstGeom>
          <a:noFill/>
        </p:spPr>
        <p:txBody>
          <a:bodyPr wrap="none" rtlCol="0">
            <a:spAutoFit/>
          </a:bodyPr>
          <a:lstStyle/>
          <a:p>
            <a:r>
              <a:rPr lang="en-US" dirty="0"/>
              <a:t>Aug 28 MODISA </a:t>
            </a:r>
          </a:p>
          <a:p>
            <a:r>
              <a:rPr lang="en-US" dirty="0"/>
              <a:t>18:25 GMT</a:t>
            </a:r>
          </a:p>
        </p:txBody>
      </p:sp>
      <p:pic>
        <p:nvPicPr>
          <p:cNvPr id="8" name="Picture 7">
            <a:extLst>
              <a:ext uri="{FF2B5EF4-FFF2-40B4-BE49-F238E27FC236}">
                <a16:creationId xmlns:a16="http://schemas.microsoft.com/office/drawing/2014/main" id="{9F6E5BEE-E0F6-B14A-A041-1478EAB90DD6}"/>
              </a:ext>
            </a:extLst>
          </p:cNvPr>
          <p:cNvPicPr>
            <a:picLocks noChangeAspect="1"/>
          </p:cNvPicPr>
          <p:nvPr/>
        </p:nvPicPr>
        <p:blipFill>
          <a:blip r:embed="rId3"/>
          <a:stretch>
            <a:fillRect/>
          </a:stretch>
        </p:blipFill>
        <p:spPr>
          <a:xfrm>
            <a:off x="124460" y="1210434"/>
            <a:ext cx="2530089" cy="2188527"/>
          </a:xfrm>
          <a:prstGeom prst="rect">
            <a:avLst/>
          </a:prstGeom>
        </p:spPr>
      </p:pic>
      <p:pic>
        <p:nvPicPr>
          <p:cNvPr id="10" name="Picture 9">
            <a:extLst>
              <a:ext uri="{FF2B5EF4-FFF2-40B4-BE49-F238E27FC236}">
                <a16:creationId xmlns:a16="http://schemas.microsoft.com/office/drawing/2014/main" id="{66007F6B-CCDE-B241-A69F-9BBB15EE08D6}"/>
              </a:ext>
            </a:extLst>
          </p:cNvPr>
          <p:cNvPicPr>
            <a:picLocks noChangeAspect="1"/>
          </p:cNvPicPr>
          <p:nvPr/>
        </p:nvPicPr>
        <p:blipFill>
          <a:blip r:embed="rId4"/>
          <a:stretch>
            <a:fillRect/>
          </a:stretch>
        </p:blipFill>
        <p:spPr>
          <a:xfrm>
            <a:off x="2903536" y="1210435"/>
            <a:ext cx="2179954" cy="2179954"/>
          </a:xfrm>
          <a:prstGeom prst="rect">
            <a:avLst/>
          </a:prstGeom>
        </p:spPr>
      </p:pic>
      <p:pic>
        <p:nvPicPr>
          <p:cNvPr id="12" name="Picture 11">
            <a:extLst>
              <a:ext uri="{FF2B5EF4-FFF2-40B4-BE49-F238E27FC236}">
                <a16:creationId xmlns:a16="http://schemas.microsoft.com/office/drawing/2014/main" id="{3B31C300-46C3-E64D-92FC-4134358EDB85}"/>
              </a:ext>
            </a:extLst>
          </p:cNvPr>
          <p:cNvPicPr>
            <a:picLocks noChangeAspect="1"/>
          </p:cNvPicPr>
          <p:nvPr/>
        </p:nvPicPr>
        <p:blipFill>
          <a:blip r:embed="rId5"/>
          <a:stretch>
            <a:fillRect/>
          </a:stretch>
        </p:blipFill>
        <p:spPr>
          <a:xfrm>
            <a:off x="5361964" y="1201862"/>
            <a:ext cx="2197100" cy="2197100"/>
          </a:xfrm>
          <a:prstGeom prst="rect">
            <a:avLst/>
          </a:prstGeom>
        </p:spPr>
      </p:pic>
      <p:sp>
        <p:nvSpPr>
          <p:cNvPr id="22" name="TextBox 21">
            <a:extLst>
              <a:ext uri="{FF2B5EF4-FFF2-40B4-BE49-F238E27FC236}">
                <a16:creationId xmlns:a16="http://schemas.microsoft.com/office/drawing/2014/main" id="{D74A501E-AC87-3A40-BB57-74FEFCA84970}"/>
              </a:ext>
            </a:extLst>
          </p:cNvPr>
          <p:cNvSpPr txBox="1"/>
          <p:nvPr/>
        </p:nvSpPr>
        <p:spPr>
          <a:xfrm>
            <a:off x="5361964" y="609662"/>
            <a:ext cx="1813382" cy="646331"/>
          </a:xfrm>
          <a:prstGeom prst="rect">
            <a:avLst/>
          </a:prstGeom>
          <a:noFill/>
        </p:spPr>
        <p:txBody>
          <a:bodyPr wrap="none" rtlCol="0">
            <a:spAutoFit/>
          </a:bodyPr>
          <a:lstStyle/>
          <a:p>
            <a:r>
              <a:rPr lang="en-US" dirty="0"/>
              <a:t>Sep 4 MODISA </a:t>
            </a:r>
          </a:p>
          <a:p>
            <a:r>
              <a:rPr lang="en-US" dirty="0"/>
              <a:t>18:30 GMT</a:t>
            </a:r>
          </a:p>
        </p:txBody>
      </p:sp>
      <p:pic>
        <p:nvPicPr>
          <p:cNvPr id="16" name="Picture 15">
            <a:extLst>
              <a:ext uri="{FF2B5EF4-FFF2-40B4-BE49-F238E27FC236}">
                <a16:creationId xmlns:a16="http://schemas.microsoft.com/office/drawing/2014/main" id="{731A9ECA-1FE1-4C4A-9F26-1931934B71B4}"/>
              </a:ext>
            </a:extLst>
          </p:cNvPr>
          <p:cNvPicPr>
            <a:picLocks noChangeAspect="1"/>
          </p:cNvPicPr>
          <p:nvPr/>
        </p:nvPicPr>
        <p:blipFill>
          <a:blip r:embed="rId6"/>
          <a:stretch>
            <a:fillRect/>
          </a:stretch>
        </p:blipFill>
        <p:spPr>
          <a:xfrm>
            <a:off x="124460" y="4159250"/>
            <a:ext cx="2540000" cy="2540000"/>
          </a:xfrm>
          <a:prstGeom prst="rect">
            <a:avLst/>
          </a:prstGeom>
        </p:spPr>
      </p:pic>
      <p:sp>
        <p:nvSpPr>
          <p:cNvPr id="27" name="TextBox 26">
            <a:extLst>
              <a:ext uri="{FF2B5EF4-FFF2-40B4-BE49-F238E27FC236}">
                <a16:creationId xmlns:a16="http://schemas.microsoft.com/office/drawing/2014/main" id="{F87BB9D8-CDCA-3E4E-8C6C-C3FA7447E064}"/>
              </a:ext>
            </a:extLst>
          </p:cNvPr>
          <p:cNvSpPr txBox="1"/>
          <p:nvPr/>
        </p:nvSpPr>
        <p:spPr>
          <a:xfrm>
            <a:off x="393724" y="3512919"/>
            <a:ext cx="1813382" cy="646331"/>
          </a:xfrm>
          <a:prstGeom prst="rect">
            <a:avLst/>
          </a:prstGeom>
          <a:noFill/>
        </p:spPr>
        <p:txBody>
          <a:bodyPr wrap="none" rtlCol="0">
            <a:spAutoFit/>
          </a:bodyPr>
          <a:lstStyle/>
          <a:p>
            <a:r>
              <a:rPr lang="en-US" dirty="0"/>
              <a:t>Sep 5 MODISA </a:t>
            </a:r>
          </a:p>
          <a:p>
            <a:r>
              <a:rPr lang="en-US" dirty="0"/>
              <a:t>06:35 GMT</a:t>
            </a:r>
          </a:p>
        </p:txBody>
      </p:sp>
      <p:pic>
        <p:nvPicPr>
          <p:cNvPr id="18" name="Picture 17">
            <a:extLst>
              <a:ext uri="{FF2B5EF4-FFF2-40B4-BE49-F238E27FC236}">
                <a16:creationId xmlns:a16="http://schemas.microsoft.com/office/drawing/2014/main" id="{5448DD70-2FAE-0840-9BD4-8289031606DD}"/>
              </a:ext>
            </a:extLst>
          </p:cNvPr>
          <p:cNvPicPr>
            <a:picLocks noChangeAspect="1"/>
          </p:cNvPicPr>
          <p:nvPr/>
        </p:nvPicPr>
        <p:blipFill>
          <a:blip r:embed="rId7"/>
          <a:stretch>
            <a:fillRect/>
          </a:stretch>
        </p:blipFill>
        <p:spPr>
          <a:xfrm>
            <a:off x="2743212" y="4138482"/>
            <a:ext cx="2540000" cy="2540000"/>
          </a:xfrm>
          <a:prstGeom prst="rect">
            <a:avLst/>
          </a:prstGeom>
        </p:spPr>
      </p:pic>
      <p:sp>
        <p:nvSpPr>
          <p:cNvPr id="28" name="TextBox 27">
            <a:extLst>
              <a:ext uri="{FF2B5EF4-FFF2-40B4-BE49-F238E27FC236}">
                <a16:creationId xmlns:a16="http://schemas.microsoft.com/office/drawing/2014/main" id="{0390DAF2-4197-B94F-BBE2-BC6F143ACBC6}"/>
              </a:ext>
            </a:extLst>
          </p:cNvPr>
          <p:cNvSpPr txBox="1"/>
          <p:nvPr/>
        </p:nvSpPr>
        <p:spPr>
          <a:xfrm>
            <a:off x="3042401" y="3467199"/>
            <a:ext cx="1809150" cy="646331"/>
          </a:xfrm>
          <a:prstGeom prst="rect">
            <a:avLst/>
          </a:prstGeom>
          <a:noFill/>
        </p:spPr>
        <p:txBody>
          <a:bodyPr wrap="none" rtlCol="0">
            <a:spAutoFit/>
          </a:bodyPr>
          <a:lstStyle/>
          <a:p>
            <a:r>
              <a:rPr lang="en-US" dirty="0"/>
              <a:t>Sep 5 MODIST </a:t>
            </a:r>
          </a:p>
          <a:p>
            <a:r>
              <a:rPr lang="en-US" dirty="0"/>
              <a:t>16:00 GMT</a:t>
            </a:r>
          </a:p>
        </p:txBody>
      </p:sp>
      <p:pic>
        <p:nvPicPr>
          <p:cNvPr id="29" name="Picture 28">
            <a:extLst>
              <a:ext uri="{FF2B5EF4-FFF2-40B4-BE49-F238E27FC236}">
                <a16:creationId xmlns:a16="http://schemas.microsoft.com/office/drawing/2014/main" id="{4C0E59F0-F690-D345-B5E1-735DFE8A7EF2}"/>
              </a:ext>
            </a:extLst>
          </p:cNvPr>
          <p:cNvPicPr>
            <a:picLocks noChangeAspect="1"/>
          </p:cNvPicPr>
          <p:nvPr/>
        </p:nvPicPr>
        <p:blipFill>
          <a:blip r:embed="rId8"/>
          <a:stretch>
            <a:fillRect/>
          </a:stretch>
        </p:blipFill>
        <p:spPr>
          <a:xfrm>
            <a:off x="5453217" y="4163502"/>
            <a:ext cx="2540000" cy="2540000"/>
          </a:xfrm>
          <a:prstGeom prst="rect">
            <a:avLst/>
          </a:prstGeom>
        </p:spPr>
      </p:pic>
      <p:sp>
        <p:nvSpPr>
          <p:cNvPr id="30" name="TextBox 29">
            <a:extLst>
              <a:ext uri="{FF2B5EF4-FFF2-40B4-BE49-F238E27FC236}">
                <a16:creationId xmlns:a16="http://schemas.microsoft.com/office/drawing/2014/main" id="{E8513183-63C8-7B4D-A7BC-C6E468F36430}"/>
              </a:ext>
            </a:extLst>
          </p:cNvPr>
          <p:cNvSpPr txBox="1"/>
          <p:nvPr/>
        </p:nvSpPr>
        <p:spPr>
          <a:xfrm>
            <a:off x="5592529" y="3474720"/>
            <a:ext cx="1809150" cy="646331"/>
          </a:xfrm>
          <a:prstGeom prst="rect">
            <a:avLst/>
          </a:prstGeom>
          <a:noFill/>
        </p:spPr>
        <p:txBody>
          <a:bodyPr wrap="none" rtlCol="0">
            <a:spAutoFit/>
          </a:bodyPr>
          <a:lstStyle/>
          <a:p>
            <a:r>
              <a:rPr lang="en-US" dirty="0"/>
              <a:t>Sep 6 MODIST </a:t>
            </a:r>
          </a:p>
          <a:p>
            <a:r>
              <a:rPr lang="en-US" dirty="0"/>
              <a:t>03:00 GMT</a:t>
            </a:r>
          </a:p>
        </p:txBody>
      </p:sp>
    </p:spTree>
    <p:extLst>
      <p:ext uri="{BB962C8B-B14F-4D97-AF65-F5344CB8AC3E}">
        <p14:creationId xmlns:p14="http://schemas.microsoft.com/office/powerpoint/2010/main" val="424258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3A781-6E13-824E-B181-18B4B918D533}"/>
              </a:ext>
            </a:extLst>
          </p:cNvPr>
          <p:cNvSpPr txBox="1"/>
          <p:nvPr/>
        </p:nvSpPr>
        <p:spPr>
          <a:xfrm>
            <a:off x="4762" y="609662"/>
            <a:ext cx="9144000" cy="954107"/>
          </a:xfrm>
          <a:prstGeom prst="rect">
            <a:avLst/>
          </a:prstGeom>
          <a:noFill/>
        </p:spPr>
        <p:txBody>
          <a:bodyPr wrap="square" rtlCol="0">
            <a:spAutoFit/>
          </a:bodyPr>
          <a:lstStyle/>
          <a:p>
            <a:pPr algn="ctr"/>
            <a:r>
              <a:rPr lang="en-US" sz="2800" dirty="0">
                <a:latin typeface="Rockwell" panose="02060603020205020403" pitchFamily="18" charset="77"/>
              </a:rPr>
              <a:t>How to Improve the Modeling of the Upper Ocean Response During a Hurricane?</a:t>
            </a:r>
          </a:p>
        </p:txBody>
      </p:sp>
      <p:sp>
        <p:nvSpPr>
          <p:cNvPr id="3" name="TextBox 2">
            <a:extLst>
              <a:ext uri="{FF2B5EF4-FFF2-40B4-BE49-F238E27FC236}">
                <a16:creationId xmlns:a16="http://schemas.microsoft.com/office/drawing/2014/main" id="{26ACA651-C163-C54F-9DA4-FA3CC96A7F63}"/>
              </a:ext>
            </a:extLst>
          </p:cNvPr>
          <p:cNvSpPr txBox="1"/>
          <p:nvPr/>
        </p:nvSpPr>
        <p:spPr>
          <a:xfrm>
            <a:off x="163787" y="1563769"/>
            <a:ext cx="8892625" cy="1569660"/>
          </a:xfrm>
          <a:prstGeom prst="rect">
            <a:avLst/>
          </a:prstGeom>
          <a:noFill/>
        </p:spPr>
        <p:txBody>
          <a:bodyPr wrap="square" rtlCol="0">
            <a:spAutoFit/>
          </a:bodyPr>
          <a:lstStyle/>
          <a:p>
            <a:pPr algn="ctr"/>
            <a:r>
              <a:rPr lang="en-US" sz="2400" dirty="0">
                <a:solidFill>
                  <a:schemeClr val="accent2"/>
                </a:solidFill>
              </a:rPr>
              <a:t>Improve the subsurface initial conditions</a:t>
            </a:r>
            <a:r>
              <a:rPr lang="en-US" sz="2400" dirty="0">
                <a:solidFill>
                  <a:srgbClr val="FFC000"/>
                </a:solidFill>
              </a:rPr>
              <a:t> </a:t>
            </a:r>
            <a:r>
              <a:rPr lang="en-US" sz="2400" dirty="0"/>
              <a:t>in the operational ocean models:  right initial vertical stratification, better evolution of the SST during  storms , better heat fluxes estimates</a:t>
            </a:r>
          </a:p>
          <a:p>
            <a:pPr algn="ctr"/>
            <a:r>
              <a:rPr lang="en-US" sz="2400" dirty="0"/>
              <a:t>(Halliwell et al. 2008)        </a:t>
            </a:r>
          </a:p>
        </p:txBody>
      </p:sp>
      <p:sp>
        <p:nvSpPr>
          <p:cNvPr id="4" name="Title 3">
            <a:extLst>
              <a:ext uri="{FF2B5EF4-FFF2-40B4-BE49-F238E27FC236}">
                <a16:creationId xmlns:a16="http://schemas.microsoft.com/office/drawing/2014/main" id="{F3955CC5-78F3-2D45-81BB-896F112594B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78767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955CC5-78F3-2D45-81BB-896F112594BB}"/>
              </a:ext>
            </a:extLst>
          </p:cNvPr>
          <p:cNvSpPr>
            <a:spLocks noGrp="1"/>
          </p:cNvSpPr>
          <p:nvPr>
            <p:ph type="title"/>
          </p:nvPr>
        </p:nvSpPr>
        <p:spPr/>
        <p:txBody>
          <a:bodyPr/>
          <a:lstStyle/>
          <a:p>
            <a:endParaRPr lang="en-US" dirty="0"/>
          </a:p>
        </p:txBody>
      </p:sp>
      <p:sp>
        <p:nvSpPr>
          <p:cNvPr id="5" name="Rectangle 4">
            <a:extLst>
              <a:ext uri="{FF2B5EF4-FFF2-40B4-BE49-F238E27FC236}">
                <a16:creationId xmlns:a16="http://schemas.microsoft.com/office/drawing/2014/main" id="{7F8A5B79-F480-664D-84D6-29AEA8501C22}"/>
              </a:ext>
            </a:extLst>
          </p:cNvPr>
          <p:cNvSpPr/>
          <p:nvPr/>
        </p:nvSpPr>
        <p:spPr>
          <a:xfrm>
            <a:off x="3002095" y="3453736"/>
            <a:ext cx="3216009" cy="461665"/>
          </a:xfrm>
          <a:prstGeom prst="rect">
            <a:avLst/>
          </a:prstGeom>
        </p:spPr>
        <p:txBody>
          <a:bodyPr wrap="none">
            <a:spAutoFit/>
          </a:bodyPr>
          <a:lstStyle/>
          <a:p>
            <a:r>
              <a:rPr lang="en-US" sz="2400" dirty="0"/>
              <a:t>Ocean Data Assimilation</a:t>
            </a:r>
          </a:p>
        </p:txBody>
      </p:sp>
      <p:cxnSp>
        <p:nvCxnSpPr>
          <p:cNvPr id="6" name="Straight Arrow Connector 5">
            <a:extLst>
              <a:ext uri="{FF2B5EF4-FFF2-40B4-BE49-F238E27FC236}">
                <a16:creationId xmlns:a16="http://schemas.microsoft.com/office/drawing/2014/main" id="{6F98DEBA-43DD-9246-ADC7-B38493110A2A}"/>
              </a:ext>
            </a:extLst>
          </p:cNvPr>
          <p:cNvCxnSpPr>
            <a:cxnSpLocks/>
          </p:cNvCxnSpPr>
          <p:nvPr/>
        </p:nvCxnSpPr>
        <p:spPr>
          <a:xfrm>
            <a:off x="4571961" y="3083734"/>
            <a:ext cx="1" cy="386210"/>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7" name="Group 6">
            <a:extLst>
              <a:ext uri="{FF2B5EF4-FFF2-40B4-BE49-F238E27FC236}">
                <a16:creationId xmlns:a16="http://schemas.microsoft.com/office/drawing/2014/main" id="{62C7A869-4D75-8247-AE2B-9957AA936675}"/>
              </a:ext>
            </a:extLst>
          </p:cNvPr>
          <p:cNvGrpSpPr/>
          <p:nvPr/>
        </p:nvGrpSpPr>
        <p:grpSpPr>
          <a:xfrm>
            <a:off x="4270915" y="3838694"/>
            <a:ext cx="4751775" cy="2817007"/>
            <a:chOff x="4250859" y="3779832"/>
            <a:chExt cx="4702166" cy="2714266"/>
          </a:xfrm>
        </p:grpSpPr>
        <p:sp>
          <p:nvSpPr>
            <p:cNvPr id="8" name="Rectangle 7">
              <a:extLst>
                <a:ext uri="{FF2B5EF4-FFF2-40B4-BE49-F238E27FC236}">
                  <a16:creationId xmlns:a16="http://schemas.microsoft.com/office/drawing/2014/main" id="{F44B6681-C18F-9D47-A856-EE4546C8842E}"/>
                </a:ext>
              </a:extLst>
            </p:cNvPr>
            <p:cNvSpPr/>
            <p:nvPr/>
          </p:nvSpPr>
          <p:spPr>
            <a:xfrm>
              <a:off x="4250859" y="3779832"/>
              <a:ext cx="4702165" cy="271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A518B664-7B27-5046-BE77-E1B157E8A66D}"/>
                </a:ext>
              </a:extLst>
            </p:cNvPr>
            <p:cNvGrpSpPr/>
            <p:nvPr/>
          </p:nvGrpSpPr>
          <p:grpSpPr>
            <a:xfrm>
              <a:off x="4250860" y="3799605"/>
              <a:ext cx="4702165" cy="2694493"/>
              <a:chOff x="2750900" y="936204"/>
              <a:chExt cx="6200916" cy="3175584"/>
            </a:xfrm>
          </p:grpSpPr>
          <p:pic>
            <p:nvPicPr>
              <p:cNvPr id="10" name="Picture 9">
                <a:extLst>
                  <a:ext uri="{FF2B5EF4-FFF2-40B4-BE49-F238E27FC236}">
                    <a16:creationId xmlns:a16="http://schemas.microsoft.com/office/drawing/2014/main" id="{DE735A63-C2E0-8646-9C2D-2DBC315F3388}"/>
                  </a:ext>
                </a:extLst>
              </p:cNvPr>
              <p:cNvPicPr>
                <a:picLocks noChangeAspect="1"/>
              </p:cNvPicPr>
              <p:nvPr/>
            </p:nvPicPr>
            <p:blipFill rotWithShape="1">
              <a:blip r:embed="rId3"/>
              <a:srcRect r="10143"/>
              <a:stretch/>
            </p:blipFill>
            <p:spPr>
              <a:xfrm>
                <a:off x="2752180" y="936204"/>
                <a:ext cx="5694295" cy="1818412"/>
              </a:xfrm>
              <a:prstGeom prst="rect">
                <a:avLst/>
              </a:prstGeom>
            </p:spPr>
          </p:pic>
          <p:pic>
            <p:nvPicPr>
              <p:cNvPr id="11" name="Picture 10">
                <a:extLst>
                  <a:ext uri="{FF2B5EF4-FFF2-40B4-BE49-F238E27FC236}">
                    <a16:creationId xmlns:a16="http://schemas.microsoft.com/office/drawing/2014/main" id="{8493F5D1-91BB-AA42-8CD7-40A0C83051E1}"/>
                  </a:ext>
                </a:extLst>
              </p:cNvPr>
              <p:cNvPicPr>
                <a:picLocks noChangeAspect="1"/>
              </p:cNvPicPr>
              <p:nvPr/>
            </p:nvPicPr>
            <p:blipFill rotWithShape="1">
              <a:blip r:embed="rId4"/>
              <a:srcRect r="10103"/>
              <a:stretch/>
            </p:blipFill>
            <p:spPr>
              <a:xfrm>
                <a:off x="2750900" y="2293376"/>
                <a:ext cx="5696855" cy="1818412"/>
              </a:xfrm>
              <a:prstGeom prst="rect">
                <a:avLst/>
              </a:prstGeom>
            </p:spPr>
          </p:pic>
          <p:pic>
            <p:nvPicPr>
              <p:cNvPr id="12" name="Picture 11">
                <a:extLst>
                  <a:ext uri="{FF2B5EF4-FFF2-40B4-BE49-F238E27FC236}">
                    <a16:creationId xmlns:a16="http://schemas.microsoft.com/office/drawing/2014/main" id="{AA863DD6-A7FE-5C46-9E36-BED12ECF5B52}"/>
                  </a:ext>
                </a:extLst>
              </p:cNvPr>
              <p:cNvPicPr>
                <a:picLocks noChangeAspect="1"/>
              </p:cNvPicPr>
              <p:nvPr/>
            </p:nvPicPr>
            <p:blipFill rotWithShape="1">
              <a:blip r:embed="rId5"/>
              <a:srcRect l="89787"/>
              <a:stretch/>
            </p:blipFill>
            <p:spPr>
              <a:xfrm>
                <a:off x="8367157" y="1687752"/>
                <a:ext cx="584659" cy="1818412"/>
              </a:xfrm>
              <a:prstGeom prst="rect">
                <a:avLst/>
              </a:prstGeom>
            </p:spPr>
          </p:pic>
        </p:grpSp>
      </p:grpSp>
      <p:sp>
        <p:nvSpPr>
          <p:cNvPr id="13" name="Curved Left Arrow 12">
            <a:extLst>
              <a:ext uri="{FF2B5EF4-FFF2-40B4-BE49-F238E27FC236}">
                <a16:creationId xmlns:a16="http://schemas.microsoft.com/office/drawing/2014/main" id="{F1A5D472-BCA3-1C43-B949-019E188528FF}"/>
              </a:ext>
            </a:extLst>
          </p:cNvPr>
          <p:cNvSpPr/>
          <p:nvPr/>
        </p:nvSpPr>
        <p:spPr>
          <a:xfrm>
            <a:off x="6646802" y="4588083"/>
            <a:ext cx="731520" cy="1216152"/>
          </a:xfrm>
          <a:prstGeom prst="curvedLeftArrow">
            <a:avLst>
              <a:gd name="adj1" fmla="val 9510"/>
              <a:gd name="adj2" fmla="val 28545"/>
              <a:gd name="adj3" fmla="val 204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8C60A965-27AA-1F4B-80BC-D97A5CD879D3}"/>
              </a:ext>
            </a:extLst>
          </p:cNvPr>
          <p:cNvPicPr>
            <a:picLocks noChangeAspect="1"/>
          </p:cNvPicPr>
          <p:nvPr/>
        </p:nvPicPr>
        <p:blipFill>
          <a:blip r:embed="rId6"/>
          <a:stretch>
            <a:fillRect/>
          </a:stretch>
        </p:blipFill>
        <p:spPr>
          <a:xfrm>
            <a:off x="152533" y="3842463"/>
            <a:ext cx="3938917" cy="2817006"/>
          </a:xfrm>
          <a:prstGeom prst="rect">
            <a:avLst/>
          </a:prstGeom>
        </p:spPr>
      </p:pic>
      <p:sp>
        <p:nvSpPr>
          <p:cNvPr id="15" name="Curved Down Arrow 14">
            <a:extLst>
              <a:ext uri="{FF2B5EF4-FFF2-40B4-BE49-F238E27FC236}">
                <a16:creationId xmlns:a16="http://schemas.microsoft.com/office/drawing/2014/main" id="{DD198CF0-5FE8-8841-B2C0-ABB7E41795C1}"/>
              </a:ext>
            </a:extLst>
          </p:cNvPr>
          <p:cNvSpPr/>
          <p:nvPr/>
        </p:nvSpPr>
        <p:spPr>
          <a:xfrm>
            <a:off x="1235582" y="3945667"/>
            <a:ext cx="4493941" cy="642416"/>
          </a:xfrm>
          <a:prstGeom prst="curvedDownArrow">
            <a:avLst>
              <a:gd name="adj1" fmla="val 13334"/>
              <a:gd name="adj2" fmla="val 40443"/>
              <a:gd name="adj3" fmla="val 1759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09F3976F-852A-7E46-89A3-0FAE1294BCCD}"/>
              </a:ext>
            </a:extLst>
          </p:cNvPr>
          <p:cNvSpPr txBox="1"/>
          <p:nvPr/>
        </p:nvSpPr>
        <p:spPr>
          <a:xfrm>
            <a:off x="4762" y="609662"/>
            <a:ext cx="9144000" cy="954107"/>
          </a:xfrm>
          <a:prstGeom prst="rect">
            <a:avLst/>
          </a:prstGeom>
          <a:noFill/>
        </p:spPr>
        <p:txBody>
          <a:bodyPr wrap="square" rtlCol="0">
            <a:spAutoFit/>
          </a:bodyPr>
          <a:lstStyle/>
          <a:p>
            <a:pPr algn="ctr"/>
            <a:r>
              <a:rPr lang="en-US" sz="2800" dirty="0">
                <a:latin typeface="Rockwell" panose="02060603020205020403" pitchFamily="18" charset="77"/>
              </a:rPr>
              <a:t>How to Improve the Modeling of the Upper Ocean Response During a Hurricane on the continental shelf?</a:t>
            </a:r>
          </a:p>
        </p:txBody>
      </p:sp>
      <p:sp>
        <p:nvSpPr>
          <p:cNvPr id="17" name="TextBox 16">
            <a:extLst>
              <a:ext uri="{FF2B5EF4-FFF2-40B4-BE49-F238E27FC236}">
                <a16:creationId xmlns:a16="http://schemas.microsoft.com/office/drawing/2014/main" id="{C10E9948-EE93-0741-B853-04892ECBD80D}"/>
              </a:ext>
            </a:extLst>
          </p:cNvPr>
          <p:cNvSpPr txBox="1"/>
          <p:nvPr/>
        </p:nvSpPr>
        <p:spPr>
          <a:xfrm>
            <a:off x="163787" y="1563769"/>
            <a:ext cx="8892625" cy="1569660"/>
          </a:xfrm>
          <a:prstGeom prst="rect">
            <a:avLst/>
          </a:prstGeom>
          <a:noFill/>
        </p:spPr>
        <p:txBody>
          <a:bodyPr wrap="square" rtlCol="0">
            <a:spAutoFit/>
          </a:bodyPr>
          <a:lstStyle/>
          <a:p>
            <a:pPr algn="ctr"/>
            <a:r>
              <a:rPr lang="en-US" sz="2400" dirty="0">
                <a:solidFill>
                  <a:schemeClr val="accent2"/>
                </a:solidFill>
              </a:rPr>
              <a:t>Improve the subsurface initial conditions</a:t>
            </a:r>
            <a:r>
              <a:rPr lang="en-US" sz="2400" dirty="0">
                <a:solidFill>
                  <a:srgbClr val="FFC000"/>
                </a:solidFill>
              </a:rPr>
              <a:t> </a:t>
            </a:r>
            <a:r>
              <a:rPr lang="en-US" sz="2400" dirty="0"/>
              <a:t>in the operational ocean models:  right initial vertical stratification, better evolution of the SST during  storms , better heat fluxes estimates</a:t>
            </a:r>
          </a:p>
          <a:p>
            <a:pPr algn="ctr"/>
            <a:r>
              <a:rPr lang="en-US" sz="2400" dirty="0"/>
              <a:t>(Halliwell et al. 2008)        </a:t>
            </a:r>
          </a:p>
        </p:txBody>
      </p:sp>
    </p:spTree>
    <p:extLst>
      <p:ext uri="{BB962C8B-B14F-4D97-AF65-F5344CB8AC3E}">
        <p14:creationId xmlns:p14="http://schemas.microsoft.com/office/powerpoint/2010/main" val="2562922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5572-54F2-034E-A2DB-9B3E2BCC0559}"/>
              </a:ext>
            </a:extLst>
          </p:cNvPr>
          <p:cNvSpPr>
            <a:spLocks noGrp="1"/>
          </p:cNvSpPr>
          <p:nvPr>
            <p:ph type="title"/>
          </p:nvPr>
        </p:nvSpPr>
        <p:spPr/>
        <p:txBody>
          <a:bodyPr/>
          <a:lstStyle/>
          <a:p>
            <a:pPr algn="ctr"/>
            <a:r>
              <a:rPr lang="en-US" dirty="0"/>
              <a:t>Argo Plus Glider data During Dorian</a:t>
            </a:r>
          </a:p>
        </p:txBody>
      </p:sp>
      <p:pic>
        <p:nvPicPr>
          <p:cNvPr id="4" name="Picture 3">
            <a:extLst>
              <a:ext uri="{FF2B5EF4-FFF2-40B4-BE49-F238E27FC236}">
                <a16:creationId xmlns:a16="http://schemas.microsoft.com/office/drawing/2014/main" id="{3BC59DF1-1144-724D-95DB-61847B1C078E}"/>
              </a:ext>
            </a:extLst>
          </p:cNvPr>
          <p:cNvPicPr>
            <a:picLocks noChangeAspect="1"/>
          </p:cNvPicPr>
          <p:nvPr/>
        </p:nvPicPr>
        <p:blipFill rotWithShape="1">
          <a:blip r:embed="rId2"/>
          <a:srcRect l="16301" t="8573" r="15853" b="2100"/>
          <a:stretch/>
        </p:blipFill>
        <p:spPr>
          <a:xfrm>
            <a:off x="128153" y="1728719"/>
            <a:ext cx="4307379" cy="3400561"/>
          </a:xfrm>
          <a:prstGeom prst="rect">
            <a:avLst/>
          </a:prstGeom>
        </p:spPr>
      </p:pic>
      <p:pic>
        <p:nvPicPr>
          <p:cNvPr id="6" name="Picture 5">
            <a:extLst>
              <a:ext uri="{FF2B5EF4-FFF2-40B4-BE49-F238E27FC236}">
                <a16:creationId xmlns:a16="http://schemas.microsoft.com/office/drawing/2014/main" id="{AA98A8A0-5FC2-8E43-B252-4438B1FD1695}"/>
              </a:ext>
            </a:extLst>
          </p:cNvPr>
          <p:cNvPicPr>
            <a:picLocks noChangeAspect="1"/>
          </p:cNvPicPr>
          <p:nvPr/>
        </p:nvPicPr>
        <p:blipFill>
          <a:blip r:embed="rId3"/>
          <a:stretch>
            <a:fillRect/>
          </a:stretch>
        </p:blipFill>
        <p:spPr>
          <a:xfrm>
            <a:off x="4533900" y="1111792"/>
            <a:ext cx="4541728" cy="4634416"/>
          </a:xfrm>
          <a:prstGeom prst="rect">
            <a:avLst/>
          </a:prstGeom>
        </p:spPr>
      </p:pic>
      <p:sp>
        <p:nvSpPr>
          <p:cNvPr id="7" name="TextBox 6">
            <a:extLst>
              <a:ext uri="{FF2B5EF4-FFF2-40B4-BE49-F238E27FC236}">
                <a16:creationId xmlns:a16="http://schemas.microsoft.com/office/drawing/2014/main" id="{41F901E6-6D7C-8442-8360-BDB03F502871}"/>
              </a:ext>
            </a:extLst>
          </p:cNvPr>
          <p:cNvSpPr txBox="1"/>
          <p:nvPr/>
        </p:nvSpPr>
        <p:spPr>
          <a:xfrm>
            <a:off x="6225220" y="2402925"/>
            <a:ext cx="1954381" cy="646331"/>
          </a:xfrm>
          <a:prstGeom prst="rect">
            <a:avLst/>
          </a:prstGeom>
          <a:solidFill>
            <a:srgbClr val="F5F5F5">
              <a:alpha val="40000"/>
            </a:srgbClr>
          </a:solidFill>
        </p:spPr>
        <p:txBody>
          <a:bodyPr wrap="none" rtlCol="0">
            <a:spAutoFit/>
          </a:bodyPr>
          <a:lstStyle/>
          <a:p>
            <a:pPr algn="ctr"/>
            <a:r>
              <a:rPr lang="en-US" b="1" dirty="0"/>
              <a:t>Dorian</a:t>
            </a:r>
          </a:p>
          <a:p>
            <a:pPr algn="ctr"/>
            <a:r>
              <a:rPr lang="en-US" b="1" dirty="0"/>
              <a:t>Aug 20 – Sep 07</a:t>
            </a:r>
          </a:p>
        </p:txBody>
      </p:sp>
      <p:cxnSp>
        <p:nvCxnSpPr>
          <p:cNvPr id="8" name="Straight Connector 7">
            <a:extLst>
              <a:ext uri="{FF2B5EF4-FFF2-40B4-BE49-F238E27FC236}">
                <a16:creationId xmlns:a16="http://schemas.microsoft.com/office/drawing/2014/main" id="{9FE1ED9E-C81A-5F41-830A-6A4A98E6159E}"/>
              </a:ext>
            </a:extLst>
          </p:cNvPr>
          <p:cNvCxnSpPr>
            <a:cxnSpLocks/>
          </p:cNvCxnSpPr>
          <p:nvPr/>
        </p:nvCxnSpPr>
        <p:spPr>
          <a:xfrm flipH="1">
            <a:off x="2369127" y="1324449"/>
            <a:ext cx="2320522" cy="20379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F9B0A1-8A06-0648-8D90-3C1AC35960A1}"/>
              </a:ext>
            </a:extLst>
          </p:cNvPr>
          <p:cNvCxnSpPr>
            <a:cxnSpLocks/>
          </p:cNvCxnSpPr>
          <p:nvPr/>
        </p:nvCxnSpPr>
        <p:spPr>
          <a:xfrm flipH="1" flipV="1">
            <a:off x="2372469" y="3903969"/>
            <a:ext cx="2317180" cy="1639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22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3ECE554E-F43A-B24C-B029-3B65B4AA4A3A}"/>
              </a:ext>
            </a:extLst>
          </p:cNvPr>
          <p:cNvSpPr/>
          <p:nvPr/>
        </p:nvSpPr>
        <p:spPr>
          <a:xfrm>
            <a:off x="4564229" y="1351528"/>
            <a:ext cx="4420283" cy="5303036"/>
          </a:xfrm>
          <a:prstGeom prst="rect">
            <a:avLst/>
          </a:prstGeom>
          <a:solidFill>
            <a:srgbClr val="E2F0D9"/>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9E9C78E-E1E5-B341-8622-362187D0A2BD}"/>
              </a:ext>
            </a:extLst>
          </p:cNvPr>
          <p:cNvSpPr txBox="1"/>
          <p:nvPr/>
        </p:nvSpPr>
        <p:spPr>
          <a:xfrm>
            <a:off x="205656" y="642520"/>
            <a:ext cx="8938344" cy="492443"/>
          </a:xfrm>
          <a:prstGeom prst="rect">
            <a:avLst/>
          </a:prstGeom>
          <a:noFill/>
        </p:spPr>
        <p:txBody>
          <a:bodyPr wrap="none" rtlCol="0">
            <a:spAutoFit/>
          </a:bodyPr>
          <a:lstStyle/>
          <a:p>
            <a:pPr algn="ctr"/>
            <a:r>
              <a:rPr lang="en-US" sz="2600" dirty="0">
                <a:latin typeface="Rockwell" panose="02060603020205020403" pitchFamily="18" charset="77"/>
              </a:rPr>
              <a:t>Navy Coupled Ocean Data Assimilation System (NCODA</a:t>
            </a:r>
            <a:r>
              <a:rPr lang="en-US" sz="2600" dirty="0"/>
              <a:t>)</a:t>
            </a:r>
          </a:p>
        </p:txBody>
      </p:sp>
      <p:sp>
        <p:nvSpPr>
          <p:cNvPr id="58" name="Rectangle 57">
            <a:extLst>
              <a:ext uri="{FF2B5EF4-FFF2-40B4-BE49-F238E27FC236}">
                <a16:creationId xmlns:a16="http://schemas.microsoft.com/office/drawing/2014/main" id="{C451A12C-F6A6-2F4C-AE7A-6F5F9CFBA3B0}"/>
              </a:ext>
            </a:extLst>
          </p:cNvPr>
          <p:cNvSpPr/>
          <p:nvPr/>
        </p:nvSpPr>
        <p:spPr>
          <a:xfrm>
            <a:off x="74390" y="1351528"/>
            <a:ext cx="4401690" cy="5303036"/>
          </a:xfrm>
          <a:prstGeom prst="rect">
            <a:avLst/>
          </a:prstGeom>
          <a:solidFill>
            <a:srgbClr val="B4C7E7"/>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508879-877D-DB45-A16E-05C4539FE325}"/>
              </a:ext>
            </a:extLst>
          </p:cNvPr>
          <p:cNvSpPr txBox="1"/>
          <p:nvPr/>
        </p:nvSpPr>
        <p:spPr>
          <a:xfrm>
            <a:off x="1270914" y="1350770"/>
            <a:ext cx="1680268"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latin typeface="Helvetica" pitchFamily="2" charset="0"/>
              </a:rPr>
              <a:t>Surface Data</a:t>
            </a:r>
          </a:p>
        </p:txBody>
      </p:sp>
      <p:grpSp>
        <p:nvGrpSpPr>
          <p:cNvPr id="52" name="Group 51">
            <a:extLst>
              <a:ext uri="{FF2B5EF4-FFF2-40B4-BE49-F238E27FC236}">
                <a16:creationId xmlns:a16="http://schemas.microsoft.com/office/drawing/2014/main" id="{7686F0EF-6043-3141-842A-C3F8ED8C0566}"/>
              </a:ext>
            </a:extLst>
          </p:cNvPr>
          <p:cNvGrpSpPr/>
          <p:nvPr/>
        </p:nvGrpSpPr>
        <p:grpSpPr>
          <a:xfrm>
            <a:off x="575339" y="2143653"/>
            <a:ext cx="8162260" cy="4369388"/>
            <a:chOff x="630898" y="1250512"/>
            <a:chExt cx="8162260" cy="4369388"/>
          </a:xfrm>
        </p:grpSpPr>
        <p:sp>
          <p:nvSpPr>
            <p:cNvPr id="3" name="TextBox 2">
              <a:extLst>
                <a:ext uri="{FF2B5EF4-FFF2-40B4-BE49-F238E27FC236}">
                  <a16:creationId xmlns:a16="http://schemas.microsoft.com/office/drawing/2014/main" id="{37182422-6895-7744-95E4-A818F98B3872}"/>
                </a:ext>
              </a:extLst>
            </p:cNvPr>
            <p:cNvSpPr txBox="1"/>
            <p:nvPr/>
          </p:nvSpPr>
          <p:spPr>
            <a:xfrm>
              <a:off x="2167948" y="1250512"/>
              <a:ext cx="2000035"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Satellite SST</a:t>
              </a:r>
            </a:p>
          </p:txBody>
        </p:sp>
        <p:sp>
          <p:nvSpPr>
            <p:cNvPr id="4" name="TextBox 3">
              <a:extLst>
                <a:ext uri="{FF2B5EF4-FFF2-40B4-BE49-F238E27FC236}">
                  <a16:creationId xmlns:a16="http://schemas.microsoft.com/office/drawing/2014/main" id="{D9CB14D4-8441-C549-AD35-F19C13CAF880}"/>
                </a:ext>
              </a:extLst>
            </p:cNvPr>
            <p:cNvSpPr txBox="1"/>
            <p:nvPr/>
          </p:nvSpPr>
          <p:spPr>
            <a:xfrm>
              <a:off x="1731227" y="5158235"/>
              <a:ext cx="2601692" cy="461665"/>
            </a:xfrm>
            <a:prstGeom prst="rect">
              <a:avLst/>
            </a:prstGeom>
            <a:solidFill>
              <a:srgbClr val="4472C4">
                <a:alpha val="50196"/>
              </a:srgbClr>
            </a:solidFill>
            <a:ln>
              <a:solidFill>
                <a:srgbClr val="4472C4"/>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Satellite Altimeter</a:t>
              </a:r>
            </a:p>
          </p:txBody>
        </p:sp>
        <p:sp>
          <p:nvSpPr>
            <p:cNvPr id="5" name="TextBox 4">
              <a:extLst>
                <a:ext uri="{FF2B5EF4-FFF2-40B4-BE49-F238E27FC236}">
                  <a16:creationId xmlns:a16="http://schemas.microsoft.com/office/drawing/2014/main" id="{2E75451F-6624-8841-87E4-839DC8140B14}"/>
                </a:ext>
              </a:extLst>
            </p:cNvPr>
            <p:cNvSpPr txBox="1"/>
            <p:nvPr/>
          </p:nvSpPr>
          <p:spPr>
            <a:xfrm>
              <a:off x="630898" y="3198166"/>
              <a:ext cx="1838191" cy="461665"/>
            </a:xfrm>
            <a:prstGeom prst="rect">
              <a:avLst/>
            </a:prstGeom>
            <a:solidFill>
              <a:srgbClr val="4472C4">
                <a:alpha val="50196"/>
              </a:srgbClr>
            </a:solidFill>
            <a:ln>
              <a:solidFill>
                <a:srgbClr val="008AEC"/>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In Situ SST</a:t>
              </a:r>
            </a:p>
          </p:txBody>
        </p:sp>
        <p:sp>
          <p:nvSpPr>
            <p:cNvPr id="7" name="TextBox 6">
              <a:extLst>
                <a:ext uri="{FF2B5EF4-FFF2-40B4-BE49-F238E27FC236}">
                  <a16:creationId xmlns:a16="http://schemas.microsoft.com/office/drawing/2014/main" id="{2C342E8A-4BA1-8545-B426-4F0AE6393077}"/>
                </a:ext>
              </a:extLst>
            </p:cNvPr>
            <p:cNvSpPr txBox="1"/>
            <p:nvPr/>
          </p:nvSpPr>
          <p:spPr>
            <a:xfrm>
              <a:off x="3064208" y="3155479"/>
              <a:ext cx="3020766" cy="584775"/>
            </a:xfrm>
            <a:prstGeom prst="rect">
              <a:avLst/>
            </a:prstGeom>
            <a:solidFill>
              <a:srgbClr val="E09D6A">
                <a:alpha val="76078"/>
              </a:srgbClr>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t>GOFS/NCODA</a:t>
              </a:r>
            </a:p>
          </p:txBody>
        </p:sp>
        <p:sp>
          <p:nvSpPr>
            <p:cNvPr id="11" name="Rectangle 10">
              <a:extLst>
                <a:ext uri="{FF2B5EF4-FFF2-40B4-BE49-F238E27FC236}">
                  <a16:creationId xmlns:a16="http://schemas.microsoft.com/office/drawing/2014/main" id="{6DB863B5-87AD-A94F-9BA7-A7F097ECFE04}"/>
                </a:ext>
              </a:extLst>
            </p:cNvPr>
            <p:cNvSpPr/>
            <p:nvPr/>
          </p:nvSpPr>
          <p:spPr>
            <a:xfrm>
              <a:off x="5020252" y="1266154"/>
              <a:ext cx="2141292"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Drifting buoys</a:t>
              </a:r>
            </a:p>
          </p:txBody>
        </p:sp>
        <p:sp>
          <p:nvSpPr>
            <p:cNvPr id="12" name="Rectangle 11">
              <a:extLst>
                <a:ext uri="{FF2B5EF4-FFF2-40B4-BE49-F238E27FC236}">
                  <a16:creationId xmlns:a16="http://schemas.microsoft.com/office/drawing/2014/main" id="{6B65FF86-28EA-1644-B20D-B6355544AFAC}"/>
                </a:ext>
              </a:extLst>
            </p:cNvPr>
            <p:cNvSpPr/>
            <p:nvPr/>
          </p:nvSpPr>
          <p:spPr>
            <a:xfrm>
              <a:off x="6496010" y="1901825"/>
              <a:ext cx="1888570" cy="461665"/>
            </a:xfrm>
            <a:prstGeom prst="rect">
              <a:avLst/>
            </a:prstGeom>
            <a:solidFill>
              <a:srgbClr val="77933C">
                <a:alpha val="46275"/>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Fixed buoys</a:t>
              </a:r>
            </a:p>
          </p:txBody>
        </p:sp>
        <p:sp>
          <p:nvSpPr>
            <p:cNvPr id="13" name="Rectangle 12">
              <a:extLst>
                <a:ext uri="{FF2B5EF4-FFF2-40B4-BE49-F238E27FC236}">
                  <a16:creationId xmlns:a16="http://schemas.microsoft.com/office/drawing/2014/main" id="{1EA3C88B-CE37-EE40-8C31-733F7B1CBDF2}"/>
                </a:ext>
              </a:extLst>
            </p:cNvPr>
            <p:cNvSpPr/>
            <p:nvPr/>
          </p:nvSpPr>
          <p:spPr>
            <a:xfrm>
              <a:off x="7044555" y="2756250"/>
              <a:ext cx="1748603"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Argo Floats</a:t>
              </a:r>
            </a:p>
          </p:txBody>
        </p:sp>
        <p:sp>
          <p:nvSpPr>
            <p:cNvPr id="14" name="TextBox 13">
              <a:extLst>
                <a:ext uri="{FF2B5EF4-FFF2-40B4-BE49-F238E27FC236}">
                  <a16:creationId xmlns:a16="http://schemas.microsoft.com/office/drawing/2014/main" id="{92CCD17B-F518-1B41-87C8-28785D880993}"/>
                </a:ext>
              </a:extLst>
            </p:cNvPr>
            <p:cNvSpPr txBox="1"/>
            <p:nvPr/>
          </p:nvSpPr>
          <p:spPr>
            <a:xfrm>
              <a:off x="7326725" y="3633204"/>
              <a:ext cx="1224733"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t>Gliders</a:t>
              </a:r>
            </a:p>
          </p:txBody>
        </p:sp>
        <p:sp>
          <p:nvSpPr>
            <p:cNvPr id="15" name="TextBox 14">
              <a:extLst>
                <a:ext uri="{FF2B5EF4-FFF2-40B4-BE49-F238E27FC236}">
                  <a16:creationId xmlns:a16="http://schemas.microsoft.com/office/drawing/2014/main" id="{3E24F22B-2354-244D-9731-3887083E74D5}"/>
                </a:ext>
              </a:extLst>
            </p:cNvPr>
            <p:cNvSpPr txBox="1"/>
            <p:nvPr/>
          </p:nvSpPr>
          <p:spPr>
            <a:xfrm>
              <a:off x="6764429" y="4424932"/>
              <a:ext cx="1236249"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t>TESAC</a:t>
              </a:r>
            </a:p>
          </p:txBody>
        </p:sp>
        <p:sp>
          <p:nvSpPr>
            <p:cNvPr id="16" name="TextBox 15">
              <a:extLst>
                <a:ext uri="{FF2B5EF4-FFF2-40B4-BE49-F238E27FC236}">
                  <a16:creationId xmlns:a16="http://schemas.microsoft.com/office/drawing/2014/main" id="{2C07EB3C-25A5-9248-901C-4ED3B0649FB0}"/>
                </a:ext>
              </a:extLst>
            </p:cNvPr>
            <p:cNvSpPr txBox="1"/>
            <p:nvPr/>
          </p:nvSpPr>
          <p:spPr>
            <a:xfrm>
              <a:off x="4814363" y="5149047"/>
              <a:ext cx="2619400"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t>XBTs (only temp.)</a:t>
              </a:r>
            </a:p>
          </p:txBody>
        </p:sp>
        <p:cxnSp>
          <p:nvCxnSpPr>
            <p:cNvPr id="18" name="Straight Arrow Connector 17">
              <a:extLst>
                <a:ext uri="{FF2B5EF4-FFF2-40B4-BE49-F238E27FC236}">
                  <a16:creationId xmlns:a16="http://schemas.microsoft.com/office/drawing/2014/main" id="{52C8F5E6-161E-E748-86AC-7431C12EA357}"/>
                </a:ext>
              </a:extLst>
            </p:cNvPr>
            <p:cNvCxnSpPr>
              <a:cxnSpLocks/>
            </p:cNvCxnSpPr>
            <p:nvPr/>
          </p:nvCxnSpPr>
          <p:spPr>
            <a:xfrm>
              <a:off x="2901546" y="1730538"/>
              <a:ext cx="1266438" cy="14184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8907ED-F596-E04A-8389-3E5112461E23}"/>
                </a:ext>
              </a:extLst>
            </p:cNvPr>
            <p:cNvCxnSpPr>
              <a:cxnSpLocks/>
              <a:stCxn id="4" idx="0"/>
            </p:cNvCxnSpPr>
            <p:nvPr/>
          </p:nvCxnSpPr>
          <p:spPr>
            <a:xfrm flipV="1">
              <a:off x="3032073" y="3733801"/>
              <a:ext cx="1135911" cy="14244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E9F32D0-209D-CF47-A725-CA62247AB226}"/>
                </a:ext>
              </a:extLst>
            </p:cNvPr>
            <p:cNvCxnSpPr>
              <a:cxnSpLocks/>
              <a:stCxn id="5" idx="3"/>
            </p:cNvCxnSpPr>
            <p:nvPr/>
          </p:nvCxnSpPr>
          <p:spPr>
            <a:xfrm>
              <a:off x="2469089" y="3428999"/>
              <a:ext cx="56298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074869-33E6-D14B-BE30-383FECAFE368}"/>
                </a:ext>
              </a:extLst>
            </p:cNvPr>
            <p:cNvCxnSpPr>
              <a:cxnSpLocks/>
            </p:cNvCxnSpPr>
            <p:nvPr/>
          </p:nvCxnSpPr>
          <p:spPr>
            <a:xfrm flipH="1">
              <a:off x="5020253" y="1752853"/>
              <a:ext cx="1004985" cy="14026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4407C5-D774-C848-9528-D79FAF3ECC98}"/>
                </a:ext>
              </a:extLst>
            </p:cNvPr>
            <p:cNvCxnSpPr>
              <a:cxnSpLocks/>
            </p:cNvCxnSpPr>
            <p:nvPr/>
          </p:nvCxnSpPr>
          <p:spPr>
            <a:xfrm flipH="1">
              <a:off x="5522746" y="2388524"/>
              <a:ext cx="1638798" cy="74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EF7FF53-F75F-AB49-8FDB-ABDD7830A9B9}"/>
                </a:ext>
              </a:extLst>
            </p:cNvPr>
            <p:cNvCxnSpPr>
              <a:cxnSpLocks/>
              <a:stCxn id="13" idx="1"/>
            </p:cNvCxnSpPr>
            <p:nvPr/>
          </p:nvCxnSpPr>
          <p:spPr>
            <a:xfrm flipH="1">
              <a:off x="6124063" y="2987083"/>
              <a:ext cx="920492" cy="2308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8CEACFE-3526-104E-ADE9-060D7D5B7F11}"/>
                </a:ext>
              </a:extLst>
            </p:cNvPr>
            <p:cNvCxnSpPr>
              <a:cxnSpLocks/>
              <a:stCxn id="14" idx="1"/>
            </p:cNvCxnSpPr>
            <p:nvPr/>
          </p:nvCxnSpPr>
          <p:spPr>
            <a:xfrm flipH="1" flipV="1">
              <a:off x="6124063" y="3633204"/>
              <a:ext cx="1202662" cy="230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1A015CF-CA1F-4A46-BABF-23092AC0F47E}"/>
                </a:ext>
              </a:extLst>
            </p:cNvPr>
            <p:cNvCxnSpPr>
              <a:cxnSpLocks/>
              <a:stCxn id="15" idx="0"/>
            </p:cNvCxnSpPr>
            <p:nvPr/>
          </p:nvCxnSpPr>
          <p:spPr>
            <a:xfrm flipH="1" flipV="1">
              <a:off x="5506756" y="3765288"/>
              <a:ext cx="1875798" cy="6596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61FCD26-B2F0-0143-A52B-B4185FFF69D1}"/>
                </a:ext>
              </a:extLst>
            </p:cNvPr>
            <p:cNvCxnSpPr>
              <a:cxnSpLocks/>
              <a:stCxn id="16" idx="0"/>
            </p:cNvCxnSpPr>
            <p:nvPr/>
          </p:nvCxnSpPr>
          <p:spPr>
            <a:xfrm flipH="1" flipV="1">
              <a:off x="5026241" y="3733801"/>
              <a:ext cx="1097822" cy="14152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03AA339C-CEEA-474F-AAD4-F2E381504EFE}"/>
              </a:ext>
            </a:extLst>
          </p:cNvPr>
          <p:cNvSpPr>
            <a:spLocks noGrp="1"/>
          </p:cNvSpPr>
          <p:nvPr>
            <p:ph type="title"/>
          </p:nvPr>
        </p:nvSpPr>
        <p:spPr/>
        <p:txBody>
          <a:bodyPr/>
          <a:lstStyle/>
          <a:p>
            <a:pPr algn="ctr"/>
            <a:r>
              <a:rPr lang="en-US" dirty="0"/>
              <a:t>Global Ocean Forecasting System (GOFS)</a:t>
            </a:r>
          </a:p>
        </p:txBody>
      </p:sp>
      <p:sp>
        <p:nvSpPr>
          <p:cNvPr id="28" name="TextBox 27">
            <a:extLst>
              <a:ext uri="{FF2B5EF4-FFF2-40B4-BE49-F238E27FC236}">
                <a16:creationId xmlns:a16="http://schemas.microsoft.com/office/drawing/2014/main" id="{10FC2025-1F91-8541-A7A9-A9FBA4577E9E}"/>
              </a:ext>
            </a:extLst>
          </p:cNvPr>
          <p:cNvSpPr txBox="1"/>
          <p:nvPr/>
        </p:nvSpPr>
        <p:spPr>
          <a:xfrm>
            <a:off x="4654580" y="1397413"/>
            <a:ext cx="4383701"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latin typeface="Helvetica" pitchFamily="2" charset="0"/>
              </a:rPr>
              <a:t>Subsurface Temperature and Salinity</a:t>
            </a:r>
          </a:p>
        </p:txBody>
      </p:sp>
    </p:spTree>
    <p:extLst>
      <p:ext uri="{BB962C8B-B14F-4D97-AF65-F5344CB8AC3E}">
        <p14:creationId xmlns:p14="http://schemas.microsoft.com/office/powerpoint/2010/main" val="419168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6A0CD5-0142-BA44-A304-5F7DF15D0B47}"/>
              </a:ext>
            </a:extLst>
          </p:cNvPr>
          <p:cNvSpPr txBox="1"/>
          <p:nvPr/>
        </p:nvSpPr>
        <p:spPr>
          <a:xfrm>
            <a:off x="1428674" y="0"/>
            <a:ext cx="6152646" cy="584775"/>
          </a:xfrm>
          <a:prstGeom prst="rect">
            <a:avLst/>
          </a:prstGeom>
          <a:noFill/>
        </p:spPr>
        <p:txBody>
          <a:bodyPr wrap="none" rtlCol="0">
            <a:spAutoFit/>
          </a:bodyPr>
          <a:lstStyle/>
          <a:p>
            <a:r>
              <a:rPr lang="en-US" sz="3200" dirty="0">
                <a:solidFill>
                  <a:schemeClr val="bg1"/>
                </a:solidFill>
              </a:rPr>
              <a:t>Hurricane Gliders Statistics 2019</a:t>
            </a:r>
          </a:p>
        </p:txBody>
      </p:sp>
      <p:sp>
        <p:nvSpPr>
          <p:cNvPr id="7" name="TextBox 6">
            <a:extLst>
              <a:ext uri="{FF2B5EF4-FFF2-40B4-BE49-F238E27FC236}">
                <a16:creationId xmlns:a16="http://schemas.microsoft.com/office/drawing/2014/main" id="{563DB0D9-74CD-1440-BB38-5FA22ED05044}"/>
              </a:ext>
            </a:extLst>
          </p:cNvPr>
          <p:cNvSpPr txBox="1"/>
          <p:nvPr/>
        </p:nvSpPr>
        <p:spPr>
          <a:xfrm>
            <a:off x="3144688" y="990557"/>
            <a:ext cx="2621230" cy="523220"/>
          </a:xfrm>
          <a:prstGeom prst="rect">
            <a:avLst/>
          </a:prstGeom>
          <a:noFill/>
        </p:spPr>
        <p:txBody>
          <a:bodyPr wrap="none" rtlCol="0">
            <a:spAutoFit/>
          </a:bodyPr>
          <a:lstStyle/>
          <a:p>
            <a:r>
              <a:rPr lang="en-US" sz="2800" dirty="0"/>
              <a:t>June 1 to Oct 3</a:t>
            </a:r>
          </a:p>
        </p:txBody>
      </p:sp>
      <p:sp>
        <p:nvSpPr>
          <p:cNvPr id="2" name="Rectangle 1">
            <a:extLst>
              <a:ext uri="{FF2B5EF4-FFF2-40B4-BE49-F238E27FC236}">
                <a16:creationId xmlns:a16="http://schemas.microsoft.com/office/drawing/2014/main" id="{0EFF02E8-6BC4-344D-B0F0-997092FBA68E}"/>
              </a:ext>
            </a:extLst>
          </p:cNvPr>
          <p:cNvSpPr/>
          <p:nvPr/>
        </p:nvSpPr>
        <p:spPr>
          <a:xfrm>
            <a:off x="560868" y="5015384"/>
            <a:ext cx="3089372" cy="369332"/>
          </a:xfrm>
          <a:prstGeom prst="rect">
            <a:avLst/>
          </a:prstGeom>
        </p:spPr>
        <p:txBody>
          <a:bodyPr wrap="none">
            <a:spAutoFit/>
          </a:bodyPr>
          <a:lstStyle/>
          <a:p>
            <a:r>
              <a:rPr lang="en-US" dirty="0"/>
              <a:t>Total number of Gliders = 42</a:t>
            </a:r>
          </a:p>
        </p:txBody>
      </p:sp>
      <p:sp>
        <p:nvSpPr>
          <p:cNvPr id="3" name="Rectangle 2">
            <a:extLst>
              <a:ext uri="{FF2B5EF4-FFF2-40B4-BE49-F238E27FC236}">
                <a16:creationId xmlns:a16="http://schemas.microsoft.com/office/drawing/2014/main" id="{7A950BD5-FCFC-CB49-B08D-921939847080}"/>
              </a:ext>
            </a:extLst>
          </p:cNvPr>
          <p:cNvSpPr/>
          <p:nvPr/>
        </p:nvSpPr>
        <p:spPr>
          <a:xfrm>
            <a:off x="5113243" y="5021446"/>
            <a:ext cx="3512565" cy="369332"/>
          </a:xfrm>
          <a:prstGeom prst="rect">
            <a:avLst/>
          </a:prstGeom>
        </p:spPr>
        <p:txBody>
          <a:bodyPr wrap="none">
            <a:spAutoFit/>
          </a:bodyPr>
          <a:lstStyle/>
          <a:p>
            <a:r>
              <a:rPr lang="en-US" dirty="0"/>
              <a:t>Total number of Profiles = 68327</a:t>
            </a:r>
          </a:p>
        </p:txBody>
      </p:sp>
      <p:pic>
        <p:nvPicPr>
          <p:cNvPr id="12" name="Picture 11">
            <a:extLst>
              <a:ext uri="{FF2B5EF4-FFF2-40B4-BE49-F238E27FC236}">
                <a16:creationId xmlns:a16="http://schemas.microsoft.com/office/drawing/2014/main" id="{A07E4489-B9D1-2840-AFC0-DDB93B582A56}"/>
              </a:ext>
            </a:extLst>
          </p:cNvPr>
          <p:cNvPicPr>
            <a:picLocks noChangeAspect="1"/>
          </p:cNvPicPr>
          <p:nvPr/>
        </p:nvPicPr>
        <p:blipFill>
          <a:blip r:embed="rId3"/>
          <a:stretch>
            <a:fillRect/>
          </a:stretch>
        </p:blipFill>
        <p:spPr>
          <a:xfrm>
            <a:off x="4127226" y="1827907"/>
            <a:ext cx="4917384" cy="2820578"/>
          </a:xfrm>
          <a:prstGeom prst="rect">
            <a:avLst/>
          </a:prstGeom>
        </p:spPr>
      </p:pic>
      <p:pic>
        <p:nvPicPr>
          <p:cNvPr id="10" name="Picture 9">
            <a:extLst>
              <a:ext uri="{FF2B5EF4-FFF2-40B4-BE49-F238E27FC236}">
                <a16:creationId xmlns:a16="http://schemas.microsoft.com/office/drawing/2014/main" id="{244481DD-03D4-7C46-AA1F-40ED3AA0D244}"/>
              </a:ext>
            </a:extLst>
          </p:cNvPr>
          <p:cNvPicPr>
            <a:picLocks noChangeAspect="1"/>
          </p:cNvPicPr>
          <p:nvPr/>
        </p:nvPicPr>
        <p:blipFill>
          <a:blip r:embed="rId4"/>
          <a:stretch>
            <a:fillRect/>
          </a:stretch>
        </p:blipFill>
        <p:spPr>
          <a:xfrm>
            <a:off x="-172716" y="1827907"/>
            <a:ext cx="4723182" cy="2862534"/>
          </a:xfrm>
          <a:prstGeom prst="rect">
            <a:avLst/>
          </a:prstGeom>
        </p:spPr>
      </p:pic>
    </p:spTree>
    <p:extLst>
      <p:ext uri="{BB962C8B-B14F-4D97-AF65-F5344CB8AC3E}">
        <p14:creationId xmlns:p14="http://schemas.microsoft.com/office/powerpoint/2010/main" val="341528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66A71-143A-3449-BDFC-F3B9B7DD6C7B}"/>
              </a:ext>
            </a:extLst>
          </p:cNvPr>
          <p:cNvPicPr>
            <a:picLocks noChangeAspect="1"/>
          </p:cNvPicPr>
          <p:nvPr/>
        </p:nvPicPr>
        <p:blipFill>
          <a:blip r:embed="rId2"/>
          <a:stretch>
            <a:fillRect/>
          </a:stretch>
        </p:blipFill>
        <p:spPr>
          <a:xfrm>
            <a:off x="597039" y="653815"/>
            <a:ext cx="7243673" cy="6204185"/>
          </a:xfrm>
          <a:prstGeom prst="rect">
            <a:avLst/>
          </a:prstGeom>
        </p:spPr>
      </p:pic>
      <p:sp>
        <p:nvSpPr>
          <p:cNvPr id="4" name="TextBox 3">
            <a:extLst>
              <a:ext uri="{FF2B5EF4-FFF2-40B4-BE49-F238E27FC236}">
                <a16:creationId xmlns:a16="http://schemas.microsoft.com/office/drawing/2014/main" id="{42ABF642-742D-5A40-A546-CAC19BD17F36}"/>
              </a:ext>
            </a:extLst>
          </p:cNvPr>
          <p:cNvSpPr txBox="1"/>
          <p:nvPr/>
        </p:nvSpPr>
        <p:spPr>
          <a:xfrm>
            <a:off x="1488471" y="-2647"/>
            <a:ext cx="6152646" cy="584775"/>
          </a:xfrm>
          <a:prstGeom prst="rect">
            <a:avLst/>
          </a:prstGeom>
          <a:noFill/>
        </p:spPr>
        <p:txBody>
          <a:bodyPr wrap="none" rtlCol="0">
            <a:spAutoFit/>
          </a:bodyPr>
          <a:lstStyle/>
          <a:p>
            <a:r>
              <a:rPr lang="en-US" sz="3200" dirty="0">
                <a:solidFill>
                  <a:schemeClr val="bg1"/>
                </a:solidFill>
              </a:rPr>
              <a:t>Hurricane Gliders Statistics 2019</a:t>
            </a:r>
          </a:p>
        </p:txBody>
      </p:sp>
      <p:sp>
        <p:nvSpPr>
          <p:cNvPr id="5" name="TextBox 4">
            <a:extLst>
              <a:ext uri="{FF2B5EF4-FFF2-40B4-BE49-F238E27FC236}">
                <a16:creationId xmlns:a16="http://schemas.microsoft.com/office/drawing/2014/main" id="{FA25C49C-E0D4-574F-B9A5-0D4FB6075579}"/>
              </a:ext>
            </a:extLst>
          </p:cNvPr>
          <p:cNvSpPr txBox="1"/>
          <p:nvPr/>
        </p:nvSpPr>
        <p:spPr>
          <a:xfrm>
            <a:off x="5504320" y="977995"/>
            <a:ext cx="864339" cy="369332"/>
          </a:xfrm>
          <a:prstGeom prst="rect">
            <a:avLst/>
          </a:prstGeom>
          <a:noFill/>
        </p:spPr>
        <p:txBody>
          <a:bodyPr wrap="none" rtlCol="0">
            <a:spAutoFit/>
          </a:bodyPr>
          <a:lstStyle/>
          <a:p>
            <a:r>
              <a:rPr lang="en-US" dirty="0"/>
              <a:t>Dorian</a:t>
            </a:r>
          </a:p>
        </p:txBody>
      </p:sp>
      <p:sp>
        <p:nvSpPr>
          <p:cNvPr id="8" name="TextBox 7">
            <a:extLst>
              <a:ext uri="{FF2B5EF4-FFF2-40B4-BE49-F238E27FC236}">
                <a16:creationId xmlns:a16="http://schemas.microsoft.com/office/drawing/2014/main" id="{EC687F96-AAC4-EA4F-996E-6BCB2D4F509F}"/>
              </a:ext>
            </a:extLst>
          </p:cNvPr>
          <p:cNvSpPr txBox="1"/>
          <p:nvPr/>
        </p:nvSpPr>
        <p:spPr>
          <a:xfrm>
            <a:off x="6613110" y="1367205"/>
            <a:ext cx="800219" cy="369332"/>
          </a:xfrm>
          <a:prstGeom prst="rect">
            <a:avLst/>
          </a:prstGeom>
          <a:noFill/>
        </p:spPr>
        <p:txBody>
          <a:bodyPr wrap="none" rtlCol="0">
            <a:spAutoFit/>
          </a:bodyPr>
          <a:lstStyle/>
          <a:p>
            <a:r>
              <a:rPr lang="en-US" dirty="0"/>
              <a:t>Karen</a:t>
            </a:r>
          </a:p>
        </p:txBody>
      </p:sp>
    </p:spTree>
    <p:extLst>
      <p:ext uri="{BB962C8B-B14F-4D97-AF65-F5344CB8AC3E}">
        <p14:creationId xmlns:p14="http://schemas.microsoft.com/office/powerpoint/2010/main" val="390974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5A199D-747A-E040-96AD-966933462070}"/>
              </a:ext>
            </a:extLst>
          </p:cNvPr>
          <p:cNvSpPr txBox="1"/>
          <p:nvPr/>
        </p:nvSpPr>
        <p:spPr>
          <a:xfrm>
            <a:off x="2931166" y="0"/>
            <a:ext cx="3281668" cy="584775"/>
          </a:xfrm>
          <a:prstGeom prst="rect">
            <a:avLst/>
          </a:prstGeom>
          <a:noFill/>
        </p:spPr>
        <p:txBody>
          <a:bodyPr wrap="none" rtlCol="0">
            <a:spAutoFit/>
          </a:bodyPr>
          <a:lstStyle/>
          <a:p>
            <a:r>
              <a:rPr lang="en-US" sz="3200" dirty="0">
                <a:solidFill>
                  <a:schemeClr val="bg1"/>
                </a:solidFill>
              </a:rPr>
              <a:t>Hurricane Dorian</a:t>
            </a:r>
          </a:p>
        </p:txBody>
      </p:sp>
      <p:sp>
        <p:nvSpPr>
          <p:cNvPr id="7" name="TextBox 6">
            <a:extLst>
              <a:ext uri="{FF2B5EF4-FFF2-40B4-BE49-F238E27FC236}">
                <a16:creationId xmlns:a16="http://schemas.microsoft.com/office/drawing/2014/main" id="{2D246C82-FD1B-2F40-8E28-9B678A9449AD}"/>
              </a:ext>
            </a:extLst>
          </p:cNvPr>
          <p:cNvSpPr txBox="1"/>
          <p:nvPr/>
        </p:nvSpPr>
        <p:spPr>
          <a:xfrm>
            <a:off x="1151282" y="668166"/>
            <a:ext cx="6917635" cy="523220"/>
          </a:xfrm>
          <a:prstGeom prst="rect">
            <a:avLst/>
          </a:prstGeom>
          <a:noFill/>
        </p:spPr>
        <p:txBody>
          <a:bodyPr wrap="square" rtlCol="0">
            <a:spAutoFit/>
          </a:bodyPr>
          <a:lstStyle/>
          <a:p>
            <a:pPr algn="ctr"/>
            <a:r>
              <a:rPr lang="en-US" sz="2800" dirty="0"/>
              <a:t>Gliders Deployed Aug 20</a:t>
            </a:r>
            <a:r>
              <a:rPr lang="en-US" sz="2800" baseline="30000" dirty="0"/>
              <a:t>th</a:t>
            </a:r>
            <a:r>
              <a:rPr lang="en-US" sz="2800" dirty="0"/>
              <a:t> to Sep 7</a:t>
            </a:r>
            <a:r>
              <a:rPr lang="en-US" sz="2800" baseline="30000" dirty="0"/>
              <a:t>th</a:t>
            </a:r>
            <a:r>
              <a:rPr lang="en-US" sz="2800" dirty="0"/>
              <a:t> 2019</a:t>
            </a:r>
          </a:p>
        </p:txBody>
      </p:sp>
      <p:pic>
        <p:nvPicPr>
          <p:cNvPr id="8" name="Picture 7">
            <a:extLst>
              <a:ext uri="{FF2B5EF4-FFF2-40B4-BE49-F238E27FC236}">
                <a16:creationId xmlns:a16="http://schemas.microsoft.com/office/drawing/2014/main" id="{36907DC6-68EB-1B40-B654-FE66A8C67E92}"/>
              </a:ext>
            </a:extLst>
          </p:cNvPr>
          <p:cNvPicPr>
            <a:picLocks noChangeAspect="1"/>
          </p:cNvPicPr>
          <p:nvPr/>
        </p:nvPicPr>
        <p:blipFill rotWithShape="1">
          <a:blip r:embed="rId3"/>
          <a:srcRect l="19188" t="17178" r="19482" b="2047"/>
          <a:stretch/>
        </p:blipFill>
        <p:spPr>
          <a:xfrm>
            <a:off x="53788" y="1939214"/>
            <a:ext cx="4458577" cy="3520947"/>
          </a:xfrm>
          <a:prstGeom prst="rect">
            <a:avLst/>
          </a:prstGeom>
        </p:spPr>
      </p:pic>
      <p:pic>
        <p:nvPicPr>
          <p:cNvPr id="21" name="Picture 20">
            <a:extLst>
              <a:ext uri="{FF2B5EF4-FFF2-40B4-BE49-F238E27FC236}">
                <a16:creationId xmlns:a16="http://schemas.microsoft.com/office/drawing/2014/main" id="{6230BA39-9644-624F-8CDA-8586519043EB}"/>
              </a:ext>
            </a:extLst>
          </p:cNvPr>
          <p:cNvPicPr>
            <a:picLocks noChangeAspect="1"/>
          </p:cNvPicPr>
          <p:nvPr/>
        </p:nvPicPr>
        <p:blipFill rotWithShape="1">
          <a:blip r:embed="rId4"/>
          <a:srcRect l="27873" t="8907" r="27576" b="2201"/>
          <a:stretch/>
        </p:blipFill>
        <p:spPr>
          <a:xfrm>
            <a:off x="4911936" y="1445248"/>
            <a:ext cx="3801359" cy="4548048"/>
          </a:xfrm>
          <a:prstGeom prst="rect">
            <a:avLst/>
          </a:prstGeom>
        </p:spPr>
      </p:pic>
      <p:cxnSp>
        <p:nvCxnSpPr>
          <p:cNvPr id="23" name="Straight Connector 22">
            <a:extLst>
              <a:ext uri="{FF2B5EF4-FFF2-40B4-BE49-F238E27FC236}">
                <a16:creationId xmlns:a16="http://schemas.microsoft.com/office/drawing/2014/main" id="{CF239106-3599-0146-92A6-7E58A780A910}"/>
              </a:ext>
            </a:extLst>
          </p:cNvPr>
          <p:cNvCxnSpPr>
            <a:cxnSpLocks/>
          </p:cNvCxnSpPr>
          <p:nvPr/>
        </p:nvCxnSpPr>
        <p:spPr>
          <a:xfrm flipH="1">
            <a:off x="3327160" y="1462539"/>
            <a:ext cx="1653434" cy="2819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7A73B3-EC05-1441-BDF8-9881C8156F41}"/>
              </a:ext>
            </a:extLst>
          </p:cNvPr>
          <p:cNvCxnSpPr>
            <a:cxnSpLocks/>
          </p:cNvCxnSpPr>
          <p:nvPr/>
        </p:nvCxnSpPr>
        <p:spPr>
          <a:xfrm flipH="1" flipV="1">
            <a:off x="3307283" y="4963839"/>
            <a:ext cx="1673311" cy="9729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9E6565D-7CC6-A345-A0BF-F022A7AB93D8}"/>
              </a:ext>
            </a:extLst>
          </p:cNvPr>
          <p:cNvSpPr/>
          <p:nvPr/>
        </p:nvSpPr>
        <p:spPr>
          <a:xfrm rot="18632488">
            <a:off x="6528669" y="2484377"/>
            <a:ext cx="1488331" cy="106201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2346119-B023-8B44-9834-1F98F488F642}"/>
              </a:ext>
            </a:extLst>
          </p:cNvPr>
          <p:cNvSpPr txBox="1"/>
          <p:nvPr/>
        </p:nvSpPr>
        <p:spPr>
          <a:xfrm>
            <a:off x="2355468" y="3483579"/>
            <a:ext cx="1954381" cy="646331"/>
          </a:xfrm>
          <a:prstGeom prst="rect">
            <a:avLst/>
          </a:prstGeom>
          <a:solidFill>
            <a:srgbClr val="F5F5F5">
              <a:alpha val="40000"/>
            </a:srgbClr>
          </a:solidFill>
        </p:spPr>
        <p:txBody>
          <a:bodyPr wrap="none" rtlCol="0">
            <a:spAutoFit/>
          </a:bodyPr>
          <a:lstStyle/>
          <a:p>
            <a:pPr algn="ctr"/>
            <a:r>
              <a:rPr lang="en-US" b="1" dirty="0"/>
              <a:t>Dorian</a:t>
            </a:r>
          </a:p>
          <a:p>
            <a:pPr algn="ctr"/>
            <a:r>
              <a:rPr lang="en-US" b="1" dirty="0"/>
              <a:t>Aug 20 – Sep 07</a:t>
            </a:r>
          </a:p>
        </p:txBody>
      </p:sp>
    </p:spTree>
    <p:extLst>
      <p:ext uri="{BB962C8B-B14F-4D97-AF65-F5344CB8AC3E}">
        <p14:creationId xmlns:p14="http://schemas.microsoft.com/office/powerpoint/2010/main" val="85724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3D1271-443C-1E42-BD52-F9D876FA03A8}"/>
              </a:ext>
            </a:extLst>
          </p:cNvPr>
          <p:cNvSpPr txBox="1"/>
          <p:nvPr/>
        </p:nvSpPr>
        <p:spPr>
          <a:xfrm>
            <a:off x="3294379" y="-71120"/>
            <a:ext cx="2555241" cy="707886"/>
          </a:xfrm>
          <a:prstGeom prst="rect">
            <a:avLst/>
          </a:prstGeom>
          <a:noFill/>
          <a:ln>
            <a:noFill/>
          </a:ln>
        </p:spPr>
        <p:txBody>
          <a:bodyPr wrap="square" rtlCol="0">
            <a:spAutoFit/>
          </a:bodyPr>
          <a:lstStyle/>
          <a:p>
            <a:r>
              <a:rPr lang="en-US" sz="4000" dirty="0">
                <a:solidFill>
                  <a:schemeClr val="bg1"/>
                </a:solidFill>
              </a:rPr>
              <a:t>Objectives</a:t>
            </a:r>
          </a:p>
        </p:txBody>
      </p:sp>
      <p:sp>
        <p:nvSpPr>
          <p:cNvPr id="3" name="TextBox 2">
            <a:extLst>
              <a:ext uri="{FF2B5EF4-FFF2-40B4-BE49-F238E27FC236}">
                <a16:creationId xmlns:a16="http://schemas.microsoft.com/office/drawing/2014/main" id="{CC1537A6-D2F9-E349-A6E1-8F3359F161BB}"/>
              </a:ext>
            </a:extLst>
          </p:cNvPr>
          <p:cNvSpPr txBox="1"/>
          <p:nvPr/>
        </p:nvSpPr>
        <p:spPr>
          <a:xfrm>
            <a:off x="493987" y="1313572"/>
            <a:ext cx="8397765"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Assess the impact of glider data assimilation on the operational ocean models during the current hurricane season</a:t>
            </a:r>
          </a:p>
        </p:txBody>
      </p:sp>
      <p:sp>
        <p:nvSpPr>
          <p:cNvPr id="4" name="Rectangle 3">
            <a:extLst>
              <a:ext uri="{FF2B5EF4-FFF2-40B4-BE49-F238E27FC236}">
                <a16:creationId xmlns:a16="http://schemas.microsoft.com/office/drawing/2014/main" id="{96AF7A98-8D94-8648-AA19-632BFAD5A493}"/>
              </a:ext>
            </a:extLst>
          </p:cNvPr>
          <p:cNvSpPr/>
          <p:nvPr/>
        </p:nvSpPr>
        <p:spPr>
          <a:xfrm>
            <a:off x="493987" y="3795788"/>
            <a:ext cx="8324191" cy="1384995"/>
          </a:xfrm>
          <a:prstGeom prst="rect">
            <a:avLst/>
          </a:prstGeom>
        </p:spPr>
        <p:txBody>
          <a:bodyPr wrap="square">
            <a:spAutoFit/>
          </a:bodyPr>
          <a:lstStyle/>
          <a:p>
            <a:pPr marL="285750" indent="-285750">
              <a:buFont typeface="Arial" panose="020B0604020202020204" pitchFamily="34" charset="0"/>
              <a:buChar char="•"/>
            </a:pPr>
            <a:r>
              <a:rPr lang="en-US" sz="2800" dirty="0"/>
              <a:t>Identify relevant ocean processes for hurricane intensity that need to be captured by the operational ocean models</a:t>
            </a:r>
          </a:p>
        </p:txBody>
      </p:sp>
    </p:spTree>
    <p:extLst>
      <p:ext uri="{BB962C8B-B14F-4D97-AF65-F5344CB8AC3E}">
        <p14:creationId xmlns:p14="http://schemas.microsoft.com/office/powerpoint/2010/main" val="1562066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8FCE35-07B4-7C42-BE53-AA26FE2AABEC}"/>
              </a:ext>
            </a:extLst>
          </p:cNvPr>
          <p:cNvSpPr txBox="1"/>
          <p:nvPr/>
        </p:nvSpPr>
        <p:spPr>
          <a:xfrm>
            <a:off x="1102185" y="1022306"/>
            <a:ext cx="7630615" cy="1077218"/>
          </a:xfrm>
          <a:prstGeom prst="rect">
            <a:avLst/>
          </a:prstGeom>
          <a:noFill/>
        </p:spPr>
        <p:txBody>
          <a:bodyPr wrap="none" rtlCol="0">
            <a:spAutoFit/>
          </a:bodyPr>
          <a:lstStyle/>
          <a:p>
            <a:pPr algn="ctr"/>
            <a:r>
              <a:rPr lang="en-US" sz="3200" dirty="0"/>
              <a:t>Did the glider data in the Caribbean help </a:t>
            </a:r>
          </a:p>
          <a:p>
            <a:pPr algn="ctr"/>
            <a:r>
              <a:rPr lang="en-US" sz="3200" dirty="0"/>
              <a:t>improve the ocean initial conditions?  </a:t>
            </a:r>
          </a:p>
        </p:txBody>
      </p:sp>
    </p:spTree>
    <p:extLst>
      <p:ext uri="{BB962C8B-B14F-4D97-AF65-F5344CB8AC3E}">
        <p14:creationId xmlns:p14="http://schemas.microsoft.com/office/powerpoint/2010/main" val="2967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33731-EF55-2743-80AC-79F300389C6D}"/>
              </a:ext>
            </a:extLst>
          </p:cNvPr>
          <p:cNvSpPr txBox="1"/>
          <p:nvPr/>
        </p:nvSpPr>
        <p:spPr>
          <a:xfrm>
            <a:off x="1745745" y="11613"/>
            <a:ext cx="5652509" cy="584775"/>
          </a:xfrm>
          <a:prstGeom prst="rect">
            <a:avLst/>
          </a:prstGeom>
          <a:noFill/>
        </p:spPr>
        <p:txBody>
          <a:bodyPr wrap="none" rtlCol="0">
            <a:spAutoFit/>
          </a:bodyPr>
          <a:lstStyle/>
          <a:p>
            <a:r>
              <a:rPr lang="en-US" sz="3200" dirty="0">
                <a:solidFill>
                  <a:schemeClr val="bg1"/>
                </a:solidFill>
              </a:rPr>
              <a:t>SG665 Salinity at Deployment</a:t>
            </a:r>
          </a:p>
        </p:txBody>
      </p:sp>
      <p:pic>
        <p:nvPicPr>
          <p:cNvPr id="4" name="Picture 3">
            <a:extLst>
              <a:ext uri="{FF2B5EF4-FFF2-40B4-BE49-F238E27FC236}">
                <a16:creationId xmlns:a16="http://schemas.microsoft.com/office/drawing/2014/main" id="{A0E694BF-3DE5-354D-9157-7E3760FD3749}"/>
              </a:ext>
            </a:extLst>
          </p:cNvPr>
          <p:cNvPicPr>
            <a:picLocks noChangeAspect="1"/>
          </p:cNvPicPr>
          <p:nvPr/>
        </p:nvPicPr>
        <p:blipFill rotWithShape="1">
          <a:blip r:embed="rId3"/>
          <a:srcRect r="51110"/>
          <a:stretch/>
        </p:blipFill>
        <p:spPr>
          <a:xfrm>
            <a:off x="422025" y="711200"/>
            <a:ext cx="1788160" cy="2936240"/>
          </a:xfrm>
          <a:prstGeom prst="rect">
            <a:avLst/>
          </a:prstGeom>
        </p:spPr>
      </p:pic>
      <p:pic>
        <p:nvPicPr>
          <p:cNvPr id="6" name="Picture 5">
            <a:extLst>
              <a:ext uri="{FF2B5EF4-FFF2-40B4-BE49-F238E27FC236}">
                <a16:creationId xmlns:a16="http://schemas.microsoft.com/office/drawing/2014/main" id="{43B093ED-5FAB-5048-8E8B-6CAEE780FCAE}"/>
              </a:ext>
            </a:extLst>
          </p:cNvPr>
          <p:cNvPicPr>
            <a:picLocks noChangeAspect="1"/>
          </p:cNvPicPr>
          <p:nvPr/>
        </p:nvPicPr>
        <p:blipFill rotWithShape="1">
          <a:blip r:embed="rId4"/>
          <a:srcRect r="51071"/>
          <a:stretch/>
        </p:blipFill>
        <p:spPr>
          <a:xfrm>
            <a:off x="2433635" y="711200"/>
            <a:ext cx="1789596" cy="2936240"/>
          </a:xfrm>
          <a:prstGeom prst="rect">
            <a:avLst/>
          </a:prstGeom>
        </p:spPr>
      </p:pic>
      <p:pic>
        <p:nvPicPr>
          <p:cNvPr id="8" name="Picture 7">
            <a:extLst>
              <a:ext uri="{FF2B5EF4-FFF2-40B4-BE49-F238E27FC236}">
                <a16:creationId xmlns:a16="http://schemas.microsoft.com/office/drawing/2014/main" id="{3D44E2AD-8027-3C4E-BD34-2EC996C37FEF}"/>
              </a:ext>
            </a:extLst>
          </p:cNvPr>
          <p:cNvPicPr>
            <a:picLocks noChangeAspect="1"/>
          </p:cNvPicPr>
          <p:nvPr/>
        </p:nvPicPr>
        <p:blipFill rotWithShape="1">
          <a:blip r:embed="rId5"/>
          <a:srcRect r="49915"/>
          <a:stretch/>
        </p:blipFill>
        <p:spPr>
          <a:xfrm>
            <a:off x="4581252" y="711200"/>
            <a:ext cx="1862290" cy="3017520"/>
          </a:xfrm>
          <a:prstGeom prst="rect">
            <a:avLst/>
          </a:prstGeom>
        </p:spPr>
      </p:pic>
      <p:pic>
        <p:nvPicPr>
          <p:cNvPr id="13" name="Picture 12">
            <a:extLst>
              <a:ext uri="{FF2B5EF4-FFF2-40B4-BE49-F238E27FC236}">
                <a16:creationId xmlns:a16="http://schemas.microsoft.com/office/drawing/2014/main" id="{D5062C7C-8E82-714D-85D6-A562E3D528C8}"/>
              </a:ext>
            </a:extLst>
          </p:cNvPr>
          <p:cNvPicPr>
            <a:picLocks noChangeAspect="1"/>
          </p:cNvPicPr>
          <p:nvPr/>
        </p:nvPicPr>
        <p:blipFill rotWithShape="1">
          <a:blip r:embed="rId6"/>
          <a:srcRect r="51190"/>
          <a:stretch/>
        </p:blipFill>
        <p:spPr>
          <a:xfrm>
            <a:off x="6404746" y="665342"/>
            <a:ext cx="1809955" cy="2976880"/>
          </a:xfrm>
          <a:prstGeom prst="rect">
            <a:avLst/>
          </a:prstGeom>
        </p:spPr>
      </p:pic>
      <p:pic>
        <p:nvPicPr>
          <p:cNvPr id="15" name="Picture 14">
            <a:extLst>
              <a:ext uri="{FF2B5EF4-FFF2-40B4-BE49-F238E27FC236}">
                <a16:creationId xmlns:a16="http://schemas.microsoft.com/office/drawing/2014/main" id="{3AABD6EE-D090-714F-9911-874CD863B15C}"/>
              </a:ext>
            </a:extLst>
          </p:cNvPr>
          <p:cNvPicPr>
            <a:picLocks noChangeAspect="1"/>
          </p:cNvPicPr>
          <p:nvPr/>
        </p:nvPicPr>
        <p:blipFill rotWithShape="1">
          <a:blip r:embed="rId7"/>
          <a:srcRect r="51427"/>
          <a:stretch/>
        </p:blipFill>
        <p:spPr>
          <a:xfrm>
            <a:off x="272057" y="3667059"/>
            <a:ext cx="1920241" cy="3173736"/>
          </a:xfrm>
          <a:prstGeom prst="rect">
            <a:avLst/>
          </a:prstGeom>
        </p:spPr>
      </p:pic>
      <p:pic>
        <p:nvPicPr>
          <p:cNvPr id="17" name="Picture 16">
            <a:extLst>
              <a:ext uri="{FF2B5EF4-FFF2-40B4-BE49-F238E27FC236}">
                <a16:creationId xmlns:a16="http://schemas.microsoft.com/office/drawing/2014/main" id="{EE549C59-AAAA-564A-B821-FAFC1E11808B}"/>
              </a:ext>
            </a:extLst>
          </p:cNvPr>
          <p:cNvPicPr>
            <a:picLocks noChangeAspect="1"/>
          </p:cNvPicPr>
          <p:nvPr/>
        </p:nvPicPr>
        <p:blipFill rotWithShape="1">
          <a:blip r:embed="rId8"/>
          <a:srcRect r="51427"/>
          <a:stretch/>
        </p:blipFill>
        <p:spPr>
          <a:xfrm>
            <a:off x="2382186" y="3688080"/>
            <a:ext cx="1892495" cy="3127878"/>
          </a:xfrm>
          <a:prstGeom prst="rect">
            <a:avLst/>
          </a:prstGeom>
        </p:spPr>
      </p:pic>
      <p:pic>
        <p:nvPicPr>
          <p:cNvPr id="19" name="Picture 18">
            <a:extLst>
              <a:ext uri="{FF2B5EF4-FFF2-40B4-BE49-F238E27FC236}">
                <a16:creationId xmlns:a16="http://schemas.microsoft.com/office/drawing/2014/main" id="{4C7CFFC5-EE04-9F4A-855C-C1911E18794A}"/>
              </a:ext>
            </a:extLst>
          </p:cNvPr>
          <p:cNvPicPr>
            <a:picLocks noChangeAspect="1"/>
          </p:cNvPicPr>
          <p:nvPr/>
        </p:nvPicPr>
        <p:blipFill rotWithShape="1">
          <a:blip r:embed="rId9"/>
          <a:srcRect r="51308"/>
          <a:stretch/>
        </p:blipFill>
        <p:spPr>
          <a:xfrm>
            <a:off x="6348409" y="3667059"/>
            <a:ext cx="1922628" cy="3169920"/>
          </a:xfrm>
          <a:prstGeom prst="rect">
            <a:avLst/>
          </a:prstGeom>
        </p:spPr>
      </p:pic>
      <p:pic>
        <p:nvPicPr>
          <p:cNvPr id="23" name="Picture 22">
            <a:extLst>
              <a:ext uri="{FF2B5EF4-FFF2-40B4-BE49-F238E27FC236}">
                <a16:creationId xmlns:a16="http://schemas.microsoft.com/office/drawing/2014/main" id="{8E428E24-5EF2-DD4B-B7CC-335ABF849627}"/>
              </a:ext>
            </a:extLst>
          </p:cNvPr>
          <p:cNvPicPr>
            <a:picLocks noChangeAspect="1"/>
          </p:cNvPicPr>
          <p:nvPr/>
        </p:nvPicPr>
        <p:blipFill rotWithShape="1">
          <a:blip r:embed="rId10"/>
          <a:srcRect r="51765"/>
          <a:stretch/>
        </p:blipFill>
        <p:spPr>
          <a:xfrm>
            <a:off x="4464569" y="3722582"/>
            <a:ext cx="1883840" cy="3135418"/>
          </a:xfrm>
          <a:prstGeom prst="rect">
            <a:avLst/>
          </a:prstGeom>
        </p:spPr>
      </p:pic>
      <p:sp>
        <p:nvSpPr>
          <p:cNvPr id="3" name="TextBox 2">
            <a:extLst>
              <a:ext uri="{FF2B5EF4-FFF2-40B4-BE49-F238E27FC236}">
                <a16:creationId xmlns:a16="http://schemas.microsoft.com/office/drawing/2014/main" id="{0D001A49-A48D-EE41-8692-B1892440F897}"/>
              </a:ext>
            </a:extLst>
          </p:cNvPr>
          <p:cNvSpPr txBox="1"/>
          <p:nvPr/>
        </p:nvSpPr>
        <p:spPr>
          <a:xfrm>
            <a:off x="1121779" y="2352675"/>
            <a:ext cx="800219" cy="369332"/>
          </a:xfrm>
          <a:prstGeom prst="rect">
            <a:avLst/>
          </a:prstGeom>
          <a:noFill/>
        </p:spPr>
        <p:txBody>
          <a:bodyPr wrap="none" rtlCol="0">
            <a:spAutoFit/>
          </a:bodyPr>
          <a:lstStyle/>
          <a:p>
            <a:r>
              <a:rPr lang="en-US" dirty="0"/>
              <a:t>Jul 19</a:t>
            </a:r>
          </a:p>
        </p:txBody>
      </p:sp>
      <p:sp>
        <p:nvSpPr>
          <p:cNvPr id="12" name="TextBox 11">
            <a:extLst>
              <a:ext uri="{FF2B5EF4-FFF2-40B4-BE49-F238E27FC236}">
                <a16:creationId xmlns:a16="http://schemas.microsoft.com/office/drawing/2014/main" id="{9BA0C83B-30F9-D444-BF2D-972A1B5871D2}"/>
              </a:ext>
            </a:extLst>
          </p:cNvPr>
          <p:cNvSpPr txBox="1"/>
          <p:nvPr/>
        </p:nvSpPr>
        <p:spPr>
          <a:xfrm>
            <a:off x="3201913" y="2352675"/>
            <a:ext cx="800219" cy="369332"/>
          </a:xfrm>
          <a:prstGeom prst="rect">
            <a:avLst/>
          </a:prstGeom>
          <a:noFill/>
        </p:spPr>
        <p:txBody>
          <a:bodyPr wrap="none" rtlCol="0">
            <a:spAutoFit/>
          </a:bodyPr>
          <a:lstStyle/>
          <a:p>
            <a:r>
              <a:rPr lang="en-US" dirty="0"/>
              <a:t>Jul 20</a:t>
            </a:r>
          </a:p>
        </p:txBody>
      </p:sp>
      <p:sp>
        <p:nvSpPr>
          <p:cNvPr id="14" name="TextBox 13">
            <a:extLst>
              <a:ext uri="{FF2B5EF4-FFF2-40B4-BE49-F238E27FC236}">
                <a16:creationId xmlns:a16="http://schemas.microsoft.com/office/drawing/2014/main" id="{635AD9BC-6D9D-8A4C-AAAB-DCD35B0AE3D2}"/>
              </a:ext>
            </a:extLst>
          </p:cNvPr>
          <p:cNvSpPr txBox="1"/>
          <p:nvPr/>
        </p:nvSpPr>
        <p:spPr>
          <a:xfrm>
            <a:off x="5383428" y="2394466"/>
            <a:ext cx="800219" cy="369332"/>
          </a:xfrm>
          <a:prstGeom prst="rect">
            <a:avLst/>
          </a:prstGeom>
          <a:noFill/>
        </p:spPr>
        <p:txBody>
          <a:bodyPr wrap="none" rtlCol="0">
            <a:spAutoFit/>
          </a:bodyPr>
          <a:lstStyle/>
          <a:p>
            <a:r>
              <a:rPr lang="en-US" dirty="0"/>
              <a:t>Jul 21</a:t>
            </a:r>
          </a:p>
        </p:txBody>
      </p:sp>
      <p:sp>
        <p:nvSpPr>
          <p:cNvPr id="16" name="TextBox 15">
            <a:extLst>
              <a:ext uri="{FF2B5EF4-FFF2-40B4-BE49-F238E27FC236}">
                <a16:creationId xmlns:a16="http://schemas.microsoft.com/office/drawing/2014/main" id="{8351DD50-F6B2-6B48-BCC1-B8EE64FA3949}"/>
              </a:ext>
            </a:extLst>
          </p:cNvPr>
          <p:cNvSpPr txBox="1"/>
          <p:nvPr/>
        </p:nvSpPr>
        <p:spPr>
          <a:xfrm>
            <a:off x="7206922" y="2350532"/>
            <a:ext cx="800219" cy="369332"/>
          </a:xfrm>
          <a:prstGeom prst="rect">
            <a:avLst/>
          </a:prstGeom>
          <a:noFill/>
        </p:spPr>
        <p:txBody>
          <a:bodyPr wrap="none" rtlCol="0">
            <a:spAutoFit/>
          </a:bodyPr>
          <a:lstStyle/>
          <a:p>
            <a:r>
              <a:rPr lang="en-US" dirty="0"/>
              <a:t>Jul 22</a:t>
            </a:r>
          </a:p>
        </p:txBody>
      </p:sp>
      <p:sp>
        <p:nvSpPr>
          <p:cNvPr id="18" name="TextBox 17">
            <a:extLst>
              <a:ext uri="{FF2B5EF4-FFF2-40B4-BE49-F238E27FC236}">
                <a16:creationId xmlns:a16="http://schemas.microsoft.com/office/drawing/2014/main" id="{8C2BF936-8C23-A649-9C20-946A524A1009}"/>
              </a:ext>
            </a:extLst>
          </p:cNvPr>
          <p:cNvSpPr txBox="1"/>
          <p:nvPr/>
        </p:nvSpPr>
        <p:spPr>
          <a:xfrm>
            <a:off x="1121778" y="5471041"/>
            <a:ext cx="800219" cy="369332"/>
          </a:xfrm>
          <a:prstGeom prst="rect">
            <a:avLst/>
          </a:prstGeom>
          <a:noFill/>
        </p:spPr>
        <p:txBody>
          <a:bodyPr wrap="none" rtlCol="0">
            <a:spAutoFit/>
          </a:bodyPr>
          <a:lstStyle/>
          <a:p>
            <a:r>
              <a:rPr lang="en-US" dirty="0"/>
              <a:t>Jul 23</a:t>
            </a:r>
          </a:p>
        </p:txBody>
      </p:sp>
      <p:sp>
        <p:nvSpPr>
          <p:cNvPr id="20" name="TextBox 19">
            <a:extLst>
              <a:ext uri="{FF2B5EF4-FFF2-40B4-BE49-F238E27FC236}">
                <a16:creationId xmlns:a16="http://schemas.microsoft.com/office/drawing/2014/main" id="{A316DEA7-26FB-A74C-9D73-7C30A4358184}"/>
              </a:ext>
            </a:extLst>
          </p:cNvPr>
          <p:cNvSpPr txBox="1"/>
          <p:nvPr/>
        </p:nvSpPr>
        <p:spPr>
          <a:xfrm>
            <a:off x="3229500" y="5472589"/>
            <a:ext cx="800219" cy="369332"/>
          </a:xfrm>
          <a:prstGeom prst="rect">
            <a:avLst/>
          </a:prstGeom>
          <a:noFill/>
        </p:spPr>
        <p:txBody>
          <a:bodyPr wrap="none" rtlCol="0">
            <a:spAutoFit/>
          </a:bodyPr>
          <a:lstStyle/>
          <a:p>
            <a:r>
              <a:rPr lang="en-US" dirty="0"/>
              <a:t>Jul 24</a:t>
            </a:r>
          </a:p>
        </p:txBody>
      </p:sp>
      <p:sp>
        <p:nvSpPr>
          <p:cNvPr id="21" name="TextBox 20">
            <a:extLst>
              <a:ext uri="{FF2B5EF4-FFF2-40B4-BE49-F238E27FC236}">
                <a16:creationId xmlns:a16="http://schemas.microsoft.com/office/drawing/2014/main" id="{B302D07A-5FF6-834A-844D-F52CCD8A5BAE}"/>
              </a:ext>
            </a:extLst>
          </p:cNvPr>
          <p:cNvSpPr txBox="1"/>
          <p:nvPr/>
        </p:nvSpPr>
        <p:spPr>
          <a:xfrm>
            <a:off x="5358302" y="5522113"/>
            <a:ext cx="800219" cy="369332"/>
          </a:xfrm>
          <a:prstGeom prst="rect">
            <a:avLst/>
          </a:prstGeom>
          <a:noFill/>
        </p:spPr>
        <p:txBody>
          <a:bodyPr wrap="none" rtlCol="0">
            <a:spAutoFit/>
          </a:bodyPr>
          <a:lstStyle/>
          <a:p>
            <a:r>
              <a:rPr lang="en-US" dirty="0"/>
              <a:t>Jul 25</a:t>
            </a:r>
          </a:p>
        </p:txBody>
      </p:sp>
      <p:sp>
        <p:nvSpPr>
          <p:cNvPr id="22" name="TextBox 21">
            <a:extLst>
              <a:ext uri="{FF2B5EF4-FFF2-40B4-BE49-F238E27FC236}">
                <a16:creationId xmlns:a16="http://schemas.microsoft.com/office/drawing/2014/main" id="{CB403F31-EB50-0F48-9687-F7949152EC73}"/>
              </a:ext>
            </a:extLst>
          </p:cNvPr>
          <p:cNvSpPr txBox="1"/>
          <p:nvPr/>
        </p:nvSpPr>
        <p:spPr>
          <a:xfrm>
            <a:off x="7242142" y="5522113"/>
            <a:ext cx="800219" cy="369332"/>
          </a:xfrm>
          <a:prstGeom prst="rect">
            <a:avLst/>
          </a:prstGeom>
          <a:noFill/>
        </p:spPr>
        <p:txBody>
          <a:bodyPr wrap="none" rtlCol="0">
            <a:spAutoFit/>
          </a:bodyPr>
          <a:lstStyle/>
          <a:p>
            <a:r>
              <a:rPr lang="en-US" dirty="0"/>
              <a:t>Jul 27</a:t>
            </a:r>
          </a:p>
        </p:txBody>
      </p:sp>
      <p:sp>
        <p:nvSpPr>
          <p:cNvPr id="5" name="TextBox 4">
            <a:extLst>
              <a:ext uri="{FF2B5EF4-FFF2-40B4-BE49-F238E27FC236}">
                <a16:creationId xmlns:a16="http://schemas.microsoft.com/office/drawing/2014/main" id="{37944190-DC53-EB4C-824F-E1956E497EEC}"/>
              </a:ext>
            </a:extLst>
          </p:cNvPr>
          <p:cNvSpPr txBox="1"/>
          <p:nvPr/>
        </p:nvSpPr>
        <p:spPr>
          <a:xfrm>
            <a:off x="761345" y="1025752"/>
            <a:ext cx="962698" cy="553998"/>
          </a:xfrm>
          <a:prstGeom prst="rect">
            <a:avLst/>
          </a:prstGeom>
          <a:noFill/>
        </p:spPr>
        <p:txBody>
          <a:bodyPr wrap="square" rtlCol="0">
            <a:spAutoFit/>
          </a:bodyPr>
          <a:lstStyle/>
          <a:p>
            <a:pPr algn="ctr"/>
            <a:r>
              <a:rPr lang="en-US" sz="1000" dirty="0">
                <a:solidFill>
                  <a:srgbClr val="FF0000"/>
                </a:solidFill>
              </a:rPr>
              <a:t>Large Salinity offset surface to 160 m</a:t>
            </a:r>
          </a:p>
        </p:txBody>
      </p:sp>
      <p:sp>
        <p:nvSpPr>
          <p:cNvPr id="24" name="TextBox 23">
            <a:extLst>
              <a:ext uri="{FF2B5EF4-FFF2-40B4-BE49-F238E27FC236}">
                <a16:creationId xmlns:a16="http://schemas.microsoft.com/office/drawing/2014/main" id="{D7147B2C-DDEA-BC40-8F73-CEDFB8D1930D}"/>
              </a:ext>
            </a:extLst>
          </p:cNvPr>
          <p:cNvSpPr txBox="1"/>
          <p:nvPr/>
        </p:nvSpPr>
        <p:spPr>
          <a:xfrm>
            <a:off x="6652599" y="3867032"/>
            <a:ext cx="962698" cy="861774"/>
          </a:xfrm>
          <a:prstGeom prst="rect">
            <a:avLst/>
          </a:prstGeom>
          <a:noFill/>
        </p:spPr>
        <p:txBody>
          <a:bodyPr wrap="square" rtlCol="0">
            <a:spAutoFit/>
          </a:bodyPr>
          <a:lstStyle/>
          <a:p>
            <a:pPr algn="ctr"/>
            <a:r>
              <a:rPr lang="en-US" sz="1000" dirty="0">
                <a:solidFill>
                  <a:srgbClr val="FF0000"/>
                </a:solidFill>
              </a:rPr>
              <a:t>Salinity Progressively Improves over 1 week period </a:t>
            </a:r>
          </a:p>
        </p:txBody>
      </p:sp>
    </p:spTree>
    <p:extLst>
      <p:ext uri="{BB962C8B-B14F-4D97-AF65-F5344CB8AC3E}">
        <p14:creationId xmlns:p14="http://schemas.microsoft.com/office/powerpoint/2010/main" val="129702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4536B-7A30-2E48-8D71-97921C8303AE}"/>
              </a:ext>
            </a:extLst>
          </p:cNvPr>
          <p:cNvPicPr>
            <a:picLocks noChangeAspect="1"/>
          </p:cNvPicPr>
          <p:nvPr/>
        </p:nvPicPr>
        <p:blipFill rotWithShape="1">
          <a:blip r:embed="rId2"/>
          <a:srcRect r="53183"/>
          <a:stretch/>
        </p:blipFill>
        <p:spPr>
          <a:xfrm>
            <a:off x="4733365" y="716969"/>
            <a:ext cx="3294528" cy="5710824"/>
          </a:xfrm>
          <a:prstGeom prst="rect">
            <a:avLst/>
          </a:prstGeom>
        </p:spPr>
      </p:pic>
      <p:pic>
        <p:nvPicPr>
          <p:cNvPr id="3" name="Picture 2">
            <a:extLst>
              <a:ext uri="{FF2B5EF4-FFF2-40B4-BE49-F238E27FC236}">
                <a16:creationId xmlns:a16="http://schemas.microsoft.com/office/drawing/2014/main" id="{B6F2FE91-3F13-6C47-87F5-CFE827397262}"/>
              </a:ext>
            </a:extLst>
          </p:cNvPr>
          <p:cNvPicPr>
            <a:picLocks noChangeAspect="1"/>
          </p:cNvPicPr>
          <p:nvPr/>
        </p:nvPicPr>
        <p:blipFill rotWithShape="1">
          <a:blip r:embed="rId3"/>
          <a:srcRect r="53692"/>
          <a:stretch/>
        </p:blipFill>
        <p:spPr>
          <a:xfrm>
            <a:off x="1012237" y="716969"/>
            <a:ext cx="3243292" cy="5683831"/>
          </a:xfrm>
          <a:prstGeom prst="rect">
            <a:avLst/>
          </a:prstGeom>
        </p:spPr>
      </p:pic>
      <p:sp>
        <p:nvSpPr>
          <p:cNvPr id="4" name="TextBox 3">
            <a:extLst>
              <a:ext uri="{FF2B5EF4-FFF2-40B4-BE49-F238E27FC236}">
                <a16:creationId xmlns:a16="http://schemas.microsoft.com/office/drawing/2014/main" id="{B5136C0E-3E6F-7648-A731-9ADA7804CD8E}"/>
              </a:ext>
            </a:extLst>
          </p:cNvPr>
          <p:cNvSpPr txBox="1"/>
          <p:nvPr/>
        </p:nvSpPr>
        <p:spPr>
          <a:xfrm>
            <a:off x="1942049" y="4296798"/>
            <a:ext cx="1075936" cy="492443"/>
          </a:xfrm>
          <a:prstGeom prst="rect">
            <a:avLst/>
          </a:prstGeom>
          <a:noFill/>
        </p:spPr>
        <p:txBody>
          <a:bodyPr wrap="none" rtlCol="0">
            <a:spAutoFit/>
          </a:bodyPr>
          <a:lstStyle/>
          <a:p>
            <a:r>
              <a:rPr lang="en-US" sz="2600" dirty="0"/>
              <a:t>Jul 19</a:t>
            </a:r>
          </a:p>
        </p:txBody>
      </p:sp>
      <p:sp>
        <p:nvSpPr>
          <p:cNvPr id="5" name="TextBox 4">
            <a:extLst>
              <a:ext uri="{FF2B5EF4-FFF2-40B4-BE49-F238E27FC236}">
                <a16:creationId xmlns:a16="http://schemas.microsoft.com/office/drawing/2014/main" id="{5B249EEE-8155-0940-87BF-D71E5ACDD4F1}"/>
              </a:ext>
            </a:extLst>
          </p:cNvPr>
          <p:cNvSpPr txBox="1"/>
          <p:nvPr/>
        </p:nvSpPr>
        <p:spPr>
          <a:xfrm>
            <a:off x="5857094" y="4296798"/>
            <a:ext cx="1075936" cy="492443"/>
          </a:xfrm>
          <a:prstGeom prst="rect">
            <a:avLst/>
          </a:prstGeom>
          <a:noFill/>
        </p:spPr>
        <p:txBody>
          <a:bodyPr wrap="none" rtlCol="0">
            <a:spAutoFit/>
          </a:bodyPr>
          <a:lstStyle/>
          <a:p>
            <a:r>
              <a:rPr lang="en-US" sz="2600" dirty="0"/>
              <a:t>Jul 27</a:t>
            </a:r>
          </a:p>
        </p:txBody>
      </p:sp>
      <p:sp>
        <p:nvSpPr>
          <p:cNvPr id="6" name="TextBox 5">
            <a:extLst>
              <a:ext uri="{FF2B5EF4-FFF2-40B4-BE49-F238E27FC236}">
                <a16:creationId xmlns:a16="http://schemas.microsoft.com/office/drawing/2014/main" id="{4FF7820F-AEE6-2E4C-B888-3CCA9B1A6C5D}"/>
              </a:ext>
            </a:extLst>
          </p:cNvPr>
          <p:cNvSpPr txBox="1"/>
          <p:nvPr/>
        </p:nvSpPr>
        <p:spPr>
          <a:xfrm>
            <a:off x="1745745" y="11613"/>
            <a:ext cx="5652509" cy="584775"/>
          </a:xfrm>
          <a:prstGeom prst="rect">
            <a:avLst/>
          </a:prstGeom>
          <a:noFill/>
        </p:spPr>
        <p:txBody>
          <a:bodyPr wrap="none" rtlCol="0">
            <a:spAutoFit/>
          </a:bodyPr>
          <a:lstStyle/>
          <a:p>
            <a:r>
              <a:rPr lang="en-US" sz="3200" dirty="0">
                <a:solidFill>
                  <a:schemeClr val="bg1"/>
                </a:solidFill>
              </a:rPr>
              <a:t>SG665 Salinity at Deployment</a:t>
            </a:r>
          </a:p>
        </p:txBody>
      </p:sp>
    </p:spTree>
    <p:extLst>
      <p:ext uri="{BB962C8B-B14F-4D97-AF65-F5344CB8AC3E}">
        <p14:creationId xmlns:p14="http://schemas.microsoft.com/office/powerpoint/2010/main" val="1197834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454BCD6-8119-0746-B1E5-8B704A1CC002}"/>
              </a:ext>
            </a:extLst>
          </p:cNvPr>
          <p:cNvPicPr>
            <a:picLocks noChangeAspect="1"/>
          </p:cNvPicPr>
          <p:nvPr/>
        </p:nvPicPr>
        <p:blipFill rotWithShape="1">
          <a:blip r:embed="rId3"/>
          <a:srcRect r="48899"/>
          <a:stretch/>
        </p:blipFill>
        <p:spPr>
          <a:xfrm>
            <a:off x="6042717" y="1028988"/>
            <a:ext cx="3039035" cy="4800024"/>
          </a:xfrm>
          <a:prstGeom prst="rect">
            <a:avLst/>
          </a:prstGeom>
        </p:spPr>
      </p:pic>
      <p:pic>
        <p:nvPicPr>
          <p:cNvPr id="11" name="Picture 10">
            <a:extLst>
              <a:ext uri="{FF2B5EF4-FFF2-40B4-BE49-F238E27FC236}">
                <a16:creationId xmlns:a16="http://schemas.microsoft.com/office/drawing/2014/main" id="{9CA80BF3-7FA6-9C41-97C0-6387ED206DBD}"/>
              </a:ext>
            </a:extLst>
          </p:cNvPr>
          <p:cNvPicPr>
            <a:picLocks noChangeAspect="1"/>
          </p:cNvPicPr>
          <p:nvPr/>
        </p:nvPicPr>
        <p:blipFill rotWithShape="1">
          <a:blip r:embed="rId4"/>
          <a:srcRect r="49258"/>
          <a:stretch/>
        </p:blipFill>
        <p:spPr>
          <a:xfrm>
            <a:off x="3031762" y="1028988"/>
            <a:ext cx="2985174" cy="4800024"/>
          </a:xfrm>
          <a:prstGeom prst="rect">
            <a:avLst/>
          </a:prstGeom>
        </p:spPr>
      </p:pic>
      <p:pic>
        <p:nvPicPr>
          <p:cNvPr id="9" name="Picture 8">
            <a:extLst>
              <a:ext uri="{FF2B5EF4-FFF2-40B4-BE49-F238E27FC236}">
                <a16:creationId xmlns:a16="http://schemas.microsoft.com/office/drawing/2014/main" id="{79D7A698-90C2-8043-B83E-EB677DE25E0D}"/>
              </a:ext>
            </a:extLst>
          </p:cNvPr>
          <p:cNvPicPr>
            <a:picLocks noChangeAspect="1"/>
          </p:cNvPicPr>
          <p:nvPr/>
        </p:nvPicPr>
        <p:blipFill rotWithShape="1">
          <a:blip r:embed="rId5"/>
          <a:srcRect r="49022"/>
          <a:stretch/>
        </p:blipFill>
        <p:spPr>
          <a:xfrm>
            <a:off x="0" y="1028988"/>
            <a:ext cx="3031762" cy="4800024"/>
          </a:xfrm>
          <a:prstGeom prst="rect">
            <a:avLst/>
          </a:prstGeom>
        </p:spPr>
      </p:pic>
      <p:sp>
        <p:nvSpPr>
          <p:cNvPr id="2" name="TextBox 1">
            <a:extLst>
              <a:ext uri="{FF2B5EF4-FFF2-40B4-BE49-F238E27FC236}">
                <a16:creationId xmlns:a16="http://schemas.microsoft.com/office/drawing/2014/main" id="{0BE33731-EF55-2743-80AC-79F300389C6D}"/>
              </a:ext>
            </a:extLst>
          </p:cNvPr>
          <p:cNvSpPr txBox="1"/>
          <p:nvPr/>
        </p:nvSpPr>
        <p:spPr>
          <a:xfrm>
            <a:off x="1745745" y="11613"/>
            <a:ext cx="6620723" cy="584775"/>
          </a:xfrm>
          <a:prstGeom prst="rect">
            <a:avLst/>
          </a:prstGeom>
          <a:noFill/>
        </p:spPr>
        <p:txBody>
          <a:bodyPr wrap="none" rtlCol="0">
            <a:spAutoFit/>
          </a:bodyPr>
          <a:lstStyle/>
          <a:p>
            <a:r>
              <a:rPr lang="en-US" sz="3200" dirty="0">
                <a:solidFill>
                  <a:schemeClr val="bg1"/>
                </a:solidFill>
              </a:rPr>
              <a:t>SG665 Temperature at Deployment</a:t>
            </a:r>
          </a:p>
        </p:txBody>
      </p:sp>
      <p:sp>
        <p:nvSpPr>
          <p:cNvPr id="3" name="TextBox 2">
            <a:extLst>
              <a:ext uri="{FF2B5EF4-FFF2-40B4-BE49-F238E27FC236}">
                <a16:creationId xmlns:a16="http://schemas.microsoft.com/office/drawing/2014/main" id="{0D001A49-A48D-EE41-8692-B1892440F897}"/>
              </a:ext>
            </a:extLst>
          </p:cNvPr>
          <p:cNvSpPr txBox="1"/>
          <p:nvPr/>
        </p:nvSpPr>
        <p:spPr>
          <a:xfrm>
            <a:off x="562987" y="2325832"/>
            <a:ext cx="800219" cy="369332"/>
          </a:xfrm>
          <a:prstGeom prst="rect">
            <a:avLst/>
          </a:prstGeom>
          <a:noFill/>
        </p:spPr>
        <p:txBody>
          <a:bodyPr wrap="none" rtlCol="0">
            <a:spAutoFit/>
          </a:bodyPr>
          <a:lstStyle/>
          <a:p>
            <a:r>
              <a:rPr lang="en-US" dirty="0"/>
              <a:t>Jul 19</a:t>
            </a:r>
          </a:p>
        </p:txBody>
      </p:sp>
      <p:sp>
        <p:nvSpPr>
          <p:cNvPr id="12" name="TextBox 11">
            <a:extLst>
              <a:ext uri="{FF2B5EF4-FFF2-40B4-BE49-F238E27FC236}">
                <a16:creationId xmlns:a16="http://schemas.microsoft.com/office/drawing/2014/main" id="{9BA0C83B-30F9-D444-BF2D-972A1B5871D2}"/>
              </a:ext>
            </a:extLst>
          </p:cNvPr>
          <p:cNvSpPr txBox="1"/>
          <p:nvPr/>
        </p:nvSpPr>
        <p:spPr>
          <a:xfrm>
            <a:off x="3557259" y="2325832"/>
            <a:ext cx="800219" cy="369332"/>
          </a:xfrm>
          <a:prstGeom prst="rect">
            <a:avLst/>
          </a:prstGeom>
          <a:noFill/>
        </p:spPr>
        <p:txBody>
          <a:bodyPr wrap="none" rtlCol="0">
            <a:spAutoFit/>
          </a:bodyPr>
          <a:lstStyle/>
          <a:p>
            <a:r>
              <a:rPr lang="en-US" dirty="0"/>
              <a:t>Jul 20</a:t>
            </a:r>
          </a:p>
        </p:txBody>
      </p:sp>
      <p:sp>
        <p:nvSpPr>
          <p:cNvPr id="14" name="TextBox 13">
            <a:extLst>
              <a:ext uri="{FF2B5EF4-FFF2-40B4-BE49-F238E27FC236}">
                <a16:creationId xmlns:a16="http://schemas.microsoft.com/office/drawing/2014/main" id="{635AD9BC-6D9D-8A4C-AAAB-DCD35B0AE3D2}"/>
              </a:ext>
            </a:extLst>
          </p:cNvPr>
          <p:cNvSpPr txBox="1"/>
          <p:nvPr/>
        </p:nvSpPr>
        <p:spPr>
          <a:xfrm>
            <a:off x="6482028" y="2325832"/>
            <a:ext cx="800219" cy="369332"/>
          </a:xfrm>
          <a:prstGeom prst="rect">
            <a:avLst/>
          </a:prstGeom>
          <a:noFill/>
        </p:spPr>
        <p:txBody>
          <a:bodyPr wrap="none" rtlCol="0">
            <a:spAutoFit/>
          </a:bodyPr>
          <a:lstStyle/>
          <a:p>
            <a:r>
              <a:rPr lang="en-US" dirty="0"/>
              <a:t>Jul 21</a:t>
            </a:r>
          </a:p>
        </p:txBody>
      </p:sp>
    </p:spTree>
    <p:extLst>
      <p:ext uri="{BB962C8B-B14F-4D97-AF65-F5344CB8AC3E}">
        <p14:creationId xmlns:p14="http://schemas.microsoft.com/office/powerpoint/2010/main" val="28137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F0A8FA-6EBD-4945-8FD0-3766542522ED}"/>
              </a:ext>
            </a:extLst>
          </p:cNvPr>
          <p:cNvSpPr txBox="1"/>
          <p:nvPr/>
        </p:nvSpPr>
        <p:spPr>
          <a:xfrm>
            <a:off x="782770" y="0"/>
            <a:ext cx="7654660" cy="584775"/>
          </a:xfrm>
          <a:prstGeom prst="rect">
            <a:avLst/>
          </a:prstGeom>
          <a:noFill/>
        </p:spPr>
        <p:txBody>
          <a:bodyPr wrap="none" rtlCol="0">
            <a:spAutoFit/>
          </a:bodyPr>
          <a:lstStyle/>
          <a:p>
            <a:r>
              <a:rPr lang="en-US" sz="3200" dirty="0">
                <a:solidFill>
                  <a:schemeClr val="bg1"/>
                </a:solidFill>
              </a:rPr>
              <a:t>GOFS 3.1 Response to Hurricane Dorian</a:t>
            </a:r>
          </a:p>
        </p:txBody>
      </p:sp>
      <p:pic>
        <p:nvPicPr>
          <p:cNvPr id="11" name="Picture 10">
            <a:extLst>
              <a:ext uri="{FF2B5EF4-FFF2-40B4-BE49-F238E27FC236}">
                <a16:creationId xmlns:a16="http://schemas.microsoft.com/office/drawing/2014/main" id="{64BD03AE-385F-7C4C-8A82-83B720C181AE}"/>
              </a:ext>
            </a:extLst>
          </p:cNvPr>
          <p:cNvPicPr>
            <a:picLocks noChangeAspect="1"/>
          </p:cNvPicPr>
          <p:nvPr/>
        </p:nvPicPr>
        <p:blipFill>
          <a:blip r:embed="rId2"/>
          <a:stretch>
            <a:fillRect/>
          </a:stretch>
        </p:blipFill>
        <p:spPr>
          <a:xfrm>
            <a:off x="0" y="843663"/>
            <a:ext cx="3698722" cy="2441797"/>
          </a:xfrm>
          <a:prstGeom prst="rect">
            <a:avLst/>
          </a:prstGeom>
        </p:spPr>
      </p:pic>
      <p:pic>
        <p:nvPicPr>
          <p:cNvPr id="13" name="Picture 12">
            <a:extLst>
              <a:ext uri="{FF2B5EF4-FFF2-40B4-BE49-F238E27FC236}">
                <a16:creationId xmlns:a16="http://schemas.microsoft.com/office/drawing/2014/main" id="{46211D23-DF51-CB48-8F4D-8C6A6EBC484E}"/>
              </a:ext>
            </a:extLst>
          </p:cNvPr>
          <p:cNvPicPr>
            <a:picLocks noChangeAspect="1"/>
          </p:cNvPicPr>
          <p:nvPr/>
        </p:nvPicPr>
        <p:blipFill>
          <a:blip r:embed="rId3"/>
          <a:stretch>
            <a:fillRect/>
          </a:stretch>
        </p:blipFill>
        <p:spPr>
          <a:xfrm>
            <a:off x="2769155" y="863258"/>
            <a:ext cx="3639357" cy="2402606"/>
          </a:xfrm>
          <a:prstGeom prst="rect">
            <a:avLst/>
          </a:prstGeom>
        </p:spPr>
      </p:pic>
      <p:pic>
        <p:nvPicPr>
          <p:cNvPr id="15" name="Picture 14">
            <a:extLst>
              <a:ext uri="{FF2B5EF4-FFF2-40B4-BE49-F238E27FC236}">
                <a16:creationId xmlns:a16="http://schemas.microsoft.com/office/drawing/2014/main" id="{30C17D84-1A25-0742-A394-9AD38EE27996}"/>
              </a:ext>
            </a:extLst>
          </p:cNvPr>
          <p:cNvPicPr>
            <a:picLocks noChangeAspect="1"/>
          </p:cNvPicPr>
          <p:nvPr/>
        </p:nvPicPr>
        <p:blipFill>
          <a:blip r:embed="rId4"/>
          <a:stretch>
            <a:fillRect/>
          </a:stretch>
        </p:blipFill>
        <p:spPr>
          <a:xfrm>
            <a:off x="5497027" y="863258"/>
            <a:ext cx="3698722" cy="2441797"/>
          </a:xfrm>
          <a:prstGeom prst="rect">
            <a:avLst/>
          </a:prstGeom>
        </p:spPr>
      </p:pic>
      <p:pic>
        <p:nvPicPr>
          <p:cNvPr id="17" name="Picture 16">
            <a:extLst>
              <a:ext uri="{FF2B5EF4-FFF2-40B4-BE49-F238E27FC236}">
                <a16:creationId xmlns:a16="http://schemas.microsoft.com/office/drawing/2014/main" id="{3B7DBA2B-94F9-0F4A-A9A1-8B5044B879A7}"/>
              </a:ext>
            </a:extLst>
          </p:cNvPr>
          <p:cNvPicPr>
            <a:picLocks noChangeAspect="1"/>
          </p:cNvPicPr>
          <p:nvPr/>
        </p:nvPicPr>
        <p:blipFill>
          <a:blip r:embed="rId5"/>
          <a:stretch>
            <a:fillRect/>
          </a:stretch>
        </p:blipFill>
        <p:spPr>
          <a:xfrm>
            <a:off x="0" y="3779875"/>
            <a:ext cx="3641888" cy="2404277"/>
          </a:xfrm>
          <a:prstGeom prst="rect">
            <a:avLst/>
          </a:prstGeom>
        </p:spPr>
      </p:pic>
      <p:pic>
        <p:nvPicPr>
          <p:cNvPr id="19" name="Picture 18">
            <a:extLst>
              <a:ext uri="{FF2B5EF4-FFF2-40B4-BE49-F238E27FC236}">
                <a16:creationId xmlns:a16="http://schemas.microsoft.com/office/drawing/2014/main" id="{109774B8-66F6-EB4A-BBEC-31BA5445C451}"/>
              </a:ext>
            </a:extLst>
          </p:cNvPr>
          <p:cNvPicPr>
            <a:picLocks noChangeAspect="1"/>
          </p:cNvPicPr>
          <p:nvPr/>
        </p:nvPicPr>
        <p:blipFill>
          <a:blip r:embed="rId6"/>
          <a:stretch>
            <a:fillRect/>
          </a:stretch>
        </p:blipFill>
        <p:spPr>
          <a:xfrm>
            <a:off x="2760739" y="3779875"/>
            <a:ext cx="3698722" cy="2441797"/>
          </a:xfrm>
          <a:prstGeom prst="rect">
            <a:avLst/>
          </a:prstGeom>
        </p:spPr>
      </p:pic>
      <p:pic>
        <p:nvPicPr>
          <p:cNvPr id="21" name="Picture 20">
            <a:extLst>
              <a:ext uri="{FF2B5EF4-FFF2-40B4-BE49-F238E27FC236}">
                <a16:creationId xmlns:a16="http://schemas.microsoft.com/office/drawing/2014/main" id="{8ECD176F-AE7E-4344-8378-D7010E2E84D3}"/>
              </a:ext>
            </a:extLst>
          </p:cNvPr>
          <p:cNvPicPr>
            <a:picLocks noChangeAspect="1"/>
          </p:cNvPicPr>
          <p:nvPr/>
        </p:nvPicPr>
        <p:blipFill>
          <a:blip r:embed="rId7"/>
          <a:stretch>
            <a:fillRect/>
          </a:stretch>
        </p:blipFill>
        <p:spPr>
          <a:xfrm>
            <a:off x="5525444" y="3779875"/>
            <a:ext cx="3641888" cy="2404277"/>
          </a:xfrm>
          <a:prstGeom prst="rect">
            <a:avLst/>
          </a:prstGeom>
        </p:spPr>
      </p:pic>
      <p:pic>
        <p:nvPicPr>
          <p:cNvPr id="4" name="Picture 3">
            <a:extLst>
              <a:ext uri="{FF2B5EF4-FFF2-40B4-BE49-F238E27FC236}">
                <a16:creationId xmlns:a16="http://schemas.microsoft.com/office/drawing/2014/main" id="{45D67680-CF9C-3147-8005-CBE8CB9B033C}"/>
              </a:ext>
            </a:extLst>
          </p:cNvPr>
          <p:cNvPicPr>
            <a:picLocks noChangeAspect="1"/>
          </p:cNvPicPr>
          <p:nvPr/>
        </p:nvPicPr>
        <p:blipFill>
          <a:blip r:embed="rId8"/>
          <a:stretch>
            <a:fillRect/>
          </a:stretch>
        </p:blipFill>
        <p:spPr>
          <a:xfrm>
            <a:off x="2301010" y="2757712"/>
            <a:ext cx="234870" cy="234870"/>
          </a:xfrm>
          <a:prstGeom prst="rect">
            <a:avLst/>
          </a:prstGeom>
        </p:spPr>
      </p:pic>
      <p:pic>
        <p:nvPicPr>
          <p:cNvPr id="6" name="Picture 5">
            <a:extLst>
              <a:ext uri="{FF2B5EF4-FFF2-40B4-BE49-F238E27FC236}">
                <a16:creationId xmlns:a16="http://schemas.microsoft.com/office/drawing/2014/main" id="{D14E246E-CA1A-E249-9419-012FFCD07FAE}"/>
              </a:ext>
            </a:extLst>
          </p:cNvPr>
          <p:cNvPicPr>
            <a:picLocks noChangeAspect="1"/>
          </p:cNvPicPr>
          <p:nvPr/>
        </p:nvPicPr>
        <p:blipFill>
          <a:blip r:embed="rId9"/>
          <a:stretch>
            <a:fillRect/>
          </a:stretch>
        </p:blipFill>
        <p:spPr>
          <a:xfrm>
            <a:off x="4533900" y="2176319"/>
            <a:ext cx="203200" cy="203200"/>
          </a:xfrm>
          <a:prstGeom prst="rect">
            <a:avLst/>
          </a:prstGeom>
        </p:spPr>
      </p:pic>
      <p:pic>
        <p:nvPicPr>
          <p:cNvPr id="14" name="Picture 13">
            <a:extLst>
              <a:ext uri="{FF2B5EF4-FFF2-40B4-BE49-F238E27FC236}">
                <a16:creationId xmlns:a16="http://schemas.microsoft.com/office/drawing/2014/main" id="{4E39382E-5D8F-C94E-A517-87827AA98BE6}"/>
              </a:ext>
            </a:extLst>
          </p:cNvPr>
          <p:cNvPicPr>
            <a:picLocks noChangeAspect="1"/>
          </p:cNvPicPr>
          <p:nvPr/>
        </p:nvPicPr>
        <p:blipFill>
          <a:blip r:embed="rId9"/>
          <a:stretch>
            <a:fillRect/>
          </a:stretch>
        </p:blipFill>
        <p:spPr>
          <a:xfrm>
            <a:off x="7168439" y="1912130"/>
            <a:ext cx="203200" cy="203200"/>
          </a:xfrm>
          <a:prstGeom prst="rect">
            <a:avLst/>
          </a:prstGeom>
        </p:spPr>
      </p:pic>
      <p:pic>
        <p:nvPicPr>
          <p:cNvPr id="8" name="Picture 7">
            <a:extLst>
              <a:ext uri="{FF2B5EF4-FFF2-40B4-BE49-F238E27FC236}">
                <a16:creationId xmlns:a16="http://schemas.microsoft.com/office/drawing/2014/main" id="{E233A125-0124-4341-BCFC-DCBF1A26BA8B}"/>
              </a:ext>
            </a:extLst>
          </p:cNvPr>
          <p:cNvPicPr>
            <a:picLocks noChangeAspect="1"/>
          </p:cNvPicPr>
          <p:nvPr/>
        </p:nvPicPr>
        <p:blipFill>
          <a:blip r:embed="rId10"/>
          <a:stretch>
            <a:fillRect/>
          </a:stretch>
        </p:blipFill>
        <p:spPr>
          <a:xfrm>
            <a:off x="1278770" y="4524664"/>
            <a:ext cx="203200" cy="203200"/>
          </a:xfrm>
          <a:prstGeom prst="rect">
            <a:avLst/>
          </a:prstGeom>
        </p:spPr>
      </p:pic>
      <p:pic>
        <p:nvPicPr>
          <p:cNvPr id="16" name="Picture 15">
            <a:extLst>
              <a:ext uri="{FF2B5EF4-FFF2-40B4-BE49-F238E27FC236}">
                <a16:creationId xmlns:a16="http://schemas.microsoft.com/office/drawing/2014/main" id="{F621BFE3-71DC-CC4B-B020-65EB3EC9FEA6}"/>
              </a:ext>
            </a:extLst>
          </p:cNvPr>
          <p:cNvPicPr>
            <a:picLocks noChangeAspect="1"/>
          </p:cNvPicPr>
          <p:nvPr/>
        </p:nvPicPr>
        <p:blipFill>
          <a:blip r:embed="rId10"/>
          <a:stretch>
            <a:fillRect/>
          </a:stretch>
        </p:blipFill>
        <p:spPr>
          <a:xfrm>
            <a:off x="3561307" y="4438071"/>
            <a:ext cx="203200" cy="203200"/>
          </a:xfrm>
          <a:prstGeom prst="rect">
            <a:avLst/>
          </a:prstGeom>
        </p:spPr>
      </p:pic>
      <p:pic>
        <p:nvPicPr>
          <p:cNvPr id="10" name="Picture 9">
            <a:extLst>
              <a:ext uri="{FF2B5EF4-FFF2-40B4-BE49-F238E27FC236}">
                <a16:creationId xmlns:a16="http://schemas.microsoft.com/office/drawing/2014/main" id="{F8FA55A2-C90E-7442-9773-066EE7F0E330}"/>
              </a:ext>
            </a:extLst>
          </p:cNvPr>
          <p:cNvPicPr>
            <a:picLocks noChangeAspect="1"/>
          </p:cNvPicPr>
          <p:nvPr/>
        </p:nvPicPr>
        <p:blipFill>
          <a:blip r:embed="rId11"/>
          <a:stretch>
            <a:fillRect/>
          </a:stretch>
        </p:blipFill>
        <p:spPr>
          <a:xfrm>
            <a:off x="5927436" y="4368390"/>
            <a:ext cx="203200" cy="203200"/>
          </a:xfrm>
          <a:prstGeom prst="rect">
            <a:avLst/>
          </a:prstGeom>
        </p:spPr>
      </p:pic>
    </p:spTree>
    <p:extLst>
      <p:ext uri="{BB962C8B-B14F-4D97-AF65-F5344CB8AC3E}">
        <p14:creationId xmlns:p14="http://schemas.microsoft.com/office/powerpoint/2010/main" val="3059113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F0A8FA-6EBD-4945-8FD0-3766542522ED}"/>
              </a:ext>
            </a:extLst>
          </p:cNvPr>
          <p:cNvSpPr txBox="1"/>
          <p:nvPr/>
        </p:nvSpPr>
        <p:spPr>
          <a:xfrm>
            <a:off x="782770" y="0"/>
            <a:ext cx="7654660" cy="584775"/>
          </a:xfrm>
          <a:prstGeom prst="rect">
            <a:avLst/>
          </a:prstGeom>
          <a:noFill/>
        </p:spPr>
        <p:txBody>
          <a:bodyPr wrap="none" rtlCol="0">
            <a:spAutoFit/>
          </a:bodyPr>
          <a:lstStyle/>
          <a:p>
            <a:r>
              <a:rPr lang="en-US" sz="3200" dirty="0">
                <a:solidFill>
                  <a:schemeClr val="bg1"/>
                </a:solidFill>
              </a:rPr>
              <a:t>GOFS 3.1 Response to Hurricane Dorian</a:t>
            </a:r>
          </a:p>
        </p:txBody>
      </p:sp>
      <p:pic>
        <p:nvPicPr>
          <p:cNvPr id="6" name="Picture 5">
            <a:extLst>
              <a:ext uri="{FF2B5EF4-FFF2-40B4-BE49-F238E27FC236}">
                <a16:creationId xmlns:a16="http://schemas.microsoft.com/office/drawing/2014/main" id="{ED6BCA2A-BD34-9548-A289-52A7C67145E1}"/>
              </a:ext>
            </a:extLst>
          </p:cNvPr>
          <p:cNvPicPr>
            <a:picLocks noChangeAspect="1"/>
          </p:cNvPicPr>
          <p:nvPr/>
        </p:nvPicPr>
        <p:blipFill>
          <a:blip r:embed="rId2"/>
          <a:stretch>
            <a:fillRect/>
          </a:stretch>
        </p:blipFill>
        <p:spPr>
          <a:xfrm>
            <a:off x="298598" y="812894"/>
            <a:ext cx="3916150" cy="2585337"/>
          </a:xfrm>
          <a:prstGeom prst="rect">
            <a:avLst/>
          </a:prstGeom>
        </p:spPr>
      </p:pic>
      <p:pic>
        <p:nvPicPr>
          <p:cNvPr id="8" name="Picture 7">
            <a:extLst>
              <a:ext uri="{FF2B5EF4-FFF2-40B4-BE49-F238E27FC236}">
                <a16:creationId xmlns:a16="http://schemas.microsoft.com/office/drawing/2014/main" id="{71596FA8-9601-F94B-B6B3-B18B9351B673}"/>
              </a:ext>
            </a:extLst>
          </p:cNvPr>
          <p:cNvPicPr>
            <a:picLocks noChangeAspect="1"/>
          </p:cNvPicPr>
          <p:nvPr/>
        </p:nvPicPr>
        <p:blipFill>
          <a:blip r:embed="rId3"/>
          <a:stretch>
            <a:fillRect/>
          </a:stretch>
        </p:blipFill>
        <p:spPr>
          <a:xfrm>
            <a:off x="4938380" y="782127"/>
            <a:ext cx="4009361" cy="2646873"/>
          </a:xfrm>
          <a:prstGeom prst="rect">
            <a:avLst/>
          </a:prstGeom>
        </p:spPr>
      </p:pic>
      <p:pic>
        <p:nvPicPr>
          <p:cNvPr id="10" name="Picture 9">
            <a:extLst>
              <a:ext uri="{FF2B5EF4-FFF2-40B4-BE49-F238E27FC236}">
                <a16:creationId xmlns:a16="http://schemas.microsoft.com/office/drawing/2014/main" id="{7DBB4182-7E30-2F44-81AC-37C3D17CA969}"/>
              </a:ext>
            </a:extLst>
          </p:cNvPr>
          <p:cNvPicPr>
            <a:picLocks noChangeAspect="1"/>
          </p:cNvPicPr>
          <p:nvPr/>
        </p:nvPicPr>
        <p:blipFill>
          <a:blip r:embed="rId4"/>
          <a:stretch>
            <a:fillRect/>
          </a:stretch>
        </p:blipFill>
        <p:spPr>
          <a:xfrm>
            <a:off x="251992" y="3737978"/>
            <a:ext cx="4009362" cy="2646873"/>
          </a:xfrm>
          <a:prstGeom prst="rect">
            <a:avLst/>
          </a:prstGeom>
        </p:spPr>
      </p:pic>
      <p:pic>
        <p:nvPicPr>
          <p:cNvPr id="12" name="Picture 11">
            <a:extLst>
              <a:ext uri="{FF2B5EF4-FFF2-40B4-BE49-F238E27FC236}">
                <a16:creationId xmlns:a16="http://schemas.microsoft.com/office/drawing/2014/main" id="{6E66418E-F556-CC4B-A682-FF410113550B}"/>
              </a:ext>
            </a:extLst>
          </p:cNvPr>
          <p:cNvPicPr>
            <a:picLocks noChangeAspect="1"/>
          </p:cNvPicPr>
          <p:nvPr/>
        </p:nvPicPr>
        <p:blipFill>
          <a:blip r:embed="rId5"/>
          <a:stretch>
            <a:fillRect/>
          </a:stretch>
        </p:blipFill>
        <p:spPr>
          <a:xfrm>
            <a:off x="4938380" y="3737978"/>
            <a:ext cx="3962757" cy="2616106"/>
          </a:xfrm>
          <a:prstGeom prst="rect">
            <a:avLst/>
          </a:prstGeom>
        </p:spPr>
      </p:pic>
      <p:pic>
        <p:nvPicPr>
          <p:cNvPr id="7" name="Picture 6">
            <a:extLst>
              <a:ext uri="{FF2B5EF4-FFF2-40B4-BE49-F238E27FC236}">
                <a16:creationId xmlns:a16="http://schemas.microsoft.com/office/drawing/2014/main" id="{E3EAAD44-3244-AB4E-9430-3E51E7118BF5}"/>
              </a:ext>
            </a:extLst>
          </p:cNvPr>
          <p:cNvPicPr>
            <a:picLocks noChangeAspect="1"/>
          </p:cNvPicPr>
          <p:nvPr/>
        </p:nvPicPr>
        <p:blipFill>
          <a:blip r:embed="rId6"/>
          <a:stretch>
            <a:fillRect/>
          </a:stretch>
        </p:blipFill>
        <p:spPr>
          <a:xfrm>
            <a:off x="681170" y="1417779"/>
            <a:ext cx="203200" cy="203200"/>
          </a:xfrm>
          <a:prstGeom prst="rect">
            <a:avLst/>
          </a:prstGeom>
        </p:spPr>
      </p:pic>
      <p:pic>
        <p:nvPicPr>
          <p:cNvPr id="4" name="Picture 3">
            <a:extLst>
              <a:ext uri="{FF2B5EF4-FFF2-40B4-BE49-F238E27FC236}">
                <a16:creationId xmlns:a16="http://schemas.microsoft.com/office/drawing/2014/main" id="{A1D733DD-182A-9D44-88D2-A86855B0C7DE}"/>
              </a:ext>
            </a:extLst>
          </p:cNvPr>
          <p:cNvPicPr>
            <a:picLocks noChangeAspect="1"/>
          </p:cNvPicPr>
          <p:nvPr/>
        </p:nvPicPr>
        <p:blipFill>
          <a:blip r:embed="rId7"/>
          <a:stretch>
            <a:fillRect/>
          </a:stretch>
        </p:blipFill>
        <p:spPr>
          <a:xfrm>
            <a:off x="5303982" y="1355433"/>
            <a:ext cx="244764" cy="244764"/>
          </a:xfrm>
          <a:prstGeom prst="rect">
            <a:avLst/>
          </a:prstGeom>
        </p:spPr>
      </p:pic>
      <p:pic>
        <p:nvPicPr>
          <p:cNvPr id="9" name="Picture 8">
            <a:extLst>
              <a:ext uri="{FF2B5EF4-FFF2-40B4-BE49-F238E27FC236}">
                <a16:creationId xmlns:a16="http://schemas.microsoft.com/office/drawing/2014/main" id="{07F47A08-BC8A-B848-A4FD-CC57C7228961}"/>
              </a:ext>
            </a:extLst>
          </p:cNvPr>
          <p:cNvPicPr>
            <a:picLocks noChangeAspect="1"/>
          </p:cNvPicPr>
          <p:nvPr/>
        </p:nvPicPr>
        <p:blipFill>
          <a:blip r:embed="rId8"/>
          <a:stretch>
            <a:fillRect/>
          </a:stretch>
        </p:blipFill>
        <p:spPr>
          <a:xfrm>
            <a:off x="553592" y="4159279"/>
            <a:ext cx="255155" cy="255155"/>
          </a:xfrm>
          <a:prstGeom prst="rect">
            <a:avLst/>
          </a:prstGeom>
        </p:spPr>
      </p:pic>
      <p:pic>
        <p:nvPicPr>
          <p:cNvPr id="13" name="Picture 12">
            <a:extLst>
              <a:ext uri="{FF2B5EF4-FFF2-40B4-BE49-F238E27FC236}">
                <a16:creationId xmlns:a16="http://schemas.microsoft.com/office/drawing/2014/main" id="{5AA8D83B-76B8-F54A-B6F9-06126B5018C5}"/>
              </a:ext>
            </a:extLst>
          </p:cNvPr>
          <p:cNvPicPr>
            <a:picLocks noChangeAspect="1"/>
          </p:cNvPicPr>
          <p:nvPr/>
        </p:nvPicPr>
        <p:blipFill>
          <a:blip r:embed="rId8"/>
          <a:stretch>
            <a:fillRect/>
          </a:stretch>
        </p:blipFill>
        <p:spPr>
          <a:xfrm>
            <a:off x="5176404" y="4000530"/>
            <a:ext cx="255155" cy="255155"/>
          </a:xfrm>
          <a:prstGeom prst="rect">
            <a:avLst/>
          </a:prstGeom>
        </p:spPr>
      </p:pic>
    </p:spTree>
    <p:extLst>
      <p:ext uri="{BB962C8B-B14F-4D97-AF65-F5344CB8AC3E}">
        <p14:creationId xmlns:p14="http://schemas.microsoft.com/office/powerpoint/2010/main" val="749015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B0CA21-9957-2543-8130-C8D46E8C6B53}"/>
              </a:ext>
            </a:extLst>
          </p:cNvPr>
          <p:cNvPicPr>
            <a:picLocks noChangeAspect="1"/>
          </p:cNvPicPr>
          <p:nvPr/>
        </p:nvPicPr>
        <p:blipFill>
          <a:blip r:embed="rId3"/>
          <a:stretch>
            <a:fillRect/>
          </a:stretch>
        </p:blipFill>
        <p:spPr>
          <a:xfrm>
            <a:off x="2564" y="2757672"/>
            <a:ext cx="9144000" cy="4079062"/>
          </a:xfrm>
          <a:prstGeom prst="rect">
            <a:avLst/>
          </a:prstGeom>
        </p:spPr>
      </p:pic>
      <p:sp>
        <p:nvSpPr>
          <p:cNvPr id="2" name="TextBox 1">
            <a:extLst>
              <a:ext uri="{FF2B5EF4-FFF2-40B4-BE49-F238E27FC236}">
                <a16:creationId xmlns:a16="http://schemas.microsoft.com/office/drawing/2014/main" id="{ADA1FDA4-A820-1B4D-86D9-A213643E5F7F}"/>
              </a:ext>
            </a:extLst>
          </p:cNvPr>
          <p:cNvSpPr txBox="1"/>
          <p:nvPr/>
        </p:nvSpPr>
        <p:spPr>
          <a:xfrm>
            <a:off x="782770" y="0"/>
            <a:ext cx="7654660" cy="584775"/>
          </a:xfrm>
          <a:prstGeom prst="rect">
            <a:avLst/>
          </a:prstGeom>
          <a:noFill/>
        </p:spPr>
        <p:txBody>
          <a:bodyPr wrap="none" rtlCol="0">
            <a:spAutoFit/>
          </a:bodyPr>
          <a:lstStyle/>
          <a:p>
            <a:r>
              <a:rPr lang="en-US" sz="3200" dirty="0">
                <a:solidFill>
                  <a:schemeClr val="bg1"/>
                </a:solidFill>
              </a:rPr>
              <a:t>GOFS 3.1 Response to Hurricane Dorian</a:t>
            </a:r>
          </a:p>
        </p:txBody>
      </p:sp>
      <p:pic>
        <p:nvPicPr>
          <p:cNvPr id="5" name="Picture 4">
            <a:extLst>
              <a:ext uri="{FF2B5EF4-FFF2-40B4-BE49-F238E27FC236}">
                <a16:creationId xmlns:a16="http://schemas.microsoft.com/office/drawing/2014/main" id="{79275483-F5F6-E644-9BE2-F51A09B61E6D}"/>
              </a:ext>
            </a:extLst>
          </p:cNvPr>
          <p:cNvPicPr>
            <a:picLocks noChangeAspect="1"/>
          </p:cNvPicPr>
          <p:nvPr/>
        </p:nvPicPr>
        <p:blipFill>
          <a:blip r:embed="rId4"/>
          <a:stretch>
            <a:fillRect/>
          </a:stretch>
        </p:blipFill>
        <p:spPr>
          <a:xfrm>
            <a:off x="2765351" y="695123"/>
            <a:ext cx="3916150" cy="2585337"/>
          </a:xfrm>
          <a:prstGeom prst="rect">
            <a:avLst/>
          </a:prstGeom>
        </p:spPr>
      </p:pic>
      <p:sp>
        <p:nvSpPr>
          <p:cNvPr id="15" name="Curved Up Arrow 14">
            <a:extLst>
              <a:ext uri="{FF2B5EF4-FFF2-40B4-BE49-F238E27FC236}">
                <a16:creationId xmlns:a16="http://schemas.microsoft.com/office/drawing/2014/main" id="{27F74DC6-580B-1E4E-A8A1-23AC261658FC}"/>
              </a:ext>
            </a:extLst>
          </p:cNvPr>
          <p:cNvSpPr/>
          <p:nvPr/>
        </p:nvSpPr>
        <p:spPr>
          <a:xfrm rot="6458991">
            <a:off x="1350335" y="1942924"/>
            <a:ext cx="2392323" cy="839973"/>
          </a:xfrm>
          <a:prstGeom prst="curvedUpArrow">
            <a:avLst>
              <a:gd name="adj1" fmla="val 0"/>
              <a:gd name="adj2" fmla="val 25569"/>
              <a:gd name="adj3" fmla="val 13635"/>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FE8C6D20-AE6C-104E-85AC-6F00F22EEA05}"/>
              </a:ext>
            </a:extLst>
          </p:cNvPr>
          <p:cNvGrpSpPr/>
          <p:nvPr/>
        </p:nvGrpSpPr>
        <p:grpSpPr>
          <a:xfrm rot="10800000">
            <a:off x="4114936" y="3861936"/>
            <a:ext cx="1796762" cy="2124193"/>
            <a:chOff x="1955834" y="1734417"/>
            <a:chExt cx="1987842" cy="1094480"/>
          </a:xfrm>
        </p:grpSpPr>
        <p:cxnSp>
          <p:nvCxnSpPr>
            <p:cNvPr id="17" name="Straight Connector 16">
              <a:extLst>
                <a:ext uri="{FF2B5EF4-FFF2-40B4-BE49-F238E27FC236}">
                  <a16:creationId xmlns:a16="http://schemas.microsoft.com/office/drawing/2014/main" id="{D80F9472-56ED-0C4B-BF7F-FC47D7707080}"/>
                </a:ext>
              </a:extLst>
            </p:cNvPr>
            <p:cNvCxnSpPr>
              <a:cxnSpLocks/>
            </p:cNvCxnSpPr>
            <p:nvPr/>
          </p:nvCxnSpPr>
          <p:spPr>
            <a:xfrm rot="10800000" flipH="1">
              <a:off x="1955834" y="1734417"/>
              <a:ext cx="168074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8BFF9E-01DA-9247-8095-D4ADD091ED75}"/>
                </a:ext>
              </a:extLst>
            </p:cNvPr>
            <p:cNvCxnSpPr>
              <a:cxnSpLocks/>
            </p:cNvCxnSpPr>
            <p:nvPr/>
          </p:nvCxnSpPr>
          <p:spPr>
            <a:xfrm rot="10800000" flipH="1">
              <a:off x="2892879" y="2828895"/>
              <a:ext cx="7437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ECE10733-9F41-9046-862D-5EDC629FD2D6}"/>
                </a:ext>
              </a:extLst>
            </p:cNvPr>
            <p:cNvSpPr/>
            <p:nvPr/>
          </p:nvSpPr>
          <p:spPr>
            <a:xfrm>
              <a:off x="3636580" y="1734419"/>
              <a:ext cx="307096" cy="1094478"/>
            </a:xfrm>
            <a:prstGeom prst="rightBrace">
              <a:avLst>
                <a:gd name="adj1" fmla="val 8333"/>
                <a:gd name="adj2" fmla="val 524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F7962973-94A9-FC4A-8F77-F7E1AEC5D0E1}"/>
              </a:ext>
            </a:extLst>
          </p:cNvPr>
          <p:cNvSpPr txBox="1"/>
          <p:nvPr/>
        </p:nvSpPr>
        <p:spPr>
          <a:xfrm>
            <a:off x="3508343" y="4689265"/>
            <a:ext cx="627857" cy="369332"/>
          </a:xfrm>
          <a:prstGeom prst="rect">
            <a:avLst/>
          </a:prstGeom>
          <a:noFill/>
        </p:spPr>
        <p:txBody>
          <a:bodyPr wrap="square" rtlCol="0">
            <a:spAutoFit/>
          </a:bodyPr>
          <a:lstStyle/>
          <a:p>
            <a:r>
              <a:rPr lang="en-US" dirty="0"/>
              <a:t>7 </a:t>
            </a:r>
            <a:r>
              <a:rPr lang="en-US" baseline="30000" dirty="0" err="1"/>
              <a:t>o</a:t>
            </a:r>
            <a:r>
              <a:rPr lang="en-US" dirty="0" err="1"/>
              <a:t>C</a:t>
            </a:r>
            <a:endParaRPr lang="en-US" dirty="0"/>
          </a:p>
        </p:txBody>
      </p:sp>
      <p:pic>
        <p:nvPicPr>
          <p:cNvPr id="13" name="Picture 12">
            <a:extLst>
              <a:ext uri="{FF2B5EF4-FFF2-40B4-BE49-F238E27FC236}">
                <a16:creationId xmlns:a16="http://schemas.microsoft.com/office/drawing/2014/main" id="{8D834359-DEE6-A347-994F-B36455AA90F2}"/>
              </a:ext>
            </a:extLst>
          </p:cNvPr>
          <p:cNvPicPr>
            <a:picLocks noChangeAspect="1"/>
          </p:cNvPicPr>
          <p:nvPr/>
        </p:nvPicPr>
        <p:blipFill>
          <a:blip r:embed="rId5"/>
          <a:stretch>
            <a:fillRect/>
          </a:stretch>
        </p:blipFill>
        <p:spPr>
          <a:xfrm>
            <a:off x="3126971" y="1328085"/>
            <a:ext cx="203200" cy="203200"/>
          </a:xfrm>
          <a:prstGeom prst="rect">
            <a:avLst/>
          </a:prstGeom>
        </p:spPr>
      </p:pic>
    </p:spTree>
    <p:extLst>
      <p:ext uri="{BB962C8B-B14F-4D97-AF65-F5344CB8AC3E}">
        <p14:creationId xmlns:p14="http://schemas.microsoft.com/office/powerpoint/2010/main" val="235284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CA3496-E36E-0047-8699-9102EBD292C8}"/>
              </a:ext>
            </a:extLst>
          </p:cNvPr>
          <p:cNvPicPr>
            <a:picLocks noChangeAspect="1"/>
          </p:cNvPicPr>
          <p:nvPr/>
        </p:nvPicPr>
        <p:blipFill>
          <a:blip r:embed="rId3"/>
          <a:stretch>
            <a:fillRect/>
          </a:stretch>
        </p:blipFill>
        <p:spPr>
          <a:xfrm>
            <a:off x="0" y="3369235"/>
            <a:ext cx="9144000" cy="3420185"/>
          </a:xfrm>
          <a:prstGeom prst="rect">
            <a:avLst/>
          </a:prstGeom>
        </p:spPr>
      </p:pic>
      <p:sp>
        <p:nvSpPr>
          <p:cNvPr id="2" name="TextBox 1">
            <a:extLst>
              <a:ext uri="{FF2B5EF4-FFF2-40B4-BE49-F238E27FC236}">
                <a16:creationId xmlns:a16="http://schemas.microsoft.com/office/drawing/2014/main" id="{ADA1FDA4-A820-1B4D-86D9-A213643E5F7F}"/>
              </a:ext>
            </a:extLst>
          </p:cNvPr>
          <p:cNvSpPr txBox="1"/>
          <p:nvPr/>
        </p:nvSpPr>
        <p:spPr>
          <a:xfrm>
            <a:off x="782770" y="0"/>
            <a:ext cx="7654660" cy="584775"/>
          </a:xfrm>
          <a:prstGeom prst="rect">
            <a:avLst/>
          </a:prstGeom>
          <a:noFill/>
        </p:spPr>
        <p:txBody>
          <a:bodyPr wrap="none" rtlCol="0">
            <a:spAutoFit/>
          </a:bodyPr>
          <a:lstStyle/>
          <a:p>
            <a:r>
              <a:rPr lang="en-US" sz="3200" dirty="0">
                <a:solidFill>
                  <a:schemeClr val="bg1"/>
                </a:solidFill>
              </a:rPr>
              <a:t>GOFS 3.1 Response to Hurricane Dorian</a:t>
            </a:r>
          </a:p>
        </p:txBody>
      </p:sp>
      <p:pic>
        <p:nvPicPr>
          <p:cNvPr id="5" name="Picture 4">
            <a:extLst>
              <a:ext uri="{FF2B5EF4-FFF2-40B4-BE49-F238E27FC236}">
                <a16:creationId xmlns:a16="http://schemas.microsoft.com/office/drawing/2014/main" id="{79275483-F5F6-E644-9BE2-F51A09B61E6D}"/>
              </a:ext>
            </a:extLst>
          </p:cNvPr>
          <p:cNvPicPr>
            <a:picLocks noChangeAspect="1"/>
          </p:cNvPicPr>
          <p:nvPr/>
        </p:nvPicPr>
        <p:blipFill>
          <a:blip r:embed="rId4"/>
          <a:stretch>
            <a:fillRect/>
          </a:stretch>
        </p:blipFill>
        <p:spPr>
          <a:xfrm>
            <a:off x="2765351" y="695123"/>
            <a:ext cx="3916150" cy="2585337"/>
          </a:xfrm>
          <a:prstGeom prst="rect">
            <a:avLst/>
          </a:prstGeom>
        </p:spPr>
      </p:pic>
      <p:sp>
        <p:nvSpPr>
          <p:cNvPr id="15" name="Curved Up Arrow 14">
            <a:extLst>
              <a:ext uri="{FF2B5EF4-FFF2-40B4-BE49-F238E27FC236}">
                <a16:creationId xmlns:a16="http://schemas.microsoft.com/office/drawing/2014/main" id="{27F74DC6-580B-1E4E-A8A1-23AC261658FC}"/>
              </a:ext>
            </a:extLst>
          </p:cNvPr>
          <p:cNvSpPr/>
          <p:nvPr/>
        </p:nvSpPr>
        <p:spPr>
          <a:xfrm rot="6458991">
            <a:off x="1350335" y="1942924"/>
            <a:ext cx="2392323" cy="839973"/>
          </a:xfrm>
          <a:prstGeom prst="curvedUpArrow">
            <a:avLst>
              <a:gd name="adj1" fmla="val 0"/>
              <a:gd name="adj2" fmla="val 25569"/>
              <a:gd name="adj3" fmla="val 13635"/>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FE8C6D20-AE6C-104E-85AC-6F00F22EEA05}"/>
              </a:ext>
            </a:extLst>
          </p:cNvPr>
          <p:cNvGrpSpPr/>
          <p:nvPr/>
        </p:nvGrpSpPr>
        <p:grpSpPr>
          <a:xfrm rot="10800000">
            <a:off x="4495801" y="4126937"/>
            <a:ext cx="1136257" cy="1859191"/>
            <a:chOff x="2348434" y="1734417"/>
            <a:chExt cx="1595242" cy="1094480"/>
          </a:xfrm>
        </p:grpSpPr>
        <p:cxnSp>
          <p:nvCxnSpPr>
            <p:cNvPr id="17" name="Straight Connector 16">
              <a:extLst>
                <a:ext uri="{FF2B5EF4-FFF2-40B4-BE49-F238E27FC236}">
                  <a16:creationId xmlns:a16="http://schemas.microsoft.com/office/drawing/2014/main" id="{D80F9472-56ED-0C4B-BF7F-FC47D7707080}"/>
                </a:ext>
              </a:extLst>
            </p:cNvPr>
            <p:cNvCxnSpPr>
              <a:cxnSpLocks/>
            </p:cNvCxnSpPr>
            <p:nvPr/>
          </p:nvCxnSpPr>
          <p:spPr>
            <a:xfrm rot="10800000" flipH="1">
              <a:off x="2348434" y="1734417"/>
              <a:ext cx="1288143" cy="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8BFF9E-01DA-9247-8095-D4ADD091ED75}"/>
                </a:ext>
              </a:extLst>
            </p:cNvPr>
            <p:cNvCxnSpPr>
              <a:cxnSpLocks/>
            </p:cNvCxnSpPr>
            <p:nvPr/>
          </p:nvCxnSpPr>
          <p:spPr>
            <a:xfrm rot="10800000" flipH="1">
              <a:off x="3495873" y="2828895"/>
              <a:ext cx="14070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ECE10733-9F41-9046-862D-5EDC629FD2D6}"/>
                </a:ext>
              </a:extLst>
            </p:cNvPr>
            <p:cNvSpPr/>
            <p:nvPr/>
          </p:nvSpPr>
          <p:spPr>
            <a:xfrm>
              <a:off x="3636580" y="1734419"/>
              <a:ext cx="307096" cy="1094478"/>
            </a:xfrm>
            <a:prstGeom prst="rightBrace">
              <a:avLst>
                <a:gd name="adj1" fmla="val 8333"/>
                <a:gd name="adj2" fmla="val 524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F7962973-94A9-FC4A-8F77-F7E1AEC5D0E1}"/>
              </a:ext>
            </a:extLst>
          </p:cNvPr>
          <p:cNvSpPr txBox="1"/>
          <p:nvPr/>
        </p:nvSpPr>
        <p:spPr>
          <a:xfrm>
            <a:off x="3911775" y="4811777"/>
            <a:ext cx="627857" cy="369332"/>
          </a:xfrm>
          <a:prstGeom prst="rect">
            <a:avLst/>
          </a:prstGeom>
          <a:noFill/>
        </p:spPr>
        <p:txBody>
          <a:bodyPr wrap="square" rtlCol="0">
            <a:spAutoFit/>
          </a:bodyPr>
          <a:lstStyle/>
          <a:p>
            <a:r>
              <a:rPr lang="en-US" dirty="0"/>
              <a:t>7 </a:t>
            </a:r>
            <a:r>
              <a:rPr lang="en-US" baseline="30000" dirty="0" err="1"/>
              <a:t>o</a:t>
            </a:r>
            <a:r>
              <a:rPr lang="en-US" dirty="0" err="1"/>
              <a:t>C</a:t>
            </a:r>
            <a:endParaRPr lang="en-US" dirty="0"/>
          </a:p>
        </p:txBody>
      </p:sp>
      <p:pic>
        <p:nvPicPr>
          <p:cNvPr id="13" name="Picture 12">
            <a:extLst>
              <a:ext uri="{FF2B5EF4-FFF2-40B4-BE49-F238E27FC236}">
                <a16:creationId xmlns:a16="http://schemas.microsoft.com/office/drawing/2014/main" id="{8D834359-DEE6-A347-994F-B36455AA90F2}"/>
              </a:ext>
            </a:extLst>
          </p:cNvPr>
          <p:cNvPicPr>
            <a:picLocks noChangeAspect="1"/>
          </p:cNvPicPr>
          <p:nvPr/>
        </p:nvPicPr>
        <p:blipFill>
          <a:blip r:embed="rId5"/>
          <a:stretch>
            <a:fillRect/>
          </a:stretch>
        </p:blipFill>
        <p:spPr>
          <a:xfrm>
            <a:off x="3126971" y="1328085"/>
            <a:ext cx="203200" cy="203200"/>
          </a:xfrm>
          <a:prstGeom prst="rect">
            <a:avLst/>
          </a:prstGeom>
        </p:spPr>
      </p:pic>
    </p:spTree>
    <p:extLst>
      <p:ext uri="{BB962C8B-B14F-4D97-AF65-F5344CB8AC3E}">
        <p14:creationId xmlns:p14="http://schemas.microsoft.com/office/powerpoint/2010/main" val="2543633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B60F4-BBDF-A74C-88DF-9A4A27B0BF4F}"/>
              </a:ext>
            </a:extLst>
          </p:cNvPr>
          <p:cNvPicPr>
            <a:picLocks noChangeAspect="1"/>
          </p:cNvPicPr>
          <p:nvPr/>
        </p:nvPicPr>
        <p:blipFill>
          <a:blip r:embed="rId3"/>
          <a:stretch>
            <a:fillRect/>
          </a:stretch>
        </p:blipFill>
        <p:spPr>
          <a:xfrm>
            <a:off x="71268" y="3376824"/>
            <a:ext cx="9144000" cy="3385374"/>
          </a:xfrm>
          <a:prstGeom prst="rect">
            <a:avLst/>
          </a:prstGeom>
        </p:spPr>
      </p:pic>
      <p:sp>
        <p:nvSpPr>
          <p:cNvPr id="2" name="TextBox 1">
            <a:extLst>
              <a:ext uri="{FF2B5EF4-FFF2-40B4-BE49-F238E27FC236}">
                <a16:creationId xmlns:a16="http://schemas.microsoft.com/office/drawing/2014/main" id="{ADA1FDA4-A820-1B4D-86D9-A213643E5F7F}"/>
              </a:ext>
            </a:extLst>
          </p:cNvPr>
          <p:cNvSpPr txBox="1"/>
          <p:nvPr/>
        </p:nvSpPr>
        <p:spPr>
          <a:xfrm>
            <a:off x="782770" y="0"/>
            <a:ext cx="7654660" cy="584775"/>
          </a:xfrm>
          <a:prstGeom prst="rect">
            <a:avLst/>
          </a:prstGeom>
          <a:noFill/>
        </p:spPr>
        <p:txBody>
          <a:bodyPr wrap="none" rtlCol="0">
            <a:spAutoFit/>
          </a:bodyPr>
          <a:lstStyle/>
          <a:p>
            <a:r>
              <a:rPr lang="en-US" sz="3200" dirty="0">
                <a:solidFill>
                  <a:schemeClr val="bg1"/>
                </a:solidFill>
              </a:rPr>
              <a:t>GOFS 3.1 Response to Hurricane Dorian</a:t>
            </a:r>
          </a:p>
        </p:txBody>
      </p:sp>
      <p:pic>
        <p:nvPicPr>
          <p:cNvPr id="5" name="Picture 4">
            <a:extLst>
              <a:ext uri="{FF2B5EF4-FFF2-40B4-BE49-F238E27FC236}">
                <a16:creationId xmlns:a16="http://schemas.microsoft.com/office/drawing/2014/main" id="{79275483-F5F6-E644-9BE2-F51A09B61E6D}"/>
              </a:ext>
            </a:extLst>
          </p:cNvPr>
          <p:cNvPicPr>
            <a:picLocks noChangeAspect="1"/>
          </p:cNvPicPr>
          <p:nvPr/>
        </p:nvPicPr>
        <p:blipFill>
          <a:blip r:embed="rId4"/>
          <a:stretch>
            <a:fillRect/>
          </a:stretch>
        </p:blipFill>
        <p:spPr>
          <a:xfrm>
            <a:off x="2765351" y="695123"/>
            <a:ext cx="3916150" cy="2585337"/>
          </a:xfrm>
          <a:prstGeom prst="rect">
            <a:avLst/>
          </a:prstGeom>
        </p:spPr>
      </p:pic>
      <p:sp>
        <p:nvSpPr>
          <p:cNvPr id="15" name="Curved Up Arrow 14">
            <a:extLst>
              <a:ext uri="{FF2B5EF4-FFF2-40B4-BE49-F238E27FC236}">
                <a16:creationId xmlns:a16="http://schemas.microsoft.com/office/drawing/2014/main" id="{27F74DC6-580B-1E4E-A8A1-23AC261658FC}"/>
              </a:ext>
            </a:extLst>
          </p:cNvPr>
          <p:cNvSpPr/>
          <p:nvPr/>
        </p:nvSpPr>
        <p:spPr>
          <a:xfrm rot="6458991">
            <a:off x="1350335" y="1942924"/>
            <a:ext cx="2392323" cy="839973"/>
          </a:xfrm>
          <a:prstGeom prst="curvedUpArrow">
            <a:avLst>
              <a:gd name="adj1" fmla="val 0"/>
              <a:gd name="adj2" fmla="val 25569"/>
              <a:gd name="adj3" fmla="val 13635"/>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FE8C6D20-AE6C-104E-85AC-6F00F22EEA05}"/>
              </a:ext>
            </a:extLst>
          </p:cNvPr>
          <p:cNvGrpSpPr/>
          <p:nvPr/>
        </p:nvGrpSpPr>
        <p:grpSpPr>
          <a:xfrm rot="10800000">
            <a:off x="4533900" y="4152899"/>
            <a:ext cx="1136257" cy="1833228"/>
            <a:chOff x="2348434" y="1734417"/>
            <a:chExt cx="1595242" cy="1094480"/>
          </a:xfrm>
        </p:grpSpPr>
        <p:cxnSp>
          <p:nvCxnSpPr>
            <p:cNvPr id="17" name="Straight Connector 16">
              <a:extLst>
                <a:ext uri="{FF2B5EF4-FFF2-40B4-BE49-F238E27FC236}">
                  <a16:creationId xmlns:a16="http://schemas.microsoft.com/office/drawing/2014/main" id="{D80F9472-56ED-0C4B-BF7F-FC47D7707080}"/>
                </a:ext>
              </a:extLst>
            </p:cNvPr>
            <p:cNvCxnSpPr>
              <a:cxnSpLocks/>
            </p:cNvCxnSpPr>
            <p:nvPr/>
          </p:nvCxnSpPr>
          <p:spPr>
            <a:xfrm rot="10800000" flipH="1">
              <a:off x="2348434" y="1734417"/>
              <a:ext cx="1288143" cy="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ECE10733-9F41-9046-862D-5EDC629FD2D6}"/>
                </a:ext>
              </a:extLst>
            </p:cNvPr>
            <p:cNvSpPr/>
            <p:nvPr/>
          </p:nvSpPr>
          <p:spPr>
            <a:xfrm>
              <a:off x="3636580" y="1734419"/>
              <a:ext cx="307096" cy="1094478"/>
            </a:xfrm>
            <a:prstGeom prst="rightBrace">
              <a:avLst>
                <a:gd name="adj1" fmla="val 8333"/>
                <a:gd name="adj2" fmla="val 524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F7962973-94A9-FC4A-8F77-F7E1AEC5D0E1}"/>
              </a:ext>
            </a:extLst>
          </p:cNvPr>
          <p:cNvSpPr txBox="1"/>
          <p:nvPr/>
        </p:nvSpPr>
        <p:spPr>
          <a:xfrm>
            <a:off x="3911775" y="4811777"/>
            <a:ext cx="627857" cy="369332"/>
          </a:xfrm>
          <a:prstGeom prst="rect">
            <a:avLst/>
          </a:prstGeom>
          <a:noFill/>
        </p:spPr>
        <p:txBody>
          <a:bodyPr wrap="square" rtlCol="0">
            <a:spAutoFit/>
          </a:bodyPr>
          <a:lstStyle/>
          <a:p>
            <a:r>
              <a:rPr lang="en-US" dirty="0"/>
              <a:t>7 </a:t>
            </a:r>
            <a:r>
              <a:rPr lang="en-US" baseline="30000" dirty="0" err="1"/>
              <a:t>o</a:t>
            </a:r>
            <a:r>
              <a:rPr lang="en-US" dirty="0" err="1"/>
              <a:t>C</a:t>
            </a:r>
            <a:endParaRPr lang="en-US" dirty="0"/>
          </a:p>
        </p:txBody>
      </p:sp>
      <p:pic>
        <p:nvPicPr>
          <p:cNvPr id="13" name="Picture 12">
            <a:extLst>
              <a:ext uri="{FF2B5EF4-FFF2-40B4-BE49-F238E27FC236}">
                <a16:creationId xmlns:a16="http://schemas.microsoft.com/office/drawing/2014/main" id="{8D834359-DEE6-A347-994F-B36455AA90F2}"/>
              </a:ext>
            </a:extLst>
          </p:cNvPr>
          <p:cNvPicPr>
            <a:picLocks noChangeAspect="1"/>
          </p:cNvPicPr>
          <p:nvPr/>
        </p:nvPicPr>
        <p:blipFill>
          <a:blip r:embed="rId5"/>
          <a:stretch>
            <a:fillRect/>
          </a:stretch>
        </p:blipFill>
        <p:spPr>
          <a:xfrm>
            <a:off x="3126971" y="1328085"/>
            <a:ext cx="203200" cy="203200"/>
          </a:xfrm>
          <a:prstGeom prst="rect">
            <a:avLst/>
          </a:prstGeom>
        </p:spPr>
      </p:pic>
    </p:spTree>
    <p:extLst>
      <p:ext uri="{BB962C8B-B14F-4D97-AF65-F5344CB8AC3E}">
        <p14:creationId xmlns:p14="http://schemas.microsoft.com/office/powerpoint/2010/main" val="299264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C46296-0420-3E47-9171-0F5487E06EE9}"/>
              </a:ext>
            </a:extLst>
          </p:cNvPr>
          <p:cNvPicPr>
            <a:picLocks noChangeAspect="1"/>
          </p:cNvPicPr>
          <p:nvPr/>
        </p:nvPicPr>
        <p:blipFill>
          <a:blip r:embed="rId2"/>
          <a:stretch>
            <a:fillRect/>
          </a:stretch>
        </p:blipFill>
        <p:spPr>
          <a:xfrm>
            <a:off x="0" y="3837856"/>
            <a:ext cx="9144000" cy="2885607"/>
          </a:xfrm>
          <a:prstGeom prst="rect">
            <a:avLst/>
          </a:prstGeom>
        </p:spPr>
      </p:pic>
      <p:sp>
        <p:nvSpPr>
          <p:cNvPr id="6" name="TextBox 5">
            <a:extLst>
              <a:ext uri="{FF2B5EF4-FFF2-40B4-BE49-F238E27FC236}">
                <a16:creationId xmlns:a16="http://schemas.microsoft.com/office/drawing/2014/main" id="{81A3545A-A8FA-214C-8CC2-90E57E50849E}"/>
              </a:ext>
            </a:extLst>
          </p:cNvPr>
          <p:cNvSpPr txBox="1"/>
          <p:nvPr/>
        </p:nvSpPr>
        <p:spPr>
          <a:xfrm>
            <a:off x="782770" y="0"/>
            <a:ext cx="7654660" cy="584775"/>
          </a:xfrm>
          <a:prstGeom prst="rect">
            <a:avLst/>
          </a:prstGeom>
          <a:noFill/>
        </p:spPr>
        <p:txBody>
          <a:bodyPr wrap="none" rtlCol="0">
            <a:spAutoFit/>
          </a:bodyPr>
          <a:lstStyle/>
          <a:p>
            <a:r>
              <a:rPr lang="en-US" sz="3200" dirty="0">
                <a:solidFill>
                  <a:schemeClr val="bg1"/>
                </a:solidFill>
              </a:rPr>
              <a:t>GOFS 3.1 Response to Hurricane Dorian</a:t>
            </a:r>
          </a:p>
        </p:txBody>
      </p:sp>
      <p:pic>
        <p:nvPicPr>
          <p:cNvPr id="9" name="Picture 8">
            <a:extLst>
              <a:ext uri="{FF2B5EF4-FFF2-40B4-BE49-F238E27FC236}">
                <a16:creationId xmlns:a16="http://schemas.microsoft.com/office/drawing/2014/main" id="{E40BDFF5-8FBE-8C49-911B-EF1C02881B80}"/>
              </a:ext>
            </a:extLst>
          </p:cNvPr>
          <p:cNvPicPr>
            <a:picLocks noChangeAspect="1"/>
          </p:cNvPicPr>
          <p:nvPr/>
        </p:nvPicPr>
        <p:blipFill>
          <a:blip r:embed="rId3"/>
          <a:stretch>
            <a:fillRect/>
          </a:stretch>
        </p:blipFill>
        <p:spPr>
          <a:xfrm>
            <a:off x="0" y="744465"/>
            <a:ext cx="9004300" cy="2933700"/>
          </a:xfrm>
          <a:prstGeom prst="rect">
            <a:avLst/>
          </a:prstGeom>
        </p:spPr>
      </p:pic>
      <p:sp>
        <p:nvSpPr>
          <p:cNvPr id="10" name="TextBox 9">
            <a:extLst>
              <a:ext uri="{FF2B5EF4-FFF2-40B4-BE49-F238E27FC236}">
                <a16:creationId xmlns:a16="http://schemas.microsoft.com/office/drawing/2014/main" id="{7D047E7E-A3B6-304C-98CA-5F5FB473D801}"/>
              </a:ext>
            </a:extLst>
          </p:cNvPr>
          <p:cNvSpPr txBox="1"/>
          <p:nvPr/>
        </p:nvSpPr>
        <p:spPr>
          <a:xfrm>
            <a:off x="1103586" y="1313794"/>
            <a:ext cx="676788" cy="369332"/>
          </a:xfrm>
          <a:prstGeom prst="rect">
            <a:avLst/>
          </a:prstGeom>
          <a:noFill/>
        </p:spPr>
        <p:txBody>
          <a:bodyPr wrap="none" rtlCol="0">
            <a:spAutoFit/>
          </a:bodyPr>
          <a:lstStyle/>
          <a:p>
            <a:r>
              <a:rPr lang="en-US" dirty="0"/>
              <a:t>26 </a:t>
            </a:r>
            <a:r>
              <a:rPr lang="en-US" baseline="30000" dirty="0" err="1"/>
              <a:t>o</a:t>
            </a:r>
            <a:r>
              <a:rPr lang="en-US" dirty="0" err="1"/>
              <a:t>C</a:t>
            </a:r>
            <a:endParaRPr lang="en-US" dirty="0"/>
          </a:p>
        </p:txBody>
      </p:sp>
      <p:sp>
        <p:nvSpPr>
          <p:cNvPr id="11" name="TextBox 10">
            <a:extLst>
              <a:ext uri="{FF2B5EF4-FFF2-40B4-BE49-F238E27FC236}">
                <a16:creationId xmlns:a16="http://schemas.microsoft.com/office/drawing/2014/main" id="{C57AA2A9-F63D-454E-8631-289F970590ED}"/>
              </a:ext>
            </a:extLst>
          </p:cNvPr>
          <p:cNvSpPr txBox="1"/>
          <p:nvPr/>
        </p:nvSpPr>
        <p:spPr>
          <a:xfrm>
            <a:off x="914400" y="944462"/>
            <a:ext cx="1884042" cy="369332"/>
          </a:xfrm>
          <a:prstGeom prst="rect">
            <a:avLst/>
          </a:prstGeom>
          <a:noFill/>
        </p:spPr>
        <p:txBody>
          <a:bodyPr wrap="none" rtlCol="0">
            <a:spAutoFit/>
          </a:bodyPr>
          <a:lstStyle/>
          <a:p>
            <a:r>
              <a:rPr lang="en-US" dirty="0">
                <a:solidFill>
                  <a:schemeClr val="bg2">
                    <a:lumMod val="50000"/>
                  </a:schemeClr>
                </a:solidFill>
              </a:rPr>
              <a:t>Mixed layer depth</a:t>
            </a:r>
          </a:p>
        </p:txBody>
      </p:sp>
    </p:spTree>
    <p:extLst>
      <p:ext uri="{BB962C8B-B14F-4D97-AF65-F5344CB8AC3E}">
        <p14:creationId xmlns:p14="http://schemas.microsoft.com/office/powerpoint/2010/main" val="267058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F3F67A8-0A33-1E4A-9010-B141F87140B1}"/>
              </a:ext>
            </a:extLst>
          </p:cNvPr>
          <p:cNvPicPr>
            <a:picLocks noChangeAspect="1"/>
          </p:cNvPicPr>
          <p:nvPr/>
        </p:nvPicPr>
        <p:blipFill>
          <a:blip r:embed="rId3"/>
          <a:stretch>
            <a:fillRect/>
          </a:stretch>
        </p:blipFill>
        <p:spPr>
          <a:xfrm>
            <a:off x="4611145" y="799955"/>
            <a:ext cx="4532817" cy="3360537"/>
          </a:xfrm>
          <a:prstGeom prst="rect">
            <a:avLst/>
          </a:prstGeom>
        </p:spPr>
      </p:pic>
      <p:pic>
        <p:nvPicPr>
          <p:cNvPr id="15" name="Picture 14">
            <a:extLst>
              <a:ext uri="{FF2B5EF4-FFF2-40B4-BE49-F238E27FC236}">
                <a16:creationId xmlns:a16="http://schemas.microsoft.com/office/drawing/2014/main" id="{0E1F8F47-EDCE-0441-99A3-A010FA80738A}"/>
              </a:ext>
            </a:extLst>
          </p:cNvPr>
          <p:cNvPicPr>
            <a:picLocks noChangeAspect="1"/>
          </p:cNvPicPr>
          <p:nvPr/>
        </p:nvPicPr>
        <p:blipFill>
          <a:blip r:embed="rId4"/>
          <a:stretch>
            <a:fillRect/>
          </a:stretch>
        </p:blipFill>
        <p:spPr>
          <a:xfrm>
            <a:off x="50429" y="774528"/>
            <a:ext cx="4559671" cy="3411392"/>
          </a:xfrm>
          <a:prstGeom prst="rect">
            <a:avLst/>
          </a:prstGeom>
        </p:spPr>
      </p:pic>
      <p:sp>
        <p:nvSpPr>
          <p:cNvPr id="9" name="TextBox 8">
            <a:extLst>
              <a:ext uri="{FF2B5EF4-FFF2-40B4-BE49-F238E27FC236}">
                <a16:creationId xmlns:a16="http://schemas.microsoft.com/office/drawing/2014/main" id="{629461A5-9D35-674F-870E-3D9C555B9D95}"/>
              </a:ext>
            </a:extLst>
          </p:cNvPr>
          <p:cNvSpPr txBox="1"/>
          <p:nvPr/>
        </p:nvSpPr>
        <p:spPr>
          <a:xfrm>
            <a:off x="5153578" y="3090446"/>
            <a:ext cx="652743" cy="338554"/>
          </a:xfrm>
          <a:prstGeom prst="rect">
            <a:avLst/>
          </a:prstGeom>
          <a:noFill/>
        </p:spPr>
        <p:txBody>
          <a:bodyPr wrap="none" rtlCol="0">
            <a:spAutoFit/>
          </a:bodyPr>
          <a:lstStyle/>
          <a:p>
            <a:r>
              <a:rPr lang="en-US" sz="1600" dirty="0">
                <a:solidFill>
                  <a:srgbClr val="C00000"/>
                </a:solidFill>
              </a:rPr>
              <a:t>10 %</a:t>
            </a:r>
          </a:p>
        </p:txBody>
      </p:sp>
      <p:sp>
        <p:nvSpPr>
          <p:cNvPr id="6" name="Title 5">
            <a:extLst>
              <a:ext uri="{FF2B5EF4-FFF2-40B4-BE49-F238E27FC236}">
                <a16:creationId xmlns:a16="http://schemas.microsoft.com/office/drawing/2014/main" id="{B5269DD9-9CFF-0345-B351-894EBC9A7CA6}"/>
              </a:ext>
            </a:extLst>
          </p:cNvPr>
          <p:cNvSpPr>
            <a:spLocks noGrp="1"/>
          </p:cNvSpPr>
          <p:nvPr>
            <p:ph type="title"/>
          </p:nvPr>
        </p:nvSpPr>
        <p:spPr/>
        <p:txBody>
          <a:bodyPr/>
          <a:lstStyle/>
          <a:p>
            <a:pPr algn="ctr"/>
            <a:r>
              <a:rPr lang="en-US" sz="4000" dirty="0"/>
              <a:t>Motivation</a:t>
            </a:r>
          </a:p>
        </p:txBody>
      </p:sp>
      <p:sp>
        <p:nvSpPr>
          <p:cNvPr id="20" name="TextBox 19">
            <a:extLst>
              <a:ext uri="{FF2B5EF4-FFF2-40B4-BE49-F238E27FC236}">
                <a16:creationId xmlns:a16="http://schemas.microsoft.com/office/drawing/2014/main" id="{4A2A5005-D818-AA45-B9E1-8459306855E1}"/>
              </a:ext>
            </a:extLst>
          </p:cNvPr>
          <p:cNvSpPr txBox="1"/>
          <p:nvPr/>
        </p:nvSpPr>
        <p:spPr>
          <a:xfrm>
            <a:off x="719811" y="2228514"/>
            <a:ext cx="652743" cy="338554"/>
          </a:xfrm>
          <a:prstGeom prst="rect">
            <a:avLst/>
          </a:prstGeom>
          <a:noFill/>
        </p:spPr>
        <p:txBody>
          <a:bodyPr wrap="none" rtlCol="0">
            <a:spAutoFit/>
          </a:bodyPr>
          <a:lstStyle/>
          <a:p>
            <a:r>
              <a:rPr lang="en-US" sz="1600" dirty="0">
                <a:solidFill>
                  <a:srgbClr val="00B050"/>
                </a:solidFill>
              </a:rPr>
              <a:t>50 %</a:t>
            </a:r>
          </a:p>
        </p:txBody>
      </p:sp>
      <p:sp>
        <p:nvSpPr>
          <p:cNvPr id="21" name="TextBox 20">
            <a:extLst>
              <a:ext uri="{FF2B5EF4-FFF2-40B4-BE49-F238E27FC236}">
                <a16:creationId xmlns:a16="http://schemas.microsoft.com/office/drawing/2014/main" id="{11121435-C977-824F-B84F-4C588993EFB3}"/>
              </a:ext>
            </a:extLst>
          </p:cNvPr>
          <p:cNvSpPr txBox="1"/>
          <p:nvPr/>
        </p:nvSpPr>
        <p:spPr>
          <a:xfrm>
            <a:off x="5367204" y="1287870"/>
            <a:ext cx="652743" cy="338554"/>
          </a:xfrm>
          <a:prstGeom prst="rect">
            <a:avLst/>
          </a:prstGeom>
          <a:noFill/>
        </p:spPr>
        <p:txBody>
          <a:bodyPr wrap="none" rtlCol="0">
            <a:spAutoFit/>
          </a:bodyPr>
          <a:lstStyle/>
          <a:p>
            <a:r>
              <a:rPr lang="en-US" sz="1600" dirty="0">
                <a:solidFill>
                  <a:srgbClr val="FFC000"/>
                </a:solidFill>
              </a:rPr>
              <a:t>33 %</a:t>
            </a:r>
          </a:p>
        </p:txBody>
      </p:sp>
      <p:sp>
        <p:nvSpPr>
          <p:cNvPr id="22" name="TextBox 21">
            <a:extLst>
              <a:ext uri="{FF2B5EF4-FFF2-40B4-BE49-F238E27FC236}">
                <a16:creationId xmlns:a16="http://schemas.microsoft.com/office/drawing/2014/main" id="{37EE87BF-0F98-364F-9F57-D6C7A7590DAB}"/>
              </a:ext>
            </a:extLst>
          </p:cNvPr>
          <p:cNvSpPr txBox="1"/>
          <p:nvPr/>
        </p:nvSpPr>
        <p:spPr>
          <a:xfrm>
            <a:off x="6602840" y="1444537"/>
            <a:ext cx="652743" cy="338554"/>
          </a:xfrm>
          <a:prstGeom prst="rect">
            <a:avLst/>
          </a:prstGeom>
          <a:noFill/>
        </p:spPr>
        <p:txBody>
          <a:bodyPr wrap="none" rtlCol="0">
            <a:spAutoFit/>
          </a:bodyPr>
          <a:lstStyle/>
          <a:p>
            <a:r>
              <a:rPr lang="en-US" sz="1600" dirty="0">
                <a:solidFill>
                  <a:schemeClr val="bg2">
                    <a:lumMod val="60000"/>
                    <a:lumOff val="40000"/>
                  </a:schemeClr>
                </a:solidFill>
              </a:rPr>
              <a:t>43 %</a:t>
            </a:r>
          </a:p>
        </p:txBody>
      </p:sp>
      <p:sp>
        <p:nvSpPr>
          <p:cNvPr id="11" name="TextBox 10">
            <a:extLst>
              <a:ext uri="{FF2B5EF4-FFF2-40B4-BE49-F238E27FC236}">
                <a16:creationId xmlns:a16="http://schemas.microsoft.com/office/drawing/2014/main" id="{96897064-2584-374F-87EF-3D0AB2421AF2}"/>
              </a:ext>
            </a:extLst>
          </p:cNvPr>
          <p:cNvSpPr txBox="1"/>
          <p:nvPr/>
        </p:nvSpPr>
        <p:spPr>
          <a:xfrm>
            <a:off x="621027" y="2802523"/>
            <a:ext cx="652743" cy="338554"/>
          </a:xfrm>
          <a:prstGeom prst="rect">
            <a:avLst/>
          </a:prstGeom>
          <a:noFill/>
        </p:spPr>
        <p:txBody>
          <a:bodyPr wrap="none" rtlCol="0">
            <a:spAutoFit/>
          </a:bodyPr>
          <a:lstStyle/>
          <a:p>
            <a:r>
              <a:rPr lang="en-US" sz="1600" dirty="0">
                <a:solidFill>
                  <a:srgbClr val="C00000"/>
                </a:solidFill>
              </a:rPr>
              <a:t>50 %</a:t>
            </a:r>
          </a:p>
        </p:txBody>
      </p:sp>
      <p:sp>
        <p:nvSpPr>
          <p:cNvPr id="13" name="TextBox 12">
            <a:extLst>
              <a:ext uri="{FF2B5EF4-FFF2-40B4-BE49-F238E27FC236}">
                <a16:creationId xmlns:a16="http://schemas.microsoft.com/office/drawing/2014/main" id="{9CCA24A5-8CD2-1E45-BBDA-FD605D632969}"/>
              </a:ext>
            </a:extLst>
          </p:cNvPr>
          <p:cNvSpPr txBox="1"/>
          <p:nvPr/>
        </p:nvSpPr>
        <p:spPr>
          <a:xfrm>
            <a:off x="621027" y="1306010"/>
            <a:ext cx="652743" cy="338554"/>
          </a:xfrm>
          <a:prstGeom prst="rect">
            <a:avLst/>
          </a:prstGeom>
          <a:noFill/>
        </p:spPr>
        <p:txBody>
          <a:bodyPr wrap="none" rtlCol="0">
            <a:spAutoFit/>
          </a:bodyPr>
          <a:lstStyle/>
          <a:p>
            <a:r>
              <a:rPr lang="en-US" sz="1600" dirty="0">
                <a:solidFill>
                  <a:srgbClr val="FFC000"/>
                </a:solidFill>
              </a:rPr>
              <a:t>76 %</a:t>
            </a:r>
          </a:p>
        </p:txBody>
      </p:sp>
      <p:sp>
        <p:nvSpPr>
          <p:cNvPr id="14" name="TextBox 13">
            <a:extLst>
              <a:ext uri="{FF2B5EF4-FFF2-40B4-BE49-F238E27FC236}">
                <a16:creationId xmlns:a16="http://schemas.microsoft.com/office/drawing/2014/main" id="{F951E326-E153-EC4B-AF58-449154AD5B04}"/>
              </a:ext>
            </a:extLst>
          </p:cNvPr>
          <p:cNvSpPr txBox="1"/>
          <p:nvPr/>
        </p:nvSpPr>
        <p:spPr>
          <a:xfrm>
            <a:off x="1563389" y="1356942"/>
            <a:ext cx="652743" cy="338554"/>
          </a:xfrm>
          <a:prstGeom prst="rect">
            <a:avLst/>
          </a:prstGeom>
          <a:noFill/>
        </p:spPr>
        <p:txBody>
          <a:bodyPr wrap="none" rtlCol="0">
            <a:spAutoFit/>
          </a:bodyPr>
          <a:lstStyle/>
          <a:p>
            <a:r>
              <a:rPr lang="en-US" sz="1600" dirty="0">
                <a:solidFill>
                  <a:schemeClr val="bg2">
                    <a:lumMod val="60000"/>
                    <a:lumOff val="40000"/>
                  </a:schemeClr>
                </a:solidFill>
              </a:rPr>
              <a:t>47 %</a:t>
            </a:r>
          </a:p>
        </p:txBody>
      </p:sp>
      <p:sp>
        <p:nvSpPr>
          <p:cNvPr id="16" name="TextBox 15">
            <a:extLst>
              <a:ext uri="{FF2B5EF4-FFF2-40B4-BE49-F238E27FC236}">
                <a16:creationId xmlns:a16="http://schemas.microsoft.com/office/drawing/2014/main" id="{0C13EA86-2313-B041-94AC-65E2FDDEED74}"/>
              </a:ext>
            </a:extLst>
          </p:cNvPr>
          <p:cNvSpPr txBox="1"/>
          <p:nvPr/>
        </p:nvSpPr>
        <p:spPr>
          <a:xfrm>
            <a:off x="5187789" y="2463969"/>
            <a:ext cx="652743" cy="338554"/>
          </a:xfrm>
          <a:prstGeom prst="rect">
            <a:avLst/>
          </a:prstGeom>
          <a:noFill/>
        </p:spPr>
        <p:txBody>
          <a:bodyPr wrap="none" rtlCol="0">
            <a:spAutoFit/>
          </a:bodyPr>
          <a:lstStyle/>
          <a:p>
            <a:r>
              <a:rPr lang="en-US" sz="1600" dirty="0">
                <a:solidFill>
                  <a:srgbClr val="00B050"/>
                </a:solidFill>
              </a:rPr>
              <a:t>29 %</a:t>
            </a:r>
          </a:p>
        </p:txBody>
      </p:sp>
      <p:sp>
        <p:nvSpPr>
          <p:cNvPr id="17" name="Rectangle 16">
            <a:extLst>
              <a:ext uri="{FF2B5EF4-FFF2-40B4-BE49-F238E27FC236}">
                <a16:creationId xmlns:a16="http://schemas.microsoft.com/office/drawing/2014/main" id="{F356CACA-7684-2546-9DD5-59F42F58F9DD}"/>
              </a:ext>
            </a:extLst>
          </p:cNvPr>
          <p:cNvSpPr/>
          <p:nvPr/>
        </p:nvSpPr>
        <p:spPr>
          <a:xfrm>
            <a:off x="7013863" y="6321449"/>
            <a:ext cx="1943100" cy="370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Rectangle 17">
            <a:extLst>
              <a:ext uri="{FF2B5EF4-FFF2-40B4-BE49-F238E27FC236}">
                <a16:creationId xmlns:a16="http://schemas.microsoft.com/office/drawing/2014/main" id="{D5A7C9E1-CF14-3E41-9ED1-C0AACC261D9A}"/>
              </a:ext>
            </a:extLst>
          </p:cNvPr>
          <p:cNvSpPr/>
          <p:nvPr/>
        </p:nvSpPr>
        <p:spPr>
          <a:xfrm>
            <a:off x="719811" y="4211347"/>
            <a:ext cx="8271162" cy="2554545"/>
          </a:xfrm>
          <a:prstGeom prst="rect">
            <a:avLst/>
          </a:prstGeom>
        </p:spPr>
        <p:txBody>
          <a:bodyPr wrap="square">
            <a:spAutoFit/>
          </a:bodyPr>
          <a:lstStyle/>
          <a:p>
            <a:pPr>
              <a:buFont typeface="Arial" panose="020B0604020202020204" pitchFamily="34" charset="0"/>
              <a:buChar char="•"/>
            </a:pPr>
            <a:r>
              <a:rPr lang="en-US" sz="2000" dirty="0">
                <a:latin typeface="Calibri" panose="020F0502020204030204" pitchFamily="34" charset="0"/>
              </a:rPr>
              <a:t>Hurricane Forecast Improvement Program (HFIP) established 2009</a:t>
            </a:r>
          </a:p>
          <a:p>
            <a:pPr>
              <a:buFont typeface="Arial" panose="020B0604020202020204" pitchFamily="34" charset="0"/>
              <a:buChar char="•"/>
            </a:pPr>
            <a:r>
              <a:rPr lang="en-US" sz="2000" dirty="0">
                <a:latin typeface="Calibri" panose="020F0502020204030204" pitchFamily="34" charset="0"/>
              </a:rPr>
              <a:t>20% error reduction in track and intensity in first 5 years</a:t>
            </a:r>
          </a:p>
          <a:p>
            <a:pPr>
              <a:buFont typeface="Arial" panose="020B0604020202020204" pitchFamily="34" charset="0"/>
              <a:buChar char="•"/>
            </a:pPr>
            <a:r>
              <a:rPr lang="en-US" sz="2000" dirty="0">
                <a:latin typeface="Calibri" panose="020F0502020204030204" pitchFamily="34" charset="0"/>
              </a:rPr>
              <a:t>Improvements leveled off after 2015</a:t>
            </a:r>
          </a:p>
          <a:p>
            <a:pPr>
              <a:buFont typeface="Arial" panose="020B0604020202020204" pitchFamily="34" charset="0"/>
              <a:buChar char="•"/>
            </a:pPr>
            <a:r>
              <a:rPr lang="en-US" sz="2000" dirty="0">
                <a:latin typeface="Calibri" panose="020F0502020204030204" pitchFamily="34" charset="0"/>
              </a:rPr>
              <a:t>To reach original 10 year goals, suggest a focus on</a:t>
            </a:r>
          </a:p>
          <a:p>
            <a:pPr marL="742950" lvl="1" indent="-285750">
              <a:buFont typeface="Courier New" panose="02070309020205020404" pitchFamily="49" charset="0"/>
              <a:buChar char="o"/>
            </a:pPr>
            <a:r>
              <a:rPr lang="en-US" sz="2000" dirty="0">
                <a:latin typeface="Calibri" panose="020F0502020204030204" pitchFamily="34" charset="0"/>
              </a:rPr>
              <a:t>Forecast outliers</a:t>
            </a:r>
          </a:p>
          <a:p>
            <a:pPr marL="742950" lvl="1" indent="-285750">
              <a:buFont typeface="Courier New" panose="02070309020205020404" pitchFamily="49" charset="0"/>
              <a:buChar char="o"/>
            </a:pPr>
            <a:r>
              <a:rPr lang="en-US" sz="2000" dirty="0">
                <a:latin typeface="Calibri" panose="020F0502020204030204" pitchFamily="34" charset="0"/>
              </a:rPr>
              <a:t>Rapid intensification events</a:t>
            </a:r>
          </a:p>
          <a:p>
            <a:pPr>
              <a:buFont typeface="Arial" panose="020B0604020202020204" pitchFamily="34" charset="0"/>
              <a:buChar char="•"/>
            </a:pPr>
            <a:r>
              <a:rPr lang="en-US" sz="2000" dirty="0">
                <a:latin typeface="Calibri" panose="020F0502020204030204" pitchFamily="34" charset="0"/>
              </a:rPr>
              <a:t>Goals for next generation HFIP include:</a:t>
            </a:r>
          </a:p>
          <a:p>
            <a:pPr marL="742950" lvl="1" indent="-285750">
              <a:buFont typeface="Courier New" panose="02070309020205020404" pitchFamily="49" charset="0"/>
              <a:buChar char="o"/>
            </a:pPr>
            <a:r>
              <a:rPr lang="en-US" sz="2000" dirty="0">
                <a:latin typeface="Calibri" panose="020F0502020204030204" pitchFamily="34" charset="0"/>
              </a:rPr>
              <a:t>Reduction in forecast errors by 50 percent from 2017 level</a:t>
            </a:r>
            <a:endParaRPr lang="en-US" sz="2000" b="0" i="0" u="none" strike="noStrike" dirty="0">
              <a:effectLst/>
              <a:latin typeface="Calibri" panose="020F0502020204030204" pitchFamily="34" charset="0"/>
            </a:endParaRPr>
          </a:p>
        </p:txBody>
      </p:sp>
      <p:sp>
        <p:nvSpPr>
          <p:cNvPr id="23" name="TextBox 22">
            <a:extLst>
              <a:ext uri="{FF2B5EF4-FFF2-40B4-BE49-F238E27FC236}">
                <a16:creationId xmlns:a16="http://schemas.microsoft.com/office/drawing/2014/main" id="{20AAD1A2-77A2-C249-B849-ECAC860CCBA7}"/>
              </a:ext>
            </a:extLst>
          </p:cNvPr>
          <p:cNvSpPr txBox="1"/>
          <p:nvPr/>
        </p:nvSpPr>
        <p:spPr>
          <a:xfrm>
            <a:off x="1459226" y="1746552"/>
            <a:ext cx="652743" cy="338554"/>
          </a:xfrm>
          <a:prstGeom prst="rect">
            <a:avLst/>
          </a:prstGeom>
          <a:noFill/>
        </p:spPr>
        <p:txBody>
          <a:bodyPr wrap="none" rtlCol="0">
            <a:spAutoFit/>
          </a:bodyPr>
          <a:lstStyle/>
          <a:p>
            <a:r>
              <a:rPr lang="en-US" sz="1600" dirty="0">
                <a:solidFill>
                  <a:srgbClr val="AD7823"/>
                </a:solidFill>
              </a:rPr>
              <a:t>52 %</a:t>
            </a:r>
          </a:p>
        </p:txBody>
      </p:sp>
      <p:sp>
        <p:nvSpPr>
          <p:cNvPr id="24" name="TextBox 23">
            <a:extLst>
              <a:ext uri="{FF2B5EF4-FFF2-40B4-BE49-F238E27FC236}">
                <a16:creationId xmlns:a16="http://schemas.microsoft.com/office/drawing/2014/main" id="{DF115DD1-8750-1244-966F-9CBCEC3A8672}"/>
              </a:ext>
            </a:extLst>
          </p:cNvPr>
          <p:cNvSpPr txBox="1"/>
          <p:nvPr/>
        </p:nvSpPr>
        <p:spPr>
          <a:xfrm>
            <a:off x="6018897" y="1577275"/>
            <a:ext cx="652743" cy="338554"/>
          </a:xfrm>
          <a:prstGeom prst="rect">
            <a:avLst/>
          </a:prstGeom>
          <a:noFill/>
        </p:spPr>
        <p:txBody>
          <a:bodyPr wrap="none" rtlCol="0">
            <a:spAutoFit/>
          </a:bodyPr>
          <a:lstStyle/>
          <a:p>
            <a:r>
              <a:rPr lang="en-US" sz="1600" dirty="0">
                <a:solidFill>
                  <a:srgbClr val="AD7823"/>
                </a:solidFill>
              </a:rPr>
              <a:t>45 %</a:t>
            </a:r>
          </a:p>
        </p:txBody>
      </p:sp>
    </p:spTree>
    <p:extLst>
      <p:ext uri="{BB962C8B-B14F-4D97-AF65-F5344CB8AC3E}">
        <p14:creationId xmlns:p14="http://schemas.microsoft.com/office/powerpoint/2010/main" val="370124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4655C6-5345-1F48-9CD4-A57BB91C4FDA}"/>
              </a:ext>
            </a:extLst>
          </p:cNvPr>
          <p:cNvPicPr>
            <a:picLocks noChangeAspect="1"/>
          </p:cNvPicPr>
          <p:nvPr/>
        </p:nvPicPr>
        <p:blipFill>
          <a:blip r:embed="rId3"/>
          <a:stretch>
            <a:fillRect/>
          </a:stretch>
        </p:blipFill>
        <p:spPr>
          <a:xfrm>
            <a:off x="6927" y="2778938"/>
            <a:ext cx="9144000" cy="4079062"/>
          </a:xfrm>
          <a:prstGeom prst="rect">
            <a:avLst/>
          </a:prstGeom>
        </p:spPr>
      </p:pic>
      <p:sp>
        <p:nvSpPr>
          <p:cNvPr id="2" name="TextBox 1">
            <a:extLst>
              <a:ext uri="{FF2B5EF4-FFF2-40B4-BE49-F238E27FC236}">
                <a16:creationId xmlns:a16="http://schemas.microsoft.com/office/drawing/2014/main" id="{ADA1FDA4-A820-1B4D-86D9-A213643E5F7F}"/>
              </a:ext>
            </a:extLst>
          </p:cNvPr>
          <p:cNvSpPr txBox="1"/>
          <p:nvPr/>
        </p:nvSpPr>
        <p:spPr>
          <a:xfrm>
            <a:off x="1184570" y="0"/>
            <a:ext cx="6419321" cy="584775"/>
          </a:xfrm>
          <a:prstGeom prst="rect">
            <a:avLst/>
          </a:prstGeom>
          <a:noFill/>
        </p:spPr>
        <p:txBody>
          <a:bodyPr wrap="none" rtlCol="0">
            <a:spAutoFit/>
          </a:bodyPr>
          <a:lstStyle/>
          <a:p>
            <a:r>
              <a:rPr lang="en-US" sz="3200" dirty="0">
                <a:solidFill>
                  <a:schemeClr val="bg1"/>
                </a:solidFill>
              </a:rPr>
              <a:t>GHRSST During Hurricane Dorian</a:t>
            </a:r>
          </a:p>
        </p:txBody>
      </p:sp>
      <p:grpSp>
        <p:nvGrpSpPr>
          <p:cNvPr id="16" name="Group 15">
            <a:extLst>
              <a:ext uri="{FF2B5EF4-FFF2-40B4-BE49-F238E27FC236}">
                <a16:creationId xmlns:a16="http://schemas.microsoft.com/office/drawing/2014/main" id="{FE8C6D20-AE6C-104E-85AC-6F00F22EEA05}"/>
              </a:ext>
            </a:extLst>
          </p:cNvPr>
          <p:cNvGrpSpPr/>
          <p:nvPr/>
        </p:nvGrpSpPr>
        <p:grpSpPr>
          <a:xfrm rot="10800000">
            <a:off x="4114936" y="3861935"/>
            <a:ext cx="3293782" cy="533419"/>
            <a:chOff x="322025" y="1734417"/>
            <a:chExt cx="3621651" cy="1094480"/>
          </a:xfrm>
        </p:grpSpPr>
        <p:cxnSp>
          <p:nvCxnSpPr>
            <p:cNvPr id="17" name="Straight Connector 16">
              <a:extLst>
                <a:ext uri="{FF2B5EF4-FFF2-40B4-BE49-F238E27FC236}">
                  <a16:creationId xmlns:a16="http://schemas.microsoft.com/office/drawing/2014/main" id="{D80F9472-56ED-0C4B-BF7F-FC47D7707080}"/>
                </a:ext>
              </a:extLst>
            </p:cNvPr>
            <p:cNvCxnSpPr>
              <a:cxnSpLocks/>
            </p:cNvCxnSpPr>
            <p:nvPr/>
          </p:nvCxnSpPr>
          <p:spPr>
            <a:xfrm rot="10800000" flipH="1">
              <a:off x="322025" y="1734417"/>
              <a:ext cx="3314554" cy="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8BFF9E-01DA-9247-8095-D4ADD091ED75}"/>
                </a:ext>
              </a:extLst>
            </p:cNvPr>
            <p:cNvCxnSpPr>
              <a:cxnSpLocks/>
            </p:cNvCxnSpPr>
            <p:nvPr/>
          </p:nvCxnSpPr>
          <p:spPr>
            <a:xfrm rot="10800000" flipH="1">
              <a:off x="2892879" y="2828895"/>
              <a:ext cx="7437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ECE10733-9F41-9046-862D-5EDC629FD2D6}"/>
                </a:ext>
              </a:extLst>
            </p:cNvPr>
            <p:cNvSpPr/>
            <p:nvPr/>
          </p:nvSpPr>
          <p:spPr>
            <a:xfrm>
              <a:off x="3636580" y="1734419"/>
              <a:ext cx="307096" cy="1094478"/>
            </a:xfrm>
            <a:prstGeom prst="rightBrace">
              <a:avLst>
                <a:gd name="adj1" fmla="val 8333"/>
                <a:gd name="adj2" fmla="val 524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F7962973-94A9-FC4A-8F77-F7E1AEC5D0E1}"/>
              </a:ext>
            </a:extLst>
          </p:cNvPr>
          <p:cNvSpPr txBox="1"/>
          <p:nvPr/>
        </p:nvSpPr>
        <p:spPr>
          <a:xfrm>
            <a:off x="3266912" y="3943978"/>
            <a:ext cx="987671" cy="369332"/>
          </a:xfrm>
          <a:prstGeom prst="rect">
            <a:avLst/>
          </a:prstGeom>
          <a:noFill/>
        </p:spPr>
        <p:txBody>
          <a:bodyPr wrap="square" rtlCol="0">
            <a:spAutoFit/>
          </a:bodyPr>
          <a:lstStyle/>
          <a:p>
            <a:r>
              <a:rPr lang="en-US" dirty="0"/>
              <a:t>1.6 </a:t>
            </a:r>
            <a:r>
              <a:rPr lang="en-US" baseline="30000" dirty="0" err="1"/>
              <a:t>o</a:t>
            </a:r>
            <a:r>
              <a:rPr lang="en-US" dirty="0" err="1"/>
              <a:t>C</a:t>
            </a:r>
            <a:endParaRPr lang="en-US" dirty="0"/>
          </a:p>
        </p:txBody>
      </p:sp>
      <p:pic>
        <p:nvPicPr>
          <p:cNvPr id="14" name="Picture 13">
            <a:extLst>
              <a:ext uri="{FF2B5EF4-FFF2-40B4-BE49-F238E27FC236}">
                <a16:creationId xmlns:a16="http://schemas.microsoft.com/office/drawing/2014/main" id="{B7C51F0A-E1B3-504A-995E-133C93F8C299}"/>
              </a:ext>
            </a:extLst>
          </p:cNvPr>
          <p:cNvPicPr>
            <a:picLocks noChangeAspect="1"/>
          </p:cNvPicPr>
          <p:nvPr/>
        </p:nvPicPr>
        <p:blipFill>
          <a:blip r:embed="rId4"/>
          <a:stretch>
            <a:fillRect/>
          </a:stretch>
        </p:blipFill>
        <p:spPr>
          <a:xfrm>
            <a:off x="2691291" y="652613"/>
            <a:ext cx="3685217" cy="2657189"/>
          </a:xfrm>
          <a:prstGeom prst="rect">
            <a:avLst/>
          </a:prstGeom>
        </p:spPr>
      </p:pic>
      <p:pic>
        <p:nvPicPr>
          <p:cNvPr id="21" name="Picture 20">
            <a:extLst>
              <a:ext uri="{FF2B5EF4-FFF2-40B4-BE49-F238E27FC236}">
                <a16:creationId xmlns:a16="http://schemas.microsoft.com/office/drawing/2014/main" id="{1284DE48-0468-DB46-8F3A-7F3A3BAEE9B8}"/>
              </a:ext>
            </a:extLst>
          </p:cNvPr>
          <p:cNvPicPr>
            <a:picLocks noChangeAspect="1"/>
          </p:cNvPicPr>
          <p:nvPr/>
        </p:nvPicPr>
        <p:blipFill>
          <a:blip r:embed="rId5"/>
          <a:stretch>
            <a:fillRect/>
          </a:stretch>
        </p:blipFill>
        <p:spPr>
          <a:xfrm>
            <a:off x="3046054" y="1102856"/>
            <a:ext cx="217460" cy="217460"/>
          </a:xfrm>
          <a:prstGeom prst="rect">
            <a:avLst/>
          </a:prstGeom>
        </p:spPr>
      </p:pic>
      <p:sp>
        <p:nvSpPr>
          <p:cNvPr id="15" name="Curved Up Arrow 14">
            <a:extLst>
              <a:ext uri="{FF2B5EF4-FFF2-40B4-BE49-F238E27FC236}">
                <a16:creationId xmlns:a16="http://schemas.microsoft.com/office/drawing/2014/main" id="{27F74DC6-580B-1E4E-A8A1-23AC261658FC}"/>
              </a:ext>
            </a:extLst>
          </p:cNvPr>
          <p:cNvSpPr/>
          <p:nvPr/>
        </p:nvSpPr>
        <p:spPr>
          <a:xfrm rot="6458991">
            <a:off x="1350335" y="1942924"/>
            <a:ext cx="2392323" cy="839973"/>
          </a:xfrm>
          <a:prstGeom prst="curvedUpArrow">
            <a:avLst>
              <a:gd name="adj1" fmla="val 0"/>
              <a:gd name="adj2" fmla="val 25569"/>
              <a:gd name="adj3" fmla="val 13635"/>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A90D8748-2C95-A74C-9FBD-C3234FAA9632}"/>
              </a:ext>
            </a:extLst>
          </p:cNvPr>
          <p:cNvSpPr/>
          <p:nvPr/>
        </p:nvSpPr>
        <p:spPr>
          <a:xfrm>
            <a:off x="3283523" y="1279504"/>
            <a:ext cx="73152" cy="73152"/>
          </a:xfrm>
          <a:prstGeom prst="ellipse">
            <a:avLst/>
          </a:prstGeom>
          <a:solidFill>
            <a:srgbClr val="0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544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15095-3C44-5D41-BF41-25C152863BC5}"/>
              </a:ext>
            </a:extLst>
          </p:cNvPr>
          <p:cNvSpPr txBox="1"/>
          <p:nvPr/>
        </p:nvSpPr>
        <p:spPr>
          <a:xfrm>
            <a:off x="1184570" y="0"/>
            <a:ext cx="6811480" cy="584775"/>
          </a:xfrm>
          <a:prstGeom prst="rect">
            <a:avLst/>
          </a:prstGeom>
          <a:noFill/>
        </p:spPr>
        <p:txBody>
          <a:bodyPr wrap="none" rtlCol="0">
            <a:spAutoFit/>
          </a:bodyPr>
          <a:lstStyle/>
          <a:p>
            <a:r>
              <a:rPr lang="en-US" sz="3200" dirty="0">
                <a:solidFill>
                  <a:schemeClr val="bg1"/>
                </a:solidFill>
              </a:rPr>
              <a:t>Argo Floats During Hurricane Dorian</a:t>
            </a:r>
          </a:p>
        </p:txBody>
      </p:sp>
      <p:pic>
        <p:nvPicPr>
          <p:cNvPr id="3" name="Picture 2">
            <a:extLst>
              <a:ext uri="{FF2B5EF4-FFF2-40B4-BE49-F238E27FC236}">
                <a16:creationId xmlns:a16="http://schemas.microsoft.com/office/drawing/2014/main" id="{2E620F6C-9F47-AF44-88C3-2D4F30D83745}"/>
              </a:ext>
            </a:extLst>
          </p:cNvPr>
          <p:cNvPicPr>
            <a:picLocks noChangeAspect="1"/>
          </p:cNvPicPr>
          <p:nvPr/>
        </p:nvPicPr>
        <p:blipFill>
          <a:blip r:embed="rId2"/>
          <a:stretch>
            <a:fillRect/>
          </a:stretch>
        </p:blipFill>
        <p:spPr>
          <a:xfrm>
            <a:off x="176646" y="675372"/>
            <a:ext cx="2790202" cy="2847145"/>
          </a:xfrm>
          <a:prstGeom prst="rect">
            <a:avLst/>
          </a:prstGeom>
        </p:spPr>
      </p:pic>
      <p:pic>
        <p:nvPicPr>
          <p:cNvPr id="5" name="Picture 4">
            <a:extLst>
              <a:ext uri="{FF2B5EF4-FFF2-40B4-BE49-F238E27FC236}">
                <a16:creationId xmlns:a16="http://schemas.microsoft.com/office/drawing/2014/main" id="{2CD747E0-0C57-894A-9BFA-D5903FCEF305}"/>
              </a:ext>
            </a:extLst>
          </p:cNvPr>
          <p:cNvPicPr>
            <a:picLocks noChangeAspect="1"/>
          </p:cNvPicPr>
          <p:nvPr/>
        </p:nvPicPr>
        <p:blipFill>
          <a:blip r:embed="rId3"/>
          <a:stretch>
            <a:fillRect/>
          </a:stretch>
        </p:blipFill>
        <p:spPr>
          <a:xfrm>
            <a:off x="1514186" y="2722419"/>
            <a:ext cx="2880613" cy="3971636"/>
          </a:xfrm>
          <a:prstGeom prst="rect">
            <a:avLst/>
          </a:prstGeom>
        </p:spPr>
      </p:pic>
      <p:pic>
        <p:nvPicPr>
          <p:cNvPr id="7" name="Picture 6">
            <a:extLst>
              <a:ext uri="{FF2B5EF4-FFF2-40B4-BE49-F238E27FC236}">
                <a16:creationId xmlns:a16="http://schemas.microsoft.com/office/drawing/2014/main" id="{0CECD6FC-7E50-D74C-8AF5-5E6C3431E163}"/>
              </a:ext>
            </a:extLst>
          </p:cNvPr>
          <p:cNvPicPr>
            <a:picLocks noChangeAspect="1"/>
          </p:cNvPicPr>
          <p:nvPr/>
        </p:nvPicPr>
        <p:blipFill>
          <a:blip r:embed="rId4"/>
          <a:stretch>
            <a:fillRect/>
          </a:stretch>
        </p:blipFill>
        <p:spPr>
          <a:xfrm>
            <a:off x="4533900" y="2722419"/>
            <a:ext cx="2947206" cy="3971636"/>
          </a:xfrm>
          <a:prstGeom prst="rect">
            <a:avLst/>
          </a:prstGeom>
        </p:spPr>
      </p:pic>
      <p:cxnSp>
        <p:nvCxnSpPr>
          <p:cNvPr id="8" name="Straight Arrow Connector 7">
            <a:extLst>
              <a:ext uri="{FF2B5EF4-FFF2-40B4-BE49-F238E27FC236}">
                <a16:creationId xmlns:a16="http://schemas.microsoft.com/office/drawing/2014/main" id="{F0451E45-3D57-8B40-A639-50115B1CD43E}"/>
              </a:ext>
            </a:extLst>
          </p:cNvPr>
          <p:cNvCxnSpPr>
            <a:cxnSpLocks/>
          </p:cNvCxnSpPr>
          <p:nvPr/>
        </p:nvCxnSpPr>
        <p:spPr>
          <a:xfrm>
            <a:off x="1972066" y="2256117"/>
            <a:ext cx="1900679" cy="117535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93B8427-E32E-2746-B0F8-1D33ED812988}"/>
              </a:ext>
            </a:extLst>
          </p:cNvPr>
          <p:cNvCxnSpPr>
            <a:cxnSpLocks/>
          </p:cNvCxnSpPr>
          <p:nvPr/>
        </p:nvCxnSpPr>
        <p:spPr>
          <a:xfrm>
            <a:off x="1920639" y="2377888"/>
            <a:ext cx="1174919" cy="1519881"/>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C19F025B-254A-C34D-A1B6-FAFC692BDB7D}"/>
              </a:ext>
            </a:extLst>
          </p:cNvPr>
          <p:cNvSpPr/>
          <p:nvPr/>
        </p:nvSpPr>
        <p:spPr>
          <a:xfrm rot="16200000">
            <a:off x="6236637" y="2540631"/>
            <a:ext cx="159841" cy="334746"/>
          </a:xfrm>
          <a:prstGeom prst="rightBrace">
            <a:avLst>
              <a:gd name="adj1" fmla="val 19563"/>
              <a:gd name="adj2" fmla="val 4899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6188C0-6392-A54A-97EF-92D6611B1A6F}"/>
              </a:ext>
            </a:extLst>
          </p:cNvPr>
          <p:cNvSpPr txBox="1"/>
          <p:nvPr/>
        </p:nvSpPr>
        <p:spPr>
          <a:xfrm>
            <a:off x="3454893" y="1435238"/>
            <a:ext cx="815243" cy="369332"/>
          </a:xfrm>
          <a:prstGeom prst="rect">
            <a:avLst/>
          </a:prstGeom>
          <a:noFill/>
        </p:spPr>
        <p:txBody>
          <a:bodyPr wrap="square" rtlCol="0">
            <a:spAutoFit/>
          </a:bodyPr>
          <a:lstStyle/>
          <a:p>
            <a:r>
              <a:rPr lang="en-US" dirty="0"/>
              <a:t>3.5 </a:t>
            </a:r>
            <a:r>
              <a:rPr lang="en-US" baseline="30000" dirty="0" err="1"/>
              <a:t>o</a:t>
            </a:r>
            <a:r>
              <a:rPr lang="en-US" dirty="0" err="1"/>
              <a:t>C</a:t>
            </a:r>
            <a:endParaRPr lang="en-US" dirty="0"/>
          </a:p>
        </p:txBody>
      </p:sp>
      <p:sp>
        <p:nvSpPr>
          <p:cNvPr id="21" name="Right Brace 20">
            <a:extLst>
              <a:ext uri="{FF2B5EF4-FFF2-40B4-BE49-F238E27FC236}">
                <a16:creationId xmlns:a16="http://schemas.microsoft.com/office/drawing/2014/main" id="{BE217EC9-94BE-0545-B3BD-410EF9B7A575}"/>
              </a:ext>
            </a:extLst>
          </p:cNvPr>
          <p:cNvSpPr/>
          <p:nvPr/>
        </p:nvSpPr>
        <p:spPr>
          <a:xfrm rot="16200000">
            <a:off x="3655969" y="1515886"/>
            <a:ext cx="322016" cy="757549"/>
          </a:xfrm>
          <a:prstGeom prst="rightBrace">
            <a:avLst>
              <a:gd name="adj1" fmla="val 35043"/>
              <a:gd name="adj2" fmla="val 4899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D3B9BA25-639C-A84A-9C68-79DD39432191}"/>
              </a:ext>
            </a:extLst>
          </p:cNvPr>
          <p:cNvSpPr txBox="1"/>
          <p:nvPr/>
        </p:nvSpPr>
        <p:spPr>
          <a:xfrm>
            <a:off x="6060233" y="2275485"/>
            <a:ext cx="512648" cy="369332"/>
          </a:xfrm>
          <a:prstGeom prst="rect">
            <a:avLst/>
          </a:prstGeom>
          <a:noFill/>
        </p:spPr>
        <p:txBody>
          <a:bodyPr wrap="square" rtlCol="0">
            <a:spAutoFit/>
          </a:bodyPr>
          <a:lstStyle/>
          <a:p>
            <a:r>
              <a:rPr lang="en-US" dirty="0"/>
              <a:t>0.1</a:t>
            </a:r>
          </a:p>
        </p:txBody>
      </p:sp>
      <p:sp>
        <p:nvSpPr>
          <p:cNvPr id="23" name="Right Brace 22">
            <a:extLst>
              <a:ext uri="{FF2B5EF4-FFF2-40B4-BE49-F238E27FC236}">
                <a16:creationId xmlns:a16="http://schemas.microsoft.com/office/drawing/2014/main" id="{9DCF81F4-E1AD-0A41-A48B-554DBAC21626}"/>
              </a:ext>
            </a:extLst>
          </p:cNvPr>
          <p:cNvSpPr/>
          <p:nvPr/>
        </p:nvSpPr>
        <p:spPr>
          <a:xfrm rot="16200000">
            <a:off x="3771889" y="2464525"/>
            <a:ext cx="188966" cy="474521"/>
          </a:xfrm>
          <a:prstGeom prst="rightBrace">
            <a:avLst>
              <a:gd name="adj1" fmla="val 75198"/>
              <a:gd name="adj2" fmla="val 5135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a:extLst>
              <a:ext uri="{FF2B5EF4-FFF2-40B4-BE49-F238E27FC236}">
                <a16:creationId xmlns:a16="http://schemas.microsoft.com/office/drawing/2014/main" id="{693D8ED5-A392-654D-AA4E-9939B18DFF22}"/>
              </a:ext>
            </a:extLst>
          </p:cNvPr>
          <p:cNvSpPr txBox="1"/>
          <p:nvPr/>
        </p:nvSpPr>
        <p:spPr>
          <a:xfrm>
            <a:off x="3413857" y="2356203"/>
            <a:ext cx="815243" cy="369332"/>
          </a:xfrm>
          <a:prstGeom prst="rect">
            <a:avLst/>
          </a:prstGeom>
          <a:noFill/>
        </p:spPr>
        <p:txBody>
          <a:bodyPr wrap="square" rtlCol="0">
            <a:spAutoFit/>
          </a:bodyPr>
          <a:lstStyle/>
          <a:p>
            <a:r>
              <a:rPr lang="en-US" dirty="0"/>
              <a:t>2.0 </a:t>
            </a:r>
            <a:r>
              <a:rPr lang="en-US" baseline="30000" dirty="0" err="1"/>
              <a:t>o</a:t>
            </a:r>
            <a:r>
              <a:rPr lang="en-US" dirty="0" err="1"/>
              <a:t>C</a:t>
            </a:r>
            <a:endParaRPr lang="en-US" dirty="0"/>
          </a:p>
        </p:txBody>
      </p:sp>
      <p:cxnSp>
        <p:nvCxnSpPr>
          <p:cNvPr id="25" name="Straight Connector 24">
            <a:extLst>
              <a:ext uri="{FF2B5EF4-FFF2-40B4-BE49-F238E27FC236}">
                <a16:creationId xmlns:a16="http://schemas.microsoft.com/office/drawing/2014/main" id="{FF0CAC55-32A9-DE46-B417-BC07876D6B88}"/>
              </a:ext>
            </a:extLst>
          </p:cNvPr>
          <p:cNvCxnSpPr>
            <a:cxnSpLocks/>
            <a:endCxn id="21" idx="0"/>
          </p:cNvCxnSpPr>
          <p:nvPr/>
        </p:nvCxnSpPr>
        <p:spPr>
          <a:xfrm flipV="1">
            <a:off x="3438203" y="2055669"/>
            <a:ext cx="0" cy="7406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4CB0A7-0882-A946-B2FA-CB2FB06CE41C}"/>
              </a:ext>
            </a:extLst>
          </p:cNvPr>
          <p:cNvCxnSpPr>
            <a:cxnSpLocks/>
            <a:endCxn id="21" idx="2"/>
          </p:cNvCxnSpPr>
          <p:nvPr/>
        </p:nvCxnSpPr>
        <p:spPr>
          <a:xfrm flipV="1">
            <a:off x="4195752" y="2055668"/>
            <a:ext cx="0" cy="74060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97788AE-CACC-6C47-9056-5BEED660BB9B}"/>
              </a:ext>
            </a:extLst>
          </p:cNvPr>
          <p:cNvSpPr txBox="1"/>
          <p:nvPr/>
        </p:nvSpPr>
        <p:spPr>
          <a:xfrm>
            <a:off x="5143500" y="1005840"/>
            <a:ext cx="2702984" cy="830997"/>
          </a:xfrm>
          <a:prstGeom prst="rect">
            <a:avLst/>
          </a:prstGeom>
          <a:noFill/>
        </p:spPr>
        <p:txBody>
          <a:bodyPr wrap="none" rtlCol="0">
            <a:spAutoFit/>
          </a:bodyPr>
          <a:lstStyle/>
          <a:p>
            <a:r>
              <a:rPr lang="en-US" sz="2400" dirty="0">
                <a:solidFill>
                  <a:srgbClr val="C00000"/>
                </a:solidFill>
              </a:rPr>
              <a:t>Red before Dorian</a:t>
            </a:r>
          </a:p>
          <a:p>
            <a:r>
              <a:rPr lang="en-US" sz="2400" dirty="0">
                <a:solidFill>
                  <a:schemeClr val="bg2">
                    <a:lumMod val="60000"/>
                    <a:lumOff val="40000"/>
                  </a:schemeClr>
                </a:solidFill>
              </a:rPr>
              <a:t>Blue after Dorian</a:t>
            </a:r>
          </a:p>
        </p:txBody>
      </p:sp>
    </p:spTree>
    <p:extLst>
      <p:ext uri="{BB962C8B-B14F-4D97-AF65-F5344CB8AC3E}">
        <p14:creationId xmlns:p14="http://schemas.microsoft.com/office/powerpoint/2010/main" val="1248669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090C82-04E0-6D4F-BE94-36544F427966}"/>
              </a:ext>
            </a:extLst>
          </p:cNvPr>
          <p:cNvPicPr>
            <a:picLocks noChangeAspect="1"/>
          </p:cNvPicPr>
          <p:nvPr/>
        </p:nvPicPr>
        <p:blipFill>
          <a:blip r:embed="rId3"/>
          <a:stretch>
            <a:fillRect/>
          </a:stretch>
        </p:blipFill>
        <p:spPr>
          <a:xfrm>
            <a:off x="0" y="1803400"/>
            <a:ext cx="9004300" cy="5054600"/>
          </a:xfrm>
          <a:prstGeom prst="rect">
            <a:avLst/>
          </a:prstGeom>
        </p:spPr>
      </p:pic>
      <p:pic>
        <p:nvPicPr>
          <p:cNvPr id="6" name="Picture 5">
            <a:extLst>
              <a:ext uri="{FF2B5EF4-FFF2-40B4-BE49-F238E27FC236}">
                <a16:creationId xmlns:a16="http://schemas.microsoft.com/office/drawing/2014/main" id="{62A220ED-D2FB-2C4E-9980-3BCF771DC5C2}"/>
              </a:ext>
            </a:extLst>
          </p:cNvPr>
          <p:cNvPicPr>
            <a:picLocks noChangeAspect="1"/>
          </p:cNvPicPr>
          <p:nvPr/>
        </p:nvPicPr>
        <p:blipFill>
          <a:blip r:embed="rId4"/>
          <a:stretch>
            <a:fillRect/>
          </a:stretch>
        </p:blipFill>
        <p:spPr>
          <a:xfrm>
            <a:off x="1606771" y="674919"/>
            <a:ext cx="4254500" cy="406400"/>
          </a:xfrm>
          <a:prstGeom prst="rect">
            <a:avLst/>
          </a:prstGeom>
        </p:spPr>
      </p:pic>
      <p:sp>
        <p:nvSpPr>
          <p:cNvPr id="10" name="TextBox 9">
            <a:extLst>
              <a:ext uri="{FF2B5EF4-FFF2-40B4-BE49-F238E27FC236}">
                <a16:creationId xmlns:a16="http://schemas.microsoft.com/office/drawing/2014/main" id="{91217C19-2C2E-F745-B10C-EDA77610E6A8}"/>
              </a:ext>
            </a:extLst>
          </p:cNvPr>
          <p:cNvSpPr txBox="1"/>
          <p:nvPr/>
        </p:nvSpPr>
        <p:spPr>
          <a:xfrm>
            <a:off x="536029" y="1160954"/>
            <a:ext cx="1305165" cy="584775"/>
          </a:xfrm>
          <a:prstGeom prst="rect">
            <a:avLst/>
          </a:prstGeom>
          <a:noFill/>
        </p:spPr>
        <p:txBody>
          <a:bodyPr wrap="none" rtlCol="0">
            <a:spAutoFit/>
          </a:bodyPr>
          <a:lstStyle/>
          <a:p>
            <a:r>
              <a:rPr lang="en-US" sz="3200" dirty="0"/>
              <a:t>Dorian</a:t>
            </a:r>
          </a:p>
        </p:txBody>
      </p:sp>
      <p:cxnSp>
        <p:nvCxnSpPr>
          <p:cNvPr id="12" name="Straight Arrow Connector 11">
            <a:extLst>
              <a:ext uri="{FF2B5EF4-FFF2-40B4-BE49-F238E27FC236}">
                <a16:creationId xmlns:a16="http://schemas.microsoft.com/office/drawing/2014/main" id="{B4ED22FF-F276-B941-80AB-40636513C1F4}"/>
              </a:ext>
            </a:extLst>
          </p:cNvPr>
          <p:cNvCxnSpPr>
            <a:cxnSpLocks/>
          </p:cNvCxnSpPr>
          <p:nvPr/>
        </p:nvCxnSpPr>
        <p:spPr>
          <a:xfrm>
            <a:off x="1340923" y="1660045"/>
            <a:ext cx="1139518" cy="11987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B39951-C366-8B4E-B6E7-FB5E4B40B89E}"/>
              </a:ext>
            </a:extLst>
          </p:cNvPr>
          <p:cNvCxnSpPr>
            <a:cxnSpLocks/>
          </p:cNvCxnSpPr>
          <p:nvPr/>
        </p:nvCxnSpPr>
        <p:spPr>
          <a:xfrm>
            <a:off x="2929503" y="1039362"/>
            <a:ext cx="0" cy="152807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04989A-1EC9-484C-9B21-35B6B2593943}"/>
              </a:ext>
            </a:extLst>
          </p:cNvPr>
          <p:cNvSpPr txBox="1"/>
          <p:nvPr/>
        </p:nvSpPr>
        <p:spPr>
          <a:xfrm>
            <a:off x="2386754" y="2711"/>
            <a:ext cx="4807726" cy="584775"/>
          </a:xfrm>
          <a:prstGeom prst="rect">
            <a:avLst/>
          </a:prstGeom>
          <a:noFill/>
        </p:spPr>
        <p:txBody>
          <a:bodyPr wrap="none" rtlCol="0">
            <a:spAutoFit/>
          </a:bodyPr>
          <a:lstStyle/>
          <a:p>
            <a:r>
              <a:rPr lang="en-US" sz="3200" dirty="0">
                <a:solidFill>
                  <a:schemeClr val="bg1"/>
                </a:solidFill>
              </a:rPr>
              <a:t>SG665 Mixed layer depth</a:t>
            </a:r>
          </a:p>
        </p:txBody>
      </p:sp>
      <p:pic>
        <p:nvPicPr>
          <p:cNvPr id="23" name="Picture 22">
            <a:extLst>
              <a:ext uri="{FF2B5EF4-FFF2-40B4-BE49-F238E27FC236}">
                <a16:creationId xmlns:a16="http://schemas.microsoft.com/office/drawing/2014/main" id="{1BED7811-84B5-D443-81DA-210425DE8CDF}"/>
              </a:ext>
            </a:extLst>
          </p:cNvPr>
          <p:cNvPicPr>
            <a:picLocks noChangeAspect="1"/>
          </p:cNvPicPr>
          <p:nvPr/>
        </p:nvPicPr>
        <p:blipFill>
          <a:blip r:embed="rId5"/>
          <a:stretch>
            <a:fillRect/>
          </a:stretch>
        </p:blipFill>
        <p:spPr>
          <a:xfrm>
            <a:off x="4127549" y="1243791"/>
            <a:ext cx="4660900" cy="419100"/>
          </a:xfrm>
          <a:prstGeom prst="rect">
            <a:avLst/>
          </a:prstGeom>
        </p:spPr>
      </p:pic>
      <p:cxnSp>
        <p:nvCxnSpPr>
          <p:cNvPr id="25" name="Straight Arrow Connector 24">
            <a:extLst>
              <a:ext uri="{FF2B5EF4-FFF2-40B4-BE49-F238E27FC236}">
                <a16:creationId xmlns:a16="http://schemas.microsoft.com/office/drawing/2014/main" id="{714E3934-C1A2-B94E-855D-5FCFD071038A}"/>
              </a:ext>
            </a:extLst>
          </p:cNvPr>
          <p:cNvCxnSpPr>
            <a:cxnSpLocks/>
          </p:cNvCxnSpPr>
          <p:nvPr/>
        </p:nvCxnSpPr>
        <p:spPr>
          <a:xfrm>
            <a:off x="6760705" y="1660045"/>
            <a:ext cx="0" cy="62126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FFF112-FCE2-2941-9878-331CC0C962FB}"/>
              </a:ext>
            </a:extLst>
          </p:cNvPr>
          <p:cNvSpPr txBox="1"/>
          <p:nvPr/>
        </p:nvSpPr>
        <p:spPr>
          <a:xfrm>
            <a:off x="6260247" y="2567438"/>
            <a:ext cx="500458" cy="369332"/>
          </a:xfrm>
          <a:prstGeom prst="rect">
            <a:avLst/>
          </a:prstGeom>
          <a:noFill/>
        </p:spPr>
        <p:txBody>
          <a:bodyPr wrap="none" rtlCol="0">
            <a:spAutoFit/>
          </a:bodyPr>
          <a:lstStyle/>
          <a:p>
            <a:r>
              <a:rPr lang="en-US" dirty="0"/>
              <a:t>26</a:t>
            </a:r>
            <a:r>
              <a:rPr lang="en-US" baseline="30000" dirty="0"/>
              <a:t>o</a:t>
            </a:r>
          </a:p>
        </p:txBody>
      </p:sp>
    </p:spTree>
    <p:extLst>
      <p:ext uri="{BB962C8B-B14F-4D97-AF65-F5344CB8AC3E}">
        <p14:creationId xmlns:p14="http://schemas.microsoft.com/office/powerpoint/2010/main" val="1744354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2EED9-77E3-8E40-B3DB-9A519B4BF53F}"/>
              </a:ext>
            </a:extLst>
          </p:cNvPr>
          <p:cNvPicPr>
            <a:picLocks noChangeAspect="1"/>
          </p:cNvPicPr>
          <p:nvPr/>
        </p:nvPicPr>
        <p:blipFill>
          <a:blip r:embed="rId2"/>
          <a:stretch>
            <a:fillRect/>
          </a:stretch>
        </p:blipFill>
        <p:spPr>
          <a:xfrm>
            <a:off x="0" y="1868117"/>
            <a:ext cx="8775700" cy="5054600"/>
          </a:xfrm>
          <a:prstGeom prst="rect">
            <a:avLst/>
          </a:prstGeom>
        </p:spPr>
      </p:pic>
      <p:pic>
        <p:nvPicPr>
          <p:cNvPr id="28" name="Picture 27">
            <a:extLst>
              <a:ext uri="{FF2B5EF4-FFF2-40B4-BE49-F238E27FC236}">
                <a16:creationId xmlns:a16="http://schemas.microsoft.com/office/drawing/2014/main" id="{5076199A-BE40-1341-9D93-58D5C9E81C49}"/>
              </a:ext>
            </a:extLst>
          </p:cNvPr>
          <p:cNvPicPr>
            <a:picLocks noChangeAspect="1"/>
          </p:cNvPicPr>
          <p:nvPr/>
        </p:nvPicPr>
        <p:blipFill>
          <a:blip r:embed="rId3"/>
          <a:stretch>
            <a:fillRect/>
          </a:stretch>
        </p:blipFill>
        <p:spPr>
          <a:xfrm>
            <a:off x="1606771" y="674919"/>
            <a:ext cx="4254500" cy="406400"/>
          </a:xfrm>
          <a:prstGeom prst="rect">
            <a:avLst/>
          </a:prstGeom>
        </p:spPr>
      </p:pic>
      <p:sp>
        <p:nvSpPr>
          <p:cNvPr id="29" name="TextBox 28">
            <a:extLst>
              <a:ext uri="{FF2B5EF4-FFF2-40B4-BE49-F238E27FC236}">
                <a16:creationId xmlns:a16="http://schemas.microsoft.com/office/drawing/2014/main" id="{9EAFBBBF-220D-6141-B29C-FA2F4ED29F27}"/>
              </a:ext>
            </a:extLst>
          </p:cNvPr>
          <p:cNvSpPr txBox="1"/>
          <p:nvPr/>
        </p:nvSpPr>
        <p:spPr>
          <a:xfrm>
            <a:off x="536029" y="1160954"/>
            <a:ext cx="1305165" cy="584775"/>
          </a:xfrm>
          <a:prstGeom prst="rect">
            <a:avLst/>
          </a:prstGeom>
          <a:noFill/>
        </p:spPr>
        <p:txBody>
          <a:bodyPr wrap="none" rtlCol="0">
            <a:spAutoFit/>
          </a:bodyPr>
          <a:lstStyle/>
          <a:p>
            <a:r>
              <a:rPr lang="en-US" sz="3200" dirty="0"/>
              <a:t>Dorian</a:t>
            </a:r>
          </a:p>
        </p:txBody>
      </p:sp>
      <p:cxnSp>
        <p:nvCxnSpPr>
          <p:cNvPr id="30" name="Straight Arrow Connector 29">
            <a:extLst>
              <a:ext uri="{FF2B5EF4-FFF2-40B4-BE49-F238E27FC236}">
                <a16:creationId xmlns:a16="http://schemas.microsoft.com/office/drawing/2014/main" id="{697CDC10-9114-4349-B37F-29BB47658DCD}"/>
              </a:ext>
            </a:extLst>
          </p:cNvPr>
          <p:cNvCxnSpPr>
            <a:cxnSpLocks/>
          </p:cNvCxnSpPr>
          <p:nvPr/>
        </p:nvCxnSpPr>
        <p:spPr>
          <a:xfrm>
            <a:off x="1340923" y="1660045"/>
            <a:ext cx="1139518" cy="11987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94D0AC0-0982-7D49-9E32-11057C683FBE}"/>
              </a:ext>
            </a:extLst>
          </p:cNvPr>
          <p:cNvCxnSpPr>
            <a:cxnSpLocks/>
          </p:cNvCxnSpPr>
          <p:nvPr/>
        </p:nvCxnSpPr>
        <p:spPr>
          <a:xfrm>
            <a:off x="2929503" y="1039362"/>
            <a:ext cx="0" cy="152807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108B01EC-49D9-2A46-B161-DB9046E93C72}"/>
              </a:ext>
            </a:extLst>
          </p:cNvPr>
          <p:cNvPicPr>
            <a:picLocks noChangeAspect="1"/>
          </p:cNvPicPr>
          <p:nvPr/>
        </p:nvPicPr>
        <p:blipFill>
          <a:blip r:embed="rId4"/>
          <a:stretch>
            <a:fillRect/>
          </a:stretch>
        </p:blipFill>
        <p:spPr>
          <a:xfrm>
            <a:off x="4127549" y="1243791"/>
            <a:ext cx="4660900" cy="419100"/>
          </a:xfrm>
          <a:prstGeom prst="rect">
            <a:avLst/>
          </a:prstGeom>
        </p:spPr>
      </p:pic>
      <p:cxnSp>
        <p:nvCxnSpPr>
          <p:cNvPr id="33" name="Straight Arrow Connector 32">
            <a:extLst>
              <a:ext uri="{FF2B5EF4-FFF2-40B4-BE49-F238E27FC236}">
                <a16:creationId xmlns:a16="http://schemas.microsoft.com/office/drawing/2014/main" id="{9A7440E3-6E70-4F4B-8689-7F41E420077A}"/>
              </a:ext>
            </a:extLst>
          </p:cNvPr>
          <p:cNvCxnSpPr>
            <a:cxnSpLocks/>
          </p:cNvCxnSpPr>
          <p:nvPr/>
        </p:nvCxnSpPr>
        <p:spPr>
          <a:xfrm>
            <a:off x="6760705" y="1660045"/>
            <a:ext cx="0" cy="62126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DC1D23A-895A-8F4E-9DC3-121A5D965A07}"/>
              </a:ext>
            </a:extLst>
          </p:cNvPr>
          <p:cNvSpPr txBox="1"/>
          <p:nvPr/>
        </p:nvSpPr>
        <p:spPr>
          <a:xfrm>
            <a:off x="2386754" y="2711"/>
            <a:ext cx="4807726" cy="584775"/>
          </a:xfrm>
          <a:prstGeom prst="rect">
            <a:avLst/>
          </a:prstGeom>
          <a:noFill/>
        </p:spPr>
        <p:txBody>
          <a:bodyPr wrap="none" rtlCol="0">
            <a:spAutoFit/>
          </a:bodyPr>
          <a:lstStyle/>
          <a:p>
            <a:r>
              <a:rPr lang="en-US" sz="3200" dirty="0">
                <a:solidFill>
                  <a:schemeClr val="bg1"/>
                </a:solidFill>
              </a:rPr>
              <a:t>SG665 Mixed layer depth</a:t>
            </a:r>
          </a:p>
        </p:txBody>
      </p:sp>
      <p:sp>
        <p:nvSpPr>
          <p:cNvPr id="10" name="Oval 9">
            <a:extLst>
              <a:ext uri="{FF2B5EF4-FFF2-40B4-BE49-F238E27FC236}">
                <a16:creationId xmlns:a16="http://schemas.microsoft.com/office/drawing/2014/main" id="{635CA77D-A2BD-8449-B661-C32880C5B4A0}"/>
              </a:ext>
            </a:extLst>
          </p:cNvPr>
          <p:cNvSpPr/>
          <p:nvPr/>
        </p:nvSpPr>
        <p:spPr>
          <a:xfrm>
            <a:off x="2133600" y="2098142"/>
            <a:ext cx="1704634" cy="3663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C81C5B9-1996-B146-A0C0-CEBE7BBEEB71}"/>
              </a:ext>
            </a:extLst>
          </p:cNvPr>
          <p:cNvSpPr/>
          <p:nvPr/>
        </p:nvSpPr>
        <p:spPr>
          <a:xfrm>
            <a:off x="2133600" y="4379459"/>
            <a:ext cx="1704634" cy="3663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1511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2EED9-77E3-8E40-B3DB-9A519B4BF53F}"/>
              </a:ext>
            </a:extLst>
          </p:cNvPr>
          <p:cNvPicPr>
            <a:picLocks noChangeAspect="1"/>
          </p:cNvPicPr>
          <p:nvPr/>
        </p:nvPicPr>
        <p:blipFill>
          <a:blip r:embed="rId2"/>
          <a:stretch>
            <a:fillRect/>
          </a:stretch>
        </p:blipFill>
        <p:spPr>
          <a:xfrm>
            <a:off x="0" y="1868117"/>
            <a:ext cx="8775700" cy="5054600"/>
          </a:xfrm>
          <a:prstGeom prst="rect">
            <a:avLst/>
          </a:prstGeom>
        </p:spPr>
      </p:pic>
      <p:sp>
        <p:nvSpPr>
          <p:cNvPr id="29" name="TextBox 28">
            <a:extLst>
              <a:ext uri="{FF2B5EF4-FFF2-40B4-BE49-F238E27FC236}">
                <a16:creationId xmlns:a16="http://schemas.microsoft.com/office/drawing/2014/main" id="{9EAFBBBF-220D-6141-B29C-FA2F4ED29F27}"/>
              </a:ext>
            </a:extLst>
          </p:cNvPr>
          <p:cNvSpPr txBox="1"/>
          <p:nvPr/>
        </p:nvSpPr>
        <p:spPr>
          <a:xfrm>
            <a:off x="536029" y="1160954"/>
            <a:ext cx="1305165" cy="584775"/>
          </a:xfrm>
          <a:prstGeom prst="rect">
            <a:avLst/>
          </a:prstGeom>
          <a:noFill/>
        </p:spPr>
        <p:txBody>
          <a:bodyPr wrap="none" rtlCol="0">
            <a:spAutoFit/>
          </a:bodyPr>
          <a:lstStyle/>
          <a:p>
            <a:r>
              <a:rPr lang="en-US" sz="3200" dirty="0"/>
              <a:t>Dorian</a:t>
            </a:r>
          </a:p>
        </p:txBody>
      </p:sp>
      <p:cxnSp>
        <p:nvCxnSpPr>
          <p:cNvPr id="30" name="Straight Arrow Connector 29">
            <a:extLst>
              <a:ext uri="{FF2B5EF4-FFF2-40B4-BE49-F238E27FC236}">
                <a16:creationId xmlns:a16="http://schemas.microsoft.com/office/drawing/2014/main" id="{697CDC10-9114-4349-B37F-29BB47658DCD}"/>
              </a:ext>
            </a:extLst>
          </p:cNvPr>
          <p:cNvCxnSpPr>
            <a:cxnSpLocks/>
          </p:cNvCxnSpPr>
          <p:nvPr/>
        </p:nvCxnSpPr>
        <p:spPr>
          <a:xfrm>
            <a:off x="1340923" y="1660045"/>
            <a:ext cx="1139518" cy="11987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DC1D23A-895A-8F4E-9DC3-121A5D965A07}"/>
              </a:ext>
            </a:extLst>
          </p:cNvPr>
          <p:cNvSpPr txBox="1"/>
          <p:nvPr/>
        </p:nvSpPr>
        <p:spPr>
          <a:xfrm>
            <a:off x="2386754" y="2711"/>
            <a:ext cx="4807726" cy="584775"/>
          </a:xfrm>
          <a:prstGeom prst="rect">
            <a:avLst/>
          </a:prstGeom>
          <a:noFill/>
        </p:spPr>
        <p:txBody>
          <a:bodyPr wrap="none" rtlCol="0">
            <a:spAutoFit/>
          </a:bodyPr>
          <a:lstStyle/>
          <a:p>
            <a:r>
              <a:rPr lang="en-US" sz="3200" dirty="0">
                <a:solidFill>
                  <a:schemeClr val="bg1"/>
                </a:solidFill>
              </a:rPr>
              <a:t>SG665 Mixed layer depth</a:t>
            </a:r>
          </a:p>
        </p:txBody>
      </p:sp>
      <p:sp>
        <p:nvSpPr>
          <p:cNvPr id="10" name="Oval 9">
            <a:extLst>
              <a:ext uri="{FF2B5EF4-FFF2-40B4-BE49-F238E27FC236}">
                <a16:creationId xmlns:a16="http://schemas.microsoft.com/office/drawing/2014/main" id="{635CA77D-A2BD-8449-B661-C32880C5B4A0}"/>
              </a:ext>
            </a:extLst>
          </p:cNvPr>
          <p:cNvSpPr/>
          <p:nvPr/>
        </p:nvSpPr>
        <p:spPr>
          <a:xfrm>
            <a:off x="2133600" y="2098142"/>
            <a:ext cx="1704634" cy="3663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C81C5B9-1996-B146-A0C0-CEBE7BBEEB71}"/>
              </a:ext>
            </a:extLst>
          </p:cNvPr>
          <p:cNvSpPr/>
          <p:nvPr/>
        </p:nvSpPr>
        <p:spPr>
          <a:xfrm>
            <a:off x="2133600" y="4379459"/>
            <a:ext cx="1704634" cy="3663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9FEAA63-0359-9E4C-A943-1F8559AB0C7F}"/>
              </a:ext>
            </a:extLst>
          </p:cNvPr>
          <p:cNvPicPr>
            <a:picLocks noChangeAspect="1"/>
          </p:cNvPicPr>
          <p:nvPr/>
        </p:nvPicPr>
        <p:blipFill rotWithShape="1">
          <a:blip r:embed="rId3"/>
          <a:srcRect r="52205"/>
          <a:stretch/>
        </p:blipFill>
        <p:spPr>
          <a:xfrm>
            <a:off x="4246413" y="2098142"/>
            <a:ext cx="2507678" cy="4257904"/>
          </a:xfrm>
          <a:prstGeom prst="rect">
            <a:avLst/>
          </a:prstGeom>
        </p:spPr>
      </p:pic>
    </p:spTree>
    <p:extLst>
      <p:ext uri="{BB962C8B-B14F-4D97-AF65-F5344CB8AC3E}">
        <p14:creationId xmlns:p14="http://schemas.microsoft.com/office/powerpoint/2010/main" val="1417906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82ECD0-FF50-C64F-90C1-5EF8CC6A3980}"/>
              </a:ext>
            </a:extLst>
          </p:cNvPr>
          <p:cNvSpPr txBox="1"/>
          <p:nvPr/>
        </p:nvSpPr>
        <p:spPr>
          <a:xfrm>
            <a:off x="1370643" y="111384"/>
            <a:ext cx="6402715" cy="954107"/>
          </a:xfrm>
          <a:prstGeom prst="rect">
            <a:avLst/>
          </a:prstGeom>
          <a:noFill/>
        </p:spPr>
        <p:txBody>
          <a:bodyPr wrap="none" rtlCol="0">
            <a:spAutoFit/>
          </a:bodyPr>
          <a:lstStyle/>
          <a:p>
            <a:pPr algn="ctr"/>
            <a:r>
              <a:rPr lang="en-US" sz="2800" dirty="0">
                <a:solidFill>
                  <a:schemeClr val="bg1"/>
                </a:solidFill>
              </a:rPr>
              <a:t>SG665 Mean temperature and Salinity </a:t>
            </a:r>
          </a:p>
          <a:p>
            <a:pPr algn="ctr"/>
            <a:r>
              <a:rPr lang="en-US" sz="2800" dirty="0"/>
              <a:t>within the mixed layer</a:t>
            </a:r>
          </a:p>
        </p:txBody>
      </p:sp>
      <p:cxnSp>
        <p:nvCxnSpPr>
          <p:cNvPr id="7" name="Straight Arrow Connector 6">
            <a:extLst>
              <a:ext uri="{FF2B5EF4-FFF2-40B4-BE49-F238E27FC236}">
                <a16:creationId xmlns:a16="http://schemas.microsoft.com/office/drawing/2014/main" id="{193A5A1B-84D3-CE45-8F76-274AF3490788}"/>
              </a:ext>
            </a:extLst>
          </p:cNvPr>
          <p:cNvCxnSpPr>
            <a:cxnSpLocks/>
          </p:cNvCxnSpPr>
          <p:nvPr/>
        </p:nvCxnSpPr>
        <p:spPr>
          <a:xfrm>
            <a:off x="1460938" y="1082931"/>
            <a:ext cx="3100902" cy="6514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8A2034-FDEB-4940-AF0F-40086C6650E4}"/>
              </a:ext>
            </a:extLst>
          </p:cNvPr>
          <p:cNvCxnSpPr>
            <a:cxnSpLocks/>
          </p:cNvCxnSpPr>
          <p:nvPr/>
        </p:nvCxnSpPr>
        <p:spPr>
          <a:xfrm>
            <a:off x="4561840" y="1483360"/>
            <a:ext cx="0" cy="21687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3C30F8-C939-E34A-BC07-98F6968AA4F4}"/>
              </a:ext>
            </a:extLst>
          </p:cNvPr>
          <p:cNvPicPr>
            <a:picLocks noChangeAspect="1"/>
          </p:cNvPicPr>
          <p:nvPr/>
        </p:nvPicPr>
        <p:blipFill>
          <a:blip r:embed="rId3"/>
          <a:stretch>
            <a:fillRect/>
          </a:stretch>
        </p:blipFill>
        <p:spPr>
          <a:xfrm>
            <a:off x="730771" y="1003575"/>
            <a:ext cx="7798771" cy="3091489"/>
          </a:xfrm>
          <a:prstGeom prst="rect">
            <a:avLst/>
          </a:prstGeom>
          <a:solidFill>
            <a:srgbClr val="000000"/>
          </a:solidFill>
        </p:spPr>
      </p:pic>
      <p:sp>
        <p:nvSpPr>
          <p:cNvPr id="6" name="TextBox 5">
            <a:extLst>
              <a:ext uri="{FF2B5EF4-FFF2-40B4-BE49-F238E27FC236}">
                <a16:creationId xmlns:a16="http://schemas.microsoft.com/office/drawing/2014/main" id="{330676D5-31A2-064E-BF7E-53DDC07591EE}"/>
              </a:ext>
            </a:extLst>
          </p:cNvPr>
          <p:cNvSpPr txBox="1"/>
          <p:nvPr/>
        </p:nvSpPr>
        <p:spPr>
          <a:xfrm>
            <a:off x="143448" y="645770"/>
            <a:ext cx="1391728" cy="584775"/>
          </a:xfrm>
          <a:prstGeom prst="rect">
            <a:avLst/>
          </a:prstGeom>
          <a:noFill/>
        </p:spPr>
        <p:txBody>
          <a:bodyPr wrap="none" rtlCol="0">
            <a:spAutoFit/>
          </a:bodyPr>
          <a:lstStyle/>
          <a:p>
            <a:r>
              <a:rPr lang="en-US" sz="3200" dirty="0"/>
              <a:t>Dorian</a:t>
            </a:r>
          </a:p>
        </p:txBody>
      </p:sp>
      <p:cxnSp>
        <p:nvCxnSpPr>
          <p:cNvPr id="15" name="Straight Arrow Connector 14">
            <a:extLst>
              <a:ext uri="{FF2B5EF4-FFF2-40B4-BE49-F238E27FC236}">
                <a16:creationId xmlns:a16="http://schemas.microsoft.com/office/drawing/2014/main" id="{A4A917E1-4799-7747-9ADD-857648BB57CD}"/>
              </a:ext>
            </a:extLst>
          </p:cNvPr>
          <p:cNvCxnSpPr>
            <a:cxnSpLocks/>
            <a:endCxn id="27" idx="0"/>
          </p:cNvCxnSpPr>
          <p:nvPr/>
        </p:nvCxnSpPr>
        <p:spPr>
          <a:xfrm>
            <a:off x="1297855" y="1173893"/>
            <a:ext cx="1702849" cy="4447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266BB5-F412-2D46-9F60-A3DF567C231A}"/>
              </a:ext>
            </a:extLst>
          </p:cNvPr>
          <p:cNvSpPr txBox="1"/>
          <p:nvPr/>
        </p:nvSpPr>
        <p:spPr>
          <a:xfrm>
            <a:off x="4247289" y="2854961"/>
            <a:ext cx="3051435" cy="707886"/>
          </a:xfrm>
          <a:prstGeom prst="rect">
            <a:avLst/>
          </a:prstGeom>
          <a:noFill/>
        </p:spPr>
        <p:txBody>
          <a:bodyPr wrap="square" rtlCol="0">
            <a:spAutoFit/>
          </a:bodyPr>
          <a:lstStyle/>
          <a:p>
            <a:r>
              <a:rPr lang="en-US" sz="2000" dirty="0"/>
              <a:t>Cold bias in GOFS 3.1 during Dorian</a:t>
            </a:r>
          </a:p>
        </p:txBody>
      </p:sp>
      <p:sp>
        <p:nvSpPr>
          <p:cNvPr id="21" name="Oval 20">
            <a:extLst>
              <a:ext uri="{FF2B5EF4-FFF2-40B4-BE49-F238E27FC236}">
                <a16:creationId xmlns:a16="http://schemas.microsoft.com/office/drawing/2014/main" id="{3A318DD8-BB76-2441-90B6-B21EA34D1B17}"/>
              </a:ext>
            </a:extLst>
          </p:cNvPr>
          <p:cNvSpPr/>
          <p:nvPr/>
        </p:nvSpPr>
        <p:spPr>
          <a:xfrm>
            <a:off x="1771328" y="2327793"/>
            <a:ext cx="2490286" cy="132436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045C80A7-2737-264F-9046-AF11D70E04F9}"/>
              </a:ext>
            </a:extLst>
          </p:cNvPr>
          <p:cNvPicPr>
            <a:picLocks noChangeAspect="1"/>
          </p:cNvPicPr>
          <p:nvPr/>
        </p:nvPicPr>
        <p:blipFill>
          <a:blip r:embed="rId4"/>
          <a:stretch>
            <a:fillRect/>
          </a:stretch>
        </p:blipFill>
        <p:spPr>
          <a:xfrm>
            <a:off x="935266" y="3730421"/>
            <a:ext cx="7583766" cy="3072493"/>
          </a:xfrm>
          <a:prstGeom prst="rect">
            <a:avLst/>
          </a:prstGeom>
        </p:spPr>
      </p:pic>
      <p:cxnSp>
        <p:nvCxnSpPr>
          <p:cNvPr id="17" name="Straight Connector 16">
            <a:extLst>
              <a:ext uri="{FF2B5EF4-FFF2-40B4-BE49-F238E27FC236}">
                <a16:creationId xmlns:a16="http://schemas.microsoft.com/office/drawing/2014/main" id="{099396F0-2B06-3A40-9CBA-3D22BD3702CC}"/>
              </a:ext>
            </a:extLst>
          </p:cNvPr>
          <p:cNvCxnSpPr>
            <a:cxnSpLocks/>
          </p:cNvCxnSpPr>
          <p:nvPr/>
        </p:nvCxnSpPr>
        <p:spPr>
          <a:xfrm>
            <a:off x="3016471" y="1618660"/>
            <a:ext cx="0" cy="484781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F8FF59D-EA32-DB49-A227-69F6360E33AB}"/>
              </a:ext>
            </a:extLst>
          </p:cNvPr>
          <p:cNvSpPr/>
          <p:nvPr/>
        </p:nvSpPr>
        <p:spPr>
          <a:xfrm>
            <a:off x="2669628" y="1618659"/>
            <a:ext cx="662151" cy="4771631"/>
          </a:xfrm>
          <a:prstGeom prst="rect">
            <a:avLst/>
          </a:prstGeom>
          <a:solidFill>
            <a:srgbClr val="1692B1">
              <a:alpha val="3333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835C24B-6FF3-3E49-B5A8-2DA814289347}"/>
              </a:ext>
            </a:extLst>
          </p:cNvPr>
          <p:cNvSpPr txBox="1"/>
          <p:nvPr/>
        </p:nvSpPr>
        <p:spPr>
          <a:xfrm>
            <a:off x="3709874" y="1812680"/>
            <a:ext cx="919025" cy="369332"/>
          </a:xfrm>
          <a:prstGeom prst="rect">
            <a:avLst/>
          </a:prstGeom>
          <a:noFill/>
        </p:spPr>
        <p:txBody>
          <a:bodyPr wrap="square" rtlCol="0">
            <a:spAutoFit/>
          </a:bodyPr>
          <a:lstStyle/>
          <a:p>
            <a:r>
              <a:rPr lang="en-US" dirty="0"/>
              <a:t>0.3 </a:t>
            </a:r>
            <a:r>
              <a:rPr lang="en-US" baseline="30000" dirty="0" err="1"/>
              <a:t>o</a:t>
            </a:r>
            <a:r>
              <a:rPr lang="en-US" dirty="0" err="1"/>
              <a:t>C</a:t>
            </a:r>
            <a:endParaRPr lang="en-US" dirty="0"/>
          </a:p>
        </p:txBody>
      </p:sp>
      <p:grpSp>
        <p:nvGrpSpPr>
          <p:cNvPr id="39" name="Group 38">
            <a:extLst>
              <a:ext uri="{FF2B5EF4-FFF2-40B4-BE49-F238E27FC236}">
                <a16:creationId xmlns:a16="http://schemas.microsoft.com/office/drawing/2014/main" id="{B4018328-BBA6-F546-BA40-202C8C36B619}"/>
              </a:ext>
            </a:extLst>
          </p:cNvPr>
          <p:cNvGrpSpPr/>
          <p:nvPr/>
        </p:nvGrpSpPr>
        <p:grpSpPr>
          <a:xfrm>
            <a:off x="2669628" y="1734417"/>
            <a:ext cx="1166998" cy="1094478"/>
            <a:chOff x="2669628" y="1734417"/>
            <a:chExt cx="1166998" cy="1094478"/>
          </a:xfrm>
        </p:grpSpPr>
        <p:cxnSp>
          <p:nvCxnSpPr>
            <p:cNvPr id="30" name="Straight Connector 29">
              <a:extLst>
                <a:ext uri="{FF2B5EF4-FFF2-40B4-BE49-F238E27FC236}">
                  <a16:creationId xmlns:a16="http://schemas.microsoft.com/office/drawing/2014/main" id="{99FE67B2-4342-DE46-B227-E0314675F279}"/>
                </a:ext>
              </a:extLst>
            </p:cNvPr>
            <p:cNvCxnSpPr>
              <a:cxnSpLocks/>
            </p:cNvCxnSpPr>
            <p:nvPr/>
          </p:nvCxnSpPr>
          <p:spPr>
            <a:xfrm>
              <a:off x="2669628" y="1734417"/>
              <a:ext cx="83112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B6DCA07-3B99-DD40-A753-BEF1F45D9DF9}"/>
                </a:ext>
              </a:extLst>
            </p:cNvPr>
            <p:cNvCxnSpPr>
              <a:cxnSpLocks/>
            </p:cNvCxnSpPr>
            <p:nvPr/>
          </p:nvCxnSpPr>
          <p:spPr>
            <a:xfrm>
              <a:off x="3249679" y="2828895"/>
              <a:ext cx="3869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Right Brace 35">
              <a:extLst>
                <a:ext uri="{FF2B5EF4-FFF2-40B4-BE49-F238E27FC236}">
                  <a16:creationId xmlns:a16="http://schemas.microsoft.com/office/drawing/2014/main" id="{A1F65AF2-667A-154D-819F-4A98CD0FD4B8}"/>
                </a:ext>
              </a:extLst>
            </p:cNvPr>
            <p:cNvSpPr/>
            <p:nvPr/>
          </p:nvSpPr>
          <p:spPr>
            <a:xfrm>
              <a:off x="3500750" y="1734417"/>
              <a:ext cx="335876" cy="1094478"/>
            </a:xfrm>
            <a:prstGeom prst="rightBrace">
              <a:avLst>
                <a:gd name="adj1" fmla="val 8333"/>
                <a:gd name="adj2" fmla="val 3751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4FF90968-71FD-FF4C-9C5D-A74E15B6C3A7}"/>
              </a:ext>
            </a:extLst>
          </p:cNvPr>
          <p:cNvGrpSpPr/>
          <p:nvPr/>
        </p:nvGrpSpPr>
        <p:grpSpPr>
          <a:xfrm rot="10800000">
            <a:off x="1786409" y="5286700"/>
            <a:ext cx="1151582" cy="920126"/>
            <a:chOff x="2669627" y="1734417"/>
            <a:chExt cx="1274049" cy="1094480"/>
          </a:xfrm>
        </p:grpSpPr>
        <p:cxnSp>
          <p:nvCxnSpPr>
            <p:cNvPr id="41" name="Straight Connector 40">
              <a:extLst>
                <a:ext uri="{FF2B5EF4-FFF2-40B4-BE49-F238E27FC236}">
                  <a16:creationId xmlns:a16="http://schemas.microsoft.com/office/drawing/2014/main" id="{ABB29D6A-31C1-044F-BA5B-8CFF75051ED2}"/>
                </a:ext>
              </a:extLst>
            </p:cNvPr>
            <p:cNvCxnSpPr>
              <a:cxnSpLocks/>
            </p:cNvCxnSpPr>
            <p:nvPr/>
          </p:nvCxnSpPr>
          <p:spPr>
            <a:xfrm rot="10800000" flipH="1">
              <a:off x="2669627" y="1734417"/>
              <a:ext cx="96695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DD00A07-9AB9-944D-816F-746FE08445C3}"/>
                </a:ext>
              </a:extLst>
            </p:cNvPr>
            <p:cNvCxnSpPr>
              <a:cxnSpLocks/>
            </p:cNvCxnSpPr>
            <p:nvPr/>
          </p:nvCxnSpPr>
          <p:spPr>
            <a:xfrm rot="10800000" flipH="1">
              <a:off x="2892879" y="2828895"/>
              <a:ext cx="7437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ight Brace 42">
              <a:extLst>
                <a:ext uri="{FF2B5EF4-FFF2-40B4-BE49-F238E27FC236}">
                  <a16:creationId xmlns:a16="http://schemas.microsoft.com/office/drawing/2014/main" id="{DFED2DCA-8418-D542-9135-B73019262516}"/>
                </a:ext>
              </a:extLst>
            </p:cNvPr>
            <p:cNvSpPr/>
            <p:nvPr/>
          </p:nvSpPr>
          <p:spPr>
            <a:xfrm>
              <a:off x="3636580" y="1734419"/>
              <a:ext cx="307096" cy="1094478"/>
            </a:xfrm>
            <a:prstGeom prst="rightBrace">
              <a:avLst>
                <a:gd name="adj1" fmla="val 8333"/>
                <a:gd name="adj2" fmla="val 524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6" name="TextBox 45">
            <a:extLst>
              <a:ext uri="{FF2B5EF4-FFF2-40B4-BE49-F238E27FC236}">
                <a16:creationId xmlns:a16="http://schemas.microsoft.com/office/drawing/2014/main" id="{F9716717-7D3A-0A46-8DB9-1A29671491D9}"/>
              </a:ext>
            </a:extLst>
          </p:cNvPr>
          <p:cNvSpPr txBox="1"/>
          <p:nvPr/>
        </p:nvSpPr>
        <p:spPr>
          <a:xfrm>
            <a:off x="1392329" y="5377430"/>
            <a:ext cx="643108" cy="369332"/>
          </a:xfrm>
          <a:prstGeom prst="rect">
            <a:avLst/>
          </a:prstGeom>
          <a:noFill/>
        </p:spPr>
        <p:txBody>
          <a:bodyPr wrap="square" rtlCol="0">
            <a:spAutoFit/>
          </a:bodyPr>
          <a:lstStyle/>
          <a:p>
            <a:r>
              <a:rPr lang="en-US" dirty="0"/>
              <a:t>0.5</a:t>
            </a:r>
          </a:p>
        </p:txBody>
      </p:sp>
    </p:spTree>
    <p:extLst>
      <p:ext uri="{BB962C8B-B14F-4D97-AF65-F5344CB8AC3E}">
        <p14:creationId xmlns:p14="http://schemas.microsoft.com/office/powerpoint/2010/main" val="1196450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BBE754-5978-374F-A415-38F351A6AED2}"/>
              </a:ext>
            </a:extLst>
          </p:cNvPr>
          <p:cNvPicPr>
            <a:picLocks noChangeAspect="1"/>
          </p:cNvPicPr>
          <p:nvPr/>
        </p:nvPicPr>
        <p:blipFill>
          <a:blip r:embed="rId2"/>
          <a:stretch>
            <a:fillRect/>
          </a:stretch>
        </p:blipFill>
        <p:spPr>
          <a:xfrm>
            <a:off x="751732" y="995578"/>
            <a:ext cx="7795898" cy="3090350"/>
          </a:xfrm>
          <a:prstGeom prst="rect">
            <a:avLst/>
          </a:prstGeom>
        </p:spPr>
      </p:pic>
      <p:pic>
        <p:nvPicPr>
          <p:cNvPr id="4" name="Picture 3">
            <a:extLst>
              <a:ext uri="{FF2B5EF4-FFF2-40B4-BE49-F238E27FC236}">
                <a16:creationId xmlns:a16="http://schemas.microsoft.com/office/drawing/2014/main" id="{81E99DD4-69ED-E44A-8155-7782C4CF48B4}"/>
              </a:ext>
            </a:extLst>
          </p:cNvPr>
          <p:cNvPicPr>
            <a:picLocks noChangeAspect="1"/>
          </p:cNvPicPr>
          <p:nvPr/>
        </p:nvPicPr>
        <p:blipFill>
          <a:blip r:embed="rId3"/>
          <a:stretch>
            <a:fillRect/>
          </a:stretch>
        </p:blipFill>
        <p:spPr>
          <a:xfrm>
            <a:off x="924789" y="3732008"/>
            <a:ext cx="7607889" cy="3082266"/>
          </a:xfrm>
          <a:prstGeom prst="rect">
            <a:avLst/>
          </a:prstGeom>
        </p:spPr>
      </p:pic>
      <p:sp>
        <p:nvSpPr>
          <p:cNvPr id="3" name="TextBox 2">
            <a:extLst>
              <a:ext uri="{FF2B5EF4-FFF2-40B4-BE49-F238E27FC236}">
                <a16:creationId xmlns:a16="http://schemas.microsoft.com/office/drawing/2014/main" id="{4A82ECD0-FF50-C64F-90C1-5EF8CC6A3980}"/>
              </a:ext>
            </a:extLst>
          </p:cNvPr>
          <p:cNvSpPr txBox="1"/>
          <p:nvPr/>
        </p:nvSpPr>
        <p:spPr>
          <a:xfrm>
            <a:off x="2200199" y="111384"/>
            <a:ext cx="4743606" cy="954107"/>
          </a:xfrm>
          <a:prstGeom prst="rect">
            <a:avLst/>
          </a:prstGeom>
          <a:noFill/>
        </p:spPr>
        <p:txBody>
          <a:bodyPr wrap="none" rtlCol="0">
            <a:spAutoFit/>
          </a:bodyPr>
          <a:lstStyle/>
          <a:p>
            <a:pPr algn="ctr"/>
            <a:r>
              <a:rPr lang="en-US" sz="2800" dirty="0">
                <a:solidFill>
                  <a:schemeClr val="bg1"/>
                </a:solidFill>
              </a:rPr>
              <a:t>SG665 Correlation with wind</a:t>
            </a:r>
          </a:p>
          <a:p>
            <a:pPr algn="ctr"/>
            <a:r>
              <a:rPr lang="en-US" sz="2800" dirty="0"/>
              <a:t>and Precipitation</a:t>
            </a:r>
          </a:p>
        </p:txBody>
      </p:sp>
      <p:sp>
        <p:nvSpPr>
          <p:cNvPr id="6" name="TextBox 5">
            <a:extLst>
              <a:ext uri="{FF2B5EF4-FFF2-40B4-BE49-F238E27FC236}">
                <a16:creationId xmlns:a16="http://schemas.microsoft.com/office/drawing/2014/main" id="{330676D5-31A2-064E-BF7E-53DDC07591EE}"/>
              </a:ext>
            </a:extLst>
          </p:cNvPr>
          <p:cNvSpPr txBox="1"/>
          <p:nvPr/>
        </p:nvSpPr>
        <p:spPr>
          <a:xfrm>
            <a:off x="143448" y="645770"/>
            <a:ext cx="1391728" cy="584775"/>
          </a:xfrm>
          <a:prstGeom prst="rect">
            <a:avLst/>
          </a:prstGeom>
          <a:noFill/>
        </p:spPr>
        <p:txBody>
          <a:bodyPr wrap="none" rtlCol="0">
            <a:spAutoFit/>
          </a:bodyPr>
          <a:lstStyle/>
          <a:p>
            <a:r>
              <a:rPr lang="en-US" sz="3200" dirty="0"/>
              <a:t>Dorian</a:t>
            </a:r>
          </a:p>
        </p:txBody>
      </p:sp>
      <p:cxnSp>
        <p:nvCxnSpPr>
          <p:cNvPr id="15" name="Straight Arrow Connector 14">
            <a:extLst>
              <a:ext uri="{FF2B5EF4-FFF2-40B4-BE49-F238E27FC236}">
                <a16:creationId xmlns:a16="http://schemas.microsoft.com/office/drawing/2014/main" id="{A4A917E1-4799-7747-9ADD-857648BB57CD}"/>
              </a:ext>
            </a:extLst>
          </p:cNvPr>
          <p:cNvCxnSpPr>
            <a:cxnSpLocks/>
            <a:endCxn id="27" idx="0"/>
          </p:cNvCxnSpPr>
          <p:nvPr/>
        </p:nvCxnSpPr>
        <p:spPr>
          <a:xfrm>
            <a:off x="1297855" y="1173893"/>
            <a:ext cx="1702849" cy="4447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9396F0-2B06-3A40-9CBA-3D22BD3702CC}"/>
              </a:ext>
            </a:extLst>
          </p:cNvPr>
          <p:cNvCxnSpPr>
            <a:cxnSpLocks/>
          </p:cNvCxnSpPr>
          <p:nvPr/>
        </p:nvCxnSpPr>
        <p:spPr>
          <a:xfrm flipH="1">
            <a:off x="3011095" y="1618660"/>
            <a:ext cx="15768" cy="477163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F8FF59D-EA32-DB49-A227-69F6360E33AB}"/>
              </a:ext>
            </a:extLst>
          </p:cNvPr>
          <p:cNvSpPr/>
          <p:nvPr/>
        </p:nvSpPr>
        <p:spPr>
          <a:xfrm>
            <a:off x="2669628" y="1618659"/>
            <a:ext cx="662151" cy="4771631"/>
          </a:xfrm>
          <a:prstGeom prst="rect">
            <a:avLst/>
          </a:prstGeom>
          <a:solidFill>
            <a:srgbClr val="1692B1">
              <a:alpha val="3333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9070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605476-AC99-A548-9907-679AA53207A4}"/>
              </a:ext>
            </a:extLst>
          </p:cNvPr>
          <p:cNvSpPr txBox="1"/>
          <p:nvPr/>
        </p:nvSpPr>
        <p:spPr>
          <a:xfrm>
            <a:off x="2745342" y="0"/>
            <a:ext cx="4040658" cy="584775"/>
          </a:xfrm>
          <a:prstGeom prst="rect">
            <a:avLst/>
          </a:prstGeom>
          <a:noFill/>
        </p:spPr>
        <p:txBody>
          <a:bodyPr wrap="none" rtlCol="0">
            <a:spAutoFit/>
          </a:bodyPr>
          <a:lstStyle/>
          <a:p>
            <a:r>
              <a:rPr lang="en-US" sz="3200" dirty="0">
                <a:solidFill>
                  <a:schemeClr val="bg1"/>
                </a:solidFill>
              </a:rPr>
              <a:t>Tropical Storm Karen</a:t>
            </a:r>
          </a:p>
        </p:txBody>
      </p:sp>
      <p:pic>
        <p:nvPicPr>
          <p:cNvPr id="4" name="Picture 3">
            <a:extLst>
              <a:ext uri="{FF2B5EF4-FFF2-40B4-BE49-F238E27FC236}">
                <a16:creationId xmlns:a16="http://schemas.microsoft.com/office/drawing/2014/main" id="{F77C8CD5-4B25-FF42-85C9-1E3392FABA99}"/>
              </a:ext>
            </a:extLst>
          </p:cNvPr>
          <p:cNvPicPr>
            <a:picLocks noChangeAspect="1"/>
          </p:cNvPicPr>
          <p:nvPr/>
        </p:nvPicPr>
        <p:blipFill>
          <a:blip r:embed="rId2"/>
          <a:stretch>
            <a:fillRect/>
          </a:stretch>
        </p:blipFill>
        <p:spPr>
          <a:xfrm>
            <a:off x="956149" y="809954"/>
            <a:ext cx="7619043" cy="5238092"/>
          </a:xfrm>
          <a:prstGeom prst="rect">
            <a:avLst/>
          </a:prstGeom>
        </p:spPr>
      </p:pic>
      <p:sp>
        <p:nvSpPr>
          <p:cNvPr id="5" name="Rectangle 4">
            <a:extLst>
              <a:ext uri="{FF2B5EF4-FFF2-40B4-BE49-F238E27FC236}">
                <a16:creationId xmlns:a16="http://schemas.microsoft.com/office/drawing/2014/main" id="{DCDDC92C-9471-B94B-B84C-63D59F26CACE}"/>
              </a:ext>
            </a:extLst>
          </p:cNvPr>
          <p:cNvSpPr/>
          <p:nvPr/>
        </p:nvSpPr>
        <p:spPr>
          <a:xfrm>
            <a:off x="3343883" y="6048046"/>
            <a:ext cx="2843574" cy="369332"/>
          </a:xfrm>
          <a:prstGeom prst="rect">
            <a:avLst/>
          </a:prstGeom>
        </p:spPr>
        <p:txBody>
          <a:bodyPr wrap="square">
            <a:spAutoFit/>
          </a:bodyPr>
          <a:lstStyle/>
          <a:p>
            <a:r>
              <a:rPr lang="en-US" dirty="0">
                <a:solidFill>
                  <a:srgbClr val="333333"/>
                </a:solidFill>
                <a:latin typeface="Helvetica Neue" panose="02000503000000020004" pitchFamily="2" charset="0"/>
              </a:rPr>
              <a:t>National Hurricane Center</a:t>
            </a:r>
            <a:endParaRPr lang="en-US" dirty="0"/>
          </a:p>
        </p:txBody>
      </p:sp>
    </p:spTree>
    <p:extLst>
      <p:ext uri="{BB962C8B-B14F-4D97-AF65-F5344CB8AC3E}">
        <p14:creationId xmlns:p14="http://schemas.microsoft.com/office/powerpoint/2010/main" val="3105079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18AE26-BD90-F545-8565-8BB0FFC2C06B}"/>
              </a:ext>
            </a:extLst>
          </p:cNvPr>
          <p:cNvSpPr/>
          <p:nvPr/>
        </p:nvSpPr>
        <p:spPr>
          <a:xfrm>
            <a:off x="1672691" y="3143883"/>
            <a:ext cx="1338828" cy="646331"/>
          </a:xfrm>
          <a:prstGeom prst="rect">
            <a:avLst/>
          </a:prstGeom>
        </p:spPr>
        <p:txBody>
          <a:bodyPr wrap="none">
            <a:spAutoFit/>
          </a:bodyPr>
          <a:lstStyle/>
          <a:p>
            <a:pPr algn="ctr"/>
            <a:r>
              <a:rPr lang="en-US" dirty="0">
                <a:solidFill>
                  <a:schemeClr val="bg1"/>
                </a:solidFill>
              </a:rPr>
              <a:t>Dorian</a:t>
            </a:r>
          </a:p>
          <a:p>
            <a:pPr algn="ctr"/>
            <a:r>
              <a:rPr lang="en-US" dirty="0">
                <a:solidFill>
                  <a:schemeClr val="bg1"/>
                </a:solidFill>
              </a:rPr>
              <a:t>8/24 – 7/07</a:t>
            </a:r>
            <a:endParaRPr lang="en-US" dirty="0"/>
          </a:p>
        </p:txBody>
      </p:sp>
      <p:sp>
        <p:nvSpPr>
          <p:cNvPr id="14" name="TextBox 13">
            <a:extLst>
              <a:ext uri="{FF2B5EF4-FFF2-40B4-BE49-F238E27FC236}">
                <a16:creationId xmlns:a16="http://schemas.microsoft.com/office/drawing/2014/main" id="{3D5F8BE7-8FFB-7F4D-A987-3D49B4153645}"/>
              </a:ext>
            </a:extLst>
          </p:cNvPr>
          <p:cNvSpPr txBox="1"/>
          <p:nvPr/>
        </p:nvSpPr>
        <p:spPr>
          <a:xfrm>
            <a:off x="2745342" y="0"/>
            <a:ext cx="4040658" cy="584775"/>
          </a:xfrm>
          <a:prstGeom prst="rect">
            <a:avLst/>
          </a:prstGeom>
          <a:noFill/>
        </p:spPr>
        <p:txBody>
          <a:bodyPr wrap="none" rtlCol="0">
            <a:spAutoFit/>
          </a:bodyPr>
          <a:lstStyle/>
          <a:p>
            <a:r>
              <a:rPr lang="en-US" sz="3200" dirty="0">
                <a:solidFill>
                  <a:schemeClr val="bg1"/>
                </a:solidFill>
              </a:rPr>
              <a:t>Tropical Storm Karen</a:t>
            </a:r>
          </a:p>
        </p:txBody>
      </p:sp>
      <p:sp>
        <p:nvSpPr>
          <p:cNvPr id="18" name="TextBox 17">
            <a:extLst>
              <a:ext uri="{FF2B5EF4-FFF2-40B4-BE49-F238E27FC236}">
                <a16:creationId xmlns:a16="http://schemas.microsoft.com/office/drawing/2014/main" id="{89CDD33D-9EC0-1E46-9DDB-186A56F910FF}"/>
              </a:ext>
            </a:extLst>
          </p:cNvPr>
          <p:cNvSpPr txBox="1"/>
          <p:nvPr/>
        </p:nvSpPr>
        <p:spPr>
          <a:xfrm>
            <a:off x="1088931" y="773423"/>
            <a:ext cx="7131301" cy="523220"/>
          </a:xfrm>
          <a:prstGeom prst="rect">
            <a:avLst/>
          </a:prstGeom>
          <a:noFill/>
        </p:spPr>
        <p:txBody>
          <a:bodyPr wrap="square" rtlCol="0">
            <a:spAutoFit/>
          </a:bodyPr>
          <a:lstStyle/>
          <a:p>
            <a:pPr algn="ctr"/>
            <a:r>
              <a:rPr lang="en-US" sz="2800" dirty="0"/>
              <a:t>Gliders Deployed Sep 20</a:t>
            </a:r>
            <a:r>
              <a:rPr lang="en-US" sz="2800" baseline="30000" dirty="0"/>
              <a:t>th</a:t>
            </a:r>
            <a:r>
              <a:rPr lang="en-US" sz="2800" dirty="0"/>
              <a:t> to Sep 27</a:t>
            </a:r>
            <a:r>
              <a:rPr lang="en-US" sz="2800" baseline="30000" dirty="0"/>
              <a:t>th</a:t>
            </a:r>
            <a:r>
              <a:rPr lang="en-US" sz="2800" dirty="0"/>
              <a:t> 2019</a:t>
            </a:r>
          </a:p>
        </p:txBody>
      </p:sp>
      <p:pic>
        <p:nvPicPr>
          <p:cNvPr id="23" name="Picture 22">
            <a:extLst>
              <a:ext uri="{FF2B5EF4-FFF2-40B4-BE49-F238E27FC236}">
                <a16:creationId xmlns:a16="http://schemas.microsoft.com/office/drawing/2014/main" id="{065CACD8-EBEF-D34F-BD9C-DA54ED621270}"/>
              </a:ext>
            </a:extLst>
          </p:cNvPr>
          <p:cNvPicPr>
            <a:picLocks noChangeAspect="1"/>
          </p:cNvPicPr>
          <p:nvPr/>
        </p:nvPicPr>
        <p:blipFill rotWithShape="1">
          <a:blip r:embed="rId3"/>
          <a:srcRect l="26729" t="9058" r="27202" b="2646"/>
          <a:stretch/>
        </p:blipFill>
        <p:spPr>
          <a:xfrm>
            <a:off x="4834689" y="1564516"/>
            <a:ext cx="3902622" cy="4476448"/>
          </a:xfrm>
          <a:prstGeom prst="rect">
            <a:avLst/>
          </a:prstGeom>
        </p:spPr>
      </p:pic>
      <p:pic>
        <p:nvPicPr>
          <p:cNvPr id="27" name="Picture 26">
            <a:extLst>
              <a:ext uri="{FF2B5EF4-FFF2-40B4-BE49-F238E27FC236}">
                <a16:creationId xmlns:a16="http://schemas.microsoft.com/office/drawing/2014/main" id="{00EA6A9E-1270-2243-B526-178BDE9A64EC}"/>
              </a:ext>
            </a:extLst>
          </p:cNvPr>
          <p:cNvPicPr>
            <a:picLocks noChangeAspect="1"/>
          </p:cNvPicPr>
          <p:nvPr/>
        </p:nvPicPr>
        <p:blipFill rotWithShape="1">
          <a:blip r:embed="rId4"/>
          <a:srcRect l="15767" t="8801" r="15412"/>
          <a:stretch/>
        </p:blipFill>
        <p:spPr>
          <a:xfrm>
            <a:off x="39719" y="1960214"/>
            <a:ext cx="4614863" cy="3660000"/>
          </a:xfrm>
          <a:prstGeom prst="rect">
            <a:avLst/>
          </a:prstGeom>
        </p:spPr>
      </p:pic>
      <p:cxnSp>
        <p:nvCxnSpPr>
          <p:cNvPr id="29" name="Straight Connector 28">
            <a:extLst>
              <a:ext uri="{FF2B5EF4-FFF2-40B4-BE49-F238E27FC236}">
                <a16:creationId xmlns:a16="http://schemas.microsoft.com/office/drawing/2014/main" id="{96527C2F-D9DE-0D42-9DC1-4E3ADE0B7F96}"/>
              </a:ext>
            </a:extLst>
          </p:cNvPr>
          <p:cNvCxnSpPr>
            <a:cxnSpLocks/>
          </p:cNvCxnSpPr>
          <p:nvPr/>
        </p:nvCxnSpPr>
        <p:spPr>
          <a:xfrm flipH="1">
            <a:off x="3356977" y="1551990"/>
            <a:ext cx="1653434" cy="2819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8318AA-45AF-0A4A-855E-73A5C11F65E5}"/>
              </a:ext>
            </a:extLst>
          </p:cNvPr>
          <p:cNvCxnSpPr>
            <a:cxnSpLocks/>
          </p:cNvCxnSpPr>
          <p:nvPr/>
        </p:nvCxnSpPr>
        <p:spPr>
          <a:xfrm flipH="1" flipV="1">
            <a:off x="3356977" y="5033412"/>
            <a:ext cx="1653434" cy="982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6993606-4C73-9149-AC2C-A1D18009A53A}"/>
              </a:ext>
            </a:extLst>
          </p:cNvPr>
          <p:cNvSpPr txBox="1"/>
          <p:nvPr/>
        </p:nvSpPr>
        <p:spPr>
          <a:xfrm>
            <a:off x="2641198" y="3341732"/>
            <a:ext cx="1928733" cy="646331"/>
          </a:xfrm>
          <a:prstGeom prst="rect">
            <a:avLst/>
          </a:prstGeom>
          <a:solidFill>
            <a:srgbClr val="F5F5F5">
              <a:alpha val="40000"/>
            </a:srgbClr>
          </a:solidFill>
        </p:spPr>
        <p:txBody>
          <a:bodyPr wrap="none" rtlCol="0">
            <a:spAutoFit/>
          </a:bodyPr>
          <a:lstStyle/>
          <a:p>
            <a:pPr algn="ctr"/>
            <a:r>
              <a:rPr lang="en-US" b="1" dirty="0"/>
              <a:t>Karen</a:t>
            </a:r>
          </a:p>
          <a:p>
            <a:pPr algn="ctr"/>
            <a:r>
              <a:rPr lang="en-US" b="1" dirty="0"/>
              <a:t>Sep 20 – Sep 27</a:t>
            </a:r>
          </a:p>
        </p:txBody>
      </p:sp>
      <p:sp>
        <p:nvSpPr>
          <p:cNvPr id="10" name="Oval 9">
            <a:extLst>
              <a:ext uri="{FF2B5EF4-FFF2-40B4-BE49-F238E27FC236}">
                <a16:creationId xmlns:a16="http://schemas.microsoft.com/office/drawing/2014/main" id="{EAF14C11-1A7A-5F47-8880-E22AE5C5A043}"/>
              </a:ext>
            </a:extLst>
          </p:cNvPr>
          <p:cNvSpPr/>
          <p:nvPr/>
        </p:nvSpPr>
        <p:spPr>
          <a:xfrm rot="18632488">
            <a:off x="7380080" y="4578415"/>
            <a:ext cx="733040" cy="99235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700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5F3FD9-B0F0-8746-9CC5-65309294F333}"/>
              </a:ext>
            </a:extLst>
          </p:cNvPr>
          <p:cNvPicPr>
            <a:picLocks noChangeAspect="1"/>
          </p:cNvPicPr>
          <p:nvPr/>
        </p:nvPicPr>
        <p:blipFill rotWithShape="1">
          <a:blip r:embed="rId3"/>
          <a:srcRect r="51709"/>
          <a:stretch/>
        </p:blipFill>
        <p:spPr>
          <a:xfrm>
            <a:off x="6150857" y="899093"/>
            <a:ext cx="2988557" cy="5022322"/>
          </a:xfrm>
          <a:prstGeom prst="rect">
            <a:avLst/>
          </a:prstGeom>
        </p:spPr>
      </p:pic>
      <p:pic>
        <p:nvPicPr>
          <p:cNvPr id="5" name="Picture 4">
            <a:extLst>
              <a:ext uri="{FF2B5EF4-FFF2-40B4-BE49-F238E27FC236}">
                <a16:creationId xmlns:a16="http://schemas.microsoft.com/office/drawing/2014/main" id="{582B4D45-9E67-6041-BD1D-BA93C672C8F6}"/>
              </a:ext>
            </a:extLst>
          </p:cNvPr>
          <p:cNvPicPr>
            <a:picLocks noChangeAspect="1"/>
          </p:cNvPicPr>
          <p:nvPr/>
        </p:nvPicPr>
        <p:blipFill rotWithShape="1">
          <a:blip r:embed="rId4"/>
          <a:srcRect r="51525"/>
          <a:stretch/>
        </p:blipFill>
        <p:spPr>
          <a:xfrm>
            <a:off x="254948" y="889347"/>
            <a:ext cx="2997158" cy="5017750"/>
          </a:xfrm>
          <a:prstGeom prst="rect">
            <a:avLst/>
          </a:prstGeom>
        </p:spPr>
      </p:pic>
      <p:pic>
        <p:nvPicPr>
          <p:cNvPr id="4" name="Picture 3">
            <a:extLst>
              <a:ext uri="{FF2B5EF4-FFF2-40B4-BE49-F238E27FC236}">
                <a16:creationId xmlns:a16="http://schemas.microsoft.com/office/drawing/2014/main" id="{D634B99C-B2D4-A942-A747-62DDAFC034EC}"/>
              </a:ext>
            </a:extLst>
          </p:cNvPr>
          <p:cNvPicPr>
            <a:picLocks noChangeAspect="1"/>
          </p:cNvPicPr>
          <p:nvPr/>
        </p:nvPicPr>
        <p:blipFill rotWithShape="1">
          <a:blip r:embed="rId5"/>
          <a:srcRect r="51525"/>
          <a:stretch/>
        </p:blipFill>
        <p:spPr>
          <a:xfrm>
            <a:off x="3188920" y="920125"/>
            <a:ext cx="2997158" cy="5017750"/>
          </a:xfrm>
          <a:prstGeom prst="rect">
            <a:avLst/>
          </a:prstGeom>
        </p:spPr>
      </p:pic>
      <p:sp>
        <p:nvSpPr>
          <p:cNvPr id="2" name="TextBox 1">
            <a:extLst>
              <a:ext uri="{FF2B5EF4-FFF2-40B4-BE49-F238E27FC236}">
                <a16:creationId xmlns:a16="http://schemas.microsoft.com/office/drawing/2014/main" id="{F0451B43-24C1-ED40-991E-F91D913097D2}"/>
              </a:ext>
            </a:extLst>
          </p:cNvPr>
          <p:cNvSpPr txBox="1"/>
          <p:nvPr/>
        </p:nvSpPr>
        <p:spPr>
          <a:xfrm>
            <a:off x="1958687" y="0"/>
            <a:ext cx="5514651" cy="584775"/>
          </a:xfrm>
          <a:prstGeom prst="rect">
            <a:avLst/>
          </a:prstGeom>
          <a:noFill/>
        </p:spPr>
        <p:txBody>
          <a:bodyPr wrap="none" rtlCol="0">
            <a:spAutoFit/>
          </a:bodyPr>
          <a:lstStyle/>
          <a:p>
            <a:r>
              <a:rPr lang="en-US" sz="3200" dirty="0">
                <a:solidFill>
                  <a:schemeClr val="bg1"/>
                </a:solidFill>
              </a:rPr>
              <a:t>ng278 Salinity at Deployment</a:t>
            </a:r>
          </a:p>
        </p:txBody>
      </p:sp>
      <p:sp>
        <p:nvSpPr>
          <p:cNvPr id="10" name="TextBox 9">
            <a:extLst>
              <a:ext uri="{FF2B5EF4-FFF2-40B4-BE49-F238E27FC236}">
                <a16:creationId xmlns:a16="http://schemas.microsoft.com/office/drawing/2014/main" id="{047572C2-33C9-1944-B53B-9696171C5248}"/>
              </a:ext>
            </a:extLst>
          </p:cNvPr>
          <p:cNvSpPr txBox="1"/>
          <p:nvPr/>
        </p:nvSpPr>
        <p:spPr>
          <a:xfrm>
            <a:off x="855011" y="4009586"/>
            <a:ext cx="898516" cy="369332"/>
          </a:xfrm>
          <a:prstGeom prst="rect">
            <a:avLst/>
          </a:prstGeom>
          <a:noFill/>
        </p:spPr>
        <p:txBody>
          <a:bodyPr wrap="none" rtlCol="0">
            <a:spAutoFit/>
          </a:bodyPr>
          <a:lstStyle/>
          <a:p>
            <a:r>
              <a:rPr lang="en-US" dirty="0"/>
              <a:t>Sep 11</a:t>
            </a:r>
          </a:p>
        </p:txBody>
      </p:sp>
      <p:sp>
        <p:nvSpPr>
          <p:cNvPr id="11" name="TextBox 10">
            <a:extLst>
              <a:ext uri="{FF2B5EF4-FFF2-40B4-BE49-F238E27FC236}">
                <a16:creationId xmlns:a16="http://schemas.microsoft.com/office/drawing/2014/main" id="{8F88470E-ADE2-4047-9CA7-DC2D626420EB}"/>
              </a:ext>
            </a:extLst>
          </p:cNvPr>
          <p:cNvSpPr txBox="1"/>
          <p:nvPr/>
        </p:nvSpPr>
        <p:spPr>
          <a:xfrm>
            <a:off x="3813138" y="4049499"/>
            <a:ext cx="915635" cy="369332"/>
          </a:xfrm>
          <a:prstGeom prst="rect">
            <a:avLst/>
          </a:prstGeom>
          <a:noFill/>
        </p:spPr>
        <p:txBody>
          <a:bodyPr wrap="none" rtlCol="0">
            <a:spAutoFit/>
          </a:bodyPr>
          <a:lstStyle/>
          <a:p>
            <a:r>
              <a:rPr lang="en-US" dirty="0"/>
              <a:t>Sep 13</a:t>
            </a:r>
          </a:p>
        </p:txBody>
      </p:sp>
      <p:sp>
        <p:nvSpPr>
          <p:cNvPr id="12" name="TextBox 11">
            <a:extLst>
              <a:ext uri="{FF2B5EF4-FFF2-40B4-BE49-F238E27FC236}">
                <a16:creationId xmlns:a16="http://schemas.microsoft.com/office/drawing/2014/main" id="{3A2EE01C-FCEE-9F4D-9F64-C56900DC03B3}"/>
              </a:ext>
            </a:extLst>
          </p:cNvPr>
          <p:cNvSpPr txBox="1"/>
          <p:nvPr/>
        </p:nvSpPr>
        <p:spPr>
          <a:xfrm>
            <a:off x="6844432" y="4046055"/>
            <a:ext cx="915635" cy="369332"/>
          </a:xfrm>
          <a:prstGeom prst="rect">
            <a:avLst/>
          </a:prstGeom>
          <a:noFill/>
        </p:spPr>
        <p:txBody>
          <a:bodyPr wrap="none" rtlCol="0">
            <a:spAutoFit/>
          </a:bodyPr>
          <a:lstStyle/>
          <a:p>
            <a:r>
              <a:rPr lang="en-US" dirty="0"/>
              <a:t>Sep 14</a:t>
            </a:r>
          </a:p>
        </p:txBody>
      </p:sp>
    </p:spTree>
    <p:extLst>
      <p:ext uri="{BB962C8B-B14F-4D97-AF65-F5344CB8AC3E}">
        <p14:creationId xmlns:p14="http://schemas.microsoft.com/office/powerpoint/2010/main" val="296766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F3F67A8-0A33-1E4A-9010-B141F87140B1}"/>
              </a:ext>
            </a:extLst>
          </p:cNvPr>
          <p:cNvPicPr>
            <a:picLocks noChangeAspect="1"/>
          </p:cNvPicPr>
          <p:nvPr/>
        </p:nvPicPr>
        <p:blipFill>
          <a:blip r:embed="rId3"/>
          <a:stretch>
            <a:fillRect/>
          </a:stretch>
        </p:blipFill>
        <p:spPr>
          <a:xfrm>
            <a:off x="4611145" y="799955"/>
            <a:ext cx="4532817" cy="3360537"/>
          </a:xfrm>
          <a:prstGeom prst="rect">
            <a:avLst/>
          </a:prstGeom>
        </p:spPr>
      </p:pic>
      <p:pic>
        <p:nvPicPr>
          <p:cNvPr id="15" name="Picture 14">
            <a:extLst>
              <a:ext uri="{FF2B5EF4-FFF2-40B4-BE49-F238E27FC236}">
                <a16:creationId xmlns:a16="http://schemas.microsoft.com/office/drawing/2014/main" id="{0E1F8F47-EDCE-0441-99A3-A010FA80738A}"/>
              </a:ext>
            </a:extLst>
          </p:cNvPr>
          <p:cNvPicPr>
            <a:picLocks noChangeAspect="1"/>
          </p:cNvPicPr>
          <p:nvPr/>
        </p:nvPicPr>
        <p:blipFill>
          <a:blip r:embed="rId4"/>
          <a:stretch>
            <a:fillRect/>
          </a:stretch>
        </p:blipFill>
        <p:spPr>
          <a:xfrm>
            <a:off x="50429" y="774528"/>
            <a:ext cx="4559671" cy="3411392"/>
          </a:xfrm>
          <a:prstGeom prst="rect">
            <a:avLst/>
          </a:prstGeom>
        </p:spPr>
      </p:pic>
      <p:sp>
        <p:nvSpPr>
          <p:cNvPr id="7" name="Rectangle 6">
            <a:extLst>
              <a:ext uri="{FF2B5EF4-FFF2-40B4-BE49-F238E27FC236}">
                <a16:creationId xmlns:a16="http://schemas.microsoft.com/office/drawing/2014/main" id="{20E23C36-FC77-F347-B997-546C2AC0E7FF}"/>
              </a:ext>
            </a:extLst>
          </p:cNvPr>
          <p:cNvSpPr/>
          <p:nvPr/>
        </p:nvSpPr>
        <p:spPr>
          <a:xfrm>
            <a:off x="387071" y="4185920"/>
            <a:ext cx="8207298" cy="2462213"/>
          </a:xfrm>
          <a:prstGeom prst="rect">
            <a:avLst/>
          </a:prstGeom>
        </p:spPr>
        <p:txBody>
          <a:bodyPr wrap="square">
            <a:spAutoFit/>
          </a:bodyPr>
          <a:lstStyle/>
          <a:p>
            <a:r>
              <a:rPr lang="en-US" sz="2200" dirty="0">
                <a:latin typeface="Rockwell" panose="02060603020205020403" pitchFamily="18" charset="77"/>
                <a:ea typeface=""/>
                <a:cs typeface=""/>
              </a:rPr>
              <a:t>Limitations on Hurricane Intensity Improvement</a:t>
            </a:r>
          </a:p>
          <a:p>
            <a:pPr marL="285750" indent="-285750">
              <a:buFont typeface="Arial" charset="0"/>
              <a:buChar char="•"/>
            </a:pPr>
            <a:r>
              <a:rPr lang="en-US" sz="2200" dirty="0">
                <a:latin typeface="Rockwell" panose="02060603020205020403" pitchFamily="18" charset="77"/>
                <a:ea typeface=""/>
                <a:cs typeface=""/>
              </a:rPr>
              <a:t>Computing resources and model resolution (</a:t>
            </a:r>
            <a:r>
              <a:rPr lang="it-IT" sz="2200" dirty="0" err="1">
                <a:latin typeface="Rockwell" panose="02060603020205020403" pitchFamily="18" charset="77"/>
                <a:ea typeface=""/>
                <a:cs typeface=""/>
              </a:rPr>
              <a:t>Rotunno</a:t>
            </a:r>
            <a:r>
              <a:rPr lang="it-IT" sz="2200" dirty="0">
                <a:latin typeface="Rockwell" panose="02060603020205020403" pitchFamily="18" charset="77"/>
                <a:ea typeface=""/>
                <a:cs typeface=""/>
              </a:rPr>
              <a:t> et al., 2009)</a:t>
            </a:r>
            <a:endParaRPr lang="en-US" sz="2200" dirty="0">
              <a:latin typeface="Rockwell" panose="02060603020205020403" pitchFamily="18" charset="77"/>
              <a:ea typeface=""/>
              <a:cs typeface=""/>
            </a:endParaRPr>
          </a:p>
          <a:p>
            <a:pPr marL="285750" indent="-285750">
              <a:buFont typeface="Arial" charset="0"/>
              <a:buChar char="•"/>
            </a:pPr>
            <a:r>
              <a:rPr lang="en-US" sz="2200" dirty="0">
                <a:latin typeface="Rockwell" panose="02060603020205020403" pitchFamily="18" charset="77"/>
                <a:ea typeface=""/>
                <a:cs typeface=""/>
              </a:rPr>
              <a:t>Poor understanding of the atmospheric boundary layer (</a:t>
            </a:r>
            <a:r>
              <a:rPr lang="nb-NO" sz="2200" dirty="0" err="1">
                <a:latin typeface="Rockwell" panose="02060603020205020403" pitchFamily="18" charset="77"/>
                <a:ea typeface=""/>
                <a:cs typeface=""/>
              </a:rPr>
              <a:t>Nolan</a:t>
            </a:r>
            <a:r>
              <a:rPr lang="nb-NO" sz="2200" dirty="0">
                <a:latin typeface="Rockwell" panose="02060603020205020403" pitchFamily="18" charset="77"/>
                <a:ea typeface=""/>
                <a:cs typeface=""/>
              </a:rPr>
              <a:t> et al., 2009; Andreas et al., 2015)</a:t>
            </a:r>
            <a:endParaRPr lang="en-US" sz="2200" dirty="0">
              <a:latin typeface="Rockwell" panose="02060603020205020403" pitchFamily="18" charset="77"/>
              <a:ea typeface=""/>
              <a:cs typeface=""/>
            </a:endParaRPr>
          </a:p>
          <a:p>
            <a:pPr marL="285750" indent="-285750">
              <a:buFont typeface="Arial" charset="0"/>
              <a:buChar char="•"/>
            </a:pPr>
            <a:r>
              <a:rPr lang="en-US" sz="2200" dirty="0">
                <a:latin typeface="Rockwell" panose="02060603020205020403" pitchFamily="18" charset="77"/>
                <a:ea typeface=""/>
                <a:cs typeface=""/>
              </a:rPr>
              <a:t>Difficulty in modeling the</a:t>
            </a:r>
            <a:r>
              <a:rPr lang="en-US" sz="2200" u="sng" dirty="0">
                <a:latin typeface="Rockwell" panose="02060603020205020403" pitchFamily="18" charset="77"/>
                <a:ea typeface=""/>
                <a:cs typeface=""/>
              </a:rPr>
              <a:t> </a:t>
            </a:r>
            <a:r>
              <a:rPr lang="en-US" sz="2200" u="sng" dirty="0">
                <a:solidFill>
                  <a:schemeClr val="accent2"/>
                </a:solidFill>
                <a:latin typeface="Rockwell" panose="02060603020205020403" pitchFamily="18" charset="77"/>
                <a:ea typeface=""/>
                <a:cs typeface=""/>
              </a:rPr>
              <a:t>upper ocean response </a:t>
            </a:r>
            <a:r>
              <a:rPr lang="en-US" sz="2200" dirty="0">
                <a:latin typeface="Rockwell" panose="02060603020205020403" pitchFamily="18" charset="77"/>
                <a:ea typeface=""/>
                <a:cs typeface=""/>
              </a:rPr>
              <a:t>to storm forcing (</a:t>
            </a:r>
            <a:r>
              <a:rPr lang="en-US" sz="2200" dirty="0" err="1">
                <a:latin typeface="Rockwell" panose="02060603020205020403" pitchFamily="18" charset="77"/>
                <a:ea typeface=""/>
                <a:cs typeface=""/>
              </a:rPr>
              <a:t>Yablonsky</a:t>
            </a:r>
            <a:r>
              <a:rPr lang="en-US" sz="2200" dirty="0">
                <a:latin typeface="Rockwell" panose="02060603020205020403" pitchFamily="18" charset="77"/>
                <a:ea typeface=""/>
                <a:cs typeface=""/>
              </a:rPr>
              <a:t> and </a:t>
            </a:r>
            <a:r>
              <a:rPr lang="en-US" sz="2200" dirty="0" err="1">
                <a:latin typeface="Rockwell" panose="02060603020205020403" pitchFamily="18" charset="77"/>
                <a:ea typeface=""/>
                <a:cs typeface=""/>
              </a:rPr>
              <a:t>Ginis</a:t>
            </a:r>
            <a:r>
              <a:rPr lang="en-US" sz="2200" dirty="0">
                <a:latin typeface="Rockwell" panose="02060603020205020403" pitchFamily="18" charset="77"/>
                <a:ea typeface=""/>
                <a:cs typeface=""/>
              </a:rPr>
              <a:t>, 2009). </a:t>
            </a:r>
          </a:p>
        </p:txBody>
      </p:sp>
      <p:sp>
        <p:nvSpPr>
          <p:cNvPr id="9" name="TextBox 8">
            <a:extLst>
              <a:ext uri="{FF2B5EF4-FFF2-40B4-BE49-F238E27FC236}">
                <a16:creationId xmlns:a16="http://schemas.microsoft.com/office/drawing/2014/main" id="{629461A5-9D35-674F-870E-3D9C555B9D95}"/>
              </a:ext>
            </a:extLst>
          </p:cNvPr>
          <p:cNvSpPr txBox="1"/>
          <p:nvPr/>
        </p:nvSpPr>
        <p:spPr>
          <a:xfrm>
            <a:off x="5153578" y="3090446"/>
            <a:ext cx="652743" cy="338554"/>
          </a:xfrm>
          <a:prstGeom prst="rect">
            <a:avLst/>
          </a:prstGeom>
          <a:noFill/>
        </p:spPr>
        <p:txBody>
          <a:bodyPr wrap="none" rtlCol="0">
            <a:spAutoFit/>
          </a:bodyPr>
          <a:lstStyle/>
          <a:p>
            <a:r>
              <a:rPr lang="en-US" sz="1600" dirty="0">
                <a:solidFill>
                  <a:srgbClr val="C00000"/>
                </a:solidFill>
              </a:rPr>
              <a:t>10 %</a:t>
            </a:r>
          </a:p>
        </p:txBody>
      </p:sp>
      <p:sp>
        <p:nvSpPr>
          <p:cNvPr id="6" name="Title 5">
            <a:extLst>
              <a:ext uri="{FF2B5EF4-FFF2-40B4-BE49-F238E27FC236}">
                <a16:creationId xmlns:a16="http://schemas.microsoft.com/office/drawing/2014/main" id="{B5269DD9-9CFF-0345-B351-894EBC9A7CA6}"/>
              </a:ext>
            </a:extLst>
          </p:cNvPr>
          <p:cNvSpPr>
            <a:spLocks noGrp="1"/>
          </p:cNvSpPr>
          <p:nvPr>
            <p:ph type="title"/>
          </p:nvPr>
        </p:nvSpPr>
        <p:spPr/>
        <p:txBody>
          <a:bodyPr/>
          <a:lstStyle/>
          <a:p>
            <a:pPr algn="ctr"/>
            <a:r>
              <a:rPr lang="en-US" sz="4000" dirty="0"/>
              <a:t>Motivation</a:t>
            </a:r>
          </a:p>
        </p:txBody>
      </p:sp>
      <p:sp>
        <p:nvSpPr>
          <p:cNvPr id="20" name="TextBox 19">
            <a:extLst>
              <a:ext uri="{FF2B5EF4-FFF2-40B4-BE49-F238E27FC236}">
                <a16:creationId xmlns:a16="http://schemas.microsoft.com/office/drawing/2014/main" id="{4A2A5005-D818-AA45-B9E1-8459306855E1}"/>
              </a:ext>
            </a:extLst>
          </p:cNvPr>
          <p:cNvSpPr txBox="1"/>
          <p:nvPr/>
        </p:nvSpPr>
        <p:spPr>
          <a:xfrm>
            <a:off x="719811" y="2228514"/>
            <a:ext cx="652743" cy="338554"/>
          </a:xfrm>
          <a:prstGeom prst="rect">
            <a:avLst/>
          </a:prstGeom>
          <a:noFill/>
        </p:spPr>
        <p:txBody>
          <a:bodyPr wrap="none" rtlCol="0">
            <a:spAutoFit/>
          </a:bodyPr>
          <a:lstStyle/>
          <a:p>
            <a:r>
              <a:rPr lang="en-US" sz="1600" dirty="0">
                <a:solidFill>
                  <a:srgbClr val="00B050"/>
                </a:solidFill>
              </a:rPr>
              <a:t>50 %</a:t>
            </a:r>
          </a:p>
        </p:txBody>
      </p:sp>
      <p:sp>
        <p:nvSpPr>
          <p:cNvPr id="21" name="TextBox 20">
            <a:extLst>
              <a:ext uri="{FF2B5EF4-FFF2-40B4-BE49-F238E27FC236}">
                <a16:creationId xmlns:a16="http://schemas.microsoft.com/office/drawing/2014/main" id="{11121435-C977-824F-B84F-4C588993EFB3}"/>
              </a:ext>
            </a:extLst>
          </p:cNvPr>
          <p:cNvSpPr txBox="1"/>
          <p:nvPr/>
        </p:nvSpPr>
        <p:spPr>
          <a:xfrm>
            <a:off x="5367204" y="1287870"/>
            <a:ext cx="652743" cy="338554"/>
          </a:xfrm>
          <a:prstGeom prst="rect">
            <a:avLst/>
          </a:prstGeom>
          <a:noFill/>
        </p:spPr>
        <p:txBody>
          <a:bodyPr wrap="none" rtlCol="0">
            <a:spAutoFit/>
          </a:bodyPr>
          <a:lstStyle/>
          <a:p>
            <a:r>
              <a:rPr lang="en-US" sz="1600" dirty="0">
                <a:solidFill>
                  <a:srgbClr val="FFC000"/>
                </a:solidFill>
              </a:rPr>
              <a:t>33 %</a:t>
            </a:r>
          </a:p>
        </p:txBody>
      </p:sp>
      <p:sp>
        <p:nvSpPr>
          <p:cNvPr id="22" name="TextBox 21">
            <a:extLst>
              <a:ext uri="{FF2B5EF4-FFF2-40B4-BE49-F238E27FC236}">
                <a16:creationId xmlns:a16="http://schemas.microsoft.com/office/drawing/2014/main" id="{37EE87BF-0F98-364F-9F57-D6C7A7590DAB}"/>
              </a:ext>
            </a:extLst>
          </p:cNvPr>
          <p:cNvSpPr txBox="1"/>
          <p:nvPr/>
        </p:nvSpPr>
        <p:spPr>
          <a:xfrm>
            <a:off x="6602840" y="1444537"/>
            <a:ext cx="652743" cy="338554"/>
          </a:xfrm>
          <a:prstGeom prst="rect">
            <a:avLst/>
          </a:prstGeom>
          <a:noFill/>
        </p:spPr>
        <p:txBody>
          <a:bodyPr wrap="none" rtlCol="0">
            <a:spAutoFit/>
          </a:bodyPr>
          <a:lstStyle/>
          <a:p>
            <a:r>
              <a:rPr lang="en-US" sz="1600" dirty="0">
                <a:solidFill>
                  <a:schemeClr val="bg2">
                    <a:lumMod val="60000"/>
                    <a:lumOff val="40000"/>
                  </a:schemeClr>
                </a:solidFill>
              </a:rPr>
              <a:t>43 %</a:t>
            </a:r>
          </a:p>
        </p:txBody>
      </p:sp>
      <p:sp>
        <p:nvSpPr>
          <p:cNvPr id="11" name="TextBox 10">
            <a:extLst>
              <a:ext uri="{FF2B5EF4-FFF2-40B4-BE49-F238E27FC236}">
                <a16:creationId xmlns:a16="http://schemas.microsoft.com/office/drawing/2014/main" id="{96897064-2584-374F-87EF-3D0AB2421AF2}"/>
              </a:ext>
            </a:extLst>
          </p:cNvPr>
          <p:cNvSpPr txBox="1"/>
          <p:nvPr/>
        </p:nvSpPr>
        <p:spPr>
          <a:xfrm>
            <a:off x="621027" y="2802523"/>
            <a:ext cx="652743" cy="338554"/>
          </a:xfrm>
          <a:prstGeom prst="rect">
            <a:avLst/>
          </a:prstGeom>
          <a:noFill/>
        </p:spPr>
        <p:txBody>
          <a:bodyPr wrap="none" rtlCol="0">
            <a:spAutoFit/>
          </a:bodyPr>
          <a:lstStyle/>
          <a:p>
            <a:r>
              <a:rPr lang="en-US" sz="1600" dirty="0">
                <a:solidFill>
                  <a:srgbClr val="C00000"/>
                </a:solidFill>
              </a:rPr>
              <a:t>50 %</a:t>
            </a:r>
          </a:p>
        </p:txBody>
      </p:sp>
      <p:sp>
        <p:nvSpPr>
          <p:cNvPr id="13" name="TextBox 12">
            <a:extLst>
              <a:ext uri="{FF2B5EF4-FFF2-40B4-BE49-F238E27FC236}">
                <a16:creationId xmlns:a16="http://schemas.microsoft.com/office/drawing/2014/main" id="{9CCA24A5-8CD2-1E45-BBDA-FD605D632969}"/>
              </a:ext>
            </a:extLst>
          </p:cNvPr>
          <p:cNvSpPr txBox="1"/>
          <p:nvPr/>
        </p:nvSpPr>
        <p:spPr>
          <a:xfrm>
            <a:off x="621027" y="1306010"/>
            <a:ext cx="652743" cy="338554"/>
          </a:xfrm>
          <a:prstGeom prst="rect">
            <a:avLst/>
          </a:prstGeom>
          <a:noFill/>
        </p:spPr>
        <p:txBody>
          <a:bodyPr wrap="none" rtlCol="0">
            <a:spAutoFit/>
          </a:bodyPr>
          <a:lstStyle/>
          <a:p>
            <a:r>
              <a:rPr lang="en-US" sz="1600" dirty="0">
                <a:solidFill>
                  <a:srgbClr val="FFC000"/>
                </a:solidFill>
              </a:rPr>
              <a:t>76 %</a:t>
            </a:r>
          </a:p>
        </p:txBody>
      </p:sp>
      <p:sp>
        <p:nvSpPr>
          <p:cNvPr id="14" name="TextBox 13">
            <a:extLst>
              <a:ext uri="{FF2B5EF4-FFF2-40B4-BE49-F238E27FC236}">
                <a16:creationId xmlns:a16="http://schemas.microsoft.com/office/drawing/2014/main" id="{F951E326-E153-EC4B-AF58-449154AD5B04}"/>
              </a:ext>
            </a:extLst>
          </p:cNvPr>
          <p:cNvSpPr txBox="1"/>
          <p:nvPr/>
        </p:nvSpPr>
        <p:spPr>
          <a:xfrm>
            <a:off x="1563389" y="1356942"/>
            <a:ext cx="652743" cy="338554"/>
          </a:xfrm>
          <a:prstGeom prst="rect">
            <a:avLst/>
          </a:prstGeom>
          <a:noFill/>
        </p:spPr>
        <p:txBody>
          <a:bodyPr wrap="none" rtlCol="0">
            <a:spAutoFit/>
          </a:bodyPr>
          <a:lstStyle/>
          <a:p>
            <a:r>
              <a:rPr lang="en-US" sz="1600" dirty="0">
                <a:solidFill>
                  <a:schemeClr val="bg2">
                    <a:lumMod val="60000"/>
                    <a:lumOff val="40000"/>
                  </a:schemeClr>
                </a:solidFill>
              </a:rPr>
              <a:t>47 %</a:t>
            </a:r>
          </a:p>
        </p:txBody>
      </p:sp>
      <p:sp>
        <p:nvSpPr>
          <p:cNvPr id="16" name="TextBox 15">
            <a:extLst>
              <a:ext uri="{FF2B5EF4-FFF2-40B4-BE49-F238E27FC236}">
                <a16:creationId xmlns:a16="http://schemas.microsoft.com/office/drawing/2014/main" id="{0C13EA86-2313-B041-94AC-65E2FDDEED74}"/>
              </a:ext>
            </a:extLst>
          </p:cNvPr>
          <p:cNvSpPr txBox="1"/>
          <p:nvPr/>
        </p:nvSpPr>
        <p:spPr>
          <a:xfrm>
            <a:off x="5187789" y="2463969"/>
            <a:ext cx="652743" cy="338554"/>
          </a:xfrm>
          <a:prstGeom prst="rect">
            <a:avLst/>
          </a:prstGeom>
          <a:noFill/>
        </p:spPr>
        <p:txBody>
          <a:bodyPr wrap="none" rtlCol="0">
            <a:spAutoFit/>
          </a:bodyPr>
          <a:lstStyle/>
          <a:p>
            <a:r>
              <a:rPr lang="en-US" sz="1600" dirty="0">
                <a:solidFill>
                  <a:srgbClr val="00B050"/>
                </a:solidFill>
              </a:rPr>
              <a:t>29 %</a:t>
            </a:r>
          </a:p>
        </p:txBody>
      </p:sp>
      <p:sp>
        <p:nvSpPr>
          <p:cNvPr id="23" name="TextBox 22">
            <a:extLst>
              <a:ext uri="{FF2B5EF4-FFF2-40B4-BE49-F238E27FC236}">
                <a16:creationId xmlns:a16="http://schemas.microsoft.com/office/drawing/2014/main" id="{814AC2BA-86BE-5340-94FC-6916B34516C1}"/>
              </a:ext>
            </a:extLst>
          </p:cNvPr>
          <p:cNvSpPr txBox="1"/>
          <p:nvPr/>
        </p:nvSpPr>
        <p:spPr>
          <a:xfrm>
            <a:off x="1459226" y="1746552"/>
            <a:ext cx="652743" cy="338554"/>
          </a:xfrm>
          <a:prstGeom prst="rect">
            <a:avLst/>
          </a:prstGeom>
          <a:noFill/>
        </p:spPr>
        <p:txBody>
          <a:bodyPr wrap="none" rtlCol="0">
            <a:spAutoFit/>
          </a:bodyPr>
          <a:lstStyle/>
          <a:p>
            <a:r>
              <a:rPr lang="en-US" sz="1600" dirty="0">
                <a:solidFill>
                  <a:srgbClr val="AD7823"/>
                </a:solidFill>
              </a:rPr>
              <a:t>52 %</a:t>
            </a:r>
          </a:p>
        </p:txBody>
      </p:sp>
      <p:sp>
        <p:nvSpPr>
          <p:cNvPr id="24" name="TextBox 23">
            <a:extLst>
              <a:ext uri="{FF2B5EF4-FFF2-40B4-BE49-F238E27FC236}">
                <a16:creationId xmlns:a16="http://schemas.microsoft.com/office/drawing/2014/main" id="{0E46D7F6-02EE-5B47-A0F5-DEAED1C5BDD6}"/>
              </a:ext>
            </a:extLst>
          </p:cNvPr>
          <p:cNvSpPr txBox="1"/>
          <p:nvPr/>
        </p:nvSpPr>
        <p:spPr>
          <a:xfrm>
            <a:off x="6018897" y="1577275"/>
            <a:ext cx="652743" cy="338554"/>
          </a:xfrm>
          <a:prstGeom prst="rect">
            <a:avLst/>
          </a:prstGeom>
          <a:noFill/>
        </p:spPr>
        <p:txBody>
          <a:bodyPr wrap="none" rtlCol="0">
            <a:spAutoFit/>
          </a:bodyPr>
          <a:lstStyle/>
          <a:p>
            <a:r>
              <a:rPr lang="en-US" sz="1600" dirty="0">
                <a:solidFill>
                  <a:srgbClr val="AD7823"/>
                </a:solidFill>
              </a:rPr>
              <a:t>45 %</a:t>
            </a:r>
          </a:p>
        </p:txBody>
      </p:sp>
    </p:spTree>
    <p:extLst>
      <p:ext uri="{BB962C8B-B14F-4D97-AF65-F5344CB8AC3E}">
        <p14:creationId xmlns:p14="http://schemas.microsoft.com/office/powerpoint/2010/main" val="8242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563BA-F417-354F-AADF-3BFF46A50914}"/>
              </a:ext>
            </a:extLst>
          </p:cNvPr>
          <p:cNvPicPr>
            <a:picLocks noChangeAspect="1"/>
          </p:cNvPicPr>
          <p:nvPr/>
        </p:nvPicPr>
        <p:blipFill rotWithShape="1">
          <a:blip r:embed="rId3"/>
          <a:srcRect r="48797"/>
          <a:stretch/>
        </p:blipFill>
        <p:spPr>
          <a:xfrm>
            <a:off x="0" y="941807"/>
            <a:ext cx="3279148" cy="5168948"/>
          </a:xfrm>
          <a:prstGeom prst="rect">
            <a:avLst/>
          </a:prstGeom>
        </p:spPr>
      </p:pic>
      <p:pic>
        <p:nvPicPr>
          <p:cNvPr id="15" name="Picture 14">
            <a:extLst>
              <a:ext uri="{FF2B5EF4-FFF2-40B4-BE49-F238E27FC236}">
                <a16:creationId xmlns:a16="http://schemas.microsoft.com/office/drawing/2014/main" id="{426B8279-68AE-B947-9E54-D51060793993}"/>
              </a:ext>
            </a:extLst>
          </p:cNvPr>
          <p:cNvPicPr>
            <a:picLocks noChangeAspect="1"/>
          </p:cNvPicPr>
          <p:nvPr/>
        </p:nvPicPr>
        <p:blipFill rotWithShape="1">
          <a:blip r:embed="rId4"/>
          <a:srcRect r="49511"/>
          <a:stretch/>
        </p:blipFill>
        <p:spPr>
          <a:xfrm>
            <a:off x="2947993" y="892308"/>
            <a:ext cx="3264417" cy="5218447"/>
          </a:xfrm>
          <a:prstGeom prst="rect">
            <a:avLst/>
          </a:prstGeom>
        </p:spPr>
      </p:pic>
      <p:pic>
        <p:nvPicPr>
          <p:cNvPr id="17" name="Picture 16">
            <a:extLst>
              <a:ext uri="{FF2B5EF4-FFF2-40B4-BE49-F238E27FC236}">
                <a16:creationId xmlns:a16="http://schemas.microsoft.com/office/drawing/2014/main" id="{5A82C882-7057-4648-AAB6-566ADC1B7E09}"/>
              </a:ext>
            </a:extLst>
          </p:cNvPr>
          <p:cNvPicPr>
            <a:picLocks noChangeAspect="1"/>
          </p:cNvPicPr>
          <p:nvPr/>
        </p:nvPicPr>
        <p:blipFill rotWithShape="1">
          <a:blip r:embed="rId5"/>
          <a:srcRect r="49266"/>
          <a:stretch/>
        </p:blipFill>
        <p:spPr>
          <a:xfrm>
            <a:off x="5897658" y="906216"/>
            <a:ext cx="3262745" cy="5190630"/>
          </a:xfrm>
          <a:prstGeom prst="rect">
            <a:avLst/>
          </a:prstGeom>
        </p:spPr>
      </p:pic>
      <p:sp>
        <p:nvSpPr>
          <p:cNvPr id="2" name="TextBox 1">
            <a:extLst>
              <a:ext uri="{FF2B5EF4-FFF2-40B4-BE49-F238E27FC236}">
                <a16:creationId xmlns:a16="http://schemas.microsoft.com/office/drawing/2014/main" id="{F0451B43-24C1-ED40-991E-F91D913097D2}"/>
              </a:ext>
            </a:extLst>
          </p:cNvPr>
          <p:cNvSpPr txBox="1"/>
          <p:nvPr/>
        </p:nvSpPr>
        <p:spPr>
          <a:xfrm>
            <a:off x="1958687" y="0"/>
            <a:ext cx="6482865" cy="584775"/>
          </a:xfrm>
          <a:prstGeom prst="rect">
            <a:avLst/>
          </a:prstGeom>
          <a:noFill/>
        </p:spPr>
        <p:txBody>
          <a:bodyPr wrap="none" rtlCol="0">
            <a:spAutoFit/>
          </a:bodyPr>
          <a:lstStyle/>
          <a:p>
            <a:r>
              <a:rPr lang="en-US" sz="3200" dirty="0">
                <a:solidFill>
                  <a:schemeClr val="bg1"/>
                </a:solidFill>
              </a:rPr>
              <a:t>ng278 Temperature at Deployment</a:t>
            </a:r>
          </a:p>
        </p:txBody>
      </p:sp>
      <p:sp>
        <p:nvSpPr>
          <p:cNvPr id="10" name="TextBox 9">
            <a:extLst>
              <a:ext uri="{FF2B5EF4-FFF2-40B4-BE49-F238E27FC236}">
                <a16:creationId xmlns:a16="http://schemas.microsoft.com/office/drawing/2014/main" id="{047572C2-33C9-1944-B53B-9696171C5248}"/>
              </a:ext>
            </a:extLst>
          </p:cNvPr>
          <p:cNvSpPr txBox="1"/>
          <p:nvPr/>
        </p:nvSpPr>
        <p:spPr>
          <a:xfrm>
            <a:off x="1739132" y="4046055"/>
            <a:ext cx="898516" cy="369332"/>
          </a:xfrm>
          <a:prstGeom prst="rect">
            <a:avLst/>
          </a:prstGeom>
          <a:noFill/>
        </p:spPr>
        <p:txBody>
          <a:bodyPr wrap="none" rtlCol="0">
            <a:spAutoFit/>
          </a:bodyPr>
          <a:lstStyle/>
          <a:p>
            <a:r>
              <a:rPr lang="en-US" dirty="0"/>
              <a:t>Sep 11</a:t>
            </a:r>
          </a:p>
        </p:txBody>
      </p:sp>
      <p:sp>
        <p:nvSpPr>
          <p:cNvPr id="11" name="TextBox 10">
            <a:extLst>
              <a:ext uri="{FF2B5EF4-FFF2-40B4-BE49-F238E27FC236}">
                <a16:creationId xmlns:a16="http://schemas.microsoft.com/office/drawing/2014/main" id="{8F88470E-ADE2-4047-9CA7-DC2D626420EB}"/>
              </a:ext>
            </a:extLst>
          </p:cNvPr>
          <p:cNvSpPr txBox="1"/>
          <p:nvPr/>
        </p:nvSpPr>
        <p:spPr>
          <a:xfrm>
            <a:off x="4836449" y="4046055"/>
            <a:ext cx="915635" cy="369332"/>
          </a:xfrm>
          <a:prstGeom prst="rect">
            <a:avLst/>
          </a:prstGeom>
          <a:noFill/>
        </p:spPr>
        <p:txBody>
          <a:bodyPr wrap="none" rtlCol="0">
            <a:spAutoFit/>
          </a:bodyPr>
          <a:lstStyle/>
          <a:p>
            <a:r>
              <a:rPr lang="en-US" dirty="0"/>
              <a:t>Sep 13</a:t>
            </a:r>
          </a:p>
        </p:txBody>
      </p:sp>
      <p:sp>
        <p:nvSpPr>
          <p:cNvPr id="12" name="TextBox 11">
            <a:extLst>
              <a:ext uri="{FF2B5EF4-FFF2-40B4-BE49-F238E27FC236}">
                <a16:creationId xmlns:a16="http://schemas.microsoft.com/office/drawing/2014/main" id="{3A2EE01C-FCEE-9F4D-9F64-C56900DC03B3}"/>
              </a:ext>
            </a:extLst>
          </p:cNvPr>
          <p:cNvSpPr txBox="1"/>
          <p:nvPr/>
        </p:nvSpPr>
        <p:spPr>
          <a:xfrm>
            <a:off x="7724677" y="4046055"/>
            <a:ext cx="915635" cy="369332"/>
          </a:xfrm>
          <a:prstGeom prst="rect">
            <a:avLst/>
          </a:prstGeom>
          <a:noFill/>
        </p:spPr>
        <p:txBody>
          <a:bodyPr wrap="none" rtlCol="0">
            <a:spAutoFit/>
          </a:bodyPr>
          <a:lstStyle/>
          <a:p>
            <a:r>
              <a:rPr lang="en-US" dirty="0"/>
              <a:t>Sep 14</a:t>
            </a:r>
          </a:p>
        </p:txBody>
      </p:sp>
    </p:spTree>
    <p:extLst>
      <p:ext uri="{BB962C8B-B14F-4D97-AF65-F5344CB8AC3E}">
        <p14:creationId xmlns:p14="http://schemas.microsoft.com/office/powerpoint/2010/main" val="2328395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F3A45A-98F5-DB4B-8490-0C4CC3F6D4DD}"/>
              </a:ext>
            </a:extLst>
          </p:cNvPr>
          <p:cNvPicPr>
            <a:picLocks noChangeAspect="1"/>
          </p:cNvPicPr>
          <p:nvPr/>
        </p:nvPicPr>
        <p:blipFill>
          <a:blip r:embed="rId3"/>
          <a:stretch>
            <a:fillRect/>
          </a:stretch>
        </p:blipFill>
        <p:spPr>
          <a:xfrm>
            <a:off x="0" y="1745729"/>
            <a:ext cx="9004300" cy="5054600"/>
          </a:xfrm>
          <a:prstGeom prst="rect">
            <a:avLst/>
          </a:prstGeom>
        </p:spPr>
      </p:pic>
      <p:pic>
        <p:nvPicPr>
          <p:cNvPr id="6" name="Picture 5">
            <a:extLst>
              <a:ext uri="{FF2B5EF4-FFF2-40B4-BE49-F238E27FC236}">
                <a16:creationId xmlns:a16="http://schemas.microsoft.com/office/drawing/2014/main" id="{62A220ED-D2FB-2C4E-9980-3BCF771DC5C2}"/>
              </a:ext>
            </a:extLst>
          </p:cNvPr>
          <p:cNvPicPr>
            <a:picLocks noChangeAspect="1"/>
          </p:cNvPicPr>
          <p:nvPr/>
        </p:nvPicPr>
        <p:blipFill>
          <a:blip r:embed="rId4"/>
          <a:stretch>
            <a:fillRect/>
          </a:stretch>
        </p:blipFill>
        <p:spPr>
          <a:xfrm>
            <a:off x="1606771" y="674919"/>
            <a:ext cx="4254500" cy="406400"/>
          </a:xfrm>
          <a:prstGeom prst="rect">
            <a:avLst/>
          </a:prstGeom>
        </p:spPr>
      </p:pic>
      <p:sp>
        <p:nvSpPr>
          <p:cNvPr id="10" name="TextBox 9">
            <a:extLst>
              <a:ext uri="{FF2B5EF4-FFF2-40B4-BE49-F238E27FC236}">
                <a16:creationId xmlns:a16="http://schemas.microsoft.com/office/drawing/2014/main" id="{91217C19-2C2E-F745-B10C-EDA77610E6A8}"/>
              </a:ext>
            </a:extLst>
          </p:cNvPr>
          <p:cNvSpPr txBox="1"/>
          <p:nvPr/>
        </p:nvSpPr>
        <p:spPr>
          <a:xfrm>
            <a:off x="536029" y="1160954"/>
            <a:ext cx="1145506" cy="584775"/>
          </a:xfrm>
          <a:prstGeom prst="rect">
            <a:avLst/>
          </a:prstGeom>
          <a:noFill/>
        </p:spPr>
        <p:txBody>
          <a:bodyPr wrap="none" rtlCol="0">
            <a:spAutoFit/>
          </a:bodyPr>
          <a:lstStyle/>
          <a:p>
            <a:r>
              <a:rPr lang="en-US" sz="3200" dirty="0"/>
              <a:t>Karen</a:t>
            </a:r>
          </a:p>
        </p:txBody>
      </p:sp>
      <p:cxnSp>
        <p:nvCxnSpPr>
          <p:cNvPr id="12" name="Straight Arrow Connector 11">
            <a:extLst>
              <a:ext uri="{FF2B5EF4-FFF2-40B4-BE49-F238E27FC236}">
                <a16:creationId xmlns:a16="http://schemas.microsoft.com/office/drawing/2014/main" id="{B4ED22FF-F276-B941-80AB-40636513C1F4}"/>
              </a:ext>
            </a:extLst>
          </p:cNvPr>
          <p:cNvCxnSpPr>
            <a:cxnSpLocks/>
          </p:cNvCxnSpPr>
          <p:nvPr/>
        </p:nvCxnSpPr>
        <p:spPr>
          <a:xfrm>
            <a:off x="1340923" y="1660045"/>
            <a:ext cx="3231077" cy="20381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B39951-C366-8B4E-B6E7-FB5E4B40B89E}"/>
              </a:ext>
            </a:extLst>
          </p:cNvPr>
          <p:cNvCxnSpPr>
            <a:cxnSpLocks/>
          </p:cNvCxnSpPr>
          <p:nvPr/>
        </p:nvCxnSpPr>
        <p:spPr>
          <a:xfrm>
            <a:off x="2929503" y="1039362"/>
            <a:ext cx="0" cy="13787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04989A-1EC9-484C-9B21-35B6B2593943}"/>
              </a:ext>
            </a:extLst>
          </p:cNvPr>
          <p:cNvSpPr txBox="1"/>
          <p:nvPr/>
        </p:nvSpPr>
        <p:spPr>
          <a:xfrm>
            <a:off x="2386754" y="2711"/>
            <a:ext cx="4669868" cy="584775"/>
          </a:xfrm>
          <a:prstGeom prst="rect">
            <a:avLst/>
          </a:prstGeom>
          <a:noFill/>
        </p:spPr>
        <p:txBody>
          <a:bodyPr wrap="none" rtlCol="0">
            <a:spAutoFit/>
          </a:bodyPr>
          <a:lstStyle/>
          <a:p>
            <a:r>
              <a:rPr lang="en-US" sz="3200" dirty="0">
                <a:solidFill>
                  <a:schemeClr val="bg1"/>
                </a:solidFill>
              </a:rPr>
              <a:t>ng278 Mixed layer depth</a:t>
            </a:r>
          </a:p>
        </p:txBody>
      </p:sp>
      <p:pic>
        <p:nvPicPr>
          <p:cNvPr id="23" name="Picture 22">
            <a:extLst>
              <a:ext uri="{FF2B5EF4-FFF2-40B4-BE49-F238E27FC236}">
                <a16:creationId xmlns:a16="http://schemas.microsoft.com/office/drawing/2014/main" id="{1BED7811-84B5-D443-81DA-210425DE8CDF}"/>
              </a:ext>
            </a:extLst>
          </p:cNvPr>
          <p:cNvPicPr>
            <a:picLocks noChangeAspect="1"/>
          </p:cNvPicPr>
          <p:nvPr/>
        </p:nvPicPr>
        <p:blipFill>
          <a:blip r:embed="rId5"/>
          <a:stretch>
            <a:fillRect/>
          </a:stretch>
        </p:blipFill>
        <p:spPr>
          <a:xfrm>
            <a:off x="4127549" y="1243791"/>
            <a:ext cx="4660900" cy="419100"/>
          </a:xfrm>
          <a:prstGeom prst="rect">
            <a:avLst/>
          </a:prstGeom>
        </p:spPr>
      </p:pic>
      <p:cxnSp>
        <p:nvCxnSpPr>
          <p:cNvPr id="25" name="Straight Arrow Connector 24">
            <a:extLst>
              <a:ext uri="{FF2B5EF4-FFF2-40B4-BE49-F238E27FC236}">
                <a16:creationId xmlns:a16="http://schemas.microsoft.com/office/drawing/2014/main" id="{714E3934-C1A2-B94E-855D-5FCFD071038A}"/>
              </a:ext>
            </a:extLst>
          </p:cNvPr>
          <p:cNvCxnSpPr>
            <a:cxnSpLocks/>
          </p:cNvCxnSpPr>
          <p:nvPr/>
        </p:nvCxnSpPr>
        <p:spPr>
          <a:xfrm>
            <a:off x="6760705" y="1660045"/>
            <a:ext cx="0" cy="49387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FFF112-FCE2-2941-9878-331CC0C962FB}"/>
              </a:ext>
            </a:extLst>
          </p:cNvPr>
          <p:cNvSpPr txBox="1"/>
          <p:nvPr/>
        </p:nvSpPr>
        <p:spPr>
          <a:xfrm>
            <a:off x="6260247" y="2738695"/>
            <a:ext cx="500458" cy="369332"/>
          </a:xfrm>
          <a:prstGeom prst="rect">
            <a:avLst/>
          </a:prstGeom>
          <a:noFill/>
        </p:spPr>
        <p:txBody>
          <a:bodyPr wrap="none" rtlCol="0">
            <a:spAutoFit/>
          </a:bodyPr>
          <a:lstStyle/>
          <a:p>
            <a:r>
              <a:rPr lang="en-US" dirty="0"/>
              <a:t>26</a:t>
            </a:r>
            <a:r>
              <a:rPr lang="en-US" baseline="30000" dirty="0"/>
              <a:t>o</a:t>
            </a:r>
          </a:p>
        </p:txBody>
      </p:sp>
      <p:sp>
        <p:nvSpPr>
          <p:cNvPr id="17" name="TextBox 16">
            <a:extLst>
              <a:ext uri="{FF2B5EF4-FFF2-40B4-BE49-F238E27FC236}">
                <a16:creationId xmlns:a16="http://schemas.microsoft.com/office/drawing/2014/main" id="{F9F71284-8F61-174B-8A3A-87F32B878077}"/>
              </a:ext>
            </a:extLst>
          </p:cNvPr>
          <p:cNvSpPr txBox="1"/>
          <p:nvPr/>
        </p:nvSpPr>
        <p:spPr>
          <a:xfrm>
            <a:off x="6331367" y="5024695"/>
            <a:ext cx="500458" cy="369332"/>
          </a:xfrm>
          <a:prstGeom prst="rect">
            <a:avLst/>
          </a:prstGeom>
          <a:noFill/>
        </p:spPr>
        <p:txBody>
          <a:bodyPr wrap="none" rtlCol="0">
            <a:spAutoFit/>
          </a:bodyPr>
          <a:lstStyle/>
          <a:p>
            <a:r>
              <a:rPr lang="en-US" dirty="0"/>
              <a:t>26</a:t>
            </a:r>
            <a:r>
              <a:rPr lang="en-US" baseline="30000" dirty="0"/>
              <a:t>o</a:t>
            </a:r>
          </a:p>
        </p:txBody>
      </p:sp>
    </p:spTree>
    <p:extLst>
      <p:ext uri="{BB962C8B-B14F-4D97-AF65-F5344CB8AC3E}">
        <p14:creationId xmlns:p14="http://schemas.microsoft.com/office/powerpoint/2010/main" val="2937462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DF4D7-B3FD-C34E-922D-D789EB622A84}"/>
              </a:ext>
            </a:extLst>
          </p:cNvPr>
          <p:cNvPicPr>
            <a:picLocks noChangeAspect="1"/>
          </p:cNvPicPr>
          <p:nvPr/>
        </p:nvPicPr>
        <p:blipFill>
          <a:blip r:embed="rId3"/>
          <a:stretch>
            <a:fillRect/>
          </a:stretch>
        </p:blipFill>
        <p:spPr>
          <a:xfrm>
            <a:off x="102870" y="1803400"/>
            <a:ext cx="8775700" cy="5054600"/>
          </a:xfrm>
          <a:prstGeom prst="rect">
            <a:avLst/>
          </a:prstGeom>
        </p:spPr>
      </p:pic>
      <p:pic>
        <p:nvPicPr>
          <p:cNvPr id="6" name="Picture 5">
            <a:extLst>
              <a:ext uri="{FF2B5EF4-FFF2-40B4-BE49-F238E27FC236}">
                <a16:creationId xmlns:a16="http://schemas.microsoft.com/office/drawing/2014/main" id="{62A220ED-D2FB-2C4E-9980-3BCF771DC5C2}"/>
              </a:ext>
            </a:extLst>
          </p:cNvPr>
          <p:cNvPicPr>
            <a:picLocks noChangeAspect="1"/>
          </p:cNvPicPr>
          <p:nvPr/>
        </p:nvPicPr>
        <p:blipFill>
          <a:blip r:embed="rId4"/>
          <a:stretch>
            <a:fillRect/>
          </a:stretch>
        </p:blipFill>
        <p:spPr>
          <a:xfrm>
            <a:off x="1606771" y="674919"/>
            <a:ext cx="4254500" cy="406400"/>
          </a:xfrm>
          <a:prstGeom prst="rect">
            <a:avLst/>
          </a:prstGeom>
        </p:spPr>
      </p:pic>
      <p:sp>
        <p:nvSpPr>
          <p:cNvPr id="10" name="TextBox 9">
            <a:extLst>
              <a:ext uri="{FF2B5EF4-FFF2-40B4-BE49-F238E27FC236}">
                <a16:creationId xmlns:a16="http://schemas.microsoft.com/office/drawing/2014/main" id="{91217C19-2C2E-F745-B10C-EDA77610E6A8}"/>
              </a:ext>
            </a:extLst>
          </p:cNvPr>
          <p:cNvSpPr txBox="1"/>
          <p:nvPr/>
        </p:nvSpPr>
        <p:spPr>
          <a:xfrm>
            <a:off x="536029" y="1160954"/>
            <a:ext cx="1145506" cy="584775"/>
          </a:xfrm>
          <a:prstGeom prst="rect">
            <a:avLst/>
          </a:prstGeom>
          <a:noFill/>
        </p:spPr>
        <p:txBody>
          <a:bodyPr wrap="none" rtlCol="0">
            <a:spAutoFit/>
          </a:bodyPr>
          <a:lstStyle/>
          <a:p>
            <a:r>
              <a:rPr lang="en-US" sz="3200" dirty="0"/>
              <a:t>Karen</a:t>
            </a:r>
          </a:p>
        </p:txBody>
      </p:sp>
      <p:cxnSp>
        <p:nvCxnSpPr>
          <p:cNvPr id="12" name="Straight Arrow Connector 11">
            <a:extLst>
              <a:ext uri="{FF2B5EF4-FFF2-40B4-BE49-F238E27FC236}">
                <a16:creationId xmlns:a16="http://schemas.microsoft.com/office/drawing/2014/main" id="{B4ED22FF-F276-B941-80AB-40636513C1F4}"/>
              </a:ext>
            </a:extLst>
          </p:cNvPr>
          <p:cNvCxnSpPr>
            <a:cxnSpLocks/>
          </p:cNvCxnSpPr>
          <p:nvPr/>
        </p:nvCxnSpPr>
        <p:spPr>
          <a:xfrm>
            <a:off x="1340923" y="1660045"/>
            <a:ext cx="3231077" cy="20381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B39951-C366-8B4E-B6E7-FB5E4B40B89E}"/>
              </a:ext>
            </a:extLst>
          </p:cNvPr>
          <p:cNvCxnSpPr>
            <a:cxnSpLocks/>
          </p:cNvCxnSpPr>
          <p:nvPr/>
        </p:nvCxnSpPr>
        <p:spPr>
          <a:xfrm>
            <a:off x="2929503" y="1039362"/>
            <a:ext cx="0" cy="13787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04989A-1EC9-484C-9B21-35B6B2593943}"/>
              </a:ext>
            </a:extLst>
          </p:cNvPr>
          <p:cNvSpPr txBox="1"/>
          <p:nvPr/>
        </p:nvSpPr>
        <p:spPr>
          <a:xfrm>
            <a:off x="2386754" y="2711"/>
            <a:ext cx="4669868" cy="584775"/>
          </a:xfrm>
          <a:prstGeom prst="rect">
            <a:avLst/>
          </a:prstGeom>
          <a:noFill/>
        </p:spPr>
        <p:txBody>
          <a:bodyPr wrap="none" rtlCol="0">
            <a:spAutoFit/>
          </a:bodyPr>
          <a:lstStyle/>
          <a:p>
            <a:r>
              <a:rPr lang="en-US" sz="3200" dirty="0">
                <a:solidFill>
                  <a:schemeClr val="bg1"/>
                </a:solidFill>
              </a:rPr>
              <a:t>ng278 Mixed layer depth</a:t>
            </a:r>
          </a:p>
        </p:txBody>
      </p:sp>
      <p:pic>
        <p:nvPicPr>
          <p:cNvPr id="23" name="Picture 22">
            <a:extLst>
              <a:ext uri="{FF2B5EF4-FFF2-40B4-BE49-F238E27FC236}">
                <a16:creationId xmlns:a16="http://schemas.microsoft.com/office/drawing/2014/main" id="{1BED7811-84B5-D443-81DA-210425DE8CDF}"/>
              </a:ext>
            </a:extLst>
          </p:cNvPr>
          <p:cNvPicPr>
            <a:picLocks noChangeAspect="1"/>
          </p:cNvPicPr>
          <p:nvPr/>
        </p:nvPicPr>
        <p:blipFill>
          <a:blip r:embed="rId5"/>
          <a:stretch>
            <a:fillRect/>
          </a:stretch>
        </p:blipFill>
        <p:spPr>
          <a:xfrm>
            <a:off x="4127549" y="1243791"/>
            <a:ext cx="4660900" cy="419100"/>
          </a:xfrm>
          <a:prstGeom prst="rect">
            <a:avLst/>
          </a:prstGeom>
        </p:spPr>
      </p:pic>
      <p:cxnSp>
        <p:nvCxnSpPr>
          <p:cNvPr id="25" name="Straight Arrow Connector 24">
            <a:extLst>
              <a:ext uri="{FF2B5EF4-FFF2-40B4-BE49-F238E27FC236}">
                <a16:creationId xmlns:a16="http://schemas.microsoft.com/office/drawing/2014/main" id="{714E3934-C1A2-B94E-855D-5FCFD071038A}"/>
              </a:ext>
            </a:extLst>
          </p:cNvPr>
          <p:cNvCxnSpPr>
            <a:cxnSpLocks/>
          </p:cNvCxnSpPr>
          <p:nvPr/>
        </p:nvCxnSpPr>
        <p:spPr>
          <a:xfrm>
            <a:off x="6760705" y="1660045"/>
            <a:ext cx="0" cy="49387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9988AC-F491-E94E-AED7-16B049806866}"/>
              </a:ext>
            </a:extLst>
          </p:cNvPr>
          <p:cNvSpPr txBox="1"/>
          <p:nvPr/>
        </p:nvSpPr>
        <p:spPr>
          <a:xfrm>
            <a:off x="4617228" y="2741926"/>
            <a:ext cx="1676677" cy="646331"/>
          </a:xfrm>
          <a:prstGeom prst="rect">
            <a:avLst/>
          </a:prstGeom>
          <a:noFill/>
        </p:spPr>
        <p:txBody>
          <a:bodyPr wrap="none" rtlCol="0">
            <a:spAutoFit/>
          </a:bodyPr>
          <a:lstStyle/>
          <a:p>
            <a:r>
              <a:rPr lang="en-US" dirty="0"/>
              <a:t>Very fresh layer.</a:t>
            </a:r>
          </a:p>
          <a:p>
            <a:r>
              <a:rPr lang="en-US" dirty="0"/>
              <a:t>Precipitation?</a:t>
            </a:r>
          </a:p>
        </p:txBody>
      </p:sp>
      <p:sp>
        <p:nvSpPr>
          <p:cNvPr id="22" name="Oval 21">
            <a:extLst>
              <a:ext uri="{FF2B5EF4-FFF2-40B4-BE49-F238E27FC236}">
                <a16:creationId xmlns:a16="http://schemas.microsoft.com/office/drawing/2014/main" id="{D8B2B8B5-DF64-0D45-B888-1B0776F90733}"/>
              </a:ext>
            </a:extLst>
          </p:cNvPr>
          <p:cNvSpPr/>
          <p:nvPr/>
        </p:nvSpPr>
        <p:spPr>
          <a:xfrm rot="16200000">
            <a:off x="5468391" y="1140228"/>
            <a:ext cx="254001" cy="21391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409D5832-9399-F249-AADF-530930B03690}"/>
              </a:ext>
            </a:extLst>
          </p:cNvPr>
          <p:cNvCxnSpPr>
            <a:cxnSpLocks/>
          </p:cNvCxnSpPr>
          <p:nvPr/>
        </p:nvCxnSpPr>
        <p:spPr>
          <a:xfrm flipV="1">
            <a:off x="5308108" y="2336800"/>
            <a:ext cx="0" cy="4241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073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BE1527-CFA1-B04A-A8E2-49BBCA7BFECB}"/>
              </a:ext>
            </a:extLst>
          </p:cNvPr>
          <p:cNvPicPr>
            <a:picLocks noChangeAspect="1"/>
          </p:cNvPicPr>
          <p:nvPr/>
        </p:nvPicPr>
        <p:blipFill>
          <a:blip r:embed="rId2"/>
          <a:stretch>
            <a:fillRect/>
          </a:stretch>
        </p:blipFill>
        <p:spPr>
          <a:xfrm>
            <a:off x="538655" y="955538"/>
            <a:ext cx="7883145" cy="3124935"/>
          </a:xfrm>
          <a:prstGeom prst="rect">
            <a:avLst/>
          </a:prstGeom>
        </p:spPr>
      </p:pic>
      <p:sp>
        <p:nvSpPr>
          <p:cNvPr id="3" name="TextBox 2">
            <a:extLst>
              <a:ext uri="{FF2B5EF4-FFF2-40B4-BE49-F238E27FC236}">
                <a16:creationId xmlns:a16="http://schemas.microsoft.com/office/drawing/2014/main" id="{4A82ECD0-FF50-C64F-90C1-5EF8CC6A3980}"/>
              </a:ext>
            </a:extLst>
          </p:cNvPr>
          <p:cNvSpPr txBox="1"/>
          <p:nvPr/>
        </p:nvSpPr>
        <p:spPr>
          <a:xfrm>
            <a:off x="1586807" y="88499"/>
            <a:ext cx="6285696" cy="954107"/>
          </a:xfrm>
          <a:prstGeom prst="rect">
            <a:avLst/>
          </a:prstGeom>
          <a:noFill/>
        </p:spPr>
        <p:txBody>
          <a:bodyPr wrap="none" rtlCol="0">
            <a:spAutoFit/>
          </a:bodyPr>
          <a:lstStyle/>
          <a:p>
            <a:pPr algn="ctr"/>
            <a:r>
              <a:rPr lang="en-US" sz="2800" dirty="0">
                <a:solidFill>
                  <a:schemeClr val="bg1"/>
                </a:solidFill>
              </a:rPr>
              <a:t>ng278 Mean temperature and Salinity </a:t>
            </a:r>
          </a:p>
          <a:p>
            <a:pPr algn="ctr"/>
            <a:r>
              <a:rPr lang="en-US" sz="2800" dirty="0"/>
              <a:t>within the mixed layer</a:t>
            </a:r>
          </a:p>
        </p:txBody>
      </p:sp>
      <p:sp>
        <p:nvSpPr>
          <p:cNvPr id="6" name="TextBox 5">
            <a:extLst>
              <a:ext uri="{FF2B5EF4-FFF2-40B4-BE49-F238E27FC236}">
                <a16:creationId xmlns:a16="http://schemas.microsoft.com/office/drawing/2014/main" id="{330676D5-31A2-064E-BF7E-53DDC07591EE}"/>
              </a:ext>
            </a:extLst>
          </p:cNvPr>
          <p:cNvSpPr txBox="1"/>
          <p:nvPr/>
        </p:nvSpPr>
        <p:spPr>
          <a:xfrm>
            <a:off x="143448" y="504358"/>
            <a:ext cx="1145506" cy="584775"/>
          </a:xfrm>
          <a:prstGeom prst="rect">
            <a:avLst/>
          </a:prstGeom>
          <a:noFill/>
        </p:spPr>
        <p:txBody>
          <a:bodyPr wrap="none" rtlCol="0">
            <a:spAutoFit/>
          </a:bodyPr>
          <a:lstStyle/>
          <a:p>
            <a:r>
              <a:rPr lang="en-US" sz="3200" dirty="0"/>
              <a:t>Karen</a:t>
            </a:r>
          </a:p>
        </p:txBody>
      </p:sp>
      <p:cxnSp>
        <p:nvCxnSpPr>
          <p:cNvPr id="7" name="Straight Arrow Connector 6">
            <a:extLst>
              <a:ext uri="{FF2B5EF4-FFF2-40B4-BE49-F238E27FC236}">
                <a16:creationId xmlns:a16="http://schemas.microsoft.com/office/drawing/2014/main" id="{193A5A1B-84D3-CE45-8F76-274AF3490788}"/>
              </a:ext>
            </a:extLst>
          </p:cNvPr>
          <p:cNvCxnSpPr>
            <a:cxnSpLocks/>
          </p:cNvCxnSpPr>
          <p:nvPr/>
        </p:nvCxnSpPr>
        <p:spPr>
          <a:xfrm>
            <a:off x="1288954" y="981411"/>
            <a:ext cx="3272886" cy="7530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9DA731-0DA0-E342-B065-6A167B51E409}"/>
              </a:ext>
            </a:extLst>
          </p:cNvPr>
          <p:cNvSpPr txBox="1"/>
          <p:nvPr/>
        </p:nvSpPr>
        <p:spPr>
          <a:xfrm>
            <a:off x="2055712" y="2877407"/>
            <a:ext cx="2453110" cy="707886"/>
          </a:xfrm>
          <a:prstGeom prst="rect">
            <a:avLst/>
          </a:prstGeom>
          <a:noFill/>
        </p:spPr>
        <p:txBody>
          <a:bodyPr wrap="square" rtlCol="0">
            <a:spAutoFit/>
          </a:bodyPr>
          <a:lstStyle/>
          <a:p>
            <a:r>
              <a:rPr lang="en-US" sz="2000" dirty="0"/>
              <a:t>Cold bias in GOFS 3.1 during Karen</a:t>
            </a:r>
          </a:p>
        </p:txBody>
      </p:sp>
      <p:sp>
        <p:nvSpPr>
          <p:cNvPr id="15" name="Oval 14">
            <a:extLst>
              <a:ext uri="{FF2B5EF4-FFF2-40B4-BE49-F238E27FC236}">
                <a16:creationId xmlns:a16="http://schemas.microsoft.com/office/drawing/2014/main" id="{E9046DE2-2B73-EE4B-8460-AFAECE3ADAC9}"/>
              </a:ext>
            </a:extLst>
          </p:cNvPr>
          <p:cNvSpPr/>
          <p:nvPr/>
        </p:nvSpPr>
        <p:spPr>
          <a:xfrm>
            <a:off x="4267200" y="2185596"/>
            <a:ext cx="2368755" cy="1312091"/>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E630979-5221-7D4E-A8A3-4E154113BE39}"/>
              </a:ext>
            </a:extLst>
          </p:cNvPr>
          <p:cNvPicPr>
            <a:picLocks noChangeAspect="1"/>
          </p:cNvPicPr>
          <p:nvPr/>
        </p:nvPicPr>
        <p:blipFill>
          <a:blip r:embed="rId3"/>
          <a:stretch>
            <a:fillRect/>
          </a:stretch>
        </p:blipFill>
        <p:spPr>
          <a:xfrm>
            <a:off x="722391" y="3708435"/>
            <a:ext cx="7689018" cy="3115135"/>
          </a:xfrm>
          <a:prstGeom prst="rect">
            <a:avLst/>
          </a:prstGeom>
        </p:spPr>
      </p:pic>
      <p:cxnSp>
        <p:nvCxnSpPr>
          <p:cNvPr id="11" name="Straight Connector 10">
            <a:extLst>
              <a:ext uri="{FF2B5EF4-FFF2-40B4-BE49-F238E27FC236}">
                <a16:creationId xmlns:a16="http://schemas.microsoft.com/office/drawing/2014/main" id="{CF8A2034-FDEB-4940-AF0F-40086C6650E4}"/>
              </a:ext>
            </a:extLst>
          </p:cNvPr>
          <p:cNvCxnSpPr>
            <a:cxnSpLocks/>
          </p:cNvCxnSpPr>
          <p:nvPr/>
        </p:nvCxnSpPr>
        <p:spPr>
          <a:xfrm>
            <a:off x="4561840" y="1564640"/>
            <a:ext cx="0" cy="483616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5B86284-8E1D-C642-A232-E56A3D391C6C}"/>
              </a:ext>
            </a:extLst>
          </p:cNvPr>
          <p:cNvSpPr/>
          <p:nvPr/>
        </p:nvSpPr>
        <p:spPr>
          <a:xfrm>
            <a:off x="4498430" y="1564640"/>
            <a:ext cx="672543" cy="4836159"/>
          </a:xfrm>
          <a:prstGeom prst="rect">
            <a:avLst/>
          </a:prstGeom>
          <a:solidFill>
            <a:srgbClr val="1692B1">
              <a:alpha val="3333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62A4A0C-51EB-404D-A173-1B1D91436EC8}"/>
              </a:ext>
            </a:extLst>
          </p:cNvPr>
          <p:cNvGrpSpPr/>
          <p:nvPr/>
        </p:nvGrpSpPr>
        <p:grpSpPr>
          <a:xfrm>
            <a:off x="4508821" y="1734417"/>
            <a:ext cx="1227887" cy="914622"/>
            <a:chOff x="2669628" y="1734417"/>
            <a:chExt cx="1166998" cy="1094478"/>
          </a:xfrm>
        </p:grpSpPr>
        <p:cxnSp>
          <p:nvCxnSpPr>
            <p:cNvPr id="16" name="Straight Connector 15">
              <a:extLst>
                <a:ext uri="{FF2B5EF4-FFF2-40B4-BE49-F238E27FC236}">
                  <a16:creationId xmlns:a16="http://schemas.microsoft.com/office/drawing/2014/main" id="{B1CAA022-5BE4-3D49-9B86-CA3FD0CD6528}"/>
                </a:ext>
              </a:extLst>
            </p:cNvPr>
            <p:cNvCxnSpPr>
              <a:cxnSpLocks/>
            </p:cNvCxnSpPr>
            <p:nvPr/>
          </p:nvCxnSpPr>
          <p:spPr>
            <a:xfrm>
              <a:off x="2669628" y="1734417"/>
              <a:ext cx="83112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C157DB-C424-B442-A2EF-AEA7981BEF7D}"/>
                </a:ext>
              </a:extLst>
            </p:cNvPr>
            <p:cNvCxnSpPr>
              <a:cxnSpLocks/>
            </p:cNvCxnSpPr>
            <p:nvPr/>
          </p:nvCxnSpPr>
          <p:spPr>
            <a:xfrm>
              <a:off x="3249679" y="2828895"/>
              <a:ext cx="3869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6687B2EA-E593-5D4C-80C4-5EF2D83DDAE2}"/>
                </a:ext>
              </a:extLst>
            </p:cNvPr>
            <p:cNvSpPr/>
            <p:nvPr/>
          </p:nvSpPr>
          <p:spPr>
            <a:xfrm>
              <a:off x="3500750" y="1734417"/>
              <a:ext cx="335876" cy="1094478"/>
            </a:xfrm>
            <a:prstGeom prst="rightBrace">
              <a:avLst>
                <a:gd name="adj1" fmla="val 8333"/>
                <a:gd name="adj2" fmla="val 3751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FD86B04-5E46-1C47-8305-A96C3E689830}"/>
              </a:ext>
            </a:extLst>
          </p:cNvPr>
          <p:cNvGrpSpPr/>
          <p:nvPr/>
        </p:nvGrpSpPr>
        <p:grpSpPr>
          <a:xfrm rot="10800000">
            <a:off x="3625602" y="5226627"/>
            <a:ext cx="1133433" cy="774603"/>
            <a:chOff x="2669627" y="1734417"/>
            <a:chExt cx="1274049" cy="1094480"/>
          </a:xfrm>
        </p:grpSpPr>
        <p:cxnSp>
          <p:nvCxnSpPr>
            <p:cNvPr id="20" name="Straight Connector 19">
              <a:extLst>
                <a:ext uri="{FF2B5EF4-FFF2-40B4-BE49-F238E27FC236}">
                  <a16:creationId xmlns:a16="http://schemas.microsoft.com/office/drawing/2014/main" id="{0BF0A631-485A-4F42-A457-436466328B20}"/>
                </a:ext>
              </a:extLst>
            </p:cNvPr>
            <p:cNvCxnSpPr>
              <a:cxnSpLocks/>
            </p:cNvCxnSpPr>
            <p:nvPr/>
          </p:nvCxnSpPr>
          <p:spPr>
            <a:xfrm rot="10800000" flipH="1">
              <a:off x="2669627" y="1734417"/>
              <a:ext cx="96695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96053F-4E12-E54E-892D-4D87FB73D648}"/>
                </a:ext>
              </a:extLst>
            </p:cNvPr>
            <p:cNvCxnSpPr>
              <a:cxnSpLocks/>
            </p:cNvCxnSpPr>
            <p:nvPr/>
          </p:nvCxnSpPr>
          <p:spPr>
            <a:xfrm rot="10800000" flipH="1">
              <a:off x="3233847" y="2828895"/>
              <a:ext cx="402731" cy="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Right Brace 21">
              <a:extLst>
                <a:ext uri="{FF2B5EF4-FFF2-40B4-BE49-F238E27FC236}">
                  <a16:creationId xmlns:a16="http://schemas.microsoft.com/office/drawing/2014/main" id="{37DD9259-2046-4B45-8045-4173618C71EA}"/>
                </a:ext>
              </a:extLst>
            </p:cNvPr>
            <p:cNvSpPr/>
            <p:nvPr/>
          </p:nvSpPr>
          <p:spPr>
            <a:xfrm>
              <a:off x="3636580" y="1734419"/>
              <a:ext cx="307096" cy="1094478"/>
            </a:xfrm>
            <a:prstGeom prst="rightBrace">
              <a:avLst>
                <a:gd name="adj1" fmla="val 8333"/>
                <a:gd name="adj2" fmla="val 524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201BFC34-512B-8240-9638-000BC3B879C9}"/>
              </a:ext>
            </a:extLst>
          </p:cNvPr>
          <p:cNvSpPr txBox="1"/>
          <p:nvPr/>
        </p:nvSpPr>
        <p:spPr>
          <a:xfrm>
            <a:off x="5526224" y="1769209"/>
            <a:ext cx="919025" cy="369332"/>
          </a:xfrm>
          <a:prstGeom prst="rect">
            <a:avLst/>
          </a:prstGeom>
          <a:solidFill>
            <a:srgbClr val="F5F5F5">
              <a:alpha val="50196"/>
            </a:srgbClr>
          </a:solidFill>
        </p:spPr>
        <p:txBody>
          <a:bodyPr wrap="square" rtlCol="0">
            <a:spAutoFit/>
          </a:bodyPr>
          <a:lstStyle/>
          <a:p>
            <a:r>
              <a:rPr lang="en-US" dirty="0"/>
              <a:t>0.4 </a:t>
            </a:r>
            <a:r>
              <a:rPr lang="en-US" baseline="30000" dirty="0" err="1"/>
              <a:t>o</a:t>
            </a:r>
            <a:r>
              <a:rPr lang="en-US" dirty="0" err="1"/>
              <a:t>C</a:t>
            </a:r>
            <a:endParaRPr lang="en-US" dirty="0"/>
          </a:p>
        </p:txBody>
      </p:sp>
      <p:sp>
        <p:nvSpPr>
          <p:cNvPr id="25" name="TextBox 24">
            <a:extLst>
              <a:ext uri="{FF2B5EF4-FFF2-40B4-BE49-F238E27FC236}">
                <a16:creationId xmlns:a16="http://schemas.microsoft.com/office/drawing/2014/main" id="{6957617B-B312-0D45-815C-D0FBC10F632B}"/>
              </a:ext>
            </a:extLst>
          </p:cNvPr>
          <p:cNvSpPr txBox="1"/>
          <p:nvPr/>
        </p:nvSpPr>
        <p:spPr>
          <a:xfrm>
            <a:off x="3088469" y="5429262"/>
            <a:ext cx="546991" cy="369332"/>
          </a:xfrm>
          <a:prstGeom prst="rect">
            <a:avLst/>
          </a:prstGeom>
          <a:solidFill>
            <a:srgbClr val="F5F5F5">
              <a:alpha val="50196"/>
            </a:srgbClr>
          </a:solidFill>
        </p:spPr>
        <p:txBody>
          <a:bodyPr wrap="square" rtlCol="0">
            <a:spAutoFit/>
          </a:bodyPr>
          <a:lstStyle/>
          <a:p>
            <a:r>
              <a:rPr lang="en-US" dirty="0"/>
              <a:t>0.6 </a:t>
            </a:r>
          </a:p>
        </p:txBody>
      </p:sp>
    </p:spTree>
    <p:extLst>
      <p:ext uri="{BB962C8B-B14F-4D97-AF65-F5344CB8AC3E}">
        <p14:creationId xmlns:p14="http://schemas.microsoft.com/office/powerpoint/2010/main" val="1647284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C93AA02-11F1-DD4D-A7EA-98E8AD5F7C95}"/>
              </a:ext>
            </a:extLst>
          </p:cNvPr>
          <p:cNvPicPr>
            <a:picLocks noChangeAspect="1"/>
          </p:cNvPicPr>
          <p:nvPr/>
        </p:nvPicPr>
        <p:blipFill>
          <a:blip r:embed="rId2"/>
          <a:stretch>
            <a:fillRect/>
          </a:stretch>
        </p:blipFill>
        <p:spPr>
          <a:xfrm>
            <a:off x="465919" y="949087"/>
            <a:ext cx="7872754" cy="3120816"/>
          </a:xfrm>
          <a:prstGeom prst="rect">
            <a:avLst/>
          </a:prstGeom>
        </p:spPr>
      </p:pic>
      <p:sp>
        <p:nvSpPr>
          <p:cNvPr id="3" name="TextBox 2">
            <a:extLst>
              <a:ext uri="{FF2B5EF4-FFF2-40B4-BE49-F238E27FC236}">
                <a16:creationId xmlns:a16="http://schemas.microsoft.com/office/drawing/2014/main" id="{4A82ECD0-FF50-C64F-90C1-5EF8CC6A3980}"/>
              </a:ext>
            </a:extLst>
          </p:cNvPr>
          <p:cNvSpPr txBox="1"/>
          <p:nvPr/>
        </p:nvSpPr>
        <p:spPr>
          <a:xfrm>
            <a:off x="2327396" y="88499"/>
            <a:ext cx="4804520" cy="954107"/>
          </a:xfrm>
          <a:prstGeom prst="rect">
            <a:avLst/>
          </a:prstGeom>
          <a:noFill/>
        </p:spPr>
        <p:txBody>
          <a:bodyPr wrap="none" rtlCol="0">
            <a:spAutoFit/>
          </a:bodyPr>
          <a:lstStyle/>
          <a:p>
            <a:pPr algn="ctr"/>
            <a:r>
              <a:rPr lang="en-US" sz="2800" dirty="0">
                <a:solidFill>
                  <a:schemeClr val="bg1"/>
                </a:solidFill>
              </a:rPr>
              <a:t>ng278 Correlation with Wind </a:t>
            </a:r>
          </a:p>
          <a:p>
            <a:pPr algn="ctr"/>
            <a:r>
              <a:rPr lang="en-US" sz="2800" dirty="0"/>
              <a:t>and Precipitation</a:t>
            </a:r>
          </a:p>
        </p:txBody>
      </p:sp>
      <p:sp>
        <p:nvSpPr>
          <p:cNvPr id="6" name="TextBox 5">
            <a:extLst>
              <a:ext uri="{FF2B5EF4-FFF2-40B4-BE49-F238E27FC236}">
                <a16:creationId xmlns:a16="http://schemas.microsoft.com/office/drawing/2014/main" id="{330676D5-31A2-064E-BF7E-53DDC07591EE}"/>
              </a:ext>
            </a:extLst>
          </p:cNvPr>
          <p:cNvSpPr txBox="1"/>
          <p:nvPr/>
        </p:nvSpPr>
        <p:spPr>
          <a:xfrm>
            <a:off x="143448" y="504358"/>
            <a:ext cx="1145506" cy="584775"/>
          </a:xfrm>
          <a:prstGeom prst="rect">
            <a:avLst/>
          </a:prstGeom>
          <a:noFill/>
        </p:spPr>
        <p:txBody>
          <a:bodyPr wrap="none" rtlCol="0">
            <a:spAutoFit/>
          </a:bodyPr>
          <a:lstStyle/>
          <a:p>
            <a:r>
              <a:rPr lang="en-US" sz="3200" dirty="0"/>
              <a:t>Karen</a:t>
            </a:r>
          </a:p>
        </p:txBody>
      </p:sp>
      <p:cxnSp>
        <p:nvCxnSpPr>
          <p:cNvPr id="7" name="Straight Arrow Connector 6">
            <a:extLst>
              <a:ext uri="{FF2B5EF4-FFF2-40B4-BE49-F238E27FC236}">
                <a16:creationId xmlns:a16="http://schemas.microsoft.com/office/drawing/2014/main" id="{193A5A1B-84D3-CE45-8F76-274AF3490788}"/>
              </a:ext>
            </a:extLst>
          </p:cNvPr>
          <p:cNvCxnSpPr>
            <a:cxnSpLocks/>
          </p:cNvCxnSpPr>
          <p:nvPr/>
        </p:nvCxnSpPr>
        <p:spPr>
          <a:xfrm>
            <a:off x="1288954" y="981411"/>
            <a:ext cx="3272886" cy="7530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10C7D6E-1282-FA4B-B73F-9D96C0A0A829}"/>
              </a:ext>
            </a:extLst>
          </p:cNvPr>
          <p:cNvPicPr>
            <a:picLocks noChangeAspect="1"/>
          </p:cNvPicPr>
          <p:nvPr/>
        </p:nvPicPr>
        <p:blipFill>
          <a:blip r:embed="rId3"/>
          <a:stretch>
            <a:fillRect/>
          </a:stretch>
        </p:blipFill>
        <p:spPr>
          <a:xfrm>
            <a:off x="705810" y="3714369"/>
            <a:ext cx="7739245" cy="3135484"/>
          </a:xfrm>
          <a:prstGeom prst="rect">
            <a:avLst/>
          </a:prstGeom>
        </p:spPr>
      </p:pic>
      <p:sp>
        <p:nvSpPr>
          <p:cNvPr id="12" name="Rectangle 11">
            <a:extLst>
              <a:ext uri="{FF2B5EF4-FFF2-40B4-BE49-F238E27FC236}">
                <a16:creationId xmlns:a16="http://schemas.microsoft.com/office/drawing/2014/main" id="{B5B86284-8E1D-C642-A232-E56A3D391C6C}"/>
              </a:ext>
            </a:extLst>
          </p:cNvPr>
          <p:cNvSpPr/>
          <p:nvPr/>
        </p:nvSpPr>
        <p:spPr>
          <a:xfrm>
            <a:off x="4425694" y="1585422"/>
            <a:ext cx="672543" cy="4836160"/>
          </a:xfrm>
          <a:prstGeom prst="rect">
            <a:avLst/>
          </a:prstGeom>
          <a:solidFill>
            <a:srgbClr val="1692B1">
              <a:alpha val="3333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F8A2034-FDEB-4940-AF0F-40086C6650E4}"/>
              </a:ext>
            </a:extLst>
          </p:cNvPr>
          <p:cNvCxnSpPr>
            <a:cxnSpLocks/>
          </p:cNvCxnSpPr>
          <p:nvPr/>
        </p:nvCxnSpPr>
        <p:spPr>
          <a:xfrm>
            <a:off x="4561840" y="1564640"/>
            <a:ext cx="0" cy="483616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431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ACF64-DF74-1748-801C-53A1E39EEC98}"/>
              </a:ext>
            </a:extLst>
          </p:cNvPr>
          <p:cNvPicPr>
            <a:picLocks noChangeAspect="1"/>
          </p:cNvPicPr>
          <p:nvPr/>
        </p:nvPicPr>
        <p:blipFill rotWithShape="1">
          <a:blip r:embed="rId3"/>
          <a:srcRect r="50311"/>
          <a:stretch/>
        </p:blipFill>
        <p:spPr>
          <a:xfrm>
            <a:off x="5894629" y="637277"/>
            <a:ext cx="1962953" cy="3171417"/>
          </a:xfrm>
          <a:prstGeom prst="rect">
            <a:avLst/>
          </a:prstGeom>
        </p:spPr>
      </p:pic>
      <p:pic>
        <p:nvPicPr>
          <p:cNvPr id="4" name="Picture 3">
            <a:extLst>
              <a:ext uri="{FF2B5EF4-FFF2-40B4-BE49-F238E27FC236}">
                <a16:creationId xmlns:a16="http://schemas.microsoft.com/office/drawing/2014/main" id="{7621B5D6-6ABE-654E-9FD8-9B7A43679EB8}"/>
              </a:ext>
            </a:extLst>
          </p:cNvPr>
          <p:cNvPicPr>
            <a:picLocks noChangeAspect="1"/>
          </p:cNvPicPr>
          <p:nvPr/>
        </p:nvPicPr>
        <p:blipFill rotWithShape="1">
          <a:blip r:embed="rId4"/>
          <a:srcRect r="51518"/>
          <a:stretch/>
        </p:blipFill>
        <p:spPr>
          <a:xfrm>
            <a:off x="3295845" y="661401"/>
            <a:ext cx="1981093" cy="3083442"/>
          </a:xfrm>
          <a:prstGeom prst="rect">
            <a:avLst/>
          </a:prstGeom>
        </p:spPr>
      </p:pic>
      <p:sp>
        <p:nvSpPr>
          <p:cNvPr id="2" name="TextBox 1">
            <a:extLst>
              <a:ext uri="{FF2B5EF4-FFF2-40B4-BE49-F238E27FC236}">
                <a16:creationId xmlns:a16="http://schemas.microsoft.com/office/drawing/2014/main" id="{F0451B43-24C1-ED40-991E-F91D913097D2}"/>
              </a:ext>
            </a:extLst>
          </p:cNvPr>
          <p:cNvSpPr txBox="1"/>
          <p:nvPr/>
        </p:nvSpPr>
        <p:spPr>
          <a:xfrm>
            <a:off x="1962952" y="0"/>
            <a:ext cx="5218095" cy="584775"/>
          </a:xfrm>
          <a:prstGeom prst="rect">
            <a:avLst/>
          </a:prstGeom>
          <a:noFill/>
        </p:spPr>
        <p:txBody>
          <a:bodyPr wrap="none" rtlCol="0">
            <a:spAutoFit/>
          </a:bodyPr>
          <a:lstStyle/>
          <a:p>
            <a:r>
              <a:rPr lang="en-US" sz="3200" dirty="0">
                <a:solidFill>
                  <a:schemeClr val="bg1"/>
                </a:solidFill>
              </a:rPr>
              <a:t>ng278 Salinity during Karen</a:t>
            </a:r>
          </a:p>
        </p:txBody>
      </p:sp>
      <p:pic>
        <p:nvPicPr>
          <p:cNvPr id="3" name="Picture 2">
            <a:extLst>
              <a:ext uri="{FF2B5EF4-FFF2-40B4-BE49-F238E27FC236}">
                <a16:creationId xmlns:a16="http://schemas.microsoft.com/office/drawing/2014/main" id="{E86FD4E3-E1FA-6B49-A440-BC0EFF61292F}"/>
              </a:ext>
            </a:extLst>
          </p:cNvPr>
          <p:cNvPicPr>
            <a:picLocks noChangeAspect="1"/>
          </p:cNvPicPr>
          <p:nvPr/>
        </p:nvPicPr>
        <p:blipFill rotWithShape="1">
          <a:blip r:embed="rId5"/>
          <a:srcRect r="51413"/>
          <a:stretch/>
        </p:blipFill>
        <p:spPr>
          <a:xfrm>
            <a:off x="645749" y="637277"/>
            <a:ext cx="1897874" cy="3135861"/>
          </a:xfrm>
          <a:prstGeom prst="rect">
            <a:avLst/>
          </a:prstGeom>
        </p:spPr>
      </p:pic>
      <p:sp>
        <p:nvSpPr>
          <p:cNvPr id="7" name="Oval 6">
            <a:extLst>
              <a:ext uri="{FF2B5EF4-FFF2-40B4-BE49-F238E27FC236}">
                <a16:creationId xmlns:a16="http://schemas.microsoft.com/office/drawing/2014/main" id="{8AE32C5A-DAEF-FD4D-9792-E8ED6138CCA7}"/>
              </a:ext>
            </a:extLst>
          </p:cNvPr>
          <p:cNvSpPr/>
          <p:nvPr/>
        </p:nvSpPr>
        <p:spPr>
          <a:xfrm>
            <a:off x="3677478" y="711096"/>
            <a:ext cx="745435" cy="240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AA65742-C383-6E42-B06B-9731CBCF7AD7}"/>
              </a:ext>
            </a:extLst>
          </p:cNvPr>
          <p:cNvSpPr txBox="1"/>
          <p:nvPr/>
        </p:nvSpPr>
        <p:spPr>
          <a:xfrm>
            <a:off x="5086641" y="934237"/>
            <a:ext cx="2416046" cy="646331"/>
          </a:xfrm>
          <a:prstGeom prst="rect">
            <a:avLst/>
          </a:prstGeom>
          <a:noFill/>
        </p:spPr>
        <p:txBody>
          <a:bodyPr wrap="none" rtlCol="0">
            <a:spAutoFit/>
          </a:bodyPr>
          <a:lstStyle/>
          <a:p>
            <a:pPr algn="ctr"/>
            <a:r>
              <a:rPr lang="en-US" dirty="0"/>
              <a:t>Freshening of surface</a:t>
            </a:r>
          </a:p>
          <a:p>
            <a:pPr algn="ctr"/>
            <a:r>
              <a:rPr lang="en-US" dirty="0"/>
              <a:t> layer during Karen</a:t>
            </a:r>
          </a:p>
        </p:txBody>
      </p:sp>
      <p:pic>
        <p:nvPicPr>
          <p:cNvPr id="9" name="Picture 8">
            <a:extLst>
              <a:ext uri="{FF2B5EF4-FFF2-40B4-BE49-F238E27FC236}">
                <a16:creationId xmlns:a16="http://schemas.microsoft.com/office/drawing/2014/main" id="{49F9144D-ABF2-2C40-A563-A21155652E23}"/>
              </a:ext>
            </a:extLst>
          </p:cNvPr>
          <p:cNvPicPr>
            <a:picLocks noChangeAspect="1"/>
          </p:cNvPicPr>
          <p:nvPr/>
        </p:nvPicPr>
        <p:blipFill rotWithShape="1">
          <a:blip r:embed="rId6"/>
          <a:srcRect r="51469"/>
          <a:stretch/>
        </p:blipFill>
        <p:spPr>
          <a:xfrm>
            <a:off x="655625" y="3679053"/>
            <a:ext cx="1901489" cy="3145462"/>
          </a:xfrm>
          <a:prstGeom prst="rect">
            <a:avLst/>
          </a:prstGeom>
        </p:spPr>
      </p:pic>
      <p:pic>
        <p:nvPicPr>
          <p:cNvPr id="11" name="Picture 10">
            <a:extLst>
              <a:ext uri="{FF2B5EF4-FFF2-40B4-BE49-F238E27FC236}">
                <a16:creationId xmlns:a16="http://schemas.microsoft.com/office/drawing/2014/main" id="{407A8DD9-888C-E94E-9301-6F33AC1D2890}"/>
              </a:ext>
            </a:extLst>
          </p:cNvPr>
          <p:cNvPicPr>
            <a:picLocks noChangeAspect="1"/>
          </p:cNvPicPr>
          <p:nvPr/>
        </p:nvPicPr>
        <p:blipFill rotWithShape="1">
          <a:blip r:embed="rId7"/>
          <a:srcRect r="51690"/>
          <a:stretch/>
        </p:blipFill>
        <p:spPr>
          <a:xfrm>
            <a:off x="3340034" y="3641900"/>
            <a:ext cx="1933133" cy="3212432"/>
          </a:xfrm>
          <a:prstGeom prst="rect">
            <a:avLst/>
          </a:prstGeom>
        </p:spPr>
      </p:pic>
      <p:pic>
        <p:nvPicPr>
          <p:cNvPr id="14" name="Picture 13">
            <a:extLst>
              <a:ext uri="{FF2B5EF4-FFF2-40B4-BE49-F238E27FC236}">
                <a16:creationId xmlns:a16="http://schemas.microsoft.com/office/drawing/2014/main" id="{F860FE52-6DF2-C645-AA7B-B4F91FBC251D}"/>
              </a:ext>
            </a:extLst>
          </p:cNvPr>
          <p:cNvPicPr>
            <a:picLocks noChangeAspect="1"/>
          </p:cNvPicPr>
          <p:nvPr/>
        </p:nvPicPr>
        <p:blipFill rotWithShape="1">
          <a:blip r:embed="rId8"/>
          <a:srcRect r="51549"/>
          <a:stretch/>
        </p:blipFill>
        <p:spPr>
          <a:xfrm>
            <a:off x="5894629" y="3679053"/>
            <a:ext cx="1918764" cy="3179284"/>
          </a:xfrm>
          <a:prstGeom prst="rect">
            <a:avLst/>
          </a:prstGeom>
        </p:spPr>
      </p:pic>
      <p:sp>
        <p:nvSpPr>
          <p:cNvPr id="16" name="Oval 15">
            <a:extLst>
              <a:ext uri="{FF2B5EF4-FFF2-40B4-BE49-F238E27FC236}">
                <a16:creationId xmlns:a16="http://schemas.microsoft.com/office/drawing/2014/main" id="{CA0637A1-9B3A-F541-A6E6-C2507A1100E2}"/>
              </a:ext>
            </a:extLst>
          </p:cNvPr>
          <p:cNvSpPr/>
          <p:nvPr/>
        </p:nvSpPr>
        <p:spPr>
          <a:xfrm>
            <a:off x="6175510" y="684594"/>
            <a:ext cx="745435" cy="240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F78455E-4613-4F45-A7CF-69271C970E46}"/>
              </a:ext>
            </a:extLst>
          </p:cNvPr>
          <p:cNvSpPr txBox="1"/>
          <p:nvPr/>
        </p:nvSpPr>
        <p:spPr>
          <a:xfrm>
            <a:off x="1504695" y="2465266"/>
            <a:ext cx="915635" cy="369332"/>
          </a:xfrm>
          <a:prstGeom prst="rect">
            <a:avLst/>
          </a:prstGeom>
          <a:noFill/>
        </p:spPr>
        <p:txBody>
          <a:bodyPr wrap="none" rtlCol="0">
            <a:spAutoFit/>
          </a:bodyPr>
          <a:lstStyle/>
          <a:p>
            <a:r>
              <a:rPr lang="en-US" dirty="0"/>
              <a:t>Sep 22</a:t>
            </a:r>
          </a:p>
        </p:txBody>
      </p:sp>
      <p:sp>
        <p:nvSpPr>
          <p:cNvPr id="17" name="TextBox 16">
            <a:extLst>
              <a:ext uri="{FF2B5EF4-FFF2-40B4-BE49-F238E27FC236}">
                <a16:creationId xmlns:a16="http://schemas.microsoft.com/office/drawing/2014/main" id="{62F6B019-6CE0-174A-8FB7-E9A711B496C5}"/>
              </a:ext>
            </a:extLst>
          </p:cNvPr>
          <p:cNvSpPr txBox="1"/>
          <p:nvPr/>
        </p:nvSpPr>
        <p:spPr>
          <a:xfrm>
            <a:off x="4201918" y="2453476"/>
            <a:ext cx="915635" cy="369332"/>
          </a:xfrm>
          <a:prstGeom prst="rect">
            <a:avLst/>
          </a:prstGeom>
          <a:noFill/>
        </p:spPr>
        <p:txBody>
          <a:bodyPr wrap="none" rtlCol="0">
            <a:spAutoFit/>
          </a:bodyPr>
          <a:lstStyle/>
          <a:p>
            <a:r>
              <a:rPr lang="en-US" dirty="0"/>
              <a:t>Sep 23</a:t>
            </a:r>
          </a:p>
        </p:txBody>
      </p:sp>
      <p:sp>
        <p:nvSpPr>
          <p:cNvPr id="19" name="TextBox 18">
            <a:extLst>
              <a:ext uri="{FF2B5EF4-FFF2-40B4-BE49-F238E27FC236}">
                <a16:creationId xmlns:a16="http://schemas.microsoft.com/office/drawing/2014/main" id="{47632FF3-B702-414A-AEBA-152F74CA986F}"/>
              </a:ext>
            </a:extLst>
          </p:cNvPr>
          <p:cNvSpPr txBox="1"/>
          <p:nvPr/>
        </p:nvSpPr>
        <p:spPr>
          <a:xfrm>
            <a:off x="6819049" y="2465266"/>
            <a:ext cx="915635" cy="369332"/>
          </a:xfrm>
          <a:prstGeom prst="rect">
            <a:avLst/>
          </a:prstGeom>
          <a:noFill/>
        </p:spPr>
        <p:txBody>
          <a:bodyPr wrap="none" rtlCol="0">
            <a:spAutoFit/>
          </a:bodyPr>
          <a:lstStyle/>
          <a:p>
            <a:r>
              <a:rPr lang="en-US" dirty="0"/>
              <a:t>Sep 24</a:t>
            </a:r>
          </a:p>
        </p:txBody>
      </p:sp>
      <p:sp>
        <p:nvSpPr>
          <p:cNvPr id="21" name="TextBox 20">
            <a:extLst>
              <a:ext uri="{FF2B5EF4-FFF2-40B4-BE49-F238E27FC236}">
                <a16:creationId xmlns:a16="http://schemas.microsoft.com/office/drawing/2014/main" id="{B83BD79F-9BAF-B842-9B0E-86804BBEC16D}"/>
              </a:ext>
            </a:extLst>
          </p:cNvPr>
          <p:cNvSpPr txBox="1"/>
          <p:nvPr/>
        </p:nvSpPr>
        <p:spPr>
          <a:xfrm>
            <a:off x="1553027" y="5503584"/>
            <a:ext cx="915635" cy="369332"/>
          </a:xfrm>
          <a:prstGeom prst="rect">
            <a:avLst/>
          </a:prstGeom>
          <a:noFill/>
        </p:spPr>
        <p:txBody>
          <a:bodyPr wrap="none" rtlCol="0">
            <a:spAutoFit/>
          </a:bodyPr>
          <a:lstStyle/>
          <a:p>
            <a:r>
              <a:rPr lang="en-US" dirty="0"/>
              <a:t>Sep 25</a:t>
            </a:r>
          </a:p>
        </p:txBody>
      </p:sp>
      <p:sp>
        <p:nvSpPr>
          <p:cNvPr id="22" name="TextBox 21">
            <a:extLst>
              <a:ext uri="{FF2B5EF4-FFF2-40B4-BE49-F238E27FC236}">
                <a16:creationId xmlns:a16="http://schemas.microsoft.com/office/drawing/2014/main" id="{7DEE559C-3DFB-E14F-A9F8-0F998B259CD9}"/>
              </a:ext>
            </a:extLst>
          </p:cNvPr>
          <p:cNvSpPr txBox="1"/>
          <p:nvPr/>
        </p:nvSpPr>
        <p:spPr>
          <a:xfrm>
            <a:off x="4284769" y="5501756"/>
            <a:ext cx="915635" cy="369332"/>
          </a:xfrm>
          <a:prstGeom prst="rect">
            <a:avLst/>
          </a:prstGeom>
          <a:noFill/>
        </p:spPr>
        <p:txBody>
          <a:bodyPr wrap="none" rtlCol="0">
            <a:spAutoFit/>
          </a:bodyPr>
          <a:lstStyle/>
          <a:p>
            <a:r>
              <a:rPr lang="en-US" dirty="0"/>
              <a:t>Sep 26</a:t>
            </a:r>
          </a:p>
        </p:txBody>
      </p:sp>
      <p:sp>
        <p:nvSpPr>
          <p:cNvPr id="23" name="TextBox 22">
            <a:extLst>
              <a:ext uri="{FF2B5EF4-FFF2-40B4-BE49-F238E27FC236}">
                <a16:creationId xmlns:a16="http://schemas.microsoft.com/office/drawing/2014/main" id="{36BE6C9A-8287-A244-AF2E-5B2C7341EBAB}"/>
              </a:ext>
            </a:extLst>
          </p:cNvPr>
          <p:cNvSpPr txBox="1"/>
          <p:nvPr/>
        </p:nvSpPr>
        <p:spPr>
          <a:xfrm>
            <a:off x="6854011" y="5537847"/>
            <a:ext cx="915635" cy="369332"/>
          </a:xfrm>
          <a:prstGeom prst="rect">
            <a:avLst/>
          </a:prstGeom>
          <a:noFill/>
        </p:spPr>
        <p:txBody>
          <a:bodyPr wrap="none" rtlCol="0">
            <a:spAutoFit/>
          </a:bodyPr>
          <a:lstStyle/>
          <a:p>
            <a:r>
              <a:rPr lang="en-US" dirty="0"/>
              <a:t>Sep 27</a:t>
            </a:r>
          </a:p>
        </p:txBody>
      </p:sp>
    </p:spTree>
    <p:extLst>
      <p:ext uri="{BB962C8B-B14F-4D97-AF65-F5344CB8AC3E}">
        <p14:creationId xmlns:p14="http://schemas.microsoft.com/office/powerpoint/2010/main" val="896218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42EC25C-F412-6342-97DD-336F81AC691F}"/>
              </a:ext>
            </a:extLst>
          </p:cNvPr>
          <p:cNvPicPr>
            <a:picLocks noChangeAspect="1"/>
          </p:cNvPicPr>
          <p:nvPr/>
        </p:nvPicPr>
        <p:blipFill rotWithShape="1">
          <a:blip r:embed="rId3"/>
          <a:srcRect r="53487"/>
          <a:stretch/>
        </p:blipFill>
        <p:spPr>
          <a:xfrm>
            <a:off x="3191209" y="637277"/>
            <a:ext cx="1851244" cy="3095288"/>
          </a:xfrm>
          <a:prstGeom prst="rect">
            <a:avLst/>
          </a:prstGeom>
        </p:spPr>
      </p:pic>
      <p:pic>
        <p:nvPicPr>
          <p:cNvPr id="22" name="Picture 21">
            <a:extLst>
              <a:ext uri="{FF2B5EF4-FFF2-40B4-BE49-F238E27FC236}">
                <a16:creationId xmlns:a16="http://schemas.microsoft.com/office/drawing/2014/main" id="{015714DE-E1F6-1944-92D7-D7A8FC168E87}"/>
              </a:ext>
            </a:extLst>
          </p:cNvPr>
          <p:cNvPicPr>
            <a:picLocks noChangeAspect="1"/>
          </p:cNvPicPr>
          <p:nvPr/>
        </p:nvPicPr>
        <p:blipFill rotWithShape="1">
          <a:blip r:embed="rId4"/>
          <a:srcRect r="51764"/>
          <a:stretch/>
        </p:blipFill>
        <p:spPr>
          <a:xfrm>
            <a:off x="5811520" y="672035"/>
            <a:ext cx="2103473" cy="3168011"/>
          </a:xfrm>
          <a:prstGeom prst="rect">
            <a:avLst/>
          </a:prstGeom>
        </p:spPr>
      </p:pic>
      <p:sp>
        <p:nvSpPr>
          <p:cNvPr id="2" name="TextBox 1">
            <a:extLst>
              <a:ext uri="{FF2B5EF4-FFF2-40B4-BE49-F238E27FC236}">
                <a16:creationId xmlns:a16="http://schemas.microsoft.com/office/drawing/2014/main" id="{F0451B43-24C1-ED40-991E-F91D913097D2}"/>
              </a:ext>
            </a:extLst>
          </p:cNvPr>
          <p:cNvSpPr txBox="1"/>
          <p:nvPr/>
        </p:nvSpPr>
        <p:spPr>
          <a:xfrm>
            <a:off x="1962952" y="0"/>
            <a:ext cx="5218095" cy="584775"/>
          </a:xfrm>
          <a:prstGeom prst="rect">
            <a:avLst/>
          </a:prstGeom>
          <a:noFill/>
        </p:spPr>
        <p:txBody>
          <a:bodyPr wrap="none" rtlCol="0">
            <a:spAutoFit/>
          </a:bodyPr>
          <a:lstStyle/>
          <a:p>
            <a:r>
              <a:rPr lang="en-US" sz="3200" dirty="0">
                <a:solidFill>
                  <a:schemeClr val="bg1"/>
                </a:solidFill>
              </a:rPr>
              <a:t>ng278 Salinity during Karen</a:t>
            </a:r>
          </a:p>
        </p:txBody>
      </p:sp>
      <p:sp>
        <p:nvSpPr>
          <p:cNvPr id="12" name="TextBox 11">
            <a:extLst>
              <a:ext uri="{FF2B5EF4-FFF2-40B4-BE49-F238E27FC236}">
                <a16:creationId xmlns:a16="http://schemas.microsoft.com/office/drawing/2014/main" id="{1AA65742-C383-6E42-B06B-9731CBCF7AD7}"/>
              </a:ext>
            </a:extLst>
          </p:cNvPr>
          <p:cNvSpPr txBox="1"/>
          <p:nvPr/>
        </p:nvSpPr>
        <p:spPr>
          <a:xfrm>
            <a:off x="4752886" y="1402193"/>
            <a:ext cx="2416046" cy="646331"/>
          </a:xfrm>
          <a:prstGeom prst="rect">
            <a:avLst/>
          </a:prstGeom>
          <a:noFill/>
        </p:spPr>
        <p:txBody>
          <a:bodyPr wrap="none" rtlCol="0">
            <a:spAutoFit/>
          </a:bodyPr>
          <a:lstStyle/>
          <a:p>
            <a:pPr algn="ctr"/>
            <a:r>
              <a:rPr lang="en-US" dirty="0"/>
              <a:t>Freshening of surface</a:t>
            </a:r>
          </a:p>
          <a:p>
            <a:pPr algn="ctr"/>
            <a:r>
              <a:rPr lang="en-US" dirty="0"/>
              <a:t> layer during Karen</a:t>
            </a:r>
          </a:p>
        </p:txBody>
      </p:sp>
      <p:sp>
        <p:nvSpPr>
          <p:cNvPr id="16" name="Oval 15">
            <a:extLst>
              <a:ext uri="{FF2B5EF4-FFF2-40B4-BE49-F238E27FC236}">
                <a16:creationId xmlns:a16="http://schemas.microsoft.com/office/drawing/2014/main" id="{CA0637A1-9B3A-F541-A6E6-C2507A1100E2}"/>
              </a:ext>
            </a:extLst>
          </p:cNvPr>
          <p:cNvSpPr/>
          <p:nvPr/>
        </p:nvSpPr>
        <p:spPr>
          <a:xfrm>
            <a:off x="6114550" y="711096"/>
            <a:ext cx="834889" cy="477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066F385-523C-884B-9E29-9449C8357FE1}"/>
              </a:ext>
            </a:extLst>
          </p:cNvPr>
          <p:cNvPicPr>
            <a:picLocks noChangeAspect="1"/>
          </p:cNvPicPr>
          <p:nvPr/>
        </p:nvPicPr>
        <p:blipFill rotWithShape="1">
          <a:blip r:embed="rId5"/>
          <a:srcRect r="51963"/>
          <a:stretch/>
        </p:blipFill>
        <p:spPr>
          <a:xfrm>
            <a:off x="316140" y="659570"/>
            <a:ext cx="1956613" cy="2982330"/>
          </a:xfrm>
          <a:prstGeom prst="rect">
            <a:avLst/>
          </a:prstGeom>
        </p:spPr>
      </p:pic>
      <p:pic>
        <p:nvPicPr>
          <p:cNvPr id="24" name="Picture 23">
            <a:extLst>
              <a:ext uri="{FF2B5EF4-FFF2-40B4-BE49-F238E27FC236}">
                <a16:creationId xmlns:a16="http://schemas.microsoft.com/office/drawing/2014/main" id="{94F80C3D-026F-0746-A8B3-DEE8E86CFCF0}"/>
              </a:ext>
            </a:extLst>
          </p:cNvPr>
          <p:cNvPicPr>
            <a:picLocks noChangeAspect="1"/>
          </p:cNvPicPr>
          <p:nvPr/>
        </p:nvPicPr>
        <p:blipFill rotWithShape="1">
          <a:blip r:embed="rId6"/>
          <a:srcRect r="52215"/>
          <a:stretch/>
        </p:blipFill>
        <p:spPr>
          <a:xfrm>
            <a:off x="316140" y="3524860"/>
            <a:ext cx="1956613" cy="3322980"/>
          </a:xfrm>
          <a:prstGeom prst="rect">
            <a:avLst/>
          </a:prstGeom>
        </p:spPr>
      </p:pic>
      <p:pic>
        <p:nvPicPr>
          <p:cNvPr id="26" name="Picture 25">
            <a:extLst>
              <a:ext uri="{FF2B5EF4-FFF2-40B4-BE49-F238E27FC236}">
                <a16:creationId xmlns:a16="http://schemas.microsoft.com/office/drawing/2014/main" id="{2A30412D-6719-2945-A592-0E8E79C32694}"/>
              </a:ext>
            </a:extLst>
          </p:cNvPr>
          <p:cNvPicPr>
            <a:picLocks noChangeAspect="1"/>
          </p:cNvPicPr>
          <p:nvPr/>
        </p:nvPicPr>
        <p:blipFill rotWithShape="1">
          <a:blip r:embed="rId7"/>
          <a:srcRect r="51764"/>
          <a:stretch/>
        </p:blipFill>
        <p:spPr>
          <a:xfrm>
            <a:off x="3191209" y="3613874"/>
            <a:ext cx="1928204" cy="3244126"/>
          </a:xfrm>
          <a:prstGeom prst="rect">
            <a:avLst/>
          </a:prstGeom>
        </p:spPr>
      </p:pic>
      <p:pic>
        <p:nvPicPr>
          <p:cNvPr id="28" name="Picture 27">
            <a:extLst>
              <a:ext uri="{FF2B5EF4-FFF2-40B4-BE49-F238E27FC236}">
                <a16:creationId xmlns:a16="http://schemas.microsoft.com/office/drawing/2014/main" id="{56394218-22B3-CE44-B995-38E7576E2DAD}"/>
              </a:ext>
            </a:extLst>
          </p:cNvPr>
          <p:cNvPicPr>
            <a:picLocks noChangeAspect="1"/>
          </p:cNvPicPr>
          <p:nvPr/>
        </p:nvPicPr>
        <p:blipFill rotWithShape="1">
          <a:blip r:embed="rId8"/>
          <a:srcRect r="51764"/>
          <a:stretch/>
        </p:blipFill>
        <p:spPr>
          <a:xfrm>
            <a:off x="5804636" y="3722405"/>
            <a:ext cx="2110358" cy="3114747"/>
          </a:xfrm>
          <a:prstGeom prst="rect">
            <a:avLst/>
          </a:prstGeom>
        </p:spPr>
      </p:pic>
      <p:sp>
        <p:nvSpPr>
          <p:cNvPr id="29" name="TextBox 28">
            <a:extLst>
              <a:ext uri="{FF2B5EF4-FFF2-40B4-BE49-F238E27FC236}">
                <a16:creationId xmlns:a16="http://schemas.microsoft.com/office/drawing/2014/main" id="{85630AAA-3997-8640-9069-36FB57C17EB1}"/>
              </a:ext>
            </a:extLst>
          </p:cNvPr>
          <p:cNvSpPr txBox="1"/>
          <p:nvPr/>
        </p:nvSpPr>
        <p:spPr>
          <a:xfrm>
            <a:off x="854455" y="2465266"/>
            <a:ext cx="915635" cy="369332"/>
          </a:xfrm>
          <a:prstGeom prst="rect">
            <a:avLst/>
          </a:prstGeom>
          <a:noFill/>
        </p:spPr>
        <p:txBody>
          <a:bodyPr wrap="none" rtlCol="0">
            <a:spAutoFit/>
          </a:bodyPr>
          <a:lstStyle/>
          <a:p>
            <a:r>
              <a:rPr lang="en-US" dirty="0"/>
              <a:t>Sep 22</a:t>
            </a:r>
          </a:p>
        </p:txBody>
      </p:sp>
      <p:sp>
        <p:nvSpPr>
          <p:cNvPr id="30" name="TextBox 29">
            <a:extLst>
              <a:ext uri="{FF2B5EF4-FFF2-40B4-BE49-F238E27FC236}">
                <a16:creationId xmlns:a16="http://schemas.microsoft.com/office/drawing/2014/main" id="{A1531929-BDCB-424C-BBB7-735B87456BB3}"/>
              </a:ext>
            </a:extLst>
          </p:cNvPr>
          <p:cNvSpPr txBox="1"/>
          <p:nvPr/>
        </p:nvSpPr>
        <p:spPr>
          <a:xfrm>
            <a:off x="3551678" y="2453476"/>
            <a:ext cx="915635" cy="369332"/>
          </a:xfrm>
          <a:prstGeom prst="rect">
            <a:avLst/>
          </a:prstGeom>
          <a:noFill/>
        </p:spPr>
        <p:txBody>
          <a:bodyPr wrap="none" rtlCol="0">
            <a:spAutoFit/>
          </a:bodyPr>
          <a:lstStyle/>
          <a:p>
            <a:r>
              <a:rPr lang="en-US" dirty="0"/>
              <a:t>Sep 23</a:t>
            </a:r>
          </a:p>
        </p:txBody>
      </p:sp>
      <p:sp>
        <p:nvSpPr>
          <p:cNvPr id="31" name="TextBox 30">
            <a:extLst>
              <a:ext uri="{FF2B5EF4-FFF2-40B4-BE49-F238E27FC236}">
                <a16:creationId xmlns:a16="http://schemas.microsoft.com/office/drawing/2014/main" id="{1D5145BD-1476-804D-BA14-A15B04B274DA}"/>
              </a:ext>
            </a:extLst>
          </p:cNvPr>
          <p:cNvSpPr txBox="1"/>
          <p:nvPr/>
        </p:nvSpPr>
        <p:spPr>
          <a:xfrm>
            <a:off x="6203771" y="2517189"/>
            <a:ext cx="915635" cy="369332"/>
          </a:xfrm>
          <a:prstGeom prst="rect">
            <a:avLst/>
          </a:prstGeom>
          <a:noFill/>
        </p:spPr>
        <p:txBody>
          <a:bodyPr wrap="none" rtlCol="0">
            <a:spAutoFit/>
          </a:bodyPr>
          <a:lstStyle/>
          <a:p>
            <a:r>
              <a:rPr lang="en-US" dirty="0"/>
              <a:t>Sep 24</a:t>
            </a:r>
          </a:p>
        </p:txBody>
      </p:sp>
      <p:sp>
        <p:nvSpPr>
          <p:cNvPr id="32" name="TextBox 31">
            <a:extLst>
              <a:ext uri="{FF2B5EF4-FFF2-40B4-BE49-F238E27FC236}">
                <a16:creationId xmlns:a16="http://schemas.microsoft.com/office/drawing/2014/main" id="{2EB1A9F7-1710-2F47-9E31-45BCF23A56E7}"/>
              </a:ext>
            </a:extLst>
          </p:cNvPr>
          <p:cNvSpPr txBox="1"/>
          <p:nvPr/>
        </p:nvSpPr>
        <p:spPr>
          <a:xfrm>
            <a:off x="902787" y="5503584"/>
            <a:ext cx="915635" cy="369332"/>
          </a:xfrm>
          <a:prstGeom prst="rect">
            <a:avLst/>
          </a:prstGeom>
          <a:noFill/>
        </p:spPr>
        <p:txBody>
          <a:bodyPr wrap="none" rtlCol="0">
            <a:spAutoFit/>
          </a:bodyPr>
          <a:lstStyle/>
          <a:p>
            <a:r>
              <a:rPr lang="en-US" dirty="0"/>
              <a:t>Sep 25</a:t>
            </a:r>
          </a:p>
        </p:txBody>
      </p:sp>
      <p:sp>
        <p:nvSpPr>
          <p:cNvPr id="33" name="TextBox 32">
            <a:extLst>
              <a:ext uri="{FF2B5EF4-FFF2-40B4-BE49-F238E27FC236}">
                <a16:creationId xmlns:a16="http://schemas.microsoft.com/office/drawing/2014/main" id="{E45A05E6-964D-1B43-8DB1-3ED410DC3655}"/>
              </a:ext>
            </a:extLst>
          </p:cNvPr>
          <p:cNvSpPr txBox="1"/>
          <p:nvPr/>
        </p:nvSpPr>
        <p:spPr>
          <a:xfrm>
            <a:off x="3634529" y="5501756"/>
            <a:ext cx="915635" cy="369332"/>
          </a:xfrm>
          <a:prstGeom prst="rect">
            <a:avLst/>
          </a:prstGeom>
          <a:noFill/>
        </p:spPr>
        <p:txBody>
          <a:bodyPr wrap="none" rtlCol="0">
            <a:spAutoFit/>
          </a:bodyPr>
          <a:lstStyle/>
          <a:p>
            <a:r>
              <a:rPr lang="en-US" dirty="0"/>
              <a:t>Sep 26</a:t>
            </a:r>
          </a:p>
        </p:txBody>
      </p:sp>
      <p:sp>
        <p:nvSpPr>
          <p:cNvPr id="34" name="TextBox 33">
            <a:extLst>
              <a:ext uri="{FF2B5EF4-FFF2-40B4-BE49-F238E27FC236}">
                <a16:creationId xmlns:a16="http://schemas.microsoft.com/office/drawing/2014/main" id="{F6C1B12C-6E1F-2B42-8E57-95E64818280C}"/>
              </a:ext>
            </a:extLst>
          </p:cNvPr>
          <p:cNvSpPr txBox="1"/>
          <p:nvPr/>
        </p:nvSpPr>
        <p:spPr>
          <a:xfrm>
            <a:off x="6203771" y="5537847"/>
            <a:ext cx="915635" cy="369332"/>
          </a:xfrm>
          <a:prstGeom prst="rect">
            <a:avLst/>
          </a:prstGeom>
          <a:noFill/>
        </p:spPr>
        <p:txBody>
          <a:bodyPr wrap="none" rtlCol="0">
            <a:spAutoFit/>
          </a:bodyPr>
          <a:lstStyle/>
          <a:p>
            <a:r>
              <a:rPr lang="en-US" dirty="0"/>
              <a:t>Sep 27</a:t>
            </a:r>
          </a:p>
        </p:txBody>
      </p:sp>
    </p:spTree>
    <p:extLst>
      <p:ext uri="{BB962C8B-B14F-4D97-AF65-F5344CB8AC3E}">
        <p14:creationId xmlns:p14="http://schemas.microsoft.com/office/powerpoint/2010/main" val="3238048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5AAAB-0578-9C4B-8DD7-C5CDBEB7B4A8}"/>
              </a:ext>
            </a:extLst>
          </p:cNvPr>
          <p:cNvSpPr txBox="1"/>
          <p:nvPr/>
        </p:nvSpPr>
        <p:spPr>
          <a:xfrm>
            <a:off x="3401275" y="0"/>
            <a:ext cx="2417650" cy="584775"/>
          </a:xfrm>
          <a:prstGeom prst="rect">
            <a:avLst/>
          </a:prstGeom>
          <a:noFill/>
        </p:spPr>
        <p:txBody>
          <a:bodyPr wrap="none" rtlCol="0">
            <a:spAutoFit/>
          </a:bodyPr>
          <a:lstStyle/>
          <a:p>
            <a:r>
              <a:rPr lang="en-US" sz="3200" dirty="0">
                <a:solidFill>
                  <a:schemeClr val="bg1"/>
                </a:solidFill>
              </a:rPr>
              <a:t>Conclusions</a:t>
            </a:r>
          </a:p>
        </p:txBody>
      </p:sp>
      <p:sp>
        <p:nvSpPr>
          <p:cNvPr id="3" name="Rectangle 2">
            <a:extLst>
              <a:ext uri="{FF2B5EF4-FFF2-40B4-BE49-F238E27FC236}">
                <a16:creationId xmlns:a16="http://schemas.microsoft.com/office/drawing/2014/main" id="{6DB6380C-26D0-5A4B-85BC-8780F4C71547}"/>
              </a:ext>
            </a:extLst>
          </p:cNvPr>
          <p:cNvSpPr/>
          <p:nvPr/>
        </p:nvSpPr>
        <p:spPr>
          <a:xfrm>
            <a:off x="53686" y="831274"/>
            <a:ext cx="8960427" cy="5632311"/>
          </a:xfrm>
          <a:prstGeom prst="rect">
            <a:avLst/>
          </a:prstGeom>
        </p:spPr>
        <p:txBody>
          <a:bodyPr wrap="square">
            <a:spAutoFit/>
          </a:bodyPr>
          <a:lstStyle/>
          <a:p>
            <a:pPr marL="285750" indent="-285750">
              <a:buFont typeface="Arial" panose="020B0604020202020204" pitchFamily="34" charset="0"/>
              <a:buChar char="•"/>
            </a:pPr>
            <a:r>
              <a:rPr lang="en-US" dirty="0"/>
              <a:t>Hurricane Dorian went through rapid intensification. None of the models predicted the rapid intensification event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was a lack of </a:t>
            </a:r>
            <a:r>
              <a:rPr lang="en-US" dirty="0" err="1"/>
              <a:t>insitu</a:t>
            </a:r>
            <a:r>
              <a:rPr lang="en-US" dirty="0"/>
              <a:t> data in the shelf during the passage of Dorian through the Bahamas when the storm underwent rapid intensification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However there were 7 gliders around the Virgin Islands and Puerto Rico when Dorian became a hurricane. There were 10 gliders in the same area during tropical storm Karen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assimilation of these glider data at the time of deployment contributed to the rectification of the surface salinity in GOFS3.1. The surface salinity in the Caribbean plays an important role in setting vertical stratification and therefore controls the potential for the colder subsurface water to weaken the storm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is a cold bias in GOFS 3.1 in the mixed layer temperature during both storms. We also observed a freshening of the mixed layer that is not captured by the model. It appears that the freshening is caused by increased precipitation during the passage of the storms. This is potentially a mechanism that temporarily reinforces stratification during a storm and inhibits vertical mixing</a:t>
            </a:r>
          </a:p>
        </p:txBody>
      </p:sp>
    </p:spTree>
    <p:extLst>
      <p:ext uri="{BB962C8B-B14F-4D97-AF65-F5344CB8AC3E}">
        <p14:creationId xmlns:p14="http://schemas.microsoft.com/office/powerpoint/2010/main" val="1139850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5AAAB-0578-9C4B-8DD7-C5CDBEB7B4A8}"/>
              </a:ext>
            </a:extLst>
          </p:cNvPr>
          <p:cNvSpPr txBox="1"/>
          <p:nvPr/>
        </p:nvSpPr>
        <p:spPr>
          <a:xfrm>
            <a:off x="2923294" y="10391"/>
            <a:ext cx="3001719" cy="584775"/>
          </a:xfrm>
          <a:prstGeom prst="rect">
            <a:avLst/>
          </a:prstGeom>
          <a:noFill/>
        </p:spPr>
        <p:txBody>
          <a:bodyPr wrap="none" rtlCol="0">
            <a:spAutoFit/>
          </a:bodyPr>
          <a:lstStyle/>
          <a:p>
            <a:r>
              <a:rPr lang="en-US" sz="3200" dirty="0">
                <a:solidFill>
                  <a:schemeClr val="bg1"/>
                </a:solidFill>
              </a:rPr>
              <a:t>Proposed Work</a:t>
            </a:r>
          </a:p>
        </p:txBody>
      </p:sp>
      <p:sp>
        <p:nvSpPr>
          <p:cNvPr id="3" name="Rectangle 2">
            <a:extLst>
              <a:ext uri="{FF2B5EF4-FFF2-40B4-BE49-F238E27FC236}">
                <a16:creationId xmlns:a16="http://schemas.microsoft.com/office/drawing/2014/main" id="{3ADD0FEA-9F67-6F4A-B42E-4100EDAD7A18}"/>
              </a:ext>
            </a:extLst>
          </p:cNvPr>
          <p:cNvSpPr/>
          <p:nvPr/>
        </p:nvSpPr>
        <p:spPr>
          <a:xfrm>
            <a:off x="290945" y="886150"/>
            <a:ext cx="8676409" cy="2862322"/>
          </a:xfrm>
          <a:prstGeom prst="rect">
            <a:avLst/>
          </a:prstGeom>
        </p:spPr>
        <p:txBody>
          <a:bodyPr wrap="square">
            <a:spAutoFit/>
          </a:bodyPr>
          <a:lstStyle/>
          <a:p>
            <a:pPr marL="285750" indent="-285750">
              <a:buFont typeface="Arial" panose="020B0604020202020204" pitchFamily="34" charset="0"/>
              <a:buChar char="•"/>
            </a:pPr>
            <a:r>
              <a:rPr lang="en-US" dirty="0">
                <a:latin typeface="Helvetica" pitchFamily="2" charset="0"/>
              </a:rPr>
              <a:t>GOFS 3.1 has a barrier layer that is less sharp than the observations in the Caribbean, contributing to a mixed layer that is less stable. We would like to investigate how the barrier layer affects the processes that control the evolution of the SST during storms, such as vertical mixing and Ekman pumping, in the coupled atmosphere-ocean hurricane model HWRF and HMON</a:t>
            </a:r>
          </a:p>
          <a:p>
            <a:pPr marL="285750" indent="-285750">
              <a:buFont typeface="Arial" panose="020B0604020202020204" pitchFamily="34" charset="0"/>
              <a:buChar char="•"/>
            </a:pPr>
            <a:endParaRPr lang="en-US" dirty="0">
              <a:latin typeface="Helvetica" pitchFamily="2" charset="0"/>
            </a:endParaRPr>
          </a:p>
          <a:p>
            <a:pPr marL="285750" indent="-285750">
              <a:buFont typeface="Arial" panose="020B0604020202020204" pitchFamily="34" charset="0"/>
              <a:buChar char="•"/>
            </a:pPr>
            <a:r>
              <a:rPr lang="en-US" dirty="0">
                <a:latin typeface="Helvetica" pitchFamily="2" charset="0"/>
              </a:rPr>
              <a:t>Investigate if the cold temperature bias exits in HWRF and HMON and how much it affects the surface heat fluxes. If the effect on the heat fluxes is substantial, the models can be over predicting the cooling potential of the ocean and underestimating hurricane intensity </a:t>
            </a:r>
            <a:endParaRPr lang="en-US" dirty="0">
              <a:effectLst/>
              <a:latin typeface="Helvetica" pitchFamily="2" charset="0"/>
            </a:endParaRPr>
          </a:p>
        </p:txBody>
      </p:sp>
    </p:spTree>
    <p:extLst>
      <p:ext uri="{BB962C8B-B14F-4D97-AF65-F5344CB8AC3E}">
        <p14:creationId xmlns:p14="http://schemas.microsoft.com/office/powerpoint/2010/main" val="185249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362BF-AA29-E84F-B0C2-5DDAE3698738}"/>
              </a:ext>
            </a:extLst>
          </p:cNvPr>
          <p:cNvSpPr txBox="1"/>
          <p:nvPr/>
        </p:nvSpPr>
        <p:spPr>
          <a:xfrm>
            <a:off x="2555239" y="-91440"/>
            <a:ext cx="4033520" cy="707886"/>
          </a:xfrm>
          <a:prstGeom prst="rect">
            <a:avLst/>
          </a:prstGeom>
          <a:noFill/>
          <a:ln>
            <a:noFill/>
          </a:ln>
        </p:spPr>
        <p:txBody>
          <a:bodyPr wrap="square" rtlCol="0">
            <a:spAutoFit/>
          </a:bodyPr>
          <a:lstStyle/>
          <a:p>
            <a:r>
              <a:rPr lang="en-US" sz="4000" dirty="0">
                <a:solidFill>
                  <a:schemeClr val="bg1"/>
                </a:solidFill>
              </a:rPr>
              <a:t>Hurricane Dorian</a:t>
            </a:r>
          </a:p>
        </p:txBody>
      </p:sp>
      <p:pic>
        <p:nvPicPr>
          <p:cNvPr id="5" name="Picture 4">
            <a:extLst>
              <a:ext uri="{FF2B5EF4-FFF2-40B4-BE49-F238E27FC236}">
                <a16:creationId xmlns:a16="http://schemas.microsoft.com/office/drawing/2014/main" id="{D052F628-8CCE-8E4D-B5FA-9285A1BC9A34}"/>
              </a:ext>
            </a:extLst>
          </p:cNvPr>
          <p:cNvPicPr>
            <a:picLocks noChangeAspect="1"/>
          </p:cNvPicPr>
          <p:nvPr/>
        </p:nvPicPr>
        <p:blipFill>
          <a:blip r:embed="rId3"/>
          <a:stretch>
            <a:fillRect/>
          </a:stretch>
        </p:blipFill>
        <p:spPr>
          <a:xfrm>
            <a:off x="101600" y="1022350"/>
            <a:ext cx="8940799" cy="5029199"/>
          </a:xfrm>
          <a:prstGeom prst="rect">
            <a:avLst/>
          </a:prstGeom>
        </p:spPr>
      </p:pic>
      <p:sp>
        <p:nvSpPr>
          <p:cNvPr id="6" name="Rectangle 5">
            <a:extLst>
              <a:ext uri="{FF2B5EF4-FFF2-40B4-BE49-F238E27FC236}">
                <a16:creationId xmlns:a16="http://schemas.microsoft.com/office/drawing/2014/main" id="{4D5B397E-FE59-4E4F-81EA-79406D19F2F4}"/>
              </a:ext>
            </a:extLst>
          </p:cNvPr>
          <p:cNvSpPr/>
          <p:nvPr/>
        </p:nvSpPr>
        <p:spPr>
          <a:xfrm>
            <a:off x="2148840" y="6088121"/>
            <a:ext cx="4846320" cy="369332"/>
          </a:xfrm>
          <a:prstGeom prst="rect">
            <a:avLst/>
          </a:prstGeom>
        </p:spPr>
        <p:txBody>
          <a:bodyPr wrap="square">
            <a:spAutoFit/>
          </a:bodyPr>
          <a:lstStyle/>
          <a:p>
            <a:r>
              <a:rPr lang="en-US" dirty="0">
                <a:solidFill>
                  <a:srgbClr val="333333"/>
                </a:solidFill>
                <a:latin typeface="Helvetica Neue" panose="02000503000000020004" pitchFamily="2" charset="0"/>
              </a:rPr>
              <a:t>NOAA Environmental Visualization Laboratory</a:t>
            </a:r>
            <a:endParaRPr lang="en-US" dirty="0"/>
          </a:p>
        </p:txBody>
      </p:sp>
    </p:spTree>
    <p:extLst>
      <p:ext uri="{BB962C8B-B14F-4D97-AF65-F5344CB8AC3E}">
        <p14:creationId xmlns:p14="http://schemas.microsoft.com/office/powerpoint/2010/main" val="360512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31F1E-7702-A448-8783-6256F01BEDC0}"/>
              </a:ext>
            </a:extLst>
          </p:cNvPr>
          <p:cNvPicPr>
            <a:picLocks noChangeAspect="1"/>
          </p:cNvPicPr>
          <p:nvPr/>
        </p:nvPicPr>
        <p:blipFill>
          <a:blip r:embed="rId3"/>
          <a:stretch>
            <a:fillRect/>
          </a:stretch>
        </p:blipFill>
        <p:spPr>
          <a:xfrm>
            <a:off x="164818" y="873760"/>
            <a:ext cx="8814364" cy="4958080"/>
          </a:xfrm>
          <a:prstGeom prst="rect">
            <a:avLst/>
          </a:prstGeom>
        </p:spPr>
      </p:pic>
      <p:sp>
        <p:nvSpPr>
          <p:cNvPr id="5" name="TextBox 4">
            <a:extLst>
              <a:ext uri="{FF2B5EF4-FFF2-40B4-BE49-F238E27FC236}">
                <a16:creationId xmlns:a16="http://schemas.microsoft.com/office/drawing/2014/main" id="{7E9EBCB4-5885-1543-83C0-B1261F5734D4}"/>
              </a:ext>
            </a:extLst>
          </p:cNvPr>
          <p:cNvSpPr txBox="1"/>
          <p:nvPr/>
        </p:nvSpPr>
        <p:spPr>
          <a:xfrm>
            <a:off x="2555239" y="-91440"/>
            <a:ext cx="4033520" cy="707886"/>
          </a:xfrm>
          <a:prstGeom prst="rect">
            <a:avLst/>
          </a:prstGeom>
          <a:noFill/>
          <a:ln>
            <a:noFill/>
          </a:ln>
        </p:spPr>
        <p:txBody>
          <a:bodyPr wrap="square" rtlCol="0">
            <a:spAutoFit/>
          </a:bodyPr>
          <a:lstStyle/>
          <a:p>
            <a:r>
              <a:rPr lang="en-US" sz="4000" dirty="0">
                <a:solidFill>
                  <a:schemeClr val="bg1"/>
                </a:solidFill>
              </a:rPr>
              <a:t>Hurricane Dorian</a:t>
            </a:r>
          </a:p>
        </p:txBody>
      </p:sp>
      <p:sp>
        <p:nvSpPr>
          <p:cNvPr id="6" name="Rectangle 5">
            <a:extLst>
              <a:ext uri="{FF2B5EF4-FFF2-40B4-BE49-F238E27FC236}">
                <a16:creationId xmlns:a16="http://schemas.microsoft.com/office/drawing/2014/main" id="{52E42B0B-8866-D14B-BD02-F4890C57CB6B}"/>
              </a:ext>
            </a:extLst>
          </p:cNvPr>
          <p:cNvSpPr/>
          <p:nvPr/>
        </p:nvSpPr>
        <p:spPr>
          <a:xfrm>
            <a:off x="7013863" y="6321449"/>
            <a:ext cx="1943100" cy="370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A2438947-B411-9447-8208-6694263BC09E}"/>
              </a:ext>
            </a:extLst>
          </p:cNvPr>
          <p:cNvSpPr txBox="1"/>
          <p:nvPr/>
        </p:nvSpPr>
        <p:spPr>
          <a:xfrm>
            <a:off x="509601" y="5905950"/>
            <a:ext cx="8124796" cy="830997"/>
          </a:xfrm>
          <a:prstGeom prst="rect">
            <a:avLst/>
          </a:prstGeom>
          <a:noFill/>
        </p:spPr>
        <p:txBody>
          <a:bodyPr wrap="square" rtlCol="0">
            <a:spAutoFit/>
          </a:bodyPr>
          <a:lstStyle/>
          <a:p>
            <a:pPr algn="ctr"/>
            <a:r>
              <a:rPr lang="en-US" sz="2400" dirty="0"/>
              <a:t>“Historic tragedy in parts of Northern Bahamas” </a:t>
            </a:r>
          </a:p>
          <a:p>
            <a:pPr algn="ctr"/>
            <a:r>
              <a:rPr lang="en-US" sz="2400" dirty="0"/>
              <a:t>Prime Minister of Bahamas</a:t>
            </a:r>
          </a:p>
        </p:txBody>
      </p:sp>
    </p:spTree>
    <p:extLst>
      <p:ext uri="{BB962C8B-B14F-4D97-AF65-F5344CB8AC3E}">
        <p14:creationId xmlns:p14="http://schemas.microsoft.com/office/powerpoint/2010/main" val="400733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1884C-A1A9-B84E-BFEB-8F45DD97AB8C}"/>
              </a:ext>
            </a:extLst>
          </p:cNvPr>
          <p:cNvSpPr txBox="1"/>
          <p:nvPr/>
        </p:nvSpPr>
        <p:spPr>
          <a:xfrm>
            <a:off x="2555239" y="-91440"/>
            <a:ext cx="4033520" cy="707886"/>
          </a:xfrm>
          <a:prstGeom prst="rect">
            <a:avLst/>
          </a:prstGeom>
          <a:noFill/>
          <a:ln>
            <a:noFill/>
          </a:ln>
        </p:spPr>
        <p:txBody>
          <a:bodyPr wrap="square" rtlCol="0">
            <a:spAutoFit/>
          </a:bodyPr>
          <a:lstStyle/>
          <a:p>
            <a:r>
              <a:rPr lang="en-US" sz="4000" dirty="0">
                <a:solidFill>
                  <a:schemeClr val="bg1"/>
                </a:solidFill>
              </a:rPr>
              <a:t>Dorian Forecast</a:t>
            </a:r>
          </a:p>
        </p:txBody>
      </p:sp>
      <p:pic>
        <p:nvPicPr>
          <p:cNvPr id="4" name="Picture 3">
            <a:extLst>
              <a:ext uri="{FF2B5EF4-FFF2-40B4-BE49-F238E27FC236}">
                <a16:creationId xmlns:a16="http://schemas.microsoft.com/office/drawing/2014/main" id="{BC4A6560-454D-D444-B2BA-1487149A0A50}"/>
              </a:ext>
            </a:extLst>
          </p:cNvPr>
          <p:cNvPicPr>
            <a:picLocks noChangeAspect="1"/>
          </p:cNvPicPr>
          <p:nvPr/>
        </p:nvPicPr>
        <p:blipFill>
          <a:blip r:embed="rId2"/>
          <a:stretch>
            <a:fillRect/>
          </a:stretch>
        </p:blipFill>
        <p:spPr>
          <a:xfrm>
            <a:off x="93980" y="1343711"/>
            <a:ext cx="4478020" cy="4478020"/>
          </a:xfrm>
          <a:prstGeom prst="rect">
            <a:avLst/>
          </a:prstGeom>
        </p:spPr>
      </p:pic>
      <p:pic>
        <p:nvPicPr>
          <p:cNvPr id="6" name="Picture 5">
            <a:extLst>
              <a:ext uri="{FF2B5EF4-FFF2-40B4-BE49-F238E27FC236}">
                <a16:creationId xmlns:a16="http://schemas.microsoft.com/office/drawing/2014/main" id="{5D5A9EE9-484E-D740-8814-C1E4AA5E4733}"/>
              </a:ext>
            </a:extLst>
          </p:cNvPr>
          <p:cNvPicPr>
            <a:picLocks noChangeAspect="1"/>
          </p:cNvPicPr>
          <p:nvPr/>
        </p:nvPicPr>
        <p:blipFill>
          <a:blip r:embed="rId3"/>
          <a:stretch>
            <a:fillRect/>
          </a:stretch>
        </p:blipFill>
        <p:spPr>
          <a:xfrm>
            <a:off x="4429760" y="1900806"/>
            <a:ext cx="4609092" cy="3363829"/>
          </a:xfrm>
          <a:prstGeom prst="rect">
            <a:avLst/>
          </a:prstGeom>
        </p:spPr>
      </p:pic>
      <p:sp>
        <p:nvSpPr>
          <p:cNvPr id="7" name="TextBox 6">
            <a:extLst>
              <a:ext uri="{FF2B5EF4-FFF2-40B4-BE49-F238E27FC236}">
                <a16:creationId xmlns:a16="http://schemas.microsoft.com/office/drawing/2014/main" id="{F0D2DCE7-4D61-D347-B68A-3B633971CAA6}"/>
              </a:ext>
            </a:extLst>
          </p:cNvPr>
          <p:cNvSpPr txBox="1"/>
          <p:nvPr/>
        </p:nvSpPr>
        <p:spPr>
          <a:xfrm>
            <a:off x="2922311" y="820491"/>
            <a:ext cx="3485249" cy="523220"/>
          </a:xfrm>
          <a:prstGeom prst="rect">
            <a:avLst/>
          </a:prstGeom>
          <a:noFill/>
        </p:spPr>
        <p:txBody>
          <a:bodyPr wrap="none" rtlCol="0">
            <a:spAutoFit/>
          </a:bodyPr>
          <a:lstStyle/>
          <a:p>
            <a:r>
              <a:rPr lang="en-US" sz="2800" dirty="0"/>
              <a:t>Cycle 2019/08/27/00</a:t>
            </a:r>
          </a:p>
        </p:txBody>
      </p:sp>
    </p:spTree>
    <p:extLst>
      <p:ext uri="{BB962C8B-B14F-4D97-AF65-F5344CB8AC3E}">
        <p14:creationId xmlns:p14="http://schemas.microsoft.com/office/powerpoint/2010/main" val="2187149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1884C-A1A9-B84E-BFEB-8F45DD97AB8C}"/>
              </a:ext>
            </a:extLst>
          </p:cNvPr>
          <p:cNvSpPr txBox="1"/>
          <p:nvPr/>
        </p:nvSpPr>
        <p:spPr>
          <a:xfrm>
            <a:off x="2555239" y="-91440"/>
            <a:ext cx="4033520" cy="707886"/>
          </a:xfrm>
          <a:prstGeom prst="rect">
            <a:avLst/>
          </a:prstGeom>
          <a:noFill/>
          <a:ln>
            <a:noFill/>
          </a:ln>
        </p:spPr>
        <p:txBody>
          <a:bodyPr wrap="square" rtlCol="0">
            <a:spAutoFit/>
          </a:bodyPr>
          <a:lstStyle/>
          <a:p>
            <a:r>
              <a:rPr lang="en-US" sz="4000" dirty="0">
                <a:solidFill>
                  <a:schemeClr val="bg1"/>
                </a:solidFill>
              </a:rPr>
              <a:t>Dorian Forecast</a:t>
            </a:r>
          </a:p>
        </p:txBody>
      </p:sp>
      <p:sp>
        <p:nvSpPr>
          <p:cNvPr id="7" name="TextBox 6">
            <a:extLst>
              <a:ext uri="{FF2B5EF4-FFF2-40B4-BE49-F238E27FC236}">
                <a16:creationId xmlns:a16="http://schemas.microsoft.com/office/drawing/2014/main" id="{F0D2DCE7-4D61-D347-B68A-3B633971CAA6}"/>
              </a:ext>
            </a:extLst>
          </p:cNvPr>
          <p:cNvSpPr txBox="1"/>
          <p:nvPr/>
        </p:nvSpPr>
        <p:spPr>
          <a:xfrm>
            <a:off x="2922311" y="820491"/>
            <a:ext cx="3485249" cy="523220"/>
          </a:xfrm>
          <a:prstGeom prst="rect">
            <a:avLst/>
          </a:prstGeom>
          <a:noFill/>
        </p:spPr>
        <p:txBody>
          <a:bodyPr wrap="none" rtlCol="0">
            <a:spAutoFit/>
          </a:bodyPr>
          <a:lstStyle/>
          <a:p>
            <a:r>
              <a:rPr lang="en-US" sz="2800" dirty="0"/>
              <a:t>Cycle 2019/08/28/18</a:t>
            </a:r>
          </a:p>
        </p:txBody>
      </p:sp>
      <p:pic>
        <p:nvPicPr>
          <p:cNvPr id="5" name="Picture 4">
            <a:extLst>
              <a:ext uri="{FF2B5EF4-FFF2-40B4-BE49-F238E27FC236}">
                <a16:creationId xmlns:a16="http://schemas.microsoft.com/office/drawing/2014/main" id="{542EA1EA-31A9-DA43-A606-9972B1DD2080}"/>
              </a:ext>
            </a:extLst>
          </p:cNvPr>
          <p:cNvPicPr>
            <a:picLocks noChangeAspect="1"/>
          </p:cNvPicPr>
          <p:nvPr/>
        </p:nvPicPr>
        <p:blipFill>
          <a:blip r:embed="rId2"/>
          <a:stretch>
            <a:fillRect/>
          </a:stretch>
        </p:blipFill>
        <p:spPr>
          <a:xfrm>
            <a:off x="1140893" y="1941766"/>
            <a:ext cx="4419600" cy="4432300"/>
          </a:xfrm>
          <a:prstGeom prst="rect">
            <a:avLst/>
          </a:prstGeom>
        </p:spPr>
      </p:pic>
      <p:pic>
        <p:nvPicPr>
          <p:cNvPr id="9" name="Picture 8">
            <a:extLst>
              <a:ext uri="{FF2B5EF4-FFF2-40B4-BE49-F238E27FC236}">
                <a16:creationId xmlns:a16="http://schemas.microsoft.com/office/drawing/2014/main" id="{6956C545-561D-5742-BA79-2DAD0005FC00}"/>
              </a:ext>
            </a:extLst>
          </p:cNvPr>
          <p:cNvPicPr>
            <a:picLocks noChangeAspect="1"/>
          </p:cNvPicPr>
          <p:nvPr/>
        </p:nvPicPr>
        <p:blipFill>
          <a:blip r:embed="rId3"/>
          <a:stretch>
            <a:fillRect/>
          </a:stretch>
        </p:blipFill>
        <p:spPr>
          <a:xfrm>
            <a:off x="4572000" y="2113599"/>
            <a:ext cx="4450080" cy="3300613"/>
          </a:xfrm>
          <a:prstGeom prst="rect">
            <a:avLst/>
          </a:prstGeom>
        </p:spPr>
      </p:pic>
    </p:spTree>
    <p:extLst>
      <p:ext uri="{BB962C8B-B14F-4D97-AF65-F5344CB8AC3E}">
        <p14:creationId xmlns:p14="http://schemas.microsoft.com/office/powerpoint/2010/main" val="2395278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2B1BEA-29CE-EA47-AE28-56202AC414A7}"/>
              </a:ext>
            </a:extLst>
          </p:cNvPr>
          <p:cNvPicPr>
            <a:picLocks noChangeAspect="1"/>
          </p:cNvPicPr>
          <p:nvPr/>
        </p:nvPicPr>
        <p:blipFill>
          <a:blip r:embed="rId2"/>
          <a:stretch>
            <a:fillRect/>
          </a:stretch>
        </p:blipFill>
        <p:spPr>
          <a:xfrm>
            <a:off x="165826" y="1099156"/>
            <a:ext cx="4406173" cy="4342130"/>
          </a:xfrm>
          <a:prstGeom prst="rect">
            <a:avLst/>
          </a:prstGeom>
        </p:spPr>
      </p:pic>
      <p:sp>
        <p:nvSpPr>
          <p:cNvPr id="2" name="TextBox 1">
            <a:extLst>
              <a:ext uri="{FF2B5EF4-FFF2-40B4-BE49-F238E27FC236}">
                <a16:creationId xmlns:a16="http://schemas.microsoft.com/office/drawing/2014/main" id="{D531884C-A1A9-B84E-BFEB-8F45DD97AB8C}"/>
              </a:ext>
            </a:extLst>
          </p:cNvPr>
          <p:cNvSpPr txBox="1"/>
          <p:nvPr/>
        </p:nvSpPr>
        <p:spPr>
          <a:xfrm>
            <a:off x="2555239" y="-91440"/>
            <a:ext cx="4033520" cy="707886"/>
          </a:xfrm>
          <a:prstGeom prst="rect">
            <a:avLst/>
          </a:prstGeom>
          <a:noFill/>
          <a:ln>
            <a:noFill/>
          </a:ln>
        </p:spPr>
        <p:txBody>
          <a:bodyPr wrap="square" rtlCol="0">
            <a:spAutoFit/>
          </a:bodyPr>
          <a:lstStyle/>
          <a:p>
            <a:r>
              <a:rPr lang="en-US" sz="4000" dirty="0">
                <a:solidFill>
                  <a:schemeClr val="bg1"/>
                </a:solidFill>
              </a:rPr>
              <a:t>Dorian Forecast</a:t>
            </a:r>
          </a:p>
        </p:txBody>
      </p:sp>
      <p:sp>
        <p:nvSpPr>
          <p:cNvPr id="7" name="TextBox 6">
            <a:extLst>
              <a:ext uri="{FF2B5EF4-FFF2-40B4-BE49-F238E27FC236}">
                <a16:creationId xmlns:a16="http://schemas.microsoft.com/office/drawing/2014/main" id="{F0D2DCE7-4D61-D347-B68A-3B633971CAA6}"/>
              </a:ext>
            </a:extLst>
          </p:cNvPr>
          <p:cNvSpPr txBox="1"/>
          <p:nvPr/>
        </p:nvSpPr>
        <p:spPr>
          <a:xfrm>
            <a:off x="2922311" y="820491"/>
            <a:ext cx="3485249" cy="523220"/>
          </a:xfrm>
          <a:prstGeom prst="rect">
            <a:avLst/>
          </a:prstGeom>
          <a:noFill/>
        </p:spPr>
        <p:txBody>
          <a:bodyPr wrap="none" rtlCol="0">
            <a:spAutoFit/>
          </a:bodyPr>
          <a:lstStyle/>
          <a:p>
            <a:r>
              <a:rPr lang="en-US" sz="2800" dirty="0"/>
              <a:t>Cycle 2019/08/30/18</a:t>
            </a:r>
          </a:p>
        </p:txBody>
      </p:sp>
      <p:pic>
        <p:nvPicPr>
          <p:cNvPr id="11" name="Picture 10">
            <a:extLst>
              <a:ext uri="{FF2B5EF4-FFF2-40B4-BE49-F238E27FC236}">
                <a16:creationId xmlns:a16="http://schemas.microsoft.com/office/drawing/2014/main" id="{F003F566-513D-094D-9523-F85E149EF3AA}"/>
              </a:ext>
            </a:extLst>
          </p:cNvPr>
          <p:cNvPicPr>
            <a:picLocks noChangeAspect="1"/>
          </p:cNvPicPr>
          <p:nvPr/>
        </p:nvPicPr>
        <p:blipFill>
          <a:blip r:embed="rId3"/>
          <a:stretch>
            <a:fillRect/>
          </a:stretch>
        </p:blipFill>
        <p:spPr>
          <a:xfrm>
            <a:off x="4664935" y="1595558"/>
            <a:ext cx="4460241" cy="3349326"/>
          </a:xfrm>
          <a:prstGeom prst="rect">
            <a:avLst/>
          </a:prstGeom>
        </p:spPr>
      </p:pic>
      <p:sp>
        <p:nvSpPr>
          <p:cNvPr id="3" name="TextBox 2">
            <a:extLst>
              <a:ext uri="{FF2B5EF4-FFF2-40B4-BE49-F238E27FC236}">
                <a16:creationId xmlns:a16="http://schemas.microsoft.com/office/drawing/2014/main" id="{18B7F40C-B81D-2E42-A7B4-DFEBEDC51FD8}"/>
              </a:ext>
            </a:extLst>
          </p:cNvPr>
          <p:cNvSpPr txBox="1"/>
          <p:nvPr/>
        </p:nvSpPr>
        <p:spPr>
          <a:xfrm>
            <a:off x="664892" y="5708171"/>
            <a:ext cx="7738016" cy="646331"/>
          </a:xfrm>
          <a:prstGeom prst="rect">
            <a:avLst/>
          </a:prstGeom>
          <a:noFill/>
        </p:spPr>
        <p:txBody>
          <a:bodyPr wrap="none" rtlCol="0">
            <a:spAutoFit/>
          </a:bodyPr>
          <a:lstStyle/>
          <a:p>
            <a:r>
              <a:rPr lang="en-US" dirty="0"/>
              <a:t>Rapid Intensification:</a:t>
            </a:r>
          </a:p>
          <a:p>
            <a:r>
              <a:rPr lang="en-US" dirty="0"/>
              <a:t>Increase in the maximum sustained winds of at least 30 knots in 24 hours </a:t>
            </a:r>
          </a:p>
        </p:txBody>
      </p:sp>
      <p:sp>
        <p:nvSpPr>
          <p:cNvPr id="4" name="Rectangle 3">
            <a:extLst>
              <a:ext uri="{FF2B5EF4-FFF2-40B4-BE49-F238E27FC236}">
                <a16:creationId xmlns:a16="http://schemas.microsoft.com/office/drawing/2014/main" id="{A7F248E6-A276-8844-B8DA-63B647EE0ABC}"/>
              </a:ext>
            </a:extLst>
          </p:cNvPr>
          <p:cNvSpPr/>
          <p:nvPr/>
        </p:nvSpPr>
        <p:spPr>
          <a:xfrm>
            <a:off x="6286500" y="2462646"/>
            <a:ext cx="323041" cy="1859972"/>
          </a:xfrm>
          <a:prstGeom prst="rect">
            <a:avLst/>
          </a:prstGeom>
          <a:solidFill>
            <a:srgbClr val="DDDDDD">
              <a:alpha val="45882"/>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CC22B3F-B91C-5747-89DE-B5A53FF169E4}"/>
              </a:ext>
            </a:extLst>
          </p:cNvPr>
          <p:cNvSpPr txBox="1"/>
          <p:nvPr/>
        </p:nvSpPr>
        <p:spPr>
          <a:xfrm>
            <a:off x="5060372" y="4980906"/>
            <a:ext cx="3454792" cy="369332"/>
          </a:xfrm>
          <a:prstGeom prst="rect">
            <a:avLst/>
          </a:prstGeom>
          <a:noFill/>
        </p:spPr>
        <p:txBody>
          <a:bodyPr wrap="none" rtlCol="0">
            <a:spAutoFit/>
          </a:bodyPr>
          <a:lstStyle/>
          <a:p>
            <a:r>
              <a:rPr lang="en-US" dirty="0"/>
              <a:t>Increase of 30 knots is 12 hours</a:t>
            </a:r>
          </a:p>
        </p:txBody>
      </p:sp>
      <p:cxnSp>
        <p:nvCxnSpPr>
          <p:cNvPr id="9" name="Straight Arrow Connector 8">
            <a:extLst>
              <a:ext uri="{FF2B5EF4-FFF2-40B4-BE49-F238E27FC236}">
                <a16:creationId xmlns:a16="http://schemas.microsoft.com/office/drawing/2014/main" id="{D0DF1271-C112-DC48-8097-9D8C11A4F8B5}"/>
              </a:ext>
            </a:extLst>
          </p:cNvPr>
          <p:cNvCxnSpPr>
            <a:cxnSpLocks/>
          </p:cNvCxnSpPr>
          <p:nvPr/>
        </p:nvCxnSpPr>
        <p:spPr>
          <a:xfrm>
            <a:off x="6407559" y="4334299"/>
            <a:ext cx="0" cy="6978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528022"/>
      </p:ext>
    </p:extLst>
  </p:cSld>
  <p:clrMapOvr>
    <a:masterClrMapping/>
  </p:clrMapOvr>
</p:sld>
</file>

<file path=ppt/theme/theme1.xml><?xml version="1.0" encoding="utf-8"?>
<a:theme xmlns:a="http://schemas.openxmlformats.org/drawingml/2006/main" name="IOOS Cover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31093</TotalTime>
  <Words>2195</Words>
  <Application>Microsoft Macintosh PowerPoint</Application>
  <PresentationFormat>On-screen Show (4:3)</PresentationFormat>
  <Paragraphs>284</Paragraphs>
  <Slides>48</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Arial</vt:lpstr>
      <vt:lpstr>Calibri</vt:lpstr>
      <vt:lpstr>Century Gothic</vt:lpstr>
      <vt:lpstr>Courier New</vt:lpstr>
      <vt:lpstr>Helvetica</vt:lpstr>
      <vt:lpstr>Helvetica Neue</vt:lpstr>
      <vt:lpstr>Rockwell</vt:lpstr>
      <vt:lpstr>IOOS Cover Slides</vt:lpstr>
      <vt:lpstr>2_IOOS PowerPoint Masters_012716</vt:lpstr>
      <vt:lpstr>PowerPoint Presentation</vt:lpstr>
      <vt:lpstr>PowerPoint Presentation</vt:lpstr>
      <vt:lpstr>Motivation</vt:lpstr>
      <vt:lpstr>Motivation</vt:lpstr>
      <vt:lpstr>PowerPoint Presentation</vt:lpstr>
      <vt:lpstr>PowerPoint Presentation</vt:lpstr>
      <vt:lpstr>PowerPoint Presentation</vt:lpstr>
      <vt:lpstr>PowerPoint Presentation</vt:lpstr>
      <vt:lpstr>PowerPoint Presentation</vt:lpstr>
      <vt:lpstr>Upper Ocean Response</vt:lpstr>
      <vt:lpstr>SST Before and During Dorian </vt:lpstr>
      <vt:lpstr>SST Before and During Dorian </vt:lpstr>
      <vt:lpstr>PowerPoint Presentation</vt:lpstr>
      <vt:lpstr>PowerPoint Presentation</vt:lpstr>
      <vt:lpstr>Argo Plus Glider data During Dorian</vt:lpstr>
      <vt:lpstr>Global Ocean Forecasting System (GOFS)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193</cp:revision>
  <dcterms:created xsi:type="dcterms:W3CDTF">2019-09-17T13:42:48Z</dcterms:created>
  <dcterms:modified xsi:type="dcterms:W3CDTF">2020-01-27T22:23:14Z</dcterms:modified>
</cp:coreProperties>
</file>