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57" r:id="rId2"/>
    <p:sldId id="258" r:id="rId3"/>
    <p:sldId id="297" r:id="rId4"/>
    <p:sldId id="264" r:id="rId5"/>
    <p:sldId id="298" r:id="rId6"/>
    <p:sldId id="295" r:id="rId7"/>
    <p:sldId id="303" r:id="rId8"/>
    <p:sldId id="306" r:id="rId9"/>
    <p:sldId id="299" r:id="rId10"/>
    <p:sldId id="300" r:id="rId11"/>
    <p:sldId id="301" r:id="rId12"/>
    <p:sldId id="308" r:id="rId13"/>
    <p:sldId id="307" r:id="rId14"/>
    <p:sldId id="30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0000"/>
    <a:srgbClr val="830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6"/>
    <p:restoredTop sz="81555"/>
  </p:normalViewPr>
  <p:slideViewPr>
    <p:cSldViewPr snapToGrid="0" snapToObjects="1" showGuides="1">
      <p:cViewPr varScale="1">
        <p:scale>
          <a:sx n="102" d="100"/>
          <a:sy n="102" d="100"/>
        </p:scale>
        <p:origin x="1008" y="192"/>
      </p:cViewPr>
      <p:guideLst>
        <p:guide orient="horz" pos="2160"/>
        <p:guide pos="2904"/>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00" d="100"/>
          <a:sy n="100" d="100"/>
        </p:scale>
        <p:origin x="245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8D941C-87E3-8440-B642-F0E92167B00D}" type="datetimeFigureOut">
              <a:rPr lang="en-US" smtClean="0"/>
              <a:t>11/26/19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874AD-9A7D-4F4A-BC1D-AAFA4F3432F4}" type="slidenum">
              <a:rPr lang="en-US" smtClean="0"/>
              <a:t>‹#›</a:t>
            </a:fld>
            <a:endParaRPr lang="en-US"/>
          </a:p>
        </p:txBody>
      </p:sp>
    </p:spTree>
    <p:extLst>
      <p:ext uri="{BB962C8B-B14F-4D97-AF65-F5344CB8AC3E}">
        <p14:creationId xmlns:p14="http://schemas.microsoft.com/office/powerpoint/2010/main" val="326147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NOAA funded gliders were deployed throughout the Atlantic, Caribbean, and Gulf of Mexico regions, with an additional 17 submitting data to the DAC</a:t>
            </a:r>
          </a:p>
        </p:txBody>
      </p:sp>
      <p:sp>
        <p:nvSpPr>
          <p:cNvPr id="4" name="Slide Number Placeholder 3"/>
          <p:cNvSpPr>
            <a:spLocks noGrp="1"/>
          </p:cNvSpPr>
          <p:nvPr>
            <p:ph type="sldNum" sz="quarter" idx="5"/>
          </p:nvPr>
        </p:nvSpPr>
        <p:spPr/>
        <p:txBody>
          <a:bodyPr/>
          <a:lstStyle/>
          <a:p>
            <a:fld id="{FC2874AD-9A7D-4F4A-BC1D-AAFA4F3432F4}" type="slidenum">
              <a:rPr lang="en-US" smtClean="0"/>
              <a:t>1</a:t>
            </a:fld>
            <a:endParaRPr lang="en-US"/>
          </a:p>
        </p:txBody>
      </p:sp>
    </p:spTree>
    <p:extLst>
      <p:ext uri="{BB962C8B-B14F-4D97-AF65-F5344CB8AC3E}">
        <p14:creationId xmlns:p14="http://schemas.microsoft.com/office/powerpoint/2010/main" val="248574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freshening that happened during Karen (Sep 23 – Sep 24) is not initially captured by any of the models. By Sep 26, the surface salinity in GOFS and Copernicus are much closer to the observations (both models assimilate data) but RTOFS still lags behind.  </a:t>
            </a:r>
          </a:p>
        </p:txBody>
      </p:sp>
      <p:sp>
        <p:nvSpPr>
          <p:cNvPr id="4" name="Slide Number Placeholder 3"/>
          <p:cNvSpPr>
            <a:spLocks noGrp="1"/>
          </p:cNvSpPr>
          <p:nvPr>
            <p:ph type="sldNum" sz="quarter" idx="5"/>
          </p:nvPr>
        </p:nvSpPr>
        <p:spPr/>
        <p:txBody>
          <a:bodyPr/>
          <a:lstStyle/>
          <a:p>
            <a:fld id="{FC2874AD-9A7D-4F4A-BC1D-AAFA4F3432F4}" type="slidenum">
              <a:rPr lang="en-US" smtClean="0"/>
              <a:t>12</a:t>
            </a:fld>
            <a:endParaRPr lang="en-US"/>
          </a:p>
        </p:txBody>
      </p:sp>
    </p:spTree>
    <p:extLst>
      <p:ext uri="{BB962C8B-B14F-4D97-AF65-F5344CB8AC3E}">
        <p14:creationId xmlns:p14="http://schemas.microsoft.com/office/powerpoint/2010/main" val="348363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as previous slide but showing only the top 200 meters</a:t>
            </a:r>
          </a:p>
        </p:txBody>
      </p:sp>
      <p:sp>
        <p:nvSpPr>
          <p:cNvPr id="4" name="Slide Number Placeholder 3"/>
          <p:cNvSpPr>
            <a:spLocks noGrp="1"/>
          </p:cNvSpPr>
          <p:nvPr>
            <p:ph type="sldNum" sz="quarter" idx="5"/>
          </p:nvPr>
        </p:nvSpPr>
        <p:spPr/>
        <p:txBody>
          <a:bodyPr/>
          <a:lstStyle/>
          <a:p>
            <a:fld id="{FC2874AD-9A7D-4F4A-BC1D-AAFA4F3432F4}" type="slidenum">
              <a:rPr lang="en-US" smtClean="0"/>
              <a:t>13</a:t>
            </a:fld>
            <a:endParaRPr lang="en-US"/>
          </a:p>
        </p:txBody>
      </p:sp>
    </p:spTree>
    <p:extLst>
      <p:ext uri="{BB962C8B-B14F-4D97-AF65-F5344CB8AC3E}">
        <p14:creationId xmlns:p14="http://schemas.microsoft.com/office/powerpoint/2010/main" val="231464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August 29, Tropical Storm Dorian passed over three gliders: SG665, SG666 and SG668 in the Caribbean glider array, before moving on to catastrophically impact the Bahamas and portions of the southeastern US. </a:t>
            </a:r>
            <a:endParaRPr lang="en-US" dirty="0"/>
          </a:p>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3</a:t>
            </a:fld>
            <a:endParaRPr lang="en-US"/>
          </a:p>
        </p:txBody>
      </p:sp>
    </p:spTree>
    <p:extLst>
      <p:ext uri="{BB962C8B-B14F-4D97-AF65-F5344CB8AC3E}">
        <p14:creationId xmlns:p14="http://schemas.microsoft.com/office/powerpoint/2010/main" val="6316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Temperature profiles comparisons between these gliders and GOFS 3.1 model output show good agreement during storm passage However, modeled salinity profiles remained below glider measured salinity, and could be source of uncertainty in the rate of transfer of heat out of the ocean and into the atmosphere.</a:t>
            </a:r>
            <a:endParaRPr lang="en-US" dirty="0"/>
          </a:p>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4</a:t>
            </a:fld>
            <a:endParaRPr lang="en-US"/>
          </a:p>
        </p:txBody>
      </p:sp>
    </p:spTree>
    <p:extLst>
      <p:ext uri="{BB962C8B-B14F-4D97-AF65-F5344CB8AC3E}">
        <p14:creationId xmlns:p14="http://schemas.microsoft.com/office/powerpoint/2010/main" val="289114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5</a:t>
            </a:fld>
            <a:endParaRPr lang="en-US"/>
          </a:p>
        </p:txBody>
      </p:sp>
    </p:spTree>
    <p:extLst>
      <p:ext uri="{BB962C8B-B14F-4D97-AF65-F5344CB8AC3E}">
        <p14:creationId xmlns:p14="http://schemas.microsoft.com/office/powerpoint/2010/main" val="368895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874AD-9A7D-4F4A-BC1D-AAFA4F3432F4}" type="slidenum">
              <a:rPr lang="en-US" smtClean="0"/>
              <a:t>6</a:t>
            </a:fld>
            <a:endParaRPr lang="en-US"/>
          </a:p>
        </p:txBody>
      </p:sp>
    </p:spTree>
    <p:extLst>
      <p:ext uri="{BB962C8B-B14F-4D97-AF65-F5344CB8AC3E}">
        <p14:creationId xmlns:p14="http://schemas.microsoft.com/office/powerpoint/2010/main" val="13335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tropical storm Karen there were 10 gliders deployed in the Caribbean</a:t>
            </a:r>
          </a:p>
        </p:txBody>
      </p:sp>
      <p:sp>
        <p:nvSpPr>
          <p:cNvPr id="4" name="Slide Number Placeholder 3"/>
          <p:cNvSpPr>
            <a:spLocks noGrp="1"/>
          </p:cNvSpPr>
          <p:nvPr>
            <p:ph type="sldNum" sz="quarter" idx="5"/>
          </p:nvPr>
        </p:nvSpPr>
        <p:spPr/>
        <p:txBody>
          <a:bodyPr/>
          <a:lstStyle/>
          <a:p>
            <a:fld id="{FC2874AD-9A7D-4F4A-BC1D-AAFA4F3432F4}" type="slidenum">
              <a:rPr lang="en-US" smtClean="0"/>
              <a:t>8</a:t>
            </a:fld>
            <a:endParaRPr lang="en-US"/>
          </a:p>
        </p:txBody>
      </p:sp>
    </p:spTree>
    <p:extLst>
      <p:ext uri="{BB962C8B-B14F-4D97-AF65-F5344CB8AC3E}">
        <p14:creationId xmlns:p14="http://schemas.microsoft.com/office/powerpoint/2010/main" val="158146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Sep 24, Karen passed over the Navy glider ng278. There is a good agreement in the vertical structure of temperature between GOFS 3.1 and the glider temperature. </a:t>
            </a:r>
          </a:p>
        </p:txBody>
      </p:sp>
      <p:sp>
        <p:nvSpPr>
          <p:cNvPr id="4" name="Slide Number Placeholder 3"/>
          <p:cNvSpPr>
            <a:spLocks noGrp="1"/>
          </p:cNvSpPr>
          <p:nvPr>
            <p:ph type="sldNum" sz="quarter" idx="5"/>
          </p:nvPr>
        </p:nvSpPr>
        <p:spPr/>
        <p:txBody>
          <a:bodyPr/>
          <a:lstStyle/>
          <a:p>
            <a:fld id="{FC2874AD-9A7D-4F4A-BC1D-AAFA4F3432F4}" type="slidenum">
              <a:rPr lang="en-US" smtClean="0"/>
              <a:t>9</a:t>
            </a:fld>
            <a:endParaRPr lang="en-US"/>
          </a:p>
        </p:txBody>
      </p:sp>
    </p:spTree>
    <p:extLst>
      <p:ext uri="{BB962C8B-B14F-4D97-AF65-F5344CB8AC3E}">
        <p14:creationId xmlns:p14="http://schemas.microsoft.com/office/powerpoint/2010/main" val="118423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GOFS 3.1 has a surface fresh layer (barrier layer) that is not as sharp as the observations show. This barrier layer gets even fresher and shallower during Karen. At the moment we are investigating if this freshening can be attributed to increased precipitation during the storm. If this is the case, this can be a mechanism that reinforces stratification during a storm and inhibits vertical mixing. We would like to investigate how important this possible mechanism is in controlling the storm intensity</a:t>
            </a:r>
          </a:p>
        </p:txBody>
      </p:sp>
      <p:sp>
        <p:nvSpPr>
          <p:cNvPr id="4" name="Slide Number Placeholder 3"/>
          <p:cNvSpPr>
            <a:spLocks noGrp="1"/>
          </p:cNvSpPr>
          <p:nvPr>
            <p:ph type="sldNum" sz="quarter" idx="5"/>
          </p:nvPr>
        </p:nvSpPr>
        <p:spPr/>
        <p:txBody>
          <a:bodyPr/>
          <a:lstStyle/>
          <a:p>
            <a:fld id="{FC2874AD-9A7D-4F4A-BC1D-AAFA4F3432F4}" type="slidenum">
              <a:rPr lang="en-US" smtClean="0"/>
              <a:t>10</a:t>
            </a:fld>
            <a:endParaRPr lang="en-US"/>
          </a:p>
        </p:txBody>
      </p:sp>
    </p:spTree>
    <p:extLst>
      <p:ext uri="{BB962C8B-B14F-4D97-AF65-F5344CB8AC3E}">
        <p14:creationId xmlns:p14="http://schemas.microsoft.com/office/powerpoint/2010/main" val="79695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the deployment of ng278, the salinity match between GOFS 3.1 and glider data is already pretty good. Yet there is still an improvement in salinity at the surface by the third day of deployment.  </a:t>
            </a:r>
          </a:p>
        </p:txBody>
      </p:sp>
      <p:sp>
        <p:nvSpPr>
          <p:cNvPr id="4" name="Slide Number Placeholder 3"/>
          <p:cNvSpPr>
            <a:spLocks noGrp="1"/>
          </p:cNvSpPr>
          <p:nvPr>
            <p:ph type="sldNum" sz="quarter" idx="5"/>
          </p:nvPr>
        </p:nvSpPr>
        <p:spPr/>
        <p:txBody>
          <a:bodyPr/>
          <a:lstStyle/>
          <a:p>
            <a:fld id="{FC2874AD-9A7D-4F4A-BC1D-AAFA4F3432F4}" type="slidenum">
              <a:rPr lang="en-US" smtClean="0"/>
              <a:t>11</a:t>
            </a:fld>
            <a:endParaRPr lang="en-US"/>
          </a:p>
        </p:txBody>
      </p:sp>
    </p:spTree>
    <p:extLst>
      <p:ext uri="{BB962C8B-B14F-4D97-AF65-F5344CB8AC3E}">
        <p14:creationId xmlns:p14="http://schemas.microsoft.com/office/powerpoint/2010/main" val="2038521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 name="Google Shape;36;p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452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462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6" name="Google Shape;46;p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264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2" name="Google Shape;52;p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804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8" name="Google Shape;58;p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3733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707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68" name="Google Shape;68;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0" name="Google Shape;70;p1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827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6" name="Google Shape;76;p1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59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3437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1">
            <a:alphaModFix/>
          </a:blip>
          <a:stretch>
            <a:fillRect/>
          </a:stretch>
        </a:blipFill>
        <a:effectLst/>
      </p:bgPr>
    </p:bg>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38202154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6A0CD5-0142-BA44-A304-5F7DF15D0B47}"/>
              </a:ext>
            </a:extLst>
          </p:cNvPr>
          <p:cNvSpPr txBox="1"/>
          <p:nvPr/>
        </p:nvSpPr>
        <p:spPr>
          <a:xfrm>
            <a:off x="1946141" y="0"/>
            <a:ext cx="6152646" cy="584775"/>
          </a:xfrm>
          <a:prstGeom prst="rect">
            <a:avLst/>
          </a:prstGeom>
          <a:noFill/>
        </p:spPr>
        <p:txBody>
          <a:bodyPr wrap="none" rtlCol="0">
            <a:spAutoFit/>
          </a:bodyPr>
          <a:lstStyle/>
          <a:p>
            <a:r>
              <a:rPr lang="en-US" sz="3200" dirty="0">
                <a:solidFill>
                  <a:schemeClr val="bg1"/>
                </a:solidFill>
              </a:rPr>
              <a:t>Hurricane Gliders Statistics 2019</a:t>
            </a:r>
          </a:p>
        </p:txBody>
      </p:sp>
      <p:sp>
        <p:nvSpPr>
          <p:cNvPr id="7" name="TextBox 6">
            <a:extLst>
              <a:ext uri="{FF2B5EF4-FFF2-40B4-BE49-F238E27FC236}">
                <a16:creationId xmlns:a16="http://schemas.microsoft.com/office/drawing/2014/main" id="{563DB0D9-74CD-1440-BB38-5FA22ED05044}"/>
              </a:ext>
            </a:extLst>
          </p:cNvPr>
          <p:cNvSpPr txBox="1"/>
          <p:nvPr/>
        </p:nvSpPr>
        <p:spPr>
          <a:xfrm>
            <a:off x="2973268" y="1033003"/>
            <a:ext cx="3342582" cy="523220"/>
          </a:xfrm>
          <a:prstGeom prst="rect">
            <a:avLst/>
          </a:prstGeom>
          <a:noFill/>
        </p:spPr>
        <p:txBody>
          <a:bodyPr wrap="none" rtlCol="0">
            <a:spAutoFit/>
          </a:bodyPr>
          <a:lstStyle/>
          <a:p>
            <a:r>
              <a:rPr lang="en-US" sz="2800" dirty="0"/>
              <a:t>June 1 to October 1</a:t>
            </a:r>
          </a:p>
        </p:txBody>
      </p:sp>
      <p:sp>
        <p:nvSpPr>
          <p:cNvPr id="2" name="Rectangle 1">
            <a:extLst>
              <a:ext uri="{FF2B5EF4-FFF2-40B4-BE49-F238E27FC236}">
                <a16:creationId xmlns:a16="http://schemas.microsoft.com/office/drawing/2014/main" id="{0EFF02E8-6BC4-344D-B0F0-997092FBA68E}"/>
              </a:ext>
            </a:extLst>
          </p:cNvPr>
          <p:cNvSpPr/>
          <p:nvPr/>
        </p:nvSpPr>
        <p:spPr>
          <a:xfrm>
            <a:off x="234313" y="5009569"/>
            <a:ext cx="4410246" cy="369332"/>
          </a:xfrm>
          <a:prstGeom prst="rect">
            <a:avLst/>
          </a:prstGeom>
        </p:spPr>
        <p:txBody>
          <a:bodyPr wrap="none">
            <a:spAutoFit/>
          </a:bodyPr>
          <a:lstStyle/>
          <a:p>
            <a:r>
              <a:rPr lang="en-US" dirty="0"/>
              <a:t>Total number of glider deployments = 41</a:t>
            </a:r>
          </a:p>
        </p:txBody>
      </p:sp>
      <p:sp>
        <p:nvSpPr>
          <p:cNvPr id="3" name="Rectangle 2">
            <a:extLst>
              <a:ext uri="{FF2B5EF4-FFF2-40B4-BE49-F238E27FC236}">
                <a16:creationId xmlns:a16="http://schemas.microsoft.com/office/drawing/2014/main" id="{7A950BD5-FCFC-CB49-B08D-921939847080}"/>
              </a:ext>
            </a:extLst>
          </p:cNvPr>
          <p:cNvSpPr/>
          <p:nvPr/>
        </p:nvSpPr>
        <p:spPr>
          <a:xfrm>
            <a:off x="5113243" y="5009990"/>
            <a:ext cx="3512565" cy="369332"/>
          </a:xfrm>
          <a:prstGeom prst="rect">
            <a:avLst/>
          </a:prstGeom>
        </p:spPr>
        <p:txBody>
          <a:bodyPr wrap="none">
            <a:spAutoFit/>
          </a:bodyPr>
          <a:lstStyle/>
          <a:p>
            <a:r>
              <a:rPr lang="en-US" dirty="0"/>
              <a:t>Total number of Profiles = 64640</a:t>
            </a:r>
          </a:p>
        </p:txBody>
      </p:sp>
      <p:pic>
        <p:nvPicPr>
          <p:cNvPr id="6" name="Picture 5">
            <a:extLst>
              <a:ext uri="{FF2B5EF4-FFF2-40B4-BE49-F238E27FC236}">
                <a16:creationId xmlns:a16="http://schemas.microsoft.com/office/drawing/2014/main" id="{60D7FF5E-E673-574C-A8B7-A448DC69123F}"/>
              </a:ext>
            </a:extLst>
          </p:cNvPr>
          <p:cNvPicPr>
            <a:picLocks noChangeAspect="1"/>
          </p:cNvPicPr>
          <p:nvPr/>
        </p:nvPicPr>
        <p:blipFill>
          <a:blip r:embed="rId3"/>
          <a:stretch>
            <a:fillRect/>
          </a:stretch>
        </p:blipFill>
        <p:spPr>
          <a:xfrm>
            <a:off x="4326397" y="2026856"/>
            <a:ext cx="4580543" cy="2644540"/>
          </a:xfrm>
          <a:prstGeom prst="rect">
            <a:avLst/>
          </a:prstGeom>
        </p:spPr>
      </p:pic>
      <p:pic>
        <p:nvPicPr>
          <p:cNvPr id="15" name="Picture 14">
            <a:extLst>
              <a:ext uri="{FF2B5EF4-FFF2-40B4-BE49-F238E27FC236}">
                <a16:creationId xmlns:a16="http://schemas.microsoft.com/office/drawing/2014/main" id="{74767D87-1D1A-9146-A794-6AF2A5D5303B}"/>
              </a:ext>
            </a:extLst>
          </p:cNvPr>
          <p:cNvPicPr>
            <a:picLocks noChangeAspect="1"/>
          </p:cNvPicPr>
          <p:nvPr/>
        </p:nvPicPr>
        <p:blipFill>
          <a:blip r:embed="rId4"/>
          <a:stretch>
            <a:fillRect/>
          </a:stretch>
        </p:blipFill>
        <p:spPr>
          <a:xfrm>
            <a:off x="17483" y="1946982"/>
            <a:ext cx="4627076" cy="2804288"/>
          </a:xfrm>
          <a:prstGeom prst="rect">
            <a:avLst/>
          </a:prstGeom>
        </p:spPr>
      </p:pic>
    </p:spTree>
    <p:extLst>
      <p:ext uri="{BB962C8B-B14F-4D97-AF65-F5344CB8AC3E}">
        <p14:creationId xmlns:p14="http://schemas.microsoft.com/office/powerpoint/2010/main" val="1083074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E5D257-B087-7548-A399-A91FA33295BF}"/>
              </a:ext>
            </a:extLst>
          </p:cNvPr>
          <p:cNvPicPr>
            <a:picLocks noChangeAspect="1"/>
          </p:cNvPicPr>
          <p:nvPr/>
        </p:nvPicPr>
        <p:blipFill>
          <a:blip r:embed="rId3"/>
          <a:stretch>
            <a:fillRect/>
          </a:stretch>
        </p:blipFill>
        <p:spPr>
          <a:xfrm>
            <a:off x="184150" y="1238125"/>
            <a:ext cx="8775700" cy="5054600"/>
          </a:xfrm>
          <a:prstGeom prst="rect">
            <a:avLst/>
          </a:prstGeom>
        </p:spPr>
      </p:pic>
      <p:sp>
        <p:nvSpPr>
          <p:cNvPr id="4" name="TextBox 3">
            <a:extLst>
              <a:ext uri="{FF2B5EF4-FFF2-40B4-BE49-F238E27FC236}">
                <a16:creationId xmlns:a16="http://schemas.microsoft.com/office/drawing/2014/main" id="{02BDB9A9-A20F-8444-8571-914047C910E8}"/>
              </a:ext>
            </a:extLst>
          </p:cNvPr>
          <p:cNvSpPr txBox="1"/>
          <p:nvPr/>
        </p:nvSpPr>
        <p:spPr>
          <a:xfrm>
            <a:off x="2745342" y="0"/>
            <a:ext cx="4040658" cy="584775"/>
          </a:xfrm>
          <a:prstGeom prst="rect">
            <a:avLst/>
          </a:prstGeom>
          <a:noFill/>
        </p:spPr>
        <p:txBody>
          <a:bodyPr wrap="none" rtlCol="0">
            <a:spAutoFit/>
          </a:bodyPr>
          <a:lstStyle/>
          <a:p>
            <a:r>
              <a:rPr lang="en-US" sz="3200" dirty="0">
                <a:solidFill>
                  <a:schemeClr val="bg1"/>
                </a:solidFill>
              </a:rPr>
              <a:t>Tropical Storm Karen</a:t>
            </a:r>
          </a:p>
        </p:txBody>
      </p:sp>
      <p:sp>
        <p:nvSpPr>
          <p:cNvPr id="5" name="TextBox 4">
            <a:extLst>
              <a:ext uri="{FF2B5EF4-FFF2-40B4-BE49-F238E27FC236}">
                <a16:creationId xmlns:a16="http://schemas.microsoft.com/office/drawing/2014/main" id="{88908191-EC7A-B248-A3F9-EAD419C67A09}"/>
              </a:ext>
            </a:extLst>
          </p:cNvPr>
          <p:cNvSpPr txBox="1"/>
          <p:nvPr/>
        </p:nvSpPr>
        <p:spPr>
          <a:xfrm>
            <a:off x="6726099" y="714649"/>
            <a:ext cx="1277914" cy="584775"/>
          </a:xfrm>
          <a:prstGeom prst="rect">
            <a:avLst/>
          </a:prstGeom>
          <a:noFill/>
        </p:spPr>
        <p:txBody>
          <a:bodyPr wrap="none" rtlCol="0">
            <a:spAutoFit/>
          </a:bodyPr>
          <a:lstStyle/>
          <a:p>
            <a:r>
              <a:rPr lang="en-US" sz="3200" dirty="0"/>
              <a:t>Karen</a:t>
            </a:r>
          </a:p>
        </p:txBody>
      </p:sp>
      <p:cxnSp>
        <p:nvCxnSpPr>
          <p:cNvPr id="6" name="Straight Arrow Connector 5">
            <a:extLst>
              <a:ext uri="{FF2B5EF4-FFF2-40B4-BE49-F238E27FC236}">
                <a16:creationId xmlns:a16="http://schemas.microsoft.com/office/drawing/2014/main" id="{EA3E2C37-AA55-4949-A22D-632BFCCCEA11}"/>
              </a:ext>
            </a:extLst>
          </p:cNvPr>
          <p:cNvCxnSpPr>
            <a:cxnSpLocks/>
          </p:cNvCxnSpPr>
          <p:nvPr/>
        </p:nvCxnSpPr>
        <p:spPr>
          <a:xfrm flipH="1">
            <a:off x="6786000" y="1238125"/>
            <a:ext cx="579056" cy="9915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8BCEBE3-96CF-7945-A705-CCA943CE9721}"/>
              </a:ext>
            </a:extLst>
          </p:cNvPr>
          <p:cNvSpPr/>
          <p:nvPr/>
        </p:nvSpPr>
        <p:spPr>
          <a:xfrm>
            <a:off x="6400800" y="1546559"/>
            <a:ext cx="1497228" cy="276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04C0A2F-31D5-8E4B-9922-3B32D4EF2816}"/>
              </a:ext>
            </a:extLst>
          </p:cNvPr>
          <p:cNvSpPr/>
          <p:nvPr/>
        </p:nvSpPr>
        <p:spPr>
          <a:xfrm>
            <a:off x="6377836" y="3790801"/>
            <a:ext cx="1497228" cy="276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2AE2F2CB-DA82-E741-88DD-9495F01A0295}"/>
              </a:ext>
            </a:extLst>
          </p:cNvPr>
          <p:cNvCxnSpPr>
            <a:cxnSpLocks/>
            <a:endCxn id="17" idx="6"/>
          </p:cNvCxnSpPr>
          <p:nvPr/>
        </p:nvCxnSpPr>
        <p:spPr>
          <a:xfrm>
            <a:off x="826718" y="1684730"/>
            <a:ext cx="707131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BD8B75-6901-074C-A25A-F5D2980EA644}"/>
              </a:ext>
            </a:extLst>
          </p:cNvPr>
          <p:cNvSpPr txBox="1"/>
          <p:nvPr/>
        </p:nvSpPr>
        <p:spPr>
          <a:xfrm>
            <a:off x="4362373" y="2091434"/>
            <a:ext cx="2416046" cy="646331"/>
          </a:xfrm>
          <a:prstGeom prst="rect">
            <a:avLst/>
          </a:prstGeom>
          <a:noFill/>
        </p:spPr>
        <p:txBody>
          <a:bodyPr wrap="none" rtlCol="0">
            <a:spAutoFit/>
          </a:bodyPr>
          <a:lstStyle/>
          <a:p>
            <a:pPr algn="ctr"/>
            <a:r>
              <a:rPr lang="en-US" dirty="0"/>
              <a:t>Freshening of surface</a:t>
            </a:r>
          </a:p>
          <a:p>
            <a:pPr algn="ctr"/>
            <a:r>
              <a:rPr lang="en-US" dirty="0"/>
              <a:t> layer during Karen</a:t>
            </a:r>
          </a:p>
        </p:txBody>
      </p:sp>
    </p:spTree>
    <p:extLst>
      <p:ext uri="{BB962C8B-B14F-4D97-AF65-F5344CB8AC3E}">
        <p14:creationId xmlns:p14="http://schemas.microsoft.com/office/powerpoint/2010/main" val="215122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5F3FD9-B0F0-8746-9CC5-65309294F333}"/>
              </a:ext>
            </a:extLst>
          </p:cNvPr>
          <p:cNvPicPr>
            <a:picLocks noChangeAspect="1"/>
          </p:cNvPicPr>
          <p:nvPr/>
        </p:nvPicPr>
        <p:blipFill rotWithShape="1">
          <a:blip r:embed="rId3"/>
          <a:srcRect r="51709"/>
          <a:stretch/>
        </p:blipFill>
        <p:spPr>
          <a:xfrm>
            <a:off x="6150857" y="899093"/>
            <a:ext cx="2988557" cy="5022322"/>
          </a:xfrm>
          <a:prstGeom prst="rect">
            <a:avLst/>
          </a:prstGeom>
        </p:spPr>
      </p:pic>
      <p:pic>
        <p:nvPicPr>
          <p:cNvPr id="5" name="Picture 4">
            <a:extLst>
              <a:ext uri="{FF2B5EF4-FFF2-40B4-BE49-F238E27FC236}">
                <a16:creationId xmlns:a16="http://schemas.microsoft.com/office/drawing/2014/main" id="{582B4D45-9E67-6041-BD1D-BA93C672C8F6}"/>
              </a:ext>
            </a:extLst>
          </p:cNvPr>
          <p:cNvPicPr>
            <a:picLocks noChangeAspect="1"/>
          </p:cNvPicPr>
          <p:nvPr/>
        </p:nvPicPr>
        <p:blipFill rotWithShape="1">
          <a:blip r:embed="rId4"/>
          <a:srcRect r="51525"/>
          <a:stretch/>
        </p:blipFill>
        <p:spPr>
          <a:xfrm>
            <a:off x="254948" y="889347"/>
            <a:ext cx="2997158" cy="5017750"/>
          </a:xfrm>
          <a:prstGeom prst="rect">
            <a:avLst/>
          </a:prstGeom>
        </p:spPr>
      </p:pic>
      <p:pic>
        <p:nvPicPr>
          <p:cNvPr id="4" name="Picture 3">
            <a:extLst>
              <a:ext uri="{FF2B5EF4-FFF2-40B4-BE49-F238E27FC236}">
                <a16:creationId xmlns:a16="http://schemas.microsoft.com/office/drawing/2014/main" id="{D634B99C-B2D4-A942-A747-62DDAFC034EC}"/>
              </a:ext>
            </a:extLst>
          </p:cNvPr>
          <p:cNvPicPr>
            <a:picLocks noChangeAspect="1"/>
          </p:cNvPicPr>
          <p:nvPr/>
        </p:nvPicPr>
        <p:blipFill rotWithShape="1">
          <a:blip r:embed="rId5"/>
          <a:srcRect r="51525"/>
          <a:stretch/>
        </p:blipFill>
        <p:spPr>
          <a:xfrm>
            <a:off x="3188920" y="920125"/>
            <a:ext cx="2997158" cy="5017750"/>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58687" y="0"/>
            <a:ext cx="5514651" cy="584775"/>
          </a:xfrm>
          <a:prstGeom prst="rect">
            <a:avLst/>
          </a:prstGeom>
          <a:noFill/>
        </p:spPr>
        <p:txBody>
          <a:bodyPr wrap="none" rtlCol="0">
            <a:spAutoFit/>
          </a:bodyPr>
          <a:lstStyle/>
          <a:p>
            <a:r>
              <a:rPr lang="en-US" sz="3200" dirty="0">
                <a:solidFill>
                  <a:schemeClr val="bg1"/>
                </a:solidFill>
              </a:rPr>
              <a:t>ng278 Salinity at Deployment</a:t>
            </a:r>
          </a:p>
        </p:txBody>
      </p:sp>
      <p:sp>
        <p:nvSpPr>
          <p:cNvPr id="10" name="TextBox 9">
            <a:extLst>
              <a:ext uri="{FF2B5EF4-FFF2-40B4-BE49-F238E27FC236}">
                <a16:creationId xmlns:a16="http://schemas.microsoft.com/office/drawing/2014/main" id="{047572C2-33C9-1944-B53B-9696171C5248}"/>
              </a:ext>
            </a:extLst>
          </p:cNvPr>
          <p:cNvSpPr txBox="1"/>
          <p:nvPr/>
        </p:nvSpPr>
        <p:spPr>
          <a:xfrm>
            <a:off x="855011" y="4009586"/>
            <a:ext cx="898516" cy="369332"/>
          </a:xfrm>
          <a:prstGeom prst="rect">
            <a:avLst/>
          </a:prstGeom>
          <a:noFill/>
        </p:spPr>
        <p:txBody>
          <a:bodyPr wrap="none" rtlCol="0">
            <a:spAutoFit/>
          </a:bodyPr>
          <a:lstStyle/>
          <a:p>
            <a:r>
              <a:rPr lang="en-US" dirty="0"/>
              <a:t>Sep 11</a:t>
            </a:r>
          </a:p>
        </p:txBody>
      </p:sp>
      <p:sp>
        <p:nvSpPr>
          <p:cNvPr id="11" name="TextBox 10">
            <a:extLst>
              <a:ext uri="{FF2B5EF4-FFF2-40B4-BE49-F238E27FC236}">
                <a16:creationId xmlns:a16="http://schemas.microsoft.com/office/drawing/2014/main" id="{8F88470E-ADE2-4047-9CA7-DC2D626420EB}"/>
              </a:ext>
            </a:extLst>
          </p:cNvPr>
          <p:cNvSpPr txBox="1"/>
          <p:nvPr/>
        </p:nvSpPr>
        <p:spPr>
          <a:xfrm>
            <a:off x="3813138" y="4049499"/>
            <a:ext cx="915635" cy="369332"/>
          </a:xfrm>
          <a:prstGeom prst="rect">
            <a:avLst/>
          </a:prstGeom>
          <a:noFill/>
        </p:spPr>
        <p:txBody>
          <a:bodyPr wrap="none" rtlCol="0">
            <a:spAutoFit/>
          </a:bodyPr>
          <a:lstStyle/>
          <a:p>
            <a:r>
              <a:rPr lang="en-US" dirty="0"/>
              <a:t>Sep 13</a:t>
            </a:r>
          </a:p>
        </p:txBody>
      </p:sp>
      <p:sp>
        <p:nvSpPr>
          <p:cNvPr id="12" name="TextBox 11">
            <a:extLst>
              <a:ext uri="{FF2B5EF4-FFF2-40B4-BE49-F238E27FC236}">
                <a16:creationId xmlns:a16="http://schemas.microsoft.com/office/drawing/2014/main" id="{3A2EE01C-FCEE-9F4D-9F64-C56900DC03B3}"/>
              </a:ext>
            </a:extLst>
          </p:cNvPr>
          <p:cNvSpPr txBox="1"/>
          <p:nvPr/>
        </p:nvSpPr>
        <p:spPr>
          <a:xfrm>
            <a:off x="6844432" y="4046055"/>
            <a:ext cx="915635" cy="369332"/>
          </a:xfrm>
          <a:prstGeom prst="rect">
            <a:avLst/>
          </a:prstGeom>
          <a:noFill/>
        </p:spPr>
        <p:txBody>
          <a:bodyPr wrap="none" rtlCol="0">
            <a:spAutoFit/>
          </a:bodyPr>
          <a:lstStyle/>
          <a:p>
            <a:r>
              <a:rPr lang="en-US" dirty="0"/>
              <a:t>Sep 14</a:t>
            </a:r>
          </a:p>
        </p:txBody>
      </p:sp>
    </p:spTree>
    <p:extLst>
      <p:ext uri="{BB962C8B-B14F-4D97-AF65-F5344CB8AC3E}">
        <p14:creationId xmlns:p14="http://schemas.microsoft.com/office/powerpoint/2010/main" val="270729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ACF64-DF74-1748-801C-53A1E39EEC98}"/>
              </a:ext>
            </a:extLst>
          </p:cNvPr>
          <p:cNvPicPr>
            <a:picLocks noChangeAspect="1"/>
          </p:cNvPicPr>
          <p:nvPr/>
        </p:nvPicPr>
        <p:blipFill rotWithShape="1">
          <a:blip r:embed="rId3"/>
          <a:srcRect r="50311"/>
          <a:stretch/>
        </p:blipFill>
        <p:spPr>
          <a:xfrm>
            <a:off x="5894629" y="637277"/>
            <a:ext cx="1962953" cy="3171417"/>
          </a:xfrm>
          <a:prstGeom prst="rect">
            <a:avLst/>
          </a:prstGeom>
        </p:spPr>
      </p:pic>
      <p:pic>
        <p:nvPicPr>
          <p:cNvPr id="4" name="Picture 3">
            <a:extLst>
              <a:ext uri="{FF2B5EF4-FFF2-40B4-BE49-F238E27FC236}">
                <a16:creationId xmlns:a16="http://schemas.microsoft.com/office/drawing/2014/main" id="{7621B5D6-6ABE-654E-9FD8-9B7A43679EB8}"/>
              </a:ext>
            </a:extLst>
          </p:cNvPr>
          <p:cNvPicPr>
            <a:picLocks noChangeAspect="1"/>
          </p:cNvPicPr>
          <p:nvPr/>
        </p:nvPicPr>
        <p:blipFill rotWithShape="1">
          <a:blip r:embed="rId4"/>
          <a:srcRect r="51518"/>
          <a:stretch/>
        </p:blipFill>
        <p:spPr>
          <a:xfrm>
            <a:off x="3295845" y="661401"/>
            <a:ext cx="1981093" cy="3083442"/>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62952" y="0"/>
            <a:ext cx="5218095" cy="584775"/>
          </a:xfrm>
          <a:prstGeom prst="rect">
            <a:avLst/>
          </a:prstGeom>
          <a:noFill/>
        </p:spPr>
        <p:txBody>
          <a:bodyPr wrap="none" rtlCol="0">
            <a:spAutoFit/>
          </a:bodyPr>
          <a:lstStyle/>
          <a:p>
            <a:r>
              <a:rPr lang="en-US" sz="3200" dirty="0">
                <a:solidFill>
                  <a:schemeClr val="bg1"/>
                </a:solidFill>
              </a:rPr>
              <a:t>ng278 Salinity during Karen</a:t>
            </a:r>
          </a:p>
        </p:txBody>
      </p:sp>
      <p:pic>
        <p:nvPicPr>
          <p:cNvPr id="3" name="Picture 2">
            <a:extLst>
              <a:ext uri="{FF2B5EF4-FFF2-40B4-BE49-F238E27FC236}">
                <a16:creationId xmlns:a16="http://schemas.microsoft.com/office/drawing/2014/main" id="{E86FD4E3-E1FA-6B49-A440-BC0EFF61292F}"/>
              </a:ext>
            </a:extLst>
          </p:cNvPr>
          <p:cNvPicPr>
            <a:picLocks noChangeAspect="1"/>
          </p:cNvPicPr>
          <p:nvPr/>
        </p:nvPicPr>
        <p:blipFill rotWithShape="1">
          <a:blip r:embed="rId5"/>
          <a:srcRect r="51413"/>
          <a:stretch/>
        </p:blipFill>
        <p:spPr>
          <a:xfrm>
            <a:off x="645749" y="637277"/>
            <a:ext cx="1897874" cy="3135861"/>
          </a:xfrm>
          <a:prstGeom prst="rect">
            <a:avLst/>
          </a:prstGeom>
        </p:spPr>
      </p:pic>
      <p:sp>
        <p:nvSpPr>
          <p:cNvPr id="7" name="Oval 6">
            <a:extLst>
              <a:ext uri="{FF2B5EF4-FFF2-40B4-BE49-F238E27FC236}">
                <a16:creationId xmlns:a16="http://schemas.microsoft.com/office/drawing/2014/main" id="{8AE32C5A-DAEF-FD4D-9792-E8ED6138CCA7}"/>
              </a:ext>
            </a:extLst>
          </p:cNvPr>
          <p:cNvSpPr/>
          <p:nvPr/>
        </p:nvSpPr>
        <p:spPr>
          <a:xfrm>
            <a:off x="3677478" y="711096"/>
            <a:ext cx="745435" cy="240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AA65742-C383-6E42-B06B-9731CBCF7AD7}"/>
              </a:ext>
            </a:extLst>
          </p:cNvPr>
          <p:cNvSpPr txBox="1"/>
          <p:nvPr/>
        </p:nvSpPr>
        <p:spPr>
          <a:xfrm>
            <a:off x="5086641" y="934237"/>
            <a:ext cx="2416046" cy="646331"/>
          </a:xfrm>
          <a:prstGeom prst="rect">
            <a:avLst/>
          </a:prstGeom>
          <a:noFill/>
        </p:spPr>
        <p:txBody>
          <a:bodyPr wrap="none" rtlCol="0">
            <a:spAutoFit/>
          </a:bodyPr>
          <a:lstStyle/>
          <a:p>
            <a:pPr algn="ctr"/>
            <a:r>
              <a:rPr lang="en-US" dirty="0"/>
              <a:t>Freshening of surface</a:t>
            </a:r>
          </a:p>
          <a:p>
            <a:pPr algn="ctr"/>
            <a:r>
              <a:rPr lang="en-US" dirty="0"/>
              <a:t> layer during Karen</a:t>
            </a:r>
          </a:p>
        </p:txBody>
      </p:sp>
      <p:pic>
        <p:nvPicPr>
          <p:cNvPr id="9" name="Picture 8">
            <a:extLst>
              <a:ext uri="{FF2B5EF4-FFF2-40B4-BE49-F238E27FC236}">
                <a16:creationId xmlns:a16="http://schemas.microsoft.com/office/drawing/2014/main" id="{49F9144D-ABF2-2C40-A563-A21155652E23}"/>
              </a:ext>
            </a:extLst>
          </p:cNvPr>
          <p:cNvPicPr>
            <a:picLocks noChangeAspect="1"/>
          </p:cNvPicPr>
          <p:nvPr/>
        </p:nvPicPr>
        <p:blipFill rotWithShape="1">
          <a:blip r:embed="rId6"/>
          <a:srcRect r="51469"/>
          <a:stretch/>
        </p:blipFill>
        <p:spPr>
          <a:xfrm>
            <a:off x="655625" y="3679053"/>
            <a:ext cx="1901489" cy="3145462"/>
          </a:xfrm>
          <a:prstGeom prst="rect">
            <a:avLst/>
          </a:prstGeom>
        </p:spPr>
      </p:pic>
      <p:pic>
        <p:nvPicPr>
          <p:cNvPr id="11" name="Picture 10">
            <a:extLst>
              <a:ext uri="{FF2B5EF4-FFF2-40B4-BE49-F238E27FC236}">
                <a16:creationId xmlns:a16="http://schemas.microsoft.com/office/drawing/2014/main" id="{407A8DD9-888C-E94E-9301-6F33AC1D2890}"/>
              </a:ext>
            </a:extLst>
          </p:cNvPr>
          <p:cNvPicPr>
            <a:picLocks noChangeAspect="1"/>
          </p:cNvPicPr>
          <p:nvPr/>
        </p:nvPicPr>
        <p:blipFill rotWithShape="1">
          <a:blip r:embed="rId7"/>
          <a:srcRect r="51690"/>
          <a:stretch/>
        </p:blipFill>
        <p:spPr>
          <a:xfrm>
            <a:off x="3340034" y="3641900"/>
            <a:ext cx="1933133" cy="3212432"/>
          </a:xfrm>
          <a:prstGeom prst="rect">
            <a:avLst/>
          </a:prstGeom>
        </p:spPr>
      </p:pic>
      <p:pic>
        <p:nvPicPr>
          <p:cNvPr id="14" name="Picture 13">
            <a:extLst>
              <a:ext uri="{FF2B5EF4-FFF2-40B4-BE49-F238E27FC236}">
                <a16:creationId xmlns:a16="http://schemas.microsoft.com/office/drawing/2014/main" id="{F860FE52-6DF2-C645-AA7B-B4F91FBC251D}"/>
              </a:ext>
            </a:extLst>
          </p:cNvPr>
          <p:cNvPicPr>
            <a:picLocks noChangeAspect="1"/>
          </p:cNvPicPr>
          <p:nvPr/>
        </p:nvPicPr>
        <p:blipFill rotWithShape="1">
          <a:blip r:embed="rId8"/>
          <a:srcRect r="51549"/>
          <a:stretch/>
        </p:blipFill>
        <p:spPr>
          <a:xfrm>
            <a:off x="5894629" y="3679053"/>
            <a:ext cx="1918764" cy="3179284"/>
          </a:xfrm>
          <a:prstGeom prst="rect">
            <a:avLst/>
          </a:prstGeom>
        </p:spPr>
      </p:pic>
      <p:sp>
        <p:nvSpPr>
          <p:cNvPr id="16" name="Oval 15">
            <a:extLst>
              <a:ext uri="{FF2B5EF4-FFF2-40B4-BE49-F238E27FC236}">
                <a16:creationId xmlns:a16="http://schemas.microsoft.com/office/drawing/2014/main" id="{CA0637A1-9B3A-F541-A6E6-C2507A1100E2}"/>
              </a:ext>
            </a:extLst>
          </p:cNvPr>
          <p:cNvSpPr/>
          <p:nvPr/>
        </p:nvSpPr>
        <p:spPr>
          <a:xfrm>
            <a:off x="6175510" y="684594"/>
            <a:ext cx="745435" cy="240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F78455E-4613-4F45-A7CF-69271C970E46}"/>
              </a:ext>
            </a:extLst>
          </p:cNvPr>
          <p:cNvSpPr txBox="1"/>
          <p:nvPr/>
        </p:nvSpPr>
        <p:spPr>
          <a:xfrm>
            <a:off x="1504695" y="2465266"/>
            <a:ext cx="915635" cy="369332"/>
          </a:xfrm>
          <a:prstGeom prst="rect">
            <a:avLst/>
          </a:prstGeom>
          <a:noFill/>
        </p:spPr>
        <p:txBody>
          <a:bodyPr wrap="none" rtlCol="0">
            <a:spAutoFit/>
          </a:bodyPr>
          <a:lstStyle/>
          <a:p>
            <a:r>
              <a:rPr lang="en-US" dirty="0"/>
              <a:t>Sep 22</a:t>
            </a:r>
          </a:p>
        </p:txBody>
      </p:sp>
      <p:sp>
        <p:nvSpPr>
          <p:cNvPr id="17" name="TextBox 16">
            <a:extLst>
              <a:ext uri="{FF2B5EF4-FFF2-40B4-BE49-F238E27FC236}">
                <a16:creationId xmlns:a16="http://schemas.microsoft.com/office/drawing/2014/main" id="{62F6B019-6CE0-174A-8FB7-E9A711B496C5}"/>
              </a:ext>
            </a:extLst>
          </p:cNvPr>
          <p:cNvSpPr txBox="1"/>
          <p:nvPr/>
        </p:nvSpPr>
        <p:spPr>
          <a:xfrm>
            <a:off x="4201918" y="2453476"/>
            <a:ext cx="915635" cy="369332"/>
          </a:xfrm>
          <a:prstGeom prst="rect">
            <a:avLst/>
          </a:prstGeom>
          <a:noFill/>
        </p:spPr>
        <p:txBody>
          <a:bodyPr wrap="none" rtlCol="0">
            <a:spAutoFit/>
          </a:bodyPr>
          <a:lstStyle/>
          <a:p>
            <a:r>
              <a:rPr lang="en-US" dirty="0"/>
              <a:t>Sep 23</a:t>
            </a:r>
          </a:p>
        </p:txBody>
      </p:sp>
      <p:sp>
        <p:nvSpPr>
          <p:cNvPr id="19" name="TextBox 18">
            <a:extLst>
              <a:ext uri="{FF2B5EF4-FFF2-40B4-BE49-F238E27FC236}">
                <a16:creationId xmlns:a16="http://schemas.microsoft.com/office/drawing/2014/main" id="{47632FF3-B702-414A-AEBA-152F74CA986F}"/>
              </a:ext>
            </a:extLst>
          </p:cNvPr>
          <p:cNvSpPr txBox="1"/>
          <p:nvPr/>
        </p:nvSpPr>
        <p:spPr>
          <a:xfrm>
            <a:off x="6819049" y="2465266"/>
            <a:ext cx="915635" cy="369332"/>
          </a:xfrm>
          <a:prstGeom prst="rect">
            <a:avLst/>
          </a:prstGeom>
          <a:noFill/>
        </p:spPr>
        <p:txBody>
          <a:bodyPr wrap="none" rtlCol="0">
            <a:spAutoFit/>
          </a:bodyPr>
          <a:lstStyle/>
          <a:p>
            <a:r>
              <a:rPr lang="en-US" dirty="0"/>
              <a:t>Sep 24</a:t>
            </a:r>
          </a:p>
        </p:txBody>
      </p:sp>
      <p:sp>
        <p:nvSpPr>
          <p:cNvPr id="21" name="TextBox 20">
            <a:extLst>
              <a:ext uri="{FF2B5EF4-FFF2-40B4-BE49-F238E27FC236}">
                <a16:creationId xmlns:a16="http://schemas.microsoft.com/office/drawing/2014/main" id="{B83BD79F-9BAF-B842-9B0E-86804BBEC16D}"/>
              </a:ext>
            </a:extLst>
          </p:cNvPr>
          <p:cNvSpPr txBox="1"/>
          <p:nvPr/>
        </p:nvSpPr>
        <p:spPr>
          <a:xfrm>
            <a:off x="1553027" y="5503584"/>
            <a:ext cx="915635" cy="369332"/>
          </a:xfrm>
          <a:prstGeom prst="rect">
            <a:avLst/>
          </a:prstGeom>
          <a:noFill/>
        </p:spPr>
        <p:txBody>
          <a:bodyPr wrap="none" rtlCol="0">
            <a:spAutoFit/>
          </a:bodyPr>
          <a:lstStyle/>
          <a:p>
            <a:r>
              <a:rPr lang="en-US" dirty="0"/>
              <a:t>Sep 25</a:t>
            </a:r>
          </a:p>
        </p:txBody>
      </p:sp>
      <p:sp>
        <p:nvSpPr>
          <p:cNvPr id="22" name="TextBox 21">
            <a:extLst>
              <a:ext uri="{FF2B5EF4-FFF2-40B4-BE49-F238E27FC236}">
                <a16:creationId xmlns:a16="http://schemas.microsoft.com/office/drawing/2014/main" id="{7DEE559C-3DFB-E14F-A9F8-0F998B259CD9}"/>
              </a:ext>
            </a:extLst>
          </p:cNvPr>
          <p:cNvSpPr txBox="1"/>
          <p:nvPr/>
        </p:nvSpPr>
        <p:spPr>
          <a:xfrm>
            <a:off x="4284769" y="5501756"/>
            <a:ext cx="915635" cy="369332"/>
          </a:xfrm>
          <a:prstGeom prst="rect">
            <a:avLst/>
          </a:prstGeom>
          <a:noFill/>
        </p:spPr>
        <p:txBody>
          <a:bodyPr wrap="none" rtlCol="0">
            <a:spAutoFit/>
          </a:bodyPr>
          <a:lstStyle/>
          <a:p>
            <a:r>
              <a:rPr lang="en-US" dirty="0"/>
              <a:t>Sep 26</a:t>
            </a:r>
          </a:p>
        </p:txBody>
      </p:sp>
      <p:sp>
        <p:nvSpPr>
          <p:cNvPr id="23" name="TextBox 22">
            <a:extLst>
              <a:ext uri="{FF2B5EF4-FFF2-40B4-BE49-F238E27FC236}">
                <a16:creationId xmlns:a16="http://schemas.microsoft.com/office/drawing/2014/main" id="{36BE6C9A-8287-A244-AF2E-5B2C7341EBAB}"/>
              </a:ext>
            </a:extLst>
          </p:cNvPr>
          <p:cNvSpPr txBox="1"/>
          <p:nvPr/>
        </p:nvSpPr>
        <p:spPr>
          <a:xfrm>
            <a:off x="6854011" y="5537847"/>
            <a:ext cx="915635" cy="369332"/>
          </a:xfrm>
          <a:prstGeom prst="rect">
            <a:avLst/>
          </a:prstGeom>
          <a:noFill/>
        </p:spPr>
        <p:txBody>
          <a:bodyPr wrap="none" rtlCol="0">
            <a:spAutoFit/>
          </a:bodyPr>
          <a:lstStyle/>
          <a:p>
            <a:r>
              <a:rPr lang="en-US" dirty="0"/>
              <a:t>Sep 27</a:t>
            </a:r>
          </a:p>
        </p:txBody>
      </p:sp>
    </p:spTree>
    <p:extLst>
      <p:ext uri="{BB962C8B-B14F-4D97-AF65-F5344CB8AC3E}">
        <p14:creationId xmlns:p14="http://schemas.microsoft.com/office/powerpoint/2010/main" val="831452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42EC25C-F412-6342-97DD-336F81AC691F}"/>
              </a:ext>
            </a:extLst>
          </p:cNvPr>
          <p:cNvPicPr>
            <a:picLocks noChangeAspect="1"/>
          </p:cNvPicPr>
          <p:nvPr/>
        </p:nvPicPr>
        <p:blipFill rotWithShape="1">
          <a:blip r:embed="rId3"/>
          <a:srcRect r="53487"/>
          <a:stretch/>
        </p:blipFill>
        <p:spPr>
          <a:xfrm>
            <a:off x="3191209" y="637277"/>
            <a:ext cx="1851244" cy="3095288"/>
          </a:xfrm>
          <a:prstGeom prst="rect">
            <a:avLst/>
          </a:prstGeom>
        </p:spPr>
      </p:pic>
      <p:pic>
        <p:nvPicPr>
          <p:cNvPr id="22" name="Picture 21">
            <a:extLst>
              <a:ext uri="{FF2B5EF4-FFF2-40B4-BE49-F238E27FC236}">
                <a16:creationId xmlns:a16="http://schemas.microsoft.com/office/drawing/2014/main" id="{015714DE-E1F6-1944-92D7-D7A8FC168E87}"/>
              </a:ext>
            </a:extLst>
          </p:cNvPr>
          <p:cNvPicPr>
            <a:picLocks noChangeAspect="1"/>
          </p:cNvPicPr>
          <p:nvPr/>
        </p:nvPicPr>
        <p:blipFill rotWithShape="1">
          <a:blip r:embed="rId4"/>
          <a:srcRect r="51764"/>
          <a:stretch/>
        </p:blipFill>
        <p:spPr>
          <a:xfrm>
            <a:off x="5811520" y="672035"/>
            <a:ext cx="2103473" cy="3168011"/>
          </a:xfrm>
          <a:prstGeom prst="rect">
            <a:avLst/>
          </a:prstGeom>
        </p:spPr>
      </p:pic>
      <p:sp>
        <p:nvSpPr>
          <p:cNvPr id="2" name="TextBox 1">
            <a:extLst>
              <a:ext uri="{FF2B5EF4-FFF2-40B4-BE49-F238E27FC236}">
                <a16:creationId xmlns:a16="http://schemas.microsoft.com/office/drawing/2014/main" id="{F0451B43-24C1-ED40-991E-F91D913097D2}"/>
              </a:ext>
            </a:extLst>
          </p:cNvPr>
          <p:cNvSpPr txBox="1"/>
          <p:nvPr/>
        </p:nvSpPr>
        <p:spPr>
          <a:xfrm>
            <a:off x="1962952" y="0"/>
            <a:ext cx="5218095" cy="584775"/>
          </a:xfrm>
          <a:prstGeom prst="rect">
            <a:avLst/>
          </a:prstGeom>
          <a:noFill/>
        </p:spPr>
        <p:txBody>
          <a:bodyPr wrap="none" rtlCol="0">
            <a:spAutoFit/>
          </a:bodyPr>
          <a:lstStyle/>
          <a:p>
            <a:r>
              <a:rPr lang="en-US" sz="3200" dirty="0">
                <a:solidFill>
                  <a:schemeClr val="bg1"/>
                </a:solidFill>
              </a:rPr>
              <a:t>ng278 Salinity during Karen</a:t>
            </a:r>
          </a:p>
        </p:txBody>
      </p:sp>
      <p:sp>
        <p:nvSpPr>
          <p:cNvPr id="12" name="TextBox 11">
            <a:extLst>
              <a:ext uri="{FF2B5EF4-FFF2-40B4-BE49-F238E27FC236}">
                <a16:creationId xmlns:a16="http://schemas.microsoft.com/office/drawing/2014/main" id="{1AA65742-C383-6E42-B06B-9731CBCF7AD7}"/>
              </a:ext>
            </a:extLst>
          </p:cNvPr>
          <p:cNvSpPr txBox="1"/>
          <p:nvPr/>
        </p:nvSpPr>
        <p:spPr>
          <a:xfrm>
            <a:off x="4752886" y="1402193"/>
            <a:ext cx="2416046" cy="646331"/>
          </a:xfrm>
          <a:prstGeom prst="rect">
            <a:avLst/>
          </a:prstGeom>
          <a:noFill/>
        </p:spPr>
        <p:txBody>
          <a:bodyPr wrap="none" rtlCol="0">
            <a:spAutoFit/>
          </a:bodyPr>
          <a:lstStyle/>
          <a:p>
            <a:pPr algn="ctr"/>
            <a:r>
              <a:rPr lang="en-US" dirty="0"/>
              <a:t>Freshening of surface</a:t>
            </a:r>
          </a:p>
          <a:p>
            <a:pPr algn="ctr"/>
            <a:r>
              <a:rPr lang="en-US" dirty="0"/>
              <a:t> layer during Karen</a:t>
            </a:r>
          </a:p>
        </p:txBody>
      </p:sp>
      <p:sp>
        <p:nvSpPr>
          <p:cNvPr id="16" name="Oval 15">
            <a:extLst>
              <a:ext uri="{FF2B5EF4-FFF2-40B4-BE49-F238E27FC236}">
                <a16:creationId xmlns:a16="http://schemas.microsoft.com/office/drawing/2014/main" id="{CA0637A1-9B3A-F541-A6E6-C2507A1100E2}"/>
              </a:ext>
            </a:extLst>
          </p:cNvPr>
          <p:cNvSpPr/>
          <p:nvPr/>
        </p:nvSpPr>
        <p:spPr>
          <a:xfrm>
            <a:off x="6114550" y="711096"/>
            <a:ext cx="834889" cy="4776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066F385-523C-884B-9E29-9449C8357FE1}"/>
              </a:ext>
            </a:extLst>
          </p:cNvPr>
          <p:cNvPicPr>
            <a:picLocks noChangeAspect="1"/>
          </p:cNvPicPr>
          <p:nvPr/>
        </p:nvPicPr>
        <p:blipFill rotWithShape="1">
          <a:blip r:embed="rId5"/>
          <a:srcRect r="51963"/>
          <a:stretch/>
        </p:blipFill>
        <p:spPr>
          <a:xfrm>
            <a:off x="316140" y="659570"/>
            <a:ext cx="1956613" cy="2982330"/>
          </a:xfrm>
          <a:prstGeom prst="rect">
            <a:avLst/>
          </a:prstGeom>
        </p:spPr>
      </p:pic>
      <p:pic>
        <p:nvPicPr>
          <p:cNvPr id="24" name="Picture 23">
            <a:extLst>
              <a:ext uri="{FF2B5EF4-FFF2-40B4-BE49-F238E27FC236}">
                <a16:creationId xmlns:a16="http://schemas.microsoft.com/office/drawing/2014/main" id="{94F80C3D-026F-0746-A8B3-DEE8E86CFCF0}"/>
              </a:ext>
            </a:extLst>
          </p:cNvPr>
          <p:cNvPicPr>
            <a:picLocks noChangeAspect="1"/>
          </p:cNvPicPr>
          <p:nvPr/>
        </p:nvPicPr>
        <p:blipFill rotWithShape="1">
          <a:blip r:embed="rId6"/>
          <a:srcRect r="52215"/>
          <a:stretch/>
        </p:blipFill>
        <p:spPr>
          <a:xfrm>
            <a:off x="316140" y="3524860"/>
            <a:ext cx="1956613" cy="3322980"/>
          </a:xfrm>
          <a:prstGeom prst="rect">
            <a:avLst/>
          </a:prstGeom>
        </p:spPr>
      </p:pic>
      <p:pic>
        <p:nvPicPr>
          <p:cNvPr id="26" name="Picture 25">
            <a:extLst>
              <a:ext uri="{FF2B5EF4-FFF2-40B4-BE49-F238E27FC236}">
                <a16:creationId xmlns:a16="http://schemas.microsoft.com/office/drawing/2014/main" id="{2A30412D-6719-2945-A592-0E8E79C32694}"/>
              </a:ext>
            </a:extLst>
          </p:cNvPr>
          <p:cNvPicPr>
            <a:picLocks noChangeAspect="1"/>
          </p:cNvPicPr>
          <p:nvPr/>
        </p:nvPicPr>
        <p:blipFill rotWithShape="1">
          <a:blip r:embed="rId7"/>
          <a:srcRect r="51764"/>
          <a:stretch/>
        </p:blipFill>
        <p:spPr>
          <a:xfrm>
            <a:off x="3191209" y="3613874"/>
            <a:ext cx="1928204" cy="3244126"/>
          </a:xfrm>
          <a:prstGeom prst="rect">
            <a:avLst/>
          </a:prstGeom>
        </p:spPr>
      </p:pic>
      <p:pic>
        <p:nvPicPr>
          <p:cNvPr id="28" name="Picture 27">
            <a:extLst>
              <a:ext uri="{FF2B5EF4-FFF2-40B4-BE49-F238E27FC236}">
                <a16:creationId xmlns:a16="http://schemas.microsoft.com/office/drawing/2014/main" id="{56394218-22B3-CE44-B995-38E7576E2DAD}"/>
              </a:ext>
            </a:extLst>
          </p:cNvPr>
          <p:cNvPicPr>
            <a:picLocks noChangeAspect="1"/>
          </p:cNvPicPr>
          <p:nvPr/>
        </p:nvPicPr>
        <p:blipFill rotWithShape="1">
          <a:blip r:embed="rId8"/>
          <a:srcRect r="51764"/>
          <a:stretch/>
        </p:blipFill>
        <p:spPr>
          <a:xfrm>
            <a:off x="5804636" y="3722405"/>
            <a:ext cx="2110358" cy="3114747"/>
          </a:xfrm>
          <a:prstGeom prst="rect">
            <a:avLst/>
          </a:prstGeom>
        </p:spPr>
      </p:pic>
      <p:sp>
        <p:nvSpPr>
          <p:cNvPr id="29" name="TextBox 28">
            <a:extLst>
              <a:ext uri="{FF2B5EF4-FFF2-40B4-BE49-F238E27FC236}">
                <a16:creationId xmlns:a16="http://schemas.microsoft.com/office/drawing/2014/main" id="{85630AAA-3997-8640-9069-36FB57C17EB1}"/>
              </a:ext>
            </a:extLst>
          </p:cNvPr>
          <p:cNvSpPr txBox="1"/>
          <p:nvPr/>
        </p:nvSpPr>
        <p:spPr>
          <a:xfrm>
            <a:off x="854455" y="2465266"/>
            <a:ext cx="915635" cy="369332"/>
          </a:xfrm>
          <a:prstGeom prst="rect">
            <a:avLst/>
          </a:prstGeom>
          <a:noFill/>
        </p:spPr>
        <p:txBody>
          <a:bodyPr wrap="none" rtlCol="0">
            <a:spAutoFit/>
          </a:bodyPr>
          <a:lstStyle/>
          <a:p>
            <a:r>
              <a:rPr lang="en-US" dirty="0"/>
              <a:t>Sep 22</a:t>
            </a:r>
          </a:p>
        </p:txBody>
      </p:sp>
      <p:sp>
        <p:nvSpPr>
          <p:cNvPr id="30" name="TextBox 29">
            <a:extLst>
              <a:ext uri="{FF2B5EF4-FFF2-40B4-BE49-F238E27FC236}">
                <a16:creationId xmlns:a16="http://schemas.microsoft.com/office/drawing/2014/main" id="{A1531929-BDCB-424C-BBB7-735B87456BB3}"/>
              </a:ext>
            </a:extLst>
          </p:cNvPr>
          <p:cNvSpPr txBox="1"/>
          <p:nvPr/>
        </p:nvSpPr>
        <p:spPr>
          <a:xfrm>
            <a:off x="3551678" y="2453476"/>
            <a:ext cx="915635" cy="369332"/>
          </a:xfrm>
          <a:prstGeom prst="rect">
            <a:avLst/>
          </a:prstGeom>
          <a:noFill/>
        </p:spPr>
        <p:txBody>
          <a:bodyPr wrap="none" rtlCol="0">
            <a:spAutoFit/>
          </a:bodyPr>
          <a:lstStyle/>
          <a:p>
            <a:r>
              <a:rPr lang="en-US" dirty="0"/>
              <a:t>Sep 23</a:t>
            </a:r>
          </a:p>
        </p:txBody>
      </p:sp>
      <p:sp>
        <p:nvSpPr>
          <p:cNvPr id="31" name="TextBox 30">
            <a:extLst>
              <a:ext uri="{FF2B5EF4-FFF2-40B4-BE49-F238E27FC236}">
                <a16:creationId xmlns:a16="http://schemas.microsoft.com/office/drawing/2014/main" id="{1D5145BD-1476-804D-BA14-A15B04B274DA}"/>
              </a:ext>
            </a:extLst>
          </p:cNvPr>
          <p:cNvSpPr txBox="1"/>
          <p:nvPr/>
        </p:nvSpPr>
        <p:spPr>
          <a:xfrm>
            <a:off x="6203771" y="2517189"/>
            <a:ext cx="915635" cy="369332"/>
          </a:xfrm>
          <a:prstGeom prst="rect">
            <a:avLst/>
          </a:prstGeom>
          <a:noFill/>
        </p:spPr>
        <p:txBody>
          <a:bodyPr wrap="none" rtlCol="0">
            <a:spAutoFit/>
          </a:bodyPr>
          <a:lstStyle/>
          <a:p>
            <a:r>
              <a:rPr lang="en-US" dirty="0"/>
              <a:t>Sep 24</a:t>
            </a:r>
          </a:p>
        </p:txBody>
      </p:sp>
      <p:sp>
        <p:nvSpPr>
          <p:cNvPr id="32" name="TextBox 31">
            <a:extLst>
              <a:ext uri="{FF2B5EF4-FFF2-40B4-BE49-F238E27FC236}">
                <a16:creationId xmlns:a16="http://schemas.microsoft.com/office/drawing/2014/main" id="{2EB1A9F7-1710-2F47-9E31-45BCF23A56E7}"/>
              </a:ext>
            </a:extLst>
          </p:cNvPr>
          <p:cNvSpPr txBox="1"/>
          <p:nvPr/>
        </p:nvSpPr>
        <p:spPr>
          <a:xfrm>
            <a:off x="902787" y="5503584"/>
            <a:ext cx="915635" cy="369332"/>
          </a:xfrm>
          <a:prstGeom prst="rect">
            <a:avLst/>
          </a:prstGeom>
          <a:noFill/>
        </p:spPr>
        <p:txBody>
          <a:bodyPr wrap="none" rtlCol="0">
            <a:spAutoFit/>
          </a:bodyPr>
          <a:lstStyle/>
          <a:p>
            <a:r>
              <a:rPr lang="en-US" dirty="0"/>
              <a:t>Sep 25</a:t>
            </a:r>
          </a:p>
        </p:txBody>
      </p:sp>
      <p:sp>
        <p:nvSpPr>
          <p:cNvPr id="33" name="TextBox 32">
            <a:extLst>
              <a:ext uri="{FF2B5EF4-FFF2-40B4-BE49-F238E27FC236}">
                <a16:creationId xmlns:a16="http://schemas.microsoft.com/office/drawing/2014/main" id="{E45A05E6-964D-1B43-8DB1-3ED410DC3655}"/>
              </a:ext>
            </a:extLst>
          </p:cNvPr>
          <p:cNvSpPr txBox="1"/>
          <p:nvPr/>
        </p:nvSpPr>
        <p:spPr>
          <a:xfrm>
            <a:off x="3634529" y="5501756"/>
            <a:ext cx="915635" cy="369332"/>
          </a:xfrm>
          <a:prstGeom prst="rect">
            <a:avLst/>
          </a:prstGeom>
          <a:noFill/>
        </p:spPr>
        <p:txBody>
          <a:bodyPr wrap="none" rtlCol="0">
            <a:spAutoFit/>
          </a:bodyPr>
          <a:lstStyle/>
          <a:p>
            <a:r>
              <a:rPr lang="en-US" dirty="0"/>
              <a:t>Sep 26</a:t>
            </a:r>
          </a:p>
        </p:txBody>
      </p:sp>
      <p:sp>
        <p:nvSpPr>
          <p:cNvPr id="34" name="TextBox 33">
            <a:extLst>
              <a:ext uri="{FF2B5EF4-FFF2-40B4-BE49-F238E27FC236}">
                <a16:creationId xmlns:a16="http://schemas.microsoft.com/office/drawing/2014/main" id="{F6C1B12C-6E1F-2B42-8E57-95E64818280C}"/>
              </a:ext>
            </a:extLst>
          </p:cNvPr>
          <p:cNvSpPr txBox="1"/>
          <p:nvPr/>
        </p:nvSpPr>
        <p:spPr>
          <a:xfrm>
            <a:off x="6203771" y="5537847"/>
            <a:ext cx="915635" cy="369332"/>
          </a:xfrm>
          <a:prstGeom prst="rect">
            <a:avLst/>
          </a:prstGeom>
          <a:noFill/>
        </p:spPr>
        <p:txBody>
          <a:bodyPr wrap="none" rtlCol="0">
            <a:spAutoFit/>
          </a:bodyPr>
          <a:lstStyle/>
          <a:p>
            <a:r>
              <a:rPr lang="en-US" dirty="0"/>
              <a:t>Sep 27</a:t>
            </a:r>
          </a:p>
        </p:txBody>
      </p:sp>
    </p:spTree>
    <p:extLst>
      <p:ext uri="{BB962C8B-B14F-4D97-AF65-F5344CB8AC3E}">
        <p14:creationId xmlns:p14="http://schemas.microsoft.com/office/powerpoint/2010/main" val="247641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0DE675-807A-FD4E-B13F-E9909B33DE7E}"/>
              </a:ext>
            </a:extLst>
          </p:cNvPr>
          <p:cNvSpPr txBox="1"/>
          <p:nvPr/>
        </p:nvSpPr>
        <p:spPr>
          <a:xfrm>
            <a:off x="3515088" y="0"/>
            <a:ext cx="2190023" cy="584775"/>
          </a:xfrm>
          <a:prstGeom prst="rect">
            <a:avLst/>
          </a:prstGeom>
          <a:noFill/>
        </p:spPr>
        <p:txBody>
          <a:bodyPr wrap="none" rtlCol="0">
            <a:spAutoFit/>
          </a:bodyPr>
          <a:lstStyle/>
          <a:p>
            <a:r>
              <a:rPr lang="en-US" sz="3200" dirty="0">
                <a:solidFill>
                  <a:schemeClr val="bg1"/>
                </a:solidFill>
              </a:rPr>
              <a:t>Next Steps</a:t>
            </a:r>
          </a:p>
        </p:txBody>
      </p:sp>
      <p:sp>
        <p:nvSpPr>
          <p:cNvPr id="3" name="TextBox 2">
            <a:extLst>
              <a:ext uri="{FF2B5EF4-FFF2-40B4-BE49-F238E27FC236}">
                <a16:creationId xmlns:a16="http://schemas.microsoft.com/office/drawing/2014/main" id="{F0BDA049-CB13-004D-9A7D-EFD2E21BAC02}"/>
              </a:ext>
            </a:extLst>
          </p:cNvPr>
          <p:cNvSpPr txBox="1"/>
          <p:nvPr/>
        </p:nvSpPr>
        <p:spPr>
          <a:xfrm>
            <a:off x="181237" y="1403798"/>
            <a:ext cx="8857723" cy="1846659"/>
          </a:xfrm>
          <a:prstGeom prst="rect">
            <a:avLst/>
          </a:prstGeom>
          <a:noFill/>
        </p:spPr>
        <p:txBody>
          <a:bodyPr wrap="square" rtlCol="0">
            <a:spAutoFit/>
          </a:bodyPr>
          <a:lstStyle/>
          <a:p>
            <a:pPr marL="285750" indent="-285750">
              <a:buFont typeface="Arial" panose="020B0604020202020204" pitchFamily="34" charset="0"/>
              <a:buChar char="•"/>
            </a:pPr>
            <a:r>
              <a:rPr lang="en-US" sz="3200" dirty="0"/>
              <a:t>Compare MAB and </a:t>
            </a:r>
            <a:r>
              <a:rPr lang="en-US" sz="3200" dirty="0" err="1"/>
              <a:t>GoM</a:t>
            </a:r>
            <a:r>
              <a:rPr lang="en-US" sz="3200" dirty="0"/>
              <a:t> gliders to the models</a:t>
            </a:r>
          </a:p>
          <a:p>
            <a:pPr marL="285750" indent="-285750">
              <a:buFont typeface="Arial" panose="020B0604020202020204" pitchFamily="34" charset="0"/>
              <a:buChar char="•"/>
            </a:pPr>
            <a:r>
              <a:rPr lang="en-US" sz="3200" dirty="0"/>
              <a:t>We will look at the HWRF/POM and HMON/HYCOM runs during the named storms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5636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9C2DE-132B-304A-BBE5-012AFCBD447E}"/>
              </a:ext>
            </a:extLst>
          </p:cNvPr>
          <p:cNvPicPr>
            <a:picLocks noChangeAspect="1"/>
          </p:cNvPicPr>
          <p:nvPr/>
        </p:nvPicPr>
        <p:blipFill>
          <a:blip r:embed="rId2"/>
          <a:stretch>
            <a:fillRect/>
          </a:stretch>
        </p:blipFill>
        <p:spPr>
          <a:xfrm>
            <a:off x="977030" y="712181"/>
            <a:ext cx="7175529" cy="6145820"/>
          </a:xfrm>
          <a:prstGeom prst="rect">
            <a:avLst/>
          </a:prstGeom>
        </p:spPr>
      </p:pic>
      <p:sp>
        <p:nvSpPr>
          <p:cNvPr id="4" name="TextBox 3">
            <a:extLst>
              <a:ext uri="{FF2B5EF4-FFF2-40B4-BE49-F238E27FC236}">
                <a16:creationId xmlns:a16="http://schemas.microsoft.com/office/drawing/2014/main" id="{42ABF642-742D-5A40-A546-CAC19BD17F36}"/>
              </a:ext>
            </a:extLst>
          </p:cNvPr>
          <p:cNvSpPr txBox="1"/>
          <p:nvPr/>
        </p:nvSpPr>
        <p:spPr>
          <a:xfrm>
            <a:off x="2312276" y="0"/>
            <a:ext cx="5128327" cy="584775"/>
          </a:xfrm>
          <a:prstGeom prst="rect">
            <a:avLst/>
          </a:prstGeom>
          <a:noFill/>
        </p:spPr>
        <p:txBody>
          <a:bodyPr wrap="none" rtlCol="0">
            <a:spAutoFit/>
          </a:bodyPr>
          <a:lstStyle/>
          <a:p>
            <a:r>
              <a:rPr lang="en-US" sz="3200" dirty="0">
                <a:solidFill>
                  <a:schemeClr val="bg1"/>
                </a:solidFill>
              </a:rPr>
              <a:t>Hurricane Gliders Statistics</a:t>
            </a:r>
          </a:p>
        </p:txBody>
      </p:sp>
      <p:sp>
        <p:nvSpPr>
          <p:cNvPr id="5" name="TextBox 4">
            <a:extLst>
              <a:ext uri="{FF2B5EF4-FFF2-40B4-BE49-F238E27FC236}">
                <a16:creationId xmlns:a16="http://schemas.microsoft.com/office/drawing/2014/main" id="{FA25C49C-E0D4-574F-B9A5-0D4FB6075579}"/>
              </a:ext>
            </a:extLst>
          </p:cNvPr>
          <p:cNvSpPr txBox="1"/>
          <p:nvPr/>
        </p:nvSpPr>
        <p:spPr>
          <a:xfrm>
            <a:off x="5901885" y="1077386"/>
            <a:ext cx="864339" cy="369332"/>
          </a:xfrm>
          <a:prstGeom prst="rect">
            <a:avLst/>
          </a:prstGeom>
          <a:noFill/>
        </p:spPr>
        <p:txBody>
          <a:bodyPr wrap="none" rtlCol="0">
            <a:spAutoFit/>
          </a:bodyPr>
          <a:lstStyle/>
          <a:p>
            <a:r>
              <a:rPr lang="en-US" dirty="0"/>
              <a:t>Dorian</a:t>
            </a:r>
          </a:p>
        </p:txBody>
      </p:sp>
      <p:sp>
        <p:nvSpPr>
          <p:cNvPr id="8" name="TextBox 7">
            <a:extLst>
              <a:ext uri="{FF2B5EF4-FFF2-40B4-BE49-F238E27FC236}">
                <a16:creationId xmlns:a16="http://schemas.microsoft.com/office/drawing/2014/main" id="{EC687F96-AAC4-EA4F-996E-6BCB2D4F509F}"/>
              </a:ext>
            </a:extLst>
          </p:cNvPr>
          <p:cNvSpPr txBox="1"/>
          <p:nvPr/>
        </p:nvSpPr>
        <p:spPr>
          <a:xfrm>
            <a:off x="7040493" y="1446718"/>
            <a:ext cx="800219" cy="369332"/>
          </a:xfrm>
          <a:prstGeom prst="rect">
            <a:avLst/>
          </a:prstGeom>
          <a:noFill/>
        </p:spPr>
        <p:txBody>
          <a:bodyPr wrap="none" rtlCol="0">
            <a:spAutoFit/>
          </a:bodyPr>
          <a:lstStyle/>
          <a:p>
            <a:r>
              <a:rPr lang="en-US" dirty="0"/>
              <a:t>Karen</a:t>
            </a:r>
          </a:p>
        </p:txBody>
      </p:sp>
    </p:spTree>
    <p:extLst>
      <p:ext uri="{BB962C8B-B14F-4D97-AF65-F5344CB8AC3E}">
        <p14:creationId xmlns:p14="http://schemas.microsoft.com/office/powerpoint/2010/main" val="4136386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5A199D-747A-E040-96AD-966933462070}"/>
              </a:ext>
            </a:extLst>
          </p:cNvPr>
          <p:cNvSpPr txBox="1"/>
          <p:nvPr/>
        </p:nvSpPr>
        <p:spPr>
          <a:xfrm>
            <a:off x="2931166" y="0"/>
            <a:ext cx="3281668" cy="584775"/>
          </a:xfrm>
          <a:prstGeom prst="rect">
            <a:avLst/>
          </a:prstGeom>
          <a:noFill/>
        </p:spPr>
        <p:txBody>
          <a:bodyPr wrap="none" rtlCol="0">
            <a:spAutoFit/>
          </a:bodyPr>
          <a:lstStyle/>
          <a:p>
            <a:r>
              <a:rPr lang="en-US" sz="3200" dirty="0">
                <a:solidFill>
                  <a:schemeClr val="bg1"/>
                </a:solidFill>
              </a:rPr>
              <a:t>Hurricane Dorian</a:t>
            </a:r>
          </a:p>
        </p:txBody>
      </p:sp>
      <p:sp>
        <p:nvSpPr>
          <p:cNvPr id="7" name="TextBox 6">
            <a:extLst>
              <a:ext uri="{FF2B5EF4-FFF2-40B4-BE49-F238E27FC236}">
                <a16:creationId xmlns:a16="http://schemas.microsoft.com/office/drawing/2014/main" id="{2D246C82-FD1B-2F40-8E28-9B678A9449AD}"/>
              </a:ext>
            </a:extLst>
          </p:cNvPr>
          <p:cNvSpPr txBox="1"/>
          <p:nvPr/>
        </p:nvSpPr>
        <p:spPr>
          <a:xfrm>
            <a:off x="47692" y="1147091"/>
            <a:ext cx="9090212" cy="369332"/>
          </a:xfrm>
          <a:prstGeom prst="rect">
            <a:avLst/>
          </a:prstGeom>
          <a:noFill/>
        </p:spPr>
        <p:txBody>
          <a:bodyPr wrap="square" rtlCol="0">
            <a:spAutoFit/>
          </a:bodyPr>
          <a:lstStyle/>
          <a:p>
            <a:pPr algn="ctr"/>
            <a:r>
              <a:rPr lang="en-US" dirty="0"/>
              <a:t>Gliders Deployed July 15</a:t>
            </a:r>
            <a:r>
              <a:rPr lang="en-US" baseline="30000" dirty="0"/>
              <a:t>th</a:t>
            </a:r>
            <a:r>
              <a:rPr lang="en-US" dirty="0"/>
              <a:t> to September 15</a:t>
            </a:r>
            <a:r>
              <a:rPr lang="en-US" baseline="30000" dirty="0"/>
              <a:t>th</a:t>
            </a:r>
            <a:r>
              <a:rPr lang="en-US" dirty="0"/>
              <a:t> 2019</a:t>
            </a:r>
          </a:p>
        </p:txBody>
      </p:sp>
      <p:grpSp>
        <p:nvGrpSpPr>
          <p:cNvPr id="17" name="Group 16">
            <a:extLst>
              <a:ext uri="{FF2B5EF4-FFF2-40B4-BE49-F238E27FC236}">
                <a16:creationId xmlns:a16="http://schemas.microsoft.com/office/drawing/2014/main" id="{71DBF25F-5AF8-DE4F-A8E7-D74E9698681F}"/>
              </a:ext>
            </a:extLst>
          </p:cNvPr>
          <p:cNvGrpSpPr/>
          <p:nvPr/>
        </p:nvGrpSpPr>
        <p:grpSpPr>
          <a:xfrm>
            <a:off x="352221" y="1652564"/>
            <a:ext cx="8576626" cy="4026647"/>
            <a:chOff x="336853" y="1045525"/>
            <a:chExt cx="8576626" cy="4026647"/>
          </a:xfrm>
        </p:grpSpPr>
        <p:pic>
          <p:nvPicPr>
            <p:cNvPr id="5" name="Picture 4">
              <a:extLst>
                <a:ext uri="{FF2B5EF4-FFF2-40B4-BE49-F238E27FC236}">
                  <a16:creationId xmlns:a16="http://schemas.microsoft.com/office/drawing/2014/main" id="{0E14983D-5CF1-5B4C-82A4-22C1C2F81730}"/>
                </a:ext>
              </a:extLst>
            </p:cNvPr>
            <p:cNvPicPr>
              <a:picLocks noChangeAspect="1"/>
            </p:cNvPicPr>
            <p:nvPr/>
          </p:nvPicPr>
          <p:blipFill>
            <a:blip r:embed="rId3"/>
            <a:stretch>
              <a:fillRect/>
            </a:stretch>
          </p:blipFill>
          <p:spPr>
            <a:xfrm>
              <a:off x="336853" y="1045526"/>
              <a:ext cx="4497992" cy="4010567"/>
            </a:xfrm>
            <a:prstGeom prst="rect">
              <a:avLst/>
            </a:prstGeom>
          </p:spPr>
        </p:pic>
        <p:pic>
          <p:nvPicPr>
            <p:cNvPr id="9" name="Picture 8">
              <a:extLst>
                <a:ext uri="{FF2B5EF4-FFF2-40B4-BE49-F238E27FC236}">
                  <a16:creationId xmlns:a16="http://schemas.microsoft.com/office/drawing/2014/main" id="{FD9B5016-0105-AB41-ACB2-72506BFA05D3}"/>
                </a:ext>
              </a:extLst>
            </p:cNvPr>
            <p:cNvPicPr>
              <a:picLocks noChangeAspect="1"/>
            </p:cNvPicPr>
            <p:nvPr/>
          </p:nvPicPr>
          <p:blipFill>
            <a:blip r:embed="rId4"/>
            <a:stretch>
              <a:fillRect/>
            </a:stretch>
          </p:blipFill>
          <p:spPr>
            <a:xfrm>
              <a:off x="5363455" y="1045525"/>
              <a:ext cx="3550024" cy="4026647"/>
            </a:xfrm>
            <a:prstGeom prst="rect">
              <a:avLst/>
            </a:prstGeom>
            <a:ln w="25400">
              <a:solidFill>
                <a:schemeClr val="accent5">
                  <a:lumMod val="75000"/>
                </a:schemeClr>
              </a:solidFill>
            </a:ln>
          </p:spPr>
        </p:pic>
        <p:sp>
          <p:nvSpPr>
            <p:cNvPr id="10" name="Rectangle 9">
              <a:extLst>
                <a:ext uri="{FF2B5EF4-FFF2-40B4-BE49-F238E27FC236}">
                  <a16:creationId xmlns:a16="http://schemas.microsoft.com/office/drawing/2014/main" id="{24711014-E17D-8B4E-B029-79F5EDB8A44E}"/>
                </a:ext>
              </a:extLst>
            </p:cNvPr>
            <p:cNvSpPr/>
            <p:nvPr/>
          </p:nvSpPr>
          <p:spPr>
            <a:xfrm>
              <a:off x="2205315" y="3734440"/>
              <a:ext cx="1183343" cy="1000846"/>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EB54081-9149-BF4C-8872-6581A93B1BBC}"/>
                </a:ext>
              </a:extLst>
            </p:cNvPr>
            <p:cNvCxnSpPr/>
            <p:nvPr/>
          </p:nvCxnSpPr>
          <p:spPr>
            <a:xfrm flipV="1">
              <a:off x="3388658" y="1045525"/>
              <a:ext cx="1974797" cy="2688915"/>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EB5703-93E9-6948-8DC8-5A650348A9DF}"/>
                </a:ext>
              </a:extLst>
            </p:cNvPr>
            <p:cNvCxnSpPr>
              <a:cxnSpLocks/>
            </p:cNvCxnSpPr>
            <p:nvPr/>
          </p:nvCxnSpPr>
          <p:spPr>
            <a:xfrm>
              <a:off x="3388658" y="4735286"/>
              <a:ext cx="1974797" cy="320807"/>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C6F808D-AE8A-5C41-B538-8B66D79EC953}"/>
                </a:ext>
              </a:extLst>
            </p:cNvPr>
            <p:cNvSpPr/>
            <p:nvPr/>
          </p:nvSpPr>
          <p:spPr>
            <a:xfrm rot="20099864">
              <a:off x="6826851" y="2057444"/>
              <a:ext cx="862498" cy="958801"/>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218AE26-BD90-F545-8565-8BB0FFC2C06B}"/>
              </a:ext>
            </a:extLst>
          </p:cNvPr>
          <p:cNvSpPr/>
          <p:nvPr/>
        </p:nvSpPr>
        <p:spPr>
          <a:xfrm>
            <a:off x="1672691" y="3143883"/>
            <a:ext cx="1338828" cy="646331"/>
          </a:xfrm>
          <a:prstGeom prst="rect">
            <a:avLst/>
          </a:prstGeom>
        </p:spPr>
        <p:txBody>
          <a:bodyPr wrap="none">
            <a:spAutoFit/>
          </a:bodyPr>
          <a:lstStyle/>
          <a:p>
            <a:pPr algn="ctr"/>
            <a:r>
              <a:rPr lang="en-US" dirty="0">
                <a:solidFill>
                  <a:schemeClr val="bg1"/>
                </a:solidFill>
              </a:rPr>
              <a:t>Dorian</a:t>
            </a:r>
          </a:p>
          <a:p>
            <a:pPr algn="ctr"/>
            <a:r>
              <a:rPr lang="en-US" dirty="0">
                <a:solidFill>
                  <a:schemeClr val="bg1"/>
                </a:solidFill>
              </a:rPr>
              <a:t>8/24 – 7/07</a:t>
            </a:r>
            <a:endParaRPr lang="en-US" dirty="0"/>
          </a:p>
        </p:txBody>
      </p:sp>
    </p:spTree>
    <p:extLst>
      <p:ext uri="{BB962C8B-B14F-4D97-AF65-F5344CB8AC3E}">
        <p14:creationId xmlns:p14="http://schemas.microsoft.com/office/powerpoint/2010/main" val="382538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3AF0EDB-97BF-1140-881B-8C8C9A3D9CE5}"/>
              </a:ext>
            </a:extLst>
          </p:cNvPr>
          <p:cNvPicPr>
            <a:picLocks noChangeAspect="1"/>
          </p:cNvPicPr>
          <p:nvPr/>
        </p:nvPicPr>
        <p:blipFill>
          <a:blip r:embed="rId3"/>
          <a:stretch>
            <a:fillRect/>
          </a:stretch>
        </p:blipFill>
        <p:spPr>
          <a:xfrm>
            <a:off x="171450" y="821551"/>
            <a:ext cx="8801100" cy="4953000"/>
          </a:xfrm>
          <a:prstGeom prst="rect">
            <a:avLst/>
          </a:prstGeom>
        </p:spPr>
      </p:pic>
      <p:sp>
        <p:nvSpPr>
          <p:cNvPr id="10" name="TextBox 9">
            <a:extLst>
              <a:ext uri="{FF2B5EF4-FFF2-40B4-BE49-F238E27FC236}">
                <a16:creationId xmlns:a16="http://schemas.microsoft.com/office/drawing/2014/main" id="{91217C19-2C2E-F745-B10C-EDA77610E6A8}"/>
              </a:ext>
            </a:extLst>
          </p:cNvPr>
          <p:cNvSpPr txBox="1"/>
          <p:nvPr/>
        </p:nvSpPr>
        <p:spPr>
          <a:xfrm>
            <a:off x="543713" y="529163"/>
            <a:ext cx="1305165" cy="584775"/>
          </a:xfrm>
          <a:prstGeom prst="rect">
            <a:avLst/>
          </a:prstGeom>
          <a:noFill/>
        </p:spPr>
        <p:txBody>
          <a:bodyPr wrap="none" rtlCol="0">
            <a:spAutoFit/>
          </a:bodyPr>
          <a:lstStyle/>
          <a:p>
            <a:r>
              <a:rPr lang="en-US" sz="3200" dirty="0"/>
              <a:t>Dorian</a:t>
            </a:r>
          </a:p>
        </p:txBody>
      </p:sp>
      <p:cxnSp>
        <p:nvCxnSpPr>
          <p:cNvPr id="12" name="Straight Arrow Connector 11">
            <a:extLst>
              <a:ext uri="{FF2B5EF4-FFF2-40B4-BE49-F238E27FC236}">
                <a16:creationId xmlns:a16="http://schemas.microsoft.com/office/drawing/2014/main" id="{B4ED22FF-F276-B941-80AB-40636513C1F4}"/>
              </a:ext>
            </a:extLst>
          </p:cNvPr>
          <p:cNvCxnSpPr>
            <a:cxnSpLocks/>
          </p:cNvCxnSpPr>
          <p:nvPr/>
        </p:nvCxnSpPr>
        <p:spPr>
          <a:xfrm>
            <a:off x="1575227" y="983556"/>
            <a:ext cx="1094225" cy="14917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0A6D709-B751-3248-B62B-2B81A59A40E0}"/>
              </a:ext>
            </a:extLst>
          </p:cNvPr>
          <p:cNvSpPr txBox="1"/>
          <p:nvPr/>
        </p:nvSpPr>
        <p:spPr>
          <a:xfrm>
            <a:off x="2931166" y="0"/>
            <a:ext cx="3281668" cy="584775"/>
          </a:xfrm>
          <a:prstGeom prst="rect">
            <a:avLst/>
          </a:prstGeom>
          <a:noFill/>
        </p:spPr>
        <p:txBody>
          <a:bodyPr wrap="none" rtlCol="0">
            <a:spAutoFit/>
          </a:bodyPr>
          <a:lstStyle/>
          <a:p>
            <a:r>
              <a:rPr lang="en-US" sz="3200" dirty="0">
                <a:solidFill>
                  <a:schemeClr val="bg1"/>
                </a:solidFill>
              </a:rPr>
              <a:t>Hurricane Dorian</a:t>
            </a:r>
          </a:p>
        </p:txBody>
      </p:sp>
      <p:sp>
        <p:nvSpPr>
          <p:cNvPr id="6" name="TextBox 5">
            <a:extLst>
              <a:ext uri="{FF2B5EF4-FFF2-40B4-BE49-F238E27FC236}">
                <a16:creationId xmlns:a16="http://schemas.microsoft.com/office/drawing/2014/main" id="{2FCB6222-3298-5E4F-B371-595B66BA146E}"/>
              </a:ext>
            </a:extLst>
          </p:cNvPr>
          <p:cNvSpPr txBox="1"/>
          <p:nvPr/>
        </p:nvSpPr>
        <p:spPr>
          <a:xfrm>
            <a:off x="6212834" y="1544760"/>
            <a:ext cx="500458" cy="369332"/>
          </a:xfrm>
          <a:prstGeom prst="rect">
            <a:avLst/>
          </a:prstGeom>
          <a:noFill/>
        </p:spPr>
        <p:txBody>
          <a:bodyPr wrap="none" rtlCol="0">
            <a:spAutoFit/>
          </a:bodyPr>
          <a:lstStyle/>
          <a:p>
            <a:r>
              <a:rPr lang="en-US" dirty="0"/>
              <a:t>26</a:t>
            </a:r>
            <a:r>
              <a:rPr lang="en-US" baseline="30000" dirty="0"/>
              <a:t>o</a:t>
            </a:r>
          </a:p>
        </p:txBody>
      </p:sp>
    </p:spTree>
    <p:extLst>
      <p:ext uri="{BB962C8B-B14F-4D97-AF65-F5344CB8AC3E}">
        <p14:creationId xmlns:p14="http://schemas.microsoft.com/office/powerpoint/2010/main" val="53034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963B41-6DBE-5B44-ADB8-0D83E1F4124F}"/>
              </a:ext>
            </a:extLst>
          </p:cNvPr>
          <p:cNvPicPr>
            <a:picLocks noChangeAspect="1"/>
          </p:cNvPicPr>
          <p:nvPr/>
        </p:nvPicPr>
        <p:blipFill>
          <a:blip r:embed="rId3"/>
          <a:stretch>
            <a:fillRect/>
          </a:stretch>
        </p:blipFill>
        <p:spPr>
          <a:xfrm>
            <a:off x="222837" y="941910"/>
            <a:ext cx="8571740" cy="4974179"/>
          </a:xfrm>
          <a:prstGeom prst="rect">
            <a:avLst/>
          </a:prstGeom>
        </p:spPr>
      </p:pic>
      <p:sp>
        <p:nvSpPr>
          <p:cNvPr id="3" name="TextBox 2">
            <a:extLst>
              <a:ext uri="{FF2B5EF4-FFF2-40B4-BE49-F238E27FC236}">
                <a16:creationId xmlns:a16="http://schemas.microsoft.com/office/drawing/2014/main" id="{482768EF-CE10-C04F-8270-62E61052DABF}"/>
              </a:ext>
            </a:extLst>
          </p:cNvPr>
          <p:cNvSpPr txBox="1"/>
          <p:nvPr/>
        </p:nvSpPr>
        <p:spPr>
          <a:xfrm>
            <a:off x="473821" y="575567"/>
            <a:ext cx="1524027" cy="584775"/>
          </a:xfrm>
          <a:prstGeom prst="rect">
            <a:avLst/>
          </a:prstGeom>
          <a:noFill/>
        </p:spPr>
        <p:txBody>
          <a:bodyPr wrap="square" rtlCol="0">
            <a:spAutoFit/>
          </a:bodyPr>
          <a:lstStyle/>
          <a:p>
            <a:r>
              <a:rPr lang="en-US" sz="3200" dirty="0"/>
              <a:t>Dorian</a:t>
            </a:r>
          </a:p>
        </p:txBody>
      </p:sp>
      <p:cxnSp>
        <p:nvCxnSpPr>
          <p:cNvPr id="4" name="Straight Arrow Connector 3">
            <a:extLst>
              <a:ext uri="{FF2B5EF4-FFF2-40B4-BE49-F238E27FC236}">
                <a16:creationId xmlns:a16="http://schemas.microsoft.com/office/drawing/2014/main" id="{864EC433-3A1F-5449-BB9E-9B9C44AC5DA3}"/>
              </a:ext>
            </a:extLst>
          </p:cNvPr>
          <p:cNvCxnSpPr>
            <a:cxnSpLocks/>
          </p:cNvCxnSpPr>
          <p:nvPr/>
        </p:nvCxnSpPr>
        <p:spPr>
          <a:xfrm>
            <a:off x="1304875" y="1049486"/>
            <a:ext cx="1269276" cy="14478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3731CB-68AA-C446-834E-3C466ED5D877}"/>
              </a:ext>
            </a:extLst>
          </p:cNvPr>
          <p:cNvSpPr txBox="1"/>
          <p:nvPr/>
        </p:nvSpPr>
        <p:spPr>
          <a:xfrm>
            <a:off x="2931166" y="0"/>
            <a:ext cx="3281668" cy="584775"/>
          </a:xfrm>
          <a:prstGeom prst="rect">
            <a:avLst/>
          </a:prstGeom>
          <a:noFill/>
        </p:spPr>
        <p:txBody>
          <a:bodyPr wrap="none" rtlCol="0">
            <a:spAutoFit/>
          </a:bodyPr>
          <a:lstStyle/>
          <a:p>
            <a:r>
              <a:rPr lang="en-US" sz="3200" dirty="0">
                <a:solidFill>
                  <a:schemeClr val="bg1"/>
                </a:solidFill>
              </a:rPr>
              <a:t>Hurricane Dorian</a:t>
            </a:r>
          </a:p>
        </p:txBody>
      </p:sp>
      <p:sp>
        <p:nvSpPr>
          <p:cNvPr id="12" name="Oval 11">
            <a:extLst>
              <a:ext uri="{FF2B5EF4-FFF2-40B4-BE49-F238E27FC236}">
                <a16:creationId xmlns:a16="http://schemas.microsoft.com/office/drawing/2014/main" id="{C0556186-8FF8-CA44-A916-EE50B9FD1731}"/>
              </a:ext>
            </a:extLst>
          </p:cNvPr>
          <p:cNvSpPr/>
          <p:nvPr/>
        </p:nvSpPr>
        <p:spPr>
          <a:xfrm>
            <a:off x="1354819" y="1208356"/>
            <a:ext cx="2497311" cy="3663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9399F80-3F8F-D846-BF83-5434B4607397}"/>
              </a:ext>
            </a:extLst>
          </p:cNvPr>
          <p:cNvSpPr/>
          <p:nvPr/>
        </p:nvSpPr>
        <p:spPr>
          <a:xfrm>
            <a:off x="1354819" y="3489673"/>
            <a:ext cx="2497311" cy="3663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191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33731-EF55-2743-80AC-79F300389C6D}"/>
              </a:ext>
            </a:extLst>
          </p:cNvPr>
          <p:cNvSpPr txBox="1"/>
          <p:nvPr/>
        </p:nvSpPr>
        <p:spPr>
          <a:xfrm>
            <a:off x="1745745" y="11613"/>
            <a:ext cx="5652509" cy="584775"/>
          </a:xfrm>
          <a:prstGeom prst="rect">
            <a:avLst/>
          </a:prstGeom>
          <a:noFill/>
        </p:spPr>
        <p:txBody>
          <a:bodyPr wrap="none" rtlCol="0">
            <a:spAutoFit/>
          </a:bodyPr>
          <a:lstStyle/>
          <a:p>
            <a:r>
              <a:rPr lang="en-US" sz="3200" dirty="0">
                <a:solidFill>
                  <a:schemeClr val="bg1"/>
                </a:solidFill>
              </a:rPr>
              <a:t>SG665 Salinity at Deployment</a:t>
            </a:r>
          </a:p>
        </p:txBody>
      </p:sp>
      <p:pic>
        <p:nvPicPr>
          <p:cNvPr id="4" name="Picture 3">
            <a:extLst>
              <a:ext uri="{FF2B5EF4-FFF2-40B4-BE49-F238E27FC236}">
                <a16:creationId xmlns:a16="http://schemas.microsoft.com/office/drawing/2014/main" id="{A0E694BF-3DE5-354D-9157-7E3760FD3749}"/>
              </a:ext>
            </a:extLst>
          </p:cNvPr>
          <p:cNvPicPr>
            <a:picLocks noChangeAspect="1"/>
          </p:cNvPicPr>
          <p:nvPr/>
        </p:nvPicPr>
        <p:blipFill rotWithShape="1">
          <a:blip r:embed="rId3"/>
          <a:srcRect r="51110"/>
          <a:stretch/>
        </p:blipFill>
        <p:spPr>
          <a:xfrm>
            <a:off x="422025" y="711200"/>
            <a:ext cx="1788160" cy="2936240"/>
          </a:xfrm>
          <a:prstGeom prst="rect">
            <a:avLst/>
          </a:prstGeom>
        </p:spPr>
      </p:pic>
      <p:pic>
        <p:nvPicPr>
          <p:cNvPr id="6" name="Picture 5">
            <a:extLst>
              <a:ext uri="{FF2B5EF4-FFF2-40B4-BE49-F238E27FC236}">
                <a16:creationId xmlns:a16="http://schemas.microsoft.com/office/drawing/2014/main" id="{43B093ED-5FAB-5048-8E8B-6CAEE780FCAE}"/>
              </a:ext>
            </a:extLst>
          </p:cNvPr>
          <p:cNvPicPr>
            <a:picLocks noChangeAspect="1"/>
          </p:cNvPicPr>
          <p:nvPr/>
        </p:nvPicPr>
        <p:blipFill rotWithShape="1">
          <a:blip r:embed="rId4"/>
          <a:srcRect r="51071"/>
          <a:stretch/>
        </p:blipFill>
        <p:spPr>
          <a:xfrm>
            <a:off x="2433635" y="711200"/>
            <a:ext cx="1789596" cy="2936240"/>
          </a:xfrm>
          <a:prstGeom prst="rect">
            <a:avLst/>
          </a:prstGeom>
        </p:spPr>
      </p:pic>
      <p:pic>
        <p:nvPicPr>
          <p:cNvPr id="8" name="Picture 7">
            <a:extLst>
              <a:ext uri="{FF2B5EF4-FFF2-40B4-BE49-F238E27FC236}">
                <a16:creationId xmlns:a16="http://schemas.microsoft.com/office/drawing/2014/main" id="{3D44E2AD-8027-3C4E-BD34-2EC996C37FEF}"/>
              </a:ext>
            </a:extLst>
          </p:cNvPr>
          <p:cNvPicPr>
            <a:picLocks noChangeAspect="1"/>
          </p:cNvPicPr>
          <p:nvPr/>
        </p:nvPicPr>
        <p:blipFill rotWithShape="1">
          <a:blip r:embed="rId5"/>
          <a:srcRect r="49915"/>
          <a:stretch/>
        </p:blipFill>
        <p:spPr>
          <a:xfrm>
            <a:off x="4581252" y="711200"/>
            <a:ext cx="1862290" cy="3017520"/>
          </a:xfrm>
          <a:prstGeom prst="rect">
            <a:avLst/>
          </a:prstGeom>
        </p:spPr>
      </p:pic>
      <p:pic>
        <p:nvPicPr>
          <p:cNvPr id="13" name="Picture 12">
            <a:extLst>
              <a:ext uri="{FF2B5EF4-FFF2-40B4-BE49-F238E27FC236}">
                <a16:creationId xmlns:a16="http://schemas.microsoft.com/office/drawing/2014/main" id="{D5062C7C-8E82-714D-85D6-A562E3D528C8}"/>
              </a:ext>
            </a:extLst>
          </p:cNvPr>
          <p:cNvPicPr>
            <a:picLocks noChangeAspect="1"/>
          </p:cNvPicPr>
          <p:nvPr/>
        </p:nvPicPr>
        <p:blipFill rotWithShape="1">
          <a:blip r:embed="rId6"/>
          <a:srcRect r="51190"/>
          <a:stretch/>
        </p:blipFill>
        <p:spPr>
          <a:xfrm>
            <a:off x="6404746" y="665342"/>
            <a:ext cx="1809955" cy="2976880"/>
          </a:xfrm>
          <a:prstGeom prst="rect">
            <a:avLst/>
          </a:prstGeom>
        </p:spPr>
      </p:pic>
      <p:pic>
        <p:nvPicPr>
          <p:cNvPr id="15" name="Picture 14">
            <a:extLst>
              <a:ext uri="{FF2B5EF4-FFF2-40B4-BE49-F238E27FC236}">
                <a16:creationId xmlns:a16="http://schemas.microsoft.com/office/drawing/2014/main" id="{3AABD6EE-D090-714F-9911-874CD863B15C}"/>
              </a:ext>
            </a:extLst>
          </p:cNvPr>
          <p:cNvPicPr>
            <a:picLocks noChangeAspect="1"/>
          </p:cNvPicPr>
          <p:nvPr/>
        </p:nvPicPr>
        <p:blipFill rotWithShape="1">
          <a:blip r:embed="rId7"/>
          <a:srcRect r="51427"/>
          <a:stretch/>
        </p:blipFill>
        <p:spPr>
          <a:xfrm>
            <a:off x="272057" y="3667059"/>
            <a:ext cx="1920241" cy="3173736"/>
          </a:xfrm>
          <a:prstGeom prst="rect">
            <a:avLst/>
          </a:prstGeom>
        </p:spPr>
      </p:pic>
      <p:pic>
        <p:nvPicPr>
          <p:cNvPr id="17" name="Picture 16">
            <a:extLst>
              <a:ext uri="{FF2B5EF4-FFF2-40B4-BE49-F238E27FC236}">
                <a16:creationId xmlns:a16="http://schemas.microsoft.com/office/drawing/2014/main" id="{EE549C59-AAAA-564A-B821-FAFC1E11808B}"/>
              </a:ext>
            </a:extLst>
          </p:cNvPr>
          <p:cNvPicPr>
            <a:picLocks noChangeAspect="1"/>
          </p:cNvPicPr>
          <p:nvPr/>
        </p:nvPicPr>
        <p:blipFill rotWithShape="1">
          <a:blip r:embed="rId8"/>
          <a:srcRect r="51427"/>
          <a:stretch/>
        </p:blipFill>
        <p:spPr>
          <a:xfrm>
            <a:off x="2382186" y="3688080"/>
            <a:ext cx="1892495" cy="3127878"/>
          </a:xfrm>
          <a:prstGeom prst="rect">
            <a:avLst/>
          </a:prstGeom>
        </p:spPr>
      </p:pic>
      <p:pic>
        <p:nvPicPr>
          <p:cNvPr id="19" name="Picture 18">
            <a:extLst>
              <a:ext uri="{FF2B5EF4-FFF2-40B4-BE49-F238E27FC236}">
                <a16:creationId xmlns:a16="http://schemas.microsoft.com/office/drawing/2014/main" id="{4C7CFFC5-EE04-9F4A-855C-C1911E18794A}"/>
              </a:ext>
            </a:extLst>
          </p:cNvPr>
          <p:cNvPicPr>
            <a:picLocks noChangeAspect="1"/>
          </p:cNvPicPr>
          <p:nvPr/>
        </p:nvPicPr>
        <p:blipFill rotWithShape="1">
          <a:blip r:embed="rId9"/>
          <a:srcRect r="51308"/>
          <a:stretch/>
        </p:blipFill>
        <p:spPr>
          <a:xfrm>
            <a:off x="6348409" y="3667059"/>
            <a:ext cx="1922628" cy="3169920"/>
          </a:xfrm>
          <a:prstGeom prst="rect">
            <a:avLst/>
          </a:prstGeom>
        </p:spPr>
      </p:pic>
      <p:pic>
        <p:nvPicPr>
          <p:cNvPr id="23" name="Picture 22">
            <a:extLst>
              <a:ext uri="{FF2B5EF4-FFF2-40B4-BE49-F238E27FC236}">
                <a16:creationId xmlns:a16="http://schemas.microsoft.com/office/drawing/2014/main" id="{8E428E24-5EF2-DD4B-B7CC-335ABF849627}"/>
              </a:ext>
            </a:extLst>
          </p:cNvPr>
          <p:cNvPicPr>
            <a:picLocks noChangeAspect="1"/>
          </p:cNvPicPr>
          <p:nvPr/>
        </p:nvPicPr>
        <p:blipFill rotWithShape="1">
          <a:blip r:embed="rId10"/>
          <a:srcRect r="51765"/>
          <a:stretch/>
        </p:blipFill>
        <p:spPr>
          <a:xfrm>
            <a:off x="4464569" y="3722582"/>
            <a:ext cx="1883840" cy="3135418"/>
          </a:xfrm>
          <a:prstGeom prst="rect">
            <a:avLst/>
          </a:prstGeom>
        </p:spPr>
      </p:pic>
      <p:sp>
        <p:nvSpPr>
          <p:cNvPr id="3" name="TextBox 2">
            <a:extLst>
              <a:ext uri="{FF2B5EF4-FFF2-40B4-BE49-F238E27FC236}">
                <a16:creationId xmlns:a16="http://schemas.microsoft.com/office/drawing/2014/main" id="{0D001A49-A48D-EE41-8692-B1892440F897}"/>
              </a:ext>
            </a:extLst>
          </p:cNvPr>
          <p:cNvSpPr txBox="1"/>
          <p:nvPr/>
        </p:nvSpPr>
        <p:spPr>
          <a:xfrm>
            <a:off x="1121779" y="2352675"/>
            <a:ext cx="800219" cy="369332"/>
          </a:xfrm>
          <a:prstGeom prst="rect">
            <a:avLst/>
          </a:prstGeom>
          <a:noFill/>
        </p:spPr>
        <p:txBody>
          <a:bodyPr wrap="none" rtlCol="0">
            <a:spAutoFit/>
          </a:bodyPr>
          <a:lstStyle/>
          <a:p>
            <a:r>
              <a:rPr lang="en-US" dirty="0"/>
              <a:t>Jul 19</a:t>
            </a:r>
          </a:p>
        </p:txBody>
      </p:sp>
      <p:sp>
        <p:nvSpPr>
          <p:cNvPr id="12" name="TextBox 11">
            <a:extLst>
              <a:ext uri="{FF2B5EF4-FFF2-40B4-BE49-F238E27FC236}">
                <a16:creationId xmlns:a16="http://schemas.microsoft.com/office/drawing/2014/main" id="{9BA0C83B-30F9-D444-BF2D-972A1B5871D2}"/>
              </a:ext>
            </a:extLst>
          </p:cNvPr>
          <p:cNvSpPr txBox="1"/>
          <p:nvPr/>
        </p:nvSpPr>
        <p:spPr>
          <a:xfrm>
            <a:off x="3201913" y="2352675"/>
            <a:ext cx="800219" cy="369332"/>
          </a:xfrm>
          <a:prstGeom prst="rect">
            <a:avLst/>
          </a:prstGeom>
          <a:noFill/>
        </p:spPr>
        <p:txBody>
          <a:bodyPr wrap="none" rtlCol="0">
            <a:spAutoFit/>
          </a:bodyPr>
          <a:lstStyle/>
          <a:p>
            <a:r>
              <a:rPr lang="en-US" dirty="0"/>
              <a:t>Jul 20</a:t>
            </a:r>
          </a:p>
        </p:txBody>
      </p:sp>
      <p:sp>
        <p:nvSpPr>
          <p:cNvPr id="14" name="TextBox 13">
            <a:extLst>
              <a:ext uri="{FF2B5EF4-FFF2-40B4-BE49-F238E27FC236}">
                <a16:creationId xmlns:a16="http://schemas.microsoft.com/office/drawing/2014/main" id="{635AD9BC-6D9D-8A4C-AAAB-DCD35B0AE3D2}"/>
              </a:ext>
            </a:extLst>
          </p:cNvPr>
          <p:cNvSpPr txBox="1"/>
          <p:nvPr/>
        </p:nvSpPr>
        <p:spPr>
          <a:xfrm>
            <a:off x="5383428" y="2394466"/>
            <a:ext cx="800219" cy="369332"/>
          </a:xfrm>
          <a:prstGeom prst="rect">
            <a:avLst/>
          </a:prstGeom>
          <a:noFill/>
        </p:spPr>
        <p:txBody>
          <a:bodyPr wrap="none" rtlCol="0">
            <a:spAutoFit/>
          </a:bodyPr>
          <a:lstStyle/>
          <a:p>
            <a:r>
              <a:rPr lang="en-US" dirty="0"/>
              <a:t>Jul 21</a:t>
            </a:r>
          </a:p>
        </p:txBody>
      </p:sp>
      <p:sp>
        <p:nvSpPr>
          <p:cNvPr id="16" name="TextBox 15">
            <a:extLst>
              <a:ext uri="{FF2B5EF4-FFF2-40B4-BE49-F238E27FC236}">
                <a16:creationId xmlns:a16="http://schemas.microsoft.com/office/drawing/2014/main" id="{8351DD50-F6B2-6B48-BCC1-B8EE64FA3949}"/>
              </a:ext>
            </a:extLst>
          </p:cNvPr>
          <p:cNvSpPr txBox="1"/>
          <p:nvPr/>
        </p:nvSpPr>
        <p:spPr>
          <a:xfrm>
            <a:off x="7206922" y="2350532"/>
            <a:ext cx="800219" cy="369332"/>
          </a:xfrm>
          <a:prstGeom prst="rect">
            <a:avLst/>
          </a:prstGeom>
          <a:noFill/>
        </p:spPr>
        <p:txBody>
          <a:bodyPr wrap="none" rtlCol="0">
            <a:spAutoFit/>
          </a:bodyPr>
          <a:lstStyle/>
          <a:p>
            <a:r>
              <a:rPr lang="en-US" dirty="0"/>
              <a:t>Jul 22</a:t>
            </a:r>
          </a:p>
        </p:txBody>
      </p:sp>
      <p:sp>
        <p:nvSpPr>
          <p:cNvPr id="18" name="TextBox 17">
            <a:extLst>
              <a:ext uri="{FF2B5EF4-FFF2-40B4-BE49-F238E27FC236}">
                <a16:creationId xmlns:a16="http://schemas.microsoft.com/office/drawing/2014/main" id="{8C2BF936-8C23-A649-9C20-946A524A1009}"/>
              </a:ext>
            </a:extLst>
          </p:cNvPr>
          <p:cNvSpPr txBox="1"/>
          <p:nvPr/>
        </p:nvSpPr>
        <p:spPr>
          <a:xfrm>
            <a:off x="1121778" y="5471041"/>
            <a:ext cx="800219" cy="369332"/>
          </a:xfrm>
          <a:prstGeom prst="rect">
            <a:avLst/>
          </a:prstGeom>
          <a:noFill/>
        </p:spPr>
        <p:txBody>
          <a:bodyPr wrap="none" rtlCol="0">
            <a:spAutoFit/>
          </a:bodyPr>
          <a:lstStyle/>
          <a:p>
            <a:r>
              <a:rPr lang="en-US" dirty="0"/>
              <a:t>Jul 23</a:t>
            </a:r>
          </a:p>
        </p:txBody>
      </p:sp>
      <p:sp>
        <p:nvSpPr>
          <p:cNvPr id="20" name="TextBox 19">
            <a:extLst>
              <a:ext uri="{FF2B5EF4-FFF2-40B4-BE49-F238E27FC236}">
                <a16:creationId xmlns:a16="http://schemas.microsoft.com/office/drawing/2014/main" id="{A316DEA7-26FB-A74C-9D73-7C30A4358184}"/>
              </a:ext>
            </a:extLst>
          </p:cNvPr>
          <p:cNvSpPr txBox="1"/>
          <p:nvPr/>
        </p:nvSpPr>
        <p:spPr>
          <a:xfrm>
            <a:off x="3229500" y="5472589"/>
            <a:ext cx="800219" cy="369332"/>
          </a:xfrm>
          <a:prstGeom prst="rect">
            <a:avLst/>
          </a:prstGeom>
          <a:noFill/>
        </p:spPr>
        <p:txBody>
          <a:bodyPr wrap="none" rtlCol="0">
            <a:spAutoFit/>
          </a:bodyPr>
          <a:lstStyle/>
          <a:p>
            <a:r>
              <a:rPr lang="en-US" dirty="0"/>
              <a:t>Jul 24</a:t>
            </a:r>
          </a:p>
        </p:txBody>
      </p:sp>
      <p:sp>
        <p:nvSpPr>
          <p:cNvPr id="21" name="TextBox 20">
            <a:extLst>
              <a:ext uri="{FF2B5EF4-FFF2-40B4-BE49-F238E27FC236}">
                <a16:creationId xmlns:a16="http://schemas.microsoft.com/office/drawing/2014/main" id="{B302D07A-5FF6-834A-844D-F52CCD8A5BAE}"/>
              </a:ext>
            </a:extLst>
          </p:cNvPr>
          <p:cNvSpPr txBox="1"/>
          <p:nvPr/>
        </p:nvSpPr>
        <p:spPr>
          <a:xfrm>
            <a:off x="5358302" y="5522113"/>
            <a:ext cx="800219" cy="369332"/>
          </a:xfrm>
          <a:prstGeom prst="rect">
            <a:avLst/>
          </a:prstGeom>
          <a:noFill/>
        </p:spPr>
        <p:txBody>
          <a:bodyPr wrap="none" rtlCol="0">
            <a:spAutoFit/>
          </a:bodyPr>
          <a:lstStyle/>
          <a:p>
            <a:r>
              <a:rPr lang="en-US" dirty="0"/>
              <a:t>Jul 25</a:t>
            </a:r>
          </a:p>
        </p:txBody>
      </p:sp>
      <p:sp>
        <p:nvSpPr>
          <p:cNvPr id="22" name="TextBox 21">
            <a:extLst>
              <a:ext uri="{FF2B5EF4-FFF2-40B4-BE49-F238E27FC236}">
                <a16:creationId xmlns:a16="http://schemas.microsoft.com/office/drawing/2014/main" id="{CB403F31-EB50-0F48-9687-F7949152EC73}"/>
              </a:ext>
            </a:extLst>
          </p:cNvPr>
          <p:cNvSpPr txBox="1"/>
          <p:nvPr/>
        </p:nvSpPr>
        <p:spPr>
          <a:xfrm>
            <a:off x="7242142" y="5522113"/>
            <a:ext cx="800219" cy="369332"/>
          </a:xfrm>
          <a:prstGeom prst="rect">
            <a:avLst/>
          </a:prstGeom>
          <a:noFill/>
        </p:spPr>
        <p:txBody>
          <a:bodyPr wrap="none" rtlCol="0">
            <a:spAutoFit/>
          </a:bodyPr>
          <a:lstStyle/>
          <a:p>
            <a:r>
              <a:rPr lang="en-US" dirty="0"/>
              <a:t>Jul 27</a:t>
            </a:r>
          </a:p>
        </p:txBody>
      </p:sp>
      <p:sp>
        <p:nvSpPr>
          <p:cNvPr id="5" name="TextBox 4">
            <a:extLst>
              <a:ext uri="{FF2B5EF4-FFF2-40B4-BE49-F238E27FC236}">
                <a16:creationId xmlns:a16="http://schemas.microsoft.com/office/drawing/2014/main" id="{37944190-DC53-EB4C-824F-E1956E497EEC}"/>
              </a:ext>
            </a:extLst>
          </p:cNvPr>
          <p:cNvSpPr txBox="1"/>
          <p:nvPr/>
        </p:nvSpPr>
        <p:spPr>
          <a:xfrm>
            <a:off x="761345" y="1025752"/>
            <a:ext cx="962698" cy="553998"/>
          </a:xfrm>
          <a:prstGeom prst="rect">
            <a:avLst/>
          </a:prstGeom>
          <a:noFill/>
        </p:spPr>
        <p:txBody>
          <a:bodyPr wrap="square" rtlCol="0">
            <a:spAutoFit/>
          </a:bodyPr>
          <a:lstStyle/>
          <a:p>
            <a:pPr algn="ctr"/>
            <a:r>
              <a:rPr lang="en-US" sz="1000" dirty="0">
                <a:solidFill>
                  <a:srgbClr val="FF0000"/>
                </a:solidFill>
              </a:rPr>
              <a:t>Large Salinity offset surface to 160 m</a:t>
            </a:r>
          </a:p>
        </p:txBody>
      </p:sp>
      <p:sp>
        <p:nvSpPr>
          <p:cNvPr id="24" name="TextBox 23">
            <a:extLst>
              <a:ext uri="{FF2B5EF4-FFF2-40B4-BE49-F238E27FC236}">
                <a16:creationId xmlns:a16="http://schemas.microsoft.com/office/drawing/2014/main" id="{D7147B2C-DDEA-BC40-8F73-CEDFB8D1930D}"/>
              </a:ext>
            </a:extLst>
          </p:cNvPr>
          <p:cNvSpPr txBox="1"/>
          <p:nvPr/>
        </p:nvSpPr>
        <p:spPr>
          <a:xfrm>
            <a:off x="6652599" y="3867032"/>
            <a:ext cx="962698" cy="861774"/>
          </a:xfrm>
          <a:prstGeom prst="rect">
            <a:avLst/>
          </a:prstGeom>
          <a:noFill/>
        </p:spPr>
        <p:txBody>
          <a:bodyPr wrap="square" rtlCol="0">
            <a:spAutoFit/>
          </a:bodyPr>
          <a:lstStyle/>
          <a:p>
            <a:pPr algn="ctr"/>
            <a:r>
              <a:rPr lang="en-US" sz="1000" dirty="0">
                <a:solidFill>
                  <a:srgbClr val="FF0000"/>
                </a:solidFill>
              </a:rPr>
              <a:t>Salinity Progressively Improves over 1 week period </a:t>
            </a:r>
          </a:p>
        </p:txBody>
      </p:sp>
    </p:spTree>
    <p:extLst>
      <p:ext uri="{BB962C8B-B14F-4D97-AF65-F5344CB8AC3E}">
        <p14:creationId xmlns:p14="http://schemas.microsoft.com/office/powerpoint/2010/main" val="37685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4536B-7A30-2E48-8D71-97921C8303AE}"/>
              </a:ext>
            </a:extLst>
          </p:cNvPr>
          <p:cNvPicPr>
            <a:picLocks noChangeAspect="1"/>
          </p:cNvPicPr>
          <p:nvPr/>
        </p:nvPicPr>
        <p:blipFill rotWithShape="1">
          <a:blip r:embed="rId2"/>
          <a:srcRect r="53183"/>
          <a:stretch/>
        </p:blipFill>
        <p:spPr>
          <a:xfrm>
            <a:off x="4733365" y="716969"/>
            <a:ext cx="3294528" cy="5710824"/>
          </a:xfrm>
          <a:prstGeom prst="rect">
            <a:avLst/>
          </a:prstGeom>
        </p:spPr>
      </p:pic>
      <p:pic>
        <p:nvPicPr>
          <p:cNvPr id="3" name="Picture 2">
            <a:extLst>
              <a:ext uri="{FF2B5EF4-FFF2-40B4-BE49-F238E27FC236}">
                <a16:creationId xmlns:a16="http://schemas.microsoft.com/office/drawing/2014/main" id="{B6F2FE91-3F13-6C47-87F5-CFE827397262}"/>
              </a:ext>
            </a:extLst>
          </p:cNvPr>
          <p:cNvPicPr>
            <a:picLocks noChangeAspect="1"/>
          </p:cNvPicPr>
          <p:nvPr/>
        </p:nvPicPr>
        <p:blipFill rotWithShape="1">
          <a:blip r:embed="rId3"/>
          <a:srcRect r="53692"/>
          <a:stretch/>
        </p:blipFill>
        <p:spPr>
          <a:xfrm>
            <a:off x="1012237" y="716969"/>
            <a:ext cx="3243292" cy="5683831"/>
          </a:xfrm>
          <a:prstGeom prst="rect">
            <a:avLst/>
          </a:prstGeom>
        </p:spPr>
      </p:pic>
      <p:sp>
        <p:nvSpPr>
          <p:cNvPr id="4" name="TextBox 3">
            <a:extLst>
              <a:ext uri="{FF2B5EF4-FFF2-40B4-BE49-F238E27FC236}">
                <a16:creationId xmlns:a16="http://schemas.microsoft.com/office/drawing/2014/main" id="{B5136C0E-3E6F-7648-A731-9ADA7804CD8E}"/>
              </a:ext>
            </a:extLst>
          </p:cNvPr>
          <p:cNvSpPr txBox="1"/>
          <p:nvPr/>
        </p:nvSpPr>
        <p:spPr>
          <a:xfrm>
            <a:off x="1942049" y="4296798"/>
            <a:ext cx="1075936" cy="492443"/>
          </a:xfrm>
          <a:prstGeom prst="rect">
            <a:avLst/>
          </a:prstGeom>
          <a:noFill/>
        </p:spPr>
        <p:txBody>
          <a:bodyPr wrap="none" rtlCol="0">
            <a:spAutoFit/>
          </a:bodyPr>
          <a:lstStyle/>
          <a:p>
            <a:r>
              <a:rPr lang="en-US" sz="2600" dirty="0"/>
              <a:t>Jul 19</a:t>
            </a:r>
          </a:p>
        </p:txBody>
      </p:sp>
      <p:sp>
        <p:nvSpPr>
          <p:cNvPr id="5" name="TextBox 4">
            <a:extLst>
              <a:ext uri="{FF2B5EF4-FFF2-40B4-BE49-F238E27FC236}">
                <a16:creationId xmlns:a16="http://schemas.microsoft.com/office/drawing/2014/main" id="{5B249EEE-8155-0940-87BF-D71E5ACDD4F1}"/>
              </a:ext>
            </a:extLst>
          </p:cNvPr>
          <p:cNvSpPr txBox="1"/>
          <p:nvPr/>
        </p:nvSpPr>
        <p:spPr>
          <a:xfrm>
            <a:off x="5857094" y="4296798"/>
            <a:ext cx="1075936" cy="492443"/>
          </a:xfrm>
          <a:prstGeom prst="rect">
            <a:avLst/>
          </a:prstGeom>
          <a:noFill/>
        </p:spPr>
        <p:txBody>
          <a:bodyPr wrap="none" rtlCol="0">
            <a:spAutoFit/>
          </a:bodyPr>
          <a:lstStyle/>
          <a:p>
            <a:r>
              <a:rPr lang="en-US" sz="2600" dirty="0"/>
              <a:t>Jul 27</a:t>
            </a:r>
          </a:p>
        </p:txBody>
      </p:sp>
      <p:sp>
        <p:nvSpPr>
          <p:cNvPr id="6" name="TextBox 5">
            <a:extLst>
              <a:ext uri="{FF2B5EF4-FFF2-40B4-BE49-F238E27FC236}">
                <a16:creationId xmlns:a16="http://schemas.microsoft.com/office/drawing/2014/main" id="{4FF7820F-AEE6-2E4C-B888-3CCA9B1A6C5D}"/>
              </a:ext>
            </a:extLst>
          </p:cNvPr>
          <p:cNvSpPr txBox="1"/>
          <p:nvPr/>
        </p:nvSpPr>
        <p:spPr>
          <a:xfrm>
            <a:off x="1745745" y="11613"/>
            <a:ext cx="5652509" cy="584775"/>
          </a:xfrm>
          <a:prstGeom prst="rect">
            <a:avLst/>
          </a:prstGeom>
          <a:noFill/>
        </p:spPr>
        <p:txBody>
          <a:bodyPr wrap="none" rtlCol="0">
            <a:spAutoFit/>
          </a:bodyPr>
          <a:lstStyle/>
          <a:p>
            <a:r>
              <a:rPr lang="en-US" sz="3200" dirty="0">
                <a:solidFill>
                  <a:schemeClr val="bg1"/>
                </a:solidFill>
              </a:rPr>
              <a:t>SG665 Salinity at Deployment</a:t>
            </a:r>
          </a:p>
        </p:txBody>
      </p:sp>
    </p:spTree>
    <p:extLst>
      <p:ext uri="{BB962C8B-B14F-4D97-AF65-F5344CB8AC3E}">
        <p14:creationId xmlns:p14="http://schemas.microsoft.com/office/powerpoint/2010/main" val="698526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218AE26-BD90-F545-8565-8BB0FFC2C06B}"/>
              </a:ext>
            </a:extLst>
          </p:cNvPr>
          <p:cNvSpPr/>
          <p:nvPr/>
        </p:nvSpPr>
        <p:spPr>
          <a:xfrm>
            <a:off x="1672691" y="3143883"/>
            <a:ext cx="1338828" cy="646331"/>
          </a:xfrm>
          <a:prstGeom prst="rect">
            <a:avLst/>
          </a:prstGeom>
        </p:spPr>
        <p:txBody>
          <a:bodyPr wrap="none">
            <a:spAutoFit/>
          </a:bodyPr>
          <a:lstStyle/>
          <a:p>
            <a:pPr algn="ctr"/>
            <a:r>
              <a:rPr lang="en-US" dirty="0">
                <a:solidFill>
                  <a:schemeClr val="bg1"/>
                </a:solidFill>
              </a:rPr>
              <a:t>Dorian</a:t>
            </a:r>
          </a:p>
          <a:p>
            <a:pPr algn="ctr"/>
            <a:r>
              <a:rPr lang="en-US" dirty="0">
                <a:solidFill>
                  <a:schemeClr val="bg1"/>
                </a:solidFill>
              </a:rPr>
              <a:t>8/24 – 7/07</a:t>
            </a:r>
            <a:endParaRPr lang="en-US" dirty="0"/>
          </a:p>
        </p:txBody>
      </p:sp>
      <p:sp>
        <p:nvSpPr>
          <p:cNvPr id="14" name="TextBox 13">
            <a:extLst>
              <a:ext uri="{FF2B5EF4-FFF2-40B4-BE49-F238E27FC236}">
                <a16:creationId xmlns:a16="http://schemas.microsoft.com/office/drawing/2014/main" id="{3D5F8BE7-8FFB-7F4D-A987-3D49B4153645}"/>
              </a:ext>
            </a:extLst>
          </p:cNvPr>
          <p:cNvSpPr txBox="1"/>
          <p:nvPr/>
        </p:nvSpPr>
        <p:spPr>
          <a:xfrm>
            <a:off x="2745342" y="0"/>
            <a:ext cx="4040658" cy="584775"/>
          </a:xfrm>
          <a:prstGeom prst="rect">
            <a:avLst/>
          </a:prstGeom>
          <a:noFill/>
        </p:spPr>
        <p:txBody>
          <a:bodyPr wrap="none" rtlCol="0">
            <a:spAutoFit/>
          </a:bodyPr>
          <a:lstStyle/>
          <a:p>
            <a:r>
              <a:rPr lang="en-US" sz="3200" dirty="0">
                <a:solidFill>
                  <a:schemeClr val="bg1"/>
                </a:solidFill>
              </a:rPr>
              <a:t>Tropical Storm Karen</a:t>
            </a:r>
          </a:p>
        </p:txBody>
      </p:sp>
      <p:sp>
        <p:nvSpPr>
          <p:cNvPr id="18" name="TextBox 17">
            <a:extLst>
              <a:ext uri="{FF2B5EF4-FFF2-40B4-BE49-F238E27FC236}">
                <a16:creationId xmlns:a16="http://schemas.microsoft.com/office/drawing/2014/main" id="{89CDD33D-9EC0-1E46-9DDB-186A56F910FF}"/>
              </a:ext>
            </a:extLst>
          </p:cNvPr>
          <p:cNvSpPr txBox="1"/>
          <p:nvPr/>
        </p:nvSpPr>
        <p:spPr>
          <a:xfrm>
            <a:off x="2342104" y="916528"/>
            <a:ext cx="4854003" cy="369332"/>
          </a:xfrm>
          <a:prstGeom prst="rect">
            <a:avLst/>
          </a:prstGeom>
          <a:noFill/>
        </p:spPr>
        <p:txBody>
          <a:bodyPr wrap="square" rtlCol="0">
            <a:spAutoFit/>
          </a:bodyPr>
          <a:lstStyle/>
          <a:p>
            <a:pPr algn="ctr"/>
            <a:r>
              <a:rPr lang="en-US" dirty="0"/>
              <a:t>Gliders Deployed Sep20</a:t>
            </a:r>
            <a:r>
              <a:rPr lang="en-US" baseline="30000" dirty="0"/>
              <a:t>th</a:t>
            </a:r>
            <a:r>
              <a:rPr lang="en-US" dirty="0"/>
              <a:t> to Sep 27</a:t>
            </a:r>
            <a:r>
              <a:rPr lang="en-US" baseline="30000" dirty="0"/>
              <a:t>th</a:t>
            </a:r>
            <a:r>
              <a:rPr lang="en-US" dirty="0"/>
              <a:t> 2019</a:t>
            </a:r>
          </a:p>
        </p:txBody>
      </p:sp>
      <p:pic>
        <p:nvPicPr>
          <p:cNvPr id="23" name="Picture 22">
            <a:extLst>
              <a:ext uri="{FF2B5EF4-FFF2-40B4-BE49-F238E27FC236}">
                <a16:creationId xmlns:a16="http://schemas.microsoft.com/office/drawing/2014/main" id="{065CACD8-EBEF-D34F-BD9C-DA54ED621270}"/>
              </a:ext>
            </a:extLst>
          </p:cNvPr>
          <p:cNvPicPr>
            <a:picLocks noChangeAspect="1"/>
          </p:cNvPicPr>
          <p:nvPr/>
        </p:nvPicPr>
        <p:blipFill rotWithShape="1">
          <a:blip r:embed="rId3"/>
          <a:srcRect l="26729" t="9058" r="27202" b="2646"/>
          <a:stretch/>
        </p:blipFill>
        <p:spPr>
          <a:xfrm>
            <a:off x="4834689" y="1564516"/>
            <a:ext cx="3902622" cy="4476448"/>
          </a:xfrm>
          <a:prstGeom prst="rect">
            <a:avLst/>
          </a:prstGeom>
        </p:spPr>
      </p:pic>
      <p:pic>
        <p:nvPicPr>
          <p:cNvPr id="27" name="Picture 26">
            <a:extLst>
              <a:ext uri="{FF2B5EF4-FFF2-40B4-BE49-F238E27FC236}">
                <a16:creationId xmlns:a16="http://schemas.microsoft.com/office/drawing/2014/main" id="{00EA6A9E-1270-2243-B526-178BDE9A64EC}"/>
              </a:ext>
            </a:extLst>
          </p:cNvPr>
          <p:cNvPicPr>
            <a:picLocks noChangeAspect="1"/>
          </p:cNvPicPr>
          <p:nvPr/>
        </p:nvPicPr>
        <p:blipFill rotWithShape="1">
          <a:blip r:embed="rId4"/>
          <a:srcRect l="15767" t="8801" r="15412"/>
          <a:stretch/>
        </p:blipFill>
        <p:spPr>
          <a:xfrm>
            <a:off x="39719" y="1960214"/>
            <a:ext cx="4614863" cy="3660000"/>
          </a:xfrm>
          <a:prstGeom prst="rect">
            <a:avLst/>
          </a:prstGeom>
        </p:spPr>
      </p:pic>
      <p:cxnSp>
        <p:nvCxnSpPr>
          <p:cNvPr id="29" name="Straight Connector 28">
            <a:extLst>
              <a:ext uri="{FF2B5EF4-FFF2-40B4-BE49-F238E27FC236}">
                <a16:creationId xmlns:a16="http://schemas.microsoft.com/office/drawing/2014/main" id="{96527C2F-D9DE-0D42-9DC1-4E3ADE0B7F96}"/>
              </a:ext>
            </a:extLst>
          </p:cNvPr>
          <p:cNvCxnSpPr>
            <a:cxnSpLocks/>
          </p:cNvCxnSpPr>
          <p:nvPr/>
        </p:nvCxnSpPr>
        <p:spPr>
          <a:xfrm flipH="1">
            <a:off x="3356977" y="1551990"/>
            <a:ext cx="1653434" cy="2819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8318AA-45AF-0A4A-855E-73A5C11F65E5}"/>
              </a:ext>
            </a:extLst>
          </p:cNvPr>
          <p:cNvCxnSpPr>
            <a:cxnSpLocks/>
          </p:cNvCxnSpPr>
          <p:nvPr/>
        </p:nvCxnSpPr>
        <p:spPr>
          <a:xfrm flipH="1" flipV="1">
            <a:off x="3356977" y="5033412"/>
            <a:ext cx="1653434" cy="982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6993606-4C73-9149-AC2C-A1D18009A53A}"/>
              </a:ext>
            </a:extLst>
          </p:cNvPr>
          <p:cNvSpPr txBox="1"/>
          <p:nvPr/>
        </p:nvSpPr>
        <p:spPr>
          <a:xfrm>
            <a:off x="2641198" y="3341732"/>
            <a:ext cx="1928733" cy="646331"/>
          </a:xfrm>
          <a:prstGeom prst="rect">
            <a:avLst/>
          </a:prstGeom>
          <a:solidFill>
            <a:srgbClr val="F5F5F5">
              <a:alpha val="40000"/>
            </a:srgbClr>
          </a:solidFill>
        </p:spPr>
        <p:txBody>
          <a:bodyPr wrap="none" rtlCol="0">
            <a:spAutoFit/>
          </a:bodyPr>
          <a:lstStyle/>
          <a:p>
            <a:pPr algn="ctr"/>
            <a:r>
              <a:rPr lang="en-US" b="1" dirty="0"/>
              <a:t>Karen</a:t>
            </a:r>
          </a:p>
          <a:p>
            <a:pPr algn="ctr"/>
            <a:r>
              <a:rPr lang="en-US" b="1" dirty="0"/>
              <a:t>Sep 20 – Sep 27</a:t>
            </a:r>
          </a:p>
        </p:txBody>
      </p:sp>
      <p:sp>
        <p:nvSpPr>
          <p:cNvPr id="10" name="Oval 9">
            <a:extLst>
              <a:ext uri="{FF2B5EF4-FFF2-40B4-BE49-F238E27FC236}">
                <a16:creationId xmlns:a16="http://schemas.microsoft.com/office/drawing/2014/main" id="{EAF14C11-1A7A-5F47-8880-E22AE5C5A043}"/>
              </a:ext>
            </a:extLst>
          </p:cNvPr>
          <p:cNvSpPr/>
          <p:nvPr/>
        </p:nvSpPr>
        <p:spPr>
          <a:xfrm rot="18632488">
            <a:off x="7380080" y="4578415"/>
            <a:ext cx="733040" cy="99235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0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A99CBB-B6BB-5F40-9E57-0981D76CED11}"/>
              </a:ext>
            </a:extLst>
          </p:cNvPr>
          <p:cNvPicPr>
            <a:picLocks noChangeAspect="1"/>
          </p:cNvPicPr>
          <p:nvPr/>
        </p:nvPicPr>
        <p:blipFill>
          <a:blip r:embed="rId3"/>
          <a:stretch>
            <a:fillRect/>
          </a:stretch>
        </p:blipFill>
        <p:spPr>
          <a:xfrm>
            <a:off x="69850" y="1299424"/>
            <a:ext cx="9004300" cy="5054600"/>
          </a:xfrm>
          <a:prstGeom prst="rect">
            <a:avLst/>
          </a:prstGeom>
        </p:spPr>
      </p:pic>
      <p:sp>
        <p:nvSpPr>
          <p:cNvPr id="3" name="TextBox 2">
            <a:extLst>
              <a:ext uri="{FF2B5EF4-FFF2-40B4-BE49-F238E27FC236}">
                <a16:creationId xmlns:a16="http://schemas.microsoft.com/office/drawing/2014/main" id="{4E37B10F-A5AD-9145-B3B8-CCD2D6DD0EB9}"/>
              </a:ext>
            </a:extLst>
          </p:cNvPr>
          <p:cNvSpPr txBox="1"/>
          <p:nvPr/>
        </p:nvSpPr>
        <p:spPr>
          <a:xfrm>
            <a:off x="6159991" y="2270347"/>
            <a:ext cx="500458" cy="369332"/>
          </a:xfrm>
          <a:prstGeom prst="rect">
            <a:avLst/>
          </a:prstGeom>
          <a:noFill/>
        </p:spPr>
        <p:txBody>
          <a:bodyPr wrap="none" rtlCol="0">
            <a:spAutoFit/>
          </a:bodyPr>
          <a:lstStyle/>
          <a:p>
            <a:r>
              <a:rPr lang="en-US" dirty="0"/>
              <a:t>26</a:t>
            </a:r>
            <a:r>
              <a:rPr lang="en-US" baseline="30000" dirty="0"/>
              <a:t>o</a:t>
            </a:r>
          </a:p>
        </p:txBody>
      </p:sp>
      <p:sp>
        <p:nvSpPr>
          <p:cNvPr id="4" name="TextBox 3">
            <a:extLst>
              <a:ext uri="{FF2B5EF4-FFF2-40B4-BE49-F238E27FC236}">
                <a16:creationId xmlns:a16="http://schemas.microsoft.com/office/drawing/2014/main" id="{02BDB9A9-A20F-8444-8571-914047C910E8}"/>
              </a:ext>
            </a:extLst>
          </p:cNvPr>
          <p:cNvSpPr txBox="1"/>
          <p:nvPr/>
        </p:nvSpPr>
        <p:spPr>
          <a:xfrm>
            <a:off x="2745342" y="0"/>
            <a:ext cx="4040658" cy="584775"/>
          </a:xfrm>
          <a:prstGeom prst="rect">
            <a:avLst/>
          </a:prstGeom>
          <a:noFill/>
        </p:spPr>
        <p:txBody>
          <a:bodyPr wrap="none" rtlCol="0">
            <a:spAutoFit/>
          </a:bodyPr>
          <a:lstStyle/>
          <a:p>
            <a:r>
              <a:rPr lang="en-US" sz="3200" dirty="0">
                <a:solidFill>
                  <a:schemeClr val="bg1"/>
                </a:solidFill>
              </a:rPr>
              <a:t>Tropical Storm Karen</a:t>
            </a:r>
          </a:p>
        </p:txBody>
      </p:sp>
      <p:sp>
        <p:nvSpPr>
          <p:cNvPr id="5" name="TextBox 4">
            <a:extLst>
              <a:ext uri="{FF2B5EF4-FFF2-40B4-BE49-F238E27FC236}">
                <a16:creationId xmlns:a16="http://schemas.microsoft.com/office/drawing/2014/main" id="{88908191-EC7A-B248-A3F9-EAD419C67A09}"/>
              </a:ext>
            </a:extLst>
          </p:cNvPr>
          <p:cNvSpPr txBox="1"/>
          <p:nvPr/>
        </p:nvSpPr>
        <p:spPr>
          <a:xfrm>
            <a:off x="6726099" y="714649"/>
            <a:ext cx="1277914" cy="584775"/>
          </a:xfrm>
          <a:prstGeom prst="rect">
            <a:avLst/>
          </a:prstGeom>
          <a:noFill/>
        </p:spPr>
        <p:txBody>
          <a:bodyPr wrap="none" rtlCol="0">
            <a:spAutoFit/>
          </a:bodyPr>
          <a:lstStyle/>
          <a:p>
            <a:r>
              <a:rPr lang="en-US" sz="3200" dirty="0"/>
              <a:t>Karen</a:t>
            </a:r>
          </a:p>
        </p:txBody>
      </p:sp>
      <p:cxnSp>
        <p:nvCxnSpPr>
          <p:cNvPr id="6" name="Straight Arrow Connector 5">
            <a:extLst>
              <a:ext uri="{FF2B5EF4-FFF2-40B4-BE49-F238E27FC236}">
                <a16:creationId xmlns:a16="http://schemas.microsoft.com/office/drawing/2014/main" id="{EA3E2C37-AA55-4949-A22D-632BFCCCEA11}"/>
              </a:ext>
            </a:extLst>
          </p:cNvPr>
          <p:cNvCxnSpPr>
            <a:cxnSpLocks/>
          </p:cNvCxnSpPr>
          <p:nvPr/>
        </p:nvCxnSpPr>
        <p:spPr>
          <a:xfrm flipH="1">
            <a:off x="6986124" y="1238125"/>
            <a:ext cx="378932" cy="10637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170239"/>
      </p:ext>
    </p:extLst>
  </p:cSld>
  <p:clrMapOvr>
    <a:masterClrMapping/>
  </p:clrMapOvr>
</p:sld>
</file>

<file path=ppt/theme/theme1.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7741</TotalTime>
  <Words>573</Words>
  <Application>Microsoft Macintosh PowerPoint</Application>
  <PresentationFormat>On-screen Show (4:3)</PresentationFormat>
  <Paragraphs>88</Paragraphs>
  <Slides>14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Courier New</vt:lpstr>
      <vt:lpstr>Rockwell</vt:lpstr>
      <vt:lpstr>2_IOOS PowerPoint Masters_012716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85</cp:revision>
  <cp:lastPrinted>2019-09-27T15:52:39Z</cp:lastPrinted>
  <dcterms:created xsi:type="dcterms:W3CDTF">2019-09-27T13:43:24Z</dcterms:created>
  <dcterms:modified xsi:type="dcterms:W3CDTF">2019-11-26T16:58:13Z</dcterms:modified>
</cp:coreProperties>
</file>