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33" r:id="rId2"/>
    <p:sldId id="592" r:id="rId3"/>
    <p:sldId id="563" r:id="rId4"/>
    <p:sldId id="562" r:id="rId5"/>
    <p:sldId id="564" r:id="rId6"/>
    <p:sldId id="559" r:id="rId7"/>
    <p:sldId id="594" r:id="rId8"/>
    <p:sldId id="573" r:id="rId9"/>
    <p:sldId id="565" r:id="rId10"/>
    <p:sldId id="568" r:id="rId11"/>
  </p:sldIdLst>
  <p:sldSz cx="9144000" cy="6858000" type="screen4x3"/>
  <p:notesSz cx="6934200" cy="92329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deGothic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deGothic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deGothic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deGothic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adeGothic" pitchFamily="2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adeGothic" pitchFamily="2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adeGothic" pitchFamily="2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adeGothic" pitchFamily="2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adeGothic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E92BC0"/>
    <a:srgbClr val="0B2755"/>
    <a:srgbClr val="6600CC"/>
    <a:srgbClr val="000066"/>
    <a:srgbClr val="F91BCF"/>
    <a:srgbClr val="99CCFF"/>
    <a:srgbClr val="CCCCFF"/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5" autoAdjust="0"/>
    <p:restoredTop sz="92424" autoAdjust="0"/>
  </p:normalViewPr>
  <p:slideViewPr>
    <p:cSldViewPr>
      <p:cViewPr varScale="1">
        <p:scale>
          <a:sx n="117" d="100"/>
          <a:sy n="117" d="100"/>
        </p:scale>
        <p:origin x="4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62" y="-96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21" cy="4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t" anchorCtr="0" compatLnSpc="1">
            <a:prstTxWarp prst="textNoShape">
              <a:avLst/>
            </a:prstTxWarp>
          </a:bodyPr>
          <a:lstStyle>
            <a:lvl1pPr defTabSz="905706">
              <a:defRPr sz="11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80" y="2"/>
            <a:ext cx="3005120" cy="4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t" anchorCtr="0" compatLnSpc="1">
            <a:prstTxWarp prst="textNoShape">
              <a:avLst/>
            </a:prstTxWarp>
          </a:bodyPr>
          <a:lstStyle>
            <a:lvl1pPr algn="r" defTabSz="905706">
              <a:defRPr sz="11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341"/>
            <a:ext cx="3005121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b" anchorCtr="0" compatLnSpc="1">
            <a:prstTxWarp prst="textNoShape">
              <a:avLst/>
            </a:prstTxWarp>
          </a:bodyPr>
          <a:lstStyle>
            <a:lvl1pPr defTabSz="905706">
              <a:defRPr sz="11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70341"/>
            <a:ext cx="3005120" cy="4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b" anchorCtr="0" compatLnSpc="1">
            <a:prstTxWarp prst="textNoShape">
              <a:avLst/>
            </a:prstTxWarp>
          </a:bodyPr>
          <a:lstStyle>
            <a:lvl1pPr algn="r" defTabSz="905706">
              <a:defRPr sz="1100"/>
            </a:lvl1pPr>
          </a:lstStyle>
          <a:p>
            <a:fld id="{72FF9689-30EF-5E43-9CB8-2100C15AD5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9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21" cy="4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t" anchorCtr="0" compatLnSpc="1">
            <a:prstTxWarp prst="textNoShape">
              <a:avLst/>
            </a:prstTxWarp>
          </a:bodyPr>
          <a:lstStyle>
            <a:lvl1pPr defTabSz="905706">
              <a:defRPr sz="1100">
                <a:latin typeface="Arial" pitchFamily="-65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574" y="2"/>
            <a:ext cx="3005121" cy="4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t" anchorCtr="0" compatLnSpc="1">
            <a:prstTxWarp prst="textNoShape">
              <a:avLst/>
            </a:prstTxWarp>
          </a:bodyPr>
          <a:lstStyle>
            <a:lvl1pPr algn="r" defTabSz="905706">
              <a:defRPr sz="1100">
                <a:latin typeface="Arial" pitchFamily="-65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23" y="4385935"/>
            <a:ext cx="5546758" cy="415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8814"/>
            <a:ext cx="3005121" cy="4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b" anchorCtr="0" compatLnSpc="1">
            <a:prstTxWarp prst="textNoShape">
              <a:avLst/>
            </a:prstTxWarp>
          </a:bodyPr>
          <a:lstStyle>
            <a:lvl1pPr defTabSz="905706">
              <a:defRPr sz="1100">
                <a:latin typeface="Arial" pitchFamily="-65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574" y="8768814"/>
            <a:ext cx="3005121" cy="46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6" tIns="45316" rIns="90636" bIns="45316" numCol="1" anchor="b" anchorCtr="0" compatLnSpc="1">
            <a:prstTxWarp prst="textNoShape">
              <a:avLst/>
            </a:prstTxWarp>
          </a:bodyPr>
          <a:lstStyle>
            <a:lvl1pPr algn="r" defTabSz="905706">
              <a:defRPr sz="1100">
                <a:latin typeface="Arial" pitchFamily="-65" charset="0"/>
              </a:defRPr>
            </a:lvl1pPr>
          </a:lstStyle>
          <a:p>
            <a:fld id="{2F058E4C-5CED-9445-A89B-CF1652116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E6B1D-3A5D-2241-A484-AB01E9D9F93A}" type="slidenum">
              <a:rPr lang="en-US"/>
              <a:pPr/>
              <a:t>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58E4C-5CED-9445-A89B-CF16521169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7E5D-B23D-4FC2-9605-DF15B52B91D0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0866-CC05-43F5-AA85-B4CD00C2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7788-2EE0-4D16-8D7D-7F643D481B63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ED2A2-E9DA-F34F-88FC-B432E34FCA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8F08-7B48-4EDA-B2F4-8626E82E3726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E135-6E6C-1D44-9D92-9DBC113E4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72E00-0490-4186-BADD-2C70053D10FE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FD0B6-8E5E-BC46-9BAD-30C21BE3C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2FC05-D8BF-42F7-AE78-6D2CBCE7436C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D24EA-E031-3C4F-A2A6-6EBD81CA0B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A40-F12D-4011-BA14-652ACF3C810A}" type="datetime1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51582-A18F-B24E-9E00-E1A6A0521A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BEA9-C4D9-4F76-8739-9F2C8A655DAF}" type="datetime1">
              <a:rPr lang="en-US" smtClean="0"/>
              <a:t>6/21/19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F054-9CEB-7E4C-A08A-7804F5D82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1C23-66AD-4FE2-BF0C-B0568CD6BED9}" type="datetime1">
              <a:rPr lang="en-US" smtClean="0"/>
              <a:t>6/21/19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5F33-B5BE-0146-8AA1-6F0A45A5E8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7080D-36C1-44F9-B355-4098218837B2}" type="datetime1">
              <a:rPr lang="en-US" smtClean="0"/>
              <a:t>6/21/19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EBABF-AC08-7A4B-8A24-5DF45D8D5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2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0F6D-FCA3-4431-BA4B-331F66C58BB1}" type="datetime1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2589A-B144-ED47-A310-25887C258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CB4F-77EC-42C5-AA79-B24024AD3B5E}" type="datetime1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AOML Program Review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9F0-B7C6-914D-BEBB-65446CF9C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4F7B-B1C5-428D-BFEC-599843964D10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AOML Program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001BD-A523-C745-B923-10B4FEBFB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Impact of the Anomalously Warm Gulf of Mexico on Hurricane Michael (2018) Intensity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3962400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sz="2400" b="1" u="sng" dirty="0">
                <a:latin typeface="Arial" charset="0"/>
              </a:rPr>
              <a:t>George Halliwell</a:t>
            </a:r>
            <a:r>
              <a:rPr lang="en-US" sz="2400" dirty="0">
                <a:latin typeface="Arial" charset="0"/>
              </a:rPr>
              <a:t> (NOAA/AOML/</a:t>
            </a:r>
            <a:r>
              <a:rPr lang="en-US" sz="2400" dirty="0" err="1">
                <a:latin typeface="Arial" charset="0"/>
              </a:rPr>
              <a:t>PhOD</a:t>
            </a:r>
            <a:r>
              <a:rPr lang="en-US" sz="2400" dirty="0">
                <a:latin typeface="Arial" charset="0"/>
              </a:rPr>
              <a:t>)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2400" b="1" dirty="0" err="1">
                <a:latin typeface="Arial" charset="0"/>
              </a:rPr>
              <a:t>Matthieu</a:t>
            </a:r>
            <a:r>
              <a:rPr lang="en-US" sz="2400" b="1" dirty="0">
                <a:latin typeface="Arial" charset="0"/>
              </a:rPr>
              <a:t> Le </a:t>
            </a:r>
            <a:r>
              <a:rPr lang="en-US" sz="2400" b="1" dirty="0" err="1">
                <a:latin typeface="Arial" charset="0"/>
              </a:rPr>
              <a:t>Hénaff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(CIMAS/UM and NOAA/AOML/</a:t>
            </a:r>
            <a:r>
              <a:rPr lang="en-US" sz="2400" dirty="0" err="1">
                <a:latin typeface="Arial" charset="0"/>
              </a:rPr>
              <a:t>PhOD</a:t>
            </a:r>
            <a:r>
              <a:rPr lang="en-US" sz="2400" dirty="0">
                <a:latin typeface="Arial" charset="0"/>
              </a:rPr>
              <a:t>)</a:t>
            </a:r>
            <a:endParaRPr lang="en-US" sz="2400" b="1" dirty="0">
              <a:latin typeface="Arial" charset="0"/>
            </a:endParaRPr>
          </a:p>
          <a:p>
            <a:pPr marL="0" indent="0" algn="ctr">
              <a:spcBef>
                <a:spcPct val="20000"/>
              </a:spcBef>
              <a:buNone/>
            </a:pPr>
            <a:endParaRPr lang="en-US" sz="800" dirty="0">
              <a:latin typeface="Arial" charset="0"/>
            </a:endParaRPr>
          </a:p>
          <a:p>
            <a:pPr marL="171450" indent="-171450">
              <a:lnSpc>
                <a:spcPct val="90000"/>
              </a:lnSpc>
              <a:defRPr/>
            </a:pPr>
            <a:endParaRPr lang="en-US" sz="2400" dirty="0">
              <a:latin typeface="Calibri" panose="020F0502020204030204" pitchFamily="34" charset="0"/>
              <a:cs typeface="Arial" charset="0"/>
            </a:endParaRPr>
          </a:p>
          <a:p>
            <a:pPr marL="171450" indent="-171450">
              <a:lnSpc>
                <a:spcPct val="9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The abnormally warm conditions in the Gulf of Mexico likely contributed to the intensification of Michael</a:t>
            </a:r>
          </a:p>
          <a:p>
            <a:pPr marL="171450" indent="-171450">
              <a:lnSpc>
                <a:spcPct val="90000"/>
              </a:lnSpc>
              <a:defRPr/>
            </a:pPr>
            <a:endParaRPr lang="en-US" sz="1200" dirty="0">
              <a:latin typeface="Calibri" panose="020F0502020204030204" pitchFamily="34" charset="0"/>
              <a:cs typeface="Arial" charset="0"/>
            </a:endParaRPr>
          </a:p>
          <a:p>
            <a:pPr marL="171450" indent="-171450">
              <a:lnSpc>
                <a:spcPct val="90000"/>
              </a:lnSpc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How big was this contribution?</a:t>
            </a:r>
            <a:endParaRPr lang="en-US" sz="2400" dirty="0">
              <a:latin typeface="Arial" charset="0"/>
            </a:endParaRPr>
          </a:p>
          <a:p>
            <a:pPr lvl="1"/>
            <a:endParaRPr lang="en-U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6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Summary of Michael Results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5702" y="914400"/>
            <a:ext cx="8610600" cy="56591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The anomalously warm water encountered by the storm in the northeastern Gulf of Mexico enabled a major hurricane to form prior to landfall.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800" dirty="0">
              <a:latin typeface="Calibri" panose="020F0502020204030204" pitchFamily="34" charset="0"/>
              <a:cs typeface="Arial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Realistic IC =&gt; model storm reaches cat 4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Climatological IC =&gt; model storm reaches cat 1-2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libri" panose="020F0502020204030204" pitchFamily="34" charset="0"/>
              <a:cs typeface="Arial" charset="0"/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SST cooling rate did not differ significantly between the two cases. The differences in pre-storm SST and upper ocean heat content were primarily responsible for the intensity difference</a:t>
            </a: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libri" panose="020F0502020204030204" pitchFamily="34" charset="0"/>
              <a:cs typeface="Arial" charset="0"/>
            </a:endParaRPr>
          </a:p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Additional experiments are planned to quantitatively assess the impact of different ocean observing systems for improving ocean model initial conditions and subsequent intensity forecasts</a:t>
            </a:r>
          </a:p>
        </p:txBody>
      </p:sp>
    </p:spTree>
    <p:extLst>
      <p:ext uri="{BB962C8B-B14F-4D97-AF65-F5344CB8AC3E}">
        <p14:creationId xmlns:p14="http://schemas.microsoft.com/office/powerpoint/2010/main" val="162420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60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Approach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0214" y="762000"/>
            <a:ext cx="8486088" cy="58115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Arial" charset="0"/>
              </a:rPr>
              <a:t>Perform idealized twin experiments:</a:t>
            </a:r>
            <a:endParaRPr lang="en-US" sz="800" b="1" dirty="0">
              <a:latin typeface="Calibri" panose="020F0502020204030204" pitchFamily="34" charset="0"/>
              <a:cs typeface="Arial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Use HYCOM ocean model to generate a balanced ocean climatological analysis to initialize the coupled prediction system</a:t>
            </a:r>
            <a:endParaRPr lang="en-US" sz="800" dirty="0">
              <a:latin typeface="Calibri" panose="020F0502020204030204" pitchFamily="34" charset="0"/>
              <a:cs typeface="Arial" charset="0"/>
            </a:endParaRP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Run HYCOM simulation over the North Atlantic hurricane domain with strong relaxation of 3-D model fields to Navy GDEM4 climatology</a:t>
            </a:r>
            <a:endParaRPr lang="en-US" sz="800" dirty="0">
              <a:latin typeface="Calibri" panose="020F0502020204030204" pitchFamily="34" charset="0"/>
              <a:cs typeface="Arial" charset="0"/>
            </a:endParaRP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Compare coupled forecasts initialized by climatology to the same forecasts produced by NOAA/EMC that were initialized by the realistic RTOFS (Real-Time Ocean Forecast System) ocean analysis product produced by EMC.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Used the HWRF-HYCOM coupled prediction system (M. Le </a:t>
            </a:r>
            <a:r>
              <a:rPr lang="en-US" sz="2000" dirty="0" err="1">
                <a:latin typeface="Calibri" panose="020F0502020204030204" pitchFamily="34" charset="0"/>
                <a:cs typeface="Arial" charset="0"/>
              </a:rPr>
              <a:t>Hénaff</a:t>
            </a:r>
            <a:r>
              <a:rPr lang="en-US" sz="2000" dirty="0">
                <a:latin typeface="Calibri" panose="020F0502020204030204" pitchFamily="34" charset="0"/>
                <a:cs typeface="Arial" charset="0"/>
              </a:rPr>
              <a:t>)</a:t>
            </a:r>
          </a:p>
          <a:p>
            <a:pPr marL="6286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  <a:cs typeface="Arial" charset="0"/>
              </a:rPr>
              <a:t>Outline: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Compare the RTOFS analysis to climatology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Present two forecast cycles for Michael, RTOFS versus climatology IC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 panose="020F0502020204030204" pitchFamily="34" charset="0"/>
                <a:cs typeface="Arial" charset="0"/>
              </a:rPr>
              <a:t>Look at time series of ocean coupling parameters along the storm track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38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885"/>
            <a:ext cx="9144000" cy="60701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Climatology vs. RTOFS IC: Dynamics</a:t>
            </a:r>
          </a:p>
        </p:txBody>
      </p:sp>
    </p:spTree>
    <p:extLst>
      <p:ext uri="{BB962C8B-B14F-4D97-AF65-F5344CB8AC3E}">
        <p14:creationId xmlns:p14="http://schemas.microsoft.com/office/powerpoint/2010/main" val="424130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384"/>
            <a:ext cx="9144000" cy="60701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Climatology vs. RTOFS IC: Heat Potential</a:t>
            </a:r>
          </a:p>
        </p:txBody>
      </p:sp>
    </p:spTree>
    <p:extLst>
      <p:ext uri="{BB962C8B-B14F-4D97-AF65-F5344CB8AC3E}">
        <p14:creationId xmlns:p14="http://schemas.microsoft.com/office/powerpoint/2010/main" val="331209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885"/>
            <a:ext cx="9144000" cy="60701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Climatology vs. RTOFS IC: Surface Fields</a:t>
            </a:r>
          </a:p>
        </p:txBody>
      </p:sp>
    </p:spTree>
    <p:extLst>
      <p:ext uri="{BB962C8B-B14F-4D97-AF65-F5344CB8AC3E}">
        <p14:creationId xmlns:p14="http://schemas.microsoft.com/office/powerpoint/2010/main" val="379974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82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16" y="0"/>
            <a:ext cx="4298284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68880" y="309372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67600" y="2819400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00" y="2743200"/>
            <a:ext cx="4893862" cy="397558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Ocean Coupling along the Track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76200" y="876300"/>
            <a:ext cx="4343400" cy="224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time series of mean air-sea flux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parameters over the inner-core region 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storm moves northward.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Averaging is performed over a circle with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approximate radius of 2.5R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(see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Figure) that follows the storm.</a:t>
            </a:r>
          </a:p>
        </p:txBody>
      </p:sp>
      <p:sp>
        <p:nvSpPr>
          <p:cNvPr id="5" name="Oval 4"/>
          <p:cNvSpPr/>
          <p:nvPr/>
        </p:nvSpPr>
        <p:spPr>
          <a:xfrm>
            <a:off x="6455664" y="4160520"/>
            <a:ext cx="448056" cy="448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5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74263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Ocean Coupling time series along the Track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2343150" y="781050"/>
            <a:ext cx="4457700" cy="419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0600 UTC, 7 October 2018 forecast cycle</a:t>
            </a:r>
          </a:p>
        </p:txBody>
      </p:sp>
    </p:spTree>
    <p:extLst>
      <p:ext uri="{BB962C8B-B14F-4D97-AF65-F5344CB8AC3E}">
        <p14:creationId xmlns:p14="http://schemas.microsoft.com/office/powerpoint/2010/main" val="266355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384"/>
            <a:ext cx="9144000" cy="60701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5702" y="82548"/>
            <a:ext cx="8610600" cy="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Ocean Fields after  Landfall</a:t>
            </a:r>
          </a:p>
        </p:txBody>
      </p:sp>
    </p:spTree>
    <p:extLst>
      <p:ext uri="{BB962C8B-B14F-4D97-AF65-F5344CB8AC3E}">
        <p14:creationId xmlns:p14="http://schemas.microsoft.com/office/powerpoint/2010/main" val="174233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10389</TotalTime>
  <Words>366</Words>
  <Application>Microsoft Macintosh PowerPoint</Application>
  <PresentationFormat>On-screen Show (4:3)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ＭＳ Ｐゴシック</vt:lpstr>
      <vt:lpstr>TradeGothic</vt:lpstr>
      <vt:lpstr>Office Theme</vt:lpstr>
      <vt:lpstr>Impact of the Anomalously Warm Gulf of Mexico on Hurricane Michael (2018) Intensity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Dept. of Commerce NOAA/AOML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Northeast Hurricanes</dc:subject>
  <dc:creator>Gustavo Goni</dc:creator>
  <cp:lastModifiedBy>Microsoft Office User</cp:lastModifiedBy>
  <cp:revision>943</cp:revision>
  <cp:lastPrinted>2019-06-07T15:43:35Z</cp:lastPrinted>
  <dcterms:created xsi:type="dcterms:W3CDTF">2014-02-17T23:20:15Z</dcterms:created>
  <dcterms:modified xsi:type="dcterms:W3CDTF">2019-06-21T19:39:01Z</dcterms:modified>
  <cp:category>Hurricanes</cp:category>
</cp:coreProperties>
</file>