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3" r:id="rId1"/>
  </p:sldMasterIdLst>
  <p:notesMasterIdLst>
    <p:notesMasterId r:id="rId18"/>
  </p:notesMasterIdLst>
  <p:sldIdLst>
    <p:sldId id="256" r:id="rId2"/>
    <p:sldId id="269" r:id="rId3"/>
    <p:sldId id="287" r:id="rId4"/>
    <p:sldId id="296" r:id="rId5"/>
    <p:sldId id="297" r:id="rId6"/>
    <p:sldId id="305" r:id="rId7"/>
    <p:sldId id="307" r:id="rId8"/>
    <p:sldId id="306" r:id="rId9"/>
    <p:sldId id="302" r:id="rId10"/>
    <p:sldId id="299" r:id="rId11"/>
    <p:sldId id="303" r:id="rId12"/>
    <p:sldId id="294" r:id="rId13"/>
    <p:sldId id="288" r:id="rId14"/>
    <p:sldId id="289" r:id="rId15"/>
    <p:sldId id="292" r:id="rId16"/>
    <p:sldId id="261" r:id="rId17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35" autoAdjust="0"/>
    <p:restoredTop sz="96443" autoAdjust="0"/>
  </p:normalViewPr>
  <p:slideViewPr>
    <p:cSldViewPr snapToGrid="0">
      <p:cViewPr varScale="1">
        <p:scale>
          <a:sx n="138" d="100"/>
          <a:sy n="138" d="100"/>
        </p:scale>
        <p:origin x="184" y="7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24575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05c884ad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05c884ad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05c884ad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05c884ad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05c884ad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05c884ad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6a9550a37_0_3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endParaRPr/>
          </a:p>
        </p:txBody>
      </p:sp>
      <p:sp>
        <p:nvSpPr>
          <p:cNvPr id="191" name="Google Shape;191;g56a9550a3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77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05c884a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05c884a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6a9550a37_0_3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endParaRPr/>
          </a:p>
        </p:txBody>
      </p:sp>
      <p:sp>
        <p:nvSpPr>
          <p:cNvPr id="191" name="Google Shape;191;g56a9550a3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77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05c884a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05c884a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05c884a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05c884a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05c884ad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05c884ad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05c884a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05c884a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05c884ad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05c884ad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05c884ad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05c884ad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05c884ad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05c884ad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05c884ad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05c884ad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05c884ad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05c884ad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05c884ad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05c884ad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ommerce.gov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www.noaa.gov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 1">
  <p:cSld name="Dk Blue 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605100" y="808162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B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2"/>
          <p:cNvSpPr txBox="1"/>
          <p:nvPr/>
        </p:nvSpPr>
        <p:spPr>
          <a:xfrm>
            <a:off x="1447800" y="491378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lang="en" sz="12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  //  </a:t>
            </a:r>
            <a:fld id="{00000000-1234-1234-1234-123412341234}" type="slidenum">
              <a:rPr lang="en" sz="12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200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endParaRPr sz="1000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8" name="Google Shape;58;p1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4832593"/>
            <a:ext cx="278917" cy="27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827" y="4836939"/>
            <a:ext cx="270223" cy="27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462225" y="205988"/>
            <a:ext cx="8224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457200" y="1597838"/>
            <a:ext cx="82296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 i="0" u="none" strike="noStrike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2045325" y="-1757"/>
            <a:ext cx="7089600" cy="10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NATIONAL WEATHER SERVICE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475" y="92324"/>
            <a:ext cx="838444" cy="83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900" y="92325"/>
            <a:ext cx="838444" cy="83844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-7400" y="4637750"/>
            <a:ext cx="4323300" cy="50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6281575" y="4689475"/>
            <a:ext cx="2862300" cy="453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469900" y="971550"/>
            <a:ext cx="8305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6793" y="4749850"/>
            <a:ext cx="548699" cy="3936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98" y="161938"/>
            <a:ext cx="7013196" cy="8572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855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Right">
  <p:cSld name="1 Column, Tall Pic Righ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62225" y="205988"/>
            <a:ext cx="8224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3"/>
          <p:cNvSpPr>
            <a:spLocks noGrp="1"/>
          </p:cNvSpPr>
          <p:nvPr>
            <p:ph type="pic" idx="2"/>
          </p:nvPr>
        </p:nvSpPr>
        <p:spPr>
          <a:xfrm>
            <a:off x="6096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Left">
  <p:cSld name="1 Column, Tall Pic Lef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62225" y="205988"/>
            <a:ext cx="8224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4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505200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Top">
  <p:cSld name="1 Column, Wide Pic Top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2225" y="205988"/>
            <a:ext cx="8224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Bottom">
  <p:cSld name="1 Column, Wide Pic Bottom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>
            <a:spLocks noGrp="1"/>
          </p:cNvSpPr>
          <p:nvPr>
            <p:ph type="pic" idx="2"/>
          </p:nvPr>
        </p:nvSpPr>
        <p:spPr>
          <a:xfrm>
            <a:off x="762000" y="33147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62225" y="205988"/>
            <a:ext cx="8224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62225" y="205988"/>
            <a:ext cx="8224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2 Pic">
  <p:cSld name="2 Column, 2 Pic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62225" y="205988"/>
            <a:ext cx="8224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"/>
          <p:cNvSpPr>
            <a:spLocks noGrp="1"/>
          </p:cNvSpPr>
          <p:nvPr>
            <p:ph type="pic" idx="2"/>
          </p:nvPr>
        </p:nvSpPr>
        <p:spPr>
          <a:xfrm>
            <a:off x="762001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>
            <a:spLocks noGrp="1"/>
          </p:cNvSpPr>
          <p:nvPr>
            <p:ph type="pic" idx="3"/>
          </p:nvPr>
        </p:nvSpPr>
        <p:spPr>
          <a:xfrm>
            <a:off x="4953000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752888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4"/>
          </p:nvPr>
        </p:nvSpPr>
        <p:spPr>
          <a:xfrm>
            <a:off x="4953000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62225" y="205988"/>
            <a:ext cx="8224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248400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3"/>
          </p:nvPr>
        </p:nvSpPr>
        <p:spPr>
          <a:xfrm>
            <a:off x="3500644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, 3 Pic">
  <p:cSld name="3 Column, 3 P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62225" y="205988"/>
            <a:ext cx="8224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10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>
            <a:spLocks noGrp="1"/>
          </p:cNvSpPr>
          <p:nvPr>
            <p:ph type="pic" idx="3"/>
          </p:nvPr>
        </p:nvSpPr>
        <p:spPr>
          <a:xfrm>
            <a:off x="35081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>
            <a:spLocks noGrp="1"/>
          </p:cNvSpPr>
          <p:nvPr>
            <p:ph type="pic" idx="4"/>
          </p:nvPr>
        </p:nvSpPr>
        <p:spPr>
          <a:xfrm>
            <a:off x="62513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752888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5"/>
          </p:nvPr>
        </p:nvSpPr>
        <p:spPr>
          <a:xfrm>
            <a:off x="6248400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6"/>
          </p:nvPr>
        </p:nvSpPr>
        <p:spPr>
          <a:xfrm>
            <a:off x="3500644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commerce.gov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noaa.gov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2225" y="205988"/>
            <a:ext cx="8224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10"/>
          <a:stretch/>
        </p:blipFill>
        <p:spPr>
          <a:xfrm>
            <a:off x="176727" y="4780748"/>
            <a:ext cx="330799" cy="33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63625" y="4776375"/>
            <a:ext cx="330801" cy="3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673525" y="4846692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lang="en" sz="1300" b="1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</a:t>
            </a:r>
            <a:r>
              <a:rPr lang="en"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 //  </a:t>
            </a:r>
            <a:fld id="{00000000-1234-1234-1234-123412341234}" type="slidenum">
              <a:rPr lang="en"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300" b="1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904423" y="47375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NATIONAL WEATHER SERVICE</a:t>
            </a:r>
            <a:endParaRPr b="1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c.ncep.noaa.gov/users/meg/rtofsv2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457200" y="1233230"/>
            <a:ext cx="8229600" cy="11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 sz="3200" b="1"/>
            </a:pPr>
            <a:r>
              <a:rPr lang="en-US" sz="2400" dirty="0">
                <a:solidFill>
                  <a:schemeClr val="bg2"/>
                </a:solidFill>
              </a:rPr>
              <a:t>EMC Hurricane-Ocean Forecast Modeling 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and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Data Assimilation  </a:t>
            </a:r>
            <a:endParaRPr sz="2400" dirty="0">
              <a:solidFill>
                <a:schemeClr val="bg2"/>
              </a:solidFill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1371600" y="2317308"/>
            <a:ext cx="6400800" cy="19435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Hyun-Sook Kim</a:t>
            </a:r>
          </a:p>
          <a:p>
            <a:r>
              <a:rPr lang="en-US" sz="1600" dirty="0">
                <a:solidFill>
                  <a:schemeClr val="bg2"/>
                </a:solidFill>
              </a:rPr>
              <a:t>and</a:t>
            </a:r>
          </a:p>
          <a:p>
            <a:r>
              <a:rPr lang="en-US" sz="1600" dirty="0">
                <a:solidFill>
                  <a:schemeClr val="bg2"/>
                </a:solidFill>
              </a:rPr>
              <a:t>Hurricane and RTOFS-DA project teams </a:t>
            </a:r>
            <a:endParaRPr lang="en-US" sz="1600" baseline="30000" dirty="0">
              <a:solidFill>
                <a:schemeClr val="bg2"/>
              </a:solidFill>
            </a:endParaRPr>
          </a:p>
          <a:p>
            <a:pPr lvl="1">
              <a:defRPr sz="1600" baseline="30000"/>
            </a:pPr>
            <a:endParaRPr lang="en-US" sz="1200" dirty="0">
              <a:solidFill>
                <a:schemeClr val="bg2"/>
              </a:solidFill>
            </a:endParaRPr>
          </a:p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Dynamics and Coupled Modeling Group</a:t>
            </a:r>
          </a:p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Modeling and Data Assimilation Branch </a:t>
            </a:r>
          </a:p>
          <a:p>
            <a:r>
              <a:rPr lang="en-US" sz="1200" dirty="0">
                <a:solidFill>
                  <a:schemeClr val="bg2"/>
                </a:solidFill>
              </a:rPr>
              <a:t>EMC/NCEP/NWS/NOAA, College Park, MD 20740</a:t>
            </a:r>
          </a:p>
          <a:p>
            <a:endParaRPr lang="en-US" sz="1200" dirty="0">
              <a:solidFill>
                <a:schemeClr val="bg2"/>
              </a:solidFill>
            </a:endParaRPr>
          </a:p>
          <a:p>
            <a:r>
              <a:rPr lang="en-US" sz="1050" dirty="0">
                <a:solidFill>
                  <a:schemeClr val="bg2"/>
                </a:solidFill>
              </a:rPr>
              <a:t>Bi-Weekly Hurricane Glider Working Group Call</a:t>
            </a:r>
          </a:p>
          <a:p>
            <a:r>
              <a:rPr lang="en-US" sz="1050" dirty="0">
                <a:solidFill>
                  <a:schemeClr val="bg2"/>
                </a:solidFill>
              </a:rPr>
              <a:t>May 26, 2020</a:t>
            </a:r>
            <a:endParaRPr sz="1050" dirty="0">
              <a:solidFill>
                <a:schemeClr val="bg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946303"/>
            <a:ext cx="9144000" cy="1063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:\Users\HS\presentations\2020Upgrades\class1_verifi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94" y="919085"/>
            <a:ext cx="4557746" cy="390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0" y="4767089"/>
            <a:ext cx="9144000" cy="2126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08;p21"/>
          <p:cNvSpPr txBox="1">
            <a:spLocks noGrp="1"/>
          </p:cNvSpPr>
          <p:nvPr>
            <p:ph type="title"/>
          </p:nvPr>
        </p:nvSpPr>
        <p:spPr>
          <a:xfrm>
            <a:off x="462225" y="15488"/>
            <a:ext cx="82245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2"/>
                </a:solidFill>
              </a:rPr>
              <a:t>3a. RTOFS-DA: Metrics</a:t>
            </a:r>
            <a:endParaRPr sz="2400" dirty="0">
              <a:solidFill>
                <a:schemeClr val="bg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554223"/>
            <a:ext cx="9144000" cy="1063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89;p18"/>
          <p:cNvSpPr txBox="1">
            <a:spLocks/>
          </p:cNvSpPr>
          <p:nvPr/>
        </p:nvSpPr>
        <p:spPr>
          <a:xfrm>
            <a:off x="809625" y="564855"/>
            <a:ext cx="8029575" cy="495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1200" dirty="0"/>
          </a:p>
        </p:txBody>
      </p:sp>
      <p:pic>
        <p:nvPicPr>
          <p:cNvPr id="8195" name="Picture 3" descr="C:\Users\HS\presentations\2020Upgrades\RTOFS-DA-Metrics-webs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0" y="919085"/>
            <a:ext cx="3721985" cy="36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555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9633" y="809174"/>
            <a:ext cx="9104397" cy="3957915"/>
            <a:chOff x="559633" y="809174"/>
            <a:chExt cx="9104397" cy="395791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33" y="809174"/>
              <a:ext cx="2642341" cy="2068522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879734" y="931317"/>
              <a:ext cx="8784296" cy="3835772"/>
              <a:chOff x="1233322" y="1028255"/>
              <a:chExt cx="8605329" cy="363335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714998" y="1028255"/>
                <a:ext cx="6123653" cy="3633352"/>
                <a:chOff x="3714998" y="1028255"/>
                <a:chExt cx="6123653" cy="3633352"/>
              </a:xfrm>
            </p:grpSpPr>
            <p:pic>
              <p:nvPicPr>
                <p:cNvPr id="8197" name="Picture 5" descr="https://polar.ncep.noaa.gov/global/para/movies/archive/images/SST_v1.1.2/SST_diff_DORIAN_ATL_v1.1.2.gif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4998" y="1028255"/>
                  <a:ext cx="4291584" cy="24140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99" name="Picture 7" descr="https://polar.ncep.noaa.gov/global/para/movies/archive/images/SST_v2.0.0/SST_diff_DORIAN_ATL_v2.0.0.gif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7067" y="2247591"/>
                  <a:ext cx="4291584" cy="24140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5755520" y="2970404"/>
                <a:ext cx="1014074" cy="495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RTOFS V2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33322" y="2019856"/>
                <a:ext cx="1014074" cy="262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RTOFS V1</a:t>
                </a:r>
              </a:p>
            </p:txBody>
          </p:sp>
        </p:grpSp>
      </p:grpSp>
      <p:cxnSp>
        <p:nvCxnSpPr>
          <p:cNvPr id="7" name="Straight Connector 6"/>
          <p:cNvCxnSpPr/>
          <p:nvPr/>
        </p:nvCxnSpPr>
        <p:spPr>
          <a:xfrm flipV="1">
            <a:off x="0" y="4767089"/>
            <a:ext cx="9144000" cy="2126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08;p21"/>
          <p:cNvSpPr txBox="1">
            <a:spLocks noGrp="1"/>
          </p:cNvSpPr>
          <p:nvPr>
            <p:ph type="title"/>
          </p:nvPr>
        </p:nvSpPr>
        <p:spPr>
          <a:xfrm>
            <a:off x="462225" y="15488"/>
            <a:ext cx="82245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2"/>
                </a:solidFill>
              </a:rPr>
              <a:t>3b. RTOFS-DA: Verification examples</a:t>
            </a:r>
            <a:endParaRPr sz="2400" dirty="0">
              <a:solidFill>
                <a:schemeClr val="bg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12994" y="554223"/>
            <a:ext cx="9144000" cy="1063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89;p18"/>
          <p:cNvSpPr txBox="1">
            <a:spLocks/>
          </p:cNvSpPr>
          <p:nvPr/>
        </p:nvSpPr>
        <p:spPr>
          <a:xfrm>
            <a:off x="809625" y="564855"/>
            <a:ext cx="8029575" cy="495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082826" y="623540"/>
            <a:ext cx="454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SST comparison for Hurricane Dorian (2019)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021" y="605699"/>
            <a:ext cx="3868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Florida Current Transports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51355" y="1696079"/>
            <a:ext cx="102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RTOFS V1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20795" y="2740118"/>
            <a:ext cx="2707447" cy="1891172"/>
            <a:chOff x="620795" y="2740118"/>
            <a:chExt cx="2707447" cy="1891172"/>
          </a:xfrm>
        </p:grpSpPr>
        <p:pic>
          <p:nvPicPr>
            <p:cNvPr id="16" name="Picture 15" descr="C:\Users\avichal_2\Downloads\image (4)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0795" y="2740118"/>
              <a:ext cx="2707447" cy="189117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20605" y="3799708"/>
              <a:ext cx="1023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RTOFS V2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616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01;p20"/>
          <p:cNvSpPr txBox="1">
            <a:spLocks/>
          </p:cNvSpPr>
          <p:nvPr/>
        </p:nvSpPr>
        <p:spPr>
          <a:xfrm>
            <a:off x="459750" y="82163"/>
            <a:ext cx="8224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solidFill>
                  <a:schemeClr val="bg2"/>
                </a:solidFill>
              </a:rPr>
              <a:t>4) Unified DA effort – JEDI: Future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0" y="554223"/>
            <a:ext cx="9144000" cy="1063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0" y="4767089"/>
            <a:ext cx="9144000" cy="2126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/>
          <p:cNvSpPr txBox="1">
            <a:spLocks/>
          </p:cNvSpPr>
          <p:nvPr/>
        </p:nvSpPr>
        <p:spPr>
          <a:xfrm>
            <a:off x="601542" y="823269"/>
            <a:ext cx="8229600" cy="351395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JEDI (</a:t>
            </a:r>
            <a:r>
              <a:rPr lang="en-US" sz="1800" dirty="0"/>
              <a:t>Joint Efforts for Data assimilation Integration)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is a collaborative development spearheaded by the JCSDA.</a:t>
            </a:r>
          </a:p>
          <a:p>
            <a:pPr marL="28575" lvl="1" algn="ctr"/>
            <a:r>
              <a:rPr lang="en-US" sz="2000" dirty="0"/>
              <a:t>Collaborative teams – NOAA, NASA, US NAVY</a:t>
            </a:r>
          </a:p>
          <a:p>
            <a:pPr marL="28575"/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Next generation unified data assimilation system</a:t>
            </a:r>
          </a:p>
          <a:p>
            <a:pPr marL="400050" lvl="1"/>
            <a:endParaRPr lang="en-US" sz="2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700" dirty="0"/>
              <a:t>For research and operations (including R2O/O2R)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700" dirty="0"/>
              <a:t>For various components of the earth system, including coupled DA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700" dirty="0"/>
              <a:t>Mutualize as much as possible without imposing single approach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Open-development software –model: in addition to supported releases, community, developers can obtain and collaborate on latest development branches (via </a:t>
            </a:r>
            <a:r>
              <a:rPr lang="en-US" sz="1600" dirty="0" err="1"/>
              <a:t>github</a:t>
            </a:r>
            <a:r>
              <a:rPr lang="en-US" sz="1600" dirty="0"/>
              <a:t>)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Marine JEDI DA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system for NOAA/NCEP is through SOCA (Sea-ice Ocean Coupled Assimilation)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853898" y="4398719"/>
            <a:ext cx="851564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100" dirty="0"/>
              <a:t>Courtesy of JCSDA</a:t>
            </a:r>
          </a:p>
        </p:txBody>
      </p:sp>
    </p:spTree>
    <p:extLst>
      <p:ext uri="{BB962C8B-B14F-4D97-AF65-F5344CB8AC3E}">
        <p14:creationId xmlns:p14="http://schemas.microsoft.com/office/powerpoint/2010/main" val="82118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0" y="4767089"/>
            <a:ext cx="9144000" cy="2126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101;p20"/>
          <p:cNvSpPr txBox="1">
            <a:spLocks noGrp="1"/>
          </p:cNvSpPr>
          <p:nvPr>
            <p:ph type="title"/>
          </p:nvPr>
        </p:nvSpPr>
        <p:spPr>
          <a:xfrm>
            <a:off x="462225" y="82163"/>
            <a:ext cx="82245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4a. IODA component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554223"/>
            <a:ext cx="9144000" cy="1063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4056" y="691764"/>
            <a:ext cx="8118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>
              <a:buClr>
                <a:srgbClr val="07336F"/>
              </a:buClr>
              <a:buSzPts val="2800"/>
            </a:pPr>
            <a:r>
              <a:rPr lang="en-US" dirty="0">
                <a:solidFill>
                  <a:srgbClr val="07336F"/>
                </a:solidFill>
              </a:rPr>
              <a:t>With a goal of unification of DA, this</a:t>
            </a:r>
            <a:r>
              <a:rPr lang="en-US" dirty="0"/>
              <a:t> framework will include existing operational DA algorithms and facilitate exploration of new DA science across domains and applications.</a:t>
            </a:r>
            <a:endParaRPr lang="en-US" dirty="0">
              <a:solidFill>
                <a:srgbClr val="07336F"/>
              </a:solidFill>
            </a:endParaRPr>
          </a:p>
          <a:p>
            <a:pPr marL="336550" indent="-285750">
              <a:buClr>
                <a:srgbClr val="07336F"/>
              </a:buClr>
              <a:buSzPts val="2800"/>
              <a:buFontTx/>
              <a:buChar char="-"/>
            </a:pPr>
            <a:r>
              <a:rPr lang="en-US" dirty="0">
                <a:solidFill>
                  <a:srgbClr val="07336F"/>
                </a:solidFill>
              </a:rPr>
              <a:t>Modernization/Unification of common utilities (Pre- &amp; Post-processing, </a:t>
            </a:r>
            <a:r>
              <a:rPr lang="en-US" dirty="0" err="1">
                <a:solidFill>
                  <a:srgbClr val="07336F"/>
                </a:solidFill>
              </a:rPr>
              <a:t>obs</a:t>
            </a:r>
            <a:r>
              <a:rPr lang="en-US" dirty="0">
                <a:solidFill>
                  <a:srgbClr val="07336F"/>
                </a:solidFill>
              </a:rPr>
              <a:t>, workflow, etc.), integrated into UFS as a component.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3637" y="1751539"/>
            <a:ext cx="22899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JEDI</a:t>
            </a:r>
            <a:r>
              <a:rPr lang="en-US" dirty="0"/>
              <a:t>=Joint Efforts for Data assimilation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UFS</a:t>
            </a:r>
            <a:r>
              <a:rPr lang="en-US" dirty="0"/>
              <a:t>=Unified Forecast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IODA</a:t>
            </a:r>
            <a:r>
              <a:rPr lang="en-US" dirty="0"/>
              <a:t>=Interface for Observation data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UFO</a:t>
            </a:r>
            <a:r>
              <a:rPr lang="en-US" dirty="0"/>
              <a:t>=Unified Forward Operator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OOPS</a:t>
            </a:r>
            <a:r>
              <a:rPr lang="en-US" dirty="0"/>
              <a:t>=Object Oriented Prediction System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54377" y="1783451"/>
            <a:ext cx="5019260" cy="2933765"/>
            <a:chOff x="1254377" y="1855010"/>
            <a:chExt cx="5019260" cy="2933765"/>
          </a:xfrm>
        </p:grpSpPr>
        <p:pic>
          <p:nvPicPr>
            <p:cNvPr id="6" name="Picture 2" descr="https://jointcenterforsatellitedataassimilation-jedi-docs.readthedocs-hosted.com/en/latest/_images/IODA_Over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377" y="1965441"/>
              <a:ext cx="5019260" cy="282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423283" y="1855010"/>
              <a:ext cx="4572001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IODA component</a:t>
              </a:r>
            </a:p>
            <a:p>
              <a:pPr algn="ctr"/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0875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/>
          <p:nvPr/>
        </p:nvSpPr>
        <p:spPr>
          <a:xfrm>
            <a:off x="1730763" y="1600129"/>
            <a:ext cx="5170950" cy="1659888"/>
          </a:xfrm>
          <a:prstGeom prst="rect">
            <a:avLst/>
          </a:prstGeom>
          <a:solidFill>
            <a:srgbClr val="DAE5F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69" tIns="34275" rIns="68569" bIns="34275" anchor="t" anchorCtr="1">
            <a:noAutofit/>
          </a:bodyPr>
          <a:lstStyle/>
          <a:p>
            <a:pPr algn="ctr"/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9"/>
          <p:cNvSpPr txBox="1"/>
          <p:nvPr/>
        </p:nvSpPr>
        <p:spPr>
          <a:xfrm>
            <a:off x="558946" y="1822507"/>
            <a:ext cx="1198512" cy="4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Generic</a:t>
            </a:r>
            <a:endParaRPr sz="1600" dirty="0"/>
          </a:p>
          <a:p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  <a:endParaRPr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9"/>
          <p:cNvSpPr/>
          <p:nvPr/>
        </p:nvSpPr>
        <p:spPr>
          <a:xfrm>
            <a:off x="1924502" y="1880925"/>
            <a:ext cx="1012050" cy="362025"/>
          </a:xfrm>
          <a:prstGeom prst="roundRect">
            <a:avLst>
              <a:gd name="adj" fmla="val 16667"/>
            </a:avLst>
          </a:prstGeom>
          <a:solidFill>
            <a:srgbClr val="93B3D7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Forecast</a:t>
            </a:r>
            <a:endParaRPr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9"/>
          <p:cNvSpPr/>
          <p:nvPr/>
        </p:nvSpPr>
        <p:spPr>
          <a:xfrm>
            <a:off x="3141777" y="1883820"/>
            <a:ext cx="863775" cy="362025"/>
          </a:xfrm>
          <a:prstGeom prst="roundRect">
            <a:avLst>
              <a:gd name="adj" fmla="val 16667"/>
            </a:avLst>
          </a:prstGeom>
          <a:solidFill>
            <a:srgbClr val="93B3D7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3DVar</a:t>
            </a:r>
            <a:endParaRPr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9"/>
          <p:cNvSpPr/>
          <p:nvPr/>
        </p:nvSpPr>
        <p:spPr>
          <a:xfrm>
            <a:off x="5102978" y="1880925"/>
            <a:ext cx="652050" cy="362025"/>
          </a:xfrm>
          <a:prstGeom prst="roundRect">
            <a:avLst>
              <a:gd name="adj" fmla="val 16667"/>
            </a:avLst>
          </a:prstGeom>
          <a:solidFill>
            <a:srgbClr val="93B3D7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4D-Var</a:t>
            </a:r>
            <a:endParaRPr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2146" y="2585629"/>
            <a:ext cx="6034809" cy="484650"/>
            <a:chOff x="552146" y="2402756"/>
            <a:chExt cx="6034809" cy="484650"/>
          </a:xfrm>
        </p:grpSpPr>
        <p:sp>
          <p:nvSpPr>
            <p:cNvPr id="196" name="Google Shape;196;p39"/>
            <p:cNvSpPr txBox="1"/>
            <p:nvPr/>
          </p:nvSpPr>
          <p:spPr>
            <a:xfrm>
              <a:off x="552146" y="2402756"/>
              <a:ext cx="1239075" cy="484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en" sz="16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Abstract building blocks</a:t>
              </a:r>
              <a:endParaRPr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9"/>
            <p:cNvSpPr/>
            <p:nvPr/>
          </p:nvSpPr>
          <p:spPr>
            <a:xfrm>
              <a:off x="2036933" y="2511430"/>
              <a:ext cx="787275" cy="362025"/>
            </a:xfrm>
            <a:prstGeom prst="roundRect">
              <a:avLst>
                <a:gd name="adj" fmla="val 16667"/>
              </a:avLst>
            </a:prstGeom>
            <a:solidFill>
              <a:srgbClr val="D6E3BC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r>
                <a:rPr lang="en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State</a:t>
              </a:r>
              <a:endParaRPr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9"/>
            <p:cNvSpPr/>
            <p:nvPr/>
          </p:nvSpPr>
          <p:spPr>
            <a:xfrm>
              <a:off x="3058404" y="2511430"/>
              <a:ext cx="855450" cy="362025"/>
            </a:xfrm>
            <a:prstGeom prst="roundRect">
              <a:avLst>
                <a:gd name="adj" fmla="val 16667"/>
              </a:avLst>
            </a:prstGeom>
            <a:solidFill>
              <a:srgbClr val="D6E3BC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Model</a:t>
              </a:r>
              <a:endParaRPr dirty="0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9"/>
            <p:cNvSpPr/>
            <p:nvPr/>
          </p:nvSpPr>
          <p:spPr>
            <a:xfrm>
              <a:off x="4180027" y="2511430"/>
              <a:ext cx="1012050" cy="362025"/>
            </a:xfrm>
            <a:prstGeom prst="roundRect">
              <a:avLst>
                <a:gd name="adj" fmla="val 16667"/>
              </a:avLst>
            </a:prstGeom>
            <a:solidFill>
              <a:srgbClr val="D6E3BC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r>
                <a:rPr lang="en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Covariance</a:t>
              </a:r>
              <a:endParaRPr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9"/>
            <p:cNvSpPr/>
            <p:nvPr/>
          </p:nvSpPr>
          <p:spPr>
            <a:xfrm>
              <a:off x="5404805" y="2511430"/>
              <a:ext cx="1182150" cy="362025"/>
            </a:xfrm>
            <a:prstGeom prst="roundRect">
              <a:avLst>
                <a:gd name="adj" fmla="val 16667"/>
              </a:avLst>
            </a:prstGeom>
            <a:solidFill>
              <a:srgbClr val="D6E3BC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r>
                <a:rPr lang="en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Observations</a:t>
              </a:r>
              <a:endParaRPr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39"/>
          <p:cNvSpPr/>
          <p:nvPr/>
        </p:nvSpPr>
        <p:spPr>
          <a:xfrm>
            <a:off x="5964913" y="1880925"/>
            <a:ext cx="707625" cy="362025"/>
          </a:xfrm>
          <a:prstGeom prst="roundRect">
            <a:avLst>
              <a:gd name="adj" fmla="val 16667"/>
            </a:avLst>
          </a:prstGeom>
          <a:solidFill>
            <a:srgbClr val="93B3D7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52337" y="2245826"/>
            <a:ext cx="3543543" cy="456428"/>
            <a:chOff x="2452337" y="1784667"/>
            <a:chExt cx="3543543" cy="751004"/>
          </a:xfrm>
        </p:grpSpPr>
        <p:cxnSp>
          <p:nvCxnSpPr>
            <p:cNvPr id="209" name="Google Shape;209;p39"/>
            <p:cNvCxnSpPr>
              <a:stCxn id="199" idx="2"/>
              <a:endCxn id="202" idx="0"/>
            </p:cNvCxnSpPr>
            <p:nvPr/>
          </p:nvCxnSpPr>
          <p:spPr>
            <a:xfrm flipH="1">
              <a:off x="3486129" y="1797781"/>
              <a:ext cx="87536" cy="73789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210" name="Google Shape;210;p39"/>
            <p:cNvCxnSpPr/>
            <p:nvPr/>
          </p:nvCxnSpPr>
          <p:spPr>
            <a:xfrm flipH="1">
              <a:off x="2452337" y="1784667"/>
              <a:ext cx="1143000" cy="72675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211" name="Google Shape;211;p39"/>
            <p:cNvCxnSpPr>
              <a:stCxn id="199" idx="2"/>
              <a:endCxn id="203" idx="0"/>
            </p:cNvCxnSpPr>
            <p:nvPr/>
          </p:nvCxnSpPr>
          <p:spPr>
            <a:xfrm>
              <a:off x="3573665" y="1797781"/>
              <a:ext cx="1112387" cy="73789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212" name="Google Shape;212;p39"/>
            <p:cNvCxnSpPr>
              <a:stCxn id="199" idx="2"/>
              <a:endCxn id="204" idx="0"/>
            </p:cNvCxnSpPr>
            <p:nvPr/>
          </p:nvCxnSpPr>
          <p:spPr>
            <a:xfrm>
              <a:off x="3573665" y="1797781"/>
              <a:ext cx="2422215" cy="73789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</p:grpSp>
      <p:sp>
        <p:nvSpPr>
          <p:cNvPr id="221" name="Google Shape;221;p39"/>
          <p:cNvSpPr/>
          <p:nvPr/>
        </p:nvSpPr>
        <p:spPr>
          <a:xfrm>
            <a:off x="4215047" y="1880925"/>
            <a:ext cx="652050" cy="362025"/>
          </a:xfrm>
          <a:prstGeom prst="roundRect">
            <a:avLst>
              <a:gd name="adj" fmla="val 16667"/>
            </a:avLst>
          </a:prstGeom>
          <a:solidFill>
            <a:srgbClr val="93B3D7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LETKF</a:t>
            </a:r>
            <a:endParaRPr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9"/>
          <p:cNvSpPr txBox="1"/>
          <p:nvPr/>
        </p:nvSpPr>
        <p:spPr>
          <a:xfrm>
            <a:off x="2772540" y="1425494"/>
            <a:ext cx="3015000" cy="29053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ts val="2200"/>
              </a:lnSpc>
            </a:pPr>
            <a:r>
              <a:rPr lang="en" sz="2000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Abstract Layer - OOPS</a:t>
            </a:r>
            <a:endParaRPr sz="2000"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30821" y="2983741"/>
            <a:ext cx="112723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100" dirty="0"/>
              <a:t>Courtesy of JCSDA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2388" y="3064279"/>
            <a:ext cx="8173523" cy="978093"/>
            <a:chOff x="238233" y="2617404"/>
            <a:chExt cx="8173523" cy="1194192"/>
          </a:xfrm>
        </p:grpSpPr>
        <p:sp>
          <p:nvSpPr>
            <p:cNvPr id="197" name="Google Shape;197;p39"/>
            <p:cNvSpPr txBox="1"/>
            <p:nvPr/>
          </p:nvSpPr>
          <p:spPr>
            <a:xfrm>
              <a:off x="238233" y="3512196"/>
              <a:ext cx="1704058" cy="276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en" sz="16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Model Systems</a:t>
              </a:r>
              <a:endParaRPr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28943" y="2617404"/>
              <a:ext cx="6282813" cy="1194192"/>
              <a:chOff x="2128943" y="2617404"/>
              <a:chExt cx="6282813" cy="1194192"/>
            </a:xfrm>
          </p:grpSpPr>
          <p:sp>
            <p:nvSpPr>
              <p:cNvPr id="206" name="Google Shape;206;p39"/>
              <p:cNvSpPr/>
              <p:nvPr/>
            </p:nvSpPr>
            <p:spPr>
              <a:xfrm>
                <a:off x="3450281" y="3445437"/>
                <a:ext cx="927225" cy="362025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E5B8B7"/>
                  </a:gs>
                  <a:gs pos="100000">
                    <a:srgbClr val="F2DADA"/>
                  </a:gs>
                </a:gsLst>
                <a:lin ang="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" dirty="0">
                    <a:solidFill>
                      <a:srgbClr val="63242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MOM6</a:t>
                </a:r>
                <a:endParaRPr dirty="0">
                  <a:solidFill>
                    <a:srgbClr val="63242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9"/>
              <p:cNvSpPr/>
              <p:nvPr/>
            </p:nvSpPr>
            <p:spPr>
              <a:xfrm>
                <a:off x="2128943" y="3445437"/>
                <a:ext cx="1012725" cy="362025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E5B8B7"/>
                  </a:gs>
                  <a:gs pos="100000">
                    <a:srgbClr val="F2DADA"/>
                  </a:gs>
                </a:gsLst>
                <a:lin ang="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" dirty="0">
                    <a:solidFill>
                      <a:srgbClr val="63242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Lorenz</a:t>
                </a:r>
                <a:endParaRPr dirty="0">
                  <a:solidFill>
                    <a:srgbClr val="63242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9"/>
              <p:cNvSpPr/>
              <p:nvPr/>
            </p:nvSpPr>
            <p:spPr>
              <a:xfrm>
                <a:off x="6672538" y="3444228"/>
                <a:ext cx="792900" cy="362025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E5B8B7"/>
                  </a:gs>
                  <a:gs pos="100000">
                    <a:srgbClr val="F2DADA"/>
                  </a:gs>
                </a:gsLst>
                <a:lin ang="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">
                    <a:solidFill>
                      <a:srgbClr val="63242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FV3</a:t>
                </a:r>
                <a:endParaRPr>
                  <a:solidFill>
                    <a:srgbClr val="63242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406416" y="2617404"/>
                <a:ext cx="3565309" cy="828034"/>
                <a:chOff x="2406416" y="2496846"/>
                <a:chExt cx="3565309" cy="1218002"/>
              </a:xfrm>
            </p:grpSpPr>
            <p:cxnSp>
              <p:nvCxnSpPr>
                <p:cNvPr id="214" name="Google Shape;214;p39"/>
                <p:cNvCxnSpPr>
                  <a:stCxn id="206" idx="0"/>
                  <a:endCxn id="201" idx="2"/>
                </p:cNvCxnSpPr>
                <p:nvPr/>
              </p:nvCxnSpPr>
              <p:spPr>
                <a:xfrm flipH="1" flipV="1">
                  <a:off x="2406416" y="2496846"/>
                  <a:ext cx="1507478" cy="1218002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stealth" w="med" len="med"/>
                </a:ln>
                <a:effectLst>
                  <a:outerShdw blurRad="40000" dist="20000" dir="5400000" rotWithShape="0">
                    <a:srgbClr val="000000">
                      <a:alpha val="37650"/>
                    </a:srgbClr>
                  </a:outerShdw>
                </a:effectLst>
              </p:spPr>
            </p:cxnSp>
            <p:cxnSp>
              <p:nvCxnSpPr>
                <p:cNvPr id="215" name="Google Shape;215;p39"/>
                <p:cNvCxnSpPr>
                  <a:stCxn id="206" idx="0"/>
                  <a:endCxn id="202" idx="2"/>
                </p:cNvCxnSpPr>
                <p:nvPr/>
              </p:nvCxnSpPr>
              <p:spPr>
                <a:xfrm flipH="1" flipV="1">
                  <a:off x="3461974" y="2496846"/>
                  <a:ext cx="451920" cy="1218002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stealth" w="med" len="med"/>
                </a:ln>
                <a:effectLst>
                  <a:outerShdw blurRad="40000" dist="20000" dir="5400000" rotWithShape="0">
                    <a:srgbClr val="000000">
                      <a:alpha val="37650"/>
                    </a:srgbClr>
                  </a:outerShdw>
                </a:effectLst>
              </p:spPr>
            </p:cxnSp>
            <p:cxnSp>
              <p:nvCxnSpPr>
                <p:cNvPr id="216" name="Google Shape;216;p39"/>
                <p:cNvCxnSpPr>
                  <a:stCxn id="206" idx="0"/>
                  <a:endCxn id="203" idx="2"/>
                </p:cNvCxnSpPr>
                <p:nvPr/>
              </p:nvCxnSpPr>
              <p:spPr>
                <a:xfrm flipV="1">
                  <a:off x="3913894" y="2496846"/>
                  <a:ext cx="748003" cy="1218002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stealth" w="med" len="med"/>
                </a:ln>
                <a:effectLst>
                  <a:outerShdw blurRad="40000" dist="20000" dir="5400000" rotWithShape="0">
                    <a:srgbClr val="000000">
                      <a:alpha val="37650"/>
                    </a:srgbClr>
                  </a:outerShdw>
                </a:effectLst>
              </p:spPr>
            </p:cxnSp>
            <p:cxnSp>
              <p:nvCxnSpPr>
                <p:cNvPr id="217" name="Google Shape;217;p39"/>
                <p:cNvCxnSpPr>
                  <a:stCxn id="206" idx="0"/>
                  <a:endCxn id="204" idx="2"/>
                </p:cNvCxnSpPr>
                <p:nvPr/>
              </p:nvCxnSpPr>
              <p:spPr>
                <a:xfrm flipV="1">
                  <a:off x="3913894" y="2496846"/>
                  <a:ext cx="2057831" cy="1218002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stealth" w="med" len="med"/>
                </a:ln>
                <a:effectLst>
                  <a:outerShdw blurRad="40000" dist="20000" dir="5400000" rotWithShape="0">
                    <a:srgbClr val="000000">
                      <a:alpha val="37650"/>
                    </a:srgbClr>
                  </a:outerShdw>
                </a:effectLst>
              </p:spPr>
            </p:cxnSp>
          </p:grpSp>
          <p:sp>
            <p:nvSpPr>
              <p:cNvPr id="218" name="Google Shape;218;p39"/>
              <p:cNvSpPr/>
              <p:nvPr/>
            </p:nvSpPr>
            <p:spPr>
              <a:xfrm>
                <a:off x="4678669" y="3438268"/>
                <a:ext cx="707400" cy="362025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E5B8B7"/>
                  </a:gs>
                  <a:gs pos="100000">
                    <a:srgbClr val="F2DADA"/>
                  </a:gs>
                </a:gsLst>
                <a:lin ang="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" dirty="0">
                    <a:solidFill>
                      <a:srgbClr val="63242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WW3</a:t>
                </a:r>
                <a:endParaRPr dirty="0">
                  <a:solidFill>
                    <a:srgbClr val="63242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218;p39"/>
              <p:cNvSpPr/>
              <p:nvPr/>
            </p:nvSpPr>
            <p:spPr>
              <a:xfrm>
                <a:off x="7704356" y="3449571"/>
                <a:ext cx="707400" cy="362025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E5B8B7"/>
                  </a:gs>
                  <a:gs pos="100000">
                    <a:srgbClr val="F2DADA"/>
                  </a:gs>
                </a:gsLst>
                <a:lin ang="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" dirty="0">
                    <a:solidFill>
                      <a:srgbClr val="63242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 dirty="0">
                  <a:solidFill>
                    <a:srgbClr val="63242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218;p39"/>
              <p:cNvSpPr/>
              <p:nvPr/>
            </p:nvSpPr>
            <p:spPr>
              <a:xfrm>
                <a:off x="5687231" y="3449571"/>
                <a:ext cx="707400" cy="362025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E5B8B7"/>
                  </a:gs>
                  <a:gs pos="100000">
                    <a:srgbClr val="F2DADA"/>
                  </a:gs>
                </a:gsLst>
                <a:lin ang="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" dirty="0">
                    <a:solidFill>
                      <a:srgbClr val="63242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CICE6</a:t>
                </a:r>
                <a:endParaRPr dirty="0">
                  <a:solidFill>
                    <a:srgbClr val="63242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" name="Google Shape;101;p20"/>
          <p:cNvSpPr txBox="1">
            <a:spLocks/>
          </p:cNvSpPr>
          <p:nvPr/>
        </p:nvSpPr>
        <p:spPr>
          <a:xfrm>
            <a:off x="462225" y="82163"/>
            <a:ext cx="8224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solidFill>
                  <a:schemeClr val="bg2"/>
                </a:solidFill>
              </a:rPr>
              <a:t>4b. OOPS component 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0" y="554223"/>
            <a:ext cx="9144000" cy="1063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0" y="4767089"/>
            <a:ext cx="9144000" cy="2126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44918" y="746590"/>
            <a:ext cx="605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OOPS (Objected Oriented Prediction System) component</a:t>
            </a:r>
          </a:p>
        </p:txBody>
      </p:sp>
    </p:spTree>
    <p:extLst>
      <p:ext uri="{BB962C8B-B14F-4D97-AF65-F5344CB8AC3E}">
        <p14:creationId xmlns:p14="http://schemas.microsoft.com/office/powerpoint/2010/main" val="2564527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0" y="4767089"/>
            <a:ext cx="9144000" cy="2126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0" y="658230"/>
            <a:ext cx="9144000" cy="1063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472" y="13001"/>
            <a:ext cx="8224500" cy="5943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) Remark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8273" y="1217756"/>
            <a:ext cx="655681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Experimental runs </a:t>
            </a:r>
          </a:p>
          <a:p>
            <a:pPr marL="457200" lvl="2" indent="-457200">
              <a:lnSpc>
                <a:spcPct val="150000"/>
              </a:lnSpc>
              <a:buAutoNum type="arabicPeriod"/>
            </a:pPr>
            <a:r>
              <a:rPr lang="en-US" sz="2000" dirty="0"/>
              <a:t>Limited resources </a:t>
            </a:r>
            <a:r>
              <a:rPr lang="en-US" sz="2000" dirty="0">
                <a:sym typeface="Wingdings" panose="05000000000000000000" pitchFamily="2" charset="2"/>
              </a:rPr>
              <a:t> selected storms </a:t>
            </a:r>
          </a:p>
          <a:p>
            <a:pPr marL="457200" lvl="2" indent="-457200">
              <a:lnSpc>
                <a:spcPct val="150000"/>
              </a:lnSpc>
              <a:buAutoNum type="arabicPeriod"/>
            </a:pPr>
            <a:r>
              <a:rPr lang="en-US" sz="2000" dirty="0"/>
              <a:t>Validation and Metrics:</a:t>
            </a:r>
          </a:p>
          <a:p>
            <a:pPr lvl="3"/>
            <a:r>
              <a:rPr lang="en-US" sz="2000" dirty="0"/>
              <a:t>	welcome community involvement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8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0" y="4767089"/>
            <a:ext cx="9144000" cy="2126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0" y="554223"/>
            <a:ext cx="9144000" cy="1063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18" y="2130204"/>
            <a:ext cx="4236996" cy="5943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2214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3000"/>
          </a:schemeClr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462225" y="82163"/>
            <a:ext cx="82245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2"/>
                </a:solidFill>
              </a:rPr>
              <a:t>Outline</a:t>
            </a:r>
            <a:endParaRPr sz="2400" dirty="0">
              <a:solidFill>
                <a:schemeClr val="bg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4767089"/>
            <a:ext cx="9144000" cy="2126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81138" y="1041138"/>
            <a:ext cx="654911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00" b="1" dirty="0"/>
              <a:t>Operational Ocean Coupled Hurricane Models</a:t>
            </a:r>
            <a:endParaRPr lang="en-US" sz="1600" dirty="0"/>
          </a:p>
          <a:p>
            <a:pPr marL="457200" lvl="7" indent="-114300">
              <a:buFont typeface="Arial" panose="020B0604020202020204" pitchFamily="34" charset="0"/>
              <a:buChar char="•"/>
            </a:pPr>
            <a:r>
              <a:rPr lang="en-US" dirty="0"/>
              <a:t>2020 Upgrades</a:t>
            </a:r>
          </a:p>
          <a:p>
            <a:pPr lvl="7">
              <a:lnSpc>
                <a:spcPts val="600"/>
              </a:lnSpc>
            </a:pPr>
            <a:endParaRPr lang="en-US" dirty="0"/>
          </a:p>
          <a:p>
            <a:pPr marL="342900" indent="-342900">
              <a:buFont typeface="+mj-lt"/>
              <a:buAutoNum type="arabicParenR" startAt="2"/>
            </a:pPr>
            <a:r>
              <a:rPr lang="en-US" sz="1600" b="1" dirty="0"/>
              <a:t>Experimental Models and Configurations</a:t>
            </a:r>
          </a:p>
          <a:p>
            <a:pPr>
              <a:lnSpc>
                <a:spcPts val="600"/>
              </a:lnSpc>
            </a:pPr>
            <a:endParaRPr lang="en-US" sz="1600" b="1" dirty="0"/>
          </a:p>
          <a:p>
            <a:pPr marL="342900" indent="-342900">
              <a:buFont typeface="+mj-lt"/>
              <a:buAutoNum type="arabicParenR" startAt="3"/>
            </a:pPr>
            <a:r>
              <a:rPr lang="en-US" sz="1600" b="1" dirty="0"/>
              <a:t>RTOFS-DA</a:t>
            </a:r>
          </a:p>
          <a:p>
            <a:pPr marL="457200" lvl="7" indent="-114300">
              <a:buFont typeface="Arial" panose="020B0604020202020204" pitchFamily="34" charset="0"/>
              <a:buChar char="•"/>
            </a:pPr>
            <a:r>
              <a:rPr lang="en-US" dirty="0"/>
              <a:t>Timeline for implementation  </a:t>
            </a:r>
          </a:p>
          <a:p>
            <a:pPr marL="457200" lvl="7" indent="-114300">
              <a:buFont typeface="Arial" panose="020B0604020202020204" pitchFamily="34" charset="0"/>
              <a:buChar char="•"/>
            </a:pPr>
            <a:r>
              <a:rPr lang="en-US" dirty="0"/>
              <a:t>Metrics</a:t>
            </a:r>
          </a:p>
          <a:p>
            <a:pPr marL="457200" lvl="7" indent="-114300">
              <a:buFont typeface="Arial" panose="020B0604020202020204" pitchFamily="34" charset="0"/>
              <a:buChar char="•"/>
            </a:pPr>
            <a:r>
              <a:rPr lang="en-US" dirty="0"/>
              <a:t>Examples of validation</a:t>
            </a:r>
          </a:p>
          <a:p>
            <a:pPr>
              <a:lnSpc>
                <a:spcPts val="600"/>
              </a:lnSpc>
            </a:pPr>
            <a:endParaRPr lang="en-US" dirty="0"/>
          </a:p>
          <a:p>
            <a:pPr marL="342900" indent="-342900">
              <a:buFont typeface="+mj-lt"/>
              <a:buAutoNum type="arabicParenR" startAt="4"/>
            </a:pPr>
            <a:r>
              <a:rPr lang="en-US" sz="1600" b="1" dirty="0"/>
              <a:t>Introduction of Marine JEDI</a:t>
            </a:r>
            <a:endParaRPr lang="en-US" dirty="0"/>
          </a:p>
          <a:p>
            <a:pPr>
              <a:lnSpc>
                <a:spcPts val="600"/>
              </a:lnSpc>
            </a:pPr>
            <a:endParaRPr lang="en-US" b="1" dirty="0"/>
          </a:p>
          <a:p>
            <a:r>
              <a:rPr lang="en-US" sz="1600" b="1" dirty="0"/>
              <a:t>5)   Remark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554223"/>
            <a:ext cx="9144000" cy="1063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1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0" y="4767089"/>
            <a:ext cx="9144000" cy="2126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101;p20"/>
          <p:cNvSpPr txBox="1">
            <a:spLocks noGrp="1"/>
          </p:cNvSpPr>
          <p:nvPr>
            <p:ph type="title"/>
          </p:nvPr>
        </p:nvSpPr>
        <p:spPr>
          <a:xfrm>
            <a:off x="367271" y="95090"/>
            <a:ext cx="82245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1219170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1) 2020 Upgrade Operational Models 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628574"/>
            <a:ext cx="9144000" cy="1063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Shape 581">
            <a:extLst>
              <a:ext uri="{FF2B5EF4-FFF2-40B4-BE49-F238E27FC236}">
                <a16:creationId xmlns:a16="http://schemas.microsoft.com/office/drawing/2014/main" id="{1167AF4C-BE2C-40C5-90E6-F19630C53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918335"/>
              </p:ext>
            </p:extLst>
          </p:nvPr>
        </p:nvGraphicFramePr>
        <p:xfrm>
          <a:off x="240971" y="1028119"/>
          <a:ext cx="8662057" cy="369828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76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4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09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u="none" strike="noStrike" cap="none" dirty="0"/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u="none" strike="noStrike" cap="none" dirty="0"/>
                        <a:t>HWRF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u="none" strike="noStrike" cap="none" dirty="0"/>
                        <a:t>HMON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09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u="none" strike="noStrike" cap="none" dirty="0"/>
                        <a:t>Dynamic core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Non-hydrostatic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kumimoji="0"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NMM-E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Non-hydrostatic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,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NMM-B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/>
                        <a:t>Nesting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13.5/4.5/1.5 km</a:t>
                      </a:r>
                      <a:r>
                        <a:rPr lang="en-US" sz="1200" dirty="0"/>
                        <a:t>; </a:t>
                      </a:r>
                      <a:r>
                        <a:rPr kumimoji="0"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77°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/18°/6°; 75 vertical levels;  </a:t>
                      </a:r>
                      <a:r>
                        <a:rPr lang="en-US" sz="1200" b="1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Full two-way moving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18/6/2 km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; </a:t>
                      </a:r>
                      <a:r>
                        <a:rPr kumimoji="0"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75°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/12°/8°; 71 vertical levels; </a:t>
                      </a:r>
                      <a:r>
                        <a:rPr lang="en-US" sz="1200" b="1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Full two-way moving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6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/>
                        <a:t>Data Assimilation and Initialization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Vortex relocation &amp; adjustment,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Self-cycled hybrid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EnKF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-GSI with inner core DA (TDR)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strike="noStrike" dirty="0">
                          <a:solidFill>
                            <a:srgbClr val="FF0000"/>
                          </a:solidFill>
                        </a:rPr>
                        <a:t>Modified vortex relocation &amp; adjustment</a:t>
                      </a:r>
                      <a:r>
                        <a:rPr lang="en-US" sz="1200" strike="noStrike">
                          <a:solidFill>
                            <a:srgbClr val="FF0000"/>
                          </a:solidFill>
                        </a:rPr>
                        <a:t>, no </a:t>
                      </a:r>
                      <a:r>
                        <a:rPr lang="en-US" sz="1200" strike="noStrike" dirty="0">
                          <a:solidFill>
                            <a:srgbClr val="FF0000"/>
                          </a:solidFill>
                        </a:rPr>
                        <a:t>DA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8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/>
                        <a:t>Physics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Updated surface (GFDL), </a:t>
                      </a:r>
                      <a:r>
                        <a:rPr lang="en-US" sz="1200" b="1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GFS-EDMF PBL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, Updated Scale-aware SAS,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NOAH LSM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,</a:t>
                      </a:r>
                      <a:r>
                        <a:rPr lang="en-US" sz="12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200" b="0" i="0" u="none" strike="noStrike" cap="none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</a:t>
                      </a:r>
                      <a:r>
                        <a:rPr lang="en-US" sz="1200" b="0" i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odified RRTM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Ferrier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Surface (GFDL), </a:t>
                      </a:r>
                      <a:r>
                        <a:rPr lang="en-US" sz="1200" b="1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GFS-EDMF PBL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, Scale-aware SAS,  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NOAH LSM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,</a:t>
                      </a:r>
                      <a:r>
                        <a:rPr lang="en-US" sz="1200" dirty="0"/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RRTM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Ferrier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11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/>
                        <a:t>Coupling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</a:rPr>
                        <a:t>MPIPOM/HYCOM</a:t>
                      </a:r>
                      <a:r>
                        <a:rPr lang="en-US" sz="1200" b="1" u="sng" baseline="0" dirty="0">
                          <a:solidFill>
                            <a:srgbClr val="FF0000"/>
                          </a:solidFill>
                        </a:rPr>
                        <a:t> (IC/BC from</a:t>
                      </a:r>
                      <a:r>
                        <a:rPr lang="en-US" sz="1200" b="1" u="sng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1" u="sng" dirty="0">
                          <a:solidFill>
                            <a:srgbClr val="00B050"/>
                          </a:solidFill>
                        </a:rPr>
                        <a:t>RTOFS)</a:t>
                      </a:r>
                      <a:r>
                        <a:rPr lang="en-US" sz="1200" b="1" u="sng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WaveWatch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-III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HYCOM, 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RTOFS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, No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waves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1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/>
                        <a:t>Post-processing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NHC interpolation method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Updated GFDL tracker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NHC interpolation method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en-US" sz="1200" b="0" i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GFDL tracker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9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/>
                        <a:t>NEMS/NUOPC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Yes with moving nests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3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200" b="1" dirty="0"/>
                        <a:t>Computation cost  for forecast job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81 nodes in 98 mins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43 nodes in 100 mins*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0B7AE78-D446-4422-9A1B-CEBAF34762BB}"/>
              </a:ext>
            </a:extLst>
          </p:cNvPr>
          <p:cNvSpPr txBox="1">
            <a:spLocks noChangeAspect="1"/>
          </p:cNvSpPr>
          <p:nvPr/>
        </p:nvSpPr>
        <p:spPr>
          <a:xfrm>
            <a:off x="194988" y="745727"/>
            <a:ext cx="445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Items in </a:t>
            </a:r>
            <a:r>
              <a:rPr lang="en-US" sz="1200" dirty="0">
                <a:solidFill>
                  <a:srgbClr val="FF0000"/>
                </a:solidFill>
              </a:rPr>
              <a:t>Red</a:t>
            </a:r>
            <a:r>
              <a:rPr lang="en-US" sz="1200" dirty="0"/>
              <a:t> are different from the previous version</a:t>
            </a:r>
          </a:p>
        </p:txBody>
      </p:sp>
    </p:spTree>
    <p:extLst>
      <p:ext uri="{BB962C8B-B14F-4D97-AF65-F5344CB8AC3E}">
        <p14:creationId xmlns:p14="http://schemas.microsoft.com/office/powerpoint/2010/main" val="376373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45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chemeClr val="bg2"/>
                </a:solidFill>
              </a:rPr>
              <a:t>Upgrade Performance</a:t>
            </a:r>
            <a:endParaRPr sz="2000" b="0" dirty="0">
              <a:solidFill>
                <a:schemeClr val="bg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4767089"/>
            <a:ext cx="9144000" cy="2126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98747" y="1390411"/>
            <a:ext cx="31115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Mean Absolute Error (MAE):</a:t>
            </a:r>
          </a:p>
          <a:p>
            <a:r>
              <a:rPr lang="en-US" dirty="0"/>
              <a:t>Both track and intensity errors are reduced at all lead times, with more improvement at late lead times,  as compared to the 2019 HWRF.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Skill Improvement: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 &lt;10%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Vmax intensity &lt; 10%</a:t>
            </a:r>
          </a:p>
        </p:txBody>
      </p:sp>
      <p:pic>
        <p:nvPicPr>
          <p:cNvPr id="3074" name="Picture 2" descr="C:\Users\HS\presentations\2020Upgrades\H220_NAT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4" y="970134"/>
            <a:ext cx="4974468" cy="37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01;p20"/>
          <p:cNvSpPr txBox="1">
            <a:spLocks/>
          </p:cNvSpPr>
          <p:nvPr/>
        </p:nvSpPr>
        <p:spPr>
          <a:xfrm>
            <a:off x="690825" y="220997"/>
            <a:ext cx="8224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solidFill>
                  <a:schemeClr val="bg2"/>
                </a:solidFill>
              </a:rPr>
              <a:t>1a. HWRF: North Atlantic 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-38100" y="793486"/>
            <a:ext cx="9144000" cy="1063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98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S\presentations\2020Upgrades\M220_ALAL1819_wind_ear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09334"/>
            <a:ext cx="4962295" cy="37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538425" y="220275"/>
            <a:ext cx="82245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2"/>
                </a:solidFill>
              </a:rPr>
              <a:t>1c. HMON: North Atlantic </a:t>
            </a:r>
            <a:endParaRPr sz="2400" dirty="0">
              <a:solidFill>
                <a:schemeClr val="bg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4767089"/>
            <a:ext cx="9144000" cy="2126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63754" y="1451082"/>
            <a:ext cx="29122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Mean Absolute Error: </a:t>
            </a:r>
            <a:r>
              <a:rPr lang="en-US" dirty="0">
                <a:solidFill>
                  <a:srgbClr val="FF0000"/>
                </a:solidFill>
              </a:rPr>
              <a:t>significant improvements in track (by &lt;50 nm), and intensity over the 2019 HMON (by 2 </a:t>
            </a:r>
            <a:r>
              <a:rPr lang="en-US" dirty="0" err="1">
                <a:solidFill>
                  <a:srgbClr val="FF0000"/>
                </a:solidFill>
              </a:rPr>
              <a:t>kt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.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Skill Improvement: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 &lt;17%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Vmax intensity &lt; 10%</a:t>
            </a:r>
          </a:p>
        </p:txBody>
      </p:sp>
      <p:sp>
        <p:nvSpPr>
          <p:cNvPr id="13" name="Google Shape;101;p20"/>
          <p:cNvSpPr txBox="1">
            <a:spLocks/>
          </p:cNvSpPr>
          <p:nvPr/>
        </p:nvSpPr>
        <p:spPr>
          <a:xfrm>
            <a:off x="0" y="0"/>
            <a:ext cx="8224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>
                <a:solidFill>
                  <a:schemeClr val="bg2"/>
                </a:solidFill>
              </a:rPr>
              <a:t>Upgrade Performance</a:t>
            </a:r>
            <a:endParaRPr lang="en-US" sz="2000" b="0" dirty="0">
              <a:solidFill>
                <a:schemeClr val="bg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-38100" y="793486"/>
            <a:ext cx="9144000" cy="1063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0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4767089"/>
            <a:ext cx="9144000" cy="2126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08;p21"/>
          <p:cNvSpPr txBox="1">
            <a:spLocks noGrp="1"/>
          </p:cNvSpPr>
          <p:nvPr>
            <p:ph type="title"/>
          </p:nvPr>
        </p:nvSpPr>
        <p:spPr>
          <a:xfrm>
            <a:off x="462225" y="15488"/>
            <a:ext cx="82245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2"/>
                </a:solidFill>
              </a:rPr>
              <a:t>2) Experimental Models and Configurations for 2020</a:t>
            </a:r>
            <a:endParaRPr sz="2400" dirty="0">
              <a:solidFill>
                <a:schemeClr val="bg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554223"/>
            <a:ext cx="9144000" cy="1063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89;p18"/>
          <p:cNvSpPr txBox="1">
            <a:spLocks/>
          </p:cNvSpPr>
          <p:nvPr/>
        </p:nvSpPr>
        <p:spPr>
          <a:xfrm>
            <a:off x="809625" y="564855"/>
            <a:ext cx="8029575" cy="495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1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27000"/>
              </p:ext>
            </p:extLst>
          </p:nvPr>
        </p:nvGraphicFramePr>
        <p:xfrm>
          <a:off x="567710" y="1109414"/>
          <a:ext cx="7527549" cy="296478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1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0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u="none" strike="noStrike" cap="none" dirty="0"/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none" strike="noStrike" cap="none" dirty="0"/>
                        <a:t>configuration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none" strike="noStrike" cap="none" dirty="0"/>
                        <a:t>basin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none" strike="noStrike" cap="none" dirty="0"/>
                        <a:t>comments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0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/>
                        <a:t>2-way</a:t>
                      </a:r>
                      <a:r>
                        <a:rPr lang="en-US" sz="1400" b="1" u="none" strike="noStrike" cap="none" baseline="0" dirty="0"/>
                        <a:t> HWRF</a:t>
                      </a:r>
                      <a:endParaRPr lang="en-US" sz="1400" b="1" u="none" strike="noStrike" cap="none" dirty="0"/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HYCOM</a:t>
                      </a:r>
                      <a:r>
                        <a:rPr lang="en-US" sz="1400" b="1" baseline="0" dirty="0">
                          <a:solidFill>
                            <a:srgbClr val="00B050"/>
                          </a:solidFill>
                        </a:rPr>
                        <a:t> coupling with IC from RTOFS-DA</a:t>
                      </a:r>
                      <a:endParaRPr kumimoji="0" 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North Atlantic, Eastern Pacific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Case by case, near real-time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(NRT)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dirty="0"/>
                        <a:t>HMON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HYCOM</a:t>
                      </a:r>
                      <a:r>
                        <a:rPr lang="en-US" sz="1400" b="1" baseline="0" dirty="0">
                          <a:solidFill>
                            <a:srgbClr val="00B050"/>
                          </a:solidFill>
                        </a:rPr>
                        <a:t> coupling with IC from RTOFS-DA</a:t>
                      </a:r>
                      <a:endParaRPr kumimoji="0" 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North Atlantic, Eastern Pacific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Case by case, NRT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63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dirty="0"/>
                        <a:t>3-way HWRF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HYCOM+WW3 coupling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North Atlantic, North Pacific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Case by case,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NRT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2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dirty="0"/>
                        <a:t>HAFS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ATM alone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North Atlantic </a:t>
                      </a:r>
                      <a:endParaRPr lang="en-US" dirty="0"/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HFIP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Stream 2, RT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2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dirty="0"/>
                        <a:t>HAFS</a:t>
                      </a:r>
                    </a:p>
                  </a:txBody>
                  <a:tcPr marL="62147" marR="62147" marT="34516" marB="3451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HYCOM coupling</a:t>
                      </a:r>
                    </a:p>
                  </a:txBody>
                  <a:tcPr marL="62147" marR="62147" marT="34516" marB="3451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North Atlantic, Eastern Pacific</a:t>
                      </a:r>
                    </a:p>
                  </a:txBody>
                  <a:tcPr marL="62147" marR="62147" marT="34516" marB="3451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HFIP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Stream 2, RT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2147" marR="62147" marT="34516" marB="3451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0B7AE78-D446-4422-9A1B-CEBAF34762BB}"/>
              </a:ext>
            </a:extLst>
          </p:cNvPr>
          <p:cNvSpPr txBox="1">
            <a:spLocks noChangeAspect="1"/>
          </p:cNvSpPr>
          <p:nvPr/>
        </p:nvSpPr>
        <p:spPr>
          <a:xfrm>
            <a:off x="572015" y="4147818"/>
            <a:ext cx="445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Items in </a:t>
            </a:r>
            <a:r>
              <a:rPr lang="en-US" sz="1200" dirty="0">
                <a:solidFill>
                  <a:srgbClr val="FF0000"/>
                </a:solidFill>
              </a:rPr>
              <a:t>Red</a:t>
            </a:r>
            <a:r>
              <a:rPr lang="en-US" sz="1200" dirty="0"/>
              <a:t> are contingency</a:t>
            </a:r>
          </a:p>
        </p:txBody>
      </p:sp>
    </p:spTree>
    <p:extLst>
      <p:ext uri="{BB962C8B-B14F-4D97-AF65-F5344CB8AC3E}">
        <p14:creationId xmlns:p14="http://schemas.microsoft.com/office/powerpoint/2010/main" val="306290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5.googleusercontent.com/6R75j5IijKND0KNzt1x4VII6j8ngg9k9mGoNWjAcFdSzk2GobEDD5OsNTdoGqyMf7V6FfoyQXVDqVHbzUZLNb9AkjC_-4PkTKk4KpA8MrLQ5VIfhXJ-LBw_BmY16Pqr8S489jWnJb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25" y="714080"/>
            <a:ext cx="2625329" cy="124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ttps://lh3.googleusercontent.com/WdwLt91ASWe6j9scDZ7jML4xp42gncsDV8plLoEQWYQGmnTV3iOzB1wUND_9Nol0tNkPSo2ZTO5sOJDIIqSxfMYg2ezP1KfKsAY2IqYHaP6fjpge7aF6bN-121mxC1o6gucMRI87bQ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99" y="1851305"/>
            <a:ext cx="2399729" cy="119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0" y="4767089"/>
            <a:ext cx="9144000" cy="2126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08;p21"/>
          <p:cNvSpPr txBox="1">
            <a:spLocks noGrp="1"/>
          </p:cNvSpPr>
          <p:nvPr>
            <p:ph type="title"/>
          </p:nvPr>
        </p:nvSpPr>
        <p:spPr>
          <a:xfrm>
            <a:off x="462225" y="15488"/>
            <a:ext cx="82245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2"/>
                </a:solidFill>
              </a:rPr>
              <a:t>2a. 3-way coupling, HWRF-HYCOM-WW3</a:t>
            </a:r>
            <a:endParaRPr sz="2400" dirty="0">
              <a:solidFill>
                <a:schemeClr val="bg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554223"/>
            <a:ext cx="9144000" cy="1063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89;p18"/>
          <p:cNvSpPr txBox="1">
            <a:spLocks/>
          </p:cNvSpPr>
          <p:nvPr/>
        </p:nvSpPr>
        <p:spPr>
          <a:xfrm>
            <a:off x="809625" y="564855"/>
            <a:ext cx="8029575" cy="495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1200" dirty="0"/>
          </a:p>
        </p:txBody>
      </p:sp>
      <p:pic>
        <p:nvPicPr>
          <p:cNvPr id="7172" name="Picture 4" descr="C:\Users\HS\presentations\2020Upgrades\Sarai_Tk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12" y="3041454"/>
            <a:ext cx="2583284" cy="18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718" y="714080"/>
            <a:ext cx="478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Track and Intensity forecast improvement by including sea-state dependent flux exchange</a:t>
            </a:r>
          </a:p>
        </p:txBody>
      </p:sp>
      <p:pic>
        <p:nvPicPr>
          <p:cNvPr id="7173" name="Picture 5" descr="C:\Users\HS\presentations\3way\fig_ALAL1818_win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13" y="1520924"/>
            <a:ext cx="3333750" cy="25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1287" y="4229641"/>
            <a:ext cx="2756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Hurricane Michael (2018)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4412" y="2088819"/>
            <a:ext cx="155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Cyclone Sarai (2019)</a:t>
            </a:r>
          </a:p>
        </p:txBody>
      </p:sp>
    </p:spTree>
    <p:extLst>
      <p:ext uri="{BB962C8B-B14F-4D97-AF65-F5344CB8AC3E}">
        <p14:creationId xmlns:p14="http://schemas.microsoft.com/office/powerpoint/2010/main" val="196728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4767089"/>
            <a:ext cx="9144000" cy="2126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08;p21"/>
          <p:cNvSpPr txBox="1">
            <a:spLocks noGrp="1"/>
          </p:cNvSpPr>
          <p:nvPr>
            <p:ph type="title"/>
          </p:nvPr>
        </p:nvSpPr>
        <p:spPr>
          <a:xfrm>
            <a:off x="462225" y="15488"/>
            <a:ext cx="82245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2"/>
                </a:solidFill>
              </a:rPr>
              <a:t>2b. Next-generational coupled TC forecast System(s)</a:t>
            </a:r>
            <a:endParaRPr sz="2400" dirty="0">
              <a:solidFill>
                <a:schemeClr val="bg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554223"/>
            <a:ext cx="9144000" cy="1063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89;p18"/>
          <p:cNvSpPr txBox="1">
            <a:spLocks/>
          </p:cNvSpPr>
          <p:nvPr/>
        </p:nvSpPr>
        <p:spPr>
          <a:xfrm>
            <a:off x="809625" y="564855"/>
            <a:ext cx="8029575" cy="134967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bg2"/>
                </a:solidFill>
              </a:rPr>
              <a:t>HAFS</a:t>
            </a:r>
            <a:r>
              <a:rPr lang="en-US" sz="1800" dirty="0">
                <a:solidFill>
                  <a:schemeClr val="bg2"/>
                </a:solidFill>
              </a:rPr>
              <a:t> (Hurricane Analysis and Forecast System) based on FV3</a:t>
            </a:r>
          </a:p>
          <a:p>
            <a:pPr marL="465138" lvl="1" indent="-234950" hangingPunc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/>
                </a:solidFill>
              </a:rPr>
              <a:t>1. ocean model: HYCOM initially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and MOM6 later</a:t>
            </a:r>
          </a:p>
          <a:p>
            <a:pPr marL="465138" lvl="1" indent="-234950" hangingPunc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2. DA: weakly coupled DA to strongly coupled DA; will be transitioned to the JEDI (Joint Effort for Data Assimilation Integration) framework </a:t>
            </a:r>
          </a:p>
          <a:p>
            <a:pPr marL="465138" lvl="1" indent="-234950" hangingPunc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3. Will be transitioned to the UFS  (Unified Forecast System) framework – community base, coupled comprehensive earth modeling system</a:t>
            </a:r>
          </a:p>
          <a:p>
            <a:pPr marL="457200" lvl="1" indent="0" hangingPunct="0">
              <a:spcBef>
                <a:spcPts val="0"/>
              </a:spcBef>
              <a:buNone/>
            </a:pPr>
            <a:endParaRPr lang="en-US" sz="1600" dirty="0">
              <a:solidFill>
                <a:schemeClr val="bg2"/>
              </a:solidFill>
            </a:endParaRPr>
          </a:p>
          <a:p>
            <a:pPr marL="457200" lvl="1" indent="0" hangingPunc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2"/>
                </a:solidFill>
              </a:rPr>
              <a:t> </a:t>
            </a:r>
          </a:p>
          <a:p>
            <a:pPr marL="0" indent="0" hangingPunc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585810" y="2331017"/>
            <a:ext cx="4319565" cy="2401728"/>
            <a:chOff x="585810" y="2013715"/>
            <a:chExt cx="4319565" cy="240172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10" y="2262372"/>
              <a:ext cx="4319565" cy="2153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043010" y="2013715"/>
              <a:ext cx="35289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Global-Nested Configuration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14875" y="2354816"/>
            <a:ext cx="4124325" cy="2377929"/>
            <a:chOff x="4724400" y="2023240"/>
            <a:chExt cx="4124325" cy="2377929"/>
          </a:xfrm>
        </p:grpSpPr>
        <p:pic>
          <p:nvPicPr>
            <p:cNvPr id="12" name="Google Shape;150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07748" y="2325980"/>
              <a:ext cx="2831378" cy="2075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4724400" y="2023240"/>
              <a:ext cx="41243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Stand Alone Regional (SAR) Configuration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19150" y="4415443"/>
            <a:ext cx="5134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(courtesy of Hazelton)</a:t>
            </a:r>
          </a:p>
        </p:txBody>
      </p:sp>
    </p:spTree>
    <p:extLst>
      <p:ext uri="{BB962C8B-B14F-4D97-AF65-F5344CB8AC3E}">
        <p14:creationId xmlns:p14="http://schemas.microsoft.com/office/powerpoint/2010/main" val="90591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4767089"/>
            <a:ext cx="9144000" cy="2126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08;p21"/>
          <p:cNvSpPr txBox="1">
            <a:spLocks noGrp="1"/>
          </p:cNvSpPr>
          <p:nvPr>
            <p:ph type="title"/>
          </p:nvPr>
        </p:nvSpPr>
        <p:spPr>
          <a:xfrm>
            <a:off x="462225" y="15488"/>
            <a:ext cx="82245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2"/>
                </a:solidFill>
              </a:rPr>
              <a:t>3) RTOFS-DA</a:t>
            </a:r>
            <a:endParaRPr sz="2400" dirty="0">
              <a:solidFill>
                <a:schemeClr val="bg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554223"/>
            <a:ext cx="9144000" cy="1063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89;p18"/>
          <p:cNvSpPr txBox="1">
            <a:spLocks/>
          </p:cNvSpPr>
          <p:nvPr/>
        </p:nvSpPr>
        <p:spPr>
          <a:xfrm>
            <a:off x="809625" y="564855"/>
            <a:ext cx="8029575" cy="495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486025" y="619125"/>
            <a:ext cx="54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 the RTOFSv2 Official Evaluation website</a:t>
            </a:r>
          </a:p>
          <a:p>
            <a:r>
              <a:rPr lang="en-US" dirty="0">
                <a:hlinkClick r:id="rId3"/>
              </a:rPr>
              <a:t>https://www.emc.ncep.noaa.gov/users/meg/rtofsv2/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01027" y="1142345"/>
            <a:ext cx="5531834" cy="3576473"/>
            <a:chOff x="1701027" y="1142345"/>
            <a:chExt cx="5531834" cy="3576473"/>
          </a:xfrm>
        </p:grpSpPr>
        <p:pic>
          <p:nvPicPr>
            <p:cNvPr id="6146" name="Picture 2" descr="C:\Users\HS\presentations\2020Upgrades\RTOFS-DA+timelin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027" y="1142345"/>
              <a:ext cx="5390046" cy="3576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6279458" y="1464773"/>
              <a:ext cx="953403" cy="7453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5-Point Star 5"/>
          <p:cNvSpPr/>
          <p:nvPr/>
        </p:nvSpPr>
        <p:spPr>
          <a:xfrm>
            <a:off x="7091073" y="1222090"/>
            <a:ext cx="449477" cy="3683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024846" y="3619001"/>
            <a:ext cx="2062817" cy="1135810"/>
            <a:chOff x="7024846" y="3619001"/>
            <a:chExt cx="2062817" cy="1135810"/>
          </a:xfrm>
        </p:grpSpPr>
        <p:sp>
          <p:nvSpPr>
            <p:cNvPr id="12" name="5-Point Star 11"/>
            <p:cNvSpPr/>
            <p:nvPr/>
          </p:nvSpPr>
          <p:spPr>
            <a:xfrm>
              <a:off x="7153041" y="3619001"/>
              <a:ext cx="256202" cy="2247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24846" y="3800704"/>
              <a:ext cx="20628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Can be delayed due to implementation of upstream or other models.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485598"/>
      </p:ext>
    </p:extLst>
  </p:cSld>
  <p:clrMapOvr>
    <a:masterClrMapping/>
  </p:clrMapOvr>
</p:sld>
</file>

<file path=ppt/theme/theme1.xml><?xml version="1.0" encoding="utf-8"?>
<a:theme xmlns:a="http://schemas.openxmlformats.org/drawingml/2006/main" name="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29265</TotalTime>
  <Words>880</Words>
  <Application>Microsoft Macintosh PowerPoint</Application>
  <PresentationFormat>On-screen Show (16:9)</PresentationFormat>
  <Paragraphs>178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Wingdings</vt:lpstr>
      <vt:lpstr>Arial Narrow</vt:lpstr>
      <vt:lpstr>Calibri</vt:lpstr>
      <vt:lpstr>3. Content Slide - no icon</vt:lpstr>
      <vt:lpstr>EMC Hurricane-Ocean Forecast Modeling  and Data Assimilation  </vt:lpstr>
      <vt:lpstr>Outline</vt:lpstr>
      <vt:lpstr>1) 2020 Upgrade Operational Models </vt:lpstr>
      <vt:lpstr>Upgrade Performance</vt:lpstr>
      <vt:lpstr>1c. HMON: North Atlantic </vt:lpstr>
      <vt:lpstr>2) Experimental Models and Configurations for 2020</vt:lpstr>
      <vt:lpstr>2a. 3-way coupling, HWRF-HYCOM-WW3</vt:lpstr>
      <vt:lpstr>2b. Next-generational coupled TC forecast System(s)</vt:lpstr>
      <vt:lpstr>3) RTOFS-DA</vt:lpstr>
      <vt:lpstr>3a. RTOFS-DA: Metrics</vt:lpstr>
      <vt:lpstr>3b. RTOFS-DA: Verification examples</vt:lpstr>
      <vt:lpstr>PowerPoint Presentation</vt:lpstr>
      <vt:lpstr>4a. IODA component</vt:lpstr>
      <vt:lpstr>PowerPoint Presentation</vt:lpstr>
      <vt:lpstr>5) Remark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NCEP HWRF-HYCOM-WW3 Forecast System  Sensitivity Study: Hurricane Michael 2018</dc:title>
  <dc:creator>HS Gilson</dc:creator>
  <cp:lastModifiedBy>Maria Aristizabal Vargas</cp:lastModifiedBy>
  <cp:revision>379</cp:revision>
  <dcterms:modified xsi:type="dcterms:W3CDTF">2020-05-29T21:35:51Z</dcterms:modified>
</cp:coreProperties>
</file>