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57" r:id="rId2"/>
    <p:sldId id="667" r:id="rId3"/>
    <p:sldId id="258" r:id="rId4"/>
    <p:sldId id="668" r:id="rId5"/>
    <p:sldId id="655" r:id="rId6"/>
    <p:sldId id="708" r:id="rId7"/>
    <p:sldId id="706" r:id="rId8"/>
    <p:sldId id="707" r:id="rId9"/>
    <p:sldId id="709" r:id="rId10"/>
    <p:sldId id="710" r:id="rId11"/>
    <p:sldId id="711" r:id="rId12"/>
    <p:sldId id="653" r:id="rId13"/>
    <p:sldId id="654" r:id="rId14"/>
    <p:sldId id="702" r:id="rId15"/>
    <p:sldId id="703" r:id="rId16"/>
    <p:sldId id="705" r:id="rId17"/>
    <p:sldId id="704" r:id="rId18"/>
    <p:sldId id="656" r:id="rId19"/>
    <p:sldId id="657" r:id="rId20"/>
    <p:sldId id="676" r:id="rId21"/>
    <p:sldId id="678" r:id="rId22"/>
    <p:sldId id="692" r:id="rId23"/>
    <p:sldId id="699" r:id="rId24"/>
    <p:sldId id="700" r:id="rId25"/>
    <p:sldId id="694" r:id="rId26"/>
    <p:sldId id="693" r:id="rId27"/>
    <p:sldId id="698" r:id="rId28"/>
    <p:sldId id="696" r:id="rId29"/>
    <p:sldId id="695" r:id="rId30"/>
    <p:sldId id="701" r:id="rId31"/>
    <p:sldId id="658" r:id="rId32"/>
    <p:sldId id="659" r:id="rId33"/>
    <p:sldId id="661" r:id="rId34"/>
    <p:sldId id="662" r:id="rId35"/>
    <p:sldId id="663" r:id="rId36"/>
    <p:sldId id="682" r:id="rId37"/>
    <p:sldId id="264" r:id="rId38"/>
    <p:sldId id="680" r:id="rId39"/>
    <p:sldId id="521" r:id="rId40"/>
    <p:sldId id="687" r:id="rId41"/>
    <p:sldId id="684" r:id="rId42"/>
    <p:sldId id="681" r:id="rId43"/>
    <p:sldId id="688" r:id="rId44"/>
    <p:sldId id="697" r:id="rId45"/>
    <p:sldId id="691" r:id="rId46"/>
    <p:sldId id="689" r:id="rId47"/>
    <p:sldId id="666" r:id="rId48"/>
    <p:sldId id="686" r:id="rId49"/>
    <p:sldId id="685" r:id="rId50"/>
    <p:sldId id="690" r:id="rId51"/>
    <p:sldId id="669" r:id="rId52"/>
    <p:sldId id="670" r:id="rId53"/>
    <p:sldId id="671" r:id="rId54"/>
    <p:sldId id="673" r:id="rId55"/>
    <p:sldId id="675" r:id="rId56"/>
    <p:sldId id="672" r:id="rId57"/>
    <p:sldId id="67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0000"/>
    <a:srgbClr val="D9D9D9"/>
    <a:srgbClr val="4472C4"/>
    <a:srgbClr val="2F528F"/>
    <a:srgbClr val="A6A6A6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9"/>
    <p:restoredTop sz="96443"/>
  </p:normalViewPr>
  <p:slideViewPr>
    <p:cSldViewPr snapToGrid="0" snapToObjects="1">
      <p:cViewPr varScale="1">
        <p:scale>
          <a:sx n="129" d="100"/>
          <a:sy n="129" d="100"/>
        </p:scale>
        <p:origin x="200" y="272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E484-54A9-B94C-AD91-7B2BF75C36A2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D984C-B583-7843-95C6-1CCE59D30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1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7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7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1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3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3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6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71AF3-6D52-6449-83CE-4E446F307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40534-FFD3-FD46-805C-543A9C8A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6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10" Type="http://schemas.openxmlformats.org/officeDocument/2006/relationships/image" Target="../media/image119.emf"/><Relationship Id="rId4" Type="http://schemas.openxmlformats.org/officeDocument/2006/relationships/image" Target="../media/image113.emf"/><Relationship Id="rId9" Type="http://schemas.openxmlformats.org/officeDocument/2006/relationships/image" Target="../media/image11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7" Type="http://schemas.openxmlformats.org/officeDocument/2006/relationships/image" Target="../media/image126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5" Type="http://schemas.openxmlformats.org/officeDocument/2006/relationships/image" Target="../media/image122.png"/><Relationship Id="rId4" Type="http://schemas.openxmlformats.org/officeDocument/2006/relationships/image" Target="../media/image12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113.emf"/><Relationship Id="rId7" Type="http://schemas.openxmlformats.org/officeDocument/2006/relationships/image" Target="../media/image134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10" Type="http://schemas.openxmlformats.org/officeDocument/2006/relationships/image" Target="../media/image136.emf"/><Relationship Id="rId4" Type="http://schemas.openxmlformats.org/officeDocument/2006/relationships/image" Target="../media/image131.emf"/><Relationship Id="rId9" Type="http://schemas.openxmlformats.org/officeDocument/2006/relationships/image" Target="../media/image116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7" Type="http://schemas.openxmlformats.org/officeDocument/2006/relationships/image" Target="../media/image146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20FCE-E0BC-B347-B2D6-BE13C754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5" y="785865"/>
            <a:ext cx="881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35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0338F81-CB10-2849-A4E0-14D15C1EB183}"/>
              </a:ext>
            </a:extLst>
          </p:cNvPr>
          <p:cNvGrpSpPr/>
          <p:nvPr/>
        </p:nvGrpSpPr>
        <p:grpSpPr>
          <a:xfrm>
            <a:off x="899160" y="654785"/>
            <a:ext cx="2976880" cy="2621280"/>
            <a:chOff x="899160" y="654785"/>
            <a:chExt cx="2976880" cy="2621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E21652-78C0-EA45-936C-37EB27ADA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784" b="31236"/>
            <a:stretch/>
          </p:blipFill>
          <p:spPr>
            <a:xfrm>
              <a:off x="899160" y="654785"/>
              <a:ext cx="2976880" cy="262128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258C71-3DA9-4740-A466-9201652CE205}"/>
                </a:ext>
              </a:extLst>
            </p:cNvPr>
            <p:cNvSpPr/>
            <p:nvPr/>
          </p:nvSpPr>
          <p:spPr>
            <a:xfrm>
              <a:off x="1346940" y="711200"/>
              <a:ext cx="593620" cy="2419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32157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82ADC5A-B407-8E4A-8B71-E98F6B34C12C}"/>
                </a:ext>
              </a:extLst>
            </p:cNvPr>
            <p:cNvSpPr/>
            <p:nvPr/>
          </p:nvSpPr>
          <p:spPr>
            <a:xfrm>
              <a:off x="1336781" y="962571"/>
              <a:ext cx="503570" cy="203556"/>
            </a:xfrm>
            <a:prstGeom prst="ellipse">
              <a:avLst/>
            </a:prstGeom>
            <a:solidFill>
              <a:srgbClr val="92D050">
                <a:alpha val="32157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D7CEAE-F609-DD42-A1C7-3AFC22207CDB}"/>
                </a:ext>
              </a:extLst>
            </p:cNvPr>
            <p:cNvSpPr/>
            <p:nvPr/>
          </p:nvSpPr>
          <p:spPr>
            <a:xfrm>
              <a:off x="1328033" y="1614317"/>
              <a:ext cx="612527" cy="202461"/>
            </a:xfrm>
            <a:prstGeom prst="ellipse">
              <a:avLst/>
            </a:prstGeom>
            <a:solidFill>
              <a:srgbClr val="FF7E79">
                <a:alpha val="3215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3087127-044A-954F-9F6B-938737A47BD5}"/>
                </a:ext>
              </a:extLst>
            </p:cNvPr>
            <p:cNvSpPr/>
            <p:nvPr/>
          </p:nvSpPr>
          <p:spPr>
            <a:xfrm>
              <a:off x="1328033" y="1168326"/>
              <a:ext cx="978288" cy="219398"/>
            </a:xfrm>
            <a:prstGeom prst="ellipse">
              <a:avLst/>
            </a:prstGeom>
            <a:solidFill>
              <a:srgbClr val="7030A0">
                <a:alpha val="32157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DF0579-24E5-2742-8737-4F72FF74E8F1}"/>
                </a:ext>
              </a:extLst>
            </p:cNvPr>
            <p:cNvSpPr/>
            <p:nvPr/>
          </p:nvSpPr>
          <p:spPr>
            <a:xfrm rot="5312082" flipV="1">
              <a:off x="1511224" y="1641301"/>
              <a:ext cx="246147" cy="606429"/>
            </a:xfrm>
            <a:prstGeom prst="ellipse">
              <a:avLst/>
            </a:prstGeom>
            <a:solidFill>
              <a:srgbClr val="4472C4">
                <a:alpha val="32157"/>
              </a:srgbClr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983919-BB61-1D41-BA08-9A7F3BDA896D}"/>
                </a:ext>
              </a:extLst>
            </p:cNvPr>
            <p:cNvSpPr/>
            <p:nvPr/>
          </p:nvSpPr>
          <p:spPr>
            <a:xfrm>
              <a:off x="1338192" y="1389923"/>
              <a:ext cx="758163" cy="212711"/>
            </a:xfrm>
            <a:prstGeom prst="ellipse">
              <a:avLst/>
            </a:prstGeom>
            <a:solidFill>
              <a:srgbClr val="FFFF00">
                <a:alpha val="32157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94E4E5-7498-2A41-9ED3-0713546B794D}"/>
              </a:ext>
            </a:extLst>
          </p:cNvPr>
          <p:cNvGrpSpPr/>
          <p:nvPr/>
        </p:nvGrpSpPr>
        <p:grpSpPr>
          <a:xfrm>
            <a:off x="533400" y="3276065"/>
            <a:ext cx="3708400" cy="3571775"/>
            <a:chOff x="533400" y="3276065"/>
            <a:chExt cx="3708400" cy="3571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E11078-3E5D-E541-9FC2-505B83433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12" r="45062"/>
            <a:stretch/>
          </p:blipFill>
          <p:spPr>
            <a:xfrm>
              <a:off x="533400" y="3276065"/>
              <a:ext cx="3708400" cy="357177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9A15AE-AC06-2946-A3CC-C37B9C939B38}"/>
                </a:ext>
              </a:extLst>
            </p:cNvPr>
            <p:cNvSpPr/>
            <p:nvPr/>
          </p:nvSpPr>
          <p:spPr>
            <a:xfrm rot="3353328">
              <a:off x="2873778" y="6010685"/>
              <a:ext cx="370759" cy="41211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32157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D3D72D-240E-A94F-BB31-16A34783A580}"/>
                </a:ext>
              </a:extLst>
            </p:cNvPr>
            <p:cNvSpPr/>
            <p:nvPr/>
          </p:nvSpPr>
          <p:spPr>
            <a:xfrm rot="669992">
              <a:off x="2272759" y="5507865"/>
              <a:ext cx="970830" cy="500118"/>
            </a:xfrm>
            <a:prstGeom prst="ellipse">
              <a:avLst/>
            </a:prstGeom>
            <a:solidFill>
              <a:srgbClr val="D7E4BD">
                <a:alpha val="52941"/>
              </a:srgbClr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BDB8D3-F255-6B4E-84B2-DDB7C0909F1C}"/>
                </a:ext>
              </a:extLst>
            </p:cNvPr>
            <p:cNvSpPr txBox="1"/>
            <p:nvPr/>
          </p:nvSpPr>
          <p:spPr>
            <a:xfrm>
              <a:off x="3225180" y="6034508"/>
              <a:ext cx="639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Temp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B13FED-3F7F-D944-9E60-B4EAF3ABAB37}"/>
                </a:ext>
              </a:extLst>
            </p:cNvPr>
            <p:cNvSpPr txBox="1"/>
            <p:nvPr/>
          </p:nvSpPr>
          <p:spPr>
            <a:xfrm>
              <a:off x="3157083" y="5558791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Salt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AC9D3C-358C-634A-8C37-ADA2E0CC9ACD}"/>
                </a:ext>
              </a:extLst>
            </p:cNvPr>
            <p:cNvSpPr txBox="1"/>
            <p:nvPr/>
          </p:nvSpPr>
          <p:spPr>
            <a:xfrm>
              <a:off x="1269898" y="4194691"/>
              <a:ext cx="5581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OHC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473FDA-0EFA-3C4F-BFD0-0E43BDDF12CB}"/>
                </a:ext>
              </a:extLst>
            </p:cNvPr>
            <p:cNvSpPr txBox="1"/>
            <p:nvPr/>
          </p:nvSpPr>
          <p:spPr>
            <a:xfrm>
              <a:off x="1717067" y="3926716"/>
              <a:ext cx="9471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Temp</a:t>
              </a:r>
              <a:r>
                <a:rPr lang="en-US" sz="16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sz="1600" dirty="0">
                  <a:solidFill>
                    <a:srgbClr val="7030A0"/>
                  </a:solidFill>
                </a:rPr>
                <a:t>ML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817F50-1D80-2E4A-8FB4-5F81E3080FAF}"/>
                </a:ext>
              </a:extLst>
            </p:cNvPr>
            <p:cNvSpPr/>
            <p:nvPr/>
          </p:nvSpPr>
          <p:spPr>
            <a:xfrm rot="18633806">
              <a:off x="1452394" y="4268358"/>
              <a:ext cx="581974" cy="1416920"/>
            </a:xfrm>
            <a:prstGeom prst="ellipse">
              <a:avLst/>
            </a:prstGeom>
            <a:solidFill>
              <a:srgbClr val="4472C4">
                <a:alpha val="32157"/>
              </a:srgbClr>
            </a:solidFill>
            <a:ln w="190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29220D-A938-2241-9058-9D73B7FC6533}"/>
                </a:ext>
              </a:extLst>
            </p:cNvPr>
            <p:cNvSpPr txBox="1"/>
            <p:nvPr/>
          </p:nvSpPr>
          <p:spPr>
            <a:xfrm>
              <a:off x="1499717" y="5403634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T100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3671D6-56CA-E849-8CAE-B6185730757F}"/>
                </a:ext>
              </a:extLst>
            </p:cNvPr>
            <p:cNvSpPr/>
            <p:nvPr/>
          </p:nvSpPr>
          <p:spPr>
            <a:xfrm rot="2378057">
              <a:off x="1575603" y="4173643"/>
              <a:ext cx="820508" cy="1293170"/>
            </a:xfrm>
            <a:prstGeom prst="ellipse">
              <a:avLst/>
            </a:prstGeom>
            <a:solidFill>
              <a:srgbClr val="7030A0">
                <a:alpha val="32157"/>
              </a:srgb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6765D4-BE72-F444-AA46-CF997F86FC80}"/>
                </a:ext>
              </a:extLst>
            </p:cNvPr>
            <p:cNvSpPr/>
            <p:nvPr/>
          </p:nvSpPr>
          <p:spPr>
            <a:xfrm rot="17366573">
              <a:off x="1607685" y="4276860"/>
              <a:ext cx="691820" cy="1214242"/>
            </a:xfrm>
            <a:prstGeom prst="ellipse">
              <a:avLst/>
            </a:prstGeom>
            <a:solidFill>
              <a:srgbClr val="FF7E79">
                <a:alpha val="29020"/>
              </a:srgbClr>
            </a:solidFill>
            <a:ln w="19050"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13252B-577C-0147-B693-5DA1767D6F4F}"/>
                </a:ext>
              </a:extLst>
            </p:cNvPr>
            <p:cNvSpPr txBox="1"/>
            <p:nvPr/>
          </p:nvSpPr>
          <p:spPr>
            <a:xfrm>
              <a:off x="2565183" y="5011818"/>
              <a:ext cx="80021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49400"/>
                  </a:solidFill>
                </a:rPr>
                <a:t>Salt ML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BFA3D-3DA8-EB4F-91D8-F602708CD3F0}"/>
                </a:ext>
              </a:extLst>
            </p:cNvPr>
            <p:cNvSpPr/>
            <p:nvPr/>
          </p:nvSpPr>
          <p:spPr>
            <a:xfrm rot="20135038">
              <a:off x="1892457" y="5427996"/>
              <a:ext cx="1271766" cy="527263"/>
            </a:xfrm>
            <a:prstGeom prst="ellipse">
              <a:avLst/>
            </a:prstGeom>
            <a:solidFill>
              <a:srgbClr val="FFFF00">
                <a:alpha val="32157"/>
              </a:srgbClr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3A2228-E711-FA46-B992-427F1DA76A20}"/>
              </a:ext>
            </a:extLst>
          </p:cNvPr>
          <p:cNvGrpSpPr/>
          <p:nvPr/>
        </p:nvGrpSpPr>
        <p:grpSpPr>
          <a:xfrm>
            <a:off x="5542280" y="654785"/>
            <a:ext cx="2976880" cy="2621280"/>
            <a:chOff x="5542280" y="654785"/>
            <a:chExt cx="2976880" cy="26212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6C753E-6A37-3A4E-8170-BF33B2756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784" b="31236"/>
            <a:stretch/>
          </p:blipFill>
          <p:spPr>
            <a:xfrm>
              <a:off x="5542280" y="654785"/>
              <a:ext cx="2976880" cy="262128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0E8088-7653-1D41-B517-E8380CEDF749}"/>
                </a:ext>
              </a:extLst>
            </p:cNvPr>
            <p:cNvSpPr/>
            <p:nvPr/>
          </p:nvSpPr>
          <p:spPr>
            <a:xfrm>
              <a:off x="6037079" y="2282439"/>
              <a:ext cx="839395" cy="237242"/>
            </a:xfrm>
            <a:prstGeom prst="ellipse">
              <a:avLst/>
            </a:prstGeom>
            <a:solidFill>
              <a:srgbClr val="C00000">
                <a:alpha val="12941"/>
              </a:srgbClr>
            </a:solidFill>
            <a:ln w="19050"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0424F0-DC30-C841-AA02-43B9BA2E1575}"/>
                </a:ext>
              </a:extLst>
            </p:cNvPr>
            <p:cNvSpPr/>
            <p:nvPr/>
          </p:nvSpPr>
          <p:spPr>
            <a:xfrm rot="16200000">
              <a:off x="6938334" y="1547308"/>
              <a:ext cx="247779" cy="2172203"/>
            </a:xfrm>
            <a:prstGeom prst="ellipse">
              <a:avLst/>
            </a:prstGeom>
            <a:solidFill>
              <a:srgbClr val="7030A0">
                <a:alpha val="32157"/>
              </a:srgb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13904D-9F8E-484F-9576-EFCBF861E881}"/>
                </a:ext>
              </a:extLst>
            </p:cNvPr>
            <p:cNvSpPr/>
            <p:nvPr/>
          </p:nvSpPr>
          <p:spPr>
            <a:xfrm rot="16200000">
              <a:off x="7039985" y="1642636"/>
              <a:ext cx="247676" cy="2416040"/>
            </a:xfrm>
            <a:prstGeom prst="ellipse">
              <a:avLst/>
            </a:prstGeom>
            <a:solidFill>
              <a:srgbClr val="009193">
                <a:alpha val="32157"/>
              </a:srgbClr>
            </a:solidFill>
            <a:ln w="19050">
              <a:solidFill>
                <a:srgbClr val="0091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D33302B-C2DF-6645-8EF0-CF28BFF147F6}"/>
                </a:ext>
              </a:extLst>
            </p:cNvPr>
            <p:cNvSpPr/>
            <p:nvPr/>
          </p:nvSpPr>
          <p:spPr>
            <a:xfrm>
              <a:off x="5945642" y="2945508"/>
              <a:ext cx="2543038" cy="24628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2157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F11A35-FA5A-5C48-9FA1-B173EDB6BDFA}"/>
              </a:ext>
            </a:extLst>
          </p:cNvPr>
          <p:cNvGrpSpPr/>
          <p:nvPr/>
        </p:nvGrpSpPr>
        <p:grpSpPr>
          <a:xfrm>
            <a:off x="4774069" y="3276064"/>
            <a:ext cx="4110851" cy="3571775"/>
            <a:chOff x="4774069" y="3276064"/>
            <a:chExt cx="4110851" cy="3571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424EA1-3CF8-6849-8989-C540E95C2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12" r="45062"/>
            <a:stretch/>
          </p:blipFill>
          <p:spPr>
            <a:xfrm>
              <a:off x="5176520" y="3276064"/>
              <a:ext cx="3708400" cy="3571775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F0BDF3D-8E78-FA44-9CEB-963AFF02E63E}"/>
                </a:ext>
              </a:extLst>
            </p:cNvPr>
            <p:cNvSpPr/>
            <p:nvPr/>
          </p:nvSpPr>
          <p:spPr>
            <a:xfrm rot="17388416">
              <a:off x="6499525" y="4977041"/>
              <a:ext cx="788276" cy="409894"/>
            </a:xfrm>
            <a:prstGeom prst="ellipse">
              <a:avLst/>
            </a:prstGeom>
            <a:solidFill>
              <a:srgbClr val="C00000">
                <a:alpha val="12941"/>
              </a:srgbClr>
            </a:solidFill>
            <a:ln w="19050">
              <a:solidFill>
                <a:srgbClr val="FF7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BBB78E4-557C-1545-BE23-6DFE6A35A3A4}"/>
                </a:ext>
              </a:extLst>
            </p:cNvPr>
            <p:cNvSpPr/>
            <p:nvPr/>
          </p:nvSpPr>
          <p:spPr>
            <a:xfrm rot="3385415">
              <a:off x="5628729" y="4707372"/>
              <a:ext cx="986377" cy="405958"/>
            </a:xfrm>
            <a:prstGeom prst="ellipse">
              <a:avLst/>
            </a:prstGeom>
            <a:solidFill>
              <a:srgbClr val="7030A0">
                <a:alpha val="32157"/>
              </a:srgb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482C3A9-3572-BE44-9209-1181175F6441}"/>
                </a:ext>
              </a:extLst>
            </p:cNvPr>
            <p:cNvSpPr/>
            <p:nvPr/>
          </p:nvSpPr>
          <p:spPr>
            <a:xfrm rot="15027916">
              <a:off x="5966696" y="4839911"/>
              <a:ext cx="847154" cy="344544"/>
            </a:xfrm>
            <a:prstGeom prst="ellipse">
              <a:avLst/>
            </a:prstGeom>
            <a:solidFill>
              <a:srgbClr val="009193">
                <a:alpha val="25098"/>
              </a:srgbClr>
            </a:solidFill>
            <a:ln w="19050">
              <a:solidFill>
                <a:srgbClr val="0091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6EC76-26C9-B94E-A8C8-AB147E04C679}"/>
                </a:ext>
              </a:extLst>
            </p:cNvPr>
            <p:cNvSpPr txBox="1"/>
            <p:nvPr/>
          </p:nvSpPr>
          <p:spPr>
            <a:xfrm>
              <a:off x="4774069" y="4736516"/>
              <a:ext cx="1181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030A0"/>
                  </a:solidFill>
                </a:rPr>
                <a:t>HWRF2019-</a:t>
              </a:r>
            </a:p>
            <a:p>
              <a:pPr algn="ctr"/>
              <a:r>
                <a:rPr lang="en-US" sz="1600" dirty="0">
                  <a:solidFill>
                    <a:srgbClr val="7030A0"/>
                  </a:solidFill>
                </a:rPr>
                <a:t>POM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3A3956-62A1-E64D-A105-B4ACDF11378E}"/>
                </a:ext>
              </a:extLst>
            </p:cNvPr>
            <p:cNvSpPr txBox="1"/>
            <p:nvPr/>
          </p:nvSpPr>
          <p:spPr>
            <a:xfrm>
              <a:off x="5798396" y="4034975"/>
              <a:ext cx="12628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HWRF2020-POM 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BF46886-A470-114F-B921-286F6F1BA431}"/>
                </a:ext>
              </a:extLst>
            </p:cNvPr>
            <p:cNvSpPr/>
            <p:nvPr/>
          </p:nvSpPr>
          <p:spPr>
            <a:xfrm rot="6201409">
              <a:off x="6482772" y="4643139"/>
              <a:ext cx="938694" cy="39027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2157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DA9FF4-F0FA-634D-BD33-85DB4F20A565}"/>
                </a:ext>
              </a:extLst>
            </p:cNvPr>
            <p:cNvSpPr txBox="1"/>
            <p:nvPr/>
          </p:nvSpPr>
          <p:spPr>
            <a:xfrm>
              <a:off x="6121917" y="5511136"/>
              <a:ext cx="9432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GOFS 3.1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C78A20-787C-8E4F-AC40-CBA79DA25179}"/>
                </a:ext>
              </a:extLst>
            </p:cNvPr>
            <p:cNvSpPr/>
            <p:nvPr/>
          </p:nvSpPr>
          <p:spPr>
            <a:xfrm>
              <a:off x="7056497" y="4680442"/>
              <a:ext cx="12455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</a:rPr>
                <a:t>HWRF2020-HYCOM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54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63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49516B-AFED-CD46-9EA0-B2F7268D4E49}"/>
              </a:ext>
            </a:extLst>
          </p:cNvPr>
          <p:cNvSpPr txBox="1"/>
          <p:nvPr/>
        </p:nvSpPr>
        <p:spPr>
          <a:xfrm>
            <a:off x="839268" y="58692"/>
            <a:ext cx="817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Why the lost in Correlation of Surface Quantities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915A8C-9651-1141-B16F-67AF55785931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6F8DF-94B6-9C47-A183-20A09E4E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93883"/>
            <a:ext cx="0" cy="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BE03B-B7BB-2B4B-9B64-5C6122D7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0" y="581912"/>
            <a:ext cx="718312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D9412-0A23-3F4B-AEE2-C38D1103D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0" y="2025776"/>
            <a:ext cx="723392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15D991-0B52-3E44-AF1E-FA5FAC036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0" y="3429000"/>
            <a:ext cx="7284720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B2BFCA-FD49-F24A-8ADB-83922EB08F6F}"/>
              </a:ext>
            </a:extLst>
          </p:cNvPr>
          <p:cNvSpPr/>
          <p:nvPr/>
        </p:nvSpPr>
        <p:spPr>
          <a:xfrm>
            <a:off x="4897120" y="568063"/>
            <a:ext cx="108712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B6C114-715F-794F-9DB9-84460D74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4872864"/>
            <a:ext cx="71831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40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E50FD4-0AA8-AE40-A512-AC3CDA35B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8" y="872668"/>
            <a:ext cx="9144000" cy="1917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9FF784-5485-4F43-948F-4EE8387B4598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731B1-F1E4-A846-AD33-ED3BEF07F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85" y="2381406"/>
            <a:ext cx="9264579" cy="189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BBBD3-81FF-4745-B962-418C4F9E7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8" y="3877126"/>
            <a:ext cx="9144000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353C60-E829-AB49-8E8C-CBB8DFAD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" y="571500"/>
            <a:ext cx="7183120" cy="182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2704FF-858B-0D41-8C17-91EE2A9C3AD0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CB3E1-C8EC-9948-805B-0E050EFCF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" y="2016174"/>
            <a:ext cx="723392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3423B-7D5D-7045-865C-3275FF85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94" y="3446977"/>
            <a:ext cx="728472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2920C-FCD4-B34A-8E73-ADEA2930F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94" y="4881491"/>
            <a:ext cx="738632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832B94-9DE0-C345-B402-EE48491C1F2D}"/>
              </a:ext>
            </a:extLst>
          </p:cNvPr>
          <p:cNvSpPr/>
          <p:nvPr/>
        </p:nvSpPr>
        <p:spPr>
          <a:xfrm>
            <a:off x="4541520" y="568063"/>
            <a:ext cx="108712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01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E75772-2567-4B43-A3C8-146348C9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646331"/>
            <a:ext cx="718312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7FA0A-0005-464C-AAF1-AEA6D5F3FE68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3D93D-4113-B74E-8CAF-E7D31427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" y="2082800"/>
            <a:ext cx="723392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99B16-4CD5-FD46-A392-A46A5D669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529429"/>
            <a:ext cx="728472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693E0-607C-4749-8D4C-094104629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4965898"/>
            <a:ext cx="7386320" cy="1828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8D7406-58B1-FC4A-8ADA-BB54B3E4EC23}"/>
              </a:ext>
            </a:extLst>
          </p:cNvPr>
          <p:cNvSpPr/>
          <p:nvPr/>
        </p:nvSpPr>
        <p:spPr>
          <a:xfrm>
            <a:off x="4876800" y="646331"/>
            <a:ext cx="108712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24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4F66F-A5C8-B64E-A8C0-07C8AE9411A9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7A3A0-D7F7-234F-835E-7543F36D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40" y="646331"/>
            <a:ext cx="738632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0022C-4D78-274A-B4C0-3665DF4A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2082800"/>
            <a:ext cx="723392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31C03-3573-3843-880F-E75A04C92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20" y="3529429"/>
            <a:ext cx="723392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4E20E-1C03-254F-8C55-D3665372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4955738"/>
            <a:ext cx="7386320" cy="1828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EFDF77-DE78-5747-A9CD-AA3B49217C87}"/>
              </a:ext>
            </a:extLst>
          </p:cNvPr>
          <p:cNvSpPr/>
          <p:nvPr/>
        </p:nvSpPr>
        <p:spPr>
          <a:xfrm>
            <a:off x="5425440" y="646331"/>
            <a:ext cx="108712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9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0BA50-7DC6-C342-83FA-A791E9F2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00"/>
            <a:ext cx="9144000" cy="1917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7CBCE-210E-2347-8772-ED73E10E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3950"/>
            <a:ext cx="9144000" cy="1917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7A732-7C87-4F4A-AA51-1915E2CB1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2250"/>
            <a:ext cx="9144000" cy="1917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2700D-C0CE-3A46-ABCC-6564FFE1A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81350"/>
            <a:ext cx="9144000" cy="19172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3DBC40-F84A-D34E-9B38-647B559D17AB}"/>
              </a:ext>
            </a:extLst>
          </p:cNvPr>
          <p:cNvSpPr/>
          <p:nvPr/>
        </p:nvSpPr>
        <p:spPr>
          <a:xfrm>
            <a:off x="4328160" y="6251"/>
            <a:ext cx="125984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CCDC93-B6C5-3C4C-A193-4378663F3B4A}"/>
              </a:ext>
            </a:extLst>
          </p:cNvPr>
          <p:cNvSpPr/>
          <p:nvPr/>
        </p:nvSpPr>
        <p:spPr>
          <a:xfrm>
            <a:off x="4328160" y="1678306"/>
            <a:ext cx="125984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CF942-D388-1544-8BE7-6DDBF3B2D43A}"/>
              </a:ext>
            </a:extLst>
          </p:cNvPr>
          <p:cNvSpPr/>
          <p:nvPr/>
        </p:nvSpPr>
        <p:spPr>
          <a:xfrm>
            <a:off x="4328160" y="3320668"/>
            <a:ext cx="125984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6BF350-DB6A-C54D-B2CD-BA1ADC212534}"/>
              </a:ext>
            </a:extLst>
          </p:cNvPr>
          <p:cNvSpPr/>
          <p:nvPr/>
        </p:nvSpPr>
        <p:spPr>
          <a:xfrm>
            <a:off x="4328160" y="4999351"/>
            <a:ext cx="1259840" cy="24523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11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22AC71-A558-464C-8243-914566A28178}"/>
              </a:ext>
            </a:extLst>
          </p:cNvPr>
          <p:cNvSpPr txBox="1"/>
          <p:nvPr/>
        </p:nvSpPr>
        <p:spPr>
          <a:xfrm>
            <a:off x="432856" y="70338"/>
            <a:ext cx="861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Temperature response following Dorian’s eye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67158A-50EA-4C4E-9B2B-96B660FEB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56" y="748602"/>
            <a:ext cx="718312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1A0835-E0A0-8044-A7FB-84F5F5CC5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89" y="2189284"/>
            <a:ext cx="7068312" cy="16196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791DDE-71FB-F54B-B1B9-8D568E940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60" y="3596056"/>
            <a:ext cx="7187184" cy="16468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7D301D-AF48-034C-86C6-CAE9C2C00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61" y="5031714"/>
            <a:ext cx="7187184" cy="164685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F822D68-D703-724A-8F71-B311F8DEE305}"/>
              </a:ext>
            </a:extLst>
          </p:cNvPr>
          <p:cNvSpPr/>
          <p:nvPr/>
        </p:nvSpPr>
        <p:spPr>
          <a:xfrm>
            <a:off x="2230734" y="2434213"/>
            <a:ext cx="291403" cy="1092758"/>
          </a:xfrm>
          <a:prstGeom prst="rect">
            <a:avLst/>
          </a:prstGeom>
          <a:solidFill>
            <a:srgbClr val="A6A6A6">
              <a:alpha val="52941"/>
            </a:srgbClr>
          </a:solidFill>
          <a:ln>
            <a:solidFill>
              <a:srgbClr val="BFBFB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0D31D3-74B4-4E42-A20A-9827CAB82E93}"/>
              </a:ext>
            </a:extLst>
          </p:cNvPr>
          <p:cNvSpPr/>
          <p:nvPr/>
        </p:nvSpPr>
        <p:spPr>
          <a:xfrm>
            <a:off x="2202264" y="3862754"/>
            <a:ext cx="291403" cy="1092758"/>
          </a:xfrm>
          <a:prstGeom prst="rect">
            <a:avLst/>
          </a:prstGeom>
          <a:solidFill>
            <a:srgbClr val="A6A6A6">
              <a:alpha val="52941"/>
            </a:srgbClr>
          </a:solidFill>
          <a:ln>
            <a:solidFill>
              <a:srgbClr val="BFBFB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868B45-00F3-8846-8390-75EEF873B157}"/>
              </a:ext>
            </a:extLst>
          </p:cNvPr>
          <p:cNvSpPr/>
          <p:nvPr/>
        </p:nvSpPr>
        <p:spPr>
          <a:xfrm>
            <a:off x="2203939" y="5291294"/>
            <a:ext cx="291403" cy="1109506"/>
          </a:xfrm>
          <a:prstGeom prst="rect">
            <a:avLst/>
          </a:prstGeom>
          <a:solidFill>
            <a:srgbClr val="A6A6A6">
              <a:alpha val="52941"/>
            </a:srgbClr>
          </a:solidFill>
          <a:ln>
            <a:solidFill>
              <a:srgbClr val="BFBFB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11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5DC1A-A7B6-9740-8890-C093FEEE39D5}"/>
              </a:ext>
            </a:extLst>
          </p:cNvPr>
          <p:cNvSpPr txBox="1"/>
          <p:nvPr/>
        </p:nvSpPr>
        <p:spPr>
          <a:xfrm>
            <a:off x="432856" y="70338"/>
            <a:ext cx="8443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Temperature respond following Dorian’s eye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8E97AF-3BFD-ED48-A18E-D4653744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" y="1251588"/>
            <a:ext cx="9043516" cy="1727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7ECEC-C9CA-484E-B046-B9F8F8C2D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79" y="2728895"/>
            <a:ext cx="9144000" cy="1706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2C215E-96DA-654A-9E95-C9F4F7C50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1" y="4211423"/>
            <a:ext cx="9113856" cy="17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85A6A-F91C-A045-BD39-08FDAA2F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5" y="785865"/>
            <a:ext cx="881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72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492F44-CF57-1143-A2A2-3E317FF18B92}"/>
              </a:ext>
            </a:extLst>
          </p:cNvPr>
          <p:cNvSpPr txBox="1"/>
          <p:nvPr/>
        </p:nvSpPr>
        <p:spPr>
          <a:xfrm>
            <a:off x="1377055" y="-81280"/>
            <a:ext cx="63898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Sensible Heat Flux when Dorian</a:t>
            </a:r>
          </a:p>
          <a:p>
            <a:pPr algn="ctr"/>
            <a:r>
              <a:rPr lang="en-US" sz="3200" dirty="0"/>
              <a:t>Was passing through the Glider Array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6976C-72F6-9343-B570-46577E112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26720" y="995938"/>
            <a:ext cx="3641090" cy="2825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934786-207C-E547-95E4-8CBBB7A6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50" y="923319"/>
            <a:ext cx="3847229" cy="2897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C53B0-469E-1E43-9030-0CF827A72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037" y="3821232"/>
            <a:ext cx="3819925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492F44-CF57-1143-A2A2-3E317FF18B92}"/>
              </a:ext>
            </a:extLst>
          </p:cNvPr>
          <p:cNvSpPr txBox="1"/>
          <p:nvPr/>
        </p:nvSpPr>
        <p:spPr>
          <a:xfrm>
            <a:off x="1377055" y="-81280"/>
            <a:ext cx="63898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Latent Heat Flux when Dorian</a:t>
            </a:r>
          </a:p>
          <a:p>
            <a:pPr algn="ctr"/>
            <a:r>
              <a:rPr lang="en-US" sz="3200" dirty="0"/>
              <a:t>Was passing through the Glider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F92F9-AAF4-A34A-A44B-F1E21DD7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1" y="995938"/>
            <a:ext cx="3658798" cy="2720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47926-AA0A-A446-BF3F-60C523A5B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975942"/>
            <a:ext cx="3544570" cy="2768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8B460-F4B8-9640-B0E3-6CAE77E14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195" y="3764582"/>
            <a:ext cx="3867610" cy="29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B93A14-8CE1-9A44-B90C-72F3F71A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1" y="556592"/>
            <a:ext cx="2057710" cy="238222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17888CE-C95E-734E-8B21-1F3DF01D78F4}"/>
              </a:ext>
            </a:extLst>
          </p:cNvPr>
          <p:cNvSpPr/>
          <p:nvPr/>
        </p:nvSpPr>
        <p:spPr>
          <a:xfrm>
            <a:off x="1324724" y="1514023"/>
            <a:ext cx="258387" cy="233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DC9BF5-A490-5441-8257-FF111C127BA8}"/>
              </a:ext>
            </a:extLst>
          </p:cNvPr>
          <p:cNvCxnSpPr>
            <a:cxnSpLocks/>
          </p:cNvCxnSpPr>
          <p:nvPr/>
        </p:nvCxnSpPr>
        <p:spPr>
          <a:xfrm>
            <a:off x="1328648" y="1765505"/>
            <a:ext cx="0" cy="172212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F8020A-C2CC-CE49-9D4D-F5BF3A49E320}"/>
              </a:ext>
            </a:extLst>
          </p:cNvPr>
          <p:cNvSpPr txBox="1"/>
          <p:nvPr/>
        </p:nvSpPr>
        <p:spPr>
          <a:xfrm>
            <a:off x="124841" y="3487625"/>
            <a:ext cx="18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series at this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999448-8494-8D44-B233-C177DCFA6066}"/>
              </a:ext>
            </a:extLst>
          </p:cNvPr>
          <p:cNvSpPr txBox="1"/>
          <p:nvPr/>
        </p:nvSpPr>
        <p:spPr>
          <a:xfrm flipH="1">
            <a:off x="1796454" y="-36276"/>
            <a:ext cx="114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SG665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B910F-455D-3742-AA6D-1C8BE127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68" y="2876691"/>
            <a:ext cx="4791761" cy="2491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497FD-739A-1546-AD62-08F379CF2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368" y="288087"/>
            <a:ext cx="4751855" cy="24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8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B93A14-8CE1-9A44-B90C-72F3F71A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1" y="556592"/>
            <a:ext cx="2057710" cy="238222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17888CE-C95E-734E-8B21-1F3DF01D78F4}"/>
              </a:ext>
            </a:extLst>
          </p:cNvPr>
          <p:cNvSpPr/>
          <p:nvPr/>
        </p:nvSpPr>
        <p:spPr>
          <a:xfrm>
            <a:off x="1012686" y="1263953"/>
            <a:ext cx="258387" cy="233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DC9BF5-A490-5441-8257-FF111C127BA8}"/>
              </a:ext>
            </a:extLst>
          </p:cNvPr>
          <p:cNvCxnSpPr>
            <a:cxnSpLocks/>
          </p:cNvCxnSpPr>
          <p:nvPr/>
        </p:nvCxnSpPr>
        <p:spPr>
          <a:xfrm>
            <a:off x="1328648" y="1765505"/>
            <a:ext cx="0" cy="172212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F8020A-C2CC-CE49-9D4D-F5BF3A49E320}"/>
              </a:ext>
            </a:extLst>
          </p:cNvPr>
          <p:cNvSpPr txBox="1"/>
          <p:nvPr/>
        </p:nvSpPr>
        <p:spPr>
          <a:xfrm>
            <a:off x="124841" y="3487625"/>
            <a:ext cx="18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series at this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DB9BA-971E-634E-8E47-6D671AAE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7" y="4598467"/>
            <a:ext cx="4399280" cy="22205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05238-7CFA-1042-BF8E-A8DAEC5E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417" y="4715460"/>
            <a:ext cx="4026281" cy="21613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8999448-8494-8D44-B233-C177DCFA6066}"/>
              </a:ext>
            </a:extLst>
          </p:cNvPr>
          <p:cNvSpPr txBox="1"/>
          <p:nvPr/>
        </p:nvSpPr>
        <p:spPr>
          <a:xfrm flipH="1">
            <a:off x="1796454" y="-36276"/>
            <a:ext cx="114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SG666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38BB6-C1B1-2F4A-866F-EBB68489E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671" y="629535"/>
            <a:ext cx="6310466" cy="1489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5B8CE-80E6-7E48-B07C-131843A31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721" y="2306437"/>
            <a:ext cx="4484111" cy="2221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F83295-5DF3-C74F-B7EB-8D84B847B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841" y="2306437"/>
            <a:ext cx="4379507" cy="222199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6ED492-E807-3B40-AB49-486600026A54}"/>
              </a:ext>
            </a:extLst>
          </p:cNvPr>
          <p:cNvCxnSpPr>
            <a:cxnSpLocks/>
          </p:cNvCxnSpPr>
          <p:nvPr/>
        </p:nvCxnSpPr>
        <p:spPr>
          <a:xfrm>
            <a:off x="1790009" y="5455920"/>
            <a:ext cx="0" cy="11176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FA7B4-6EAD-D346-8D50-1D083D83EC26}"/>
              </a:ext>
            </a:extLst>
          </p:cNvPr>
          <p:cNvCxnSpPr>
            <a:cxnSpLocks/>
          </p:cNvCxnSpPr>
          <p:nvPr/>
        </p:nvCxnSpPr>
        <p:spPr>
          <a:xfrm>
            <a:off x="6087689" y="5516880"/>
            <a:ext cx="0" cy="11176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814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B93A14-8CE1-9A44-B90C-72F3F71A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1" y="556592"/>
            <a:ext cx="2057710" cy="238222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17888CE-C95E-734E-8B21-1F3DF01D78F4}"/>
              </a:ext>
            </a:extLst>
          </p:cNvPr>
          <p:cNvSpPr/>
          <p:nvPr/>
        </p:nvSpPr>
        <p:spPr>
          <a:xfrm>
            <a:off x="1528023" y="1995374"/>
            <a:ext cx="258387" cy="233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DC9BF5-A490-5441-8257-FF111C127BA8}"/>
              </a:ext>
            </a:extLst>
          </p:cNvPr>
          <p:cNvCxnSpPr>
            <a:cxnSpLocks/>
          </p:cNvCxnSpPr>
          <p:nvPr/>
        </p:nvCxnSpPr>
        <p:spPr>
          <a:xfrm>
            <a:off x="1620961" y="2307356"/>
            <a:ext cx="0" cy="118026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F8020A-C2CC-CE49-9D4D-F5BF3A49E320}"/>
              </a:ext>
            </a:extLst>
          </p:cNvPr>
          <p:cNvSpPr txBox="1"/>
          <p:nvPr/>
        </p:nvSpPr>
        <p:spPr>
          <a:xfrm>
            <a:off x="124841" y="3487625"/>
            <a:ext cx="18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series at this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DB9BA-971E-634E-8E47-6D671AAE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7" y="4598467"/>
            <a:ext cx="4399280" cy="22205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205238-7CFA-1042-BF8E-A8DAEC5E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417" y="4715460"/>
            <a:ext cx="4026281" cy="21613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8999448-8494-8D44-B233-C177DCFA6066}"/>
              </a:ext>
            </a:extLst>
          </p:cNvPr>
          <p:cNvSpPr txBox="1"/>
          <p:nvPr/>
        </p:nvSpPr>
        <p:spPr>
          <a:xfrm flipH="1">
            <a:off x="1796454" y="-36276"/>
            <a:ext cx="114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SG668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65C58-0539-154E-B4BD-0427DAAE7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187" y="547889"/>
            <a:ext cx="6395444" cy="1509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95A9EB-B1D4-A944-A18E-D4795D6BE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96" y="2229054"/>
            <a:ext cx="4301107" cy="222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295D9-362A-7641-AD36-01EFB7CBA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104" y="2203039"/>
            <a:ext cx="4364092" cy="22219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7D525B-D7BA-424B-9D2F-E3CCD78C2649}"/>
              </a:ext>
            </a:extLst>
          </p:cNvPr>
          <p:cNvCxnSpPr>
            <a:cxnSpLocks/>
          </p:cNvCxnSpPr>
          <p:nvPr/>
        </p:nvCxnSpPr>
        <p:spPr>
          <a:xfrm>
            <a:off x="1353129" y="5445760"/>
            <a:ext cx="0" cy="11176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97CC94-3321-944A-BFF8-59DFE4840E5B}"/>
              </a:ext>
            </a:extLst>
          </p:cNvPr>
          <p:cNvCxnSpPr>
            <a:cxnSpLocks/>
          </p:cNvCxnSpPr>
          <p:nvPr/>
        </p:nvCxnSpPr>
        <p:spPr>
          <a:xfrm>
            <a:off x="5752409" y="5506720"/>
            <a:ext cx="0" cy="11176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13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517B7DD-B1BA-9D44-AECB-2A1B1367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07252"/>
            <a:ext cx="3886342" cy="21805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745230-9221-1741-9064-C19F9D5BCDDE}"/>
              </a:ext>
            </a:extLst>
          </p:cNvPr>
          <p:cNvSpPr txBox="1"/>
          <p:nvPr/>
        </p:nvSpPr>
        <p:spPr>
          <a:xfrm>
            <a:off x="3256153" y="20072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BDFB37-4F72-F04D-9A84-00B510F7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62" y="60154"/>
            <a:ext cx="4033394" cy="2212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55CA0E-6FE1-1A46-BDCB-13392839D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92" y="2318961"/>
            <a:ext cx="3981970" cy="22200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096F09-DD70-4042-A6E2-9F2AEACD0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979" y="2263870"/>
            <a:ext cx="4150360" cy="23079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47D0A7-7191-D244-AF79-0E70ABB69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2" y="4582978"/>
            <a:ext cx="3944691" cy="2183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9CDF6E-26D4-D645-BD0D-CC99B572B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62" y="4561341"/>
            <a:ext cx="4144872" cy="2274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147C06-58A0-B641-A8A7-33566C52D5AA}"/>
              </a:ext>
            </a:extLst>
          </p:cNvPr>
          <p:cNvSpPr txBox="1"/>
          <p:nvPr/>
        </p:nvSpPr>
        <p:spPr>
          <a:xfrm>
            <a:off x="7614793" y="60801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1BDFE-A7E8-2140-9709-B173B2C96CB7}"/>
              </a:ext>
            </a:extLst>
          </p:cNvPr>
          <p:cNvSpPr txBox="1"/>
          <p:nvPr/>
        </p:nvSpPr>
        <p:spPr>
          <a:xfrm>
            <a:off x="2888745" y="296207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D6647-3D1B-994E-B448-16167D304089}"/>
              </a:ext>
            </a:extLst>
          </p:cNvPr>
          <p:cNvSpPr txBox="1"/>
          <p:nvPr/>
        </p:nvSpPr>
        <p:spPr>
          <a:xfrm>
            <a:off x="7247385" y="282094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77D4C-32CF-BF45-B639-D216A42DCFC4}"/>
              </a:ext>
            </a:extLst>
          </p:cNvPr>
          <p:cNvSpPr txBox="1"/>
          <p:nvPr/>
        </p:nvSpPr>
        <p:spPr>
          <a:xfrm>
            <a:off x="2531644" y="4958189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54117-0F19-E449-9772-F6CA89BC01F8}"/>
              </a:ext>
            </a:extLst>
          </p:cNvPr>
          <p:cNvSpPr txBox="1"/>
          <p:nvPr/>
        </p:nvSpPr>
        <p:spPr>
          <a:xfrm>
            <a:off x="7063681" y="488802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</p:spTree>
    <p:extLst>
      <p:ext uri="{BB962C8B-B14F-4D97-AF65-F5344CB8AC3E}">
        <p14:creationId xmlns:p14="http://schemas.microsoft.com/office/powerpoint/2010/main" val="307419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62B5D7-D4F3-E74E-8CC9-A62B10F0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6" y="26575"/>
            <a:ext cx="4148251" cy="2319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E5A629-758A-B040-9519-C9DF8EAE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361" y="114519"/>
            <a:ext cx="4226313" cy="231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234E7-0485-C44E-B9B4-2BA27B54C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76" y="2378462"/>
            <a:ext cx="4095141" cy="224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7B4E8-BE17-0F4E-AA39-7F0ACF245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360" y="2444766"/>
            <a:ext cx="4226313" cy="2298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76737-534B-1341-8FA6-601BC7027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70" y="4626962"/>
            <a:ext cx="4067552" cy="2198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3B6E91-77C9-AA4C-9E46-8C18BE7D3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024" y="4657409"/>
            <a:ext cx="4011215" cy="2167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C1951-CCE9-6347-AA14-D684C6A2885D}"/>
              </a:ext>
            </a:extLst>
          </p:cNvPr>
          <p:cNvSpPr txBox="1"/>
          <p:nvPr/>
        </p:nvSpPr>
        <p:spPr>
          <a:xfrm>
            <a:off x="1373404" y="4657409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31C66-2FFE-C24A-A59E-D2904D9B2346}"/>
              </a:ext>
            </a:extLst>
          </p:cNvPr>
          <p:cNvSpPr txBox="1"/>
          <p:nvPr/>
        </p:nvSpPr>
        <p:spPr>
          <a:xfrm>
            <a:off x="6148604" y="485815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E50C1-A733-994B-AC74-206240F31CE3}"/>
              </a:ext>
            </a:extLst>
          </p:cNvPr>
          <p:cNvSpPr txBox="1"/>
          <p:nvPr/>
        </p:nvSpPr>
        <p:spPr>
          <a:xfrm>
            <a:off x="6148604" y="254822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93181-52AB-7847-BDDE-F177523D4927}"/>
              </a:ext>
            </a:extLst>
          </p:cNvPr>
          <p:cNvSpPr txBox="1"/>
          <p:nvPr/>
        </p:nvSpPr>
        <p:spPr>
          <a:xfrm>
            <a:off x="1863959" y="262950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4DC62-C256-4646-B4F6-C45B44AB87A7}"/>
              </a:ext>
            </a:extLst>
          </p:cNvPr>
          <p:cNvSpPr txBox="1"/>
          <p:nvPr/>
        </p:nvSpPr>
        <p:spPr>
          <a:xfrm>
            <a:off x="2243666" y="30988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244790-4BAD-0044-ABAF-97D5297F0E68}"/>
              </a:ext>
            </a:extLst>
          </p:cNvPr>
          <p:cNvSpPr txBox="1"/>
          <p:nvPr/>
        </p:nvSpPr>
        <p:spPr>
          <a:xfrm>
            <a:off x="6516012" y="28117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</p:spTree>
    <p:extLst>
      <p:ext uri="{BB962C8B-B14F-4D97-AF65-F5344CB8AC3E}">
        <p14:creationId xmlns:p14="http://schemas.microsoft.com/office/powerpoint/2010/main" val="3429944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7168E-90B2-5245-BF60-C52BC910C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23" y="99439"/>
            <a:ext cx="3983950" cy="2153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19F11-C2CE-B645-A1DA-7CC9045FF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514" y="27604"/>
            <a:ext cx="4090251" cy="2224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442E5-24C7-3B42-97F3-F580DA705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14" y="2281615"/>
            <a:ext cx="4131768" cy="2250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D38F6-BA6B-2347-9410-891ECEA65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22" y="4560848"/>
            <a:ext cx="4057859" cy="2202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150521-81D3-A44F-B54E-E3F504C54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7" y="2252547"/>
            <a:ext cx="3950768" cy="2162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C96B9-ADC5-3C4A-B3AE-60D7DA249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514" y="4494108"/>
            <a:ext cx="4144266" cy="226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68645-A635-D74A-A729-9432721641CC}"/>
              </a:ext>
            </a:extLst>
          </p:cNvPr>
          <p:cNvSpPr txBox="1"/>
          <p:nvPr/>
        </p:nvSpPr>
        <p:spPr>
          <a:xfrm>
            <a:off x="1339426" y="15748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A164C4-E46D-204F-8360-533CFF6A3618}"/>
              </a:ext>
            </a:extLst>
          </p:cNvPr>
          <p:cNvSpPr txBox="1"/>
          <p:nvPr/>
        </p:nvSpPr>
        <p:spPr>
          <a:xfrm>
            <a:off x="5452888" y="12662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2FF18-E4C4-3743-85A8-E7B8C720C6BF}"/>
              </a:ext>
            </a:extLst>
          </p:cNvPr>
          <p:cNvSpPr txBox="1"/>
          <p:nvPr/>
        </p:nvSpPr>
        <p:spPr>
          <a:xfrm>
            <a:off x="789448" y="241262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0D3A7-D864-8446-8A4D-7A0C07FB048A}"/>
              </a:ext>
            </a:extLst>
          </p:cNvPr>
          <p:cNvSpPr txBox="1"/>
          <p:nvPr/>
        </p:nvSpPr>
        <p:spPr>
          <a:xfrm>
            <a:off x="5317776" y="239301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5ADBB-65A3-2D48-9041-3971776CFA87}"/>
              </a:ext>
            </a:extLst>
          </p:cNvPr>
          <p:cNvSpPr txBox="1"/>
          <p:nvPr/>
        </p:nvSpPr>
        <p:spPr>
          <a:xfrm>
            <a:off x="818896" y="476029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</a:t>
            </a:r>
          </a:p>
        </p:txBody>
      </p:sp>
    </p:spTree>
    <p:extLst>
      <p:ext uri="{BB962C8B-B14F-4D97-AF65-F5344CB8AC3E}">
        <p14:creationId xmlns:p14="http://schemas.microsoft.com/office/powerpoint/2010/main" val="3121700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FF342-1961-A34C-AC71-A1ABD647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72" y="139390"/>
            <a:ext cx="6273855" cy="3289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02A03-5F5D-6544-B503-C701B5C7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72" y="3566120"/>
            <a:ext cx="6273855" cy="3291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D98AF-9F59-6F42-B323-2D770C8E04C2}"/>
              </a:ext>
            </a:extLst>
          </p:cNvPr>
          <p:cNvSpPr txBox="1"/>
          <p:nvPr/>
        </p:nvSpPr>
        <p:spPr>
          <a:xfrm>
            <a:off x="4472816" y="447040"/>
            <a:ext cx="356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It does not include lead times of the</a:t>
            </a:r>
          </a:p>
          <a:p>
            <a:pPr algn="ctr"/>
            <a:r>
              <a:rPr lang="en-US" dirty="0"/>
              <a:t>cycles after rapid intensification (RI)</a:t>
            </a:r>
          </a:p>
        </p:txBody>
      </p:sp>
    </p:spTree>
    <p:extLst>
      <p:ext uri="{BB962C8B-B14F-4D97-AF65-F5344CB8AC3E}">
        <p14:creationId xmlns:p14="http://schemas.microsoft.com/office/powerpoint/2010/main" val="2538287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CC432-3F48-AC45-9833-3D5899F6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10" y="3543173"/>
            <a:ext cx="6030770" cy="3213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080A6-0C99-5242-8937-7D8AA7739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51" y="223159"/>
            <a:ext cx="5923688" cy="320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A6919-5D5C-1741-AEEA-9099CCEC29C1}"/>
              </a:ext>
            </a:extLst>
          </p:cNvPr>
          <p:cNvSpPr txBox="1"/>
          <p:nvPr/>
        </p:nvSpPr>
        <p:spPr>
          <a:xfrm>
            <a:off x="5478656" y="2255520"/>
            <a:ext cx="356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It includes all part of the</a:t>
            </a:r>
          </a:p>
          <a:p>
            <a:pPr algn="ctr"/>
            <a:r>
              <a:rPr lang="en-US" dirty="0"/>
              <a:t>Cycles after rapid intensification (RI)</a:t>
            </a:r>
          </a:p>
        </p:txBody>
      </p:sp>
    </p:spTree>
    <p:extLst>
      <p:ext uri="{BB962C8B-B14F-4D97-AF65-F5344CB8AC3E}">
        <p14:creationId xmlns:p14="http://schemas.microsoft.com/office/powerpoint/2010/main" val="89307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40FD0C-1362-A648-BC80-B2B2BD03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5" y="785865"/>
            <a:ext cx="8750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86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4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88ECB-C87A-FB4F-8E3E-5893E666034A}"/>
              </a:ext>
            </a:extLst>
          </p:cNvPr>
          <p:cNvSpPr txBox="1"/>
          <p:nvPr/>
        </p:nvSpPr>
        <p:spPr>
          <a:xfrm>
            <a:off x="2879389" y="-76851"/>
            <a:ext cx="3385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Hurricane Dorian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D369CA-8BDB-8F4C-AFF4-707F07F758DD}"/>
              </a:ext>
            </a:extLst>
          </p:cNvPr>
          <p:cNvSpPr txBox="1"/>
          <p:nvPr/>
        </p:nvSpPr>
        <p:spPr>
          <a:xfrm>
            <a:off x="3622733" y="444054"/>
            <a:ext cx="18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Cycle 2019083018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09329-EDC4-BF47-A303-0EB505A55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00" y="813386"/>
            <a:ext cx="4372400" cy="2875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FB164-34ED-B84B-B0D4-F2E4D8C0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0" y="813386"/>
            <a:ext cx="4154673" cy="3077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1535D-7D06-7746-AADE-2B18E88F6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30" y="3688928"/>
            <a:ext cx="3914363" cy="307763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0B6376C-C2D3-2740-B129-4BF23160C96B}"/>
              </a:ext>
            </a:extLst>
          </p:cNvPr>
          <p:cNvSpPr/>
          <p:nvPr/>
        </p:nvSpPr>
        <p:spPr>
          <a:xfrm>
            <a:off x="3561773" y="5872480"/>
            <a:ext cx="258387" cy="2336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DA16A-F69E-6640-A3FB-DE9411F0E9CC}"/>
              </a:ext>
            </a:extLst>
          </p:cNvPr>
          <p:cNvSpPr txBox="1"/>
          <p:nvPr/>
        </p:nvSpPr>
        <p:spPr>
          <a:xfrm>
            <a:off x="4679336" y="5804654"/>
            <a:ext cx="6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Eddy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D1A973-465E-CF4E-86C6-7093967163CC}"/>
              </a:ext>
            </a:extLst>
          </p:cNvPr>
          <p:cNvCxnSpPr>
            <a:cxnSpLocks/>
          </p:cNvCxnSpPr>
          <p:nvPr/>
        </p:nvCxnSpPr>
        <p:spPr>
          <a:xfrm flipV="1">
            <a:off x="3823407" y="5995738"/>
            <a:ext cx="897016" cy="342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123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F100-72E9-DA4B-88CD-0C0A10689FA5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3CD3-8D8A-2E4E-97C8-7A30FC65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646331"/>
            <a:ext cx="718312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A2282A-E43F-C240-9285-086899EE6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50" y="2075793"/>
            <a:ext cx="723392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0EB893-18A3-8E48-A031-E7F421001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40" y="3505255"/>
            <a:ext cx="728472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669B8-E382-1E40-8C2D-5F5C0A8D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60" y="4945227"/>
            <a:ext cx="73863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46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8A67F-CC70-1446-AEBD-03F8171C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824"/>
            <a:ext cx="9144000" cy="1917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645DF-AA1E-4E49-9C15-AAC09C87C2EC}"/>
              </a:ext>
            </a:extLst>
          </p:cNvPr>
          <p:cNvSpPr txBox="1"/>
          <p:nvPr/>
        </p:nvSpPr>
        <p:spPr>
          <a:xfrm>
            <a:off x="503194" y="0"/>
            <a:ext cx="813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 along forecasted Hurricane Dorian Track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133CC-1DD2-E741-B67F-7A31B430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4" y="2408778"/>
            <a:ext cx="9238593" cy="189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FE626-DBEB-FD46-A467-C874887F2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" y="3878739"/>
            <a:ext cx="9144000" cy="19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6CBD37-96E7-EB4F-873D-7405961CB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56" y="716669"/>
            <a:ext cx="718312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EE0623-6595-FA4B-B0E8-7730C8983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56" y="2149621"/>
            <a:ext cx="7187184" cy="1646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89635D-1F27-F946-843A-E7ABEA278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591188"/>
            <a:ext cx="7376160" cy="1559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D9D2D8-26C1-B34D-B5BD-F39AC4720879}"/>
              </a:ext>
            </a:extLst>
          </p:cNvPr>
          <p:cNvSpPr txBox="1"/>
          <p:nvPr/>
        </p:nvSpPr>
        <p:spPr>
          <a:xfrm>
            <a:off x="432856" y="70338"/>
            <a:ext cx="8443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Temperature respond following Dorian’s eye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B4C229-CCFF-1845-9633-8299A55A8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92" y="5025770"/>
            <a:ext cx="7187184" cy="16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6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D9D2D8-26C1-B34D-B5BD-F39AC4720879}"/>
              </a:ext>
            </a:extLst>
          </p:cNvPr>
          <p:cNvSpPr txBox="1"/>
          <p:nvPr/>
        </p:nvSpPr>
        <p:spPr>
          <a:xfrm>
            <a:off x="432856" y="70338"/>
            <a:ext cx="8443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Temperature respond following Dorian’s eye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5FC8E-BC9D-A641-95AF-FD29CC20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862"/>
            <a:ext cx="9144000" cy="1727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74C04D-1F69-AA46-948B-D20108E9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1" y="2744142"/>
            <a:ext cx="9144000" cy="1706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1C2F5D-D03B-AD45-A70B-DD2134D8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1" y="4372945"/>
            <a:ext cx="9144000" cy="17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3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E833B-B503-F64B-9CE8-8489FFC6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58671"/>
            <a:ext cx="8229600" cy="614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0EBA9-4B95-B541-9EA6-251E8164BB40}"/>
              </a:ext>
            </a:extLst>
          </p:cNvPr>
          <p:cNvSpPr txBox="1"/>
          <p:nvPr/>
        </p:nvSpPr>
        <p:spPr>
          <a:xfrm>
            <a:off x="1516003" y="20062"/>
            <a:ext cx="6111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Heat Fluxes before and after Dorian</a:t>
            </a:r>
          </a:p>
          <a:p>
            <a:pPr algn="ctr"/>
            <a:r>
              <a:rPr lang="en-US" sz="3200" dirty="0"/>
              <a:t>Passed at SG665 location</a:t>
            </a:r>
          </a:p>
        </p:txBody>
      </p:sp>
    </p:spTree>
    <p:extLst>
      <p:ext uri="{BB962C8B-B14F-4D97-AF65-F5344CB8AC3E}">
        <p14:creationId xmlns:p14="http://schemas.microsoft.com/office/powerpoint/2010/main" val="92864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Heat Fluxes Bulk Formulas"/>
          <p:cNvSpPr txBox="1"/>
          <p:nvPr/>
        </p:nvSpPr>
        <p:spPr>
          <a:xfrm>
            <a:off x="2253495" y="140465"/>
            <a:ext cx="3898376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sz="2812" dirty="0"/>
              <a:t>Heat Fluxes Bulk Formulas</a:t>
            </a:r>
          </a:p>
        </p:txBody>
      </p:sp>
      <p:pic>
        <p:nvPicPr>
          <p:cNvPr id="170" name="Q_L_=_rho_L_E_C_.pdf" descr="Q_L_=_rho_L_E_C_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9665" y="1869183"/>
            <a:ext cx="3562946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Q_s_=_rho_C_p_C_.pdf" descr="Q_s_=_rho_C_p_C_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2825" y="1184265"/>
            <a:ext cx="3348634" cy="339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ensible"/>
          <p:cNvSpPr txBox="1"/>
          <p:nvPr/>
        </p:nvSpPr>
        <p:spPr>
          <a:xfrm>
            <a:off x="604450" y="1155574"/>
            <a:ext cx="982641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Sensible</a:t>
            </a:r>
          </a:p>
        </p:txBody>
      </p:sp>
      <p:sp>
        <p:nvSpPr>
          <p:cNvPr id="173" name="Latent"/>
          <p:cNvSpPr txBox="1"/>
          <p:nvPr/>
        </p:nvSpPr>
        <p:spPr>
          <a:xfrm>
            <a:off x="740539" y="1836026"/>
            <a:ext cx="767967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Latent</a:t>
            </a:r>
          </a:p>
        </p:txBody>
      </p:sp>
      <p:pic>
        <p:nvPicPr>
          <p:cNvPr id="174" name="C_p_text_Specifi.pdf" descr="C_p_text_Specifi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050" y="2652805"/>
            <a:ext cx="4348759" cy="321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C_s_text_Sensibl.pdf" descr="C_s_text_Sensib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60" y="3187414"/>
            <a:ext cx="4964907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C_L_text_Latent_.pdf" descr="C_L_text_Latent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6901" y="3686306"/>
            <a:ext cx="4822032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_E_text_Latent_.pdf" descr="L_E_text_Latent_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0867" y="4185198"/>
            <a:ext cx="4268391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U_10_text_Wind_s.pdf" descr="U_10_text_Wind_s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6693" y="4685017"/>
            <a:ext cx="5947173" cy="29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t_s∕t_a_text_Sea.pdf" descr="t_s∕t_a_text_Se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6149" y="5141198"/>
            <a:ext cx="7911703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q_s∕q_a_text_Spe.pdf" descr="q_s∕q_a_text_Sp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8106" y="5617262"/>
            <a:ext cx="8027789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rho_text_Air_den.pdf" descr="rho_text_Air_den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5810" y="6134521"/>
            <a:ext cx="1821657" cy="303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9432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_s_=_rho_C_p_C_.pdf" descr="Q_s_=_rho_C_p_C_.pdf">
            <a:extLst>
              <a:ext uri="{FF2B5EF4-FFF2-40B4-BE49-F238E27FC236}">
                <a16:creationId xmlns:a16="http://schemas.microsoft.com/office/drawing/2014/main" id="{48326688-89CB-F548-B848-2B75B423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76" y="996504"/>
            <a:ext cx="4386503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EC695-DF6F-6A47-B20C-F01F7FAEF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39" y="1547697"/>
            <a:ext cx="31496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ED96F-335D-A345-B317-5D483F8A1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9" y="1528647"/>
            <a:ext cx="2768600" cy="444500"/>
          </a:xfrm>
          <a:prstGeom prst="rect">
            <a:avLst/>
          </a:prstGeom>
        </p:spPr>
      </p:pic>
      <p:sp>
        <p:nvSpPr>
          <p:cNvPr id="12" name="Heat Fluxes Bulk Formulas">
            <a:extLst>
              <a:ext uri="{FF2B5EF4-FFF2-40B4-BE49-F238E27FC236}">
                <a16:creationId xmlns:a16="http://schemas.microsoft.com/office/drawing/2014/main" id="{FBF9849E-CA58-C447-A4C8-84A147F9B5DE}"/>
              </a:ext>
            </a:extLst>
          </p:cNvPr>
          <p:cNvSpPr txBox="1"/>
          <p:nvPr/>
        </p:nvSpPr>
        <p:spPr>
          <a:xfrm>
            <a:off x="3233899" y="-29847"/>
            <a:ext cx="3459088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lang="en-US" sz="3200" dirty="0"/>
              <a:t>Sensible </a:t>
            </a:r>
            <a:r>
              <a:rPr sz="3200" dirty="0"/>
              <a:t>Heat Fluxes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7CCF2-6F2E-F943-8A28-521BE82ED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839" y="2065759"/>
            <a:ext cx="5420543" cy="4314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9DF74D-5753-6F44-BF37-5617172DB554}"/>
              </a:ext>
            </a:extLst>
          </p:cNvPr>
          <p:cNvSpPr txBox="1"/>
          <p:nvPr/>
        </p:nvSpPr>
        <p:spPr>
          <a:xfrm>
            <a:off x="3526008" y="452964"/>
            <a:ext cx="2091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D’Asaro</a:t>
            </a:r>
            <a:r>
              <a:rPr lang="en-US" sz="2800" dirty="0"/>
              <a:t> 2002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374D1C-A8BF-B149-8F74-917414D92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79" y="2632262"/>
            <a:ext cx="7569200" cy="393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3788D8-60CF-264D-AE85-287D19E3F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391" y="3115966"/>
            <a:ext cx="2260600" cy="393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D3ED1F-08D6-DC4E-9E03-F85DB5A2C613}"/>
              </a:ext>
            </a:extLst>
          </p:cNvPr>
          <p:cNvSpPr txBox="1"/>
          <p:nvPr/>
        </p:nvSpPr>
        <p:spPr>
          <a:xfrm>
            <a:off x="421639" y="4508445"/>
            <a:ext cx="8374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heat flux calculations from </a:t>
            </a:r>
            <a:r>
              <a:rPr lang="en-US" dirty="0" err="1"/>
              <a:t>bulk.m</a:t>
            </a:r>
            <a:r>
              <a:rPr lang="en-US" dirty="0"/>
              <a:t>:</a:t>
            </a:r>
          </a:p>
          <a:p>
            <a:r>
              <a:rPr lang="en-US" dirty="0"/>
              <a:t>﻿</a:t>
            </a:r>
            <a:r>
              <a:rPr lang="en-US" dirty="0" err="1"/>
              <a:t>ur</a:t>
            </a:r>
            <a:r>
              <a:rPr lang="en-US" dirty="0"/>
              <a:t> = 36 m/s; </a:t>
            </a:r>
            <a:r>
              <a:rPr lang="en-US" dirty="0" err="1"/>
              <a:t>zr</a:t>
            </a:r>
            <a:r>
              <a:rPr lang="en-US" dirty="0"/>
              <a:t> = 10 m;  Ta = 26.5 C; </a:t>
            </a:r>
            <a:r>
              <a:rPr lang="en-US" dirty="0" err="1"/>
              <a:t>zt</a:t>
            </a:r>
            <a:r>
              <a:rPr lang="en-US" dirty="0"/>
              <a:t> = 3 m; </a:t>
            </a:r>
            <a:r>
              <a:rPr lang="en-US" dirty="0" err="1"/>
              <a:t>rh</a:t>
            </a:r>
            <a:r>
              <a:rPr lang="en-US" dirty="0"/>
              <a:t> = 97%; </a:t>
            </a:r>
            <a:r>
              <a:rPr lang="en-US" dirty="0" err="1"/>
              <a:t>zq</a:t>
            </a:r>
            <a:r>
              <a:rPr lang="en-US" dirty="0"/>
              <a:t> = 3 m; Pa = 990 </a:t>
            </a:r>
            <a:r>
              <a:rPr lang="en-US" dirty="0" err="1"/>
              <a:t>mb</a:t>
            </a:r>
            <a:r>
              <a:rPr lang="en-US" dirty="0"/>
              <a:t>; </a:t>
            </a:r>
            <a:r>
              <a:rPr lang="en-US" dirty="0" err="1"/>
              <a:t>Ts</a:t>
            </a:r>
            <a:r>
              <a:rPr lang="en-US" dirty="0"/>
              <a:t> = 29 C;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7350488-1872-AD4E-A43E-F1B687135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779" y="5231985"/>
            <a:ext cx="2794000" cy="44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9B9819A-488A-3E46-850D-9CBE5E7015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039" y="3734670"/>
            <a:ext cx="2971800" cy="4445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155FB3-5DA7-D341-9137-A84F784D10BB}"/>
              </a:ext>
            </a:extLst>
          </p:cNvPr>
          <p:cNvSpPr txBox="1"/>
          <p:nvPr/>
        </p:nvSpPr>
        <p:spPr>
          <a:xfrm>
            <a:off x="5935349" y="3059668"/>
            <a:ext cx="2963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Dorian was passing the</a:t>
            </a:r>
          </a:p>
          <a:p>
            <a:r>
              <a:rPr lang="en-US" dirty="0"/>
              <a:t>Closest to ng665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C5E447B4-8FDE-484A-97C5-7C24CB64CF41}"/>
              </a:ext>
            </a:extLst>
          </p:cNvPr>
          <p:cNvSpPr/>
          <p:nvPr/>
        </p:nvSpPr>
        <p:spPr>
          <a:xfrm rot="10800000">
            <a:off x="5726155" y="3039823"/>
            <a:ext cx="184924" cy="54598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7D5AE2-13A6-2C46-A7B1-31C7C5CD3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4008" y="3816647"/>
            <a:ext cx="2032000" cy="292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713BDF-4657-6248-BC93-3AE281B4EF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391" y="5338001"/>
            <a:ext cx="2032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3646CC-8D0D-C448-98DF-9286D25E5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00" y="132901"/>
            <a:ext cx="2847095" cy="3296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4E697-DC53-B749-97E7-75A64AA5B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8" y="821305"/>
            <a:ext cx="3200400" cy="2235200"/>
          </a:xfrm>
          <a:prstGeom prst="rect">
            <a:avLst/>
          </a:prstGeom>
        </p:spPr>
      </p:pic>
      <p:sp>
        <p:nvSpPr>
          <p:cNvPr id="12" name="Diamond 11">
            <a:extLst>
              <a:ext uri="{FF2B5EF4-FFF2-40B4-BE49-F238E27FC236}">
                <a16:creationId xmlns:a16="http://schemas.microsoft.com/office/drawing/2014/main" id="{B1856BF2-2606-1642-92FE-AB7429E66EC1}"/>
              </a:ext>
            </a:extLst>
          </p:cNvPr>
          <p:cNvSpPr/>
          <p:nvPr/>
        </p:nvSpPr>
        <p:spPr>
          <a:xfrm>
            <a:off x="6904762" y="934652"/>
            <a:ext cx="238991" cy="249382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F07FF-D2EF-E149-9E33-FB428841D4BE}"/>
              </a:ext>
            </a:extLst>
          </p:cNvPr>
          <p:cNvSpPr txBox="1"/>
          <p:nvPr/>
        </p:nvSpPr>
        <p:spPr>
          <a:xfrm>
            <a:off x="2286289" y="107068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NDBC 41043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02784-4586-824A-A867-7BF0D0F86773}"/>
              </a:ext>
            </a:extLst>
          </p:cNvPr>
          <p:cNvSpPr txBox="1"/>
          <p:nvPr/>
        </p:nvSpPr>
        <p:spPr>
          <a:xfrm>
            <a:off x="6252251" y="63663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NDBC 41043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60FFEF-CCD0-3748-ABBE-30DA2AF9620A}"/>
              </a:ext>
            </a:extLst>
          </p:cNvPr>
          <p:cNvSpPr/>
          <p:nvPr/>
        </p:nvSpPr>
        <p:spPr>
          <a:xfrm>
            <a:off x="1283429" y="3348216"/>
            <a:ext cx="24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﻿Uz2 = Uz1 (z2/z1)^(0.11)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A47150-5A6C-7547-87DE-F4A54498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91" y="3717548"/>
            <a:ext cx="3905789" cy="27340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8AC4F6-E28C-814D-9736-568857CD3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623" y="3717548"/>
            <a:ext cx="4189577" cy="29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0CD12-1F3F-EB41-B8EC-2246EB8E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5" y="785865"/>
            <a:ext cx="8750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67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4C798E1-35AF-5D4B-BB9A-1199E376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88" y="3719470"/>
            <a:ext cx="4162624" cy="3053888"/>
          </a:xfrm>
          <a:prstGeom prst="rect">
            <a:avLst/>
          </a:prstGeom>
        </p:spPr>
      </p:pic>
      <p:sp>
        <p:nvSpPr>
          <p:cNvPr id="2" name="Heat Fluxes Bulk Formulas">
            <a:extLst>
              <a:ext uri="{FF2B5EF4-FFF2-40B4-BE49-F238E27FC236}">
                <a16:creationId xmlns:a16="http://schemas.microsoft.com/office/drawing/2014/main" id="{DCE73E65-C5D2-7F4A-9980-C4A24CECC175}"/>
              </a:ext>
            </a:extLst>
          </p:cNvPr>
          <p:cNvSpPr txBox="1"/>
          <p:nvPr/>
        </p:nvSpPr>
        <p:spPr>
          <a:xfrm>
            <a:off x="2949419" y="-115801"/>
            <a:ext cx="3459088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lang="en-US" sz="3200" dirty="0"/>
              <a:t>Sensible </a:t>
            </a:r>
            <a:r>
              <a:rPr sz="3200" dirty="0"/>
              <a:t>Heat Fluxes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3F3689-2426-244F-AC01-3A03BC5F4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30" y="606005"/>
            <a:ext cx="2260600" cy="393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65464-B301-AE44-A6F0-391013E1BCED}"/>
              </a:ext>
            </a:extLst>
          </p:cNvPr>
          <p:cNvSpPr txBox="1"/>
          <p:nvPr/>
        </p:nvSpPr>
        <p:spPr>
          <a:xfrm>
            <a:off x="6180688" y="549707"/>
            <a:ext cx="2963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Dorian was passing the</a:t>
            </a:r>
          </a:p>
          <a:p>
            <a:r>
              <a:rPr lang="en-US" dirty="0"/>
              <a:t>Closest to ng665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6889EEF-5403-2D46-8FF0-58604751FDFB}"/>
              </a:ext>
            </a:extLst>
          </p:cNvPr>
          <p:cNvSpPr/>
          <p:nvPr/>
        </p:nvSpPr>
        <p:spPr>
          <a:xfrm rot="10800000">
            <a:off x="5971494" y="529862"/>
            <a:ext cx="184924" cy="54598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41D432-879E-1247-BB32-1A088F37F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" y="656804"/>
            <a:ext cx="2209800" cy="292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AE25BA-9960-6D48-9BE5-F6C3507C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" y="1075847"/>
            <a:ext cx="3476575" cy="2447290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EDCC1236-B667-134D-90A6-6E583C2A3ADE}"/>
              </a:ext>
            </a:extLst>
          </p:cNvPr>
          <p:cNvSpPr/>
          <p:nvPr/>
        </p:nvSpPr>
        <p:spPr>
          <a:xfrm rot="10800000">
            <a:off x="1490934" y="1575973"/>
            <a:ext cx="154986" cy="8522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2B0B88-8FB3-E84D-83BD-C24E87CD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606" y="1856056"/>
            <a:ext cx="2209800" cy="292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9C6402-0FF4-BC47-B376-800C8EAA2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030" y="1276308"/>
            <a:ext cx="2971800" cy="444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E53A7A-F956-1D42-8B34-E1D65A3DCB54}"/>
              </a:ext>
            </a:extLst>
          </p:cNvPr>
          <p:cNvSpPr txBox="1"/>
          <p:nvPr/>
        </p:nvSpPr>
        <p:spPr>
          <a:xfrm>
            <a:off x="4298514" y="1928294"/>
            <a:ext cx="421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heat flux calculations from </a:t>
            </a:r>
            <a:r>
              <a:rPr lang="en-US" dirty="0" err="1"/>
              <a:t>bulk.m</a:t>
            </a:r>
            <a:r>
              <a:rPr lang="en-US" dirty="0"/>
              <a:t>:</a:t>
            </a:r>
          </a:p>
          <a:p>
            <a:r>
              <a:rPr lang="en-US" dirty="0"/>
              <a:t>﻿</a:t>
            </a:r>
            <a:r>
              <a:rPr lang="en-US" dirty="0" err="1"/>
              <a:t>ur</a:t>
            </a:r>
            <a:r>
              <a:rPr lang="en-US" dirty="0"/>
              <a:t> = 36 m/s; </a:t>
            </a:r>
            <a:r>
              <a:rPr lang="en-US" dirty="0" err="1"/>
              <a:t>zr</a:t>
            </a:r>
            <a:r>
              <a:rPr lang="en-US" dirty="0"/>
              <a:t> = 10 m;  Ta = 26.22 C; </a:t>
            </a:r>
            <a:r>
              <a:rPr lang="en-US" dirty="0" err="1"/>
              <a:t>zt</a:t>
            </a:r>
            <a:r>
              <a:rPr lang="en-US" dirty="0"/>
              <a:t> = 3 m; </a:t>
            </a:r>
            <a:r>
              <a:rPr lang="en-US" dirty="0" err="1"/>
              <a:t>rh</a:t>
            </a:r>
            <a:r>
              <a:rPr lang="en-US" dirty="0"/>
              <a:t> = 97%; </a:t>
            </a:r>
            <a:r>
              <a:rPr lang="en-US" dirty="0" err="1"/>
              <a:t>zq</a:t>
            </a:r>
            <a:r>
              <a:rPr lang="en-US" dirty="0"/>
              <a:t> = 3 m; Pa = 990 </a:t>
            </a:r>
            <a:r>
              <a:rPr lang="en-US" dirty="0" err="1"/>
              <a:t>mb</a:t>
            </a:r>
            <a:r>
              <a:rPr lang="en-US" dirty="0"/>
              <a:t>; </a:t>
            </a:r>
            <a:r>
              <a:rPr lang="en-US" dirty="0" err="1"/>
              <a:t>Ts</a:t>
            </a:r>
            <a:r>
              <a:rPr lang="en-US" dirty="0"/>
              <a:t> = 29.15 C;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D34F01-4DD1-1946-9C8F-D75278B3C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030" y="3078637"/>
            <a:ext cx="2971800" cy="4445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67A9DC-DA4C-5046-AA95-FA5E52F5BF90}"/>
              </a:ext>
            </a:extLst>
          </p:cNvPr>
          <p:cNvCxnSpPr>
            <a:cxnSpLocks/>
          </p:cNvCxnSpPr>
          <p:nvPr/>
        </p:nvCxnSpPr>
        <p:spPr>
          <a:xfrm flipH="1">
            <a:off x="3863925" y="3523137"/>
            <a:ext cx="2544582" cy="534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616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25D77-CAE7-1C4F-8CD2-E35870C8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30" y="457702"/>
            <a:ext cx="3539163" cy="6400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AEB36-D296-704F-87C5-13EA13828767}"/>
              </a:ext>
            </a:extLst>
          </p:cNvPr>
          <p:cNvSpPr txBox="1"/>
          <p:nvPr/>
        </p:nvSpPr>
        <p:spPr>
          <a:xfrm>
            <a:off x="947713" y="0"/>
            <a:ext cx="226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Cione</a:t>
            </a:r>
            <a:r>
              <a:rPr lang="en-US" sz="2400" dirty="0"/>
              <a:t> at al. 2000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0B70F-686A-1344-90C2-E8D2F1FEA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601" y="2335825"/>
            <a:ext cx="2996044" cy="2110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254966-90B9-594C-8AC7-687B4EC80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702"/>
            <a:ext cx="2539830" cy="6319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D6E15-4887-4F49-9742-BB1C5D638C31}"/>
              </a:ext>
            </a:extLst>
          </p:cNvPr>
          <p:cNvSpPr txBox="1"/>
          <p:nvPr/>
        </p:nvSpPr>
        <p:spPr>
          <a:xfrm>
            <a:off x="6755421" y="276999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204 km ~ 1.83 </a:t>
            </a:r>
            <a:r>
              <a:rPr lang="en-US" baseline="30000" dirty="0"/>
              <a:t>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CAB117-1B4D-CB45-BF7E-CB8943F8B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533" y="658436"/>
            <a:ext cx="2904370" cy="15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85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t Fluxes Bulk Formulas">
            <a:extLst>
              <a:ext uri="{FF2B5EF4-FFF2-40B4-BE49-F238E27FC236}">
                <a16:creationId xmlns:a16="http://schemas.microsoft.com/office/drawing/2014/main" id="{BD744F29-4DEE-CD4D-B462-4FC22A948E75}"/>
              </a:ext>
            </a:extLst>
          </p:cNvPr>
          <p:cNvSpPr txBox="1"/>
          <p:nvPr/>
        </p:nvSpPr>
        <p:spPr>
          <a:xfrm>
            <a:off x="3378863" y="31113"/>
            <a:ext cx="2781467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/>
            </a:lvl1pPr>
          </a:lstStyle>
          <a:p>
            <a:r>
              <a:rPr lang="en-US" sz="3200" dirty="0"/>
              <a:t>Latent </a:t>
            </a:r>
            <a:r>
              <a:rPr sz="3200" dirty="0"/>
              <a:t>Heat Flux</a:t>
            </a:r>
          </a:p>
        </p:txBody>
      </p:sp>
      <p:pic>
        <p:nvPicPr>
          <p:cNvPr id="3" name="Q_L_=_rho_L_E_C_.pdf" descr="Q_L_=_rho_L_E_C_.pdf">
            <a:extLst>
              <a:ext uri="{FF2B5EF4-FFF2-40B4-BE49-F238E27FC236}">
                <a16:creationId xmlns:a16="http://schemas.microsoft.com/office/drawing/2014/main" id="{D9B5AE52-FFB6-6B4D-BA2A-2F0AF3AA2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5871" y="1226882"/>
            <a:ext cx="4087447" cy="37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542B6E-7267-3748-A79B-5DA1B9CF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" y="1843492"/>
            <a:ext cx="27686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4A2C5A-AE2A-FE4D-918E-FA0CC7853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18" y="1830737"/>
            <a:ext cx="34544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5CDFE-56A0-A146-81AF-F24482463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768" y="3429000"/>
            <a:ext cx="6616700" cy="39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10687-DB49-B041-B752-627D3BD2314E}"/>
              </a:ext>
            </a:extLst>
          </p:cNvPr>
          <p:cNvSpPr txBox="1"/>
          <p:nvPr/>
        </p:nvSpPr>
        <p:spPr>
          <a:xfrm>
            <a:off x="3723604" y="557611"/>
            <a:ext cx="2091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D’Asaro</a:t>
            </a:r>
            <a:r>
              <a:rPr lang="en-US" sz="2800" dirty="0"/>
              <a:t> 2002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092E75-AA0D-AA49-B439-2180F3BCC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35" y="2447511"/>
            <a:ext cx="8280917" cy="351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794EF-A3D5-9A4A-8C86-26956251D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892" y="2845123"/>
            <a:ext cx="5047331" cy="412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E174C5-0ED2-5D4F-9719-78E19F2A2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6349" y="3909781"/>
            <a:ext cx="4726456" cy="373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55E1FF-F2D5-D648-86EC-31769AEA7489}"/>
              </a:ext>
            </a:extLst>
          </p:cNvPr>
          <p:cNvSpPr txBox="1"/>
          <p:nvPr/>
        </p:nvSpPr>
        <p:spPr>
          <a:xfrm>
            <a:off x="27940" y="3499534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Near the storm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center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AEB646D-33E0-FE47-9A25-E9D7C2032F43}"/>
              </a:ext>
            </a:extLst>
          </p:cNvPr>
          <p:cNvSpPr/>
          <p:nvPr/>
        </p:nvSpPr>
        <p:spPr>
          <a:xfrm>
            <a:off x="1493520" y="3429000"/>
            <a:ext cx="220277" cy="822960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380C47-F989-9A40-9003-8532106A0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8563" y="4422374"/>
            <a:ext cx="2260600" cy="393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5FCD27-3B13-4847-80BF-3C099BF5BF17}"/>
              </a:ext>
            </a:extLst>
          </p:cNvPr>
          <p:cNvSpPr txBox="1"/>
          <p:nvPr/>
        </p:nvSpPr>
        <p:spPr>
          <a:xfrm>
            <a:off x="4826521" y="4366076"/>
            <a:ext cx="2963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Dorian was passing the</a:t>
            </a:r>
          </a:p>
          <a:p>
            <a:r>
              <a:rPr lang="en-US" dirty="0"/>
              <a:t>Closest to ng665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8030312-ADCB-7041-99C2-E025C790EEEB}"/>
              </a:ext>
            </a:extLst>
          </p:cNvPr>
          <p:cNvSpPr/>
          <p:nvPr/>
        </p:nvSpPr>
        <p:spPr>
          <a:xfrm rot="10800000">
            <a:off x="4617327" y="4346231"/>
            <a:ext cx="184924" cy="54598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F3D02-6103-A24A-A9C1-E2C032D92336}"/>
              </a:ext>
            </a:extLst>
          </p:cNvPr>
          <p:cNvSpPr txBox="1"/>
          <p:nvPr/>
        </p:nvSpPr>
        <p:spPr>
          <a:xfrm>
            <a:off x="182375" y="5094858"/>
            <a:ext cx="896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heat flux calculations from </a:t>
            </a:r>
            <a:r>
              <a:rPr lang="en-US" dirty="0" err="1"/>
              <a:t>bulk.m</a:t>
            </a:r>
            <a:r>
              <a:rPr lang="en-US" dirty="0"/>
              <a:t>:</a:t>
            </a:r>
          </a:p>
          <a:p>
            <a:r>
              <a:rPr lang="en-US" dirty="0"/>
              <a:t>﻿</a:t>
            </a:r>
            <a:r>
              <a:rPr lang="en-US" dirty="0" err="1"/>
              <a:t>ur</a:t>
            </a:r>
            <a:r>
              <a:rPr lang="en-US" dirty="0"/>
              <a:t> = 36 m/s; </a:t>
            </a:r>
            <a:r>
              <a:rPr lang="en-US" dirty="0" err="1"/>
              <a:t>zr</a:t>
            </a:r>
            <a:r>
              <a:rPr lang="en-US" dirty="0"/>
              <a:t> = 10 m;  Ta = 26.22 C; </a:t>
            </a:r>
            <a:r>
              <a:rPr lang="en-US" dirty="0" err="1"/>
              <a:t>zt</a:t>
            </a:r>
            <a:r>
              <a:rPr lang="en-US" dirty="0"/>
              <a:t> = 3 m; </a:t>
            </a:r>
            <a:r>
              <a:rPr lang="en-US" dirty="0" err="1"/>
              <a:t>rh</a:t>
            </a:r>
            <a:r>
              <a:rPr lang="en-US" dirty="0"/>
              <a:t> = 97%; </a:t>
            </a:r>
            <a:r>
              <a:rPr lang="en-US" dirty="0" err="1"/>
              <a:t>zq</a:t>
            </a:r>
            <a:r>
              <a:rPr lang="en-US" dirty="0"/>
              <a:t> = 3 m; Pa = 990 </a:t>
            </a:r>
            <a:r>
              <a:rPr lang="en-US" dirty="0" err="1"/>
              <a:t>mb</a:t>
            </a:r>
            <a:r>
              <a:rPr lang="en-US" dirty="0"/>
              <a:t>; </a:t>
            </a:r>
            <a:r>
              <a:rPr lang="en-US" dirty="0" err="1"/>
              <a:t>Ts</a:t>
            </a:r>
            <a:r>
              <a:rPr lang="en-US" dirty="0"/>
              <a:t> = 29.15 C;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6C0448-82A8-0C4D-8A51-1C107B12C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727" y="5827160"/>
            <a:ext cx="2933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2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D4174-DB6E-A44F-96A7-A6F41F4A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584200"/>
            <a:ext cx="8204200" cy="568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CFCCD-EAFB-9D49-B4B8-BFF504DADCAF}"/>
              </a:ext>
            </a:extLst>
          </p:cNvPr>
          <p:cNvSpPr txBox="1"/>
          <p:nvPr/>
        </p:nvSpPr>
        <p:spPr>
          <a:xfrm>
            <a:off x="2955403" y="-575"/>
            <a:ext cx="3233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Cycle 2019082800</a:t>
            </a:r>
          </a:p>
        </p:txBody>
      </p:sp>
    </p:spTree>
    <p:extLst>
      <p:ext uri="{BB962C8B-B14F-4D97-AF65-F5344CB8AC3E}">
        <p14:creationId xmlns:p14="http://schemas.microsoft.com/office/powerpoint/2010/main" val="3789059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938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B36C2-0AA8-CF4E-A6EF-66BC80848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855980"/>
            <a:ext cx="3605904" cy="278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AEBD8-2D56-194E-809E-1CABBFEF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0" y="829310"/>
            <a:ext cx="3702050" cy="2813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E733F-301F-1E44-8380-AD2AEB07077A}"/>
              </a:ext>
            </a:extLst>
          </p:cNvPr>
          <p:cNvSpPr txBox="1"/>
          <p:nvPr/>
        </p:nvSpPr>
        <p:spPr>
          <a:xfrm>
            <a:off x="3327781" y="101600"/>
            <a:ext cx="2488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Cycle 20190918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109DF7-DA91-E64C-B8E1-13C24A614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765" y="3771920"/>
            <a:ext cx="4523740" cy="28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3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02032-2DD4-264E-B63D-E432AF041C83}"/>
              </a:ext>
            </a:extLst>
          </p:cNvPr>
          <p:cNvSpPr txBox="1"/>
          <p:nvPr/>
        </p:nvSpPr>
        <p:spPr>
          <a:xfrm>
            <a:off x="182375" y="567234"/>
            <a:ext cx="896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heat flux calculations from </a:t>
            </a:r>
            <a:r>
              <a:rPr lang="en-US" dirty="0" err="1"/>
              <a:t>bulk.m</a:t>
            </a:r>
            <a:r>
              <a:rPr lang="en-US" dirty="0"/>
              <a:t>:</a:t>
            </a:r>
          </a:p>
          <a:p>
            <a:r>
              <a:rPr lang="en-US" dirty="0"/>
              <a:t>﻿</a:t>
            </a:r>
            <a:r>
              <a:rPr lang="en-US" dirty="0" err="1"/>
              <a:t>ur</a:t>
            </a:r>
            <a:r>
              <a:rPr lang="en-US" dirty="0"/>
              <a:t> = 36.2 m/s; </a:t>
            </a:r>
            <a:r>
              <a:rPr lang="en-US" dirty="0" err="1"/>
              <a:t>zr</a:t>
            </a:r>
            <a:r>
              <a:rPr lang="en-US" dirty="0"/>
              <a:t> = 10 m;  Ta = 28.08 C; </a:t>
            </a:r>
            <a:r>
              <a:rPr lang="en-US" dirty="0" err="1"/>
              <a:t>zt</a:t>
            </a:r>
            <a:r>
              <a:rPr lang="en-US" dirty="0"/>
              <a:t> = 3 m; </a:t>
            </a:r>
            <a:r>
              <a:rPr lang="en-US" dirty="0" err="1"/>
              <a:t>rh</a:t>
            </a:r>
            <a:r>
              <a:rPr lang="en-US" dirty="0"/>
              <a:t> = 97%; </a:t>
            </a:r>
            <a:r>
              <a:rPr lang="en-US" dirty="0" err="1"/>
              <a:t>zq</a:t>
            </a:r>
            <a:r>
              <a:rPr lang="en-US" dirty="0"/>
              <a:t> = 3 m; Pa = 990 </a:t>
            </a:r>
            <a:r>
              <a:rPr lang="en-US" dirty="0" err="1"/>
              <a:t>mb</a:t>
            </a:r>
            <a:r>
              <a:rPr lang="en-US" dirty="0"/>
              <a:t>; </a:t>
            </a:r>
            <a:r>
              <a:rPr lang="en-US" dirty="0" err="1"/>
              <a:t>Ts</a:t>
            </a:r>
            <a:r>
              <a:rPr lang="en-US" dirty="0"/>
              <a:t> = 29.21 C;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8A9C4-E73D-EB49-AB69-9999C32EE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71" y="1213565"/>
            <a:ext cx="2933700" cy="44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F62E9-D816-494E-A4FD-AD65D35C8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89" y="1213590"/>
            <a:ext cx="2794000" cy="44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6EA5C-5C1D-2743-B360-99EE4498E940}"/>
              </a:ext>
            </a:extLst>
          </p:cNvPr>
          <p:cNvSpPr txBox="1"/>
          <p:nvPr/>
        </p:nvSpPr>
        <p:spPr>
          <a:xfrm>
            <a:off x="3810000" y="8722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64E30-C51F-0540-8F14-F7032171F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1079"/>
            <a:ext cx="4426518" cy="3173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AE8099-FDCB-A744-8AAF-546635F7B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514" y="3679872"/>
            <a:ext cx="4355486" cy="305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E3328-6D2C-164A-8E61-B64326D8C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863" y="1676753"/>
            <a:ext cx="2907307" cy="1884301"/>
          </a:xfrm>
          <a:prstGeom prst="rect">
            <a:avLst/>
          </a:prstGeom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C00ED8BD-E1E0-144B-82EF-C13ECD04F583}"/>
              </a:ext>
            </a:extLst>
          </p:cNvPr>
          <p:cNvSpPr/>
          <p:nvPr/>
        </p:nvSpPr>
        <p:spPr>
          <a:xfrm rot="10800000">
            <a:off x="1653494" y="4187093"/>
            <a:ext cx="83866" cy="51698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409380-117D-E148-90D6-63CE973EE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4248736"/>
            <a:ext cx="2438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5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AFE72-E1EB-CE4C-917C-6AA43621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00" y="507220"/>
            <a:ext cx="6654800" cy="2921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93CD1-10DC-2E42-9FEE-46EF4DBCB827}"/>
              </a:ext>
            </a:extLst>
          </p:cNvPr>
          <p:cNvSpPr txBox="1"/>
          <p:nvPr/>
        </p:nvSpPr>
        <p:spPr>
          <a:xfrm>
            <a:off x="1066100" y="91359"/>
            <a:ext cx="726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GOFS respond following Dorian’s eye (best track)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504F8-CC6F-9C47-9AA1-5612285F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8764487" cy="309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3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41890-955D-9049-A8D1-DA29D660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83"/>
            <a:ext cx="9144000" cy="51153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09EFE-5D3B-EA4E-96BF-C0AF3C2A15E3}"/>
              </a:ext>
            </a:extLst>
          </p:cNvPr>
          <p:cNvSpPr/>
          <p:nvPr/>
        </p:nvSpPr>
        <p:spPr>
          <a:xfrm>
            <a:off x="2052320" y="1524000"/>
            <a:ext cx="568960" cy="49784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60962D-A673-0043-81FE-96C5B350BB00}"/>
              </a:ext>
            </a:extLst>
          </p:cNvPr>
          <p:cNvSpPr/>
          <p:nvPr/>
        </p:nvSpPr>
        <p:spPr>
          <a:xfrm>
            <a:off x="1991360" y="2600960"/>
            <a:ext cx="568960" cy="4775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A2DC9-2903-D34F-BD66-37535CB107A8}"/>
              </a:ext>
            </a:extLst>
          </p:cNvPr>
          <p:cNvSpPr txBox="1"/>
          <p:nvPr/>
        </p:nvSpPr>
        <p:spPr>
          <a:xfrm>
            <a:off x="3599473" y="61351"/>
            <a:ext cx="226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Cione</a:t>
            </a:r>
            <a:r>
              <a:rPr lang="en-US" sz="2400" dirty="0"/>
              <a:t> at al. 2000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D9CACB-CB5E-E841-A07C-5635F9FD6F6D}"/>
              </a:ext>
            </a:extLst>
          </p:cNvPr>
          <p:cNvSpPr/>
          <p:nvPr/>
        </p:nvSpPr>
        <p:spPr>
          <a:xfrm>
            <a:off x="1991360" y="3679148"/>
            <a:ext cx="568960" cy="4775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409B0A-19B7-8F47-802B-3226B8FF888A}"/>
              </a:ext>
            </a:extLst>
          </p:cNvPr>
          <p:cNvSpPr/>
          <p:nvPr/>
        </p:nvSpPr>
        <p:spPr>
          <a:xfrm>
            <a:off x="1920240" y="4736402"/>
            <a:ext cx="568960" cy="4775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25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D6D968-DD01-5046-BA3A-B5228C56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96" y="3597132"/>
            <a:ext cx="4686450" cy="3181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5F723-3F39-694F-AC22-7A9456D1FA84}"/>
              </a:ext>
            </a:extLst>
          </p:cNvPr>
          <p:cNvSpPr txBox="1"/>
          <p:nvPr/>
        </p:nvSpPr>
        <p:spPr>
          <a:xfrm>
            <a:off x="2333053" y="0"/>
            <a:ext cx="4477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Potential Energy Anomaly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420BC-6DBD-A744-BE30-38176AB81A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8" y="584775"/>
            <a:ext cx="7564122" cy="2844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46FB54-8D98-F043-8681-D0E0DB7CF4D9}"/>
              </a:ext>
            </a:extLst>
          </p:cNvPr>
          <p:cNvSpPr/>
          <p:nvPr/>
        </p:nvSpPr>
        <p:spPr>
          <a:xfrm>
            <a:off x="2865120" y="3785585"/>
            <a:ext cx="1117600" cy="2621280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000000">
                <a:alpha val="3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7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A5C5C-154C-214D-8524-6155C22660CE}"/>
              </a:ext>
            </a:extLst>
          </p:cNvPr>
          <p:cNvSpPr txBox="1"/>
          <p:nvPr/>
        </p:nvSpPr>
        <p:spPr>
          <a:xfrm>
            <a:off x="2763297" y="-56284"/>
            <a:ext cx="3385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Hurricane Dorian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8731D-71EE-8947-BDE4-BA66419413B0}"/>
              </a:ext>
            </a:extLst>
          </p:cNvPr>
          <p:cNvSpPr txBox="1"/>
          <p:nvPr/>
        </p:nvSpPr>
        <p:spPr>
          <a:xfrm>
            <a:off x="3622733" y="435939"/>
            <a:ext cx="18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Cycle 2019082800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93CAE-548F-C74F-8963-993C260BF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3" y="844808"/>
            <a:ext cx="4418247" cy="2625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73017-3866-6C42-9FF2-4698B06C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28" y="3615719"/>
            <a:ext cx="6400524" cy="3146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65F397-68E6-6643-9A73-5FDF8E1E9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20" y="805271"/>
            <a:ext cx="4349980" cy="25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8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78E6D-817D-CF4D-B47A-C5664068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05" y="3531738"/>
            <a:ext cx="4679606" cy="3244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5F723-3F39-694F-AC22-7A9456D1FA84}"/>
              </a:ext>
            </a:extLst>
          </p:cNvPr>
          <p:cNvSpPr txBox="1"/>
          <p:nvPr/>
        </p:nvSpPr>
        <p:spPr>
          <a:xfrm>
            <a:off x="2333053" y="0"/>
            <a:ext cx="4477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Potential Energy Anomaly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46FB54-8D98-F043-8681-D0E0DB7CF4D9}"/>
              </a:ext>
            </a:extLst>
          </p:cNvPr>
          <p:cNvSpPr/>
          <p:nvPr/>
        </p:nvSpPr>
        <p:spPr>
          <a:xfrm>
            <a:off x="2875280" y="3785585"/>
            <a:ext cx="1158240" cy="2621280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000000">
                <a:alpha val="3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B9B0F7-A26A-344A-9751-C48DD2C8F1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584775"/>
            <a:ext cx="6924040" cy="28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36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4F844-B3A2-E340-A38E-6BAF2525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71" y="249688"/>
            <a:ext cx="3871033" cy="2856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45E070-BB04-774D-BCB8-5B260D32299D}"/>
              </a:ext>
            </a:extLst>
          </p:cNvPr>
          <p:cNvSpPr txBox="1"/>
          <p:nvPr/>
        </p:nvSpPr>
        <p:spPr>
          <a:xfrm>
            <a:off x="6041276" y="3487257"/>
            <a:ext cx="129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HYCOM </a:t>
            </a:r>
            <a:r>
              <a:rPr lang="en-US" dirty="0" err="1"/>
              <a:t>exp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8D7F0-0F5A-824C-924A-01A177EF6118}"/>
              </a:ext>
            </a:extLst>
          </p:cNvPr>
          <p:cNvSpPr txBox="1"/>
          <p:nvPr/>
        </p:nvSpPr>
        <p:spPr>
          <a:xfrm>
            <a:off x="1635760" y="3487257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 </a:t>
            </a:r>
            <a:r>
              <a:rPr lang="en-US" dirty="0" err="1"/>
              <a:t>oper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E4972-9325-0B44-BCAC-A736BD3D033D}"/>
              </a:ext>
            </a:extLst>
          </p:cNvPr>
          <p:cNvSpPr txBox="1"/>
          <p:nvPr/>
        </p:nvSpPr>
        <p:spPr>
          <a:xfrm>
            <a:off x="6168619" y="65022"/>
            <a:ext cx="10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GOFS 3.1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596A16-4715-F440-9BE6-03B50690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1" y="3838337"/>
            <a:ext cx="3662680" cy="27931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B68244-C1F6-CE43-827B-AC90333C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326" y="3856589"/>
            <a:ext cx="3830384" cy="2774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35C75-E8AD-0144-84A3-2CB24579A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590" y="434354"/>
            <a:ext cx="3881120" cy="28321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2B104F-DB97-5A49-8A99-A9B797D88CE8}"/>
              </a:ext>
            </a:extLst>
          </p:cNvPr>
          <p:cNvSpPr txBox="1"/>
          <p:nvPr/>
        </p:nvSpPr>
        <p:spPr>
          <a:xfrm>
            <a:off x="2296160" y="1137920"/>
            <a:ext cx="223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 forecasted track</a:t>
            </a:r>
          </a:p>
        </p:txBody>
      </p:sp>
    </p:spTree>
    <p:extLst>
      <p:ext uri="{BB962C8B-B14F-4D97-AF65-F5344CB8AC3E}">
        <p14:creationId xmlns:p14="http://schemas.microsoft.com/office/powerpoint/2010/main" val="2123097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34A4E7-6C4B-AD40-A421-E13DE778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540" y="477520"/>
            <a:ext cx="4105186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20443-234B-9348-8C8D-D63B8180FCAE}"/>
              </a:ext>
            </a:extLst>
          </p:cNvPr>
          <p:cNvSpPr txBox="1"/>
          <p:nvPr/>
        </p:nvSpPr>
        <p:spPr>
          <a:xfrm>
            <a:off x="6197600" y="108188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 </a:t>
            </a:r>
            <a:r>
              <a:rPr lang="en-US" dirty="0" err="1"/>
              <a:t>Exp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072BB-A2BA-A44D-8AB2-CC4B1042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066" y="3765467"/>
            <a:ext cx="3664276" cy="2673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2F6F95-74C5-0C40-9FCB-40778231C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" y="3705699"/>
            <a:ext cx="3662680" cy="2793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B2502F-B174-144C-AB99-F48B793D9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07" y="477520"/>
            <a:ext cx="4105656" cy="318226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F7F3D2-B626-6846-9D64-077ECC9EC921}"/>
              </a:ext>
            </a:extLst>
          </p:cNvPr>
          <p:cNvCxnSpPr>
            <a:cxnSpLocks/>
          </p:cNvCxnSpPr>
          <p:nvPr/>
        </p:nvCxnSpPr>
        <p:spPr>
          <a:xfrm>
            <a:off x="441960" y="2275840"/>
            <a:ext cx="7675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B078FC-A55B-4B44-8563-973880D87CFE}"/>
              </a:ext>
            </a:extLst>
          </p:cNvPr>
          <p:cNvSpPr txBox="1"/>
          <p:nvPr/>
        </p:nvSpPr>
        <p:spPr>
          <a:xfrm>
            <a:off x="1524000" y="10818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 </a:t>
            </a:r>
            <a:r>
              <a:rPr lang="en-US" dirty="0" err="1"/>
              <a:t>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692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83C0F5-7DF1-1E49-8914-ABA82E48C106}"/>
              </a:ext>
            </a:extLst>
          </p:cNvPr>
          <p:cNvSpPr txBox="1"/>
          <p:nvPr/>
        </p:nvSpPr>
        <p:spPr>
          <a:xfrm>
            <a:off x="4119792" y="84574"/>
            <a:ext cx="7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GOFS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D5C099-FBE4-294D-83DF-0160C6EE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5" y="453906"/>
            <a:ext cx="3780658" cy="2822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555735-C834-2846-BA50-680AEA8E2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4" y="453906"/>
            <a:ext cx="3614545" cy="2759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361EC5-1756-F440-A3BF-B933AE0F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35" y="3645694"/>
            <a:ext cx="3879592" cy="30006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49E649-4F34-9B4E-90BD-9484FCBF7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675" y="3603926"/>
            <a:ext cx="3944922" cy="30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00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5D0C8-CF97-5149-B410-BA643C0A861B}"/>
              </a:ext>
            </a:extLst>
          </p:cNvPr>
          <p:cNvSpPr txBox="1"/>
          <p:nvPr/>
        </p:nvSpPr>
        <p:spPr>
          <a:xfrm>
            <a:off x="3764192" y="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 Operational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8E393-B862-F543-86A2-F967F2FB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678" y="509270"/>
            <a:ext cx="3713165" cy="2855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07F3A-4CC5-F748-8D29-F1CFF0CAF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47" y="483416"/>
            <a:ext cx="3761228" cy="2881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06982-A253-1642-B7B0-E42016DD2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678" y="3585448"/>
            <a:ext cx="3926526" cy="3035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EB5F48-CD34-7744-962E-CDE78415B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47" y="3429000"/>
            <a:ext cx="4023151" cy="31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81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5D0C8-CF97-5149-B410-BA643C0A861B}"/>
              </a:ext>
            </a:extLst>
          </p:cNvPr>
          <p:cNvSpPr txBox="1"/>
          <p:nvPr/>
        </p:nvSpPr>
        <p:spPr>
          <a:xfrm>
            <a:off x="3764192" y="0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 Experimental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F09DDB-DEC4-B145-84B0-2B4FF7CE6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" y="500380"/>
            <a:ext cx="3811706" cy="29171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F9AFF-4E95-BF4C-8FF5-4EF196B4E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39" y="500380"/>
            <a:ext cx="3811218" cy="2928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C6EA4C-37EF-804A-A0D5-6B10E93C7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34" y="3649980"/>
            <a:ext cx="3813482" cy="2926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8B33AE-61A1-6841-B12E-D49B9DB3F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016" y="3618468"/>
            <a:ext cx="3695641" cy="29578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46FE-3E6F-1F4D-8290-74DF9DBAA93B}"/>
              </a:ext>
            </a:extLst>
          </p:cNvPr>
          <p:cNvSpPr txBox="1"/>
          <p:nvPr/>
        </p:nvSpPr>
        <p:spPr>
          <a:xfrm>
            <a:off x="1656080" y="29814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359482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5689C-37CA-5843-AFAF-476468E9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" y="486410"/>
            <a:ext cx="3689350" cy="2851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445CF-EB50-784C-905C-B9C1BE58D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240" y="486410"/>
            <a:ext cx="3714750" cy="287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A375E-91DD-9642-ADC8-525B11CEA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" y="3554730"/>
            <a:ext cx="3841750" cy="2968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3C0F5-7DF1-1E49-8914-ABA82E48C106}"/>
              </a:ext>
            </a:extLst>
          </p:cNvPr>
          <p:cNvSpPr txBox="1"/>
          <p:nvPr/>
        </p:nvSpPr>
        <p:spPr>
          <a:xfrm>
            <a:off x="3794383" y="22465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HWRF-HYCOM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EE63E-E45D-FA44-B982-8ACD5654F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680" y="3554730"/>
            <a:ext cx="3709513" cy="28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34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5D0C8-CF97-5149-B410-BA643C0A861B}"/>
              </a:ext>
            </a:extLst>
          </p:cNvPr>
          <p:cNvSpPr txBox="1"/>
          <p:nvPr/>
        </p:nvSpPr>
        <p:spPr>
          <a:xfrm>
            <a:off x="3764192" y="0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POM Experimental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35949-B5E5-9544-8401-9355335C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38" y="450612"/>
            <a:ext cx="3704293" cy="2890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BE7B3-74F2-F04B-92AF-4BD550579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510" y="3605530"/>
            <a:ext cx="4044950" cy="3049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22827-B84C-DC48-A90A-2BEF3DDE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31" y="477804"/>
            <a:ext cx="3710029" cy="29510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143C0E-D203-0440-8EEC-00BEDB544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91" y="3519011"/>
            <a:ext cx="3986530" cy="313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0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C15C3B-1DD7-D842-95DA-9E3AB312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8" y="447739"/>
            <a:ext cx="2776945" cy="267345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17888CE-C95E-734E-8B21-1F3DF01D78F4}"/>
              </a:ext>
            </a:extLst>
          </p:cNvPr>
          <p:cNvSpPr/>
          <p:nvPr/>
        </p:nvSpPr>
        <p:spPr>
          <a:xfrm>
            <a:off x="1536253" y="1544503"/>
            <a:ext cx="239898" cy="22333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DC9BF5-A490-5441-8257-FF111C127BA8}"/>
              </a:ext>
            </a:extLst>
          </p:cNvPr>
          <p:cNvCxnSpPr>
            <a:cxnSpLocks/>
          </p:cNvCxnSpPr>
          <p:nvPr/>
        </p:nvCxnSpPr>
        <p:spPr>
          <a:xfrm>
            <a:off x="1601118" y="1856945"/>
            <a:ext cx="0" cy="172212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F8020A-C2CC-CE49-9D4D-F5BF3A49E320}"/>
              </a:ext>
            </a:extLst>
          </p:cNvPr>
          <p:cNvSpPr txBox="1"/>
          <p:nvPr/>
        </p:nvSpPr>
        <p:spPr>
          <a:xfrm>
            <a:off x="124841" y="3487625"/>
            <a:ext cx="18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series at this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999448-8494-8D44-B233-C177DCFA6066}"/>
              </a:ext>
            </a:extLst>
          </p:cNvPr>
          <p:cNvSpPr txBox="1"/>
          <p:nvPr/>
        </p:nvSpPr>
        <p:spPr>
          <a:xfrm flipH="1">
            <a:off x="3998266" y="4022"/>
            <a:ext cx="114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SG665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6E35A-8A4A-C14D-A686-68A469E03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456" y="548167"/>
            <a:ext cx="6421550" cy="308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39B71-AD0D-DD46-93AC-429E691E1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456" y="3701420"/>
            <a:ext cx="5972165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5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689638-3D14-B749-B14B-1C702472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137160"/>
            <a:ext cx="6521308" cy="32918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FE2AEC-83EF-DB48-9EC6-BC8C2092916D}"/>
              </a:ext>
            </a:extLst>
          </p:cNvPr>
          <p:cNvCxnSpPr>
            <a:cxnSpLocks/>
          </p:cNvCxnSpPr>
          <p:nvPr/>
        </p:nvCxnSpPr>
        <p:spPr>
          <a:xfrm>
            <a:off x="3019369" y="1071880"/>
            <a:ext cx="0" cy="195072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408682-8AE3-4A4D-81E3-A361292CB9E6}"/>
              </a:ext>
            </a:extLst>
          </p:cNvPr>
          <p:cNvCxnSpPr>
            <a:cxnSpLocks/>
          </p:cNvCxnSpPr>
          <p:nvPr/>
        </p:nvCxnSpPr>
        <p:spPr>
          <a:xfrm>
            <a:off x="2958409" y="4429760"/>
            <a:ext cx="0" cy="188976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8013C14-D04D-0741-B0FC-61FC6117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3566160"/>
            <a:ext cx="6060612" cy="329184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886B95-D8E0-E549-A14E-2BB4A60EB332}"/>
              </a:ext>
            </a:extLst>
          </p:cNvPr>
          <p:cNvCxnSpPr>
            <a:cxnSpLocks/>
          </p:cNvCxnSpPr>
          <p:nvPr/>
        </p:nvCxnSpPr>
        <p:spPr>
          <a:xfrm>
            <a:off x="3031378" y="4521200"/>
            <a:ext cx="0" cy="195072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26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333DB8-9230-2547-8CE0-1916A1B4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351" y="111760"/>
            <a:ext cx="6499649" cy="3383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D98AF-9F59-6F42-B323-2D770C8E04C2}"/>
              </a:ext>
            </a:extLst>
          </p:cNvPr>
          <p:cNvSpPr txBox="1"/>
          <p:nvPr/>
        </p:nvSpPr>
        <p:spPr>
          <a:xfrm>
            <a:off x="5937840" y="418405"/>
            <a:ext cx="332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does not include lead times </a:t>
            </a:r>
          </a:p>
          <a:p>
            <a:r>
              <a:rPr lang="en-US" dirty="0"/>
              <a:t>of the cycles after rapid intensification (RI)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9484C-18E1-F84C-8AE4-D8958DCD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44" y="3495040"/>
            <a:ext cx="6483440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85C9E-4E52-D748-ADDA-15B20EDD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1" y="418405"/>
            <a:ext cx="2570244" cy="15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45038-85C6-C14D-BC11-4DB94F92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2" y="76470"/>
            <a:ext cx="6192636" cy="3261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AA7FB-14C9-1F44-9659-D50C0809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80" y="2064664"/>
            <a:ext cx="4728210" cy="52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3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62426</TotalTime>
  <Words>354</Words>
  <Application>Microsoft Macintosh PowerPoint</Application>
  <PresentationFormat>On-screen Show (4:3)</PresentationFormat>
  <Paragraphs>117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Maria Aristizabal Vargas</cp:lastModifiedBy>
  <cp:revision>253</cp:revision>
  <dcterms:created xsi:type="dcterms:W3CDTF">2020-03-03T15:00:16Z</dcterms:created>
  <dcterms:modified xsi:type="dcterms:W3CDTF">2020-05-11T18:07:53Z</dcterms:modified>
</cp:coreProperties>
</file>