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79" r:id="rId2"/>
  </p:sldMasterIdLst>
  <p:notesMasterIdLst>
    <p:notesMasterId r:id="rId15"/>
  </p:notesMasterIdLst>
  <p:sldIdLst>
    <p:sldId id="573" r:id="rId3"/>
    <p:sldId id="572" r:id="rId4"/>
    <p:sldId id="574" r:id="rId5"/>
    <p:sldId id="597" r:id="rId6"/>
    <p:sldId id="607" r:id="rId7"/>
    <p:sldId id="706" r:id="rId8"/>
    <p:sldId id="669" r:id="rId9"/>
    <p:sldId id="666" r:id="rId10"/>
    <p:sldId id="699" r:id="rId11"/>
    <p:sldId id="650" r:id="rId12"/>
    <p:sldId id="606" r:id="rId13"/>
    <p:sldId id="70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79"/>
    <p:restoredTop sz="96443"/>
  </p:normalViewPr>
  <p:slideViewPr>
    <p:cSldViewPr snapToGrid="0" snapToObjects="1" showGuides="1">
      <p:cViewPr varScale="1">
        <p:scale>
          <a:sx n="125" d="100"/>
          <a:sy n="125" d="100"/>
        </p:scale>
        <p:origin x="184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5FF8FE-EB70-E846-A75B-05CC880EEA6A}" type="datetimeFigureOut">
              <a:rPr lang="en-US" smtClean="0"/>
              <a:t>1/30/20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D8A04-3AE5-8A47-B224-65DFDBA70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70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On August 29, Tropical Storm Dorian passed over three gliders: SG665, SG666 and SG668 in the Caribbean glider array, before moving on to catastrophically impact the Bahamas and portions of the southeastern US.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874AD-9A7D-4F4A-BC1D-AAFA4F3432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64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ED5FE-8947-4743-B3B0-6CC04066E7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96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 txBox="1">
            <a:spLocks noGrp="1"/>
          </p:cNvSpPr>
          <p:nvPr>
            <p:ph type="ctrTitle"/>
          </p:nvPr>
        </p:nvSpPr>
        <p:spPr>
          <a:xfrm>
            <a:off x="685800" y="1600200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17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8708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 preserve="1">
  <p:cSld name="Picture with 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ourier New"/>
              <a:buNone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1600200" y="6356350"/>
            <a:ext cx="533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3529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 preserve="1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3008400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3575050" y="609600"/>
            <a:ext cx="5111700" cy="55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560"/>
              </a:spcBef>
              <a:spcAft>
                <a:spcPts val="0"/>
              </a:spcAft>
              <a:buSzPts val="1400"/>
              <a:buNone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o"/>
              <a:defRPr sz="20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»"/>
              <a:defRPr sz="16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>
            <a:off x="1600200" y="6356350"/>
            <a:ext cx="533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9000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4762" y="17462"/>
            <a:ext cx="91392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ftr" idx="11"/>
          </p:nvPr>
        </p:nvSpPr>
        <p:spPr>
          <a:xfrm>
            <a:off x="1600200" y="6356350"/>
            <a:ext cx="533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531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4762" y="17462"/>
            <a:ext cx="91392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1400"/>
              <a:buNone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o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1400"/>
              <a:buNone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o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1600200" y="6356350"/>
            <a:ext cx="533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6020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 preserve="1">
  <p:cSld name="Two Conten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4762" y="17462"/>
            <a:ext cx="91392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560"/>
              </a:spcBef>
              <a:spcAft>
                <a:spcPts val="0"/>
              </a:spcAft>
              <a:buSzPts val="1400"/>
              <a:buNone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o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560"/>
              </a:spcBef>
              <a:spcAft>
                <a:spcPts val="0"/>
              </a:spcAft>
              <a:buSzPts val="1400"/>
              <a:buNone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o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1600200" y="6356350"/>
            <a:ext cx="533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9868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5595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4169-C995-3042-824B-11822E50D829}" type="datetimeFigureOut">
              <a:rPr lang="en-US" smtClean="0"/>
              <a:t>1/30/20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1CE28-5DC8-654E-8F07-5F8A0763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55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>
  <p:cSld name="Title Onl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body" idx="1"/>
          </p:nvPr>
        </p:nvSpPr>
        <p:spPr>
          <a:xfrm>
            <a:off x="914400" y="2514600"/>
            <a:ext cx="6705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2"/>
          </p:nvPr>
        </p:nvSpPr>
        <p:spPr>
          <a:xfrm>
            <a:off x="914400" y="3276600"/>
            <a:ext cx="670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187F9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1774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1_Title Onl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>
            <a:spLocks noGrp="1"/>
          </p:cNvSpPr>
          <p:nvPr>
            <p:ph type="title"/>
          </p:nvPr>
        </p:nvSpPr>
        <p:spPr>
          <a:xfrm>
            <a:off x="457200" y="2362200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7415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3125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preserve="1">
  <p:cSld name="Picture with Caption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>
            <a:spLocks noGrp="1"/>
          </p:cNvSpPr>
          <p:nvPr>
            <p:ph type="title"/>
          </p:nvPr>
        </p:nvSpPr>
        <p:spPr>
          <a:xfrm>
            <a:off x="1792288" y="652462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7" name="Google Shape;17;p6"/>
          <p:cNvSpPr>
            <a:spLocks noGrp="1"/>
          </p:cNvSpPr>
          <p:nvPr>
            <p:ph type="pic" idx="2"/>
          </p:nvPr>
        </p:nvSpPr>
        <p:spPr>
          <a:xfrm>
            <a:off x="1792288" y="12192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17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CD3C2-28CE-3D4A-905C-25FA5E982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A4D4C-E82B-BE46-B162-4E3F8E2DE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E034F-1497-4946-B442-F5515DD31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BD2D-6C4E-894A-9762-B0E72A8AF9E4}" type="datetimeFigureOut">
              <a:rPr lang="en-US" smtClean="0"/>
              <a:t>1/30/20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6E6CB-58A3-C143-B2E5-CF2881DCF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4C0E0-F604-6C49-9499-409C811D6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FFE6-7E24-9447-9E7F-D2AAFCE25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15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4762" y="17462"/>
            <a:ext cx="91392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457200" y="990600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o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ftr" idx="11"/>
          </p:nvPr>
        </p:nvSpPr>
        <p:spPr>
          <a:xfrm>
            <a:off x="1600200" y="6356350"/>
            <a:ext cx="533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5434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 preserve="1">
  <p:cSld name="Vertical Title and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/>
          </p:nvPr>
        </p:nvSpPr>
        <p:spPr>
          <a:xfrm rot="5400000">
            <a:off x="4838700" y="2400300"/>
            <a:ext cx="56388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 rot="5400000">
            <a:off x="647700" y="419100"/>
            <a:ext cx="56388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o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ftr" idx="11"/>
          </p:nvPr>
        </p:nvSpPr>
        <p:spPr>
          <a:xfrm>
            <a:off x="1600200" y="6356350"/>
            <a:ext cx="533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7047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 preserve="1">
  <p:cSld name="Title and Vertical 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>
            <a:spLocks noGrp="1"/>
          </p:cNvSpPr>
          <p:nvPr>
            <p:ph type="title"/>
          </p:nvPr>
        </p:nvSpPr>
        <p:spPr>
          <a:xfrm>
            <a:off x="4762" y="17462"/>
            <a:ext cx="91392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1"/>
          </p:nvPr>
        </p:nvSpPr>
        <p:spPr>
          <a:xfrm rot="5400000">
            <a:off x="1943100" y="-495300"/>
            <a:ext cx="52578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o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ftr" idx="11"/>
          </p:nvPr>
        </p:nvSpPr>
        <p:spPr>
          <a:xfrm>
            <a:off x="1600200" y="6356350"/>
            <a:ext cx="533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2928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3188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4762" y="17462"/>
            <a:ext cx="91392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1"/>
          </p:nvPr>
        </p:nvSpPr>
        <p:spPr>
          <a:xfrm>
            <a:off x="457200" y="990600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1600200" y="6356350"/>
            <a:ext cx="533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247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4A8649-6AAA-C244-A541-79B18AEF55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83" t="10369" r="27124" b="2476"/>
          <a:stretch/>
        </p:blipFill>
        <p:spPr>
          <a:xfrm>
            <a:off x="4875166" y="1451905"/>
            <a:ext cx="3928592" cy="45329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5A199D-747A-E040-96AD-966933462070}"/>
              </a:ext>
            </a:extLst>
          </p:cNvPr>
          <p:cNvSpPr txBox="1"/>
          <p:nvPr/>
        </p:nvSpPr>
        <p:spPr>
          <a:xfrm>
            <a:off x="2931166" y="0"/>
            <a:ext cx="3281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Hurricane Dorian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246C82-FD1B-2F40-8E28-9B678A9449AD}"/>
              </a:ext>
            </a:extLst>
          </p:cNvPr>
          <p:cNvSpPr txBox="1"/>
          <p:nvPr/>
        </p:nvSpPr>
        <p:spPr>
          <a:xfrm>
            <a:off x="1151282" y="668166"/>
            <a:ext cx="6917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Gliders Deployed Aug 20</a:t>
            </a:r>
            <a:r>
              <a:rPr lang="en-US" sz="2800" baseline="30000" dirty="0"/>
              <a:t>th</a:t>
            </a:r>
            <a:r>
              <a:rPr lang="en-US" sz="2800" dirty="0"/>
              <a:t> to Sep 7</a:t>
            </a:r>
            <a:r>
              <a:rPr lang="en-US" sz="2800" baseline="30000" dirty="0"/>
              <a:t>th</a:t>
            </a:r>
            <a:r>
              <a:rPr lang="en-US" sz="2800" dirty="0"/>
              <a:t> 2019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907DC6-68EB-1B40-B654-FE66A8C67E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188" t="17178" r="19482" b="2047"/>
          <a:stretch/>
        </p:blipFill>
        <p:spPr>
          <a:xfrm>
            <a:off x="53788" y="1939214"/>
            <a:ext cx="4458577" cy="352094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2346119-B023-8B44-9834-1F98F488F642}"/>
              </a:ext>
            </a:extLst>
          </p:cNvPr>
          <p:cNvSpPr txBox="1"/>
          <p:nvPr/>
        </p:nvSpPr>
        <p:spPr>
          <a:xfrm>
            <a:off x="2355468" y="3483579"/>
            <a:ext cx="1954381" cy="646331"/>
          </a:xfrm>
          <a:prstGeom prst="rect">
            <a:avLst/>
          </a:prstGeom>
          <a:solidFill>
            <a:srgbClr val="F5F5F5">
              <a:alpha val="40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Dorian</a:t>
            </a:r>
          </a:p>
          <a:p>
            <a:pPr algn="ctr"/>
            <a:r>
              <a:rPr lang="en-US" b="1" dirty="0"/>
              <a:t>Aug 20 – Sep 07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F239106-3599-0146-92A6-7E58A780A910}"/>
              </a:ext>
            </a:extLst>
          </p:cNvPr>
          <p:cNvCxnSpPr>
            <a:cxnSpLocks/>
          </p:cNvCxnSpPr>
          <p:nvPr/>
        </p:nvCxnSpPr>
        <p:spPr>
          <a:xfrm flipH="1">
            <a:off x="3327160" y="1462539"/>
            <a:ext cx="1653434" cy="28195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97A73B3-EC05-1441-BDF8-9881C8156F41}"/>
              </a:ext>
            </a:extLst>
          </p:cNvPr>
          <p:cNvCxnSpPr>
            <a:cxnSpLocks/>
          </p:cNvCxnSpPr>
          <p:nvPr/>
        </p:nvCxnSpPr>
        <p:spPr>
          <a:xfrm flipH="1" flipV="1">
            <a:off x="3307283" y="4963839"/>
            <a:ext cx="1673311" cy="9729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302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EA0799-3E05-D347-8309-93CCE009EF91}"/>
              </a:ext>
            </a:extLst>
          </p:cNvPr>
          <p:cNvSpPr txBox="1"/>
          <p:nvPr/>
        </p:nvSpPr>
        <p:spPr>
          <a:xfrm>
            <a:off x="1732106" y="71391"/>
            <a:ext cx="6240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How are the models performing?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8D6E6D-6447-5249-AE26-8098380ED929}"/>
              </a:ext>
            </a:extLst>
          </p:cNvPr>
          <p:cNvCxnSpPr>
            <a:cxnSpLocks/>
          </p:cNvCxnSpPr>
          <p:nvPr/>
        </p:nvCxnSpPr>
        <p:spPr>
          <a:xfrm>
            <a:off x="4277944" y="1648172"/>
            <a:ext cx="57456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E63C8D2-D1C2-F440-8C6D-4A05D9143B6E}"/>
              </a:ext>
            </a:extLst>
          </p:cNvPr>
          <p:cNvSpPr txBox="1"/>
          <p:nvPr/>
        </p:nvSpPr>
        <p:spPr>
          <a:xfrm>
            <a:off x="4823593" y="1424389"/>
            <a:ext cx="389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Models are colder in the mixed layer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EA97F40-4B97-A041-A4FC-13975396ED55}"/>
              </a:ext>
            </a:extLst>
          </p:cNvPr>
          <p:cNvCxnSpPr>
            <a:cxnSpLocks/>
          </p:cNvCxnSpPr>
          <p:nvPr/>
        </p:nvCxnSpPr>
        <p:spPr>
          <a:xfrm>
            <a:off x="4299423" y="2017504"/>
            <a:ext cx="57456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6A99C5A-99B5-8A47-8ADA-D0B39A4AF270}"/>
              </a:ext>
            </a:extLst>
          </p:cNvPr>
          <p:cNvSpPr txBox="1"/>
          <p:nvPr/>
        </p:nvSpPr>
        <p:spPr>
          <a:xfrm>
            <a:off x="4823593" y="1809265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Models have a deficit of in OHC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FBABA6-300B-EE41-9961-BC7468544A3C}"/>
              </a:ext>
            </a:extLst>
          </p:cNvPr>
          <p:cNvSpPr txBox="1"/>
          <p:nvPr/>
        </p:nvSpPr>
        <p:spPr>
          <a:xfrm>
            <a:off x="492553" y="639173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-Bias *100% / mean </a:t>
            </a:r>
            <a:r>
              <a:rPr lang="en-US" dirty="0" err="1"/>
              <a:t>obs</a:t>
            </a:r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7B13FBA-5785-BA4D-B31A-96573F8A5D5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5589" y="987017"/>
          <a:ext cx="4150691" cy="1469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3093">
                  <a:extLst>
                    <a:ext uri="{9D8B030D-6E8A-4147-A177-3AD203B41FA5}">
                      <a16:colId xmlns:a16="http://schemas.microsoft.com/office/drawing/2014/main" val="246405601"/>
                    </a:ext>
                  </a:extLst>
                </a:gridCol>
                <a:gridCol w="788903">
                  <a:extLst>
                    <a:ext uri="{9D8B030D-6E8A-4147-A177-3AD203B41FA5}">
                      <a16:colId xmlns:a16="http://schemas.microsoft.com/office/drawing/2014/main" val="187448903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851171708"/>
                    </a:ext>
                  </a:extLst>
                </a:gridCol>
                <a:gridCol w="765577">
                  <a:extLst>
                    <a:ext uri="{9D8B030D-6E8A-4147-A177-3AD203B41FA5}">
                      <a16:colId xmlns:a16="http://schemas.microsoft.com/office/drawing/2014/main" val="3670199764"/>
                    </a:ext>
                  </a:extLst>
                </a:gridCol>
                <a:gridCol w="951118">
                  <a:extLst>
                    <a:ext uri="{9D8B030D-6E8A-4147-A177-3AD203B41FA5}">
                      <a16:colId xmlns:a16="http://schemas.microsoft.com/office/drawing/2014/main" val="3695769958"/>
                    </a:ext>
                  </a:extLst>
                </a:gridCol>
              </a:tblGrid>
              <a:tr h="3169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POM </a:t>
                      </a:r>
                      <a:r>
                        <a:rPr lang="en-US" dirty="0" err="1"/>
                        <a:t>Oper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POM </a:t>
                      </a:r>
                    </a:p>
                    <a:p>
                      <a:r>
                        <a:rPr lang="en-US" dirty="0" err="1"/>
                        <a:t>Exp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HYCOM </a:t>
                      </a:r>
                    </a:p>
                    <a:p>
                      <a:r>
                        <a:rPr lang="en-US" dirty="0" err="1"/>
                        <a:t>Exp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899473"/>
                  </a:ext>
                </a:extLst>
              </a:tr>
              <a:tr h="316976">
                <a:tc>
                  <a:txBody>
                    <a:bodyPr/>
                    <a:lstStyle/>
                    <a:p>
                      <a:r>
                        <a:rPr lang="en-US" dirty="0"/>
                        <a:t>T 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-3.0%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-0.94%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-0.62%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864486"/>
                  </a:ext>
                </a:extLst>
              </a:tr>
              <a:tr h="316976">
                <a:tc>
                  <a:txBody>
                    <a:bodyPr/>
                    <a:lstStyle/>
                    <a:p>
                      <a:r>
                        <a:rPr lang="en-US" dirty="0"/>
                        <a:t>OHC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-3.6%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-8.7%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125687"/>
                  </a:ext>
                </a:extLst>
              </a:tr>
              <a:tr h="316976">
                <a:tc>
                  <a:txBody>
                    <a:bodyPr/>
                    <a:lstStyle/>
                    <a:p>
                      <a:r>
                        <a:rPr lang="en-US" dirty="0"/>
                        <a:t>T100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602423"/>
                  </a:ext>
                </a:extLst>
              </a:tr>
            </a:tbl>
          </a:graphicData>
        </a:graphic>
      </p:graphicFrame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04FF5B4-EFA2-664D-A4A3-9ACD8238F1AF}"/>
              </a:ext>
            </a:extLst>
          </p:cNvPr>
          <p:cNvCxnSpPr>
            <a:cxnSpLocks/>
          </p:cNvCxnSpPr>
          <p:nvPr/>
        </p:nvCxnSpPr>
        <p:spPr>
          <a:xfrm>
            <a:off x="4299422" y="2321688"/>
            <a:ext cx="57456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38BE5E6-0075-DD4C-A6C4-111409F3D33B}"/>
              </a:ext>
            </a:extLst>
          </p:cNvPr>
          <p:cNvSpPr txBox="1"/>
          <p:nvPr/>
        </p:nvSpPr>
        <p:spPr>
          <a:xfrm>
            <a:off x="4853362" y="2163052"/>
            <a:ext cx="3822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POM </a:t>
            </a:r>
            <a:r>
              <a:rPr lang="en-US" dirty="0" err="1"/>
              <a:t>Oper</a:t>
            </a:r>
            <a:r>
              <a:rPr lang="en-US" dirty="0"/>
              <a:t>:</a:t>
            </a:r>
          </a:p>
          <a:p>
            <a:r>
              <a:rPr lang="en-US" dirty="0"/>
              <a:t>warmer SST due to vertical mixing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44C283-F1FF-0747-922B-0BDB82C2B42D}"/>
              </a:ext>
            </a:extLst>
          </p:cNvPr>
          <p:cNvSpPr/>
          <p:nvPr/>
        </p:nvSpPr>
        <p:spPr>
          <a:xfrm>
            <a:off x="4823593" y="3298232"/>
            <a:ext cx="3646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GOFS, POM </a:t>
            </a:r>
            <a:r>
              <a:rPr lang="en-US" dirty="0" err="1"/>
              <a:t>Exp</a:t>
            </a:r>
            <a:r>
              <a:rPr lang="en-US" dirty="0"/>
              <a:t> and HYCOM:</a:t>
            </a:r>
          </a:p>
          <a:p>
            <a:r>
              <a:rPr lang="en-US" dirty="0"/>
              <a:t>colder SST due to vertical mixing</a:t>
            </a:r>
          </a:p>
        </p:txBody>
      </p:sp>
    </p:spTree>
    <p:extLst>
      <p:ext uri="{BB962C8B-B14F-4D97-AF65-F5344CB8AC3E}">
        <p14:creationId xmlns:p14="http://schemas.microsoft.com/office/powerpoint/2010/main" val="2172353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5EC7D7-B8A3-1D49-8607-0C7DD15A0BE3}"/>
              </a:ext>
            </a:extLst>
          </p:cNvPr>
          <p:cNvSpPr txBox="1"/>
          <p:nvPr/>
        </p:nvSpPr>
        <p:spPr>
          <a:xfrm>
            <a:off x="2366631" y="0"/>
            <a:ext cx="4486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Ocean Heat Content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FD3A6B-DFD2-C749-8EAC-4DA91DDD5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953" y="646331"/>
            <a:ext cx="9144000" cy="21588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4FFE14-68D2-264E-9A5A-3982C4E00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44" y="2578522"/>
            <a:ext cx="9057289" cy="21629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40C96EF-AD41-DB41-B6E0-BAB88D589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36564"/>
            <a:ext cx="9144000" cy="215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23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771FFE-6752-8C44-9450-40F3B5C8B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135" y="1156545"/>
            <a:ext cx="6875000" cy="52486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4D0D4C-D946-EB4B-8993-DD3A0651C71B}"/>
              </a:ext>
            </a:extLst>
          </p:cNvPr>
          <p:cNvSpPr txBox="1"/>
          <p:nvPr/>
        </p:nvSpPr>
        <p:spPr>
          <a:xfrm>
            <a:off x="1732106" y="32677"/>
            <a:ext cx="6240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How are the models performing?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B05444-6827-2647-93B2-1FC8CAD04C62}"/>
              </a:ext>
            </a:extLst>
          </p:cNvPr>
          <p:cNvSpPr txBox="1"/>
          <p:nvPr/>
        </p:nvSpPr>
        <p:spPr>
          <a:xfrm>
            <a:off x="2254462" y="656166"/>
            <a:ext cx="4973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Normalized Taylor Diagrams all SG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C445139-366F-E746-AE8D-EC32F92B41E3}"/>
              </a:ext>
            </a:extLst>
          </p:cNvPr>
          <p:cNvSpPr/>
          <p:nvPr/>
        </p:nvSpPr>
        <p:spPr>
          <a:xfrm rot="17388416">
            <a:off x="3029961" y="3881623"/>
            <a:ext cx="1010946" cy="566201"/>
          </a:xfrm>
          <a:prstGeom prst="ellipse">
            <a:avLst/>
          </a:prstGeom>
          <a:solidFill>
            <a:srgbClr val="C00000">
              <a:alpha val="12941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3AF3245-4BDD-4E4A-A8F4-9D1CDC46C11A}"/>
              </a:ext>
            </a:extLst>
          </p:cNvPr>
          <p:cNvSpPr/>
          <p:nvPr/>
        </p:nvSpPr>
        <p:spPr>
          <a:xfrm rot="3385415">
            <a:off x="1831083" y="3564017"/>
            <a:ext cx="1388962" cy="528841"/>
          </a:xfrm>
          <a:prstGeom prst="ellipse">
            <a:avLst/>
          </a:prstGeom>
          <a:solidFill>
            <a:srgbClr val="7030A0">
              <a:alpha val="32157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5869707-E000-8943-88BB-DB07B796D278}"/>
              </a:ext>
            </a:extLst>
          </p:cNvPr>
          <p:cNvSpPr/>
          <p:nvPr/>
        </p:nvSpPr>
        <p:spPr>
          <a:xfrm rot="15027916">
            <a:off x="2323621" y="3675439"/>
            <a:ext cx="1078569" cy="480394"/>
          </a:xfrm>
          <a:prstGeom prst="ellipse">
            <a:avLst/>
          </a:prstGeom>
          <a:solidFill>
            <a:srgbClr val="009193">
              <a:alpha val="25098"/>
            </a:srgbClr>
          </a:solidFill>
          <a:ln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67EE89E-FAEF-8344-A815-D534BCBB4850}"/>
              </a:ext>
            </a:extLst>
          </p:cNvPr>
          <p:cNvSpPr/>
          <p:nvPr/>
        </p:nvSpPr>
        <p:spPr>
          <a:xfrm>
            <a:off x="6616784" y="3419437"/>
            <a:ext cx="808075" cy="281763"/>
          </a:xfrm>
          <a:prstGeom prst="ellipse">
            <a:avLst/>
          </a:prstGeom>
          <a:solidFill>
            <a:srgbClr val="C00000">
              <a:alpha val="12941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0FE36AD-4A9C-B541-B87A-E10C7094C0BA}"/>
              </a:ext>
            </a:extLst>
          </p:cNvPr>
          <p:cNvSpPr/>
          <p:nvPr/>
        </p:nvSpPr>
        <p:spPr>
          <a:xfrm rot="16200000">
            <a:off x="7050855" y="3273006"/>
            <a:ext cx="285320" cy="1233375"/>
          </a:xfrm>
          <a:prstGeom prst="ellipse">
            <a:avLst/>
          </a:prstGeom>
          <a:solidFill>
            <a:srgbClr val="7030A0">
              <a:alpha val="32157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383AA13-17BE-8E45-AB56-2068170E72CC}"/>
              </a:ext>
            </a:extLst>
          </p:cNvPr>
          <p:cNvSpPr/>
          <p:nvPr/>
        </p:nvSpPr>
        <p:spPr>
          <a:xfrm rot="16200000">
            <a:off x="7055943" y="3551704"/>
            <a:ext cx="272075" cy="1233375"/>
          </a:xfrm>
          <a:prstGeom prst="ellipse">
            <a:avLst/>
          </a:prstGeom>
          <a:solidFill>
            <a:srgbClr val="009193">
              <a:alpha val="32157"/>
            </a:srgbClr>
          </a:solidFill>
          <a:ln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B96C8E-1288-1640-8F80-E01E9DEDED0C}"/>
              </a:ext>
            </a:extLst>
          </p:cNvPr>
          <p:cNvSpPr txBox="1"/>
          <p:nvPr/>
        </p:nvSpPr>
        <p:spPr>
          <a:xfrm>
            <a:off x="3794576" y="4055851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GOFS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C4AB69-A292-FB4B-96A9-A6BF274FAE49}"/>
              </a:ext>
            </a:extLst>
          </p:cNvPr>
          <p:cNvSpPr txBox="1"/>
          <p:nvPr/>
        </p:nvSpPr>
        <p:spPr>
          <a:xfrm>
            <a:off x="2037919" y="2615184"/>
            <a:ext cx="774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POM </a:t>
            </a:r>
          </a:p>
          <a:p>
            <a:r>
              <a:rPr lang="en-US" dirty="0" err="1">
                <a:solidFill>
                  <a:srgbClr val="7030A0"/>
                </a:solidFill>
              </a:rPr>
              <a:t>Oper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91CD21-5D8C-E947-B5BE-A266821727F6}"/>
              </a:ext>
            </a:extLst>
          </p:cNvPr>
          <p:cNvSpPr txBox="1"/>
          <p:nvPr/>
        </p:nvSpPr>
        <p:spPr>
          <a:xfrm>
            <a:off x="2728578" y="2834853"/>
            <a:ext cx="711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POM </a:t>
            </a:r>
          </a:p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Exp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7E82848-5670-1342-814C-65A8611070B9}"/>
              </a:ext>
            </a:extLst>
          </p:cNvPr>
          <p:cNvSpPr/>
          <p:nvPr/>
        </p:nvSpPr>
        <p:spPr>
          <a:xfrm rot="6201409">
            <a:off x="3006265" y="3497463"/>
            <a:ext cx="1249831" cy="445557"/>
          </a:xfrm>
          <a:prstGeom prst="ellipse">
            <a:avLst/>
          </a:prstGeom>
          <a:solidFill>
            <a:schemeClr val="accent6">
              <a:lumMod val="60000"/>
              <a:lumOff val="40000"/>
              <a:alpha val="32157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D194E1B-8B7C-FD40-AE17-9F12091168DB}"/>
              </a:ext>
            </a:extLst>
          </p:cNvPr>
          <p:cNvSpPr/>
          <p:nvPr/>
        </p:nvSpPr>
        <p:spPr>
          <a:xfrm>
            <a:off x="6566194" y="4340594"/>
            <a:ext cx="1446029" cy="317894"/>
          </a:xfrm>
          <a:prstGeom prst="ellipse">
            <a:avLst/>
          </a:prstGeom>
          <a:solidFill>
            <a:schemeClr val="accent6">
              <a:lumMod val="60000"/>
              <a:lumOff val="40000"/>
              <a:alpha val="32157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DDBB69A-30BF-9D44-9DA8-23BA3FA2C06C}"/>
              </a:ext>
            </a:extLst>
          </p:cNvPr>
          <p:cNvSpPr/>
          <p:nvPr/>
        </p:nvSpPr>
        <p:spPr>
          <a:xfrm>
            <a:off x="4576420" y="5755447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2F421C-1369-754B-A580-551EB1B841BE}"/>
              </a:ext>
            </a:extLst>
          </p:cNvPr>
          <p:cNvSpPr/>
          <p:nvPr/>
        </p:nvSpPr>
        <p:spPr>
          <a:xfrm>
            <a:off x="3865364" y="2999193"/>
            <a:ext cx="10495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A47C01"/>
                </a:solidFill>
              </a:rPr>
              <a:t>HYCOM </a:t>
            </a:r>
          </a:p>
          <a:p>
            <a:r>
              <a:rPr lang="en-US" dirty="0" err="1">
                <a:solidFill>
                  <a:srgbClr val="A47C01"/>
                </a:solidFill>
              </a:rPr>
              <a:t>Exp</a:t>
            </a:r>
            <a:endParaRPr lang="en-US" dirty="0">
              <a:solidFill>
                <a:srgbClr val="A47C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71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31884C-A1A9-B84E-BFEB-8F45DD97AB8C}"/>
              </a:ext>
            </a:extLst>
          </p:cNvPr>
          <p:cNvSpPr txBox="1"/>
          <p:nvPr/>
        </p:nvSpPr>
        <p:spPr>
          <a:xfrm>
            <a:off x="2555239" y="-91440"/>
            <a:ext cx="403352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Dorian Forecast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D2DCE7-4D61-D347-B68A-3B633971CAA6}"/>
              </a:ext>
            </a:extLst>
          </p:cNvPr>
          <p:cNvSpPr txBox="1"/>
          <p:nvPr/>
        </p:nvSpPr>
        <p:spPr>
          <a:xfrm>
            <a:off x="2829374" y="684372"/>
            <a:ext cx="3485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Cycle 2019/08/28/00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47CFFC-7051-034D-9905-BDC66DFB3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8" y="2261573"/>
            <a:ext cx="4434807" cy="42082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1B703E-A48F-F442-873B-EF0EE94C7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8586" y="2765587"/>
            <a:ext cx="4336564" cy="32002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16E3AA-A750-2445-99C8-B210C2D8158E}"/>
              </a:ext>
            </a:extLst>
          </p:cNvPr>
          <p:cNvSpPr txBox="1"/>
          <p:nvPr/>
        </p:nvSpPr>
        <p:spPr>
          <a:xfrm>
            <a:off x="853657" y="1275518"/>
            <a:ext cx="79688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Dorian transitions from tropical storm to cat 1 hurricane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Dorian passes over the glider array</a:t>
            </a:r>
          </a:p>
        </p:txBody>
      </p:sp>
    </p:spTree>
    <p:extLst>
      <p:ext uri="{BB962C8B-B14F-4D97-AF65-F5344CB8AC3E}">
        <p14:creationId xmlns:p14="http://schemas.microsoft.com/office/powerpoint/2010/main" val="2402440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8316EA0-5B12-714E-9CA8-05C8D9E4F7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83" t="10369" r="27124" b="2476"/>
          <a:stretch/>
        </p:blipFill>
        <p:spPr>
          <a:xfrm>
            <a:off x="4651225" y="2109867"/>
            <a:ext cx="3928592" cy="45329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31884C-A1A9-B84E-BFEB-8F45DD97AB8C}"/>
              </a:ext>
            </a:extLst>
          </p:cNvPr>
          <p:cNvSpPr txBox="1"/>
          <p:nvPr/>
        </p:nvSpPr>
        <p:spPr>
          <a:xfrm>
            <a:off x="2555239" y="-91440"/>
            <a:ext cx="403352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Dorian Forecast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D2DCE7-4D61-D347-B68A-3B633971CAA6}"/>
              </a:ext>
            </a:extLst>
          </p:cNvPr>
          <p:cNvSpPr txBox="1"/>
          <p:nvPr/>
        </p:nvSpPr>
        <p:spPr>
          <a:xfrm>
            <a:off x="2829374" y="684372"/>
            <a:ext cx="3485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Cycle 2019/08/28/00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47CFFC-7051-034D-9905-BDC66DFB3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8" y="2261573"/>
            <a:ext cx="4434807" cy="42082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16E3AA-A750-2445-99C8-B210C2D8158E}"/>
              </a:ext>
            </a:extLst>
          </p:cNvPr>
          <p:cNvSpPr txBox="1"/>
          <p:nvPr/>
        </p:nvSpPr>
        <p:spPr>
          <a:xfrm>
            <a:off x="853657" y="1275518"/>
            <a:ext cx="79688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Dorian transitions from tropical storm to cat 1 hurricane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Dorian passes over the glider array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9913EF8-9849-C34F-A3D7-10BD77C778CD}"/>
              </a:ext>
            </a:extLst>
          </p:cNvPr>
          <p:cNvCxnSpPr>
            <a:cxnSpLocks/>
          </p:cNvCxnSpPr>
          <p:nvPr/>
        </p:nvCxnSpPr>
        <p:spPr>
          <a:xfrm flipH="1">
            <a:off x="2829374" y="2107304"/>
            <a:ext cx="1916760" cy="255848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BFB4216-9F3E-8E4F-9F2C-C179B3DA3275}"/>
              </a:ext>
            </a:extLst>
          </p:cNvPr>
          <p:cNvCxnSpPr>
            <a:cxnSpLocks/>
          </p:cNvCxnSpPr>
          <p:nvPr/>
        </p:nvCxnSpPr>
        <p:spPr>
          <a:xfrm flipH="1" flipV="1">
            <a:off x="2829377" y="5392620"/>
            <a:ext cx="1916757" cy="11889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731870E8-14B7-7B42-8CA7-B739B95FB956}"/>
              </a:ext>
            </a:extLst>
          </p:cNvPr>
          <p:cNvSpPr/>
          <p:nvPr/>
        </p:nvSpPr>
        <p:spPr>
          <a:xfrm>
            <a:off x="2196958" y="4665785"/>
            <a:ext cx="632416" cy="7268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61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B2BAE5-B109-F04E-8E22-A42FA65CC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95" y="4643569"/>
            <a:ext cx="8978900" cy="2057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BE5346-0766-9D45-B974-5A60F70A0363}"/>
              </a:ext>
            </a:extLst>
          </p:cNvPr>
          <p:cNvSpPr txBox="1"/>
          <p:nvPr/>
        </p:nvSpPr>
        <p:spPr>
          <a:xfrm>
            <a:off x="2677519" y="26456"/>
            <a:ext cx="3865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SG665 Temperature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3E71D34-4AB4-4D4B-9FE1-421763FE1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7683" y="3990084"/>
            <a:ext cx="3100696" cy="29618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C7EF95D-032B-2745-80C2-B3034D0C5FE4}"/>
              </a:ext>
            </a:extLst>
          </p:cNvPr>
          <p:cNvSpPr txBox="1"/>
          <p:nvPr/>
        </p:nvSpPr>
        <p:spPr>
          <a:xfrm>
            <a:off x="37995" y="4247955"/>
            <a:ext cx="1093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Dorian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9EDCE0C-ED5D-6048-B8D6-A09DEC8FA3CE}"/>
              </a:ext>
            </a:extLst>
          </p:cNvPr>
          <p:cNvCxnSpPr>
            <a:cxnSpLocks/>
          </p:cNvCxnSpPr>
          <p:nvPr/>
        </p:nvCxnSpPr>
        <p:spPr>
          <a:xfrm>
            <a:off x="1035081" y="4671304"/>
            <a:ext cx="998061" cy="5918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90A1C51-3758-1E46-A0D9-339962710C83}"/>
              </a:ext>
            </a:extLst>
          </p:cNvPr>
          <p:cNvCxnSpPr>
            <a:cxnSpLocks/>
          </p:cNvCxnSpPr>
          <p:nvPr/>
        </p:nvCxnSpPr>
        <p:spPr>
          <a:xfrm>
            <a:off x="2868031" y="4369010"/>
            <a:ext cx="0" cy="83326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448FD036-C28A-3544-AA8A-46F2F4DBEF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0617" y="4013723"/>
            <a:ext cx="3930468" cy="353421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FF563EC-C3E9-EC4A-A6B5-9ED2566FD786}"/>
              </a:ext>
            </a:extLst>
          </p:cNvPr>
          <p:cNvCxnSpPr>
            <a:cxnSpLocks/>
          </p:cNvCxnSpPr>
          <p:nvPr/>
        </p:nvCxnSpPr>
        <p:spPr>
          <a:xfrm>
            <a:off x="6879987" y="4455042"/>
            <a:ext cx="0" cy="587300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AB515D54-3FBD-224A-92C5-50A6529415E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583" t="10369" r="27124" b="2476"/>
          <a:stretch/>
        </p:blipFill>
        <p:spPr>
          <a:xfrm>
            <a:off x="3325990" y="803748"/>
            <a:ext cx="2568219" cy="296330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C4DD434-0E17-0A48-8330-17DBEB67DBBC}"/>
              </a:ext>
            </a:extLst>
          </p:cNvPr>
          <p:cNvSpPr/>
          <p:nvPr/>
        </p:nvSpPr>
        <p:spPr>
          <a:xfrm>
            <a:off x="4610100" y="1913860"/>
            <a:ext cx="914400" cy="3721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94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BE5346-0766-9D45-B974-5A60F70A0363}"/>
              </a:ext>
            </a:extLst>
          </p:cNvPr>
          <p:cNvSpPr txBox="1"/>
          <p:nvPr/>
        </p:nvSpPr>
        <p:spPr>
          <a:xfrm>
            <a:off x="2386754" y="2711"/>
            <a:ext cx="3865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SG665 Temperature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7EF95D-032B-2745-80C2-B3034D0C5FE4}"/>
              </a:ext>
            </a:extLst>
          </p:cNvPr>
          <p:cNvSpPr txBox="1"/>
          <p:nvPr/>
        </p:nvSpPr>
        <p:spPr>
          <a:xfrm>
            <a:off x="0" y="665082"/>
            <a:ext cx="1093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Dorian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67F9E4-126E-384E-A56F-453F0DADC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186" y="644930"/>
            <a:ext cx="5985936" cy="1371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3F7038-29C0-6746-A7D3-7A5734B33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595" y="1835426"/>
            <a:ext cx="5985933" cy="13716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7E4C096-68D8-2341-A9E7-AE66B6DA56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1004" y="3036607"/>
            <a:ext cx="5985933" cy="13716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CB6C988-E43E-2A49-A281-536749A9A8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6367" y="4227103"/>
            <a:ext cx="5985933" cy="1371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92A35C4-DD73-244C-9BE8-9B48258B7D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1730" y="5417599"/>
            <a:ext cx="5985933" cy="137160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9EDCE0C-ED5D-6048-B8D6-A09DEC8FA3CE}"/>
              </a:ext>
            </a:extLst>
          </p:cNvPr>
          <p:cNvCxnSpPr>
            <a:cxnSpLocks/>
          </p:cNvCxnSpPr>
          <p:nvPr/>
        </p:nvCxnSpPr>
        <p:spPr>
          <a:xfrm>
            <a:off x="991060" y="881875"/>
            <a:ext cx="1534426" cy="2448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36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BE5346-0766-9D45-B974-5A60F70A0363}"/>
              </a:ext>
            </a:extLst>
          </p:cNvPr>
          <p:cNvSpPr txBox="1"/>
          <p:nvPr/>
        </p:nvSpPr>
        <p:spPr>
          <a:xfrm>
            <a:off x="2386754" y="2711"/>
            <a:ext cx="3865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SG665 Temperature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7EF95D-032B-2745-80C2-B3034D0C5FE4}"/>
              </a:ext>
            </a:extLst>
          </p:cNvPr>
          <p:cNvSpPr txBox="1"/>
          <p:nvPr/>
        </p:nvSpPr>
        <p:spPr>
          <a:xfrm>
            <a:off x="0" y="665082"/>
            <a:ext cx="1093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Dorian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67F9E4-126E-384E-A56F-453F0DADC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186" y="644930"/>
            <a:ext cx="5985936" cy="1371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3F7038-29C0-6746-A7D3-7A5734B33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595" y="1835426"/>
            <a:ext cx="5985933" cy="13716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7E4C096-68D8-2341-A9E7-AE66B6DA56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1004" y="3036607"/>
            <a:ext cx="5985933" cy="13716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CB6C988-E43E-2A49-A281-536749A9A8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6367" y="4227103"/>
            <a:ext cx="5985933" cy="1371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92A35C4-DD73-244C-9BE8-9B48258B7D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1730" y="5417599"/>
            <a:ext cx="5985933" cy="137160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9EDCE0C-ED5D-6048-B8D6-A09DEC8FA3CE}"/>
              </a:ext>
            </a:extLst>
          </p:cNvPr>
          <p:cNvCxnSpPr>
            <a:cxnSpLocks/>
          </p:cNvCxnSpPr>
          <p:nvPr/>
        </p:nvCxnSpPr>
        <p:spPr>
          <a:xfrm>
            <a:off x="991060" y="881875"/>
            <a:ext cx="1534426" cy="2448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BBC080FF-6344-7347-916F-CA0290938C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6506" y="665082"/>
            <a:ext cx="4167616" cy="6124117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17E558B-D01D-C442-A52B-AD451935E41F}"/>
              </a:ext>
            </a:extLst>
          </p:cNvPr>
          <p:cNvCxnSpPr>
            <a:cxnSpLocks/>
          </p:cNvCxnSpPr>
          <p:nvPr/>
        </p:nvCxnSpPr>
        <p:spPr>
          <a:xfrm>
            <a:off x="2602145" y="2720921"/>
            <a:ext cx="156708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838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482E4A-79FA-E544-B9ED-DCB913D97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011" y="1018780"/>
            <a:ext cx="5619216" cy="49965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F55E58-18DD-334E-BBFF-15977A59D907}"/>
              </a:ext>
            </a:extLst>
          </p:cNvPr>
          <p:cNvSpPr txBox="1"/>
          <p:nvPr/>
        </p:nvSpPr>
        <p:spPr>
          <a:xfrm>
            <a:off x="2201084" y="35169"/>
            <a:ext cx="51189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Helvetica" pitchFamily="2" charset="0"/>
              </a:rPr>
              <a:t>Normalized Taylor Diagram</a:t>
            </a:r>
          </a:p>
        </p:txBody>
      </p:sp>
      <p:sp>
        <p:nvSpPr>
          <p:cNvPr id="30" name="Chord 29">
            <a:extLst>
              <a:ext uri="{FF2B5EF4-FFF2-40B4-BE49-F238E27FC236}">
                <a16:creationId xmlns:a16="http://schemas.microsoft.com/office/drawing/2014/main" id="{7DAEFA6F-EEF4-E949-AD7F-5ACFF1B2B7D6}"/>
              </a:ext>
            </a:extLst>
          </p:cNvPr>
          <p:cNvSpPr/>
          <p:nvPr/>
        </p:nvSpPr>
        <p:spPr>
          <a:xfrm rot="6799861">
            <a:off x="2705972" y="4954921"/>
            <a:ext cx="977322" cy="1011298"/>
          </a:xfrm>
          <a:prstGeom prst="chord">
            <a:avLst>
              <a:gd name="adj1" fmla="val 4312891"/>
              <a:gd name="adj2" fmla="val 14493424"/>
            </a:avLst>
          </a:prstGeom>
          <a:solidFill>
            <a:schemeClr val="accent5">
              <a:lumMod val="40000"/>
              <a:lumOff val="60000"/>
              <a:alpha val="76078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870DE0B-FEBB-6743-BE78-449F8BE3DC82}"/>
              </a:ext>
            </a:extLst>
          </p:cNvPr>
          <p:cNvCxnSpPr>
            <a:cxnSpLocks/>
          </p:cNvCxnSpPr>
          <p:nvPr/>
        </p:nvCxnSpPr>
        <p:spPr>
          <a:xfrm flipV="1">
            <a:off x="3500120" y="5270647"/>
            <a:ext cx="2112408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FBA28F4-362A-4F4A-97C4-7924581BD4FA}"/>
              </a:ext>
            </a:extLst>
          </p:cNvPr>
          <p:cNvSpPr txBox="1"/>
          <p:nvPr/>
        </p:nvSpPr>
        <p:spPr>
          <a:xfrm>
            <a:off x="5747928" y="4978259"/>
            <a:ext cx="3144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Accurate model</a:t>
            </a: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2352C681-A950-A24C-AB09-6AA84D08FE0A}"/>
              </a:ext>
            </a:extLst>
          </p:cNvPr>
          <p:cNvSpPr/>
          <p:nvPr/>
        </p:nvSpPr>
        <p:spPr>
          <a:xfrm>
            <a:off x="-643622" y="3594539"/>
            <a:ext cx="3670783" cy="3655845"/>
          </a:xfrm>
          <a:prstGeom prst="arc">
            <a:avLst>
              <a:gd name="adj1" fmla="val 16200000"/>
              <a:gd name="adj2" fmla="val 31489"/>
            </a:avLst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2FF9CB9-1060-BF41-B15F-422E7D15BE0C}"/>
              </a:ext>
            </a:extLst>
          </p:cNvPr>
          <p:cNvCxnSpPr>
            <a:cxnSpLocks/>
          </p:cNvCxnSpPr>
          <p:nvPr/>
        </p:nvCxnSpPr>
        <p:spPr>
          <a:xfrm flipV="1">
            <a:off x="1191769" y="2585545"/>
            <a:ext cx="2796098" cy="2796937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A8900826-DE29-974D-9FB1-AA0BCCC1DF84}"/>
              </a:ext>
            </a:extLst>
          </p:cNvPr>
          <p:cNvSpPr/>
          <p:nvPr/>
        </p:nvSpPr>
        <p:spPr>
          <a:xfrm>
            <a:off x="3095179" y="5339829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836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94D0D4C-D946-EB4B-8993-DD3A0651C71B}"/>
              </a:ext>
            </a:extLst>
          </p:cNvPr>
          <p:cNvSpPr txBox="1"/>
          <p:nvPr/>
        </p:nvSpPr>
        <p:spPr>
          <a:xfrm>
            <a:off x="1732106" y="71391"/>
            <a:ext cx="6240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How are the models performing?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B05444-6827-2647-93B2-1FC8CAD04C62}"/>
              </a:ext>
            </a:extLst>
          </p:cNvPr>
          <p:cNvSpPr txBox="1"/>
          <p:nvPr/>
        </p:nvSpPr>
        <p:spPr>
          <a:xfrm>
            <a:off x="2155072" y="574666"/>
            <a:ext cx="4973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Normalized Taylor Diagrams all SG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EE966FE-A737-2840-B14A-6F6453A22241}"/>
              </a:ext>
            </a:extLst>
          </p:cNvPr>
          <p:cNvSpPr/>
          <p:nvPr/>
        </p:nvSpPr>
        <p:spPr>
          <a:xfrm>
            <a:off x="4386020" y="1968376"/>
            <a:ext cx="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564AC40-B62D-4C44-8412-69580FAFE24A}"/>
              </a:ext>
            </a:extLst>
          </p:cNvPr>
          <p:cNvSpPr/>
          <p:nvPr/>
        </p:nvSpPr>
        <p:spPr>
          <a:xfrm>
            <a:off x="3037995" y="5133317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758D326-6CEE-0245-A61A-1B8ACF01B96F}"/>
              </a:ext>
            </a:extLst>
          </p:cNvPr>
          <p:cNvSpPr/>
          <p:nvPr/>
        </p:nvSpPr>
        <p:spPr>
          <a:xfrm>
            <a:off x="4274921" y="1839433"/>
            <a:ext cx="233284" cy="255437"/>
          </a:xfrm>
          <a:prstGeom prst="ellipse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303AAF9-ED68-664D-81D8-5D3775FBCE4C}"/>
              </a:ext>
            </a:extLst>
          </p:cNvPr>
          <p:cNvGrpSpPr/>
          <p:nvPr/>
        </p:nvGrpSpPr>
        <p:grpSpPr>
          <a:xfrm>
            <a:off x="-193040" y="1007508"/>
            <a:ext cx="6290394" cy="4802344"/>
            <a:chOff x="-193040" y="956708"/>
            <a:chExt cx="6290394" cy="480234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7D25D49-42C1-2843-A9CF-4559A1D04D12}"/>
                </a:ext>
              </a:extLst>
            </p:cNvPr>
            <p:cNvGrpSpPr/>
            <p:nvPr/>
          </p:nvGrpSpPr>
          <p:grpSpPr>
            <a:xfrm>
              <a:off x="-193040" y="956708"/>
              <a:ext cx="6290394" cy="4802344"/>
              <a:chOff x="-182880" y="956708"/>
              <a:chExt cx="6290394" cy="4802344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64C53E83-57AC-F145-ADFE-483506BC54F1}"/>
                  </a:ext>
                </a:extLst>
              </p:cNvPr>
              <p:cNvGrpSpPr/>
              <p:nvPr/>
            </p:nvGrpSpPr>
            <p:grpSpPr>
              <a:xfrm>
                <a:off x="-182880" y="956708"/>
                <a:ext cx="6290394" cy="4802344"/>
                <a:chOff x="10160" y="956708"/>
                <a:chExt cx="6290394" cy="4802344"/>
              </a:xfrm>
            </p:grpSpPr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BB8A3C19-97B5-D944-BDC6-6D73015E29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0160" y="956708"/>
                  <a:ext cx="6290394" cy="4802344"/>
                </a:xfrm>
                <a:prstGeom prst="rect">
                  <a:avLst/>
                </a:prstGeom>
              </p:spPr>
            </p:pic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49D225AA-31D8-1645-B11D-99195005309C}"/>
                    </a:ext>
                  </a:extLst>
                </p:cNvPr>
                <p:cNvGrpSpPr/>
                <p:nvPr/>
              </p:nvGrpSpPr>
              <p:grpSpPr>
                <a:xfrm>
                  <a:off x="572286" y="1073627"/>
                  <a:ext cx="5347370" cy="4143568"/>
                  <a:chOff x="1572519" y="1646518"/>
                  <a:chExt cx="5737645" cy="4774386"/>
                </a:xfrm>
              </p:grpSpPr>
              <p:grpSp>
                <p:nvGrpSpPr>
                  <p:cNvPr id="10" name="Group 9">
                    <a:extLst>
                      <a:ext uri="{FF2B5EF4-FFF2-40B4-BE49-F238E27FC236}">
                        <a16:creationId xmlns:a16="http://schemas.microsoft.com/office/drawing/2014/main" id="{060AC6B9-67C2-664B-8457-84C41F3788C3}"/>
                      </a:ext>
                    </a:extLst>
                  </p:cNvPr>
                  <p:cNvGrpSpPr/>
                  <p:nvPr/>
                </p:nvGrpSpPr>
                <p:grpSpPr>
                  <a:xfrm>
                    <a:off x="1572519" y="3011183"/>
                    <a:ext cx="3661199" cy="3409721"/>
                    <a:chOff x="2269654" y="2621491"/>
                    <a:chExt cx="3661199" cy="3409721"/>
                  </a:xfrm>
                </p:grpSpPr>
                <p:sp>
                  <p:nvSpPr>
                    <p:cNvPr id="8" name="Oval 7">
                      <a:extLst>
                        <a:ext uri="{FF2B5EF4-FFF2-40B4-BE49-F238E27FC236}">
                          <a16:creationId xmlns:a16="http://schemas.microsoft.com/office/drawing/2014/main" id="{9018C4AF-58CB-0A47-8CDB-ADAF49D2BE1B}"/>
                        </a:ext>
                      </a:extLst>
                    </p:cNvPr>
                    <p:cNvSpPr/>
                    <p:nvPr/>
                  </p:nvSpPr>
                  <p:spPr>
                    <a:xfrm rot="3353328">
                      <a:off x="4690280" y="5497069"/>
                      <a:ext cx="615214" cy="453072"/>
                    </a:xfrm>
                    <a:prstGeom prst="ellipse">
                      <a:avLst/>
                    </a:prstGeom>
                    <a:solidFill>
                      <a:schemeClr val="accent6">
                        <a:lumMod val="60000"/>
                        <a:lumOff val="40000"/>
                        <a:alpha val="32157"/>
                      </a:schemeClr>
                    </a:solidFill>
                    <a:ln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>
                      <a:extLst>
                        <a:ext uri="{FF2B5EF4-FFF2-40B4-BE49-F238E27FC236}">
                          <a16:creationId xmlns:a16="http://schemas.microsoft.com/office/drawing/2014/main" id="{C1C934D8-C236-ED4E-B589-346E3DA117D4}"/>
                        </a:ext>
                      </a:extLst>
                    </p:cNvPr>
                    <p:cNvSpPr/>
                    <p:nvPr/>
                  </p:nvSpPr>
                  <p:spPr>
                    <a:xfrm rot="669992">
                      <a:off x="3988586" y="4765840"/>
                      <a:ext cx="1188707" cy="701712"/>
                    </a:xfrm>
                    <a:prstGeom prst="ellipse">
                      <a:avLst/>
                    </a:prstGeom>
                    <a:solidFill>
                      <a:srgbClr val="D7E4BD">
                        <a:alpha val="52941"/>
                      </a:srgbClr>
                    </a:solidFill>
                    <a:ln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>
                      <a:extLst>
                        <a:ext uri="{FF2B5EF4-FFF2-40B4-BE49-F238E27FC236}">
                          <a16:creationId xmlns:a16="http://schemas.microsoft.com/office/drawing/2014/main" id="{FC445139-366F-E746-AE8D-EC32F92B41E3}"/>
                        </a:ext>
                      </a:extLst>
                    </p:cNvPr>
                    <p:cNvSpPr/>
                    <p:nvPr/>
                  </p:nvSpPr>
                  <p:spPr>
                    <a:xfrm rot="18387835">
                      <a:off x="2930556" y="2976594"/>
                      <a:ext cx="1185604" cy="1608019"/>
                    </a:xfrm>
                    <a:prstGeom prst="ellipse">
                      <a:avLst/>
                    </a:prstGeom>
                    <a:solidFill>
                      <a:schemeClr val="accent2">
                        <a:lumMod val="40000"/>
                        <a:lumOff val="60000"/>
                        <a:alpha val="32157"/>
                      </a:schemeClr>
                    </a:solidFill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9" name="TextBox 8">
                      <a:extLst>
                        <a:ext uri="{FF2B5EF4-FFF2-40B4-BE49-F238E27FC236}">
                          <a16:creationId xmlns:a16="http://schemas.microsoft.com/office/drawing/2014/main" id="{247C2B76-4B77-7949-9B72-5BAB94D9D42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181865" y="5455542"/>
                      <a:ext cx="74898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Temp</a:t>
                      </a:r>
                    </a:p>
                  </p:txBody>
                </p:sp>
                <p:sp>
                  <p:nvSpPr>
                    <p:cNvPr id="20" name="TextBox 19">
                      <a:extLst>
                        <a:ext uri="{FF2B5EF4-FFF2-40B4-BE49-F238E27FC236}">
                          <a16:creationId xmlns:a16="http://schemas.microsoft.com/office/drawing/2014/main" id="{979B5E96-333E-A645-A635-981C83FA744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111529" y="4941892"/>
                      <a:ext cx="58221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Salt</a:t>
                      </a:r>
                    </a:p>
                  </p:txBody>
                </p:sp>
                <p:sp>
                  <p:nvSpPr>
                    <p:cNvPr id="21" name="TextBox 20">
                      <a:extLst>
                        <a:ext uri="{FF2B5EF4-FFF2-40B4-BE49-F238E27FC236}">
                          <a16:creationId xmlns:a16="http://schemas.microsoft.com/office/drawing/2014/main" id="{297D8A37-C28C-4440-B8CE-146853C0F70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593673" y="2750224"/>
                      <a:ext cx="697628" cy="36933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OHC</a:t>
                      </a:r>
                    </a:p>
                  </p:txBody>
                </p:sp>
                <p:sp>
                  <p:nvSpPr>
                    <p:cNvPr id="22" name="TextBox 21">
                      <a:extLst>
                        <a:ext uri="{FF2B5EF4-FFF2-40B4-BE49-F238E27FC236}">
                          <a16:creationId xmlns:a16="http://schemas.microsoft.com/office/drawing/2014/main" id="{33E79006-1A13-5F46-8D50-C41D0B07CDD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369709" y="2621491"/>
                      <a:ext cx="113370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Temp ML</a:t>
                      </a:r>
                    </a:p>
                  </p:txBody>
                </p:sp>
                <p:sp>
                  <p:nvSpPr>
                    <p:cNvPr id="24" name="Oval 23">
                      <a:extLst>
                        <a:ext uri="{FF2B5EF4-FFF2-40B4-BE49-F238E27FC236}">
                          <a16:creationId xmlns:a16="http://schemas.microsoft.com/office/drawing/2014/main" id="{E5869707-E000-8943-88BB-DB07B796D278}"/>
                        </a:ext>
                      </a:extLst>
                    </p:cNvPr>
                    <p:cNvSpPr/>
                    <p:nvPr/>
                  </p:nvSpPr>
                  <p:spPr>
                    <a:xfrm rot="18633806">
                      <a:off x="2860641" y="3068845"/>
                      <a:ext cx="738167" cy="1920142"/>
                    </a:xfrm>
                    <a:prstGeom prst="ellipse">
                      <a:avLst/>
                    </a:prstGeom>
                    <a:solidFill>
                      <a:srgbClr val="4472C4">
                        <a:alpha val="32157"/>
                      </a:srgbClr>
                    </a:solidFill>
                    <a:ln>
                      <a:solidFill>
                        <a:srgbClr val="4472C4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1565B4FF-3BC0-BC43-AB4B-4232A231526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714080" y="4621924"/>
                      <a:ext cx="71045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T100</a:t>
                      </a:r>
                    </a:p>
                  </p:txBody>
                </p:sp>
                <p:sp>
                  <p:nvSpPr>
                    <p:cNvPr id="15" name="Oval 14">
                      <a:extLst>
                        <a:ext uri="{FF2B5EF4-FFF2-40B4-BE49-F238E27FC236}">
                          <a16:creationId xmlns:a16="http://schemas.microsoft.com/office/drawing/2014/main" id="{73AF3245-4BDD-4E4A-A8F4-9D1CDC46C11A}"/>
                        </a:ext>
                      </a:extLst>
                    </p:cNvPr>
                    <p:cNvSpPr/>
                    <p:nvPr/>
                  </p:nvSpPr>
                  <p:spPr>
                    <a:xfrm rot="2378057">
                      <a:off x="3030202" y="2884332"/>
                      <a:ext cx="1071405" cy="1798062"/>
                    </a:xfrm>
                    <a:prstGeom prst="ellipse">
                      <a:avLst/>
                    </a:prstGeom>
                    <a:solidFill>
                      <a:schemeClr val="accent4">
                        <a:lumMod val="40000"/>
                        <a:lumOff val="60000"/>
                        <a:alpha val="32157"/>
                      </a:schemeClr>
                    </a:solidFill>
                    <a:ln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2" name="Group 11">
                    <a:extLst>
                      <a:ext uri="{FF2B5EF4-FFF2-40B4-BE49-F238E27FC236}">
                        <a16:creationId xmlns:a16="http://schemas.microsoft.com/office/drawing/2014/main" id="{3CEBF4BD-9FB1-E143-981C-9D37E633D294}"/>
                      </a:ext>
                    </a:extLst>
                  </p:cNvPr>
                  <p:cNvGrpSpPr/>
                  <p:nvPr/>
                </p:nvGrpSpPr>
                <p:grpSpPr>
                  <a:xfrm>
                    <a:off x="6203846" y="1646518"/>
                    <a:ext cx="1106318" cy="1906510"/>
                    <a:chOff x="6889343" y="1241403"/>
                    <a:chExt cx="1106318" cy="1906510"/>
                  </a:xfrm>
                </p:grpSpPr>
                <p:sp>
                  <p:nvSpPr>
                    <p:cNvPr id="16" name="Oval 15">
                      <a:extLst>
                        <a:ext uri="{FF2B5EF4-FFF2-40B4-BE49-F238E27FC236}">
                          <a16:creationId xmlns:a16="http://schemas.microsoft.com/office/drawing/2014/main" id="{05386BE4-C373-E043-85A2-ECDAD11438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11655" y="1241403"/>
                      <a:ext cx="797441" cy="305449"/>
                    </a:xfrm>
                    <a:prstGeom prst="ellipse">
                      <a:avLst/>
                    </a:prstGeom>
                    <a:solidFill>
                      <a:schemeClr val="accent6">
                        <a:lumMod val="60000"/>
                        <a:lumOff val="40000"/>
                        <a:alpha val="32157"/>
                      </a:schemeClr>
                    </a:solidFill>
                    <a:ln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" name="Oval 16">
                      <a:extLst>
                        <a:ext uri="{FF2B5EF4-FFF2-40B4-BE49-F238E27FC236}">
                          <a16:creationId xmlns:a16="http://schemas.microsoft.com/office/drawing/2014/main" id="{B39A155E-A43B-1644-867D-C1E86130A7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22557" y="1562744"/>
                      <a:ext cx="675683" cy="287077"/>
                    </a:xfrm>
                    <a:prstGeom prst="ellipse">
                      <a:avLst/>
                    </a:prstGeom>
                    <a:solidFill>
                      <a:schemeClr val="accent3">
                        <a:lumMod val="40000"/>
                        <a:lumOff val="60000"/>
                        <a:alpha val="32157"/>
                      </a:schemeClr>
                    </a:solidFill>
                    <a:ln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" name="Oval 17">
                      <a:extLst>
                        <a:ext uri="{FF2B5EF4-FFF2-40B4-BE49-F238E27FC236}">
                          <a16:creationId xmlns:a16="http://schemas.microsoft.com/office/drawing/2014/main" id="{16DD2045-76A6-1D4D-8BE9-598D5C44E0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4989" y="2542780"/>
                      <a:ext cx="675684" cy="280753"/>
                    </a:xfrm>
                    <a:prstGeom prst="ellipse">
                      <a:avLst/>
                    </a:prstGeom>
                    <a:solidFill>
                      <a:schemeClr val="accent2">
                        <a:lumMod val="40000"/>
                        <a:lumOff val="60000"/>
                        <a:alpha val="32157"/>
                      </a:schemeClr>
                    </a:solidFill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" name="Oval 18">
                      <a:extLst>
                        <a:ext uri="{FF2B5EF4-FFF2-40B4-BE49-F238E27FC236}">
                          <a16:creationId xmlns:a16="http://schemas.microsoft.com/office/drawing/2014/main" id="{AA735410-BDE4-934E-860F-6C334B185C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89343" y="1878466"/>
                      <a:ext cx="1106318" cy="333529"/>
                    </a:xfrm>
                    <a:prstGeom prst="ellipse">
                      <a:avLst/>
                    </a:prstGeom>
                    <a:solidFill>
                      <a:schemeClr val="accent4">
                        <a:lumMod val="40000"/>
                        <a:lumOff val="60000"/>
                        <a:alpha val="32157"/>
                      </a:schemeClr>
                    </a:solidFill>
                    <a:ln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" name="Oval 25">
                      <a:extLst>
                        <a:ext uri="{FF2B5EF4-FFF2-40B4-BE49-F238E27FC236}">
                          <a16:creationId xmlns:a16="http://schemas.microsoft.com/office/drawing/2014/main" id="{9C24D47E-65EC-4145-8488-FD854D550F0F}"/>
                        </a:ext>
                      </a:extLst>
                    </p:cNvPr>
                    <p:cNvSpPr/>
                    <p:nvPr/>
                  </p:nvSpPr>
                  <p:spPr>
                    <a:xfrm rot="5312082" flipV="1">
                      <a:off x="7118822" y="2659917"/>
                      <a:ext cx="291733" cy="684259"/>
                    </a:xfrm>
                    <a:prstGeom prst="ellipse">
                      <a:avLst/>
                    </a:prstGeom>
                    <a:solidFill>
                      <a:srgbClr val="4472C4">
                        <a:alpha val="32157"/>
                      </a:srgbClr>
                    </a:solidFill>
                    <a:ln>
                      <a:solidFill>
                        <a:srgbClr val="4472C4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71201193-F722-2A4D-9DE9-5EB258C0F711}"/>
                    </a:ext>
                  </a:extLst>
                </p:cNvPr>
                <p:cNvSpPr/>
                <p:nvPr/>
              </p:nvSpPr>
              <p:spPr>
                <a:xfrm>
                  <a:off x="4898751" y="1911679"/>
                  <a:ext cx="931830" cy="262211"/>
                </a:xfrm>
                <a:prstGeom prst="ellipse">
                  <a:avLst/>
                </a:prstGeom>
                <a:solidFill>
                  <a:srgbClr val="FFFF00">
                    <a:alpha val="32157"/>
                  </a:srgbClr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8ED3550A-4593-024C-AEF7-38B73BA7029A}"/>
                  </a:ext>
                </a:extLst>
              </p:cNvPr>
              <p:cNvSpPr/>
              <p:nvPr/>
            </p:nvSpPr>
            <p:spPr>
              <a:xfrm rot="20191072">
                <a:off x="1458423" y="4029345"/>
                <a:ext cx="1585521" cy="618257"/>
              </a:xfrm>
              <a:prstGeom prst="ellipse">
                <a:avLst/>
              </a:prstGeom>
              <a:solidFill>
                <a:srgbClr val="FFFF00">
                  <a:alpha val="32157"/>
                </a:srgbClr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CEEC1A2-61AC-2644-9571-DA01AA5B471E}"/>
                  </a:ext>
                </a:extLst>
              </p:cNvPr>
              <p:cNvSpPr txBox="1"/>
              <p:nvPr/>
            </p:nvSpPr>
            <p:spPr>
              <a:xfrm>
                <a:off x="2893215" y="3730067"/>
                <a:ext cx="96693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949400"/>
                    </a:solidFill>
                  </a:rPr>
                  <a:t>Salt ML</a:t>
                </a:r>
              </a:p>
            </p:txBody>
          </p:sp>
        </p:grp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CB1F32D-9747-2E47-9AFC-73ABD08813CF}"/>
                </a:ext>
              </a:extLst>
            </p:cNvPr>
            <p:cNvSpPr/>
            <p:nvPr/>
          </p:nvSpPr>
          <p:spPr>
            <a:xfrm>
              <a:off x="2820859" y="5177269"/>
              <a:ext cx="137160" cy="137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332E0F45-B4A9-F542-864B-2A1903BD3507}"/>
              </a:ext>
            </a:extLst>
          </p:cNvPr>
          <p:cNvGraphicFramePr>
            <a:graphicFrameLocks noGrp="1"/>
          </p:cNvGraphicFramePr>
          <p:nvPr/>
        </p:nvGraphicFramePr>
        <p:xfrm>
          <a:off x="4282292" y="5131853"/>
          <a:ext cx="4765652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1868">
                  <a:extLst>
                    <a:ext uri="{9D8B030D-6E8A-4147-A177-3AD203B41FA5}">
                      <a16:colId xmlns:a16="http://schemas.microsoft.com/office/drawing/2014/main" val="1926761406"/>
                    </a:ext>
                  </a:extLst>
                </a:gridCol>
                <a:gridCol w="1322091">
                  <a:extLst>
                    <a:ext uri="{9D8B030D-6E8A-4147-A177-3AD203B41FA5}">
                      <a16:colId xmlns:a16="http://schemas.microsoft.com/office/drawing/2014/main" val="181872644"/>
                    </a:ext>
                  </a:extLst>
                </a:gridCol>
                <a:gridCol w="2381693">
                  <a:extLst>
                    <a:ext uri="{9D8B030D-6E8A-4147-A177-3AD203B41FA5}">
                      <a16:colId xmlns:a16="http://schemas.microsoft.com/office/drawing/2014/main" val="2570099140"/>
                    </a:ext>
                  </a:extLst>
                </a:gridCol>
              </a:tblGrid>
              <a:tr h="4634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Temp and salt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Temp ML, Salt ML, OHC, T100, T100_to_ml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766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NGOFS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6824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974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NPOM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072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NHYCOM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719843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722FBF11-BB24-0648-A938-42741D76123A}"/>
              </a:ext>
            </a:extLst>
          </p:cNvPr>
          <p:cNvSpPr txBox="1"/>
          <p:nvPr/>
        </p:nvSpPr>
        <p:spPr>
          <a:xfrm>
            <a:off x="4451814" y="4730198"/>
            <a:ext cx="4596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 of data points used in the statistics</a:t>
            </a:r>
          </a:p>
        </p:txBody>
      </p:sp>
    </p:spTree>
    <p:extLst>
      <p:ext uri="{BB962C8B-B14F-4D97-AF65-F5344CB8AC3E}">
        <p14:creationId xmlns:p14="http://schemas.microsoft.com/office/powerpoint/2010/main" val="1645814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67A8F5-14B4-194D-8314-38C1BFC53780}"/>
              </a:ext>
            </a:extLst>
          </p:cNvPr>
          <p:cNvSpPr txBox="1"/>
          <p:nvPr/>
        </p:nvSpPr>
        <p:spPr>
          <a:xfrm>
            <a:off x="2721367" y="727964"/>
            <a:ext cx="3550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Bias = mean </a:t>
            </a:r>
            <a:r>
              <a:rPr lang="en-US" dirty="0" err="1"/>
              <a:t>obs</a:t>
            </a:r>
            <a:r>
              <a:rPr lang="en-US" dirty="0"/>
              <a:t> – mean models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2DE7D6B-F2A3-204B-8909-E300BF6D0EC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71876" y="1186877"/>
          <a:ext cx="5160444" cy="2215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113">
                  <a:extLst>
                    <a:ext uri="{9D8B030D-6E8A-4147-A177-3AD203B41FA5}">
                      <a16:colId xmlns:a16="http://schemas.microsoft.com/office/drawing/2014/main" val="3098522920"/>
                    </a:ext>
                  </a:extLst>
                </a:gridCol>
                <a:gridCol w="995680">
                  <a:extLst>
                    <a:ext uri="{9D8B030D-6E8A-4147-A177-3AD203B41FA5}">
                      <a16:colId xmlns:a16="http://schemas.microsoft.com/office/drawing/2014/main" val="573783425"/>
                    </a:ext>
                  </a:extLst>
                </a:gridCol>
                <a:gridCol w="1076960">
                  <a:extLst>
                    <a:ext uri="{9D8B030D-6E8A-4147-A177-3AD203B41FA5}">
                      <a16:colId xmlns:a16="http://schemas.microsoft.com/office/drawing/2014/main" val="1693519370"/>
                    </a:ext>
                  </a:extLst>
                </a:gridCol>
                <a:gridCol w="1065531">
                  <a:extLst>
                    <a:ext uri="{9D8B030D-6E8A-4147-A177-3AD203B41FA5}">
                      <a16:colId xmlns:a16="http://schemas.microsoft.com/office/drawing/2014/main" val="239754083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953643759"/>
                    </a:ext>
                  </a:extLst>
                </a:gridCol>
              </a:tblGrid>
              <a:tr h="3053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POM </a:t>
                      </a:r>
                      <a:r>
                        <a:rPr lang="en-US" dirty="0" err="1"/>
                        <a:t>Oper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POM </a:t>
                      </a:r>
                      <a:r>
                        <a:rPr lang="en-US" dirty="0" err="1"/>
                        <a:t>Exp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HYCOM </a:t>
                      </a:r>
                      <a:r>
                        <a:rPr lang="en-US" dirty="0" err="1"/>
                        <a:t>Exp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257936"/>
                  </a:ext>
                </a:extLst>
              </a:tr>
              <a:tr h="318316">
                <a:tc>
                  <a:txBody>
                    <a:bodyPr/>
                    <a:lstStyle/>
                    <a:p>
                      <a:r>
                        <a:rPr lang="en-US" dirty="0"/>
                        <a:t>Temp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099531"/>
                  </a:ext>
                </a:extLst>
              </a:tr>
              <a:tr h="318316">
                <a:tc>
                  <a:txBody>
                    <a:bodyPr/>
                    <a:lstStyle/>
                    <a:p>
                      <a:r>
                        <a:rPr lang="en-US" dirty="0"/>
                        <a:t>Salt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0.0086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-0.0015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-0.070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0.0045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544340"/>
                  </a:ext>
                </a:extLst>
              </a:tr>
              <a:tr h="318316">
                <a:tc>
                  <a:txBody>
                    <a:bodyPr/>
                    <a:lstStyle/>
                    <a:p>
                      <a:r>
                        <a:rPr lang="en-US" dirty="0"/>
                        <a:t>T 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61273"/>
                  </a:ext>
                </a:extLst>
              </a:tr>
              <a:tr h="318316">
                <a:tc>
                  <a:txBody>
                    <a:bodyPr/>
                    <a:lstStyle/>
                    <a:p>
                      <a:r>
                        <a:rPr lang="en-US" dirty="0"/>
                        <a:t>S 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-0.051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-0.066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3383133"/>
                  </a:ext>
                </a:extLst>
              </a:tr>
              <a:tr h="318316">
                <a:tc>
                  <a:txBody>
                    <a:bodyPr/>
                    <a:lstStyle/>
                    <a:p>
                      <a:r>
                        <a:rPr lang="en-US" dirty="0"/>
                        <a:t>OHC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3.06 x 10</a:t>
                      </a:r>
                      <a:r>
                        <a:rPr lang="en-US" baseline="30000" dirty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1.86 x 10</a:t>
                      </a:r>
                      <a:r>
                        <a:rPr lang="en-US" baseline="300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 1.46 x 10</a:t>
                      </a:r>
                      <a:r>
                        <a:rPr lang="en-US" baseline="300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aseline="0" dirty="0"/>
                        <a:t>7.38 </a:t>
                      </a:r>
                      <a:r>
                        <a:rPr lang="en-US" dirty="0"/>
                        <a:t>x 10</a:t>
                      </a:r>
                      <a:r>
                        <a:rPr lang="en-US" baseline="30000" dirty="0"/>
                        <a:t>7</a:t>
                      </a:r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59553"/>
                  </a:ext>
                </a:extLst>
              </a:tr>
              <a:tr h="318316">
                <a:tc>
                  <a:txBody>
                    <a:bodyPr/>
                    <a:lstStyle/>
                    <a:p>
                      <a:r>
                        <a:rPr lang="en-US" dirty="0"/>
                        <a:t>T100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328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8745476"/>
      </p:ext>
    </p:extLst>
  </p:cSld>
  <p:clrMapOvr>
    <a:masterClrMapping/>
  </p:clrMapOvr>
</p:sld>
</file>

<file path=ppt/theme/theme1.xml><?xml version="1.0" encoding="utf-8"?>
<a:theme xmlns:a="http://schemas.openxmlformats.org/drawingml/2006/main" name="IOOS Cover Slides">
  <a:themeElements>
    <a:clrScheme name="IOOS Custom">
      <a:dk1>
        <a:srgbClr val="000000"/>
      </a:dk1>
      <a:lt1>
        <a:srgbClr val="F5F5F5"/>
      </a:lt1>
      <a:dk2>
        <a:srgbClr val="053285"/>
      </a:dk2>
      <a:lt2>
        <a:srgbClr val="EEECE1"/>
      </a:lt2>
      <a:accent1>
        <a:srgbClr val="1692B1"/>
      </a:accent1>
      <a:accent2>
        <a:srgbClr val="C0504D"/>
      </a:accent2>
      <a:accent3>
        <a:srgbClr val="9BBB59"/>
      </a:accent3>
      <a:accent4>
        <a:srgbClr val="8064A2"/>
      </a:accent4>
      <a:accent5>
        <a:srgbClr val="5CD6F6"/>
      </a:accent5>
      <a:accent6>
        <a:srgbClr val="F3A53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IOOS PowerPoint Masters_012716">
  <a:themeElements>
    <a:clrScheme name="IOOS Custom">
      <a:dk1>
        <a:srgbClr val="000000"/>
      </a:dk1>
      <a:lt1>
        <a:srgbClr val="F5F5F5"/>
      </a:lt1>
      <a:dk2>
        <a:srgbClr val="053285"/>
      </a:dk2>
      <a:lt2>
        <a:srgbClr val="EEECE1"/>
      </a:lt2>
      <a:accent1>
        <a:srgbClr val="1692B1"/>
      </a:accent1>
      <a:accent2>
        <a:srgbClr val="C0504D"/>
      </a:accent2>
      <a:accent3>
        <a:srgbClr val="9BBB59"/>
      </a:accent3>
      <a:accent4>
        <a:srgbClr val="8064A2"/>
      </a:accent4>
      <a:accent5>
        <a:srgbClr val="5CD6F6"/>
      </a:accent5>
      <a:accent6>
        <a:srgbClr val="F3A53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13225</TotalTime>
  <Words>341</Words>
  <Application>Microsoft Macintosh PowerPoint</Application>
  <PresentationFormat>On-screen Show (4:3)</PresentationFormat>
  <Paragraphs>117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Century Gothic</vt:lpstr>
      <vt:lpstr>Courier New</vt:lpstr>
      <vt:lpstr>Helvetica</vt:lpstr>
      <vt:lpstr>Rockwell</vt:lpstr>
      <vt:lpstr>IOOS Cover Slides</vt:lpstr>
      <vt:lpstr>2_IOOS PowerPoint Masters_012716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of the Ocean Initial Conditions and Evolution of the Ocean Mixed Layer Temperature on the HWRF-POM Forecasting Model during Hurricane Dorian </dc:title>
  <dc:creator>Microsoft Office User</dc:creator>
  <cp:lastModifiedBy>Microsoft Office User</cp:lastModifiedBy>
  <cp:revision>16</cp:revision>
  <dcterms:created xsi:type="dcterms:W3CDTF">2020-01-23T17:24:32Z</dcterms:created>
  <dcterms:modified xsi:type="dcterms:W3CDTF">2020-02-04T20:09:49Z</dcterms:modified>
</cp:coreProperties>
</file>