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490" r:id="rId3"/>
    <p:sldId id="437" r:id="rId4"/>
    <p:sldId id="753" r:id="rId5"/>
    <p:sldId id="755" r:id="rId6"/>
    <p:sldId id="424" r:id="rId7"/>
    <p:sldId id="431" r:id="rId8"/>
    <p:sldId id="261" r:id="rId9"/>
    <p:sldId id="442" r:id="rId10"/>
    <p:sldId id="464" r:id="rId11"/>
    <p:sldId id="756" r:id="rId12"/>
    <p:sldId id="560" r:id="rId13"/>
    <p:sldId id="561" r:id="rId14"/>
    <p:sldId id="563" r:id="rId15"/>
    <p:sldId id="564" r:id="rId16"/>
    <p:sldId id="4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1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9556D-1C67-A541-8C38-AD272AF3304B}" type="datetimeFigureOut">
              <a:rPr lang="en-US" smtClean="0"/>
              <a:t>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572B5-79B6-C542-8752-73A6CAC0751E}" type="slidenum">
              <a:rPr lang="en-US" smtClean="0"/>
              <a:t>‹#›</a:t>
            </a:fld>
            <a:endParaRPr lang="en-US"/>
          </a:p>
        </p:txBody>
      </p:sp>
    </p:spTree>
    <p:extLst>
      <p:ext uri="{BB962C8B-B14F-4D97-AF65-F5344CB8AC3E}">
        <p14:creationId xmlns:p14="http://schemas.microsoft.com/office/powerpoint/2010/main" val="406031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GOFS/NCODA system assimilates a wide variety of observations. At the surface the system assimilates satellite SST, in situ SST and satellite altimeter. It also assimilates subsurface temperature and salinity from different sources: …… temperature, salinity and current report from a sea station…..</a:t>
            </a:r>
          </a:p>
        </p:txBody>
      </p:sp>
      <p:sp>
        <p:nvSpPr>
          <p:cNvPr id="4" name="Slide Number Placeholder 3"/>
          <p:cNvSpPr>
            <a:spLocks noGrp="1"/>
          </p:cNvSpPr>
          <p:nvPr>
            <p:ph type="sldNum" sz="quarter" idx="5"/>
          </p:nvPr>
        </p:nvSpPr>
        <p:spPr/>
        <p:txBody>
          <a:bodyPr/>
          <a:lstStyle/>
          <a:p>
            <a:fld id="{BC600DAD-E025-3348-A681-EFF9E5287888}" type="slidenum">
              <a:rPr lang="en-US" smtClean="0"/>
              <a:t>2</a:t>
            </a:fld>
            <a:endParaRPr lang="en-US"/>
          </a:p>
        </p:txBody>
      </p:sp>
    </p:spTree>
    <p:extLst>
      <p:ext uri="{BB962C8B-B14F-4D97-AF65-F5344CB8AC3E}">
        <p14:creationId xmlns:p14="http://schemas.microsoft.com/office/powerpoint/2010/main" val="101289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p:txBody>
      </p:sp>
      <p:sp>
        <p:nvSpPr>
          <p:cNvPr id="4" name="Slide Number Placeholder 3"/>
          <p:cNvSpPr>
            <a:spLocks noGrp="1"/>
          </p:cNvSpPr>
          <p:nvPr>
            <p:ph type="sldNum" sz="quarter" idx="5"/>
          </p:nvPr>
        </p:nvSpPr>
        <p:spPr/>
        <p:txBody>
          <a:bodyPr/>
          <a:lstStyle/>
          <a:p>
            <a:fld id="{BC600DAD-E025-3348-A681-EFF9E5287888}" type="slidenum">
              <a:rPr lang="en-US" smtClean="0"/>
              <a:t>3</a:t>
            </a:fld>
            <a:endParaRPr lang="en-US"/>
          </a:p>
        </p:txBody>
      </p:sp>
    </p:spTree>
    <p:extLst>
      <p:ext uri="{BB962C8B-B14F-4D97-AF65-F5344CB8AC3E}">
        <p14:creationId xmlns:p14="http://schemas.microsoft.com/office/powerpoint/2010/main" val="353902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p:txBody>
      </p:sp>
      <p:sp>
        <p:nvSpPr>
          <p:cNvPr id="4" name="Slide Number Placeholder 3"/>
          <p:cNvSpPr>
            <a:spLocks noGrp="1"/>
          </p:cNvSpPr>
          <p:nvPr>
            <p:ph type="sldNum" sz="quarter" idx="5"/>
          </p:nvPr>
        </p:nvSpPr>
        <p:spPr/>
        <p:txBody>
          <a:bodyPr/>
          <a:lstStyle/>
          <a:p>
            <a:fld id="{BC600DAD-E025-3348-A681-EFF9E5287888}" type="slidenum">
              <a:rPr lang="en-US" smtClean="0"/>
              <a:t>4</a:t>
            </a:fld>
            <a:endParaRPr lang="en-US"/>
          </a:p>
        </p:txBody>
      </p:sp>
    </p:spTree>
    <p:extLst>
      <p:ext uri="{BB962C8B-B14F-4D97-AF65-F5344CB8AC3E}">
        <p14:creationId xmlns:p14="http://schemas.microsoft.com/office/powerpoint/2010/main" val="309588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schematic of the workflow for the HWRF/HYCOM system. The right side shows the atmospheric component and the left side is the oceanic component. The IC and BC for the regional HYCOM come from the global RTOFS, that is the NOAA operational ocean model. At the same time, the IC for the global RTOFS comes from Global Ocean Forecasting System GOFS that is the Navy operational ocean model and implements data assimilation though NCODA that is the Navy coupled ocean data assimilations system. So in its current state, the NOAA hurricane forecasting models incorporates ocean data assimilation through the IC to their own global ocean model. NCEP is currently working to implement data assimilation directly into RTOFS.</a:t>
            </a:r>
          </a:p>
        </p:txBody>
      </p:sp>
      <p:sp>
        <p:nvSpPr>
          <p:cNvPr id="4" name="Slide Number Placeholder 3"/>
          <p:cNvSpPr>
            <a:spLocks noGrp="1"/>
          </p:cNvSpPr>
          <p:nvPr>
            <p:ph type="sldNum" sz="quarter" idx="5"/>
          </p:nvPr>
        </p:nvSpPr>
        <p:spPr/>
        <p:txBody>
          <a:bodyPr/>
          <a:lstStyle/>
          <a:p>
            <a:fld id="{BC600DAD-E025-3348-A681-EFF9E5287888}" type="slidenum">
              <a:rPr lang="en-US" smtClean="0"/>
              <a:t>5</a:t>
            </a:fld>
            <a:endParaRPr lang="en-US"/>
          </a:p>
        </p:txBody>
      </p:sp>
    </p:spTree>
    <p:extLst>
      <p:ext uri="{BB962C8B-B14F-4D97-AF65-F5344CB8AC3E}">
        <p14:creationId xmlns:p14="http://schemas.microsoft.com/office/powerpoint/2010/main" val="108804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NOAA has there different coupled ocean-atmosphere hurricane models that operate in different regions. In the North Atlantic there are two model: the HMON/HYCOM and the HWRF/POM.</a:t>
            </a:r>
          </a:p>
        </p:txBody>
      </p:sp>
      <p:sp>
        <p:nvSpPr>
          <p:cNvPr id="4" name="Slide Number Placeholder 3"/>
          <p:cNvSpPr>
            <a:spLocks noGrp="1"/>
          </p:cNvSpPr>
          <p:nvPr>
            <p:ph type="sldNum" sz="quarter" idx="5"/>
          </p:nvPr>
        </p:nvSpPr>
        <p:spPr/>
        <p:txBody>
          <a:bodyPr/>
          <a:lstStyle/>
          <a:p>
            <a:fld id="{BC600DAD-E025-3348-A681-EFF9E5287888}" type="slidenum">
              <a:rPr lang="en-US" smtClean="0"/>
              <a:t>6</a:t>
            </a:fld>
            <a:endParaRPr lang="en-US"/>
          </a:p>
        </p:txBody>
      </p:sp>
    </p:spTree>
    <p:extLst>
      <p:ext uri="{BB962C8B-B14F-4D97-AF65-F5344CB8AC3E}">
        <p14:creationId xmlns:p14="http://schemas.microsoft.com/office/powerpoint/2010/main" val="264772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temperature transect from ng288 and we also have the temperature transect form the GOFS 3.1 following ng288 glider track. When we look back 5 days before the passage of Michael, we observe that in GOFS 3.1 after every increment insertion window, the thermocline is pulled down to match the depth of the thermocline from the glider data until it settles down at the right depth. This highlights the importance of having a continuous glider presence so when a storm strikes, the model ocean has a most realistic vertical stratification. </a:t>
            </a:r>
          </a:p>
        </p:txBody>
      </p:sp>
      <p:sp>
        <p:nvSpPr>
          <p:cNvPr id="4" name="Slide Number Placeholder 3"/>
          <p:cNvSpPr>
            <a:spLocks noGrp="1"/>
          </p:cNvSpPr>
          <p:nvPr>
            <p:ph type="sldNum" sz="quarter" idx="5"/>
          </p:nvPr>
        </p:nvSpPr>
        <p:spPr/>
        <p:txBody>
          <a:bodyPr/>
          <a:lstStyle/>
          <a:p>
            <a:fld id="{BC600DAD-E025-3348-A681-EFF9E5287888}" type="slidenum">
              <a:rPr lang="en-US" smtClean="0"/>
              <a:t>10</a:t>
            </a:fld>
            <a:endParaRPr lang="en-US"/>
          </a:p>
        </p:txBody>
      </p:sp>
    </p:spTree>
    <p:extLst>
      <p:ext uri="{BB962C8B-B14F-4D97-AF65-F5344CB8AC3E}">
        <p14:creationId xmlns:p14="http://schemas.microsoft.com/office/powerpoint/2010/main" val="130377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5298" indent="-282807">
              <a:defRPr sz="2400">
                <a:solidFill>
                  <a:schemeClr val="tx1"/>
                </a:solidFill>
                <a:latin typeface="Arial" charset="0"/>
                <a:ea typeface="ＭＳ Ｐゴシック" charset="0"/>
              </a:defRPr>
            </a:lvl2pPr>
            <a:lvl3pPr marL="1131227" indent="-226245">
              <a:defRPr sz="2400">
                <a:solidFill>
                  <a:schemeClr val="tx1"/>
                </a:solidFill>
                <a:latin typeface="Arial" charset="0"/>
                <a:ea typeface="ＭＳ Ｐゴシック" charset="0"/>
              </a:defRPr>
            </a:lvl3pPr>
            <a:lvl4pPr marL="1583718" indent="-226245">
              <a:defRPr sz="2400">
                <a:solidFill>
                  <a:schemeClr val="tx1"/>
                </a:solidFill>
                <a:latin typeface="Arial" charset="0"/>
                <a:ea typeface="ＭＳ Ｐゴシック" charset="0"/>
              </a:defRPr>
            </a:lvl4pPr>
            <a:lvl5pPr marL="2036209" indent="-226245">
              <a:defRPr sz="2400">
                <a:solidFill>
                  <a:schemeClr val="tx1"/>
                </a:solidFill>
                <a:latin typeface="Arial" charset="0"/>
                <a:ea typeface="ＭＳ Ｐゴシック" charset="0"/>
              </a:defRPr>
            </a:lvl5pPr>
            <a:lvl6pPr marL="2488700" indent="-226245" eaLnBrk="0" fontAlgn="base" hangingPunct="0">
              <a:spcBef>
                <a:spcPct val="0"/>
              </a:spcBef>
              <a:spcAft>
                <a:spcPct val="0"/>
              </a:spcAft>
              <a:defRPr sz="2400">
                <a:solidFill>
                  <a:schemeClr val="tx1"/>
                </a:solidFill>
                <a:latin typeface="Arial" charset="0"/>
                <a:ea typeface="ＭＳ Ｐゴシック" charset="0"/>
              </a:defRPr>
            </a:lvl6pPr>
            <a:lvl7pPr marL="2941190" indent="-226245" eaLnBrk="0" fontAlgn="base" hangingPunct="0">
              <a:spcBef>
                <a:spcPct val="0"/>
              </a:spcBef>
              <a:spcAft>
                <a:spcPct val="0"/>
              </a:spcAft>
              <a:defRPr sz="2400">
                <a:solidFill>
                  <a:schemeClr val="tx1"/>
                </a:solidFill>
                <a:latin typeface="Arial" charset="0"/>
                <a:ea typeface="ＭＳ Ｐゴシック" charset="0"/>
              </a:defRPr>
            </a:lvl7pPr>
            <a:lvl8pPr marL="3393681" indent="-226245" eaLnBrk="0" fontAlgn="base" hangingPunct="0">
              <a:spcBef>
                <a:spcPct val="0"/>
              </a:spcBef>
              <a:spcAft>
                <a:spcPct val="0"/>
              </a:spcAft>
              <a:defRPr sz="2400">
                <a:solidFill>
                  <a:schemeClr val="tx1"/>
                </a:solidFill>
                <a:latin typeface="Arial" charset="0"/>
                <a:ea typeface="ＭＳ Ｐゴシック" charset="0"/>
              </a:defRPr>
            </a:lvl8pPr>
            <a:lvl9pPr marL="3846172" indent="-226245" eaLnBrk="0" fontAlgn="base" hangingPunct="0">
              <a:spcBef>
                <a:spcPct val="0"/>
              </a:spcBef>
              <a:spcAft>
                <a:spcPct val="0"/>
              </a:spcAft>
              <a:defRPr sz="2400">
                <a:solidFill>
                  <a:schemeClr val="tx1"/>
                </a:solidFill>
                <a:latin typeface="Arial" charset="0"/>
                <a:ea typeface="ＭＳ Ｐゴシック" charset="0"/>
              </a:defRPr>
            </a:lvl9pPr>
          </a:lstStyle>
          <a:p>
            <a:fld id="{F326D864-EBD1-A34C-98E3-34987D3D9695}" type="slidenum">
              <a:rPr lang="en-US" sz="1200">
                <a:solidFill>
                  <a:srgbClr val="000000"/>
                </a:solidFill>
              </a:rPr>
              <a:pPr/>
              <a:t>12</a:t>
            </a:fld>
            <a:endParaRPr lang="en-US" sz="1200">
              <a:solidFill>
                <a:srgbClr val="000000"/>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8653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336FA9-ED35-F04F-A2E8-259AD187EF02}"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35149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36FA9-ED35-F04F-A2E8-259AD187EF02}"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271626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36FA9-ED35-F04F-A2E8-259AD187EF02}"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205771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36FA9-ED35-F04F-A2E8-259AD187EF02}"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211385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36FA9-ED35-F04F-A2E8-259AD187EF02}"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78673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36FA9-ED35-F04F-A2E8-259AD187EF02}"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188587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36FA9-ED35-F04F-A2E8-259AD187EF02}" type="datetimeFigureOut">
              <a:rPr lang="en-US" smtClean="0"/>
              <a:t>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368444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36FA9-ED35-F04F-A2E8-259AD187EF02}" type="datetimeFigureOut">
              <a:rPr lang="en-US" smtClean="0"/>
              <a:t>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276958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36FA9-ED35-F04F-A2E8-259AD187EF02}" type="datetimeFigureOut">
              <a:rPr lang="en-US" smtClean="0"/>
              <a:t>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275069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336FA9-ED35-F04F-A2E8-259AD187EF02}"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136914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336FA9-ED35-F04F-A2E8-259AD187EF02}"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68881-0678-AE41-9856-822291D3C70B}" type="slidenum">
              <a:rPr lang="en-US" smtClean="0"/>
              <a:t>‹#›</a:t>
            </a:fld>
            <a:endParaRPr lang="en-US"/>
          </a:p>
        </p:txBody>
      </p:sp>
    </p:spTree>
    <p:extLst>
      <p:ext uri="{BB962C8B-B14F-4D97-AF65-F5344CB8AC3E}">
        <p14:creationId xmlns:p14="http://schemas.microsoft.com/office/powerpoint/2010/main" val="415006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36FA9-ED35-F04F-A2E8-259AD187EF02}" type="datetimeFigureOut">
              <a:rPr lang="en-US" smtClean="0"/>
              <a:t>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68881-0678-AE41-9856-822291D3C70B}" type="slidenum">
              <a:rPr lang="en-US" smtClean="0"/>
              <a:t>‹#›</a:t>
            </a:fld>
            <a:endParaRPr lang="en-US"/>
          </a:p>
        </p:txBody>
      </p:sp>
    </p:spTree>
    <p:extLst>
      <p:ext uri="{BB962C8B-B14F-4D97-AF65-F5344CB8AC3E}">
        <p14:creationId xmlns:p14="http://schemas.microsoft.com/office/powerpoint/2010/main" val="822972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3.emf"/><Relationship Id="rId4" Type="http://schemas.openxmlformats.org/officeDocument/2006/relationships/image" Target="../media/image16.png"/><Relationship Id="rId9" Type="http://schemas.openxmlformats.org/officeDocument/2006/relationships/oleObject" Target="../embeddings/oleObject3.bin"/><Relationship Id="rId1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FEACB261-F850-244A-A9F1-98EFF2B8E309}"/>
              </a:ext>
            </a:extLst>
          </p:cNvPr>
          <p:cNvCxnSpPr>
            <a:cxnSpLocks/>
            <a:stCxn id="8" idx="2"/>
            <a:endCxn id="13" idx="0"/>
          </p:cNvCxnSpPr>
          <p:nvPr/>
        </p:nvCxnSpPr>
        <p:spPr>
          <a:xfrm>
            <a:off x="6786632" y="3844498"/>
            <a:ext cx="674696" cy="16182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7EA9D9A-0A06-564C-9D8C-F95C54664FCA}"/>
              </a:ext>
            </a:extLst>
          </p:cNvPr>
          <p:cNvCxnSpPr>
            <a:cxnSpLocks/>
            <a:stCxn id="8" idx="2"/>
            <a:endCxn id="12" idx="0"/>
          </p:cNvCxnSpPr>
          <p:nvPr/>
        </p:nvCxnSpPr>
        <p:spPr>
          <a:xfrm flipH="1">
            <a:off x="5290348" y="3844498"/>
            <a:ext cx="1496284" cy="161296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C3D4239-369B-0E4A-840B-8A74232AA53B}"/>
              </a:ext>
            </a:extLst>
          </p:cNvPr>
          <p:cNvSpPr/>
          <p:nvPr/>
        </p:nvSpPr>
        <p:spPr>
          <a:xfrm>
            <a:off x="-168167" y="0"/>
            <a:ext cx="9144001" cy="523220"/>
          </a:xfrm>
          <a:prstGeom prst="rect">
            <a:avLst/>
          </a:prstGeom>
        </p:spPr>
        <p:txBody>
          <a:bodyPr wrap="square">
            <a:spAutoFit/>
          </a:bodyPr>
          <a:lstStyle/>
          <a:p>
            <a:pPr lvl="1"/>
            <a:r>
              <a:rPr lang="en-US" sz="2800" dirty="0">
                <a:latin typeface="Helvetica" pitchFamily="2" charset="0"/>
              </a:rPr>
              <a:t>Glider Data assimilation in operational ocean models</a:t>
            </a:r>
          </a:p>
        </p:txBody>
      </p:sp>
      <p:sp>
        <p:nvSpPr>
          <p:cNvPr id="3" name="TextBox 2">
            <a:extLst>
              <a:ext uri="{FF2B5EF4-FFF2-40B4-BE49-F238E27FC236}">
                <a16:creationId xmlns:a16="http://schemas.microsoft.com/office/drawing/2014/main" id="{CBEF7024-B160-4E4A-839A-6A4D97FD05AB}"/>
              </a:ext>
            </a:extLst>
          </p:cNvPr>
          <p:cNvSpPr txBox="1"/>
          <p:nvPr/>
        </p:nvSpPr>
        <p:spPr>
          <a:xfrm>
            <a:off x="1077967" y="1217212"/>
            <a:ext cx="1734397"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Glider Data</a:t>
            </a:r>
          </a:p>
        </p:txBody>
      </p:sp>
      <p:pic>
        <p:nvPicPr>
          <p:cNvPr id="4" name="Picture 3">
            <a:extLst>
              <a:ext uri="{FF2B5EF4-FFF2-40B4-BE49-F238E27FC236}">
                <a16:creationId xmlns:a16="http://schemas.microsoft.com/office/drawing/2014/main" id="{54784001-A3F5-5F42-AC29-263FEA84FA95}"/>
              </a:ext>
            </a:extLst>
          </p:cNvPr>
          <p:cNvPicPr>
            <a:picLocks noChangeAspect="1"/>
          </p:cNvPicPr>
          <p:nvPr/>
        </p:nvPicPr>
        <p:blipFill rotWithShape="1">
          <a:blip r:embed="rId2"/>
          <a:srcRect t="6600"/>
          <a:stretch/>
        </p:blipFill>
        <p:spPr>
          <a:xfrm>
            <a:off x="97157" y="1724034"/>
            <a:ext cx="3635497" cy="2905433"/>
          </a:xfrm>
          <a:prstGeom prst="rect">
            <a:avLst/>
          </a:prstGeom>
        </p:spPr>
      </p:pic>
      <p:sp>
        <p:nvSpPr>
          <p:cNvPr id="6" name="TextBox 5">
            <a:extLst>
              <a:ext uri="{FF2B5EF4-FFF2-40B4-BE49-F238E27FC236}">
                <a16:creationId xmlns:a16="http://schemas.microsoft.com/office/drawing/2014/main" id="{32DD8EDA-AB22-D64C-ACF5-8ED85C623E53}"/>
              </a:ext>
            </a:extLst>
          </p:cNvPr>
          <p:cNvSpPr txBox="1"/>
          <p:nvPr/>
        </p:nvSpPr>
        <p:spPr>
          <a:xfrm>
            <a:off x="5379565" y="1214421"/>
            <a:ext cx="2625213"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IOOS Glider DAC </a:t>
            </a:r>
          </a:p>
        </p:txBody>
      </p:sp>
      <p:sp>
        <p:nvSpPr>
          <p:cNvPr id="7" name="TextBox 6">
            <a:extLst>
              <a:ext uri="{FF2B5EF4-FFF2-40B4-BE49-F238E27FC236}">
                <a16:creationId xmlns:a16="http://schemas.microsoft.com/office/drawing/2014/main" id="{10876BBE-6188-B543-BF12-040471BE49A6}"/>
              </a:ext>
            </a:extLst>
          </p:cNvPr>
          <p:cNvSpPr txBox="1"/>
          <p:nvPr/>
        </p:nvSpPr>
        <p:spPr>
          <a:xfrm>
            <a:off x="6351578" y="2077247"/>
            <a:ext cx="835743"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GTS </a:t>
            </a:r>
          </a:p>
        </p:txBody>
      </p:sp>
      <p:sp>
        <p:nvSpPr>
          <p:cNvPr id="8" name="TextBox 7">
            <a:extLst>
              <a:ext uri="{FF2B5EF4-FFF2-40B4-BE49-F238E27FC236}">
                <a16:creationId xmlns:a16="http://schemas.microsoft.com/office/drawing/2014/main" id="{E5CC6137-35B9-AB4B-BE8E-32C4C3DE8F7D}"/>
              </a:ext>
            </a:extLst>
          </p:cNvPr>
          <p:cNvSpPr txBox="1"/>
          <p:nvPr/>
        </p:nvSpPr>
        <p:spPr>
          <a:xfrm>
            <a:off x="5474025" y="3013501"/>
            <a:ext cx="2625213" cy="830997"/>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latin typeface="Helvetica" pitchFamily="2" charset="0"/>
              </a:rPr>
              <a:t>Operational Ocean Models </a:t>
            </a:r>
          </a:p>
        </p:txBody>
      </p:sp>
      <p:sp>
        <p:nvSpPr>
          <p:cNvPr id="9" name="TextBox 8">
            <a:extLst>
              <a:ext uri="{FF2B5EF4-FFF2-40B4-BE49-F238E27FC236}">
                <a16:creationId xmlns:a16="http://schemas.microsoft.com/office/drawing/2014/main" id="{78DB8177-EBF8-2F48-BD6E-AE109EF2B458}"/>
              </a:ext>
            </a:extLst>
          </p:cNvPr>
          <p:cNvSpPr txBox="1"/>
          <p:nvPr/>
        </p:nvSpPr>
        <p:spPr>
          <a:xfrm>
            <a:off x="3928834" y="4516787"/>
            <a:ext cx="1101213"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GOFS </a:t>
            </a:r>
          </a:p>
        </p:txBody>
      </p:sp>
      <p:sp>
        <p:nvSpPr>
          <p:cNvPr id="10" name="TextBox 9">
            <a:extLst>
              <a:ext uri="{FF2B5EF4-FFF2-40B4-BE49-F238E27FC236}">
                <a16:creationId xmlns:a16="http://schemas.microsoft.com/office/drawing/2014/main" id="{17561D06-389A-3244-86D1-A262F3C5E0BD}"/>
              </a:ext>
            </a:extLst>
          </p:cNvPr>
          <p:cNvSpPr txBox="1"/>
          <p:nvPr/>
        </p:nvSpPr>
        <p:spPr>
          <a:xfrm>
            <a:off x="5217932" y="4516684"/>
            <a:ext cx="1717887"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RTOFS-DA </a:t>
            </a:r>
          </a:p>
        </p:txBody>
      </p:sp>
      <p:sp>
        <p:nvSpPr>
          <p:cNvPr id="11" name="TextBox 10">
            <a:extLst>
              <a:ext uri="{FF2B5EF4-FFF2-40B4-BE49-F238E27FC236}">
                <a16:creationId xmlns:a16="http://schemas.microsoft.com/office/drawing/2014/main" id="{83D6B293-7236-4344-8ADF-D7934D3D5299}"/>
              </a:ext>
            </a:extLst>
          </p:cNvPr>
          <p:cNvSpPr txBox="1"/>
          <p:nvPr/>
        </p:nvSpPr>
        <p:spPr>
          <a:xfrm>
            <a:off x="7067867" y="4512210"/>
            <a:ext cx="1792353"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Copernicus </a:t>
            </a:r>
          </a:p>
        </p:txBody>
      </p:sp>
      <p:sp>
        <p:nvSpPr>
          <p:cNvPr id="12" name="TextBox 11">
            <a:extLst>
              <a:ext uri="{FF2B5EF4-FFF2-40B4-BE49-F238E27FC236}">
                <a16:creationId xmlns:a16="http://schemas.microsoft.com/office/drawing/2014/main" id="{2AD6EC1C-9EA5-344B-982E-51C29A37B6E0}"/>
              </a:ext>
            </a:extLst>
          </p:cNvPr>
          <p:cNvSpPr txBox="1"/>
          <p:nvPr/>
        </p:nvSpPr>
        <p:spPr>
          <a:xfrm>
            <a:off x="4572000" y="5457463"/>
            <a:ext cx="1436696"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Helvetica" pitchFamily="2" charset="0"/>
              </a:rPr>
              <a:t>DOPPIO </a:t>
            </a:r>
          </a:p>
        </p:txBody>
      </p:sp>
      <p:sp>
        <p:nvSpPr>
          <p:cNvPr id="13" name="TextBox 12">
            <a:extLst>
              <a:ext uri="{FF2B5EF4-FFF2-40B4-BE49-F238E27FC236}">
                <a16:creationId xmlns:a16="http://schemas.microsoft.com/office/drawing/2014/main" id="{8CA13D9F-EDBE-A348-A086-2505DCF100EA}"/>
              </a:ext>
            </a:extLst>
          </p:cNvPr>
          <p:cNvSpPr txBox="1"/>
          <p:nvPr/>
        </p:nvSpPr>
        <p:spPr>
          <a:xfrm>
            <a:off x="6787649" y="5462718"/>
            <a:ext cx="1347358"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err="1">
                <a:latin typeface="Helvetica" pitchFamily="2" charset="0"/>
              </a:rPr>
              <a:t>AmSeas</a:t>
            </a:r>
            <a:r>
              <a:rPr lang="en-US" sz="2400" dirty="0">
                <a:latin typeface="Helvetica" pitchFamily="2" charset="0"/>
              </a:rPr>
              <a:t> </a:t>
            </a:r>
          </a:p>
        </p:txBody>
      </p:sp>
      <p:sp>
        <p:nvSpPr>
          <p:cNvPr id="14" name="Curved Down Arrow 13">
            <a:extLst>
              <a:ext uri="{FF2B5EF4-FFF2-40B4-BE49-F238E27FC236}">
                <a16:creationId xmlns:a16="http://schemas.microsoft.com/office/drawing/2014/main" id="{A3970B97-FD6D-4B4B-97B8-7FD2DB1B2E7D}"/>
              </a:ext>
            </a:extLst>
          </p:cNvPr>
          <p:cNvSpPr/>
          <p:nvPr/>
        </p:nvSpPr>
        <p:spPr>
          <a:xfrm>
            <a:off x="1828051" y="764036"/>
            <a:ext cx="5023944" cy="395106"/>
          </a:xfrm>
          <a:prstGeom prst="curvedDownArrow">
            <a:avLst>
              <a:gd name="adj1" fmla="val 13334"/>
              <a:gd name="adj2" fmla="val 43206"/>
              <a:gd name="adj3" fmla="val 148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a:extLst>
              <a:ext uri="{FF2B5EF4-FFF2-40B4-BE49-F238E27FC236}">
                <a16:creationId xmlns:a16="http://schemas.microsoft.com/office/drawing/2014/main" id="{FDE2E0EE-4C23-A445-89CA-70BC76F77A65}"/>
              </a:ext>
            </a:extLst>
          </p:cNvPr>
          <p:cNvSpPr/>
          <p:nvPr/>
        </p:nvSpPr>
        <p:spPr>
          <a:xfrm rot="2339626">
            <a:off x="7557299" y="1418489"/>
            <a:ext cx="624051" cy="1337563"/>
          </a:xfrm>
          <a:prstGeom prst="curvedLeftArrow">
            <a:avLst>
              <a:gd name="adj1" fmla="val 2466"/>
              <a:gd name="adj2" fmla="val 27297"/>
              <a:gd name="adj3" fmla="val 204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a:extLst>
              <a:ext uri="{FF2B5EF4-FFF2-40B4-BE49-F238E27FC236}">
                <a16:creationId xmlns:a16="http://schemas.microsoft.com/office/drawing/2014/main" id="{AA9F6CA8-DEC3-BF46-B822-F156B2439ED1}"/>
              </a:ext>
            </a:extLst>
          </p:cNvPr>
          <p:cNvSpPr/>
          <p:nvPr/>
        </p:nvSpPr>
        <p:spPr>
          <a:xfrm rot="20246158">
            <a:off x="7901009" y="2349042"/>
            <a:ext cx="624051" cy="1199946"/>
          </a:xfrm>
          <a:prstGeom prst="curvedLeftArrow">
            <a:avLst>
              <a:gd name="adj1" fmla="val 2466"/>
              <a:gd name="adj2" fmla="val 27297"/>
              <a:gd name="adj3" fmla="val 204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a:extLst>
              <a:ext uri="{FF2B5EF4-FFF2-40B4-BE49-F238E27FC236}">
                <a16:creationId xmlns:a16="http://schemas.microsoft.com/office/drawing/2014/main" id="{8A22B528-DDC7-2A42-80A4-E71139301C32}"/>
              </a:ext>
            </a:extLst>
          </p:cNvPr>
          <p:cNvCxnSpPr>
            <a:cxnSpLocks/>
            <a:stCxn id="8" idx="2"/>
            <a:endCxn id="9" idx="0"/>
          </p:cNvCxnSpPr>
          <p:nvPr/>
        </p:nvCxnSpPr>
        <p:spPr>
          <a:xfrm flipH="1">
            <a:off x="4479441" y="3844498"/>
            <a:ext cx="2307191" cy="672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CB80A9-B022-744D-ACE7-EB61B87F215A}"/>
              </a:ext>
            </a:extLst>
          </p:cNvPr>
          <p:cNvCxnSpPr>
            <a:cxnSpLocks/>
            <a:stCxn id="8" idx="2"/>
          </p:cNvCxnSpPr>
          <p:nvPr/>
        </p:nvCxnSpPr>
        <p:spPr>
          <a:xfrm flipH="1">
            <a:off x="6487886" y="3844498"/>
            <a:ext cx="298746" cy="694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F8799A-C78A-A546-88A4-B8926A75FB9E}"/>
              </a:ext>
            </a:extLst>
          </p:cNvPr>
          <p:cNvCxnSpPr>
            <a:cxnSpLocks/>
            <a:stCxn id="8" idx="2"/>
            <a:endCxn id="11" idx="0"/>
          </p:cNvCxnSpPr>
          <p:nvPr/>
        </p:nvCxnSpPr>
        <p:spPr>
          <a:xfrm>
            <a:off x="6786632" y="3844498"/>
            <a:ext cx="1177412" cy="6677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37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A41B0D7-DA5B-434D-BE62-51CFDCBC069D}"/>
              </a:ext>
            </a:extLst>
          </p:cNvPr>
          <p:cNvSpPr txBox="1"/>
          <p:nvPr/>
        </p:nvSpPr>
        <p:spPr>
          <a:xfrm>
            <a:off x="4905385" y="4681507"/>
            <a:ext cx="1863715" cy="646331"/>
          </a:xfrm>
          <a:prstGeom prst="rect">
            <a:avLst/>
          </a:prstGeom>
          <a:noFill/>
        </p:spPr>
        <p:txBody>
          <a:bodyPr wrap="square" rtlCol="0">
            <a:spAutoFit/>
          </a:bodyPr>
          <a:lstStyle/>
          <a:p>
            <a:pPr algn="ctr"/>
            <a:r>
              <a:rPr lang="en-US" dirty="0">
                <a:solidFill>
                  <a:schemeClr val="bg1"/>
                </a:solidFill>
              </a:rPr>
              <a:t>Increments</a:t>
            </a:r>
          </a:p>
          <a:p>
            <a:pPr algn="ctr"/>
            <a:r>
              <a:rPr lang="en-US" dirty="0">
                <a:solidFill>
                  <a:schemeClr val="bg1"/>
                </a:solidFill>
              </a:rPr>
              <a:t>Insertion Window</a:t>
            </a:r>
          </a:p>
        </p:txBody>
      </p:sp>
      <p:cxnSp>
        <p:nvCxnSpPr>
          <p:cNvPr id="26" name="Straight Connector 25">
            <a:extLst>
              <a:ext uri="{FF2B5EF4-FFF2-40B4-BE49-F238E27FC236}">
                <a16:creationId xmlns:a16="http://schemas.microsoft.com/office/drawing/2014/main" id="{FDA5D5F4-C485-8C49-8270-A16069EEBF90}"/>
              </a:ext>
            </a:extLst>
          </p:cNvPr>
          <p:cNvCxnSpPr>
            <a:cxnSpLocks/>
          </p:cNvCxnSpPr>
          <p:nvPr/>
        </p:nvCxnSpPr>
        <p:spPr>
          <a:xfrm>
            <a:off x="4663853" y="1625600"/>
            <a:ext cx="34036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412BB7-B38A-474B-9122-62794288E47E}"/>
              </a:ext>
            </a:extLst>
          </p:cNvPr>
          <p:cNvSpPr txBox="1"/>
          <p:nvPr/>
        </p:nvSpPr>
        <p:spPr>
          <a:xfrm>
            <a:off x="4938173" y="4771697"/>
            <a:ext cx="1863715" cy="646331"/>
          </a:xfrm>
          <a:prstGeom prst="rect">
            <a:avLst/>
          </a:prstGeom>
          <a:noFill/>
        </p:spPr>
        <p:txBody>
          <a:bodyPr wrap="none" rtlCol="0">
            <a:spAutoFit/>
          </a:bodyPr>
          <a:lstStyle/>
          <a:p>
            <a:pPr algn="ctr"/>
            <a:r>
              <a:rPr lang="en-US" dirty="0">
                <a:solidFill>
                  <a:schemeClr val="bg1"/>
                </a:solidFill>
              </a:rPr>
              <a:t>Increments</a:t>
            </a:r>
          </a:p>
          <a:p>
            <a:pPr algn="ctr"/>
            <a:r>
              <a:rPr lang="en-US" dirty="0">
                <a:solidFill>
                  <a:schemeClr val="bg1"/>
                </a:solidFill>
              </a:rPr>
              <a:t>Insertion Window</a:t>
            </a:r>
          </a:p>
        </p:txBody>
      </p:sp>
      <p:grpSp>
        <p:nvGrpSpPr>
          <p:cNvPr id="3" name="Group 2">
            <a:extLst>
              <a:ext uri="{FF2B5EF4-FFF2-40B4-BE49-F238E27FC236}">
                <a16:creationId xmlns:a16="http://schemas.microsoft.com/office/drawing/2014/main" id="{A9FCB77D-DECC-AA45-A920-E3CC5323343D}"/>
              </a:ext>
            </a:extLst>
          </p:cNvPr>
          <p:cNvGrpSpPr/>
          <p:nvPr/>
        </p:nvGrpSpPr>
        <p:grpSpPr>
          <a:xfrm>
            <a:off x="641773" y="686158"/>
            <a:ext cx="7845722" cy="5265232"/>
            <a:chOff x="536856" y="901700"/>
            <a:chExt cx="8307062" cy="5524505"/>
          </a:xfrm>
          <a:solidFill>
            <a:schemeClr val="bg1"/>
          </a:solidFill>
        </p:grpSpPr>
        <p:sp>
          <p:nvSpPr>
            <p:cNvPr id="2" name="Rectangle 1">
              <a:extLst>
                <a:ext uri="{FF2B5EF4-FFF2-40B4-BE49-F238E27FC236}">
                  <a16:creationId xmlns:a16="http://schemas.microsoft.com/office/drawing/2014/main" id="{FE4F354D-2477-A34B-AC47-3E28F0C7C777}"/>
                </a:ext>
              </a:extLst>
            </p:cNvPr>
            <p:cNvSpPr/>
            <p:nvPr/>
          </p:nvSpPr>
          <p:spPr>
            <a:xfrm>
              <a:off x="536856" y="901700"/>
              <a:ext cx="8307061" cy="55245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66E08CBD-EFAC-1645-AF74-343B4959EBF3}"/>
                </a:ext>
              </a:extLst>
            </p:cNvPr>
            <p:cNvGrpSpPr/>
            <p:nvPr/>
          </p:nvGrpSpPr>
          <p:grpSpPr>
            <a:xfrm>
              <a:off x="656757" y="996685"/>
              <a:ext cx="8187161" cy="5429519"/>
              <a:chOff x="663624" y="546100"/>
              <a:chExt cx="8187161" cy="5429519"/>
            </a:xfrm>
            <a:grpFill/>
          </p:grpSpPr>
          <p:grpSp>
            <p:nvGrpSpPr>
              <p:cNvPr id="29" name="Group 28">
                <a:extLst>
                  <a:ext uri="{FF2B5EF4-FFF2-40B4-BE49-F238E27FC236}">
                    <a16:creationId xmlns:a16="http://schemas.microsoft.com/office/drawing/2014/main" id="{A6383EE7-C3E3-4147-916B-56C9EFD6C6B0}"/>
                  </a:ext>
                </a:extLst>
              </p:cNvPr>
              <p:cNvGrpSpPr/>
              <p:nvPr/>
            </p:nvGrpSpPr>
            <p:grpSpPr>
              <a:xfrm>
                <a:off x="663624" y="546100"/>
                <a:ext cx="8187161" cy="3797199"/>
                <a:chOff x="663624" y="546100"/>
                <a:chExt cx="8187161" cy="3797199"/>
              </a:xfrm>
              <a:grpFill/>
            </p:grpSpPr>
            <p:pic>
              <p:nvPicPr>
                <p:cNvPr id="14" name="Picture 13">
                  <a:extLst>
                    <a:ext uri="{FF2B5EF4-FFF2-40B4-BE49-F238E27FC236}">
                      <a16:creationId xmlns:a16="http://schemas.microsoft.com/office/drawing/2014/main" id="{49CE689C-41F2-7247-9704-44AABC6796BE}"/>
                    </a:ext>
                  </a:extLst>
                </p:cNvPr>
                <p:cNvPicPr>
                  <a:picLocks noChangeAspect="1"/>
                </p:cNvPicPr>
                <p:nvPr/>
              </p:nvPicPr>
              <p:blipFill rotWithShape="1">
                <a:blip r:embed="rId3"/>
                <a:srcRect r="9726"/>
                <a:stretch/>
              </p:blipFill>
              <p:spPr>
                <a:xfrm>
                  <a:off x="668918" y="546100"/>
                  <a:ext cx="7497931" cy="2159000"/>
                </a:xfrm>
                <a:prstGeom prst="rect">
                  <a:avLst/>
                </a:prstGeom>
                <a:grpFill/>
                <a:ln>
                  <a:noFill/>
                </a:ln>
              </p:spPr>
            </p:pic>
            <p:pic>
              <p:nvPicPr>
                <p:cNvPr id="9" name="Picture 8">
                  <a:extLst>
                    <a:ext uri="{FF2B5EF4-FFF2-40B4-BE49-F238E27FC236}">
                      <a16:creationId xmlns:a16="http://schemas.microsoft.com/office/drawing/2014/main" id="{A9D566D3-9FB8-FF41-88C6-E17D16490228}"/>
                    </a:ext>
                  </a:extLst>
                </p:cNvPr>
                <p:cNvPicPr>
                  <a:picLocks noChangeAspect="1"/>
                </p:cNvPicPr>
                <p:nvPr/>
              </p:nvPicPr>
              <p:blipFill rotWithShape="1">
                <a:blip r:embed="rId4"/>
                <a:srcRect r="9968"/>
                <a:stretch/>
              </p:blipFill>
              <p:spPr>
                <a:xfrm>
                  <a:off x="663624" y="2184299"/>
                  <a:ext cx="7477825" cy="2159000"/>
                </a:xfrm>
                <a:prstGeom prst="rect">
                  <a:avLst/>
                </a:prstGeom>
                <a:grpFill/>
                <a:ln>
                  <a:noFill/>
                </a:ln>
              </p:spPr>
            </p:pic>
            <p:pic>
              <p:nvPicPr>
                <p:cNvPr id="33" name="Picture 32">
                  <a:extLst>
                    <a:ext uri="{FF2B5EF4-FFF2-40B4-BE49-F238E27FC236}">
                      <a16:creationId xmlns:a16="http://schemas.microsoft.com/office/drawing/2014/main" id="{C0ADCF0D-1A73-E84E-9B48-410BE55887E6}"/>
                    </a:ext>
                  </a:extLst>
                </p:cNvPr>
                <p:cNvPicPr>
                  <a:picLocks noChangeAspect="1"/>
                </p:cNvPicPr>
                <p:nvPr/>
              </p:nvPicPr>
              <p:blipFill rotWithShape="1">
                <a:blip r:embed="rId3"/>
                <a:srcRect l="90418" t="1575" r="151" b="-1575"/>
                <a:stretch/>
              </p:blipFill>
              <p:spPr>
                <a:xfrm>
                  <a:off x="8067453" y="1370211"/>
                  <a:ext cx="783332" cy="2159000"/>
                </a:xfrm>
                <a:prstGeom prst="rect">
                  <a:avLst/>
                </a:prstGeom>
                <a:noFill/>
                <a:ln>
                  <a:noFill/>
                </a:ln>
              </p:spPr>
            </p:pic>
          </p:grpSp>
          <p:pic>
            <p:nvPicPr>
              <p:cNvPr id="34" name="Picture 33">
                <a:extLst>
                  <a:ext uri="{FF2B5EF4-FFF2-40B4-BE49-F238E27FC236}">
                    <a16:creationId xmlns:a16="http://schemas.microsoft.com/office/drawing/2014/main" id="{17E9B310-0894-674C-99AD-19B9835327C6}"/>
                  </a:ext>
                </a:extLst>
              </p:cNvPr>
              <p:cNvPicPr>
                <a:picLocks noChangeAspect="1"/>
              </p:cNvPicPr>
              <p:nvPr/>
            </p:nvPicPr>
            <p:blipFill>
              <a:blip r:embed="rId5"/>
              <a:stretch>
                <a:fillRect/>
              </a:stretch>
            </p:blipFill>
            <p:spPr>
              <a:xfrm>
                <a:off x="958850" y="3867419"/>
                <a:ext cx="7302500" cy="2108200"/>
              </a:xfrm>
              <a:prstGeom prst="rect">
                <a:avLst/>
              </a:prstGeom>
              <a:grpFill/>
              <a:ln>
                <a:noFill/>
              </a:ln>
            </p:spPr>
          </p:pic>
        </p:grpSp>
      </p:grpSp>
      <p:sp>
        <p:nvSpPr>
          <p:cNvPr id="24" name="TextBox 23">
            <a:extLst>
              <a:ext uri="{FF2B5EF4-FFF2-40B4-BE49-F238E27FC236}">
                <a16:creationId xmlns:a16="http://schemas.microsoft.com/office/drawing/2014/main" id="{A355FD47-24D3-6549-9C67-C966F943A06B}"/>
              </a:ext>
            </a:extLst>
          </p:cNvPr>
          <p:cNvSpPr txBox="1"/>
          <p:nvPr/>
        </p:nvSpPr>
        <p:spPr>
          <a:xfrm>
            <a:off x="3882380" y="3223487"/>
            <a:ext cx="2046009" cy="646331"/>
          </a:xfrm>
          <a:prstGeom prst="rect">
            <a:avLst/>
          </a:prstGeom>
          <a:noFill/>
        </p:spPr>
        <p:txBody>
          <a:bodyPr wrap="none" rtlCol="0">
            <a:spAutoFit/>
          </a:bodyPr>
          <a:lstStyle/>
          <a:p>
            <a:pPr algn="ctr"/>
            <a:r>
              <a:rPr lang="en-US" dirty="0">
                <a:latin typeface="Rockwell" panose="02060603020205020403" pitchFamily="18" charset="77"/>
              </a:rPr>
              <a:t>Increments</a:t>
            </a:r>
          </a:p>
          <a:p>
            <a:pPr algn="ctr"/>
            <a:r>
              <a:rPr lang="en-US" dirty="0">
                <a:latin typeface="Rockwell" panose="02060603020205020403" pitchFamily="18" charset="77"/>
              </a:rPr>
              <a:t>Insertion Window</a:t>
            </a:r>
          </a:p>
        </p:txBody>
      </p:sp>
      <p:sp>
        <p:nvSpPr>
          <p:cNvPr id="25" name="Line">
            <a:extLst>
              <a:ext uri="{FF2B5EF4-FFF2-40B4-BE49-F238E27FC236}">
                <a16:creationId xmlns:a16="http://schemas.microsoft.com/office/drawing/2014/main" id="{339C2A9D-E4BF-154B-84B2-2A31EC3DA641}"/>
              </a:ext>
            </a:extLst>
          </p:cNvPr>
          <p:cNvSpPr/>
          <p:nvPr/>
        </p:nvSpPr>
        <p:spPr>
          <a:xfrm flipH="1">
            <a:off x="3234664" y="3390900"/>
            <a:ext cx="640080" cy="0"/>
          </a:xfrm>
          <a:prstGeom prst="line">
            <a:avLst/>
          </a:prstGeom>
          <a:ln w="25400">
            <a:solidFill>
              <a:schemeClr val="bg1"/>
            </a:solidFill>
            <a:prstDash val="solid"/>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5" name="Title 4">
            <a:extLst>
              <a:ext uri="{FF2B5EF4-FFF2-40B4-BE49-F238E27FC236}">
                <a16:creationId xmlns:a16="http://schemas.microsoft.com/office/drawing/2014/main" id="{20F1DC98-39E7-EB40-8DCD-1D00AB2C2FFA}"/>
              </a:ext>
            </a:extLst>
          </p:cNvPr>
          <p:cNvSpPr>
            <a:spLocks noGrp="1"/>
          </p:cNvSpPr>
          <p:nvPr>
            <p:ph type="title"/>
          </p:nvPr>
        </p:nvSpPr>
        <p:spPr>
          <a:xfrm>
            <a:off x="2830748" y="0"/>
            <a:ext cx="3962805" cy="601191"/>
          </a:xfrm>
        </p:spPr>
        <p:txBody>
          <a:bodyPr>
            <a:normAutofit/>
          </a:bodyPr>
          <a:lstStyle/>
          <a:p>
            <a:pPr algn="ctr"/>
            <a:r>
              <a:rPr lang="en-US" sz="3200" dirty="0">
                <a:latin typeface="Helvetica" pitchFamily="2" charset="0"/>
              </a:rPr>
              <a:t>Hurricane Michael</a:t>
            </a:r>
          </a:p>
        </p:txBody>
      </p:sp>
      <p:sp>
        <p:nvSpPr>
          <p:cNvPr id="28" name="Line">
            <a:extLst>
              <a:ext uri="{FF2B5EF4-FFF2-40B4-BE49-F238E27FC236}">
                <a16:creationId xmlns:a16="http://schemas.microsoft.com/office/drawing/2014/main" id="{9E85E503-8639-504F-B627-5E92224B720A}"/>
              </a:ext>
            </a:extLst>
          </p:cNvPr>
          <p:cNvSpPr/>
          <p:nvPr/>
        </p:nvSpPr>
        <p:spPr>
          <a:xfrm flipH="1">
            <a:off x="3484880" y="3453485"/>
            <a:ext cx="762000" cy="0"/>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p>
        </p:txBody>
      </p:sp>
      <p:sp>
        <p:nvSpPr>
          <p:cNvPr id="19" name="Line">
            <a:extLst>
              <a:ext uri="{FF2B5EF4-FFF2-40B4-BE49-F238E27FC236}">
                <a16:creationId xmlns:a16="http://schemas.microsoft.com/office/drawing/2014/main" id="{3F657748-108A-E14A-8075-F0DC759D5C2F}"/>
              </a:ext>
            </a:extLst>
          </p:cNvPr>
          <p:cNvSpPr/>
          <p:nvPr/>
        </p:nvSpPr>
        <p:spPr>
          <a:xfrm>
            <a:off x="5508434" y="578665"/>
            <a:ext cx="0" cy="520651"/>
          </a:xfrm>
          <a:prstGeom prst="line">
            <a:avLst/>
          </a:prstGeom>
          <a:ln w="25400">
            <a:solidFill>
              <a:schemeClr val="tx1"/>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0" name="Rectangle 19">
            <a:extLst>
              <a:ext uri="{FF2B5EF4-FFF2-40B4-BE49-F238E27FC236}">
                <a16:creationId xmlns:a16="http://schemas.microsoft.com/office/drawing/2014/main" id="{FD6AB683-8564-4746-90F9-03B8A4934BCA}"/>
              </a:ext>
            </a:extLst>
          </p:cNvPr>
          <p:cNvSpPr/>
          <p:nvPr/>
        </p:nvSpPr>
        <p:spPr>
          <a:xfrm>
            <a:off x="6977743" y="6357256"/>
            <a:ext cx="1959427" cy="4144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0D416-A599-244E-AEC1-4B01B3EE1F7E}"/>
              </a:ext>
            </a:extLst>
          </p:cNvPr>
          <p:cNvSpPr/>
          <p:nvPr/>
        </p:nvSpPr>
        <p:spPr>
          <a:xfrm>
            <a:off x="343010" y="5941661"/>
            <a:ext cx="8462701" cy="76944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2200" dirty="0">
                <a:latin typeface="Helvetica" pitchFamily="2" charset="0"/>
              </a:rPr>
              <a:t>The assimilation of glider data days ahead of Michael corrected </a:t>
            </a:r>
          </a:p>
          <a:p>
            <a:pPr algn="ctr"/>
            <a:r>
              <a:rPr lang="en-US" sz="2200" dirty="0">
                <a:latin typeface="Helvetica" pitchFamily="2" charset="0"/>
              </a:rPr>
              <a:t>the position of the thermocline</a:t>
            </a:r>
          </a:p>
        </p:txBody>
      </p:sp>
    </p:spTree>
    <p:extLst>
      <p:ext uri="{BB962C8B-B14F-4D97-AF65-F5344CB8AC3E}">
        <p14:creationId xmlns:p14="http://schemas.microsoft.com/office/powerpoint/2010/main" val="153358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B75F54-5125-524E-9488-9B15F19746AC}"/>
              </a:ext>
            </a:extLst>
          </p:cNvPr>
          <p:cNvPicPr>
            <a:picLocks noChangeAspect="1"/>
          </p:cNvPicPr>
          <p:nvPr/>
        </p:nvPicPr>
        <p:blipFill>
          <a:blip r:embed="rId2"/>
          <a:stretch>
            <a:fillRect/>
          </a:stretch>
        </p:blipFill>
        <p:spPr>
          <a:xfrm>
            <a:off x="293190" y="0"/>
            <a:ext cx="8432519" cy="6236316"/>
          </a:xfrm>
          <a:prstGeom prst="rect">
            <a:avLst/>
          </a:prstGeom>
        </p:spPr>
      </p:pic>
      <p:sp>
        <p:nvSpPr>
          <p:cNvPr id="5" name="TextBox 4">
            <a:extLst>
              <a:ext uri="{FF2B5EF4-FFF2-40B4-BE49-F238E27FC236}">
                <a16:creationId xmlns:a16="http://schemas.microsoft.com/office/drawing/2014/main" id="{C03B2CD0-606E-EB4E-B238-339EAAB06150}"/>
              </a:ext>
            </a:extLst>
          </p:cNvPr>
          <p:cNvSpPr txBox="1"/>
          <p:nvPr/>
        </p:nvSpPr>
        <p:spPr>
          <a:xfrm>
            <a:off x="223736" y="6381345"/>
            <a:ext cx="4614020" cy="369332"/>
          </a:xfrm>
          <a:prstGeom prst="rect">
            <a:avLst/>
          </a:prstGeom>
          <a:noFill/>
        </p:spPr>
        <p:txBody>
          <a:bodyPr wrap="none" rtlCol="0">
            <a:spAutoFit/>
          </a:bodyPr>
          <a:lstStyle/>
          <a:p>
            <a:r>
              <a:rPr lang="en-US" dirty="0"/>
              <a:t>From 4D-Var workshop Aug. 2019, Andy Moore</a:t>
            </a:r>
          </a:p>
        </p:txBody>
      </p:sp>
    </p:spTree>
    <p:extLst>
      <p:ext uri="{BB962C8B-B14F-4D97-AF65-F5344CB8AC3E}">
        <p14:creationId xmlns:p14="http://schemas.microsoft.com/office/powerpoint/2010/main" val="289407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35"/>
          <p:cNvSpPr txBox="1">
            <a:spLocks noChangeArrowheads="1"/>
          </p:cNvSpPr>
          <p:nvPr/>
        </p:nvSpPr>
        <p:spPr bwMode="auto">
          <a:xfrm>
            <a:off x="6828493" y="673768"/>
            <a:ext cx="1767461"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50000"/>
              </a:spcBef>
              <a:spcAft>
                <a:spcPct val="0"/>
              </a:spcAft>
            </a:pPr>
            <a:r>
              <a:rPr lang="en-US" sz="1600" b="1" dirty="0">
                <a:solidFill>
                  <a:srgbClr val="008000"/>
                </a:solidFill>
                <a:latin typeface="Calibri"/>
                <a:cs typeface="Calibri"/>
              </a:rPr>
              <a:t>new solution with modified initial conditions</a:t>
            </a:r>
          </a:p>
        </p:txBody>
      </p:sp>
      <p:sp>
        <p:nvSpPr>
          <p:cNvPr id="9932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60CC39-FDAA-5B42-9EB3-5EF56F547B22}" type="slidenum">
              <a:rPr lang="en-US" sz="1400">
                <a:solidFill>
                  <a:srgbClr val="000000"/>
                </a:solidFill>
                <a:latin typeface="Calibri"/>
                <a:cs typeface="Calibri"/>
              </a:rPr>
              <a:pPr/>
              <a:t>12</a:t>
            </a:fld>
            <a:endParaRPr lang="en-US" sz="1400">
              <a:solidFill>
                <a:srgbClr val="000000"/>
              </a:solidFill>
              <a:latin typeface="Calibri"/>
              <a:cs typeface="Calibri"/>
            </a:endParaRPr>
          </a:p>
        </p:txBody>
      </p:sp>
      <p:sp>
        <p:nvSpPr>
          <p:cNvPr id="99331" name="Rectangle 3"/>
          <p:cNvSpPr>
            <a:spLocks noChangeArrowheads="1"/>
          </p:cNvSpPr>
          <p:nvPr/>
        </p:nvSpPr>
        <p:spPr bwMode="auto">
          <a:xfrm>
            <a:off x="2454275" y="4114800"/>
            <a:ext cx="6537325" cy="2590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2400" i="1">
              <a:solidFill>
                <a:srgbClr val="000000"/>
              </a:solidFill>
              <a:latin typeface="Calibri"/>
              <a:ea typeface="ＭＳ Ｐゴシック" charset="0"/>
              <a:cs typeface="Calibri"/>
            </a:endParaRPr>
          </a:p>
        </p:txBody>
      </p:sp>
      <p:sp>
        <p:nvSpPr>
          <p:cNvPr id="99332" name="Text Box 4"/>
          <p:cNvSpPr txBox="1">
            <a:spLocks noChangeArrowheads="1"/>
          </p:cNvSpPr>
          <p:nvPr/>
        </p:nvSpPr>
        <p:spPr bwMode="auto">
          <a:xfrm>
            <a:off x="6375028" y="5097676"/>
            <a:ext cx="239819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50000"/>
              </a:spcBef>
              <a:spcAft>
                <a:spcPct val="0"/>
              </a:spcAft>
            </a:pPr>
            <a:r>
              <a:rPr lang="en-US" sz="1600" b="1" dirty="0">
                <a:solidFill>
                  <a:srgbClr val="000000"/>
                </a:solidFill>
                <a:latin typeface="Calibri"/>
                <a:cs typeface="Calibri"/>
              </a:rPr>
              <a:t>Adjoint model integration is forced by the model-data error</a:t>
            </a:r>
          </a:p>
        </p:txBody>
      </p:sp>
      <p:sp>
        <p:nvSpPr>
          <p:cNvPr id="99333" name="Line 5"/>
          <p:cNvSpPr>
            <a:spLocks noChangeShapeType="1"/>
          </p:cNvSpPr>
          <p:nvPr/>
        </p:nvSpPr>
        <p:spPr bwMode="auto">
          <a:xfrm>
            <a:off x="2438400" y="6248400"/>
            <a:ext cx="6172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34" name="Line 6"/>
          <p:cNvSpPr>
            <a:spLocks noChangeShapeType="1"/>
          </p:cNvSpPr>
          <p:nvPr/>
        </p:nvSpPr>
        <p:spPr bwMode="auto">
          <a:xfrm flipV="1">
            <a:off x="3124200" y="53340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35" name="Text Box 7"/>
          <p:cNvSpPr txBox="1">
            <a:spLocks noChangeArrowheads="1"/>
          </p:cNvSpPr>
          <p:nvPr/>
        </p:nvSpPr>
        <p:spPr bwMode="auto">
          <a:xfrm>
            <a:off x="195612" y="762678"/>
            <a:ext cx="2410480" cy="54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800" b="1" dirty="0" err="1">
                <a:solidFill>
                  <a:srgbClr val="000000"/>
                </a:solidFill>
                <a:latin typeface="Times New Roman"/>
                <a:cs typeface="Times New Roman"/>
              </a:rPr>
              <a:t>x</a:t>
            </a:r>
            <a:r>
              <a:rPr lang="en-US" sz="1800" baseline="-25000" dirty="0" err="1">
                <a:solidFill>
                  <a:srgbClr val="000000"/>
                </a:solidFill>
                <a:latin typeface="Times New Roman"/>
                <a:cs typeface="Times New Roman"/>
              </a:rPr>
              <a:t>b</a:t>
            </a:r>
            <a:r>
              <a:rPr lang="en-US" sz="1800" dirty="0">
                <a:solidFill>
                  <a:srgbClr val="000000"/>
                </a:solidFill>
                <a:latin typeface="Calibri"/>
                <a:cs typeface="Calibri"/>
              </a:rPr>
              <a:t> = model state (background) at end of previous cycle, and 1</a:t>
            </a:r>
            <a:r>
              <a:rPr lang="en-US" sz="1800" baseline="30000" dirty="0">
                <a:solidFill>
                  <a:srgbClr val="000000"/>
                </a:solidFill>
                <a:latin typeface="Calibri"/>
                <a:cs typeface="Calibri"/>
              </a:rPr>
              <a:t>st</a:t>
            </a:r>
            <a:r>
              <a:rPr lang="en-US" sz="1800" dirty="0">
                <a:solidFill>
                  <a:srgbClr val="000000"/>
                </a:solidFill>
                <a:latin typeface="Calibri"/>
                <a:cs typeface="Calibri"/>
              </a:rPr>
              <a:t> guess for the next forecast</a:t>
            </a:r>
          </a:p>
          <a:p>
            <a:pPr defTabSz="914400" eaLnBrk="0" fontAlgn="base" hangingPunct="0">
              <a:spcBef>
                <a:spcPct val="50000"/>
              </a:spcBef>
              <a:spcAft>
                <a:spcPct val="0"/>
              </a:spcAft>
            </a:pPr>
            <a:endParaRPr lang="en-US" sz="700" i="1" dirty="0">
              <a:solidFill>
                <a:srgbClr val="000000"/>
              </a:solidFill>
              <a:latin typeface="Calibri"/>
              <a:cs typeface="Calibri"/>
            </a:endParaRPr>
          </a:p>
          <a:p>
            <a:pPr defTabSz="914400" eaLnBrk="0" fontAlgn="base" hangingPunct="0">
              <a:spcBef>
                <a:spcPct val="50000"/>
              </a:spcBef>
              <a:spcAft>
                <a:spcPct val="0"/>
              </a:spcAft>
            </a:pPr>
            <a:r>
              <a:rPr lang="en-US" sz="1800" dirty="0">
                <a:solidFill>
                  <a:srgbClr val="000000"/>
                </a:solidFill>
                <a:latin typeface="Calibri"/>
                <a:cs typeface="Calibri"/>
              </a:rPr>
              <a:t>In 4D-Var assimilation the adjoint gives the sensitivity of the initial conditions to </a:t>
            </a:r>
            <a:r>
              <a:rPr lang="en-US" sz="1800" dirty="0" err="1">
                <a:solidFill>
                  <a:srgbClr val="000000"/>
                </a:solidFill>
                <a:latin typeface="Calibri"/>
                <a:cs typeface="Calibri"/>
              </a:rPr>
              <a:t>mis</a:t>
            </a:r>
            <a:r>
              <a:rPr lang="en-US" sz="1800" dirty="0">
                <a:solidFill>
                  <a:srgbClr val="000000"/>
                </a:solidFill>
                <a:latin typeface="Calibri"/>
                <a:cs typeface="Calibri"/>
              </a:rPr>
              <a:t>-match between model and data</a:t>
            </a:r>
          </a:p>
          <a:p>
            <a:pPr defTabSz="914400" eaLnBrk="0" fontAlgn="base" hangingPunct="0">
              <a:spcBef>
                <a:spcPct val="50000"/>
              </a:spcBef>
              <a:spcAft>
                <a:spcPct val="0"/>
              </a:spcAft>
            </a:pPr>
            <a:endParaRPr lang="en-US" sz="1100" dirty="0">
              <a:solidFill>
                <a:srgbClr val="000000"/>
              </a:solidFill>
              <a:latin typeface="Calibri"/>
              <a:cs typeface="Calibri"/>
            </a:endParaRPr>
          </a:p>
          <a:p>
            <a:pPr defTabSz="914400" eaLnBrk="0" fontAlgn="base" hangingPunct="0">
              <a:spcBef>
                <a:spcPct val="50000"/>
              </a:spcBef>
              <a:spcAft>
                <a:spcPct val="0"/>
              </a:spcAft>
            </a:pPr>
            <a:r>
              <a:rPr lang="en-US" sz="1800" dirty="0">
                <a:solidFill>
                  <a:srgbClr val="000000"/>
                </a:solidFill>
                <a:latin typeface="Calibri"/>
                <a:cs typeface="Calibri"/>
              </a:rPr>
              <a:t>A descent algorithm </a:t>
            </a:r>
            <a:br>
              <a:rPr lang="en-US" sz="1800" dirty="0">
                <a:solidFill>
                  <a:srgbClr val="000000"/>
                </a:solidFill>
                <a:latin typeface="Calibri"/>
                <a:cs typeface="Calibri"/>
              </a:rPr>
            </a:br>
            <a:r>
              <a:rPr lang="en-US" sz="1800" dirty="0">
                <a:solidFill>
                  <a:srgbClr val="000000"/>
                </a:solidFill>
                <a:latin typeface="Calibri"/>
                <a:cs typeface="Calibri"/>
              </a:rPr>
              <a:t>uses this sensitivity to iteratively update the initial conditions, </a:t>
            </a:r>
            <a:r>
              <a:rPr lang="en-US" sz="1800" b="1" dirty="0" err="1">
                <a:solidFill>
                  <a:srgbClr val="000000"/>
                </a:solidFill>
                <a:latin typeface="Times New Roman"/>
                <a:cs typeface="Times New Roman"/>
              </a:rPr>
              <a:t>x</a:t>
            </a:r>
            <a:r>
              <a:rPr lang="en-US" sz="1800" b="1" baseline="-25000" dirty="0" err="1">
                <a:solidFill>
                  <a:srgbClr val="000000"/>
                </a:solidFill>
                <a:latin typeface="Times New Roman"/>
                <a:cs typeface="Times New Roman"/>
              </a:rPr>
              <a:t>a</a:t>
            </a:r>
            <a:r>
              <a:rPr lang="en-US" sz="1800" dirty="0">
                <a:solidFill>
                  <a:srgbClr val="000000"/>
                </a:solidFill>
                <a:latin typeface="Times New Roman"/>
                <a:cs typeface="Times New Roman"/>
              </a:rPr>
              <a:t>=</a:t>
            </a:r>
            <a:r>
              <a:rPr lang="en-US" sz="1800" b="1" dirty="0" err="1">
                <a:solidFill>
                  <a:srgbClr val="000000"/>
                </a:solidFill>
                <a:latin typeface="Times New Roman"/>
                <a:cs typeface="Times New Roman"/>
              </a:rPr>
              <a:t>x</a:t>
            </a:r>
            <a:r>
              <a:rPr lang="en-US" sz="1800" baseline="-25000" dirty="0" err="1">
                <a:solidFill>
                  <a:srgbClr val="000000"/>
                </a:solidFill>
                <a:latin typeface="Times New Roman"/>
                <a:cs typeface="Times New Roman"/>
              </a:rPr>
              <a:t>b</a:t>
            </a:r>
            <a:r>
              <a:rPr lang="en-US" sz="1800" dirty="0">
                <a:solidFill>
                  <a:srgbClr val="000000"/>
                </a:solidFill>
                <a:latin typeface="Times New Roman"/>
                <a:cs typeface="Times New Roman"/>
              </a:rPr>
              <a:t>(0)+d</a:t>
            </a:r>
            <a:r>
              <a:rPr lang="en-US" sz="1800" b="1" dirty="0">
                <a:solidFill>
                  <a:srgbClr val="000000"/>
                </a:solidFill>
                <a:latin typeface="Times New Roman"/>
                <a:cs typeface="Times New Roman"/>
              </a:rPr>
              <a:t>x</a:t>
            </a:r>
            <a:r>
              <a:rPr lang="en-US" sz="1800" dirty="0">
                <a:solidFill>
                  <a:srgbClr val="000000"/>
                </a:solidFill>
                <a:latin typeface="Times New Roman"/>
                <a:cs typeface="Times New Roman"/>
              </a:rPr>
              <a:t> </a:t>
            </a:r>
            <a:r>
              <a:rPr lang="en-US" sz="1800" dirty="0">
                <a:solidFill>
                  <a:srgbClr val="000000"/>
                </a:solidFill>
                <a:latin typeface="Calibri"/>
                <a:cs typeface="Calibri"/>
              </a:rPr>
              <a:t>(analysis), </a:t>
            </a:r>
            <a:br>
              <a:rPr lang="en-US" sz="1800" dirty="0">
                <a:solidFill>
                  <a:srgbClr val="000000"/>
                </a:solidFill>
                <a:latin typeface="Calibri"/>
                <a:cs typeface="Calibri"/>
              </a:rPr>
            </a:br>
            <a:r>
              <a:rPr lang="en-US" sz="1800" dirty="0">
                <a:solidFill>
                  <a:srgbClr val="000000"/>
                </a:solidFill>
                <a:latin typeface="Calibri"/>
                <a:cs typeface="Calibri"/>
              </a:rPr>
              <a:t>to minimize </a:t>
            </a:r>
            <a:r>
              <a:rPr lang="en-US" sz="1800" i="1" dirty="0">
                <a:solidFill>
                  <a:srgbClr val="000000"/>
                </a:solidFill>
                <a:latin typeface="Calibri"/>
                <a:cs typeface="Calibri"/>
              </a:rPr>
              <a:t> </a:t>
            </a:r>
            <a:r>
              <a:rPr lang="en-US" sz="1800" i="1" dirty="0">
                <a:solidFill>
                  <a:srgbClr val="000000"/>
                </a:solidFill>
                <a:latin typeface="Times New Roman"/>
                <a:cs typeface="Times New Roman"/>
              </a:rPr>
              <a:t>J = J</a:t>
            </a:r>
            <a:r>
              <a:rPr lang="en-US" sz="1800" i="1" baseline="-25000" dirty="0">
                <a:solidFill>
                  <a:srgbClr val="000000"/>
                </a:solidFill>
                <a:latin typeface="Times New Roman"/>
                <a:cs typeface="Times New Roman"/>
              </a:rPr>
              <a:t>o+ </a:t>
            </a:r>
            <a:r>
              <a:rPr lang="en-US" sz="1800" i="1" dirty="0" err="1">
                <a:solidFill>
                  <a:srgbClr val="000000"/>
                </a:solidFill>
                <a:latin typeface="Times New Roman"/>
                <a:cs typeface="Times New Roman"/>
              </a:rPr>
              <a:t>J</a:t>
            </a:r>
            <a:r>
              <a:rPr lang="en-US" sz="1800" i="1" baseline="-25000" dirty="0" err="1">
                <a:solidFill>
                  <a:srgbClr val="000000"/>
                </a:solidFill>
                <a:latin typeface="Times New Roman"/>
                <a:cs typeface="Times New Roman"/>
              </a:rPr>
              <a:t>b</a:t>
            </a:r>
            <a:endParaRPr lang="en-US" sz="1800" i="1" dirty="0">
              <a:solidFill>
                <a:srgbClr val="000000"/>
              </a:solidFill>
              <a:latin typeface="Times New Roman"/>
              <a:cs typeface="Times New Roman"/>
            </a:endParaRPr>
          </a:p>
        </p:txBody>
      </p:sp>
      <p:sp>
        <p:nvSpPr>
          <p:cNvPr id="99336" name="Line 8"/>
          <p:cNvSpPr>
            <a:spLocks noChangeShapeType="1"/>
          </p:cNvSpPr>
          <p:nvPr/>
        </p:nvSpPr>
        <p:spPr bwMode="auto">
          <a:xfrm>
            <a:off x="2438400" y="4572000"/>
            <a:ext cx="6172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37" name="Line 9"/>
          <p:cNvSpPr>
            <a:spLocks noChangeShapeType="1"/>
          </p:cNvSpPr>
          <p:nvPr/>
        </p:nvSpPr>
        <p:spPr bwMode="auto">
          <a:xfrm flipV="1">
            <a:off x="3107740" y="3783282"/>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38" name="Text Box 10"/>
          <p:cNvSpPr txBox="1">
            <a:spLocks noChangeArrowheads="1"/>
          </p:cNvSpPr>
          <p:nvPr/>
        </p:nvSpPr>
        <p:spPr bwMode="auto">
          <a:xfrm>
            <a:off x="1959744" y="3752302"/>
            <a:ext cx="4495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50000"/>
              </a:spcBef>
              <a:spcAft>
                <a:spcPct val="0"/>
              </a:spcAft>
            </a:pPr>
            <a:r>
              <a:rPr lang="en-US" sz="1600" b="1" dirty="0">
                <a:solidFill>
                  <a:srgbClr val="000000"/>
                </a:solidFill>
                <a:latin typeface="Calibri"/>
                <a:cs typeface="Calibri"/>
              </a:rPr>
              <a:t>Observations minus previous </a:t>
            </a:r>
            <a:br>
              <a:rPr lang="en-US" sz="1600" b="1" dirty="0">
                <a:solidFill>
                  <a:srgbClr val="000000"/>
                </a:solidFill>
                <a:latin typeface="Calibri"/>
                <a:cs typeface="Calibri"/>
              </a:rPr>
            </a:br>
            <a:r>
              <a:rPr lang="en-US" sz="1600" b="1" dirty="0">
                <a:solidFill>
                  <a:srgbClr val="000000"/>
                </a:solidFill>
                <a:latin typeface="Calibri"/>
                <a:cs typeface="Calibri"/>
              </a:rPr>
              <a:t>forecast (weighted)</a:t>
            </a:r>
          </a:p>
        </p:txBody>
      </p:sp>
      <p:sp>
        <p:nvSpPr>
          <p:cNvPr id="99340" name="Line 12"/>
          <p:cNvSpPr>
            <a:spLocks noChangeShapeType="1"/>
          </p:cNvSpPr>
          <p:nvPr/>
        </p:nvSpPr>
        <p:spPr bwMode="auto">
          <a:xfrm>
            <a:off x="2971800" y="5867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41" name="Line 13"/>
          <p:cNvSpPr>
            <a:spLocks noChangeShapeType="1"/>
          </p:cNvSpPr>
          <p:nvPr/>
        </p:nvSpPr>
        <p:spPr bwMode="auto">
          <a:xfrm flipV="1">
            <a:off x="2971800" y="6400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42" name="Line 14"/>
          <p:cNvSpPr>
            <a:spLocks noChangeShapeType="1"/>
          </p:cNvSpPr>
          <p:nvPr/>
        </p:nvSpPr>
        <p:spPr bwMode="auto">
          <a:xfrm>
            <a:off x="2743200" y="64008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43" name="Line 15"/>
          <p:cNvSpPr>
            <a:spLocks noChangeShapeType="1"/>
          </p:cNvSpPr>
          <p:nvPr/>
        </p:nvSpPr>
        <p:spPr bwMode="auto">
          <a:xfrm flipV="1">
            <a:off x="3109913" y="618052"/>
            <a:ext cx="0" cy="28124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44" name="Text Box 16"/>
          <p:cNvSpPr txBox="1">
            <a:spLocks noChangeArrowheads="1"/>
          </p:cNvSpPr>
          <p:nvPr/>
        </p:nvSpPr>
        <p:spPr bwMode="auto">
          <a:xfrm>
            <a:off x="2971800" y="3367088"/>
            <a:ext cx="56388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800" dirty="0">
                <a:solidFill>
                  <a:srgbClr val="000000"/>
                </a:solidFill>
                <a:latin typeface="Calibri"/>
                <a:cs typeface="Calibri"/>
              </a:rPr>
              <a:t>0               1               2               3               4     time</a:t>
            </a:r>
          </a:p>
        </p:txBody>
      </p:sp>
      <p:pic>
        <p:nvPicPr>
          <p:cNvPr id="9934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763" y="6275388"/>
            <a:ext cx="4422775" cy="20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8722" name="Freeform 18"/>
          <p:cNvSpPr>
            <a:spLocks/>
          </p:cNvSpPr>
          <p:nvPr/>
        </p:nvSpPr>
        <p:spPr bwMode="auto">
          <a:xfrm>
            <a:off x="6043613" y="5905500"/>
            <a:ext cx="1204912" cy="206375"/>
          </a:xfrm>
          <a:custGeom>
            <a:avLst/>
            <a:gdLst>
              <a:gd name="T0" fmla="*/ 2147483647 w 720"/>
              <a:gd name="T1" fmla="*/ 2147483647 h 480"/>
              <a:gd name="T2" fmla="*/ 2147483647 w 720"/>
              <a:gd name="T3" fmla="*/ 2147483647 h 480"/>
              <a:gd name="T4" fmla="*/ 0 w 720"/>
              <a:gd name="T5" fmla="*/ 0 h 480"/>
              <a:gd name="T6" fmla="*/ 0 60000 65536"/>
              <a:gd name="T7" fmla="*/ 0 60000 65536"/>
              <a:gd name="T8" fmla="*/ 0 60000 65536"/>
              <a:gd name="T9" fmla="*/ 0 w 720"/>
              <a:gd name="T10" fmla="*/ 0 h 480"/>
              <a:gd name="T11" fmla="*/ 720 w 720"/>
              <a:gd name="T12" fmla="*/ 480 h 480"/>
            </a:gdLst>
            <a:ahLst/>
            <a:cxnLst>
              <a:cxn ang="T6">
                <a:pos x="T0" y="T1"/>
              </a:cxn>
              <a:cxn ang="T7">
                <a:pos x="T2" y="T3"/>
              </a:cxn>
              <a:cxn ang="T8">
                <a:pos x="T4" y="T5"/>
              </a:cxn>
            </a:cxnLst>
            <a:rect l="T9" t="T10" r="T11" b="T12"/>
            <a:pathLst>
              <a:path w="720" h="480">
                <a:moveTo>
                  <a:pt x="720" y="480"/>
                </a:moveTo>
                <a:cubicBezTo>
                  <a:pt x="636" y="352"/>
                  <a:pt x="552" y="224"/>
                  <a:pt x="432" y="144"/>
                </a:cubicBezTo>
                <a:cubicBezTo>
                  <a:pt x="312" y="64"/>
                  <a:pt x="156" y="32"/>
                  <a:pt x="0" y="0"/>
                </a:cubicBezTo>
              </a:path>
            </a:pathLst>
          </a:custGeom>
          <a:noFill/>
          <a:ln w="31750">
            <a:solidFill>
              <a:srgbClr val="99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63" name="Line 20"/>
          <p:cNvSpPr>
            <a:spLocks noChangeShapeType="1"/>
          </p:cNvSpPr>
          <p:nvPr/>
        </p:nvSpPr>
        <p:spPr bwMode="auto">
          <a:xfrm>
            <a:off x="7239000" y="4419600"/>
            <a:ext cx="0" cy="152400"/>
          </a:xfrm>
          <a:prstGeom prst="line">
            <a:avLst/>
          </a:prstGeom>
          <a:noFill/>
          <a:ln w="38100">
            <a:solidFill>
              <a:srgbClr val="9900FF"/>
            </a:solidFill>
            <a:round/>
            <a:headEnd type="stealth" w="med" len="me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64" name="Freeform 21"/>
          <p:cNvSpPr>
            <a:spLocks/>
          </p:cNvSpPr>
          <p:nvPr/>
        </p:nvSpPr>
        <p:spPr bwMode="auto">
          <a:xfrm rot="5400000">
            <a:off x="7140575" y="6145213"/>
            <a:ext cx="142875" cy="76200"/>
          </a:xfrm>
          <a:custGeom>
            <a:avLst/>
            <a:gdLst>
              <a:gd name="T0" fmla="*/ 0 w 288"/>
              <a:gd name="T1" fmla="*/ 0 h 1"/>
              <a:gd name="T2" fmla="*/ 0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288" y="0"/>
                </a:moveTo>
                <a:cubicBezTo>
                  <a:pt x="168" y="0"/>
                  <a:pt x="48" y="0"/>
                  <a:pt x="0" y="0"/>
                </a:cubicBezTo>
              </a:path>
            </a:pathLst>
          </a:custGeom>
          <a:noFill/>
          <a:ln w="31750">
            <a:solidFill>
              <a:srgbClr val="9900FF"/>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65" name="Freeform 22"/>
          <p:cNvSpPr>
            <a:spLocks/>
          </p:cNvSpPr>
          <p:nvPr/>
        </p:nvSpPr>
        <p:spPr bwMode="auto">
          <a:xfrm>
            <a:off x="7248525" y="6254750"/>
            <a:ext cx="447675" cy="1588"/>
          </a:xfrm>
          <a:custGeom>
            <a:avLst/>
            <a:gdLst>
              <a:gd name="T0" fmla="*/ 224 w 288"/>
              <a:gd name="T1" fmla="*/ 0 h 1"/>
              <a:gd name="T2" fmla="*/ 0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288" y="0"/>
                </a:moveTo>
                <a:cubicBezTo>
                  <a:pt x="168" y="0"/>
                  <a:pt x="48" y="0"/>
                  <a:pt x="0" y="0"/>
                </a:cubicBezTo>
              </a:path>
            </a:pathLst>
          </a:custGeom>
          <a:noFill/>
          <a:ln w="31750">
            <a:solidFill>
              <a:srgbClr val="9900FF"/>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68727" name="Freeform 23"/>
          <p:cNvSpPr>
            <a:spLocks/>
          </p:cNvSpPr>
          <p:nvPr/>
        </p:nvSpPr>
        <p:spPr bwMode="auto">
          <a:xfrm rot="7996881">
            <a:off x="4090059" y="5594041"/>
            <a:ext cx="863600" cy="622300"/>
          </a:xfrm>
          <a:custGeom>
            <a:avLst/>
            <a:gdLst>
              <a:gd name="T0" fmla="*/ 2147483647 w 720"/>
              <a:gd name="T1" fmla="*/ 2147483647 h 480"/>
              <a:gd name="T2" fmla="*/ 2147483647 w 720"/>
              <a:gd name="T3" fmla="*/ 2147483647 h 480"/>
              <a:gd name="T4" fmla="*/ 0 w 720"/>
              <a:gd name="T5" fmla="*/ 0 h 480"/>
              <a:gd name="T6" fmla="*/ 0 60000 65536"/>
              <a:gd name="T7" fmla="*/ 0 60000 65536"/>
              <a:gd name="T8" fmla="*/ 0 60000 65536"/>
              <a:gd name="T9" fmla="*/ 0 w 720"/>
              <a:gd name="T10" fmla="*/ 0 h 480"/>
              <a:gd name="T11" fmla="*/ 720 w 720"/>
              <a:gd name="T12" fmla="*/ 480 h 480"/>
            </a:gdLst>
            <a:ahLst/>
            <a:cxnLst>
              <a:cxn ang="T6">
                <a:pos x="T0" y="T1"/>
              </a:cxn>
              <a:cxn ang="T7">
                <a:pos x="T2" y="T3"/>
              </a:cxn>
              <a:cxn ang="T8">
                <a:pos x="T4" y="T5"/>
              </a:cxn>
            </a:cxnLst>
            <a:rect l="T9" t="T10" r="T11" b="T12"/>
            <a:pathLst>
              <a:path w="720" h="480">
                <a:moveTo>
                  <a:pt x="720" y="480"/>
                </a:moveTo>
                <a:cubicBezTo>
                  <a:pt x="636" y="352"/>
                  <a:pt x="552" y="224"/>
                  <a:pt x="432" y="144"/>
                </a:cubicBezTo>
                <a:cubicBezTo>
                  <a:pt x="312" y="64"/>
                  <a:pt x="156" y="32"/>
                  <a:pt x="0" y="0"/>
                </a:cubicBezTo>
              </a:path>
            </a:pathLst>
          </a:custGeom>
          <a:noFill/>
          <a:ln w="31750">
            <a:solidFill>
              <a:srgbClr val="9900FF"/>
            </a:solidFill>
            <a:round/>
            <a:headEnd type="arrow" w="med" len="me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61" name="Line 25"/>
          <p:cNvSpPr>
            <a:spLocks noChangeShapeType="1"/>
          </p:cNvSpPr>
          <p:nvPr/>
        </p:nvSpPr>
        <p:spPr bwMode="auto">
          <a:xfrm>
            <a:off x="6019800" y="4267200"/>
            <a:ext cx="0" cy="304800"/>
          </a:xfrm>
          <a:prstGeom prst="line">
            <a:avLst/>
          </a:prstGeom>
          <a:noFill/>
          <a:ln w="38100">
            <a:solidFill>
              <a:srgbClr val="9900FF"/>
            </a:solidFill>
            <a:round/>
            <a:headEnd type="stealth" w="med" len="me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62" name="Freeform 26"/>
          <p:cNvSpPr>
            <a:spLocks/>
          </p:cNvSpPr>
          <p:nvPr/>
        </p:nvSpPr>
        <p:spPr bwMode="auto">
          <a:xfrm rot="5400000" flipV="1">
            <a:off x="5917503" y="5730527"/>
            <a:ext cx="291527" cy="45719"/>
          </a:xfrm>
          <a:custGeom>
            <a:avLst/>
            <a:gdLst>
              <a:gd name="T0" fmla="*/ 126 w 288"/>
              <a:gd name="T1" fmla="*/ 0 h 1"/>
              <a:gd name="T2" fmla="*/ 0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288" y="0"/>
                </a:moveTo>
                <a:cubicBezTo>
                  <a:pt x="168" y="0"/>
                  <a:pt x="48" y="0"/>
                  <a:pt x="0" y="0"/>
                </a:cubicBezTo>
              </a:path>
            </a:pathLst>
          </a:custGeom>
          <a:noFill/>
          <a:ln w="31750">
            <a:solidFill>
              <a:srgbClr val="9900FF"/>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68731" name="Freeform 27"/>
          <p:cNvSpPr>
            <a:spLocks/>
          </p:cNvSpPr>
          <p:nvPr/>
        </p:nvSpPr>
        <p:spPr bwMode="auto">
          <a:xfrm rot="-2055407">
            <a:off x="5137935" y="5254795"/>
            <a:ext cx="793737" cy="630953"/>
          </a:xfrm>
          <a:custGeom>
            <a:avLst/>
            <a:gdLst>
              <a:gd name="T0" fmla="*/ 2147483647 w 720"/>
              <a:gd name="T1" fmla="*/ 2147483647 h 480"/>
              <a:gd name="T2" fmla="*/ 2147483647 w 720"/>
              <a:gd name="T3" fmla="*/ 2147483647 h 480"/>
              <a:gd name="T4" fmla="*/ 0 w 720"/>
              <a:gd name="T5" fmla="*/ 0 h 480"/>
              <a:gd name="T6" fmla="*/ 0 60000 65536"/>
              <a:gd name="T7" fmla="*/ 0 60000 65536"/>
              <a:gd name="T8" fmla="*/ 0 60000 65536"/>
              <a:gd name="T9" fmla="*/ 0 w 720"/>
              <a:gd name="T10" fmla="*/ 0 h 480"/>
              <a:gd name="T11" fmla="*/ 720 w 720"/>
              <a:gd name="T12" fmla="*/ 480 h 480"/>
            </a:gdLst>
            <a:ahLst/>
            <a:cxnLst>
              <a:cxn ang="T6">
                <a:pos x="T0" y="T1"/>
              </a:cxn>
              <a:cxn ang="T7">
                <a:pos x="T2" y="T3"/>
              </a:cxn>
              <a:cxn ang="T8">
                <a:pos x="T4" y="T5"/>
              </a:cxn>
            </a:cxnLst>
            <a:rect l="T9" t="T10" r="T11" b="T12"/>
            <a:pathLst>
              <a:path w="720" h="480">
                <a:moveTo>
                  <a:pt x="720" y="480"/>
                </a:moveTo>
                <a:cubicBezTo>
                  <a:pt x="636" y="352"/>
                  <a:pt x="552" y="224"/>
                  <a:pt x="432" y="144"/>
                </a:cubicBezTo>
                <a:cubicBezTo>
                  <a:pt x="312" y="64"/>
                  <a:pt x="156" y="32"/>
                  <a:pt x="0" y="0"/>
                </a:cubicBezTo>
              </a:path>
            </a:pathLst>
          </a:custGeom>
          <a:noFill/>
          <a:ln w="31750">
            <a:solidFill>
              <a:srgbClr val="9900FF"/>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59" name="Line 29"/>
          <p:cNvSpPr>
            <a:spLocks noChangeShapeType="1"/>
          </p:cNvSpPr>
          <p:nvPr/>
        </p:nvSpPr>
        <p:spPr bwMode="auto">
          <a:xfrm>
            <a:off x="5029200" y="4572000"/>
            <a:ext cx="0" cy="533400"/>
          </a:xfrm>
          <a:prstGeom prst="line">
            <a:avLst/>
          </a:prstGeom>
          <a:noFill/>
          <a:ln w="38100">
            <a:solidFill>
              <a:srgbClr val="9900FF"/>
            </a:solidFill>
            <a:round/>
            <a:headEnd type="none"/>
            <a:tailEnd type="stealth"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60" name="Freeform 30"/>
          <p:cNvSpPr>
            <a:spLocks/>
          </p:cNvSpPr>
          <p:nvPr/>
        </p:nvSpPr>
        <p:spPr bwMode="auto">
          <a:xfrm rot="16200000" flipH="1">
            <a:off x="4927330" y="5638491"/>
            <a:ext cx="285750" cy="74613"/>
          </a:xfrm>
          <a:custGeom>
            <a:avLst/>
            <a:gdLst>
              <a:gd name="T0" fmla="*/ 1 w 288"/>
              <a:gd name="T1" fmla="*/ 0 h 1"/>
              <a:gd name="T2" fmla="*/ 0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288" y="0"/>
                </a:moveTo>
                <a:cubicBezTo>
                  <a:pt x="168" y="0"/>
                  <a:pt x="48" y="0"/>
                  <a:pt x="0" y="0"/>
                </a:cubicBezTo>
              </a:path>
            </a:pathLst>
          </a:custGeom>
          <a:noFill/>
          <a:ln w="38100">
            <a:solidFill>
              <a:srgbClr val="9900FF"/>
            </a:solidFill>
            <a:round/>
            <a:headEnd type="stealth"/>
            <a:tailEnd type="none" w="med" len="me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57" name="Line 32"/>
          <p:cNvSpPr>
            <a:spLocks noChangeShapeType="1"/>
          </p:cNvSpPr>
          <p:nvPr/>
        </p:nvSpPr>
        <p:spPr bwMode="auto">
          <a:xfrm>
            <a:off x="3962400" y="4572000"/>
            <a:ext cx="0" cy="381000"/>
          </a:xfrm>
          <a:prstGeom prst="line">
            <a:avLst/>
          </a:prstGeom>
          <a:noFill/>
          <a:ln w="38100">
            <a:solidFill>
              <a:srgbClr val="9900FF"/>
            </a:solidFill>
            <a:round/>
            <a:headEnd/>
            <a:tailEnd type="stealth"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58" name="Freeform 33"/>
          <p:cNvSpPr>
            <a:spLocks/>
          </p:cNvSpPr>
          <p:nvPr/>
        </p:nvSpPr>
        <p:spPr bwMode="auto">
          <a:xfrm rot="16200000" flipH="1">
            <a:off x="3917950" y="6143625"/>
            <a:ext cx="312738" cy="74613"/>
          </a:xfrm>
          <a:custGeom>
            <a:avLst/>
            <a:gdLst>
              <a:gd name="T0" fmla="*/ 3 w 288"/>
              <a:gd name="T1" fmla="*/ 0 h 1"/>
              <a:gd name="T2" fmla="*/ 0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288" y="0"/>
                </a:moveTo>
                <a:cubicBezTo>
                  <a:pt x="168" y="0"/>
                  <a:pt x="48" y="0"/>
                  <a:pt x="0" y="0"/>
                </a:cubicBezTo>
              </a:path>
            </a:pathLst>
          </a:custGeom>
          <a:noFill/>
          <a:ln w="38100">
            <a:solidFill>
              <a:srgbClr val="9900FF"/>
            </a:solidFill>
            <a:round/>
            <a:headEnd type="stealth"/>
            <a:tailEnd type="none" w="med" len="me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68738" name="Freeform 34"/>
          <p:cNvSpPr>
            <a:spLocks/>
          </p:cNvSpPr>
          <p:nvPr/>
        </p:nvSpPr>
        <p:spPr bwMode="auto">
          <a:xfrm rot="9039256">
            <a:off x="3166026" y="6157745"/>
            <a:ext cx="823439" cy="386303"/>
          </a:xfrm>
          <a:custGeom>
            <a:avLst/>
            <a:gdLst>
              <a:gd name="T0" fmla="*/ 2147483647 w 720"/>
              <a:gd name="T1" fmla="*/ 2147483647 h 480"/>
              <a:gd name="T2" fmla="*/ 2147483647 w 720"/>
              <a:gd name="T3" fmla="*/ 2147483647 h 480"/>
              <a:gd name="T4" fmla="*/ 0 w 720"/>
              <a:gd name="T5" fmla="*/ 0 h 480"/>
              <a:gd name="T6" fmla="*/ 0 60000 65536"/>
              <a:gd name="T7" fmla="*/ 0 60000 65536"/>
              <a:gd name="T8" fmla="*/ 0 60000 65536"/>
              <a:gd name="T9" fmla="*/ 0 w 720"/>
              <a:gd name="T10" fmla="*/ 0 h 480"/>
              <a:gd name="T11" fmla="*/ 720 w 720"/>
              <a:gd name="T12" fmla="*/ 480 h 480"/>
            </a:gdLst>
            <a:ahLst/>
            <a:cxnLst>
              <a:cxn ang="T6">
                <a:pos x="T0" y="T1"/>
              </a:cxn>
              <a:cxn ang="T7">
                <a:pos x="T2" y="T3"/>
              </a:cxn>
              <a:cxn ang="T8">
                <a:pos x="T4" y="T5"/>
              </a:cxn>
            </a:cxnLst>
            <a:rect l="T9" t="T10" r="T11" b="T12"/>
            <a:pathLst>
              <a:path w="720" h="480">
                <a:moveTo>
                  <a:pt x="720" y="480"/>
                </a:moveTo>
                <a:cubicBezTo>
                  <a:pt x="636" y="352"/>
                  <a:pt x="552" y="224"/>
                  <a:pt x="432" y="144"/>
                </a:cubicBezTo>
                <a:cubicBezTo>
                  <a:pt x="312" y="64"/>
                  <a:pt x="156" y="32"/>
                  <a:pt x="0" y="0"/>
                </a:cubicBezTo>
              </a:path>
            </a:pathLst>
          </a:custGeom>
          <a:noFill/>
          <a:ln w="31750">
            <a:solidFill>
              <a:srgbClr val="9900FF"/>
            </a:solidFill>
            <a:round/>
            <a:headEnd type="arrow" w="med" len="me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99354" name="Text Box 35"/>
          <p:cNvSpPr txBox="1">
            <a:spLocks noChangeArrowheads="1"/>
          </p:cNvSpPr>
          <p:nvPr/>
        </p:nvSpPr>
        <p:spPr bwMode="auto">
          <a:xfrm>
            <a:off x="7543800" y="2055415"/>
            <a:ext cx="1143000" cy="581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600" b="1" dirty="0">
                <a:solidFill>
                  <a:srgbClr val="333399"/>
                </a:solidFill>
                <a:latin typeface="Calibri"/>
                <a:cs typeface="Calibri"/>
              </a:rPr>
              <a:t>previous forecast</a:t>
            </a:r>
            <a:endParaRPr lang="en-US" sz="1600" b="1" dirty="0">
              <a:solidFill>
                <a:srgbClr val="000000"/>
              </a:solidFill>
              <a:latin typeface="Calibri"/>
              <a:cs typeface="Calibri"/>
            </a:endParaRPr>
          </a:p>
        </p:txBody>
      </p:sp>
      <p:sp>
        <p:nvSpPr>
          <p:cNvPr id="99355" name="Text Box 36"/>
          <p:cNvSpPr txBox="1">
            <a:spLocks noChangeArrowheads="1"/>
          </p:cNvSpPr>
          <p:nvPr/>
        </p:nvSpPr>
        <p:spPr bwMode="auto">
          <a:xfrm>
            <a:off x="7165261" y="2008654"/>
            <a:ext cx="60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2000" b="1" dirty="0" err="1">
                <a:solidFill>
                  <a:srgbClr val="333399"/>
                </a:solidFill>
                <a:latin typeface="Calibri"/>
                <a:cs typeface="Calibri"/>
              </a:rPr>
              <a:t>x</a:t>
            </a:r>
            <a:r>
              <a:rPr lang="en-US" sz="2000" b="1" baseline="-25000" dirty="0" err="1">
                <a:solidFill>
                  <a:srgbClr val="333399"/>
                </a:solidFill>
                <a:latin typeface="Calibri"/>
                <a:cs typeface="Calibri"/>
              </a:rPr>
              <a:t>b</a:t>
            </a:r>
            <a:endParaRPr lang="en-US" sz="2000" b="1" dirty="0">
              <a:solidFill>
                <a:srgbClr val="333399"/>
              </a:solidFill>
              <a:latin typeface="Calibri"/>
              <a:cs typeface="Calibri"/>
            </a:endParaRPr>
          </a:p>
        </p:txBody>
      </p:sp>
      <p:sp>
        <p:nvSpPr>
          <p:cNvPr id="99356" name="Freeform 37"/>
          <p:cNvSpPr>
            <a:spLocks/>
          </p:cNvSpPr>
          <p:nvPr/>
        </p:nvSpPr>
        <p:spPr bwMode="auto">
          <a:xfrm>
            <a:off x="3122992" y="1308118"/>
            <a:ext cx="4856075" cy="936250"/>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3" h="10089">
                <a:moveTo>
                  <a:pt x="0" y="10089"/>
                </a:moveTo>
                <a:cubicBezTo>
                  <a:pt x="346" y="9917"/>
                  <a:pt x="890" y="9755"/>
                  <a:pt x="1288" y="9076"/>
                </a:cubicBezTo>
                <a:cubicBezTo>
                  <a:pt x="1686" y="8397"/>
                  <a:pt x="2022" y="7127"/>
                  <a:pt x="2390" y="6013"/>
                </a:cubicBezTo>
                <a:cubicBezTo>
                  <a:pt x="2756" y="4901"/>
                  <a:pt x="3132" y="3379"/>
                  <a:pt x="3491" y="2422"/>
                </a:cubicBezTo>
                <a:cubicBezTo>
                  <a:pt x="3848" y="1464"/>
                  <a:pt x="4122" y="642"/>
                  <a:pt x="4543" y="284"/>
                </a:cubicBezTo>
                <a:cubicBezTo>
                  <a:pt x="4964" y="-77"/>
                  <a:pt x="5518" y="-110"/>
                  <a:pt x="6018" y="284"/>
                </a:cubicBezTo>
                <a:cubicBezTo>
                  <a:pt x="6517" y="677"/>
                  <a:pt x="7016" y="1481"/>
                  <a:pt x="7546" y="2678"/>
                </a:cubicBezTo>
                <a:cubicBezTo>
                  <a:pt x="8074" y="3876"/>
                  <a:pt x="8758" y="6150"/>
                  <a:pt x="9203" y="7502"/>
                </a:cubicBezTo>
              </a:path>
            </a:pathLst>
          </a:custGeom>
          <a:noFill/>
          <a:ln w="38100">
            <a:solidFill>
              <a:srgbClr val="000080"/>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39" name="Line 8"/>
          <p:cNvSpPr>
            <a:spLocks noChangeShapeType="1"/>
          </p:cNvSpPr>
          <p:nvPr/>
        </p:nvSpPr>
        <p:spPr bwMode="auto">
          <a:xfrm>
            <a:off x="2418282" y="3367088"/>
            <a:ext cx="6172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2" name="Rectangle 1"/>
          <p:cNvSpPr/>
          <p:nvPr/>
        </p:nvSpPr>
        <p:spPr>
          <a:xfrm>
            <a:off x="3839537" y="2243508"/>
            <a:ext cx="412342"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42" name="Rectangle 41"/>
          <p:cNvSpPr/>
          <p:nvPr/>
        </p:nvSpPr>
        <p:spPr>
          <a:xfrm>
            <a:off x="4749111" y="1853730"/>
            <a:ext cx="412342"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43" name="Rectangle 42"/>
          <p:cNvSpPr/>
          <p:nvPr/>
        </p:nvSpPr>
        <p:spPr>
          <a:xfrm>
            <a:off x="5805862" y="796727"/>
            <a:ext cx="412342"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44" name="Rectangle 43"/>
          <p:cNvSpPr/>
          <p:nvPr/>
        </p:nvSpPr>
        <p:spPr>
          <a:xfrm>
            <a:off x="7033309" y="1236282"/>
            <a:ext cx="412342" cy="369332"/>
          </a:xfrm>
          <a:prstGeom prst="rect">
            <a:avLst/>
          </a:prstGeom>
        </p:spPr>
        <p:txBody>
          <a:bodyPr wrap="none">
            <a:spAutoFit/>
          </a:bodyPr>
          <a:lstStyle/>
          <a:p>
            <a:r>
              <a:rPr lang="en-US" dirty="0">
                <a:solidFill>
                  <a:srgbClr val="FF0000"/>
                </a:solidFill>
                <a:latin typeface="Wingdings"/>
                <a:ea typeface="Wingdings"/>
                <a:cs typeface="Wingdings"/>
              </a:rPr>
              <a:t></a:t>
            </a:r>
            <a:endParaRPr lang="en-US" dirty="0">
              <a:solidFill>
                <a:srgbClr val="FF0000"/>
              </a:solidFill>
            </a:endParaRPr>
          </a:p>
        </p:txBody>
      </p:sp>
      <p:sp>
        <p:nvSpPr>
          <p:cNvPr id="48" name="Line 32"/>
          <p:cNvSpPr>
            <a:spLocks noChangeShapeType="1"/>
          </p:cNvSpPr>
          <p:nvPr/>
        </p:nvSpPr>
        <p:spPr bwMode="auto">
          <a:xfrm>
            <a:off x="4045164" y="2080516"/>
            <a:ext cx="0" cy="381000"/>
          </a:xfrm>
          <a:prstGeom prst="line">
            <a:avLst/>
          </a:prstGeom>
          <a:noFill/>
          <a:ln w="38100">
            <a:solidFill>
              <a:srgbClr val="9900FF"/>
            </a:solidFill>
            <a:round/>
            <a:headEnd/>
            <a:tailEnd type="stealth"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49" name="Line 29"/>
          <p:cNvSpPr>
            <a:spLocks noChangeShapeType="1"/>
          </p:cNvSpPr>
          <p:nvPr/>
        </p:nvSpPr>
        <p:spPr bwMode="auto">
          <a:xfrm>
            <a:off x="4949135" y="1531628"/>
            <a:ext cx="0" cy="533400"/>
          </a:xfrm>
          <a:prstGeom prst="line">
            <a:avLst/>
          </a:prstGeom>
          <a:noFill/>
          <a:ln w="38100">
            <a:solidFill>
              <a:srgbClr val="9900FF"/>
            </a:solidFill>
            <a:round/>
            <a:headEnd/>
            <a:tailEnd type="stealth"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50" name="Line 25"/>
          <p:cNvSpPr>
            <a:spLocks noChangeShapeType="1"/>
          </p:cNvSpPr>
          <p:nvPr/>
        </p:nvSpPr>
        <p:spPr bwMode="auto">
          <a:xfrm>
            <a:off x="6014903" y="989025"/>
            <a:ext cx="0" cy="304800"/>
          </a:xfrm>
          <a:prstGeom prst="line">
            <a:avLst/>
          </a:prstGeom>
          <a:noFill/>
          <a:ln w="38100">
            <a:solidFill>
              <a:srgbClr val="9900FF"/>
            </a:solidFill>
            <a:round/>
            <a:headEnd type="stealth" w="med" len="me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51" name="Line 20"/>
          <p:cNvSpPr>
            <a:spLocks noChangeShapeType="1"/>
          </p:cNvSpPr>
          <p:nvPr/>
        </p:nvSpPr>
        <p:spPr bwMode="auto">
          <a:xfrm>
            <a:off x="7237913" y="1431656"/>
            <a:ext cx="0" cy="152400"/>
          </a:xfrm>
          <a:prstGeom prst="line">
            <a:avLst/>
          </a:prstGeom>
          <a:noFill/>
          <a:ln w="38100">
            <a:solidFill>
              <a:srgbClr val="9900FF"/>
            </a:solidFill>
            <a:round/>
            <a:headEnd type="stealth" w="med" len="me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52" name="Freeform 37"/>
          <p:cNvSpPr>
            <a:spLocks/>
          </p:cNvSpPr>
          <p:nvPr/>
        </p:nvSpPr>
        <p:spPr bwMode="auto">
          <a:xfrm>
            <a:off x="3115987" y="1026761"/>
            <a:ext cx="4839522" cy="1409884"/>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 name="connsiteX0" fmla="*/ 0 w 10000"/>
              <a:gd name="connsiteY0" fmla="*/ 10000 h 10000"/>
              <a:gd name="connsiteX1" fmla="*/ 1536 w 10000"/>
              <a:gd name="connsiteY1" fmla="*/ 9613 h 10000"/>
              <a:gd name="connsiteX2" fmla="*/ 2597 w 10000"/>
              <a:gd name="connsiteY2" fmla="*/ 5960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10000 h 10000"/>
              <a:gd name="connsiteX1" fmla="*/ 1536 w 10000"/>
              <a:gd name="connsiteY1" fmla="*/ 9613 h 10000"/>
              <a:gd name="connsiteX2" fmla="*/ 3276 w 10000"/>
              <a:gd name="connsiteY2" fmla="*/ 6577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9982 h 9982"/>
              <a:gd name="connsiteX1" fmla="*/ 1536 w 10000"/>
              <a:gd name="connsiteY1" fmla="*/ 9595 h 9982"/>
              <a:gd name="connsiteX2" fmla="*/ 3276 w 10000"/>
              <a:gd name="connsiteY2" fmla="*/ 6559 h 9982"/>
              <a:gd name="connsiteX3" fmla="*/ 4286 w 10000"/>
              <a:gd name="connsiteY3" fmla="*/ 2119 h 9982"/>
              <a:gd name="connsiteX4" fmla="*/ 4936 w 10000"/>
              <a:gd name="connsiteY4" fmla="*/ 263 h 9982"/>
              <a:gd name="connsiteX5" fmla="*/ 6539 w 10000"/>
              <a:gd name="connsiteY5" fmla="*/ 263 h 9982"/>
              <a:gd name="connsiteX6" fmla="*/ 8200 w 10000"/>
              <a:gd name="connsiteY6" fmla="*/ 2636 h 9982"/>
              <a:gd name="connsiteX7" fmla="*/ 10000 w 10000"/>
              <a:gd name="connsiteY7" fmla="*/ 7418 h 9982"/>
              <a:gd name="connsiteX0" fmla="*/ 0 w 10000"/>
              <a:gd name="connsiteY0" fmla="*/ 13290 h 13290"/>
              <a:gd name="connsiteX1" fmla="*/ 1536 w 10000"/>
              <a:gd name="connsiteY1" fmla="*/ 12902 h 13290"/>
              <a:gd name="connsiteX2" fmla="*/ 3276 w 10000"/>
              <a:gd name="connsiteY2" fmla="*/ 9861 h 13290"/>
              <a:gd name="connsiteX3" fmla="*/ 4286 w 10000"/>
              <a:gd name="connsiteY3" fmla="*/ 5413 h 13290"/>
              <a:gd name="connsiteX4" fmla="*/ 5259 w 10000"/>
              <a:gd name="connsiteY4" fmla="*/ 23 h 13290"/>
              <a:gd name="connsiteX5" fmla="*/ 6539 w 10000"/>
              <a:gd name="connsiteY5" fmla="*/ 3553 h 13290"/>
              <a:gd name="connsiteX6" fmla="*/ 8200 w 10000"/>
              <a:gd name="connsiteY6" fmla="*/ 5931 h 13290"/>
              <a:gd name="connsiteX7" fmla="*/ 10000 w 10000"/>
              <a:gd name="connsiteY7" fmla="*/ 10721 h 13290"/>
              <a:gd name="connsiteX0" fmla="*/ 0 w 10000"/>
              <a:gd name="connsiteY0" fmla="*/ 14025 h 14025"/>
              <a:gd name="connsiteX1" fmla="*/ 1536 w 10000"/>
              <a:gd name="connsiteY1" fmla="*/ 13637 h 14025"/>
              <a:gd name="connsiteX2" fmla="*/ 3276 w 10000"/>
              <a:gd name="connsiteY2" fmla="*/ 10596 h 14025"/>
              <a:gd name="connsiteX3" fmla="*/ 4286 w 10000"/>
              <a:gd name="connsiteY3" fmla="*/ 6148 h 14025"/>
              <a:gd name="connsiteX4" fmla="*/ 5259 w 10000"/>
              <a:gd name="connsiteY4" fmla="*/ 758 h 14025"/>
              <a:gd name="connsiteX5" fmla="*/ 7099 w 10000"/>
              <a:gd name="connsiteY5" fmla="*/ 670 h 14025"/>
              <a:gd name="connsiteX6" fmla="*/ 8200 w 10000"/>
              <a:gd name="connsiteY6" fmla="*/ 6666 h 14025"/>
              <a:gd name="connsiteX7" fmla="*/ 10000 w 10000"/>
              <a:gd name="connsiteY7" fmla="*/ 11456 h 14025"/>
              <a:gd name="connsiteX0" fmla="*/ 0 w 10000"/>
              <a:gd name="connsiteY0" fmla="*/ 13924 h 13924"/>
              <a:gd name="connsiteX1" fmla="*/ 1536 w 10000"/>
              <a:gd name="connsiteY1" fmla="*/ 13536 h 13924"/>
              <a:gd name="connsiteX2" fmla="*/ 3276 w 10000"/>
              <a:gd name="connsiteY2" fmla="*/ 10495 h 13924"/>
              <a:gd name="connsiteX3" fmla="*/ 4286 w 10000"/>
              <a:gd name="connsiteY3" fmla="*/ 6047 h 13924"/>
              <a:gd name="connsiteX4" fmla="*/ 5259 w 10000"/>
              <a:gd name="connsiteY4" fmla="*/ 657 h 13924"/>
              <a:gd name="connsiteX5" fmla="*/ 7099 w 10000"/>
              <a:gd name="connsiteY5" fmla="*/ 569 h 13924"/>
              <a:gd name="connsiteX6" fmla="*/ 8676 w 10000"/>
              <a:gd name="connsiteY6" fmla="*/ 4977 h 13924"/>
              <a:gd name="connsiteX7" fmla="*/ 10000 w 10000"/>
              <a:gd name="connsiteY7" fmla="*/ 11355 h 13924"/>
              <a:gd name="connsiteX0" fmla="*/ 0 w 9949"/>
              <a:gd name="connsiteY0" fmla="*/ 13924 h 13924"/>
              <a:gd name="connsiteX1" fmla="*/ 1536 w 9949"/>
              <a:gd name="connsiteY1" fmla="*/ 13536 h 13924"/>
              <a:gd name="connsiteX2" fmla="*/ 3276 w 9949"/>
              <a:gd name="connsiteY2" fmla="*/ 10495 h 13924"/>
              <a:gd name="connsiteX3" fmla="*/ 4286 w 9949"/>
              <a:gd name="connsiteY3" fmla="*/ 6047 h 13924"/>
              <a:gd name="connsiteX4" fmla="*/ 5259 w 9949"/>
              <a:gd name="connsiteY4" fmla="*/ 657 h 13924"/>
              <a:gd name="connsiteX5" fmla="*/ 7099 w 9949"/>
              <a:gd name="connsiteY5" fmla="*/ 569 h 13924"/>
              <a:gd name="connsiteX6" fmla="*/ 8676 w 9949"/>
              <a:gd name="connsiteY6" fmla="*/ 4977 h 13924"/>
              <a:gd name="connsiteX7" fmla="*/ 9949 w 9949"/>
              <a:gd name="connsiteY7" fmla="*/ 8002 h 13924"/>
              <a:gd name="connsiteX0" fmla="*/ 0 w 10000"/>
              <a:gd name="connsiteY0" fmla="*/ 9940 h 9940"/>
              <a:gd name="connsiteX1" fmla="*/ 1544 w 10000"/>
              <a:gd name="connsiteY1" fmla="*/ 9661 h 9940"/>
              <a:gd name="connsiteX2" fmla="*/ 3293 w 10000"/>
              <a:gd name="connsiteY2" fmla="*/ 7477 h 9940"/>
              <a:gd name="connsiteX3" fmla="*/ 4308 w 10000"/>
              <a:gd name="connsiteY3" fmla="*/ 4283 h 9940"/>
              <a:gd name="connsiteX4" fmla="*/ 5286 w 10000"/>
              <a:gd name="connsiteY4" fmla="*/ 412 h 9940"/>
              <a:gd name="connsiteX5" fmla="*/ 7135 w 10000"/>
              <a:gd name="connsiteY5" fmla="*/ 349 h 9940"/>
              <a:gd name="connsiteX6" fmla="*/ 8720 w 10000"/>
              <a:gd name="connsiteY6" fmla="*/ 2500 h 9940"/>
              <a:gd name="connsiteX7" fmla="*/ 10000 w 10000"/>
              <a:gd name="connsiteY7" fmla="*/ 5687 h 9940"/>
              <a:gd name="connsiteX0" fmla="*/ 0 w 10000"/>
              <a:gd name="connsiteY0" fmla="*/ 9999 h 9999"/>
              <a:gd name="connsiteX1" fmla="*/ 1544 w 10000"/>
              <a:gd name="connsiteY1" fmla="*/ 9718 h 9999"/>
              <a:gd name="connsiteX2" fmla="*/ 3293 w 10000"/>
              <a:gd name="connsiteY2" fmla="*/ 7521 h 9999"/>
              <a:gd name="connsiteX3" fmla="*/ 4308 w 10000"/>
              <a:gd name="connsiteY3" fmla="*/ 4308 h 9999"/>
              <a:gd name="connsiteX4" fmla="*/ 5474 w 10000"/>
              <a:gd name="connsiteY4" fmla="*/ 413 h 9999"/>
              <a:gd name="connsiteX5" fmla="*/ 7135 w 10000"/>
              <a:gd name="connsiteY5" fmla="*/ 350 h 9999"/>
              <a:gd name="connsiteX6" fmla="*/ 8720 w 10000"/>
              <a:gd name="connsiteY6" fmla="*/ 2514 h 9999"/>
              <a:gd name="connsiteX7" fmla="*/ 10000 w 10000"/>
              <a:gd name="connsiteY7" fmla="*/ 5720 h 9999"/>
              <a:gd name="connsiteX0" fmla="*/ 0 w 10000"/>
              <a:gd name="connsiteY0" fmla="*/ 10436 h 10436"/>
              <a:gd name="connsiteX1" fmla="*/ 1544 w 10000"/>
              <a:gd name="connsiteY1" fmla="*/ 10155 h 10436"/>
              <a:gd name="connsiteX2" fmla="*/ 3293 w 10000"/>
              <a:gd name="connsiteY2" fmla="*/ 7958 h 10436"/>
              <a:gd name="connsiteX3" fmla="*/ 4308 w 10000"/>
              <a:gd name="connsiteY3" fmla="*/ 4744 h 10436"/>
              <a:gd name="connsiteX4" fmla="*/ 5474 w 10000"/>
              <a:gd name="connsiteY4" fmla="*/ 849 h 10436"/>
              <a:gd name="connsiteX5" fmla="*/ 7289 w 10000"/>
              <a:gd name="connsiteY5" fmla="*/ 148 h 10436"/>
              <a:gd name="connsiteX6" fmla="*/ 8720 w 10000"/>
              <a:gd name="connsiteY6" fmla="*/ 2950 h 10436"/>
              <a:gd name="connsiteX7" fmla="*/ 10000 w 10000"/>
              <a:gd name="connsiteY7" fmla="*/ 6157 h 10436"/>
              <a:gd name="connsiteX0" fmla="*/ 0 w 10000"/>
              <a:gd name="connsiteY0" fmla="*/ 10548 h 10548"/>
              <a:gd name="connsiteX1" fmla="*/ 1544 w 10000"/>
              <a:gd name="connsiteY1" fmla="*/ 10267 h 10548"/>
              <a:gd name="connsiteX2" fmla="*/ 3293 w 10000"/>
              <a:gd name="connsiteY2" fmla="*/ 8070 h 10548"/>
              <a:gd name="connsiteX3" fmla="*/ 4308 w 10000"/>
              <a:gd name="connsiteY3" fmla="*/ 4856 h 10548"/>
              <a:gd name="connsiteX4" fmla="*/ 5474 w 10000"/>
              <a:gd name="connsiteY4" fmla="*/ 642 h 10548"/>
              <a:gd name="connsiteX5" fmla="*/ 7289 w 10000"/>
              <a:gd name="connsiteY5" fmla="*/ 260 h 10548"/>
              <a:gd name="connsiteX6" fmla="*/ 8720 w 10000"/>
              <a:gd name="connsiteY6" fmla="*/ 3062 h 10548"/>
              <a:gd name="connsiteX7" fmla="*/ 10000 w 10000"/>
              <a:gd name="connsiteY7" fmla="*/ 6269 h 10548"/>
              <a:gd name="connsiteX0" fmla="*/ 0 w 10000"/>
              <a:gd name="connsiteY0" fmla="*/ 10736 h 10736"/>
              <a:gd name="connsiteX1" fmla="*/ 1544 w 10000"/>
              <a:gd name="connsiteY1" fmla="*/ 10455 h 10736"/>
              <a:gd name="connsiteX2" fmla="*/ 3293 w 10000"/>
              <a:gd name="connsiteY2" fmla="*/ 8258 h 10736"/>
              <a:gd name="connsiteX3" fmla="*/ 4308 w 10000"/>
              <a:gd name="connsiteY3" fmla="*/ 5044 h 10736"/>
              <a:gd name="connsiteX4" fmla="*/ 5474 w 10000"/>
              <a:gd name="connsiteY4" fmla="*/ 830 h 10736"/>
              <a:gd name="connsiteX5" fmla="*/ 7374 w 10000"/>
              <a:gd name="connsiteY5" fmla="*/ 193 h 10736"/>
              <a:gd name="connsiteX6" fmla="*/ 8720 w 10000"/>
              <a:gd name="connsiteY6" fmla="*/ 3250 h 10736"/>
              <a:gd name="connsiteX7" fmla="*/ 10000 w 10000"/>
              <a:gd name="connsiteY7" fmla="*/ 6457 h 10736"/>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7374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361 w 10000"/>
              <a:gd name="connsiteY2" fmla="*/ 8701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08 h 10708"/>
              <a:gd name="connsiteX1" fmla="*/ 1544 w 10000"/>
              <a:gd name="connsiteY1" fmla="*/ 10427 h 10708"/>
              <a:gd name="connsiteX2" fmla="*/ 3361 w 10000"/>
              <a:gd name="connsiteY2" fmla="*/ 8676 h 10708"/>
              <a:gd name="connsiteX3" fmla="*/ 4564 w 10000"/>
              <a:gd name="connsiteY3" fmla="*/ 4251 h 10708"/>
              <a:gd name="connsiteX4" fmla="*/ 5474 w 10000"/>
              <a:gd name="connsiteY4" fmla="*/ 802 h 10708"/>
              <a:gd name="connsiteX5" fmla="*/ 6981 w 10000"/>
              <a:gd name="connsiteY5" fmla="*/ 165 h 10708"/>
              <a:gd name="connsiteX6" fmla="*/ 8805 w 10000"/>
              <a:gd name="connsiteY6" fmla="*/ 3158 h 10708"/>
              <a:gd name="connsiteX7" fmla="*/ 10000 w 10000"/>
              <a:gd name="connsiteY7" fmla="*/ 6429 h 10708"/>
              <a:gd name="connsiteX0" fmla="*/ 0 w 10000"/>
              <a:gd name="connsiteY0" fmla="*/ 10708 h 10865"/>
              <a:gd name="connsiteX1" fmla="*/ 1493 w 10000"/>
              <a:gd name="connsiteY1" fmla="*/ 10746 h 10865"/>
              <a:gd name="connsiteX2" fmla="*/ 3361 w 10000"/>
              <a:gd name="connsiteY2" fmla="*/ 8676 h 10865"/>
              <a:gd name="connsiteX3" fmla="*/ 4564 w 10000"/>
              <a:gd name="connsiteY3" fmla="*/ 4251 h 10865"/>
              <a:gd name="connsiteX4" fmla="*/ 5474 w 10000"/>
              <a:gd name="connsiteY4" fmla="*/ 802 h 10865"/>
              <a:gd name="connsiteX5" fmla="*/ 6981 w 10000"/>
              <a:gd name="connsiteY5" fmla="*/ 165 h 10865"/>
              <a:gd name="connsiteX6" fmla="*/ 8805 w 10000"/>
              <a:gd name="connsiteY6" fmla="*/ 3158 h 10865"/>
              <a:gd name="connsiteX7" fmla="*/ 10000 w 10000"/>
              <a:gd name="connsiteY7" fmla="*/ 6429 h 10865"/>
              <a:gd name="connsiteX0" fmla="*/ 0 w 10000"/>
              <a:gd name="connsiteY0" fmla="*/ 11473 h 11473"/>
              <a:gd name="connsiteX1" fmla="*/ 1493 w 10000"/>
              <a:gd name="connsiteY1" fmla="*/ 10746 h 11473"/>
              <a:gd name="connsiteX2" fmla="*/ 3361 w 10000"/>
              <a:gd name="connsiteY2" fmla="*/ 8676 h 11473"/>
              <a:gd name="connsiteX3" fmla="*/ 4564 w 10000"/>
              <a:gd name="connsiteY3" fmla="*/ 4251 h 11473"/>
              <a:gd name="connsiteX4" fmla="*/ 5474 w 10000"/>
              <a:gd name="connsiteY4" fmla="*/ 802 h 11473"/>
              <a:gd name="connsiteX5" fmla="*/ 6981 w 10000"/>
              <a:gd name="connsiteY5" fmla="*/ 165 h 11473"/>
              <a:gd name="connsiteX6" fmla="*/ 8805 w 10000"/>
              <a:gd name="connsiteY6" fmla="*/ 3158 h 11473"/>
              <a:gd name="connsiteX7" fmla="*/ 10000 w 10000"/>
              <a:gd name="connsiteY7" fmla="*/ 6429 h 11473"/>
              <a:gd name="connsiteX0" fmla="*/ 0 w 10017"/>
              <a:gd name="connsiteY0" fmla="*/ 10835 h 10901"/>
              <a:gd name="connsiteX1" fmla="*/ 1510 w 10017"/>
              <a:gd name="connsiteY1" fmla="*/ 10746 h 10901"/>
              <a:gd name="connsiteX2" fmla="*/ 3378 w 10017"/>
              <a:gd name="connsiteY2" fmla="*/ 8676 h 10901"/>
              <a:gd name="connsiteX3" fmla="*/ 4581 w 10017"/>
              <a:gd name="connsiteY3" fmla="*/ 4251 h 10901"/>
              <a:gd name="connsiteX4" fmla="*/ 5491 w 10017"/>
              <a:gd name="connsiteY4" fmla="*/ 802 h 10901"/>
              <a:gd name="connsiteX5" fmla="*/ 6998 w 10017"/>
              <a:gd name="connsiteY5" fmla="*/ 165 h 10901"/>
              <a:gd name="connsiteX6" fmla="*/ 8822 w 10017"/>
              <a:gd name="connsiteY6" fmla="*/ 3158 h 10901"/>
              <a:gd name="connsiteX7" fmla="*/ 10017 w 10017"/>
              <a:gd name="connsiteY7" fmla="*/ 6429 h 1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7" h="10901">
                <a:moveTo>
                  <a:pt x="0" y="10835"/>
                </a:moveTo>
                <a:cubicBezTo>
                  <a:pt x="378" y="10712"/>
                  <a:pt x="947" y="11106"/>
                  <a:pt x="1510" y="10746"/>
                </a:cubicBezTo>
                <a:cubicBezTo>
                  <a:pt x="2073" y="10386"/>
                  <a:pt x="2866" y="9758"/>
                  <a:pt x="3378" y="8676"/>
                </a:cubicBezTo>
                <a:cubicBezTo>
                  <a:pt x="3890" y="7594"/>
                  <a:pt x="4229" y="5563"/>
                  <a:pt x="4581" y="4251"/>
                </a:cubicBezTo>
                <a:cubicBezTo>
                  <a:pt x="4933" y="2939"/>
                  <a:pt x="5088" y="1483"/>
                  <a:pt x="5491" y="802"/>
                </a:cubicBezTo>
                <a:cubicBezTo>
                  <a:pt x="5894" y="121"/>
                  <a:pt x="6443" y="-228"/>
                  <a:pt x="6998" y="165"/>
                </a:cubicBezTo>
                <a:cubicBezTo>
                  <a:pt x="7553" y="558"/>
                  <a:pt x="8370" y="1923"/>
                  <a:pt x="8822" y="3158"/>
                </a:cubicBezTo>
                <a:cubicBezTo>
                  <a:pt x="9274" y="4393"/>
                  <a:pt x="9565" y="5140"/>
                  <a:pt x="10017" y="6429"/>
                </a:cubicBezTo>
              </a:path>
            </a:pathLst>
          </a:custGeom>
          <a:noFill/>
          <a:ln w="38100">
            <a:solidFill>
              <a:srgbClr val="008000"/>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solidFill>
                <a:srgbClr val="000000"/>
              </a:solidFill>
              <a:latin typeface="Calibri"/>
              <a:ea typeface="ＭＳ Ｐゴシック" charset="0"/>
              <a:cs typeface="Calibri"/>
            </a:endParaRPr>
          </a:p>
        </p:txBody>
      </p:sp>
      <p:sp>
        <p:nvSpPr>
          <p:cNvPr id="54" name="Text Box 35"/>
          <p:cNvSpPr txBox="1">
            <a:spLocks noChangeArrowheads="1"/>
          </p:cNvSpPr>
          <p:nvPr/>
        </p:nvSpPr>
        <p:spPr bwMode="auto">
          <a:xfrm>
            <a:off x="4559258" y="2218767"/>
            <a:ext cx="1767461" cy="338554"/>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600" b="1" dirty="0">
                <a:solidFill>
                  <a:srgbClr val="FF0000"/>
                </a:solidFill>
                <a:latin typeface="Calibri"/>
                <a:cs typeface="Calibri"/>
              </a:rPr>
              <a:t>observations</a:t>
            </a:r>
          </a:p>
        </p:txBody>
      </p:sp>
      <p:sp>
        <p:nvSpPr>
          <p:cNvPr id="55" name="Text Box 35"/>
          <p:cNvSpPr txBox="1">
            <a:spLocks noChangeArrowheads="1"/>
          </p:cNvSpPr>
          <p:nvPr/>
        </p:nvSpPr>
        <p:spPr bwMode="auto">
          <a:xfrm>
            <a:off x="3733800" y="1139268"/>
            <a:ext cx="1767461" cy="584776"/>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600" b="1" dirty="0">
                <a:solidFill>
                  <a:srgbClr val="9900FF"/>
                </a:solidFill>
                <a:latin typeface="Calibri"/>
                <a:cs typeface="Calibri"/>
              </a:rPr>
              <a:t>model-data </a:t>
            </a:r>
            <a:br>
              <a:rPr lang="en-US" sz="1600" b="1" dirty="0">
                <a:solidFill>
                  <a:srgbClr val="9900FF"/>
                </a:solidFill>
                <a:latin typeface="Calibri"/>
                <a:cs typeface="Calibri"/>
              </a:rPr>
            </a:br>
            <a:r>
              <a:rPr lang="en-US" sz="1600" b="1" dirty="0">
                <a:solidFill>
                  <a:srgbClr val="9900FF"/>
                </a:solidFill>
                <a:latin typeface="Calibri"/>
                <a:cs typeface="Calibri"/>
              </a:rPr>
              <a:t>misfit</a:t>
            </a:r>
          </a:p>
        </p:txBody>
      </p:sp>
      <p:sp>
        <p:nvSpPr>
          <p:cNvPr id="56" name="Rectangle 2"/>
          <p:cNvSpPr txBox="1">
            <a:spLocks noChangeArrowheads="1"/>
          </p:cNvSpPr>
          <p:nvPr/>
        </p:nvSpPr>
        <p:spPr>
          <a:xfrm>
            <a:off x="181782" y="100902"/>
            <a:ext cx="7915658" cy="4734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000000"/>
                </a:solidFill>
                <a:latin typeface="Calibri"/>
                <a:cs typeface="Calibri"/>
              </a:rPr>
              <a:t>Basic 4D-Var procedure</a:t>
            </a:r>
            <a:endParaRPr lang="en-US" sz="4000" b="1" dirty="0">
              <a:solidFill>
                <a:srgbClr val="000000"/>
              </a:solidFill>
              <a:latin typeface="Calibri"/>
              <a:cs typeface="Calibri"/>
            </a:endParaRPr>
          </a:p>
        </p:txBody>
      </p:sp>
      <p:graphicFrame>
        <p:nvGraphicFramePr>
          <p:cNvPr id="6" name="Object 5"/>
          <p:cNvGraphicFramePr>
            <a:graphicFrameLocks noChangeAspect="1"/>
          </p:cNvGraphicFramePr>
          <p:nvPr/>
        </p:nvGraphicFramePr>
        <p:xfrm>
          <a:off x="3223587" y="2629472"/>
          <a:ext cx="2094230" cy="669290"/>
        </p:xfrm>
        <a:graphic>
          <a:graphicData uri="http://schemas.openxmlformats.org/presentationml/2006/ole">
            <mc:AlternateContent xmlns:mc="http://schemas.openxmlformats.org/markup-compatibility/2006">
              <mc:Choice xmlns:v="urn:schemas-microsoft-com:vml" Requires="v">
                <p:oleObj spid="_x0000_s1065" name="Equation" r:id="rId5" imgW="1231900" imgH="393700" progId="Equation.DSMT4">
                  <p:embed/>
                </p:oleObj>
              </mc:Choice>
              <mc:Fallback>
                <p:oleObj name="Equation" r:id="rId5" imgW="1231900" imgH="393700" progId="Equation.DSMT4">
                  <p:embed/>
                  <p:pic>
                    <p:nvPicPr>
                      <p:cNvPr id="6" name="Object 5"/>
                      <p:cNvPicPr/>
                      <p:nvPr/>
                    </p:nvPicPr>
                    <p:blipFill>
                      <a:blip r:embed="rId6"/>
                      <a:stretch>
                        <a:fillRect/>
                      </a:stretch>
                    </p:blipFill>
                    <p:spPr>
                      <a:xfrm>
                        <a:off x="3223587" y="2629472"/>
                        <a:ext cx="2094230" cy="66929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3291563" y="5015206"/>
          <a:ext cx="3048000" cy="548640"/>
        </p:xfrm>
        <a:graphic>
          <a:graphicData uri="http://schemas.openxmlformats.org/presentationml/2006/ole">
            <mc:AlternateContent xmlns:mc="http://schemas.openxmlformats.org/markup-compatibility/2006">
              <mc:Choice xmlns:v="urn:schemas-microsoft-com:vml" Requires="v">
                <p:oleObj spid="_x0000_s1066" name="Equation" r:id="rId7" imgW="2540000" imgH="457200" progId="Equation.DSMT4">
                  <p:embed/>
                </p:oleObj>
              </mc:Choice>
              <mc:Fallback>
                <p:oleObj name="Equation" r:id="rId7" imgW="2540000" imgH="457200" progId="Equation.DSMT4">
                  <p:embed/>
                  <p:pic>
                    <p:nvPicPr>
                      <p:cNvPr id="7" name="Object 6"/>
                      <p:cNvPicPr/>
                      <p:nvPr/>
                    </p:nvPicPr>
                    <p:blipFill>
                      <a:blip r:embed="rId8"/>
                      <a:stretch>
                        <a:fillRect/>
                      </a:stretch>
                    </p:blipFill>
                    <p:spPr>
                      <a:xfrm>
                        <a:off x="3291563" y="5015206"/>
                        <a:ext cx="3048000" cy="548640"/>
                      </a:xfrm>
                      <a:prstGeom prst="rect">
                        <a:avLst/>
                      </a:prstGeom>
                    </p:spPr>
                  </p:pic>
                </p:oleObj>
              </mc:Fallback>
            </mc:AlternateContent>
          </a:graphicData>
        </a:graphic>
      </p:graphicFrame>
      <p:sp>
        <p:nvSpPr>
          <p:cNvPr id="60" name="Text Box 36"/>
          <p:cNvSpPr txBox="1">
            <a:spLocks noChangeArrowheads="1"/>
          </p:cNvSpPr>
          <p:nvPr/>
        </p:nvSpPr>
        <p:spPr bwMode="auto">
          <a:xfrm>
            <a:off x="2294916" y="2235261"/>
            <a:ext cx="8583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b="1" dirty="0" err="1">
                <a:solidFill>
                  <a:srgbClr val="008000"/>
                </a:solidFill>
                <a:latin typeface="Calibri"/>
                <a:cs typeface="Calibri"/>
              </a:rPr>
              <a:t>x</a:t>
            </a:r>
            <a:r>
              <a:rPr lang="en-US" sz="1400" b="1" baseline="-25000" dirty="0" err="1">
                <a:solidFill>
                  <a:srgbClr val="008000"/>
                </a:solidFill>
                <a:latin typeface="Calibri"/>
                <a:cs typeface="Calibri"/>
              </a:rPr>
              <a:t>b</a:t>
            </a:r>
            <a:r>
              <a:rPr lang="en-US" sz="1400" b="1" dirty="0">
                <a:solidFill>
                  <a:srgbClr val="008000"/>
                </a:solidFill>
                <a:latin typeface="Calibri"/>
                <a:cs typeface="Calibri"/>
              </a:rPr>
              <a:t>(0)+</a:t>
            </a:r>
            <a:r>
              <a:rPr lang="en-US" sz="1400" b="1" dirty="0" err="1">
                <a:solidFill>
                  <a:srgbClr val="008000"/>
                </a:solidFill>
                <a:latin typeface="Lucida Grande"/>
                <a:ea typeface="Lucida Grande"/>
                <a:cs typeface="Lucida Grande"/>
              </a:rPr>
              <a:t>δx</a:t>
            </a:r>
            <a:endParaRPr lang="en-US" sz="1400" b="1" dirty="0">
              <a:solidFill>
                <a:srgbClr val="008000"/>
              </a:solidFill>
              <a:latin typeface="Calibri"/>
              <a:cs typeface="Calibri"/>
            </a:endParaRPr>
          </a:p>
        </p:txBody>
      </p:sp>
      <p:graphicFrame>
        <p:nvGraphicFramePr>
          <p:cNvPr id="9" name="Object 8"/>
          <p:cNvGraphicFramePr>
            <a:graphicFrameLocks noChangeAspect="1"/>
          </p:cNvGraphicFramePr>
          <p:nvPr/>
        </p:nvGraphicFramePr>
        <p:xfrm>
          <a:off x="2332598" y="6293515"/>
          <a:ext cx="399262" cy="245700"/>
        </p:xfrm>
        <a:graphic>
          <a:graphicData uri="http://schemas.openxmlformats.org/presentationml/2006/ole">
            <mc:AlternateContent xmlns:mc="http://schemas.openxmlformats.org/markup-compatibility/2006">
              <mc:Choice xmlns:v="urn:schemas-microsoft-com:vml" Requires="v">
                <p:oleObj spid="_x0000_s1067" name="Equation" r:id="rId9" imgW="330200" imgH="203200" progId="Equation.DSMT4">
                  <p:embed/>
                </p:oleObj>
              </mc:Choice>
              <mc:Fallback>
                <p:oleObj name="Equation" r:id="rId9" imgW="330200" imgH="203200" progId="Equation.DSMT4">
                  <p:embed/>
                  <p:pic>
                    <p:nvPicPr>
                      <p:cNvPr id="9" name="Object 8"/>
                      <p:cNvPicPr/>
                      <p:nvPr/>
                    </p:nvPicPr>
                    <p:blipFill>
                      <a:blip r:embed="rId10"/>
                      <a:stretch>
                        <a:fillRect/>
                      </a:stretch>
                    </p:blipFill>
                    <p:spPr>
                      <a:xfrm>
                        <a:off x="2332598" y="6293515"/>
                        <a:ext cx="399262" cy="245700"/>
                      </a:xfrm>
                      <a:prstGeom prst="rect">
                        <a:avLst/>
                      </a:prstGeom>
                    </p:spPr>
                  </p:pic>
                </p:oleObj>
              </mc:Fallback>
            </mc:AlternateContent>
          </a:graphicData>
        </a:graphic>
      </p:graphicFrame>
      <p:grpSp>
        <p:nvGrpSpPr>
          <p:cNvPr id="11" name="Group 10"/>
          <p:cNvGrpSpPr/>
          <p:nvPr/>
        </p:nvGrpSpPr>
        <p:grpSpPr>
          <a:xfrm>
            <a:off x="5587999" y="246063"/>
            <a:ext cx="2886245" cy="457524"/>
            <a:chOff x="5587999" y="246063"/>
            <a:chExt cx="2886245" cy="457524"/>
          </a:xfrm>
        </p:grpSpPr>
        <p:graphicFrame>
          <p:nvGraphicFramePr>
            <p:cNvPr id="62" name="Object 61"/>
            <p:cNvGraphicFramePr>
              <a:graphicFrameLocks noChangeAspect="1"/>
            </p:cNvGraphicFramePr>
            <p:nvPr/>
          </p:nvGraphicFramePr>
          <p:xfrm>
            <a:off x="5719720" y="246063"/>
            <a:ext cx="2667000" cy="457200"/>
          </p:xfrm>
          <a:graphic>
            <a:graphicData uri="http://schemas.openxmlformats.org/presentationml/2006/ole">
              <mc:AlternateContent xmlns:mc="http://schemas.openxmlformats.org/markup-compatibility/2006">
                <mc:Choice xmlns:v="urn:schemas-microsoft-com:vml" Requires="v">
                  <p:oleObj spid="_x0000_s1068" name="Equation" r:id="rId11" imgW="1333500" imgH="228600" progId="Equation.DSMT4">
                    <p:embed/>
                  </p:oleObj>
                </mc:Choice>
                <mc:Fallback>
                  <p:oleObj name="Equation" r:id="rId11" imgW="1333500" imgH="228600" progId="Equation.DSMT4">
                    <p:embed/>
                    <p:pic>
                      <p:nvPicPr>
                        <p:cNvPr id="62" name="Object 61"/>
                        <p:cNvPicPr/>
                        <p:nvPr/>
                      </p:nvPicPr>
                      <p:blipFill>
                        <a:blip r:embed="rId12"/>
                        <a:stretch>
                          <a:fillRect/>
                        </a:stretch>
                      </p:blipFill>
                      <p:spPr>
                        <a:xfrm>
                          <a:off x="5719720" y="246063"/>
                          <a:ext cx="2667000" cy="457200"/>
                        </a:xfrm>
                        <a:prstGeom prst="rect">
                          <a:avLst/>
                        </a:prstGeom>
                      </p:spPr>
                    </p:pic>
                  </p:oleObj>
                </mc:Fallback>
              </mc:AlternateContent>
            </a:graphicData>
          </a:graphic>
        </p:graphicFrame>
        <p:sp>
          <p:nvSpPr>
            <p:cNvPr id="10" name="Rounded Rectangle 9"/>
            <p:cNvSpPr/>
            <p:nvPr/>
          </p:nvSpPr>
          <p:spPr bwMode="auto">
            <a:xfrm>
              <a:off x="5587999" y="267728"/>
              <a:ext cx="2886245" cy="435859"/>
            </a:xfrm>
            <a:prstGeom prst="roundRect">
              <a:avLst/>
            </a:prstGeom>
            <a:noFill/>
            <a:ln w="25400" cap="flat" cmpd="sng" algn="ctr">
              <a:solidFill>
                <a:srgbClr val="0080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Roman" pitchFamily="18" charset="0"/>
              </a:endParaRPr>
            </a:p>
          </p:txBody>
        </p:sp>
      </p:grpSp>
      <p:graphicFrame>
        <p:nvGraphicFramePr>
          <p:cNvPr id="57" name="Object 56"/>
          <p:cNvGraphicFramePr>
            <a:graphicFrameLocks noChangeAspect="1"/>
          </p:cNvGraphicFramePr>
          <p:nvPr/>
        </p:nvGraphicFramePr>
        <p:xfrm>
          <a:off x="6533695" y="3886864"/>
          <a:ext cx="1921510" cy="388620"/>
        </p:xfrm>
        <a:graphic>
          <a:graphicData uri="http://schemas.openxmlformats.org/presentationml/2006/ole">
            <mc:AlternateContent xmlns:mc="http://schemas.openxmlformats.org/markup-compatibility/2006">
              <mc:Choice xmlns:v="urn:schemas-microsoft-com:vml" Requires="v">
                <p:oleObj spid="_x0000_s1069" name="Equation" r:id="rId13" imgW="1130300" imgH="228600" progId="Equation.DSMT4">
                  <p:embed/>
                </p:oleObj>
              </mc:Choice>
              <mc:Fallback>
                <p:oleObj name="Equation" r:id="rId13" imgW="1130300" imgH="228600" progId="Equation.DSMT4">
                  <p:embed/>
                  <p:pic>
                    <p:nvPicPr>
                      <p:cNvPr id="57" name="Object 56"/>
                      <p:cNvPicPr/>
                      <p:nvPr/>
                    </p:nvPicPr>
                    <p:blipFill>
                      <a:blip r:embed="rId14"/>
                      <a:stretch>
                        <a:fillRect/>
                      </a:stretch>
                    </p:blipFill>
                    <p:spPr>
                      <a:xfrm>
                        <a:off x="6533695" y="3886864"/>
                        <a:ext cx="1921510" cy="38862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45AA5E1-A6C5-0D48-B299-CF386C3E0269}"/>
              </a:ext>
            </a:extLst>
          </p:cNvPr>
          <p:cNvSpPr txBox="1"/>
          <p:nvPr/>
        </p:nvSpPr>
        <p:spPr>
          <a:xfrm>
            <a:off x="3287949" y="0"/>
            <a:ext cx="2343783" cy="461665"/>
          </a:xfrm>
          <a:prstGeom prst="rect">
            <a:avLst/>
          </a:prstGeom>
          <a:noFill/>
        </p:spPr>
        <p:txBody>
          <a:bodyPr wrap="none" rtlCol="0">
            <a:spAutoFit/>
          </a:bodyPr>
          <a:lstStyle/>
          <a:p>
            <a:r>
              <a:rPr lang="en-US" sz="2400" dirty="0"/>
              <a:t>From John Wilkin</a:t>
            </a:r>
          </a:p>
        </p:txBody>
      </p:sp>
    </p:spTree>
    <p:extLst>
      <p:ext uri="{BB962C8B-B14F-4D97-AF65-F5344CB8AC3E}">
        <p14:creationId xmlns:p14="http://schemas.microsoft.com/office/powerpoint/2010/main" val="31085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9356"/>
                                        </p:tgtEl>
                                        <p:attrNameLst>
                                          <p:attrName>style.visibility</p:attrName>
                                        </p:attrNameLst>
                                      </p:cBhvr>
                                      <p:to>
                                        <p:strVal val="visible"/>
                                      </p:to>
                                    </p:set>
                                    <p:animEffect transition="in" filter="wipe(left)">
                                      <p:cBhvr>
                                        <p:cTn id="7" dur="500"/>
                                        <p:tgtEl>
                                          <p:spTgt spid="993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99363"/>
                                        </p:tgtEl>
                                        <p:attrNameLst>
                                          <p:attrName>style.visibility</p:attrName>
                                        </p:attrNameLst>
                                      </p:cBhvr>
                                      <p:to>
                                        <p:strVal val="visible"/>
                                      </p:to>
                                    </p:set>
                                    <p:anim calcmode="lin" valueType="num">
                                      <p:cBhvr additive="base">
                                        <p:cTn id="46" dur="500" fill="hold"/>
                                        <p:tgtEl>
                                          <p:spTgt spid="99363"/>
                                        </p:tgtEl>
                                        <p:attrNameLst>
                                          <p:attrName>ppt_x</p:attrName>
                                        </p:attrNameLst>
                                      </p:cBhvr>
                                      <p:tavLst>
                                        <p:tav tm="0">
                                          <p:val>
                                            <p:strVal val="#ppt_x"/>
                                          </p:val>
                                        </p:tav>
                                        <p:tav tm="100000">
                                          <p:val>
                                            <p:strVal val="#ppt_x"/>
                                          </p:val>
                                        </p:tav>
                                      </p:tavLst>
                                    </p:anim>
                                    <p:anim calcmode="lin" valueType="num">
                                      <p:cBhvr additive="base">
                                        <p:cTn id="47" dur="500" fill="hold"/>
                                        <p:tgtEl>
                                          <p:spTgt spid="99363"/>
                                        </p:tgtEl>
                                        <p:attrNameLst>
                                          <p:attrName>ppt_y</p:attrName>
                                        </p:attrNameLst>
                                      </p:cBhvr>
                                      <p:tavLst>
                                        <p:tav tm="0">
                                          <p:val>
                                            <p:strVal val="0-#ppt_h/2"/>
                                          </p:val>
                                        </p:tav>
                                        <p:tav tm="100000">
                                          <p:val>
                                            <p:strVal val="#ppt_y"/>
                                          </p:val>
                                        </p:tav>
                                      </p:tavLst>
                                    </p:anim>
                                  </p:childTnLst>
                                </p:cTn>
                              </p:par>
                              <p:par>
                                <p:cTn id="48" presetID="1"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par>
                                <p:cTn id="50" presetID="2" presetClass="entr" presetSubtype="1" fill="hold" grpId="0" nodeType="withEffect">
                                  <p:stCondLst>
                                    <p:cond delay="0"/>
                                  </p:stCondLst>
                                  <p:childTnLst>
                                    <p:set>
                                      <p:cBhvr>
                                        <p:cTn id="51" dur="1" fill="hold">
                                          <p:stCondLst>
                                            <p:cond delay="0"/>
                                          </p:stCondLst>
                                        </p:cTn>
                                        <p:tgtEl>
                                          <p:spTgt spid="99361"/>
                                        </p:tgtEl>
                                        <p:attrNameLst>
                                          <p:attrName>style.visibility</p:attrName>
                                        </p:attrNameLst>
                                      </p:cBhvr>
                                      <p:to>
                                        <p:strVal val="visible"/>
                                      </p:to>
                                    </p:set>
                                    <p:anim calcmode="lin" valueType="num">
                                      <p:cBhvr additive="base">
                                        <p:cTn id="52" dur="500" fill="hold"/>
                                        <p:tgtEl>
                                          <p:spTgt spid="99361"/>
                                        </p:tgtEl>
                                        <p:attrNameLst>
                                          <p:attrName>ppt_x</p:attrName>
                                        </p:attrNameLst>
                                      </p:cBhvr>
                                      <p:tavLst>
                                        <p:tav tm="0">
                                          <p:val>
                                            <p:strVal val="#ppt_x"/>
                                          </p:val>
                                        </p:tav>
                                        <p:tav tm="100000">
                                          <p:val>
                                            <p:strVal val="#ppt_x"/>
                                          </p:val>
                                        </p:tav>
                                      </p:tavLst>
                                    </p:anim>
                                    <p:anim calcmode="lin" valueType="num">
                                      <p:cBhvr additive="base">
                                        <p:cTn id="53" dur="500" fill="hold"/>
                                        <p:tgtEl>
                                          <p:spTgt spid="9936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99359"/>
                                        </p:tgtEl>
                                        <p:attrNameLst>
                                          <p:attrName>style.visibility</p:attrName>
                                        </p:attrNameLst>
                                      </p:cBhvr>
                                      <p:to>
                                        <p:strVal val="visible"/>
                                      </p:to>
                                    </p:set>
                                    <p:anim calcmode="lin" valueType="num">
                                      <p:cBhvr additive="base">
                                        <p:cTn id="56" dur="500" fill="hold"/>
                                        <p:tgtEl>
                                          <p:spTgt spid="99359"/>
                                        </p:tgtEl>
                                        <p:attrNameLst>
                                          <p:attrName>ppt_x</p:attrName>
                                        </p:attrNameLst>
                                      </p:cBhvr>
                                      <p:tavLst>
                                        <p:tav tm="0">
                                          <p:val>
                                            <p:strVal val="#ppt_x"/>
                                          </p:val>
                                        </p:tav>
                                        <p:tav tm="100000">
                                          <p:val>
                                            <p:strVal val="#ppt_x"/>
                                          </p:val>
                                        </p:tav>
                                      </p:tavLst>
                                    </p:anim>
                                    <p:anim calcmode="lin" valueType="num">
                                      <p:cBhvr additive="base">
                                        <p:cTn id="57" dur="500" fill="hold"/>
                                        <p:tgtEl>
                                          <p:spTgt spid="9935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99357"/>
                                        </p:tgtEl>
                                        <p:attrNameLst>
                                          <p:attrName>style.visibility</p:attrName>
                                        </p:attrNameLst>
                                      </p:cBhvr>
                                      <p:to>
                                        <p:strVal val="visible"/>
                                      </p:to>
                                    </p:set>
                                    <p:anim calcmode="lin" valueType="num">
                                      <p:cBhvr additive="base">
                                        <p:cTn id="60" dur="500" fill="hold"/>
                                        <p:tgtEl>
                                          <p:spTgt spid="99357"/>
                                        </p:tgtEl>
                                        <p:attrNameLst>
                                          <p:attrName>ppt_x</p:attrName>
                                        </p:attrNameLst>
                                      </p:cBhvr>
                                      <p:tavLst>
                                        <p:tav tm="0">
                                          <p:val>
                                            <p:strVal val="#ppt_x"/>
                                          </p:val>
                                        </p:tav>
                                        <p:tav tm="100000">
                                          <p:val>
                                            <p:strVal val="#ppt_x"/>
                                          </p:val>
                                        </p:tav>
                                      </p:tavLst>
                                    </p:anim>
                                    <p:anim calcmode="lin" valueType="num">
                                      <p:cBhvr additive="base">
                                        <p:cTn id="61" dur="500" fill="hold"/>
                                        <p:tgtEl>
                                          <p:spTgt spid="99357"/>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childTnLst>
                                </p:cTn>
                              </p:par>
                              <p:par>
                                <p:cTn id="66" presetID="22" presetClass="entr" presetSubtype="2" fill="hold" grpId="0" nodeType="withEffect">
                                  <p:stCondLst>
                                    <p:cond delay="0"/>
                                  </p:stCondLst>
                                  <p:childTnLst>
                                    <p:set>
                                      <p:cBhvr>
                                        <p:cTn id="67" dur="1" fill="hold">
                                          <p:stCondLst>
                                            <p:cond delay="0"/>
                                          </p:stCondLst>
                                        </p:cTn>
                                        <p:tgtEl>
                                          <p:spTgt spid="99365"/>
                                        </p:tgtEl>
                                        <p:attrNameLst>
                                          <p:attrName>style.visibility</p:attrName>
                                        </p:attrNameLst>
                                      </p:cBhvr>
                                      <p:to>
                                        <p:strVal val="visible"/>
                                      </p:to>
                                    </p:set>
                                    <p:animEffect transition="in" filter="wipe(right)">
                                      <p:cBhvr>
                                        <p:cTn id="68" dur="500"/>
                                        <p:tgtEl>
                                          <p:spTgt spid="99365"/>
                                        </p:tgtEl>
                                      </p:cBhvr>
                                    </p:animEffect>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99364"/>
                                        </p:tgtEl>
                                        <p:attrNameLst>
                                          <p:attrName>style.visibility</p:attrName>
                                        </p:attrNameLst>
                                      </p:cBhvr>
                                      <p:to>
                                        <p:strVal val="visible"/>
                                      </p:to>
                                    </p:set>
                                    <p:animEffect transition="in" filter="wipe(down)">
                                      <p:cBhvr>
                                        <p:cTn id="72" dur="500"/>
                                        <p:tgtEl>
                                          <p:spTgt spid="99364"/>
                                        </p:tgtEl>
                                      </p:cBhvr>
                                    </p:animEffect>
                                  </p:childTnLst>
                                </p:cTn>
                              </p:par>
                            </p:childTnLst>
                          </p:cTn>
                        </p:par>
                        <p:par>
                          <p:cTn id="73" fill="hold">
                            <p:stCondLst>
                              <p:cond delay="1000"/>
                            </p:stCondLst>
                            <p:childTnLst>
                              <p:par>
                                <p:cTn id="74" presetID="22" presetClass="entr" presetSubtype="2" fill="hold" grpId="0" nodeType="afterEffect">
                                  <p:stCondLst>
                                    <p:cond delay="0"/>
                                  </p:stCondLst>
                                  <p:childTnLst>
                                    <p:set>
                                      <p:cBhvr>
                                        <p:cTn id="75" dur="1" fill="hold">
                                          <p:stCondLst>
                                            <p:cond delay="0"/>
                                          </p:stCondLst>
                                        </p:cTn>
                                        <p:tgtEl>
                                          <p:spTgt spid="968722"/>
                                        </p:tgtEl>
                                        <p:attrNameLst>
                                          <p:attrName>style.visibility</p:attrName>
                                        </p:attrNameLst>
                                      </p:cBhvr>
                                      <p:to>
                                        <p:strVal val="visible"/>
                                      </p:to>
                                    </p:set>
                                    <p:animEffect transition="in" filter="wipe(right)">
                                      <p:cBhvr>
                                        <p:cTn id="76" dur="500"/>
                                        <p:tgtEl>
                                          <p:spTgt spid="968722"/>
                                        </p:tgtEl>
                                      </p:cBhvr>
                                    </p:animEffect>
                                  </p:childTnLst>
                                </p:cTn>
                              </p:par>
                            </p:childTnLst>
                          </p:cTn>
                        </p:par>
                        <p:par>
                          <p:cTn id="77" fill="hold">
                            <p:stCondLst>
                              <p:cond delay="1500"/>
                            </p:stCondLst>
                            <p:childTnLst>
                              <p:par>
                                <p:cTn id="78" presetID="22" presetClass="entr" presetSubtype="4" fill="hold" grpId="0" nodeType="afterEffect">
                                  <p:stCondLst>
                                    <p:cond delay="0"/>
                                  </p:stCondLst>
                                  <p:childTnLst>
                                    <p:set>
                                      <p:cBhvr>
                                        <p:cTn id="79" dur="1" fill="hold">
                                          <p:stCondLst>
                                            <p:cond delay="0"/>
                                          </p:stCondLst>
                                        </p:cTn>
                                        <p:tgtEl>
                                          <p:spTgt spid="99362"/>
                                        </p:tgtEl>
                                        <p:attrNameLst>
                                          <p:attrName>style.visibility</p:attrName>
                                        </p:attrNameLst>
                                      </p:cBhvr>
                                      <p:to>
                                        <p:strVal val="visible"/>
                                      </p:to>
                                    </p:set>
                                    <p:animEffect transition="in" filter="wipe(down)">
                                      <p:cBhvr>
                                        <p:cTn id="80" dur="500"/>
                                        <p:tgtEl>
                                          <p:spTgt spid="99362"/>
                                        </p:tgtEl>
                                      </p:cBhvr>
                                    </p:animEffect>
                                  </p:childTnLst>
                                </p:cTn>
                              </p:par>
                            </p:childTnLst>
                          </p:cTn>
                        </p:par>
                        <p:par>
                          <p:cTn id="81" fill="hold">
                            <p:stCondLst>
                              <p:cond delay="2000"/>
                            </p:stCondLst>
                            <p:childTnLst>
                              <p:par>
                                <p:cTn id="82" presetID="22" presetClass="entr" presetSubtype="2" fill="hold" grpId="0" nodeType="afterEffect">
                                  <p:stCondLst>
                                    <p:cond delay="0"/>
                                  </p:stCondLst>
                                  <p:childTnLst>
                                    <p:set>
                                      <p:cBhvr>
                                        <p:cTn id="83" dur="1" fill="hold">
                                          <p:stCondLst>
                                            <p:cond delay="0"/>
                                          </p:stCondLst>
                                        </p:cTn>
                                        <p:tgtEl>
                                          <p:spTgt spid="968731"/>
                                        </p:tgtEl>
                                        <p:attrNameLst>
                                          <p:attrName>style.visibility</p:attrName>
                                        </p:attrNameLst>
                                      </p:cBhvr>
                                      <p:to>
                                        <p:strVal val="visible"/>
                                      </p:to>
                                    </p:set>
                                    <p:animEffect transition="in" filter="wipe(right)">
                                      <p:cBhvr>
                                        <p:cTn id="84" dur="500"/>
                                        <p:tgtEl>
                                          <p:spTgt spid="968731"/>
                                        </p:tgtEl>
                                      </p:cBhvr>
                                    </p:animEffect>
                                  </p:childTnLst>
                                </p:cTn>
                              </p:par>
                            </p:childTnLst>
                          </p:cTn>
                        </p:par>
                        <p:par>
                          <p:cTn id="85" fill="hold">
                            <p:stCondLst>
                              <p:cond delay="2500"/>
                            </p:stCondLst>
                            <p:childTnLst>
                              <p:par>
                                <p:cTn id="86" presetID="22" presetClass="entr" presetSubtype="1" fill="hold" grpId="0" nodeType="afterEffect">
                                  <p:stCondLst>
                                    <p:cond delay="0"/>
                                  </p:stCondLst>
                                  <p:childTnLst>
                                    <p:set>
                                      <p:cBhvr>
                                        <p:cTn id="87" dur="1" fill="hold">
                                          <p:stCondLst>
                                            <p:cond delay="0"/>
                                          </p:stCondLst>
                                        </p:cTn>
                                        <p:tgtEl>
                                          <p:spTgt spid="99360"/>
                                        </p:tgtEl>
                                        <p:attrNameLst>
                                          <p:attrName>style.visibility</p:attrName>
                                        </p:attrNameLst>
                                      </p:cBhvr>
                                      <p:to>
                                        <p:strVal val="visible"/>
                                      </p:to>
                                    </p:set>
                                    <p:animEffect transition="in" filter="wipe(up)">
                                      <p:cBhvr>
                                        <p:cTn id="88" dur="500"/>
                                        <p:tgtEl>
                                          <p:spTgt spid="99360"/>
                                        </p:tgtEl>
                                      </p:cBhvr>
                                    </p:animEffect>
                                  </p:childTnLst>
                                </p:cTn>
                              </p:par>
                            </p:childTnLst>
                          </p:cTn>
                        </p:par>
                        <p:par>
                          <p:cTn id="89" fill="hold">
                            <p:stCondLst>
                              <p:cond delay="3000"/>
                            </p:stCondLst>
                            <p:childTnLst>
                              <p:par>
                                <p:cTn id="90" presetID="22" presetClass="entr" presetSubtype="2" fill="hold" grpId="0" nodeType="afterEffect">
                                  <p:stCondLst>
                                    <p:cond delay="0"/>
                                  </p:stCondLst>
                                  <p:childTnLst>
                                    <p:set>
                                      <p:cBhvr>
                                        <p:cTn id="91" dur="1" fill="hold">
                                          <p:stCondLst>
                                            <p:cond delay="0"/>
                                          </p:stCondLst>
                                        </p:cTn>
                                        <p:tgtEl>
                                          <p:spTgt spid="968727"/>
                                        </p:tgtEl>
                                        <p:attrNameLst>
                                          <p:attrName>style.visibility</p:attrName>
                                        </p:attrNameLst>
                                      </p:cBhvr>
                                      <p:to>
                                        <p:strVal val="visible"/>
                                      </p:to>
                                    </p:set>
                                    <p:animEffect transition="in" filter="wipe(right)">
                                      <p:cBhvr>
                                        <p:cTn id="92" dur="500"/>
                                        <p:tgtEl>
                                          <p:spTgt spid="968727"/>
                                        </p:tgtEl>
                                      </p:cBhvr>
                                    </p:animEffect>
                                  </p:childTnLst>
                                </p:cTn>
                              </p:par>
                            </p:childTnLst>
                          </p:cTn>
                        </p:par>
                        <p:par>
                          <p:cTn id="93" fill="hold">
                            <p:stCondLst>
                              <p:cond delay="3500"/>
                            </p:stCondLst>
                            <p:childTnLst>
                              <p:par>
                                <p:cTn id="94" presetID="22" presetClass="entr" presetSubtype="1" fill="hold" grpId="0" nodeType="afterEffect">
                                  <p:stCondLst>
                                    <p:cond delay="0"/>
                                  </p:stCondLst>
                                  <p:childTnLst>
                                    <p:set>
                                      <p:cBhvr>
                                        <p:cTn id="95" dur="1" fill="hold">
                                          <p:stCondLst>
                                            <p:cond delay="0"/>
                                          </p:stCondLst>
                                        </p:cTn>
                                        <p:tgtEl>
                                          <p:spTgt spid="99358"/>
                                        </p:tgtEl>
                                        <p:attrNameLst>
                                          <p:attrName>style.visibility</p:attrName>
                                        </p:attrNameLst>
                                      </p:cBhvr>
                                      <p:to>
                                        <p:strVal val="visible"/>
                                      </p:to>
                                    </p:set>
                                    <p:animEffect transition="in" filter="wipe(up)">
                                      <p:cBhvr>
                                        <p:cTn id="96" dur="500"/>
                                        <p:tgtEl>
                                          <p:spTgt spid="99358"/>
                                        </p:tgtEl>
                                      </p:cBhvr>
                                    </p:animEffect>
                                  </p:childTnLst>
                                </p:cTn>
                              </p:par>
                            </p:childTnLst>
                          </p:cTn>
                        </p:par>
                        <p:par>
                          <p:cTn id="97" fill="hold">
                            <p:stCondLst>
                              <p:cond delay="4000"/>
                            </p:stCondLst>
                            <p:childTnLst>
                              <p:par>
                                <p:cTn id="98" presetID="22" presetClass="entr" presetSubtype="2" fill="hold" grpId="0" nodeType="afterEffect">
                                  <p:stCondLst>
                                    <p:cond delay="0"/>
                                  </p:stCondLst>
                                  <p:childTnLst>
                                    <p:set>
                                      <p:cBhvr>
                                        <p:cTn id="99" dur="1" fill="hold">
                                          <p:stCondLst>
                                            <p:cond delay="0"/>
                                          </p:stCondLst>
                                        </p:cTn>
                                        <p:tgtEl>
                                          <p:spTgt spid="968738"/>
                                        </p:tgtEl>
                                        <p:attrNameLst>
                                          <p:attrName>style.visibility</p:attrName>
                                        </p:attrNameLst>
                                      </p:cBhvr>
                                      <p:to>
                                        <p:strVal val="visible"/>
                                      </p:to>
                                    </p:set>
                                    <p:animEffect transition="in" filter="wipe(right)">
                                      <p:cBhvr>
                                        <p:cTn id="100" dur="500"/>
                                        <p:tgtEl>
                                          <p:spTgt spid="968738"/>
                                        </p:tgtEl>
                                      </p:cBhvr>
                                    </p:animEffect>
                                  </p:childTnLst>
                                </p:cTn>
                              </p:par>
                              <p:par>
                                <p:cTn id="101" presetID="1"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wipe(left)">
                                      <p:cBhvr>
                                        <p:cTn id="107" dur="500"/>
                                        <p:tgtEl>
                                          <p:spTgt spid="52"/>
                                        </p:tgtEl>
                                      </p:cBhvr>
                                    </p:animEffect>
                                  </p:childTnLst>
                                </p:cTn>
                              </p:par>
                              <p:par>
                                <p:cTn id="108" presetID="1" presetClass="entr"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968722" grpId="0" animBg="1"/>
      <p:bldP spid="99363" grpId="0" animBg="1"/>
      <p:bldP spid="99364" grpId="0" animBg="1"/>
      <p:bldP spid="99365" grpId="0" animBg="1"/>
      <p:bldP spid="968727" grpId="0" animBg="1"/>
      <p:bldP spid="99361" grpId="0" animBg="1"/>
      <p:bldP spid="99362" grpId="0" animBg="1"/>
      <p:bldP spid="968731" grpId="0" animBg="1"/>
      <p:bldP spid="99359" grpId="0" animBg="1"/>
      <p:bldP spid="99360" grpId="0" animBg="1"/>
      <p:bldP spid="99357" grpId="0" animBg="1"/>
      <p:bldP spid="99358" grpId="0" animBg="1"/>
      <p:bldP spid="968738" grpId="0" animBg="1"/>
      <p:bldP spid="99356" grpId="0" animBg="1"/>
      <p:bldP spid="2" grpId="0"/>
      <p:bldP spid="42" grpId="0"/>
      <p:bldP spid="43" grpId="0"/>
      <p:bldP spid="44" grpId="0"/>
      <p:bldP spid="48" grpId="0" animBg="1"/>
      <p:bldP spid="49" grpId="0" animBg="1"/>
      <p:bldP spid="50" grpId="0" animBg="1"/>
      <p:bldP spid="51" grpId="0" animBg="1"/>
      <p:bldP spid="52" grpId="0" animBg="1"/>
      <p:bldP spid="54" grpId="0"/>
      <p:bldP spid="55"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2445" y="2052589"/>
            <a:ext cx="7779124" cy="2812492"/>
            <a:chOff x="2930638" y="618052"/>
            <a:chExt cx="7779124" cy="2812492"/>
          </a:xfrm>
        </p:grpSpPr>
        <p:sp>
          <p:nvSpPr>
            <p:cNvPr id="3" name="Line 15"/>
            <p:cNvSpPr>
              <a:spLocks noChangeShapeType="1"/>
            </p:cNvSpPr>
            <p:nvPr/>
          </p:nvSpPr>
          <p:spPr bwMode="auto">
            <a:xfrm flipV="1">
              <a:off x="3109913" y="618052"/>
              <a:ext cx="0" cy="28124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4" name="Line 8"/>
            <p:cNvSpPr>
              <a:spLocks noChangeShapeType="1"/>
            </p:cNvSpPr>
            <p:nvPr/>
          </p:nvSpPr>
          <p:spPr bwMode="auto">
            <a:xfrm>
              <a:off x="2930638" y="3367088"/>
              <a:ext cx="777912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5" name="Rectangle 4"/>
            <p:cNvSpPr/>
            <p:nvPr/>
          </p:nvSpPr>
          <p:spPr>
            <a:xfrm>
              <a:off x="3839537" y="2243508"/>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6" name="Rectangle 5"/>
            <p:cNvSpPr/>
            <p:nvPr/>
          </p:nvSpPr>
          <p:spPr>
            <a:xfrm>
              <a:off x="4749111" y="1853730"/>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7" name="Rectangle 6"/>
            <p:cNvSpPr/>
            <p:nvPr/>
          </p:nvSpPr>
          <p:spPr>
            <a:xfrm>
              <a:off x="5805862" y="796727"/>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8" name="Rectangle 7"/>
            <p:cNvSpPr/>
            <p:nvPr/>
          </p:nvSpPr>
          <p:spPr>
            <a:xfrm>
              <a:off x="7033309" y="1236282"/>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9" name="Freeform 37"/>
            <p:cNvSpPr>
              <a:spLocks/>
            </p:cNvSpPr>
            <p:nvPr/>
          </p:nvSpPr>
          <p:spPr bwMode="auto">
            <a:xfrm>
              <a:off x="3115987" y="1019711"/>
              <a:ext cx="4546262" cy="1416933"/>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 name="connsiteX0" fmla="*/ 0 w 10000"/>
                <a:gd name="connsiteY0" fmla="*/ 10000 h 10000"/>
                <a:gd name="connsiteX1" fmla="*/ 1536 w 10000"/>
                <a:gd name="connsiteY1" fmla="*/ 9613 h 10000"/>
                <a:gd name="connsiteX2" fmla="*/ 2597 w 10000"/>
                <a:gd name="connsiteY2" fmla="*/ 5960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10000 h 10000"/>
                <a:gd name="connsiteX1" fmla="*/ 1536 w 10000"/>
                <a:gd name="connsiteY1" fmla="*/ 9613 h 10000"/>
                <a:gd name="connsiteX2" fmla="*/ 3276 w 10000"/>
                <a:gd name="connsiteY2" fmla="*/ 6577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9982 h 9982"/>
                <a:gd name="connsiteX1" fmla="*/ 1536 w 10000"/>
                <a:gd name="connsiteY1" fmla="*/ 9595 h 9982"/>
                <a:gd name="connsiteX2" fmla="*/ 3276 w 10000"/>
                <a:gd name="connsiteY2" fmla="*/ 6559 h 9982"/>
                <a:gd name="connsiteX3" fmla="*/ 4286 w 10000"/>
                <a:gd name="connsiteY3" fmla="*/ 2119 h 9982"/>
                <a:gd name="connsiteX4" fmla="*/ 4936 w 10000"/>
                <a:gd name="connsiteY4" fmla="*/ 263 h 9982"/>
                <a:gd name="connsiteX5" fmla="*/ 6539 w 10000"/>
                <a:gd name="connsiteY5" fmla="*/ 263 h 9982"/>
                <a:gd name="connsiteX6" fmla="*/ 8200 w 10000"/>
                <a:gd name="connsiteY6" fmla="*/ 2636 h 9982"/>
                <a:gd name="connsiteX7" fmla="*/ 10000 w 10000"/>
                <a:gd name="connsiteY7" fmla="*/ 7418 h 9982"/>
                <a:gd name="connsiteX0" fmla="*/ 0 w 10000"/>
                <a:gd name="connsiteY0" fmla="*/ 13290 h 13290"/>
                <a:gd name="connsiteX1" fmla="*/ 1536 w 10000"/>
                <a:gd name="connsiteY1" fmla="*/ 12902 h 13290"/>
                <a:gd name="connsiteX2" fmla="*/ 3276 w 10000"/>
                <a:gd name="connsiteY2" fmla="*/ 9861 h 13290"/>
                <a:gd name="connsiteX3" fmla="*/ 4286 w 10000"/>
                <a:gd name="connsiteY3" fmla="*/ 5413 h 13290"/>
                <a:gd name="connsiteX4" fmla="*/ 5259 w 10000"/>
                <a:gd name="connsiteY4" fmla="*/ 23 h 13290"/>
                <a:gd name="connsiteX5" fmla="*/ 6539 w 10000"/>
                <a:gd name="connsiteY5" fmla="*/ 3553 h 13290"/>
                <a:gd name="connsiteX6" fmla="*/ 8200 w 10000"/>
                <a:gd name="connsiteY6" fmla="*/ 5931 h 13290"/>
                <a:gd name="connsiteX7" fmla="*/ 10000 w 10000"/>
                <a:gd name="connsiteY7" fmla="*/ 10721 h 13290"/>
                <a:gd name="connsiteX0" fmla="*/ 0 w 10000"/>
                <a:gd name="connsiteY0" fmla="*/ 14025 h 14025"/>
                <a:gd name="connsiteX1" fmla="*/ 1536 w 10000"/>
                <a:gd name="connsiteY1" fmla="*/ 13637 h 14025"/>
                <a:gd name="connsiteX2" fmla="*/ 3276 w 10000"/>
                <a:gd name="connsiteY2" fmla="*/ 10596 h 14025"/>
                <a:gd name="connsiteX3" fmla="*/ 4286 w 10000"/>
                <a:gd name="connsiteY3" fmla="*/ 6148 h 14025"/>
                <a:gd name="connsiteX4" fmla="*/ 5259 w 10000"/>
                <a:gd name="connsiteY4" fmla="*/ 758 h 14025"/>
                <a:gd name="connsiteX5" fmla="*/ 7099 w 10000"/>
                <a:gd name="connsiteY5" fmla="*/ 670 h 14025"/>
                <a:gd name="connsiteX6" fmla="*/ 8200 w 10000"/>
                <a:gd name="connsiteY6" fmla="*/ 6666 h 14025"/>
                <a:gd name="connsiteX7" fmla="*/ 10000 w 10000"/>
                <a:gd name="connsiteY7" fmla="*/ 11456 h 14025"/>
                <a:gd name="connsiteX0" fmla="*/ 0 w 10000"/>
                <a:gd name="connsiteY0" fmla="*/ 13924 h 13924"/>
                <a:gd name="connsiteX1" fmla="*/ 1536 w 10000"/>
                <a:gd name="connsiteY1" fmla="*/ 13536 h 13924"/>
                <a:gd name="connsiteX2" fmla="*/ 3276 w 10000"/>
                <a:gd name="connsiteY2" fmla="*/ 10495 h 13924"/>
                <a:gd name="connsiteX3" fmla="*/ 4286 w 10000"/>
                <a:gd name="connsiteY3" fmla="*/ 6047 h 13924"/>
                <a:gd name="connsiteX4" fmla="*/ 5259 w 10000"/>
                <a:gd name="connsiteY4" fmla="*/ 657 h 13924"/>
                <a:gd name="connsiteX5" fmla="*/ 7099 w 10000"/>
                <a:gd name="connsiteY5" fmla="*/ 569 h 13924"/>
                <a:gd name="connsiteX6" fmla="*/ 8676 w 10000"/>
                <a:gd name="connsiteY6" fmla="*/ 4977 h 13924"/>
                <a:gd name="connsiteX7" fmla="*/ 10000 w 10000"/>
                <a:gd name="connsiteY7" fmla="*/ 11355 h 13924"/>
                <a:gd name="connsiteX0" fmla="*/ 0 w 9949"/>
                <a:gd name="connsiteY0" fmla="*/ 13924 h 13924"/>
                <a:gd name="connsiteX1" fmla="*/ 1536 w 9949"/>
                <a:gd name="connsiteY1" fmla="*/ 13536 h 13924"/>
                <a:gd name="connsiteX2" fmla="*/ 3276 w 9949"/>
                <a:gd name="connsiteY2" fmla="*/ 10495 h 13924"/>
                <a:gd name="connsiteX3" fmla="*/ 4286 w 9949"/>
                <a:gd name="connsiteY3" fmla="*/ 6047 h 13924"/>
                <a:gd name="connsiteX4" fmla="*/ 5259 w 9949"/>
                <a:gd name="connsiteY4" fmla="*/ 657 h 13924"/>
                <a:gd name="connsiteX5" fmla="*/ 7099 w 9949"/>
                <a:gd name="connsiteY5" fmla="*/ 569 h 13924"/>
                <a:gd name="connsiteX6" fmla="*/ 8676 w 9949"/>
                <a:gd name="connsiteY6" fmla="*/ 4977 h 13924"/>
                <a:gd name="connsiteX7" fmla="*/ 9949 w 9949"/>
                <a:gd name="connsiteY7" fmla="*/ 8002 h 13924"/>
                <a:gd name="connsiteX0" fmla="*/ 0 w 10000"/>
                <a:gd name="connsiteY0" fmla="*/ 9940 h 9940"/>
                <a:gd name="connsiteX1" fmla="*/ 1544 w 10000"/>
                <a:gd name="connsiteY1" fmla="*/ 9661 h 9940"/>
                <a:gd name="connsiteX2" fmla="*/ 3293 w 10000"/>
                <a:gd name="connsiteY2" fmla="*/ 7477 h 9940"/>
                <a:gd name="connsiteX3" fmla="*/ 4308 w 10000"/>
                <a:gd name="connsiteY3" fmla="*/ 4283 h 9940"/>
                <a:gd name="connsiteX4" fmla="*/ 5286 w 10000"/>
                <a:gd name="connsiteY4" fmla="*/ 412 h 9940"/>
                <a:gd name="connsiteX5" fmla="*/ 7135 w 10000"/>
                <a:gd name="connsiteY5" fmla="*/ 349 h 9940"/>
                <a:gd name="connsiteX6" fmla="*/ 8720 w 10000"/>
                <a:gd name="connsiteY6" fmla="*/ 2500 h 9940"/>
                <a:gd name="connsiteX7" fmla="*/ 10000 w 10000"/>
                <a:gd name="connsiteY7" fmla="*/ 5687 h 9940"/>
                <a:gd name="connsiteX0" fmla="*/ 0 w 10000"/>
                <a:gd name="connsiteY0" fmla="*/ 9999 h 9999"/>
                <a:gd name="connsiteX1" fmla="*/ 1544 w 10000"/>
                <a:gd name="connsiteY1" fmla="*/ 9718 h 9999"/>
                <a:gd name="connsiteX2" fmla="*/ 3293 w 10000"/>
                <a:gd name="connsiteY2" fmla="*/ 7521 h 9999"/>
                <a:gd name="connsiteX3" fmla="*/ 4308 w 10000"/>
                <a:gd name="connsiteY3" fmla="*/ 4308 h 9999"/>
                <a:gd name="connsiteX4" fmla="*/ 5474 w 10000"/>
                <a:gd name="connsiteY4" fmla="*/ 413 h 9999"/>
                <a:gd name="connsiteX5" fmla="*/ 7135 w 10000"/>
                <a:gd name="connsiteY5" fmla="*/ 350 h 9999"/>
                <a:gd name="connsiteX6" fmla="*/ 8720 w 10000"/>
                <a:gd name="connsiteY6" fmla="*/ 2514 h 9999"/>
                <a:gd name="connsiteX7" fmla="*/ 10000 w 10000"/>
                <a:gd name="connsiteY7" fmla="*/ 5720 h 9999"/>
                <a:gd name="connsiteX0" fmla="*/ 0 w 10000"/>
                <a:gd name="connsiteY0" fmla="*/ 10436 h 10436"/>
                <a:gd name="connsiteX1" fmla="*/ 1544 w 10000"/>
                <a:gd name="connsiteY1" fmla="*/ 10155 h 10436"/>
                <a:gd name="connsiteX2" fmla="*/ 3293 w 10000"/>
                <a:gd name="connsiteY2" fmla="*/ 7958 h 10436"/>
                <a:gd name="connsiteX3" fmla="*/ 4308 w 10000"/>
                <a:gd name="connsiteY3" fmla="*/ 4744 h 10436"/>
                <a:gd name="connsiteX4" fmla="*/ 5474 w 10000"/>
                <a:gd name="connsiteY4" fmla="*/ 849 h 10436"/>
                <a:gd name="connsiteX5" fmla="*/ 7289 w 10000"/>
                <a:gd name="connsiteY5" fmla="*/ 148 h 10436"/>
                <a:gd name="connsiteX6" fmla="*/ 8720 w 10000"/>
                <a:gd name="connsiteY6" fmla="*/ 2950 h 10436"/>
                <a:gd name="connsiteX7" fmla="*/ 10000 w 10000"/>
                <a:gd name="connsiteY7" fmla="*/ 6157 h 10436"/>
                <a:gd name="connsiteX0" fmla="*/ 0 w 10000"/>
                <a:gd name="connsiteY0" fmla="*/ 10548 h 10548"/>
                <a:gd name="connsiteX1" fmla="*/ 1544 w 10000"/>
                <a:gd name="connsiteY1" fmla="*/ 10267 h 10548"/>
                <a:gd name="connsiteX2" fmla="*/ 3293 w 10000"/>
                <a:gd name="connsiteY2" fmla="*/ 8070 h 10548"/>
                <a:gd name="connsiteX3" fmla="*/ 4308 w 10000"/>
                <a:gd name="connsiteY3" fmla="*/ 4856 h 10548"/>
                <a:gd name="connsiteX4" fmla="*/ 5474 w 10000"/>
                <a:gd name="connsiteY4" fmla="*/ 642 h 10548"/>
                <a:gd name="connsiteX5" fmla="*/ 7289 w 10000"/>
                <a:gd name="connsiteY5" fmla="*/ 260 h 10548"/>
                <a:gd name="connsiteX6" fmla="*/ 8720 w 10000"/>
                <a:gd name="connsiteY6" fmla="*/ 3062 h 10548"/>
                <a:gd name="connsiteX7" fmla="*/ 10000 w 10000"/>
                <a:gd name="connsiteY7" fmla="*/ 6269 h 10548"/>
                <a:gd name="connsiteX0" fmla="*/ 0 w 10000"/>
                <a:gd name="connsiteY0" fmla="*/ 10736 h 10736"/>
                <a:gd name="connsiteX1" fmla="*/ 1544 w 10000"/>
                <a:gd name="connsiteY1" fmla="*/ 10455 h 10736"/>
                <a:gd name="connsiteX2" fmla="*/ 3293 w 10000"/>
                <a:gd name="connsiteY2" fmla="*/ 8258 h 10736"/>
                <a:gd name="connsiteX3" fmla="*/ 4308 w 10000"/>
                <a:gd name="connsiteY3" fmla="*/ 5044 h 10736"/>
                <a:gd name="connsiteX4" fmla="*/ 5474 w 10000"/>
                <a:gd name="connsiteY4" fmla="*/ 830 h 10736"/>
                <a:gd name="connsiteX5" fmla="*/ 7374 w 10000"/>
                <a:gd name="connsiteY5" fmla="*/ 193 h 10736"/>
                <a:gd name="connsiteX6" fmla="*/ 8720 w 10000"/>
                <a:gd name="connsiteY6" fmla="*/ 3250 h 10736"/>
                <a:gd name="connsiteX7" fmla="*/ 10000 w 10000"/>
                <a:gd name="connsiteY7" fmla="*/ 6457 h 10736"/>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7374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361 w 10000"/>
                <a:gd name="connsiteY2" fmla="*/ 8701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08 h 10708"/>
                <a:gd name="connsiteX1" fmla="*/ 1544 w 10000"/>
                <a:gd name="connsiteY1" fmla="*/ 10427 h 10708"/>
                <a:gd name="connsiteX2" fmla="*/ 3361 w 10000"/>
                <a:gd name="connsiteY2" fmla="*/ 8676 h 10708"/>
                <a:gd name="connsiteX3" fmla="*/ 4564 w 10000"/>
                <a:gd name="connsiteY3" fmla="*/ 4251 h 10708"/>
                <a:gd name="connsiteX4" fmla="*/ 5474 w 10000"/>
                <a:gd name="connsiteY4" fmla="*/ 802 h 10708"/>
                <a:gd name="connsiteX5" fmla="*/ 6981 w 10000"/>
                <a:gd name="connsiteY5" fmla="*/ 165 h 10708"/>
                <a:gd name="connsiteX6" fmla="*/ 8805 w 10000"/>
                <a:gd name="connsiteY6" fmla="*/ 3158 h 10708"/>
                <a:gd name="connsiteX7" fmla="*/ 10000 w 10000"/>
                <a:gd name="connsiteY7" fmla="*/ 6429 h 10708"/>
                <a:gd name="connsiteX0" fmla="*/ 0 w 10000"/>
                <a:gd name="connsiteY0" fmla="*/ 10708 h 10865"/>
                <a:gd name="connsiteX1" fmla="*/ 1493 w 10000"/>
                <a:gd name="connsiteY1" fmla="*/ 10746 h 10865"/>
                <a:gd name="connsiteX2" fmla="*/ 3361 w 10000"/>
                <a:gd name="connsiteY2" fmla="*/ 8676 h 10865"/>
                <a:gd name="connsiteX3" fmla="*/ 4564 w 10000"/>
                <a:gd name="connsiteY3" fmla="*/ 4251 h 10865"/>
                <a:gd name="connsiteX4" fmla="*/ 5474 w 10000"/>
                <a:gd name="connsiteY4" fmla="*/ 802 h 10865"/>
                <a:gd name="connsiteX5" fmla="*/ 6981 w 10000"/>
                <a:gd name="connsiteY5" fmla="*/ 165 h 10865"/>
                <a:gd name="connsiteX6" fmla="*/ 8805 w 10000"/>
                <a:gd name="connsiteY6" fmla="*/ 3158 h 10865"/>
                <a:gd name="connsiteX7" fmla="*/ 10000 w 10000"/>
                <a:gd name="connsiteY7" fmla="*/ 6429 h 10865"/>
                <a:gd name="connsiteX0" fmla="*/ 0 w 10000"/>
                <a:gd name="connsiteY0" fmla="*/ 11473 h 11473"/>
                <a:gd name="connsiteX1" fmla="*/ 1493 w 10000"/>
                <a:gd name="connsiteY1" fmla="*/ 10746 h 11473"/>
                <a:gd name="connsiteX2" fmla="*/ 3361 w 10000"/>
                <a:gd name="connsiteY2" fmla="*/ 8676 h 11473"/>
                <a:gd name="connsiteX3" fmla="*/ 4564 w 10000"/>
                <a:gd name="connsiteY3" fmla="*/ 4251 h 11473"/>
                <a:gd name="connsiteX4" fmla="*/ 5474 w 10000"/>
                <a:gd name="connsiteY4" fmla="*/ 802 h 11473"/>
                <a:gd name="connsiteX5" fmla="*/ 6981 w 10000"/>
                <a:gd name="connsiteY5" fmla="*/ 165 h 11473"/>
                <a:gd name="connsiteX6" fmla="*/ 8805 w 10000"/>
                <a:gd name="connsiteY6" fmla="*/ 3158 h 11473"/>
                <a:gd name="connsiteX7" fmla="*/ 10000 w 10000"/>
                <a:gd name="connsiteY7" fmla="*/ 6429 h 11473"/>
                <a:gd name="connsiteX0" fmla="*/ 0 w 10017"/>
                <a:gd name="connsiteY0" fmla="*/ 10835 h 10901"/>
                <a:gd name="connsiteX1" fmla="*/ 1510 w 10017"/>
                <a:gd name="connsiteY1" fmla="*/ 10746 h 10901"/>
                <a:gd name="connsiteX2" fmla="*/ 3378 w 10017"/>
                <a:gd name="connsiteY2" fmla="*/ 8676 h 10901"/>
                <a:gd name="connsiteX3" fmla="*/ 4581 w 10017"/>
                <a:gd name="connsiteY3" fmla="*/ 4251 h 10901"/>
                <a:gd name="connsiteX4" fmla="*/ 5491 w 10017"/>
                <a:gd name="connsiteY4" fmla="*/ 802 h 10901"/>
                <a:gd name="connsiteX5" fmla="*/ 6998 w 10017"/>
                <a:gd name="connsiteY5" fmla="*/ 165 h 10901"/>
                <a:gd name="connsiteX6" fmla="*/ 8822 w 10017"/>
                <a:gd name="connsiteY6" fmla="*/ 3158 h 10901"/>
                <a:gd name="connsiteX7" fmla="*/ 10017 w 10017"/>
                <a:gd name="connsiteY7" fmla="*/ 6429 h 10901"/>
                <a:gd name="connsiteX0" fmla="*/ 0 w 9410"/>
                <a:gd name="connsiteY0" fmla="*/ 10835 h 10901"/>
                <a:gd name="connsiteX1" fmla="*/ 1510 w 9410"/>
                <a:gd name="connsiteY1" fmla="*/ 10746 h 10901"/>
                <a:gd name="connsiteX2" fmla="*/ 3378 w 9410"/>
                <a:gd name="connsiteY2" fmla="*/ 8676 h 10901"/>
                <a:gd name="connsiteX3" fmla="*/ 4581 w 9410"/>
                <a:gd name="connsiteY3" fmla="*/ 4251 h 10901"/>
                <a:gd name="connsiteX4" fmla="*/ 5491 w 9410"/>
                <a:gd name="connsiteY4" fmla="*/ 802 h 10901"/>
                <a:gd name="connsiteX5" fmla="*/ 6998 w 9410"/>
                <a:gd name="connsiteY5" fmla="*/ 165 h 10901"/>
                <a:gd name="connsiteX6" fmla="*/ 8822 w 9410"/>
                <a:gd name="connsiteY6" fmla="*/ 3158 h 10901"/>
                <a:gd name="connsiteX7" fmla="*/ 9410 w 9410"/>
                <a:gd name="connsiteY7" fmla="*/ 4855 h 10901"/>
                <a:gd name="connsiteX0" fmla="*/ 0 w 10000"/>
                <a:gd name="connsiteY0" fmla="*/ 9939 h 10000"/>
                <a:gd name="connsiteX1" fmla="*/ 1605 w 10000"/>
                <a:gd name="connsiteY1" fmla="*/ 9858 h 10000"/>
                <a:gd name="connsiteX2" fmla="*/ 3590 w 10000"/>
                <a:gd name="connsiteY2" fmla="*/ 7959 h 10000"/>
                <a:gd name="connsiteX3" fmla="*/ 4868 w 10000"/>
                <a:gd name="connsiteY3" fmla="*/ 3900 h 10000"/>
                <a:gd name="connsiteX4" fmla="*/ 5835 w 10000"/>
                <a:gd name="connsiteY4" fmla="*/ 736 h 10000"/>
                <a:gd name="connsiteX5" fmla="*/ 7437 w 10000"/>
                <a:gd name="connsiteY5" fmla="*/ 151 h 10000"/>
                <a:gd name="connsiteX6" fmla="*/ 9375 w 10000"/>
                <a:gd name="connsiteY6" fmla="*/ 2897 h 10000"/>
                <a:gd name="connsiteX7" fmla="*/ 10000 w 10000"/>
                <a:gd name="connsiteY7" fmla="*/ 4454 h 10000"/>
                <a:gd name="connsiteX0" fmla="*/ 0 w 10000"/>
                <a:gd name="connsiteY0" fmla="*/ 9989 h 10050"/>
                <a:gd name="connsiteX1" fmla="*/ 1605 w 10000"/>
                <a:gd name="connsiteY1" fmla="*/ 9908 h 10050"/>
                <a:gd name="connsiteX2" fmla="*/ 3590 w 10000"/>
                <a:gd name="connsiteY2" fmla="*/ 8009 h 10050"/>
                <a:gd name="connsiteX3" fmla="*/ 4868 w 10000"/>
                <a:gd name="connsiteY3" fmla="*/ 3950 h 10050"/>
                <a:gd name="connsiteX4" fmla="*/ 5835 w 10000"/>
                <a:gd name="connsiteY4" fmla="*/ 786 h 10050"/>
                <a:gd name="connsiteX5" fmla="*/ 7437 w 10000"/>
                <a:gd name="connsiteY5" fmla="*/ 201 h 10050"/>
                <a:gd name="connsiteX6" fmla="*/ 9536 w 10000"/>
                <a:gd name="connsiteY6" fmla="*/ 3640 h 10050"/>
                <a:gd name="connsiteX7" fmla="*/ 10000 w 10000"/>
                <a:gd name="connsiteY7" fmla="*/ 4504 h 10050"/>
                <a:gd name="connsiteX0" fmla="*/ 0 w 10000"/>
                <a:gd name="connsiteY0" fmla="*/ 9989 h 10050"/>
                <a:gd name="connsiteX1" fmla="*/ 1605 w 10000"/>
                <a:gd name="connsiteY1" fmla="*/ 9908 h 10050"/>
                <a:gd name="connsiteX2" fmla="*/ 3590 w 10000"/>
                <a:gd name="connsiteY2" fmla="*/ 8009 h 10050"/>
                <a:gd name="connsiteX3" fmla="*/ 4868 w 10000"/>
                <a:gd name="connsiteY3" fmla="*/ 3950 h 10050"/>
                <a:gd name="connsiteX4" fmla="*/ 5835 w 10000"/>
                <a:gd name="connsiteY4" fmla="*/ 786 h 10050"/>
                <a:gd name="connsiteX5" fmla="*/ 7437 w 10000"/>
                <a:gd name="connsiteY5" fmla="*/ 201 h 10050"/>
                <a:gd name="connsiteX6" fmla="*/ 9536 w 10000"/>
                <a:gd name="connsiteY6" fmla="*/ 3640 h 10050"/>
                <a:gd name="connsiteX7" fmla="*/ 10000 w 10000"/>
                <a:gd name="connsiteY7" fmla="*/ 4504 h 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50">
                  <a:moveTo>
                    <a:pt x="0" y="9989"/>
                  </a:moveTo>
                  <a:cubicBezTo>
                    <a:pt x="402" y="9877"/>
                    <a:pt x="1006" y="10238"/>
                    <a:pt x="1605" y="9908"/>
                  </a:cubicBezTo>
                  <a:cubicBezTo>
                    <a:pt x="2203" y="9578"/>
                    <a:pt x="3046" y="9001"/>
                    <a:pt x="3590" y="8009"/>
                  </a:cubicBezTo>
                  <a:cubicBezTo>
                    <a:pt x="4134" y="7016"/>
                    <a:pt x="4494" y="5153"/>
                    <a:pt x="4868" y="3950"/>
                  </a:cubicBezTo>
                  <a:cubicBezTo>
                    <a:pt x="5242" y="2746"/>
                    <a:pt x="5407" y="1410"/>
                    <a:pt x="5835" y="786"/>
                  </a:cubicBezTo>
                  <a:cubicBezTo>
                    <a:pt x="6264" y="161"/>
                    <a:pt x="6820" y="-275"/>
                    <a:pt x="7437" y="201"/>
                  </a:cubicBezTo>
                  <a:cubicBezTo>
                    <a:pt x="8054" y="677"/>
                    <a:pt x="9055" y="2346"/>
                    <a:pt x="9536" y="3640"/>
                  </a:cubicBezTo>
                  <a:cubicBezTo>
                    <a:pt x="10017" y="4934"/>
                    <a:pt x="9466" y="3263"/>
                    <a:pt x="10000" y="4504"/>
                  </a:cubicBezTo>
                </a:path>
              </a:pathLst>
            </a:custGeom>
            <a:noFill/>
            <a:ln w="38100">
              <a:solidFill>
                <a:srgbClr val="008000"/>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grpSp>
      <p:sp>
        <p:nvSpPr>
          <p:cNvPr id="17" name="Rectangle 2"/>
          <p:cNvSpPr txBox="1">
            <a:spLocks noChangeArrowheads="1"/>
          </p:cNvSpPr>
          <p:nvPr/>
        </p:nvSpPr>
        <p:spPr>
          <a:xfrm>
            <a:off x="663084" y="194406"/>
            <a:ext cx="7998582" cy="13843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a:lstStyle>
          <a:p>
            <a:pPr algn="l" eaLnBrk="1" hangingPunct="1">
              <a:defRPr/>
            </a:pPr>
            <a:r>
              <a:rPr lang="en-US" sz="2400" dirty="0">
                <a:solidFill>
                  <a:schemeClr val="tx1"/>
                </a:solidFill>
                <a:latin typeface="Calibri"/>
                <a:cs typeface="Calibri"/>
              </a:rPr>
              <a:t>The best fit becomes the </a:t>
            </a:r>
            <a:r>
              <a:rPr lang="en-US" sz="2400" i="1" dirty="0">
                <a:solidFill>
                  <a:schemeClr val="tx1"/>
                </a:solidFill>
                <a:latin typeface="Calibri"/>
                <a:cs typeface="Calibri"/>
              </a:rPr>
              <a:t>analysis</a:t>
            </a:r>
          </a:p>
        </p:txBody>
      </p:sp>
      <p:sp>
        <p:nvSpPr>
          <p:cNvPr id="20" name="Text Box 10"/>
          <p:cNvSpPr txBox="1">
            <a:spLocks noChangeArrowheads="1"/>
          </p:cNvSpPr>
          <p:nvPr/>
        </p:nvSpPr>
        <p:spPr bwMode="auto">
          <a:xfrm>
            <a:off x="561442" y="5792256"/>
            <a:ext cx="8223418" cy="701675"/>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defTabSz="914400" eaLnBrk="0" fontAlgn="base" hangingPunct="0">
              <a:spcBef>
                <a:spcPct val="50000"/>
              </a:spcBef>
              <a:spcAft>
                <a:spcPct val="0"/>
              </a:spcAft>
              <a:defRPr/>
            </a:pPr>
            <a:r>
              <a:rPr lang="en-US" sz="2000" dirty="0">
                <a:latin typeface="Calibri"/>
                <a:ea typeface="ＭＳ Ｐゴシック" charset="0"/>
                <a:cs typeface="Calibri"/>
              </a:rPr>
              <a:t>The </a:t>
            </a:r>
            <a:r>
              <a:rPr lang="en-US" sz="2000" i="1" u="sng" dirty="0">
                <a:latin typeface="Calibri"/>
                <a:ea typeface="ＭＳ Ｐゴシック" charset="0"/>
                <a:cs typeface="Calibri"/>
              </a:rPr>
              <a:t>strong constraint</a:t>
            </a:r>
            <a:r>
              <a:rPr lang="en-US" sz="2000" i="1" dirty="0">
                <a:latin typeface="Calibri"/>
                <a:ea typeface="ＭＳ Ｐゴシック" charset="0"/>
                <a:cs typeface="Calibri"/>
              </a:rPr>
              <a:t> </a:t>
            </a:r>
            <a:r>
              <a:rPr lang="en-US" sz="2000" dirty="0">
                <a:latin typeface="Calibri"/>
                <a:ea typeface="ＭＳ Ｐゴシック" charset="0"/>
                <a:cs typeface="Calibri"/>
              </a:rPr>
              <a:t>requires the trajectory satisfies the </a:t>
            </a:r>
            <a:r>
              <a:rPr lang="en-US" sz="2000" i="1" dirty="0">
                <a:latin typeface="Calibri"/>
                <a:ea typeface="ＭＳ Ｐゴシック" charset="0"/>
                <a:cs typeface="Calibri"/>
              </a:rPr>
              <a:t>physics</a:t>
            </a:r>
            <a:r>
              <a:rPr lang="en-US" sz="2000" dirty="0">
                <a:latin typeface="Calibri"/>
                <a:ea typeface="ＭＳ Ｐゴシック" charset="0"/>
                <a:cs typeface="Calibri"/>
              </a:rPr>
              <a:t> in ROMS. </a:t>
            </a:r>
            <a:br>
              <a:rPr lang="en-US" sz="2000" dirty="0">
                <a:latin typeface="Calibri"/>
                <a:ea typeface="ＭＳ Ｐゴシック" charset="0"/>
                <a:cs typeface="Calibri"/>
              </a:rPr>
            </a:br>
            <a:r>
              <a:rPr lang="en-US" sz="2000" dirty="0">
                <a:latin typeface="Calibri"/>
                <a:ea typeface="ＭＳ Ｐゴシック" charset="0"/>
                <a:cs typeface="Calibri"/>
              </a:rPr>
              <a:t>The </a:t>
            </a:r>
            <a:r>
              <a:rPr lang="en-US" sz="2000" dirty="0" err="1">
                <a:latin typeface="Calibri"/>
                <a:ea typeface="ＭＳ Ｐゴシック" charset="0"/>
                <a:cs typeface="Calibri"/>
              </a:rPr>
              <a:t>Adjoint</a:t>
            </a:r>
            <a:r>
              <a:rPr lang="en-US" sz="2000" dirty="0">
                <a:latin typeface="Calibri"/>
                <a:ea typeface="ＭＳ Ｐゴシック" charset="0"/>
                <a:cs typeface="Calibri"/>
              </a:rPr>
              <a:t> enforces the consistency among state variables.</a:t>
            </a:r>
          </a:p>
        </p:txBody>
      </p:sp>
      <p:sp>
        <p:nvSpPr>
          <p:cNvPr id="21" name="Line 3"/>
          <p:cNvSpPr>
            <a:spLocks noChangeShapeType="1"/>
          </p:cNvSpPr>
          <p:nvPr/>
        </p:nvSpPr>
        <p:spPr bwMode="auto">
          <a:xfrm>
            <a:off x="706969" y="1905652"/>
            <a:ext cx="4494916" cy="0"/>
          </a:xfrm>
          <a:prstGeom prst="line">
            <a:avLst/>
          </a:prstGeom>
          <a:noFill/>
          <a:ln w="25400">
            <a:solidFill>
              <a:srgbClr val="008000"/>
            </a:solidFill>
            <a:prstDash val="dash"/>
            <a:round/>
            <a:headEnd type="stealth" w="lg" len="lg"/>
            <a:tailEnd type="stealth" w="lg" len="lg"/>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25" name="Line 15"/>
          <p:cNvSpPr>
            <a:spLocks noChangeShapeType="1"/>
          </p:cNvSpPr>
          <p:nvPr/>
        </p:nvSpPr>
        <p:spPr bwMode="auto">
          <a:xfrm flipH="1" flipV="1">
            <a:off x="5264055" y="2670817"/>
            <a:ext cx="2213" cy="2024681"/>
          </a:xfrm>
          <a:prstGeom prst="line">
            <a:avLst/>
          </a:prstGeom>
          <a:noFill/>
          <a:ln w="9525">
            <a:solidFill>
              <a:schemeClr val="tx1"/>
            </a:solidFill>
            <a:prstDash val="dash"/>
            <a:round/>
            <a:headEnd/>
            <a:tailEnd type="non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26" name="Text Box 4"/>
          <p:cNvSpPr txBox="1">
            <a:spLocks noChangeArrowheads="1"/>
          </p:cNvSpPr>
          <p:nvPr/>
        </p:nvSpPr>
        <p:spPr bwMode="auto">
          <a:xfrm>
            <a:off x="1150962" y="1457204"/>
            <a:ext cx="2739452" cy="461665"/>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defRPr/>
            </a:pPr>
            <a:r>
              <a:rPr lang="en-US" sz="2400" dirty="0">
                <a:solidFill>
                  <a:srgbClr val="008000"/>
                </a:solidFill>
                <a:latin typeface="Calibri"/>
                <a:ea typeface="ＭＳ Ｐゴシック" charset="0"/>
                <a:cs typeface="Calibri"/>
              </a:rPr>
              <a:t>assimilation window</a:t>
            </a:r>
          </a:p>
        </p:txBody>
      </p:sp>
      <p:sp>
        <p:nvSpPr>
          <p:cNvPr id="28" name="Rectangle 6"/>
          <p:cNvSpPr>
            <a:spLocks noChangeArrowheads="1"/>
          </p:cNvSpPr>
          <p:nvPr/>
        </p:nvSpPr>
        <p:spPr bwMode="auto">
          <a:xfrm>
            <a:off x="568788" y="4801624"/>
            <a:ext cx="1782130" cy="6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i="1" dirty="0" err="1">
                <a:latin typeface="Calibri"/>
                <a:ea typeface="ＭＳ Ｐゴシック" charset="0"/>
                <a:cs typeface="Calibri"/>
              </a:rPr>
              <a:t>t</a:t>
            </a:r>
            <a:r>
              <a:rPr lang="en-US" i="1" baseline="-25000" dirty="0" err="1">
                <a:latin typeface="Calibri"/>
                <a:ea typeface="ＭＳ Ｐゴシック" charset="0"/>
                <a:cs typeface="Calibri"/>
              </a:rPr>
              <a:t>i</a:t>
            </a:r>
            <a:r>
              <a:rPr lang="en-US" dirty="0">
                <a:latin typeface="Calibri"/>
                <a:ea typeface="ＭＳ Ｐゴシック" charset="0"/>
                <a:cs typeface="Calibri"/>
              </a:rPr>
              <a:t> =  analysis </a:t>
            </a:r>
            <a:br>
              <a:rPr lang="en-US" dirty="0">
                <a:latin typeface="Calibri"/>
                <a:ea typeface="ＭＳ Ｐゴシック" charset="0"/>
                <a:cs typeface="Calibri"/>
              </a:rPr>
            </a:br>
            <a:r>
              <a:rPr lang="en-US" dirty="0">
                <a:latin typeface="Calibri"/>
                <a:ea typeface="ＭＳ Ｐゴシック" charset="0"/>
                <a:cs typeface="Calibri"/>
              </a:rPr>
              <a:t>       initial time </a:t>
            </a:r>
          </a:p>
        </p:txBody>
      </p:sp>
      <p:sp>
        <p:nvSpPr>
          <p:cNvPr id="29" name="Rectangle 8"/>
          <p:cNvSpPr>
            <a:spLocks noChangeArrowheads="1"/>
          </p:cNvSpPr>
          <p:nvPr/>
        </p:nvSpPr>
        <p:spPr bwMode="auto">
          <a:xfrm>
            <a:off x="5088236" y="4801624"/>
            <a:ext cx="1864086" cy="6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i="1" dirty="0" err="1">
                <a:latin typeface="Calibri"/>
                <a:ea typeface="ＭＳ Ｐゴシック" charset="0"/>
                <a:cs typeface="Calibri"/>
              </a:rPr>
              <a:t>t</a:t>
            </a:r>
            <a:r>
              <a:rPr lang="en-US" i="1" baseline="-25000" dirty="0" err="1">
                <a:latin typeface="Calibri"/>
                <a:ea typeface="ＭＳ Ｐゴシック" charset="0"/>
                <a:cs typeface="Calibri"/>
              </a:rPr>
              <a:t>f</a:t>
            </a:r>
            <a:r>
              <a:rPr lang="en-US" dirty="0">
                <a:latin typeface="Calibri"/>
                <a:ea typeface="ＭＳ Ｐゴシック" charset="0"/>
                <a:cs typeface="Calibri"/>
              </a:rPr>
              <a:t> =  analysis</a:t>
            </a:r>
            <a:br>
              <a:rPr lang="en-US" dirty="0">
                <a:latin typeface="Calibri"/>
                <a:ea typeface="ＭＳ Ｐゴシック" charset="0"/>
                <a:cs typeface="Calibri"/>
              </a:rPr>
            </a:br>
            <a:r>
              <a:rPr lang="en-US" dirty="0">
                <a:latin typeface="Calibri"/>
                <a:ea typeface="ＭＳ Ｐゴシック" charset="0"/>
                <a:cs typeface="Calibri"/>
              </a:rPr>
              <a:t>        final time </a:t>
            </a:r>
          </a:p>
        </p:txBody>
      </p:sp>
      <p:graphicFrame>
        <p:nvGraphicFramePr>
          <p:cNvPr id="30" name="Object 29"/>
          <p:cNvGraphicFramePr>
            <a:graphicFrameLocks noChangeAspect="1"/>
          </p:cNvGraphicFramePr>
          <p:nvPr/>
        </p:nvGraphicFramePr>
        <p:xfrm>
          <a:off x="2274604" y="4213954"/>
          <a:ext cx="2000250" cy="342900"/>
        </p:xfrm>
        <a:graphic>
          <a:graphicData uri="http://schemas.openxmlformats.org/presentationml/2006/ole">
            <mc:AlternateContent xmlns:mc="http://schemas.openxmlformats.org/markup-compatibility/2006">
              <mc:Choice xmlns:v="urn:schemas-microsoft-com:vml" Requires="v">
                <p:oleObj spid="_x0000_s2073" name="Equation" r:id="rId3" imgW="1333500" imgH="228600" progId="Equation.DSMT4">
                  <p:embed/>
                </p:oleObj>
              </mc:Choice>
              <mc:Fallback>
                <p:oleObj name="Equation" r:id="rId3" imgW="1333500" imgH="228600" progId="Equation.DSMT4">
                  <p:embed/>
                  <p:pic>
                    <p:nvPicPr>
                      <p:cNvPr id="30" name="Object 29"/>
                      <p:cNvPicPr/>
                      <p:nvPr/>
                    </p:nvPicPr>
                    <p:blipFill>
                      <a:blip r:embed="rId4"/>
                      <a:stretch>
                        <a:fillRect/>
                      </a:stretch>
                    </p:blipFill>
                    <p:spPr>
                      <a:xfrm>
                        <a:off x="2274604" y="4213954"/>
                        <a:ext cx="2000250" cy="342900"/>
                      </a:xfrm>
                      <a:prstGeom prst="rect">
                        <a:avLst/>
                      </a:prstGeom>
                    </p:spPr>
                  </p:pic>
                </p:oleObj>
              </mc:Fallback>
            </mc:AlternateContent>
          </a:graphicData>
        </a:graphic>
      </p:graphicFrame>
      <p:graphicFrame>
        <p:nvGraphicFramePr>
          <p:cNvPr id="31" name="Object 30"/>
          <p:cNvGraphicFramePr>
            <a:graphicFrameLocks noChangeAspect="1"/>
          </p:cNvGraphicFramePr>
          <p:nvPr/>
        </p:nvGraphicFramePr>
        <p:xfrm>
          <a:off x="742029" y="3930518"/>
          <a:ext cx="571500" cy="304800"/>
        </p:xfrm>
        <a:graphic>
          <a:graphicData uri="http://schemas.openxmlformats.org/presentationml/2006/ole">
            <mc:AlternateContent xmlns:mc="http://schemas.openxmlformats.org/markup-compatibility/2006">
              <mc:Choice xmlns:v="urn:schemas-microsoft-com:vml" Requires="v">
                <p:oleObj spid="_x0000_s2074" name="Equation" r:id="rId5" imgW="381000" imgH="203200" progId="Equation.DSMT4">
                  <p:embed/>
                </p:oleObj>
              </mc:Choice>
              <mc:Fallback>
                <p:oleObj name="Equation" r:id="rId5" imgW="381000" imgH="203200" progId="Equation.DSMT4">
                  <p:embed/>
                  <p:pic>
                    <p:nvPicPr>
                      <p:cNvPr id="31" name="Object 30"/>
                      <p:cNvPicPr/>
                      <p:nvPr/>
                    </p:nvPicPr>
                    <p:blipFill>
                      <a:blip r:embed="rId6"/>
                      <a:stretch>
                        <a:fillRect/>
                      </a:stretch>
                    </p:blipFill>
                    <p:spPr>
                      <a:xfrm>
                        <a:off x="742029" y="3930518"/>
                        <a:ext cx="571500" cy="304800"/>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4635116" y="3124761"/>
          <a:ext cx="609600" cy="342900"/>
        </p:xfrm>
        <a:graphic>
          <a:graphicData uri="http://schemas.openxmlformats.org/presentationml/2006/ole">
            <mc:AlternateContent xmlns:mc="http://schemas.openxmlformats.org/markup-compatibility/2006">
              <mc:Choice xmlns:v="urn:schemas-microsoft-com:vml" Requires="v">
                <p:oleObj spid="_x0000_s2075" name="Equation" r:id="rId7" imgW="406400" imgH="228600" progId="Equation.DSMT4">
                  <p:embed/>
                </p:oleObj>
              </mc:Choice>
              <mc:Fallback>
                <p:oleObj name="Equation" r:id="rId7" imgW="406400" imgH="228600" progId="Equation.DSMT4">
                  <p:embed/>
                  <p:pic>
                    <p:nvPicPr>
                      <p:cNvPr id="32" name="Object 31"/>
                      <p:cNvPicPr/>
                      <p:nvPr/>
                    </p:nvPicPr>
                    <p:blipFill>
                      <a:blip r:embed="rId8"/>
                      <a:stretch>
                        <a:fillRect/>
                      </a:stretch>
                    </p:blipFill>
                    <p:spPr>
                      <a:xfrm>
                        <a:off x="4635116" y="3124761"/>
                        <a:ext cx="609600" cy="342900"/>
                      </a:xfrm>
                      <a:prstGeom prst="rect">
                        <a:avLst/>
                      </a:prstGeom>
                    </p:spPr>
                  </p:pic>
                </p:oleObj>
              </mc:Fallback>
            </mc:AlternateContent>
          </a:graphicData>
        </a:graphic>
      </p:graphicFrame>
    </p:spTree>
    <p:extLst>
      <p:ext uri="{BB962C8B-B14F-4D97-AF65-F5344CB8AC3E}">
        <p14:creationId xmlns:p14="http://schemas.microsoft.com/office/powerpoint/2010/main" val="290644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2445" y="2052589"/>
            <a:ext cx="7779124" cy="2812492"/>
            <a:chOff x="2930638" y="618052"/>
            <a:chExt cx="7779124" cy="2812492"/>
          </a:xfrm>
        </p:grpSpPr>
        <p:sp>
          <p:nvSpPr>
            <p:cNvPr id="3" name="Line 15"/>
            <p:cNvSpPr>
              <a:spLocks noChangeShapeType="1"/>
            </p:cNvSpPr>
            <p:nvPr/>
          </p:nvSpPr>
          <p:spPr bwMode="auto">
            <a:xfrm flipV="1">
              <a:off x="3109913" y="618052"/>
              <a:ext cx="0" cy="28124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4" name="Line 8"/>
            <p:cNvSpPr>
              <a:spLocks noChangeShapeType="1"/>
            </p:cNvSpPr>
            <p:nvPr/>
          </p:nvSpPr>
          <p:spPr bwMode="auto">
            <a:xfrm>
              <a:off x="2930638" y="3367088"/>
              <a:ext cx="777912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5" name="Rectangle 4"/>
            <p:cNvSpPr/>
            <p:nvPr/>
          </p:nvSpPr>
          <p:spPr>
            <a:xfrm>
              <a:off x="3839537" y="2243508"/>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6" name="Rectangle 5"/>
            <p:cNvSpPr/>
            <p:nvPr/>
          </p:nvSpPr>
          <p:spPr>
            <a:xfrm>
              <a:off x="4749111" y="1853730"/>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7" name="Rectangle 6"/>
            <p:cNvSpPr/>
            <p:nvPr/>
          </p:nvSpPr>
          <p:spPr>
            <a:xfrm>
              <a:off x="5805862" y="796727"/>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8" name="Rectangle 7"/>
            <p:cNvSpPr/>
            <p:nvPr/>
          </p:nvSpPr>
          <p:spPr>
            <a:xfrm>
              <a:off x="7033309" y="1236282"/>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9" name="Freeform 37"/>
            <p:cNvSpPr>
              <a:spLocks/>
            </p:cNvSpPr>
            <p:nvPr/>
          </p:nvSpPr>
          <p:spPr bwMode="auto">
            <a:xfrm>
              <a:off x="3115987" y="1019711"/>
              <a:ext cx="4546262" cy="1416933"/>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 name="connsiteX0" fmla="*/ 0 w 10000"/>
                <a:gd name="connsiteY0" fmla="*/ 10000 h 10000"/>
                <a:gd name="connsiteX1" fmla="*/ 1536 w 10000"/>
                <a:gd name="connsiteY1" fmla="*/ 9613 h 10000"/>
                <a:gd name="connsiteX2" fmla="*/ 2597 w 10000"/>
                <a:gd name="connsiteY2" fmla="*/ 5960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10000 h 10000"/>
                <a:gd name="connsiteX1" fmla="*/ 1536 w 10000"/>
                <a:gd name="connsiteY1" fmla="*/ 9613 h 10000"/>
                <a:gd name="connsiteX2" fmla="*/ 3276 w 10000"/>
                <a:gd name="connsiteY2" fmla="*/ 6577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9982 h 9982"/>
                <a:gd name="connsiteX1" fmla="*/ 1536 w 10000"/>
                <a:gd name="connsiteY1" fmla="*/ 9595 h 9982"/>
                <a:gd name="connsiteX2" fmla="*/ 3276 w 10000"/>
                <a:gd name="connsiteY2" fmla="*/ 6559 h 9982"/>
                <a:gd name="connsiteX3" fmla="*/ 4286 w 10000"/>
                <a:gd name="connsiteY3" fmla="*/ 2119 h 9982"/>
                <a:gd name="connsiteX4" fmla="*/ 4936 w 10000"/>
                <a:gd name="connsiteY4" fmla="*/ 263 h 9982"/>
                <a:gd name="connsiteX5" fmla="*/ 6539 w 10000"/>
                <a:gd name="connsiteY5" fmla="*/ 263 h 9982"/>
                <a:gd name="connsiteX6" fmla="*/ 8200 w 10000"/>
                <a:gd name="connsiteY6" fmla="*/ 2636 h 9982"/>
                <a:gd name="connsiteX7" fmla="*/ 10000 w 10000"/>
                <a:gd name="connsiteY7" fmla="*/ 7418 h 9982"/>
                <a:gd name="connsiteX0" fmla="*/ 0 w 10000"/>
                <a:gd name="connsiteY0" fmla="*/ 13290 h 13290"/>
                <a:gd name="connsiteX1" fmla="*/ 1536 w 10000"/>
                <a:gd name="connsiteY1" fmla="*/ 12902 h 13290"/>
                <a:gd name="connsiteX2" fmla="*/ 3276 w 10000"/>
                <a:gd name="connsiteY2" fmla="*/ 9861 h 13290"/>
                <a:gd name="connsiteX3" fmla="*/ 4286 w 10000"/>
                <a:gd name="connsiteY3" fmla="*/ 5413 h 13290"/>
                <a:gd name="connsiteX4" fmla="*/ 5259 w 10000"/>
                <a:gd name="connsiteY4" fmla="*/ 23 h 13290"/>
                <a:gd name="connsiteX5" fmla="*/ 6539 w 10000"/>
                <a:gd name="connsiteY5" fmla="*/ 3553 h 13290"/>
                <a:gd name="connsiteX6" fmla="*/ 8200 w 10000"/>
                <a:gd name="connsiteY6" fmla="*/ 5931 h 13290"/>
                <a:gd name="connsiteX7" fmla="*/ 10000 w 10000"/>
                <a:gd name="connsiteY7" fmla="*/ 10721 h 13290"/>
                <a:gd name="connsiteX0" fmla="*/ 0 w 10000"/>
                <a:gd name="connsiteY0" fmla="*/ 14025 h 14025"/>
                <a:gd name="connsiteX1" fmla="*/ 1536 w 10000"/>
                <a:gd name="connsiteY1" fmla="*/ 13637 h 14025"/>
                <a:gd name="connsiteX2" fmla="*/ 3276 w 10000"/>
                <a:gd name="connsiteY2" fmla="*/ 10596 h 14025"/>
                <a:gd name="connsiteX3" fmla="*/ 4286 w 10000"/>
                <a:gd name="connsiteY3" fmla="*/ 6148 h 14025"/>
                <a:gd name="connsiteX4" fmla="*/ 5259 w 10000"/>
                <a:gd name="connsiteY4" fmla="*/ 758 h 14025"/>
                <a:gd name="connsiteX5" fmla="*/ 7099 w 10000"/>
                <a:gd name="connsiteY5" fmla="*/ 670 h 14025"/>
                <a:gd name="connsiteX6" fmla="*/ 8200 w 10000"/>
                <a:gd name="connsiteY6" fmla="*/ 6666 h 14025"/>
                <a:gd name="connsiteX7" fmla="*/ 10000 w 10000"/>
                <a:gd name="connsiteY7" fmla="*/ 11456 h 14025"/>
                <a:gd name="connsiteX0" fmla="*/ 0 w 10000"/>
                <a:gd name="connsiteY0" fmla="*/ 13924 h 13924"/>
                <a:gd name="connsiteX1" fmla="*/ 1536 w 10000"/>
                <a:gd name="connsiteY1" fmla="*/ 13536 h 13924"/>
                <a:gd name="connsiteX2" fmla="*/ 3276 w 10000"/>
                <a:gd name="connsiteY2" fmla="*/ 10495 h 13924"/>
                <a:gd name="connsiteX3" fmla="*/ 4286 w 10000"/>
                <a:gd name="connsiteY3" fmla="*/ 6047 h 13924"/>
                <a:gd name="connsiteX4" fmla="*/ 5259 w 10000"/>
                <a:gd name="connsiteY4" fmla="*/ 657 h 13924"/>
                <a:gd name="connsiteX5" fmla="*/ 7099 w 10000"/>
                <a:gd name="connsiteY5" fmla="*/ 569 h 13924"/>
                <a:gd name="connsiteX6" fmla="*/ 8676 w 10000"/>
                <a:gd name="connsiteY6" fmla="*/ 4977 h 13924"/>
                <a:gd name="connsiteX7" fmla="*/ 10000 w 10000"/>
                <a:gd name="connsiteY7" fmla="*/ 11355 h 13924"/>
                <a:gd name="connsiteX0" fmla="*/ 0 w 9949"/>
                <a:gd name="connsiteY0" fmla="*/ 13924 h 13924"/>
                <a:gd name="connsiteX1" fmla="*/ 1536 w 9949"/>
                <a:gd name="connsiteY1" fmla="*/ 13536 h 13924"/>
                <a:gd name="connsiteX2" fmla="*/ 3276 w 9949"/>
                <a:gd name="connsiteY2" fmla="*/ 10495 h 13924"/>
                <a:gd name="connsiteX3" fmla="*/ 4286 w 9949"/>
                <a:gd name="connsiteY3" fmla="*/ 6047 h 13924"/>
                <a:gd name="connsiteX4" fmla="*/ 5259 w 9949"/>
                <a:gd name="connsiteY4" fmla="*/ 657 h 13924"/>
                <a:gd name="connsiteX5" fmla="*/ 7099 w 9949"/>
                <a:gd name="connsiteY5" fmla="*/ 569 h 13924"/>
                <a:gd name="connsiteX6" fmla="*/ 8676 w 9949"/>
                <a:gd name="connsiteY6" fmla="*/ 4977 h 13924"/>
                <a:gd name="connsiteX7" fmla="*/ 9949 w 9949"/>
                <a:gd name="connsiteY7" fmla="*/ 8002 h 13924"/>
                <a:gd name="connsiteX0" fmla="*/ 0 w 10000"/>
                <a:gd name="connsiteY0" fmla="*/ 9940 h 9940"/>
                <a:gd name="connsiteX1" fmla="*/ 1544 w 10000"/>
                <a:gd name="connsiteY1" fmla="*/ 9661 h 9940"/>
                <a:gd name="connsiteX2" fmla="*/ 3293 w 10000"/>
                <a:gd name="connsiteY2" fmla="*/ 7477 h 9940"/>
                <a:gd name="connsiteX3" fmla="*/ 4308 w 10000"/>
                <a:gd name="connsiteY3" fmla="*/ 4283 h 9940"/>
                <a:gd name="connsiteX4" fmla="*/ 5286 w 10000"/>
                <a:gd name="connsiteY4" fmla="*/ 412 h 9940"/>
                <a:gd name="connsiteX5" fmla="*/ 7135 w 10000"/>
                <a:gd name="connsiteY5" fmla="*/ 349 h 9940"/>
                <a:gd name="connsiteX6" fmla="*/ 8720 w 10000"/>
                <a:gd name="connsiteY6" fmla="*/ 2500 h 9940"/>
                <a:gd name="connsiteX7" fmla="*/ 10000 w 10000"/>
                <a:gd name="connsiteY7" fmla="*/ 5687 h 9940"/>
                <a:gd name="connsiteX0" fmla="*/ 0 w 10000"/>
                <a:gd name="connsiteY0" fmla="*/ 9999 h 9999"/>
                <a:gd name="connsiteX1" fmla="*/ 1544 w 10000"/>
                <a:gd name="connsiteY1" fmla="*/ 9718 h 9999"/>
                <a:gd name="connsiteX2" fmla="*/ 3293 w 10000"/>
                <a:gd name="connsiteY2" fmla="*/ 7521 h 9999"/>
                <a:gd name="connsiteX3" fmla="*/ 4308 w 10000"/>
                <a:gd name="connsiteY3" fmla="*/ 4308 h 9999"/>
                <a:gd name="connsiteX4" fmla="*/ 5474 w 10000"/>
                <a:gd name="connsiteY4" fmla="*/ 413 h 9999"/>
                <a:gd name="connsiteX5" fmla="*/ 7135 w 10000"/>
                <a:gd name="connsiteY5" fmla="*/ 350 h 9999"/>
                <a:gd name="connsiteX6" fmla="*/ 8720 w 10000"/>
                <a:gd name="connsiteY6" fmla="*/ 2514 h 9999"/>
                <a:gd name="connsiteX7" fmla="*/ 10000 w 10000"/>
                <a:gd name="connsiteY7" fmla="*/ 5720 h 9999"/>
                <a:gd name="connsiteX0" fmla="*/ 0 w 10000"/>
                <a:gd name="connsiteY0" fmla="*/ 10436 h 10436"/>
                <a:gd name="connsiteX1" fmla="*/ 1544 w 10000"/>
                <a:gd name="connsiteY1" fmla="*/ 10155 h 10436"/>
                <a:gd name="connsiteX2" fmla="*/ 3293 w 10000"/>
                <a:gd name="connsiteY2" fmla="*/ 7958 h 10436"/>
                <a:gd name="connsiteX3" fmla="*/ 4308 w 10000"/>
                <a:gd name="connsiteY3" fmla="*/ 4744 h 10436"/>
                <a:gd name="connsiteX4" fmla="*/ 5474 w 10000"/>
                <a:gd name="connsiteY4" fmla="*/ 849 h 10436"/>
                <a:gd name="connsiteX5" fmla="*/ 7289 w 10000"/>
                <a:gd name="connsiteY5" fmla="*/ 148 h 10436"/>
                <a:gd name="connsiteX6" fmla="*/ 8720 w 10000"/>
                <a:gd name="connsiteY6" fmla="*/ 2950 h 10436"/>
                <a:gd name="connsiteX7" fmla="*/ 10000 w 10000"/>
                <a:gd name="connsiteY7" fmla="*/ 6157 h 10436"/>
                <a:gd name="connsiteX0" fmla="*/ 0 w 10000"/>
                <a:gd name="connsiteY0" fmla="*/ 10548 h 10548"/>
                <a:gd name="connsiteX1" fmla="*/ 1544 w 10000"/>
                <a:gd name="connsiteY1" fmla="*/ 10267 h 10548"/>
                <a:gd name="connsiteX2" fmla="*/ 3293 w 10000"/>
                <a:gd name="connsiteY2" fmla="*/ 8070 h 10548"/>
                <a:gd name="connsiteX3" fmla="*/ 4308 w 10000"/>
                <a:gd name="connsiteY3" fmla="*/ 4856 h 10548"/>
                <a:gd name="connsiteX4" fmla="*/ 5474 w 10000"/>
                <a:gd name="connsiteY4" fmla="*/ 642 h 10548"/>
                <a:gd name="connsiteX5" fmla="*/ 7289 w 10000"/>
                <a:gd name="connsiteY5" fmla="*/ 260 h 10548"/>
                <a:gd name="connsiteX6" fmla="*/ 8720 w 10000"/>
                <a:gd name="connsiteY6" fmla="*/ 3062 h 10548"/>
                <a:gd name="connsiteX7" fmla="*/ 10000 w 10000"/>
                <a:gd name="connsiteY7" fmla="*/ 6269 h 10548"/>
                <a:gd name="connsiteX0" fmla="*/ 0 w 10000"/>
                <a:gd name="connsiteY0" fmla="*/ 10736 h 10736"/>
                <a:gd name="connsiteX1" fmla="*/ 1544 w 10000"/>
                <a:gd name="connsiteY1" fmla="*/ 10455 h 10736"/>
                <a:gd name="connsiteX2" fmla="*/ 3293 w 10000"/>
                <a:gd name="connsiteY2" fmla="*/ 8258 h 10736"/>
                <a:gd name="connsiteX3" fmla="*/ 4308 w 10000"/>
                <a:gd name="connsiteY3" fmla="*/ 5044 h 10736"/>
                <a:gd name="connsiteX4" fmla="*/ 5474 w 10000"/>
                <a:gd name="connsiteY4" fmla="*/ 830 h 10736"/>
                <a:gd name="connsiteX5" fmla="*/ 7374 w 10000"/>
                <a:gd name="connsiteY5" fmla="*/ 193 h 10736"/>
                <a:gd name="connsiteX6" fmla="*/ 8720 w 10000"/>
                <a:gd name="connsiteY6" fmla="*/ 3250 h 10736"/>
                <a:gd name="connsiteX7" fmla="*/ 10000 w 10000"/>
                <a:gd name="connsiteY7" fmla="*/ 6457 h 10736"/>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7374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361 w 10000"/>
                <a:gd name="connsiteY2" fmla="*/ 8701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08 h 10708"/>
                <a:gd name="connsiteX1" fmla="*/ 1544 w 10000"/>
                <a:gd name="connsiteY1" fmla="*/ 10427 h 10708"/>
                <a:gd name="connsiteX2" fmla="*/ 3361 w 10000"/>
                <a:gd name="connsiteY2" fmla="*/ 8676 h 10708"/>
                <a:gd name="connsiteX3" fmla="*/ 4564 w 10000"/>
                <a:gd name="connsiteY3" fmla="*/ 4251 h 10708"/>
                <a:gd name="connsiteX4" fmla="*/ 5474 w 10000"/>
                <a:gd name="connsiteY4" fmla="*/ 802 h 10708"/>
                <a:gd name="connsiteX5" fmla="*/ 6981 w 10000"/>
                <a:gd name="connsiteY5" fmla="*/ 165 h 10708"/>
                <a:gd name="connsiteX6" fmla="*/ 8805 w 10000"/>
                <a:gd name="connsiteY6" fmla="*/ 3158 h 10708"/>
                <a:gd name="connsiteX7" fmla="*/ 10000 w 10000"/>
                <a:gd name="connsiteY7" fmla="*/ 6429 h 10708"/>
                <a:gd name="connsiteX0" fmla="*/ 0 w 10000"/>
                <a:gd name="connsiteY0" fmla="*/ 10708 h 10865"/>
                <a:gd name="connsiteX1" fmla="*/ 1493 w 10000"/>
                <a:gd name="connsiteY1" fmla="*/ 10746 h 10865"/>
                <a:gd name="connsiteX2" fmla="*/ 3361 w 10000"/>
                <a:gd name="connsiteY2" fmla="*/ 8676 h 10865"/>
                <a:gd name="connsiteX3" fmla="*/ 4564 w 10000"/>
                <a:gd name="connsiteY3" fmla="*/ 4251 h 10865"/>
                <a:gd name="connsiteX4" fmla="*/ 5474 w 10000"/>
                <a:gd name="connsiteY4" fmla="*/ 802 h 10865"/>
                <a:gd name="connsiteX5" fmla="*/ 6981 w 10000"/>
                <a:gd name="connsiteY5" fmla="*/ 165 h 10865"/>
                <a:gd name="connsiteX6" fmla="*/ 8805 w 10000"/>
                <a:gd name="connsiteY6" fmla="*/ 3158 h 10865"/>
                <a:gd name="connsiteX7" fmla="*/ 10000 w 10000"/>
                <a:gd name="connsiteY7" fmla="*/ 6429 h 10865"/>
                <a:gd name="connsiteX0" fmla="*/ 0 w 10000"/>
                <a:gd name="connsiteY0" fmla="*/ 11473 h 11473"/>
                <a:gd name="connsiteX1" fmla="*/ 1493 w 10000"/>
                <a:gd name="connsiteY1" fmla="*/ 10746 h 11473"/>
                <a:gd name="connsiteX2" fmla="*/ 3361 w 10000"/>
                <a:gd name="connsiteY2" fmla="*/ 8676 h 11473"/>
                <a:gd name="connsiteX3" fmla="*/ 4564 w 10000"/>
                <a:gd name="connsiteY3" fmla="*/ 4251 h 11473"/>
                <a:gd name="connsiteX4" fmla="*/ 5474 w 10000"/>
                <a:gd name="connsiteY4" fmla="*/ 802 h 11473"/>
                <a:gd name="connsiteX5" fmla="*/ 6981 w 10000"/>
                <a:gd name="connsiteY5" fmla="*/ 165 h 11473"/>
                <a:gd name="connsiteX6" fmla="*/ 8805 w 10000"/>
                <a:gd name="connsiteY6" fmla="*/ 3158 h 11473"/>
                <a:gd name="connsiteX7" fmla="*/ 10000 w 10000"/>
                <a:gd name="connsiteY7" fmla="*/ 6429 h 11473"/>
                <a:gd name="connsiteX0" fmla="*/ 0 w 10017"/>
                <a:gd name="connsiteY0" fmla="*/ 10835 h 10901"/>
                <a:gd name="connsiteX1" fmla="*/ 1510 w 10017"/>
                <a:gd name="connsiteY1" fmla="*/ 10746 h 10901"/>
                <a:gd name="connsiteX2" fmla="*/ 3378 w 10017"/>
                <a:gd name="connsiteY2" fmla="*/ 8676 h 10901"/>
                <a:gd name="connsiteX3" fmla="*/ 4581 w 10017"/>
                <a:gd name="connsiteY3" fmla="*/ 4251 h 10901"/>
                <a:gd name="connsiteX4" fmla="*/ 5491 w 10017"/>
                <a:gd name="connsiteY4" fmla="*/ 802 h 10901"/>
                <a:gd name="connsiteX5" fmla="*/ 6998 w 10017"/>
                <a:gd name="connsiteY5" fmla="*/ 165 h 10901"/>
                <a:gd name="connsiteX6" fmla="*/ 8822 w 10017"/>
                <a:gd name="connsiteY6" fmla="*/ 3158 h 10901"/>
                <a:gd name="connsiteX7" fmla="*/ 10017 w 10017"/>
                <a:gd name="connsiteY7" fmla="*/ 6429 h 10901"/>
                <a:gd name="connsiteX0" fmla="*/ 0 w 9410"/>
                <a:gd name="connsiteY0" fmla="*/ 10835 h 10901"/>
                <a:gd name="connsiteX1" fmla="*/ 1510 w 9410"/>
                <a:gd name="connsiteY1" fmla="*/ 10746 h 10901"/>
                <a:gd name="connsiteX2" fmla="*/ 3378 w 9410"/>
                <a:gd name="connsiteY2" fmla="*/ 8676 h 10901"/>
                <a:gd name="connsiteX3" fmla="*/ 4581 w 9410"/>
                <a:gd name="connsiteY3" fmla="*/ 4251 h 10901"/>
                <a:gd name="connsiteX4" fmla="*/ 5491 w 9410"/>
                <a:gd name="connsiteY4" fmla="*/ 802 h 10901"/>
                <a:gd name="connsiteX5" fmla="*/ 6998 w 9410"/>
                <a:gd name="connsiteY5" fmla="*/ 165 h 10901"/>
                <a:gd name="connsiteX6" fmla="*/ 8822 w 9410"/>
                <a:gd name="connsiteY6" fmla="*/ 3158 h 10901"/>
                <a:gd name="connsiteX7" fmla="*/ 9410 w 9410"/>
                <a:gd name="connsiteY7" fmla="*/ 4855 h 10901"/>
                <a:gd name="connsiteX0" fmla="*/ 0 w 10000"/>
                <a:gd name="connsiteY0" fmla="*/ 9939 h 10000"/>
                <a:gd name="connsiteX1" fmla="*/ 1605 w 10000"/>
                <a:gd name="connsiteY1" fmla="*/ 9858 h 10000"/>
                <a:gd name="connsiteX2" fmla="*/ 3590 w 10000"/>
                <a:gd name="connsiteY2" fmla="*/ 7959 h 10000"/>
                <a:gd name="connsiteX3" fmla="*/ 4868 w 10000"/>
                <a:gd name="connsiteY3" fmla="*/ 3900 h 10000"/>
                <a:gd name="connsiteX4" fmla="*/ 5835 w 10000"/>
                <a:gd name="connsiteY4" fmla="*/ 736 h 10000"/>
                <a:gd name="connsiteX5" fmla="*/ 7437 w 10000"/>
                <a:gd name="connsiteY5" fmla="*/ 151 h 10000"/>
                <a:gd name="connsiteX6" fmla="*/ 9375 w 10000"/>
                <a:gd name="connsiteY6" fmla="*/ 2897 h 10000"/>
                <a:gd name="connsiteX7" fmla="*/ 10000 w 10000"/>
                <a:gd name="connsiteY7" fmla="*/ 4454 h 10000"/>
                <a:gd name="connsiteX0" fmla="*/ 0 w 10000"/>
                <a:gd name="connsiteY0" fmla="*/ 9989 h 10050"/>
                <a:gd name="connsiteX1" fmla="*/ 1605 w 10000"/>
                <a:gd name="connsiteY1" fmla="*/ 9908 h 10050"/>
                <a:gd name="connsiteX2" fmla="*/ 3590 w 10000"/>
                <a:gd name="connsiteY2" fmla="*/ 8009 h 10050"/>
                <a:gd name="connsiteX3" fmla="*/ 4868 w 10000"/>
                <a:gd name="connsiteY3" fmla="*/ 3950 h 10050"/>
                <a:gd name="connsiteX4" fmla="*/ 5835 w 10000"/>
                <a:gd name="connsiteY4" fmla="*/ 786 h 10050"/>
                <a:gd name="connsiteX5" fmla="*/ 7437 w 10000"/>
                <a:gd name="connsiteY5" fmla="*/ 201 h 10050"/>
                <a:gd name="connsiteX6" fmla="*/ 9536 w 10000"/>
                <a:gd name="connsiteY6" fmla="*/ 3640 h 10050"/>
                <a:gd name="connsiteX7" fmla="*/ 10000 w 10000"/>
                <a:gd name="connsiteY7" fmla="*/ 4504 h 10050"/>
                <a:gd name="connsiteX0" fmla="*/ 0 w 10000"/>
                <a:gd name="connsiteY0" fmla="*/ 9989 h 10050"/>
                <a:gd name="connsiteX1" fmla="*/ 1605 w 10000"/>
                <a:gd name="connsiteY1" fmla="*/ 9908 h 10050"/>
                <a:gd name="connsiteX2" fmla="*/ 3590 w 10000"/>
                <a:gd name="connsiteY2" fmla="*/ 8009 h 10050"/>
                <a:gd name="connsiteX3" fmla="*/ 4868 w 10000"/>
                <a:gd name="connsiteY3" fmla="*/ 3950 h 10050"/>
                <a:gd name="connsiteX4" fmla="*/ 5835 w 10000"/>
                <a:gd name="connsiteY4" fmla="*/ 786 h 10050"/>
                <a:gd name="connsiteX5" fmla="*/ 7437 w 10000"/>
                <a:gd name="connsiteY5" fmla="*/ 201 h 10050"/>
                <a:gd name="connsiteX6" fmla="*/ 9536 w 10000"/>
                <a:gd name="connsiteY6" fmla="*/ 3640 h 10050"/>
                <a:gd name="connsiteX7" fmla="*/ 10000 w 10000"/>
                <a:gd name="connsiteY7" fmla="*/ 4504 h 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50">
                  <a:moveTo>
                    <a:pt x="0" y="9989"/>
                  </a:moveTo>
                  <a:cubicBezTo>
                    <a:pt x="402" y="9877"/>
                    <a:pt x="1006" y="10238"/>
                    <a:pt x="1605" y="9908"/>
                  </a:cubicBezTo>
                  <a:cubicBezTo>
                    <a:pt x="2203" y="9578"/>
                    <a:pt x="3046" y="9001"/>
                    <a:pt x="3590" y="8009"/>
                  </a:cubicBezTo>
                  <a:cubicBezTo>
                    <a:pt x="4134" y="7016"/>
                    <a:pt x="4494" y="5153"/>
                    <a:pt x="4868" y="3950"/>
                  </a:cubicBezTo>
                  <a:cubicBezTo>
                    <a:pt x="5242" y="2746"/>
                    <a:pt x="5407" y="1410"/>
                    <a:pt x="5835" y="786"/>
                  </a:cubicBezTo>
                  <a:cubicBezTo>
                    <a:pt x="6264" y="161"/>
                    <a:pt x="6820" y="-275"/>
                    <a:pt x="7437" y="201"/>
                  </a:cubicBezTo>
                  <a:cubicBezTo>
                    <a:pt x="8054" y="677"/>
                    <a:pt x="9055" y="2346"/>
                    <a:pt x="9536" y="3640"/>
                  </a:cubicBezTo>
                  <a:cubicBezTo>
                    <a:pt x="10017" y="4934"/>
                    <a:pt x="9466" y="3263"/>
                    <a:pt x="10000" y="4504"/>
                  </a:cubicBezTo>
                </a:path>
              </a:pathLst>
            </a:custGeom>
            <a:noFill/>
            <a:ln w="38100">
              <a:solidFill>
                <a:srgbClr val="008000"/>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grpSp>
      <p:sp>
        <p:nvSpPr>
          <p:cNvPr id="11" name="Freeform 37"/>
          <p:cNvSpPr>
            <a:spLocks/>
          </p:cNvSpPr>
          <p:nvPr/>
        </p:nvSpPr>
        <p:spPr bwMode="auto">
          <a:xfrm>
            <a:off x="5266269" y="3097300"/>
            <a:ext cx="3045300" cy="378834"/>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 name="connsiteX0" fmla="*/ 0 w 10000"/>
              <a:gd name="connsiteY0" fmla="*/ 10000 h 10000"/>
              <a:gd name="connsiteX1" fmla="*/ 1536 w 10000"/>
              <a:gd name="connsiteY1" fmla="*/ 9613 h 10000"/>
              <a:gd name="connsiteX2" fmla="*/ 2597 w 10000"/>
              <a:gd name="connsiteY2" fmla="*/ 5960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10000 h 10000"/>
              <a:gd name="connsiteX1" fmla="*/ 1536 w 10000"/>
              <a:gd name="connsiteY1" fmla="*/ 9613 h 10000"/>
              <a:gd name="connsiteX2" fmla="*/ 3276 w 10000"/>
              <a:gd name="connsiteY2" fmla="*/ 6577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9982 h 9982"/>
              <a:gd name="connsiteX1" fmla="*/ 1536 w 10000"/>
              <a:gd name="connsiteY1" fmla="*/ 9595 h 9982"/>
              <a:gd name="connsiteX2" fmla="*/ 3276 w 10000"/>
              <a:gd name="connsiteY2" fmla="*/ 6559 h 9982"/>
              <a:gd name="connsiteX3" fmla="*/ 4286 w 10000"/>
              <a:gd name="connsiteY3" fmla="*/ 2119 h 9982"/>
              <a:gd name="connsiteX4" fmla="*/ 4936 w 10000"/>
              <a:gd name="connsiteY4" fmla="*/ 263 h 9982"/>
              <a:gd name="connsiteX5" fmla="*/ 6539 w 10000"/>
              <a:gd name="connsiteY5" fmla="*/ 263 h 9982"/>
              <a:gd name="connsiteX6" fmla="*/ 8200 w 10000"/>
              <a:gd name="connsiteY6" fmla="*/ 2636 h 9982"/>
              <a:gd name="connsiteX7" fmla="*/ 10000 w 10000"/>
              <a:gd name="connsiteY7" fmla="*/ 7418 h 9982"/>
              <a:gd name="connsiteX0" fmla="*/ 0 w 10000"/>
              <a:gd name="connsiteY0" fmla="*/ 13290 h 13290"/>
              <a:gd name="connsiteX1" fmla="*/ 1536 w 10000"/>
              <a:gd name="connsiteY1" fmla="*/ 12902 h 13290"/>
              <a:gd name="connsiteX2" fmla="*/ 3276 w 10000"/>
              <a:gd name="connsiteY2" fmla="*/ 9861 h 13290"/>
              <a:gd name="connsiteX3" fmla="*/ 4286 w 10000"/>
              <a:gd name="connsiteY3" fmla="*/ 5413 h 13290"/>
              <a:gd name="connsiteX4" fmla="*/ 5259 w 10000"/>
              <a:gd name="connsiteY4" fmla="*/ 23 h 13290"/>
              <a:gd name="connsiteX5" fmla="*/ 6539 w 10000"/>
              <a:gd name="connsiteY5" fmla="*/ 3553 h 13290"/>
              <a:gd name="connsiteX6" fmla="*/ 8200 w 10000"/>
              <a:gd name="connsiteY6" fmla="*/ 5931 h 13290"/>
              <a:gd name="connsiteX7" fmla="*/ 10000 w 10000"/>
              <a:gd name="connsiteY7" fmla="*/ 10721 h 13290"/>
              <a:gd name="connsiteX0" fmla="*/ 0 w 10000"/>
              <a:gd name="connsiteY0" fmla="*/ 14025 h 14025"/>
              <a:gd name="connsiteX1" fmla="*/ 1536 w 10000"/>
              <a:gd name="connsiteY1" fmla="*/ 13637 h 14025"/>
              <a:gd name="connsiteX2" fmla="*/ 3276 w 10000"/>
              <a:gd name="connsiteY2" fmla="*/ 10596 h 14025"/>
              <a:gd name="connsiteX3" fmla="*/ 4286 w 10000"/>
              <a:gd name="connsiteY3" fmla="*/ 6148 h 14025"/>
              <a:gd name="connsiteX4" fmla="*/ 5259 w 10000"/>
              <a:gd name="connsiteY4" fmla="*/ 758 h 14025"/>
              <a:gd name="connsiteX5" fmla="*/ 7099 w 10000"/>
              <a:gd name="connsiteY5" fmla="*/ 670 h 14025"/>
              <a:gd name="connsiteX6" fmla="*/ 8200 w 10000"/>
              <a:gd name="connsiteY6" fmla="*/ 6666 h 14025"/>
              <a:gd name="connsiteX7" fmla="*/ 10000 w 10000"/>
              <a:gd name="connsiteY7" fmla="*/ 11456 h 14025"/>
              <a:gd name="connsiteX0" fmla="*/ 0 w 10000"/>
              <a:gd name="connsiteY0" fmla="*/ 13924 h 13924"/>
              <a:gd name="connsiteX1" fmla="*/ 1536 w 10000"/>
              <a:gd name="connsiteY1" fmla="*/ 13536 h 13924"/>
              <a:gd name="connsiteX2" fmla="*/ 3276 w 10000"/>
              <a:gd name="connsiteY2" fmla="*/ 10495 h 13924"/>
              <a:gd name="connsiteX3" fmla="*/ 4286 w 10000"/>
              <a:gd name="connsiteY3" fmla="*/ 6047 h 13924"/>
              <a:gd name="connsiteX4" fmla="*/ 5259 w 10000"/>
              <a:gd name="connsiteY4" fmla="*/ 657 h 13924"/>
              <a:gd name="connsiteX5" fmla="*/ 7099 w 10000"/>
              <a:gd name="connsiteY5" fmla="*/ 569 h 13924"/>
              <a:gd name="connsiteX6" fmla="*/ 8676 w 10000"/>
              <a:gd name="connsiteY6" fmla="*/ 4977 h 13924"/>
              <a:gd name="connsiteX7" fmla="*/ 10000 w 10000"/>
              <a:gd name="connsiteY7" fmla="*/ 11355 h 13924"/>
              <a:gd name="connsiteX0" fmla="*/ 0 w 9949"/>
              <a:gd name="connsiteY0" fmla="*/ 13924 h 13924"/>
              <a:gd name="connsiteX1" fmla="*/ 1536 w 9949"/>
              <a:gd name="connsiteY1" fmla="*/ 13536 h 13924"/>
              <a:gd name="connsiteX2" fmla="*/ 3276 w 9949"/>
              <a:gd name="connsiteY2" fmla="*/ 10495 h 13924"/>
              <a:gd name="connsiteX3" fmla="*/ 4286 w 9949"/>
              <a:gd name="connsiteY3" fmla="*/ 6047 h 13924"/>
              <a:gd name="connsiteX4" fmla="*/ 5259 w 9949"/>
              <a:gd name="connsiteY4" fmla="*/ 657 h 13924"/>
              <a:gd name="connsiteX5" fmla="*/ 7099 w 9949"/>
              <a:gd name="connsiteY5" fmla="*/ 569 h 13924"/>
              <a:gd name="connsiteX6" fmla="*/ 8676 w 9949"/>
              <a:gd name="connsiteY6" fmla="*/ 4977 h 13924"/>
              <a:gd name="connsiteX7" fmla="*/ 9949 w 9949"/>
              <a:gd name="connsiteY7" fmla="*/ 8002 h 13924"/>
              <a:gd name="connsiteX0" fmla="*/ 0 w 10000"/>
              <a:gd name="connsiteY0" fmla="*/ 9940 h 9940"/>
              <a:gd name="connsiteX1" fmla="*/ 1544 w 10000"/>
              <a:gd name="connsiteY1" fmla="*/ 9661 h 9940"/>
              <a:gd name="connsiteX2" fmla="*/ 3293 w 10000"/>
              <a:gd name="connsiteY2" fmla="*/ 7477 h 9940"/>
              <a:gd name="connsiteX3" fmla="*/ 4308 w 10000"/>
              <a:gd name="connsiteY3" fmla="*/ 4283 h 9940"/>
              <a:gd name="connsiteX4" fmla="*/ 5286 w 10000"/>
              <a:gd name="connsiteY4" fmla="*/ 412 h 9940"/>
              <a:gd name="connsiteX5" fmla="*/ 7135 w 10000"/>
              <a:gd name="connsiteY5" fmla="*/ 349 h 9940"/>
              <a:gd name="connsiteX6" fmla="*/ 8720 w 10000"/>
              <a:gd name="connsiteY6" fmla="*/ 2500 h 9940"/>
              <a:gd name="connsiteX7" fmla="*/ 10000 w 10000"/>
              <a:gd name="connsiteY7" fmla="*/ 5687 h 9940"/>
              <a:gd name="connsiteX0" fmla="*/ 0 w 10000"/>
              <a:gd name="connsiteY0" fmla="*/ 9999 h 9999"/>
              <a:gd name="connsiteX1" fmla="*/ 1544 w 10000"/>
              <a:gd name="connsiteY1" fmla="*/ 9718 h 9999"/>
              <a:gd name="connsiteX2" fmla="*/ 3293 w 10000"/>
              <a:gd name="connsiteY2" fmla="*/ 7521 h 9999"/>
              <a:gd name="connsiteX3" fmla="*/ 4308 w 10000"/>
              <a:gd name="connsiteY3" fmla="*/ 4308 h 9999"/>
              <a:gd name="connsiteX4" fmla="*/ 5474 w 10000"/>
              <a:gd name="connsiteY4" fmla="*/ 413 h 9999"/>
              <a:gd name="connsiteX5" fmla="*/ 7135 w 10000"/>
              <a:gd name="connsiteY5" fmla="*/ 350 h 9999"/>
              <a:gd name="connsiteX6" fmla="*/ 8720 w 10000"/>
              <a:gd name="connsiteY6" fmla="*/ 2514 h 9999"/>
              <a:gd name="connsiteX7" fmla="*/ 10000 w 10000"/>
              <a:gd name="connsiteY7" fmla="*/ 5720 h 9999"/>
              <a:gd name="connsiteX0" fmla="*/ 0 w 10000"/>
              <a:gd name="connsiteY0" fmla="*/ 10436 h 10436"/>
              <a:gd name="connsiteX1" fmla="*/ 1544 w 10000"/>
              <a:gd name="connsiteY1" fmla="*/ 10155 h 10436"/>
              <a:gd name="connsiteX2" fmla="*/ 3293 w 10000"/>
              <a:gd name="connsiteY2" fmla="*/ 7958 h 10436"/>
              <a:gd name="connsiteX3" fmla="*/ 4308 w 10000"/>
              <a:gd name="connsiteY3" fmla="*/ 4744 h 10436"/>
              <a:gd name="connsiteX4" fmla="*/ 5474 w 10000"/>
              <a:gd name="connsiteY4" fmla="*/ 849 h 10436"/>
              <a:gd name="connsiteX5" fmla="*/ 7289 w 10000"/>
              <a:gd name="connsiteY5" fmla="*/ 148 h 10436"/>
              <a:gd name="connsiteX6" fmla="*/ 8720 w 10000"/>
              <a:gd name="connsiteY6" fmla="*/ 2950 h 10436"/>
              <a:gd name="connsiteX7" fmla="*/ 10000 w 10000"/>
              <a:gd name="connsiteY7" fmla="*/ 6157 h 10436"/>
              <a:gd name="connsiteX0" fmla="*/ 0 w 10000"/>
              <a:gd name="connsiteY0" fmla="*/ 10548 h 10548"/>
              <a:gd name="connsiteX1" fmla="*/ 1544 w 10000"/>
              <a:gd name="connsiteY1" fmla="*/ 10267 h 10548"/>
              <a:gd name="connsiteX2" fmla="*/ 3293 w 10000"/>
              <a:gd name="connsiteY2" fmla="*/ 8070 h 10548"/>
              <a:gd name="connsiteX3" fmla="*/ 4308 w 10000"/>
              <a:gd name="connsiteY3" fmla="*/ 4856 h 10548"/>
              <a:gd name="connsiteX4" fmla="*/ 5474 w 10000"/>
              <a:gd name="connsiteY4" fmla="*/ 642 h 10548"/>
              <a:gd name="connsiteX5" fmla="*/ 7289 w 10000"/>
              <a:gd name="connsiteY5" fmla="*/ 260 h 10548"/>
              <a:gd name="connsiteX6" fmla="*/ 8720 w 10000"/>
              <a:gd name="connsiteY6" fmla="*/ 3062 h 10548"/>
              <a:gd name="connsiteX7" fmla="*/ 10000 w 10000"/>
              <a:gd name="connsiteY7" fmla="*/ 6269 h 10548"/>
              <a:gd name="connsiteX0" fmla="*/ 0 w 10000"/>
              <a:gd name="connsiteY0" fmla="*/ 10736 h 10736"/>
              <a:gd name="connsiteX1" fmla="*/ 1544 w 10000"/>
              <a:gd name="connsiteY1" fmla="*/ 10455 h 10736"/>
              <a:gd name="connsiteX2" fmla="*/ 3293 w 10000"/>
              <a:gd name="connsiteY2" fmla="*/ 8258 h 10736"/>
              <a:gd name="connsiteX3" fmla="*/ 4308 w 10000"/>
              <a:gd name="connsiteY3" fmla="*/ 5044 h 10736"/>
              <a:gd name="connsiteX4" fmla="*/ 5474 w 10000"/>
              <a:gd name="connsiteY4" fmla="*/ 830 h 10736"/>
              <a:gd name="connsiteX5" fmla="*/ 7374 w 10000"/>
              <a:gd name="connsiteY5" fmla="*/ 193 h 10736"/>
              <a:gd name="connsiteX6" fmla="*/ 8720 w 10000"/>
              <a:gd name="connsiteY6" fmla="*/ 3250 h 10736"/>
              <a:gd name="connsiteX7" fmla="*/ 10000 w 10000"/>
              <a:gd name="connsiteY7" fmla="*/ 6457 h 10736"/>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7374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361 w 10000"/>
              <a:gd name="connsiteY2" fmla="*/ 8701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08 h 10708"/>
              <a:gd name="connsiteX1" fmla="*/ 1544 w 10000"/>
              <a:gd name="connsiteY1" fmla="*/ 10427 h 10708"/>
              <a:gd name="connsiteX2" fmla="*/ 3361 w 10000"/>
              <a:gd name="connsiteY2" fmla="*/ 8676 h 10708"/>
              <a:gd name="connsiteX3" fmla="*/ 4564 w 10000"/>
              <a:gd name="connsiteY3" fmla="*/ 4251 h 10708"/>
              <a:gd name="connsiteX4" fmla="*/ 5474 w 10000"/>
              <a:gd name="connsiteY4" fmla="*/ 802 h 10708"/>
              <a:gd name="connsiteX5" fmla="*/ 6981 w 10000"/>
              <a:gd name="connsiteY5" fmla="*/ 165 h 10708"/>
              <a:gd name="connsiteX6" fmla="*/ 8805 w 10000"/>
              <a:gd name="connsiteY6" fmla="*/ 3158 h 10708"/>
              <a:gd name="connsiteX7" fmla="*/ 10000 w 10000"/>
              <a:gd name="connsiteY7" fmla="*/ 6429 h 10708"/>
              <a:gd name="connsiteX0" fmla="*/ 0 w 10000"/>
              <a:gd name="connsiteY0" fmla="*/ 10708 h 10865"/>
              <a:gd name="connsiteX1" fmla="*/ 1493 w 10000"/>
              <a:gd name="connsiteY1" fmla="*/ 10746 h 10865"/>
              <a:gd name="connsiteX2" fmla="*/ 3361 w 10000"/>
              <a:gd name="connsiteY2" fmla="*/ 8676 h 10865"/>
              <a:gd name="connsiteX3" fmla="*/ 4564 w 10000"/>
              <a:gd name="connsiteY3" fmla="*/ 4251 h 10865"/>
              <a:gd name="connsiteX4" fmla="*/ 5474 w 10000"/>
              <a:gd name="connsiteY4" fmla="*/ 802 h 10865"/>
              <a:gd name="connsiteX5" fmla="*/ 6981 w 10000"/>
              <a:gd name="connsiteY5" fmla="*/ 165 h 10865"/>
              <a:gd name="connsiteX6" fmla="*/ 8805 w 10000"/>
              <a:gd name="connsiteY6" fmla="*/ 3158 h 10865"/>
              <a:gd name="connsiteX7" fmla="*/ 10000 w 10000"/>
              <a:gd name="connsiteY7" fmla="*/ 6429 h 10865"/>
              <a:gd name="connsiteX0" fmla="*/ 0 w 10000"/>
              <a:gd name="connsiteY0" fmla="*/ 11473 h 11473"/>
              <a:gd name="connsiteX1" fmla="*/ 1493 w 10000"/>
              <a:gd name="connsiteY1" fmla="*/ 10746 h 11473"/>
              <a:gd name="connsiteX2" fmla="*/ 3361 w 10000"/>
              <a:gd name="connsiteY2" fmla="*/ 8676 h 11473"/>
              <a:gd name="connsiteX3" fmla="*/ 4564 w 10000"/>
              <a:gd name="connsiteY3" fmla="*/ 4251 h 11473"/>
              <a:gd name="connsiteX4" fmla="*/ 5474 w 10000"/>
              <a:gd name="connsiteY4" fmla="*/ 802 h 11473"/>
              <a:gd name="connsiteX5" fmla="*/ 6981 w 10000"/>
              <a:gd name="connsiteY5" fmla="*/ 165 h 11473"/>
              <a:gd name="connsiteX6" fmla="*/ 8805 w 10000"/>
              <a:gd name="connsiteY6" fmla="*/ 3158 h 11473"/>
              <a:gd name="connsiteX7" fmla="*/ 10000 w 10000"/>
              <a:gd name="connsiteY7" fmla="*/ 6429 h 11473"/>
              <a:gd name="connsiteX0" fmla="*/ 0 w 10017"/>
              <a:gd name="connsiteY0" fmla="*/ 10835 h 10901"/>
              <a:gd name="connsiteX1" fmla="*/ 1510 w 10017"/>
              <a:gd name="connsiteY1" fmla="*/ 10746 h 10901"/>
              <a:gd name="connsiteX2" fmla="*/ 3378 w 10017"/>
              <a:gd name="connsiteY2" fmla="*/ 8676 h 10901"/>
              <a:gd name="connsiteX3" fmla="*/ 4581 w 10017"/>
              <a:gd name="connsiteY3" fmla="*/ 4251 h 10901"/>
              <a:gd name="connsiteX4" fmla="*/ 5491 w 10017"/>
              <a:gd name="connsiteY4" fmla="*/ 802 h 10901"/>
              <a:gd name="connsiteX5" fmla="*/ 6998 w 10017"/>
              <a:gd name="connsiteY5" fmla="*/ 165 h 10901"/>
              <a:gd name="connsiteX6" fmla="*/ 8822 w 10017"/>
              <a:gd name="connsiteY6" fmla="*/ 3158 h 10901"/>
              <a:gd name="connsiteX7" fmla="*/ 10017 w 10017"/>
              <a:gd name="connsiteY7" fmla="*/ 6429 h 10901"/>
              <a:gd name="connsiteX0" fmla="*/ 0 w 9678"/>
              <a:gd name="connsiteY0" fmla="*/ 4981 h 10882"/>
              <a:gd name="connsiteX1" fmla="*/ 1171 w 9678"/>
              <a:gd name="connsiteY1" fmla="*/ 10746 h 10882"/>
              <a:gd name="connsiteX2" fmla="*/ 3039 w 9678"/>
              <a:gd name="connsiteY2" fmla="*/ 8676 h 10882"/>
              <a:gd name="connsiteX3" fmla="*/ 4242 w 9678"/>
              <a:gd name="connsiteY3" fmla="*/ 4251 h 10882"/>
              <a:gd name="connsiteX4" fmla="*/ 5152 w 9678"/>
              <a:gd name="connsiteY4" fmla="*/ 802 h 10882"/>
              <a:gd name="connsiteX5" fmla="*/ 6659 w 9678"/>
              <a:gd name="connsiteY5" fmla="*/ 165 h 10882"/>
              <a:gd name="connsiteX6" fmla="*/ 8483 w 9678"/>
              <a:gd name="connsiteY6" fmla="*/ 3158 h 10882"/>
              <a:gd name="connsiteX7" fmla="*/ 9678 w 9678"/>
              <a:gd name="connsiteY7" fmla="*/ 6429 h 10882"/>
              <a:gd name="connsiteX0" fmla="*/ 0 w 10000"/>
              <a:gd name="connsiteY0" fmla="*/ 4577 h 8378"/>
              <a:gd name="connsiteX1" fmla="*/ 1760 w 10000"/>
              <a:gd name="connsiteY1" fmla="*/ 7850 h 8378"/>
              <a:gd name="connsiteX2" fmla="*/ 3140 w 10000"/>
              <a:gd name="connsiteY2" fmla="*/ 7973 h 8378"/>
              <a:gd name="connsiteX3" fmla="*/ 4383 w 10000"/>
              <a:gd name="connsiteY3" fmla="*/ 3906 h 8378"/>
              <a:gd name="connsiteX4" fmla="*/ 5323 w 10000"/>
              <a:gd name="connsiteY4" fmla="*/ 737 h 8378"/>
              <a:gd name="connsiteX5" fmla="*/ 6881 w 10000"/>
              <a:gd name="connsiteY5" fmla="*/ 152 h 8378"/>
              <a:gd name="connsiteX6" fmla="*/ 8765 w 10000"/>
              <a:gd name="connsiteY6" fmla="*/ 2902 h 8378"/>
              <a:gd name="connsiteX7" fmla="*/ 10000 w 10000"/>
              <a:gd name="connsiteY7" fmla="*/ 5908 h 8378"/>
              <a:gd name="connsiteX0" fmla="*/ 0 w 10000"/>
              <a:gd name="connsiteY0" fmla="*/ 5463 h 9520"/>
              <a:gd name="connsiteX1" fmla="*/ 3140 w 10000"/>
              <a:gd name="connsiteY1" fmla="*/ 9517 h 9520"/>
              <a:gd name="connsiteX2" fmla="*/ 4383 w 10000"/>
              <a:gd name="connsiteY2" fmla="*/ 4662 h 9520"/>
              <a:gd name="connsiteX3" fmla="*/ 5323 w 10000"/>
              <a:gd name="connsiteY3" fmla="*/ 880 h 9520"/>
              <a:gd name="connsiteX4" fmla="*/ 6881 w 10000"/>
              <a:gd name="connsiteY4" fmla="*/ 181 h 9520"/>
              <a:gd name="connsiteX5" fmla="*/ 8765 w 10000"/>
              <a:gd name="connsiteY5" fmla="*/ 3464 h 9520"/>
              <a:gd name="connsiteX6" fmla="*/ 10000 w 10000"/>
              <a:gd name="connsiteY6" fmla="*/ 7052 h 9520"/>
              <a:gd name="connsiteX0" fmla="*/ 0 w 10000"/>
              <a:gd name="connsiteY0" fmla="*/ 5738 h 7408"/>
              <a:gd name="connsiteX1" fmla="*/ 4383 w 10000"/>
              <a:gd name="connsiteY1" fmla="*/ 4897 h 7408"/>
              <a:gd name="connsiteX2" fmla="*/ 5323 w 10000"/>
              <a:gd name="connsiteY2" fmla="*/ 924 h 7408"/>
              <a:gd name="connsiteX3" fmla="*/ 6881 w 10000"/>
              <a:gd name="connsiteY3" fmla="*/ 190 h 7408"/>
              <a:gd name="connsiteX4" fmla="*/ 8765 w 10000"/>
              <a:gd name="connsiteY4" fmla="*/ 3639 h 7408"/>
              <a:gd name="connsiteX5" fmla="*/ 10000 w 10000"/>
              <a:gd name="connsiteY5" fmla="*/ 7408 h 7408"/>
              <a:gd name="connsiteX0" fmla="*/ 0 w 10000"/>
              <a:gd name="connsiteY0" fmla="*/ 7952 h 11958"/>
              <a:gd name="connsiteX1" fmla="*/ 2658 w 10000"/>
              <a:gd name="connsiteY1" fmla="*/ 11809 h 11958"/>
              <a:gd name="connsiteX2" fmla="*/ 5323 w 10000"/>
              <a:gd name="connsiteY2" fmla="*/ 1453 h 11958"/>
              <a:gd name="connsiteX3" fmla="*/ 6881 w 10000"/>
              <a:gd name="connsiteY3" fmla="*/ 462 h 11958"/>
              <a:gd name="connsiteX4" fmla="*/ 8765 w 10000"/>
              <a:gd name="connsiteY4" fmla="*/ 5118 h 11958"/>
              <a:gd name="connsiteX5" fmla="*/ 10000 w 10000"/>
              <a:gd name="connsiteY5" fmla="*/ 10206 h 11958"/>
              <a:gd name="connsiteX0" fmla="*/ 0 w 10000"/>
              <a:gd name="connsiteY0" fmla="*/ 7621 h 11671"/>
              <a:gd name="connsiteX1" fmla="*/ 2658 w 10000"/>
              <a:gd name="connsiteY1" fmla="*/ 11478 h 11671"/>
              <a:gd name="connsiteX2" fmla="*/ 5523 w 10000"/>
              <a:gd name="connsiteY2" fmla="*/ 9933 h 11671"/>
              <a:gd name="connsiteX3" fmla="*/ 6881 w 10000"/>
              <a:gd name="connsiteY3" fmla="*/ 131 h 11671"/>
              <a:gd name="connsiteX4" fmla="*/ 8765 w 10000"/>
              <a:gd name="connsiteY4" fmla="*/ 4787 h 11671"/>
              <a:gd name="connsiteX5" fmla="*/ 10000 w 10000"/>
              <a:gd name="connsiteY5" fmla="*/ 9875 h 11671"/>
              <a:gd name="connsiteX0" fmla="*/ 0 w 10000"/>
              <a:gd name="connsiteY0" fmla="*/ 2834 h 6787"/>
              <a:gd name="connsiteX1" fmla="*/ 2658 w 10000"/>
              <a:gd name="connsiteY1" fmla="*/ 6691 h 6787"/>
              <a:gd name="connsiteX2" fmla="*/ 5523 w 10000"/>
              <a:gd name="connsiteY2" fmla="*/ 5146 h 6787"/>
              <a:gd name="connsiteX3" fmla="*/ 8765 w 10000"/>
              <a:gd name="connsiteY3" fmla="*/ 0 h 6787"/>
              <a:gd name="connsiteX4" fmla="*/ 10000 w 10000"/>
              <a:gd name="connsiteY4" fmla="*/ 5088 h 6787"/>
              <a:gd name="connsiteX0" fmla="*/ 0 w 10000"/>
              <a:gd name="connsiteY0" fmla="*/ 17 h 5800"/>
              <a:gd name="connsiteX1" fmla="*/ 2658 w 10000"/>
              <a:gd name="connsiteY1" fmla="*/ 5700 h 5800"/>
              <a:gd name="connsiteX2" fmla="*/ 5523 w 10000"/>
              <a:gd name="connsiteY2" fmla="*/ 3423 h 5800"/>
              <a:gd name="connsiteX3" fmla="*/ 7740 w 10000"/>
              <a:gd name="connsiteY3" fmla="*/ 457 h 5800"/>
              <a:gd name="connsiteX4" fmla="*/ 10000 w 10000"/>
              <a:gd name="connsiteY4" fmla="*/ 3338 h 5800"/>
              <a:gd name="connsiteX0" fmla="*/ 0 w 10000"/>
              <a:gd name="connsiteY0" fmla="*/ 28 h 10000"/>
              <a:gd name="connsiteX1" fmla="*/ 2658 w 10000"/>
              <a:gd name="connsiteY1" fmla="*/ 9827 h 10000"/>
              <a:gd name="connsiteX2" fmla="*/ 5523 w 10000"/>
              <a:gd name="connsiteY2" fmla="*/ 5901 h 10000"/>
              <a:gd name="connsiteX3" fmla="*/ 7740 w 10000"/>
              <a:gd name="connsiteY3" fmla="*/ 787 h 10000"/>
              <a:gd name="connsiteX4" fmla="*/ 10000 w 10000"/>
              <a:gd name="connsiteY4" fmla="*/ 5754 h 10000"/>
              <a:gd name="connsiteX0" fmla="*/ 0 w 10000"/>
              <a:gd name="connsiteY0" fmla="*/ 28 h 10000"/>
              <a:gd name="connsiteX1" fmla="*/ 2658 w 10000"/>
              <a:gd name="connsiteY1" fmla="*/ 9827 h 10000"/>
              <a:gd name="connsiteX2" fmla="*/ 5523 w 10000"/>
              <a:gd name="connsiteY2" fmla="*/ 5901 h 10000"/>
              <a:gd name="connsiteX3" fmla="*/ 7740 w 10000"/>
              <a:gd name="connsiteY3" fmla="*/ 787 h 10000"/>
              <a:gd name="connsiteX4" fmla="*/ 10000 w 10000"/>
              <a:gd name="connsiteY4" fmla="*/ 5754 h 10000"/>
              <a:gd name="connsiteX0" fmla="*/ 0 w 9350"/>
              <a:gd name="connsiteY0" fmla="*/ 28 h 10000"/>
              <a:gd name="connsiteX1" fmla="*/ 2658 w 9350"/>
              <a:gd name="connsiteY1" fmla="*/ 9827 h 10000"/>
              <a:gd name="connsiteX2" fmla="*/ 5523 w 9350"/>
              <a:gd name="connsiteY2" fmla="*/ 5901 h 10000"/>
              <a:gd name="connsiteX3" fmla="*/ 7740 w 9350"/>
              <a:gd name="connsiteY3" fmla="*/ 787 h 10000"/>
              <a:gd name="connsiteX4" fmla="*/ 9350 w 9350"/>
              <a:gd name="connsiteY4" fmla="*/ 4759 h 10000"/>
              <a:gd name="connsiteX0" fmla="*/ 0 w 10000"/>
              <a:gd name="connsiteY0" fmla="*/ 27 h 9866"/>
              <a:gd name="connsiteX1" fmla="*/ 2843 w 10000"/>
              <a:gd name="connsiteY1" fmla="*/ 9826 h 9866"/>
              <a:gd name="connsiteX2" fmla="*/ 5800 w 10000"/>
              <a:gd name="connsiteY2" fmla="*/ 3413 h 9866"/>
              <a:gd name="connsiteX3" fmla="*/ 8278 w 10000"/>
              <a:gd name="connsiteY3" fmla="*/ 786 h 9866"/>
              <a:gd name="connsiteX4" fmla="*/ 10000 w 10000"/>
              <a:gd name="connsiteY4" fmla="*/ 4758 h 9866"/>
              <a:gd name="connsiteX0" fmla="*/ 0 w 10000"/>
              <a:gd name="connsiteY0" fmla="*/ 24 h 11754"/>
              <a:gd name="connsiteX1" fmla="*/ 3351 w 10000"/>
              <a:gd name="connsiteY1" fmla="*/ 11721 h 11754"/>
              <a:gd name="connsiteX2" fmla="*/ 5800 w 10000"/>
              <a:gd name="connsiteY2" fmla="*/ 3456 h 11754"/>
              <a:gd name="connsiteX3" fmla="*/ 8278 w 10000"/>
              <a:gd name="connsiteY3" fmla="*/ 794 h 11754"/>
              <a:gd name="connsiteX4" fmla="*/ 10000 w 10000"/>
              <a:gd name="connsiteY4" fmla="*/ 4820 h 11754"/>
              <a:gd name="connsiteX0" fmla="*/ 0 w 10000"/>
              <a:gd name="connsiteY0" fmla="*/ 0 h 11730"/>
              <a:gd name="connsiteX1" fmla="*/ 3351 w 10000"/>
              <a:gd name="connsiteY1" fmla="*/ 11697 h 11730"/>
              <a:gd name="connsiteX2" fmla="*/ 5800 w 10000"/>
              <a:gd name="connsiteY2" fmla="*/ 3432 h 11730"/>
              <a:gd name="connsiteX3" fmla="*/ 8278 w 10000"/>
              <a:gd name="connsiteY3" fmla="*/ 770 h 11730"/>
              <a:gd name="connsiteX4" fmla="*/ 10000 w 10000"/>
              <a:gd name="connsiteY4" fmla="*/ 4796 h 1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730">
                <a:moveTo>
                  <a:pt x="0" y="0"/>
                </a:moveTo>
                <a:cubicBezTo>
                  <a:pt x="816" y="4935"/>
                  <a:pt x="2384" y="11126"/>
                  <a:pt x="3351" y="11697"/>
                </a:cubicBezTo>
                <a:cubicBezTo>
                  <a:pt x="4318" y="12269"/>
                  <a:pt x="4979" y="5253"/>
                  <a:pt x="5800" y="3432"/>
                </a:cubicBezTo>
                <a:cubicBezTo>
                  <a:pt x="6621" y="1611"/>
                  <a:pt x="7578" y="543"/>
                  <a:pt x="8278" y="770"/>
                </a:cubicBezTo>
                <a:cubicBezTo>
                  <a:pt x="8978" y="997"/>
                  <a:pt x="8832" y="1141"/>
                  <a:pt x="10000" y="4796"/>
                </a:cubicBezTo>
              </a:path>
            </a:pathLst>
          </a:custGeom>
          <a:noFill/>
          <a:ln w="38100">
            <a:solidFill>
              <a:srgbClr val="660066"/>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17" name="Rectangle 2"/>
          <p:cNvSpPr txBox="1">
            <a:spLocks noChangeArrowheads="1"/>
          </p:cNvSpPr>
          <p:nvPr/>
        </p:nvSpPr>
        <p:spPr>
          <a:xfrm>
            <a:off x="663084" y="194406"/>
            <a:ext cx="7998582" cy="13843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a:lstStyle>
          <a:p>
            <a:pPr algn="l" eaLnBrk="1" hangingPunct="1">
              <a:defRPr/>
            </a:pPr>
            <a:r>
              <a:rPr lang="en-US" sz="2400" dirty="0">
                <a:solidFill>
                  <a:schemeClr val="tx1"/>
                </a:solidFill>
                <a:latin typeface="Calibri"/>
                <a:cs typeface="Calibri"/>
              </a:rPr>
              <a:t>The best fit becomes the </a:t>
            </a:r>
            <a:r>
              <a:rPr lang="en-US" sz="2400" i="1" dirty="0">
                <a:solidFill>
                  <a:schemeClr val="tx1"/>
                </a:solidFill>
                <a:latin typeface="Calibri"/>
                <a:cs typeface="Calibri"/>
              </a:rPr>
              <a:t>analysis</a:t>
            </a:r>
          </a:p>
          <a:p>
            <a:pPr algn="l" eaLnBrk="1" hangingPunct="1">
              <a:defRPr/>
            </a:pPr>
            <a:r>
              <a:rPr lang="en-US" sz="2400" dirty="0">
                <a:solidFill>
                  <a:schemeClr val="tx1"/>
                </a:solidFill>
                <a:latin typeface="Calibri"/>
                <a:cs typeface="Calibri"/>
              </a:rPr>
              <a:t>The final analysis becomes initial conditions for the forecast</a:t>
            </a:r>
          </a:p>
        </p:txBody>
      </p:sp>
      <p:sp>
        <p:nvSpPr>
          <p:cNvPr id="18" name="Rectangle 6"/>
          <p:cNvSpPr>
            <a:spLocks noChangeArrowheads="1"/>
          </p:cNvSpPr>
          <p:nvPr/>
        </p:nvSpPr>
        <p:spPr bwMode="auto">
          <a:xfrm>
            <a:off x="568788" y="4801624"/>
            <a:ext cx="1782130" cy="6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i="1" dirty="0" err="1">
                <a:latin typeface="Calibri"/>
                <a:ea typeface="ＭＳ Ｐゴシック" charset="0"/>
                <a:cs typeface="Calibri"/>
              </a:rPr>
              <a:t>t</a:t>
            </a:r>
            <a:r>
              <a:rPr lang="en-US" i="1" baseline="-25000" dirty="0" err="1">
                <a:latin typeface="Calibri"/>
                <a:ea typeface="ＭＳ Ｐゴシック" charset="0"/>
                <a:cs typeface="Calibri"/>
              </a:rPr>
              <a:t>i</a:t>
            </a:r>
            <a:r>
              <a:rPr lang="en-US" dirty="0">
                <a:latin typeface="Calibri"/>
                <a:ea typeface="ＭＳ Ｐゴシック" charset="0"/>
                <a:cs typeface="Calibri"/>
              </a:rPr>
              <a:t> =  analysis </a:t>
            </a:r>
            <a:br>
              <a:rPr lang="en-US" dirty="0">
                <a:latin typeface="Calibri"/>
                <a:ea typeface="ＭＳ Ｐゴシック" charset="0"/>
                <a:cs typeface="Calibri"/>
              </a:rPr>
            </a:br>
            <a:r>
              <a:rPr lang="en-US" dirty="0">
                <a:latin typeface="Calibri"/>
                <a:ea typeface="ＭＳ Ｐゴシック" charset="0"/>
                <a:cs typeface="Calibri"/>
              </a:rPr>
              <a:t>       initial time </a:t>
            </a:r>
          </a:p>
        </p:txBody>
      </p:sp>
      <p:sp>
        <p:nvSpPr>
          <p:cNvPr id="19" name="Rectangle 8"/>
          <p:cNvSpPr>
            <a:spLocks noChangeArrowheads="1"/>
          </p:cNvSpPr>
          <p:nvPr/>
        </p:nvSpPr>
        <p:spPr bwMode="auto">
          <a:xfrm>
            <a:off x="5088236" y="4801624"/>
            <a:ext cx="1864086" cy="6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i="1" dirty="0" err="1">
                <a:latin typeface="Calibri"/>
                <a:ea typeface="ＭＳ Ｐゴシック" charset="0"/>
                <a:cs typeface="Calibri"/>
              </a:rPr>
              <a:t>t</a:t>
            </a:r>
            <a:r>
              <a:rPr lang="en-US" i="1" baseline="-25000" dirty="0" err="1">
                <a:latin typeface="Calibri"/>
                <a:ea typeface="ＭＳ Ｐゴシック" charset="0"/>
                <a:cs typeface="Calibri"/>
              </a:rPr>
              <a:t>f</a:t>
            </a:r>
            <a:r>
              <a:rPr lang="en-US" dirty="0">
                <a:latin typeface="Calibri"/>
                <a:ea typeface="ＭＳ Ｐゴシック" charset="0"/>
                <a:cs typeface="Calibri"/>
              </a:rPr>
              <a:t> =  analysis</a:t>
            </a:r>
            <a:br>
              <a:rPr lang="en-US" dirty="0">
                <a:latin typeface="Calibri"/>
                <a:ea typeface="ＭＳ Ｐゴシック" charset="0"/>
                <a:cs typeface="Calibri"/>
              </a:rPr>
            </a:br>
            <a:r>
              <a:rPr lang="en-US" dirty="0">
                <a:latin typeface="Calibri"/>
                <a:ea typeface="ＭＳ Ｐゴシック" charset="0"/>
                <a:cs typeface="Calibri"/>
              </a:rPr>
              <a:t>        final time </a:t>
            </a:r>
          </a:p>
        </p:txBody>
      </p:sp>
      <p:sp>
        <p:nvSpPr>
          <p:cNvPr id="20" name="Text Box 10"/>
          <p:cNvSpPr txBox="1">
            <a:spLocks noChangeArrowheads="1"/>
          </p:cNvSpPr>
          <p:nvPr/>
        </p:nvSpPr>
        <p:spPr bwMode="auto">
          <a:xfrm>
            <a:off x="561442" y="5792256"/>
            <a:ext cx="8223418" cy="701675"/>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defTabSz="914400" eaLnBrk="0" fontAlgn="base" hangingPunct="0">
              <a:spcBef>
                <a:spcPct val="50000"/>
              </a:spcBef>
              <a:spcAft>
                <a:spcPct val="0"/>
              </a:spcAft>
              <a:defRPr/>
            </a:pPr>
            <a:r>
              <a:rPr lang="en-US" sz="2000" dirty="0">
                <a:latin typeface="Calibri"/>
                <a:ea typeface="ＭＳ Ｐゴシック" charset="0"/>
                <a:cs typeface="Calibri"/>
              </a:rPr>
              <a:t>The </a:t>
            </a:r>
            <a:r>
              <a:rPr lang="en-US" sz="2000" i="1" u="sng" dirty="0">
                <a:latin typeface="Calibri"/>
                <a:ea typeface="ＭＳ Ｐゴシック" charset="0"/>
                <a:cs typeface="Calibri"/>
              </a:rPr>
              <a:t>strong constraint</a:t>
            </a:r>
            <a:r>
              <a:rPr lang="en-US" sz="2000" i="1" dirty="0">
                <a:latin typeface="Calibri"/>
                <a:ea typeface="ＭＳ Ｐゴシック" charset="0"/>
                <a:cs typeface="Calibri"/>
              </a:rPr>
              <a:t> </a:t>
            </a:r>
            <a:r>
              <a:rPr lang="en-US" sz="2000" dirty="0">
                <a:latin typeface="Calibri"/>
                <a:ea typeface="ＭＳ Ｐゴシック" charset="0"/>
                <a:cs typeface="Calibri"/>
              </a:rPr>
              <a:t>requires the trajectory satisfies the </a:t>
            </a:r>
            <a:r>
              <a:rPr lang="en-US" sz="2000" i="1" dirty="0">
                <a:latin typeface="Calibri"/>
                <a:ea typeface="ＭＳ Ｐゴシック" charset="0"/>
                <a:cs typeface="Calibri"/>
              </a:rPr>
              <a:t>physics</a:t>
            </a:r>
            <a:r>
              <a:rPr lang="en-US" sz="2000" dirty="0">
                <a:latin typeface="Calibri"/>
                <a:ea typeface="ＭＳ Ｐゴシック" charset="0"/>
                <a:cs typeface="Calibri"/>
              </a:rPr>
              <a:t> in ROMS. </a:t>
            </a:r>
            <a:br>
              <a:rPr lang="en-US" sz="2000" dirty="0">
                <a:latin typeface="Calibri"/>
                <a:ea typeface="ＭＳ Ｐゴシック" charset="0"/>
                <a:cs typeface="Calibri"/>
              </a:rPr>
            </a:br>
            <a:r>
              <a:rPr lang="en-US" sz="2000" dirty="0">
                <a:latin typeface="Calibri"/>
                <a:ea typeface="ＭＳ Ｐゴシック" charset="0"/>
                <a:cs typeface="Calibri"/>
              </a:rPr>
              <a:t>The </a:t>
            </a:r>
            <a:r>
              <a:rPr lang="en-US" sz="2000" dirty="0" err="1">
                <a:latin typeface="Calibri"/>
                <a:ea typeface="ＭＳ Ｐゴシック" charset="0"/>
                <a:cs typeface="Calibri"/>
              </a:rPr>
              <a:t>Adjoint</a:t>
            </a:r>
            <a:r>
              <a:rPr lang="en-US" sz="2000" dirty="0">
                <a:latin typeface="Calibri"/>
                <a:ea typeface="ＭＳ Ｐゴシック" charset="0"/>
                <a:cs typeface="Calibri"/>
              </a:rPr>
              <a:t> enforces the consistency among state variables.</a:t>
            </a:r>
          </a:p>
        </p:txBody>
      </p:sp>
      <p:sp>
        <p:nvSpPr>
          <p:cNvPr id="21" name="Line 3"/>
          <p:cNvSpPr>
            <a:spLocks noChangeShapeType="1"/>
          </p:cNvSpPr>
          <p:nvPr/>
        </p:nvSpPr>
        <p:spPr bwMode="auto">
          <a:xfrm>
            <a:off x="706969" y="1905652"/>
            <a:ext cx="4494916" cy="0"/>
          </a:xfrm>
          <a:prstGeom prst="line">
            <a:avLst/>
          </a:prstGeom>
          <a:noFill/>
          <a:ln w="25400">
            <a:solidFill>
              <a:srgbClr val="008000"/>
            </a:solidFill>
            <a:prstDash val="dash"/>
            <a:round/>
            <a:headEnd type="stealth" w="lg" len="lg"/>
            <a:tailEnd type="stealth" w="lg" len="lg"/>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23" name="Line 6"/>
          <p:cNvSpPr>
            <a:spLocks noChangeShapeType="1"/>
          </p:cNvSpPr>
          <p:nvPr/>
        </p:nvSpPr>
        <p:spPr bwMode="auto">
          <a:xfrm>
            <a:off x="5317718" y="1905652"/>
            <a:ext cx="3034556" cy="0"/>
          </a:xfrm>
          <a:prstGeom prst="line">
            <a:avLst/>
          </a:prstGeom>
          <a:noFill/>
          <a:ln w="28575">
            <a:solidFill>
              <a:srgbClr val="660066"/>
            </a:solidFill>
            <a:prstDash val="dash"/>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2400">
              <a:solidFill>
                <a:srgbClr val="FFFFFF"/>
              </a:solidFill>
              <a:latin typeface="Calibri"/>
              <a:ea typeface="ＭＳ Ｐゴシック" charset="0"/>
              <a:cs typeface="Calibri"/>
            </a:endParaRPr>
          </a:p>
        </p:txBody>
      </p:sp>
      <p:sp>
        <p:nvSpPr>
          <p:cNvPr id="25" name="Line 15"/>
          <p:cNvSpPr>
            <a:spLocks noChangeShapeType="1"/>
          </p:cNvSpPr>
          <p:nvPr/>
        </p:nvSpPr>
        <p:spPr bwMode="auto">
          <a:xfrm flipH="1" flipV="1">
            <a:off x="5264055" y="2670817"/>
            <a:ext cx="2213" cy="2024681"/>
          </a:xfrm>
          <a:prstGeom prst="line">
            <a:avLst/>
          </a:prstGeom>
          <a:noFill/>
          <a:ln w="9525">
            <a:solidFill>
              <a:schemeClr val="tx1"/>
            </a:solidFill>
            <a:prstDash val="dash"/>
            <a:round/>
            <a:headEnd/>
            <a:tailEnd type="non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26" name="Text Box 4"/>
          <p:cNvSpPr txBox="1">
            <a:spLocks noChangeArrowheads="1"/>
          </p:cNvSpPr>
          <p:nvPr/>
        </p:nvSpPr>
        <p:spPr bwMode="auto">
          <a:xfrm>
            <a:off x="1150962" y="1457204"/>
            <a:ext cx="2739452" cy="461665"/>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defRPr/>
            </a:pPr>
            <a:r>
              <a:rPr lang="en-US" sz="2400" dirty="0">
                <a:solidFill>
                  <a:srgbClr val="008000"/>
                </a:solidFill>
                <a:latin typeface="Calibri"/>
                <a:ea typeface="ＭＳ Ｐゴシック" charset="0"/>
                <a:cs typeface="Calibri"/>
              </a:rPr>
              <a:t>assimilation window</a:t>
            </a:r>
          </a:p>
        </p:txBody>
      </p:sp>
      <p:sp>
        <p:nvSpPr>
          <p:cNvPr id="27" name="Text Box 7"/>
          <p:cNvSpPr txBox="1">
            <a:spLocks noChangeArrowheads="1"/>
          </p:cNvSpPr>
          <p:nvPr/>
        </p:nvSpPr>
        <p:spPr bwMode="auto">
          <a:xfrm>
            <a:off x="5536194" y="1457204"/>
            <a:ext cx="1202372" cy="830997"/>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sz="2400" dirty="0">
                <a:solidFill>
                  <a:srgbClr val="660066"/>
                </a:solidFill>
                <a:latin typeface="Calibri"/>
                <a:ea typeface="ＭＳ Ｐゴシック" charset="0"/>
                <a:cs typeface="Calibri"/>
              </a:rPr>
              <a:t>forecast</a:t>
            </a:r>
          </a:p>
          <a:p>
            <a:pPr defTabSz="914400" eaLnBrk="0" fontAlgn="base" hangingPunct="0">
              <a:spcBef>
                <a:spcPct val="0"/>
              </a:spcBef>
              <a:spcAft>
                <a:spcPct val="0"/>
              </a:spcAft>
              <a:defRPr/>
            </a:pPr>
            <a:endParaRPr lang="en-US" sz="2400" dirty="0">
              <a:solidFill>
                <a:srgbClr val="660066"/>
              </a:solidFill>
              <a:latin typeface="Calibri"/>
              <a:ea typeface="ＭＳ Ｐゴシック" charset="0"/>
              <a:cs typeface="Calibri"/>
            </a:endParaRPr>
          </a:p>
        </p:txBody>
      </p:sp>
    </p:spTree>
    <p:extLst>
      <p:ext uri="{BB962C8B-B14F-4D97-AF65-F5344CB8AC3E}">
        <p14:creationId xmlns:p14="http://schemas.microsoft.com/office/powerpoint/2010/main" val="118693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2445" y="2052589"/>
            <a:ext cx="7779124" cy="2812492"/>
            <a:chOff x="2930638" y="618052"/>
            <a:chExt cx="7779124" cy="2812492"/>
          </a:xfrm>
        </p:grpSpPr>
        <p:sp>
          <p:nvSpPr>
            <p:cNvPr id="3" name="Line 15"/>
            <p:cNvSpPr>
              <a:spLocks noChangeShapeType="1"/>
            </p:cNvSpPr>
            <p:nvPr/>
          </p:nvSpPr>
          <p:spPr bwMode="auto">
            <a:xfrm flipV="1">
              <a:off x="3109913" y="618052"/>
              <a:ext cx="0" cy="28124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4" name="Line 8"/>
            <p:cNvSpPr>
              <a:spLocks noChangeShapeType="1"/>
            </p:cNvSpPr>
            <p:nvPr/>
          </p:nvSpPr>
          <p:spPr bwMode="auto">
            <a:xfrm>
              <a:off x="2930638" y="3367088"/>
              <a:ext cx="777912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5" name="Rectangle 4"/>
            <p:cNvSpPr/>
            <p:nvPr/>
          </p:nvSpPr>
          <p:spPr>
            <a:xfrm>
              <a:off x="3839537" y="2243508"/>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6" name="Rectangle 5"/>
            <p:cNvSpPr/>
            <p:nvPr/>
          </p:nvSpPr>
          <p:spPr>
            <a:xfrm>
              <a:off x="4749111" y="1853730"/>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7" name="Rectangle 6"/>
            <p:cNvSpPr/>
            <p:nvPr/>
          </p:nvSpPr>
          <p:spPr>
            <a:xfrm>
              <a:off x="5805862" y="796727"/>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8" name="Rectangle 7"/>
            <p:cNvSpPr/>
            <p:nvPr/>
          </p:nvSpPr>
          <p:spPr>
            <a:xfrm>
              <a:off x="7033309" y="1236282"/>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endParaRPr lang="en-US" dirty="0">
                <a:solidFill>
                  <a:srgbClr val="FF0000"/>
                </a:solidFill>
                <a:latin typeface="Wingdings" charset="2"/>
                <a:cs typeface="Wingdings" charset="2"/>
              </a:endParaRPr>
            </a:p>
          </p:txBody>
        </p:sp>
        <p:sp>
          <p:nvSpPr>
            <p:cNvPr id="9" name="Freeform 37"/>
            <p:cNvSpPr>
              <a:spLocks/>
            </p:cNvSpPr>
            <p:nvPr/>
          </p:nvSpPr>
          <p:spPr bwMode="auto">
            <a:xfrm>
              <a:off x="3115987" y="1019711"/>
              <a:ext cx="4546262" cy="1416933"/>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 name="connsiteX0" fmla="*/ 0 w 10000"/>
                <a:gd name="connsiteY0" fmla="*/ 10000 h 10000"/>
                <a:gd name="connsiteX1" fmla="*/ 1536 w 10000"/>
                <a:gd name="connsiteY1" fmla="*/ 9613 h 10000"/>
                <a:gd name="connsiteX2" fmla="*/ 2597 w 10000"/>
                <a:gd name="connsiteY2" fmla="*/ 5960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10000 h 10000"/>
                <a:gd name="connsiteX1" fmla="*/ 1536 w 10000"/>
                <a:gd name="connsiteY1" fmla="*/ 9613 h 10000"/>
                <a:gd name="connsiteX2" fmla="*/ 3276 w 10000"/>
                <a:gd name="connsiteY2" fmla="*/ 6577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9982 h 9982"/>
                <a:gd name="connsiteX1" fmla="*/ 1536 w 10000"/>
                <a:gd name="connsiteY1" fmla="*/ 9595 h 9982"/>
                <a:gd name="connsiteX2" fmla="*/ 3276 w 10000"/>
                <a:gd name="connsiteY2" fmla="*/ 6559 h 9982"/>
                <a:gd name="connsiteX3" fmla="*/ 4286 w 10000"/>
                <a:gd name="connsiteY3" fmla="*/ 2119 h 9982"/>
                <a:gd name="connsiteX4" fmla="*/ 4936 w 10000"/>
                <a:gd name="connsiteY4" fmla="*/ 263 h 9982"/>
                <a:gd name="connsiteX5" fmla="*/ 6539 w 10000"/>
                <a:gd name="connsiteY5" fmla="*/ 263 h 9982"/>
                <a:gd name="connsiteX6" fmla="*/ 8200 w 10000"/>
                <a:gd name="connsiteY6" fmla="*/ 2636 h 9982"/>
                <a:gd name="connsiteX7" fmla="*/ 10000 w 10000"/>
                <a:gd name="connsiteY7" fmla="*/ 7418 h 9982"/>
                <a:gd name="connsiteX0" fmla="*/ 0 w 10000"/>
                <a:gd name="connsiteY0" fmla="*/ 13290 h 13290"/>
                <a:gd name="connsiteX1" fmla="*/ 1536 w 10000"/>
                <a:gd name="connsiteY1" fmla="*/ 12902 h 13290"/>
                <a:gd name="connsiteX2" fmla="*/ 3276 w 10000"/>
                <a:gd name="connsiteY2" fmla="*/ 9861 h 13290"/>
                <a:gd name="connsiteX3" fmla="*/ 4286 w 10000"/>
                <a:gd name="connsiteY3" fmla="*/ 5413 h 13290"/>
                <a:gd name="connsiteX4" fmla="*/ 5259 w 10000"/>
                <a:gd name="connsiteY4" fmla="*/ 23 h 13290"/>
                <a:gd name="connsiteX5" fmla="*/ 6539 w 10000"/>
                <a:gd name="connsiteY5" fmla="*/ 3553 h 13290"/>
                <a:gd name="connsiteX6" fmla="*/ 8200 w 10000"/>
                <a:gd name="connsiteY6" fmla="*/ 5931 h 13290"/>
                <a:gd name="connsiteX7" fmla="*/ 10000 w 10000"/>
                <a:gd name="connsiteY7" fmla="*/ 10721 h 13290"/>
                <a:gd name="connsiteX0" fmla="*/ 0 w 10000"/>
                <a:gd name="connsiteY0" fmla="*/ 14025 h 14025"/>
                <a:gd name="connsiteX1" fmla="*/ 1536 w 10000"/>
                <a:gd name="connsiteY1" fmla="*/ 13637 h 14025"/>
                <a:gd name="connsiteX2" fmla="*/ 3276 w 10000"/>
                <a:gd name="connsiteY2" fmla="*/ 10596 h 14025"/>
                <a:gd name="connsiteX3" fmla="*/ 4286 w 10000"/>
                <a:gd name="connsiteY3" fmla="*/ 6148 h 14025"/>
                <a:gd name="connsiteX4" fmla="*/ 5259 w 10000"/>
                <a:gd name="connsiteY4" fmla="*/ 758 h 14025"/>
                <a:gd name="connsiteX5" fmla="*/ 7099 w 10000"/>
                <a:gd name="connsiteY5" fmla="*/ 670 h 14025"/>
                <a:gd name="connsiteX6" fmla="*/ 8200 w 10000"/>
                <a:gd name="connsiteY6" fmla="*/ 6666 h 14025"/>
                <a:gd name="connsiteX7" fmla="*/ 10000 w 10000"/>
                <a:gd name="connsiteY7" fmla="*/ 11456 h 14025"/>
                <a:gd name="connsiteX0" fmla="*/ 0 w 10000"/>
                <a:gd name="connsiteY0" fmla="*/ 13924 h 13924"/>
                <a:gd name="connsiteX1" fmla="*/ 1536 w 10000"/>
                <a:gd name="connsiteY1" fmla="*/ 13536 h 13924"/>
                <a:gd name="connsiteX2" fmla="*/ 3276 w 10000"/>
                <a:gd name="connsiteY2" fmla="*/ 10495 h 13924"/>
                <a:gd name="connsiteX3" fmla="*/ 4286 w 10000"/>
                <a:gd name="connsiteY3" fmla="*/ 6047 h 13924"/>
                <a:gd name="connsiteX4" fmla="*/ 5259 w 10000"/>
                <a:gd name="connsiteY4" fmla="*/ 657 h 13924"/>
                <a:gd name="connsiteX5" fmla="*/ 7099 w 10000"/>
                <a:gd name="connsiteY5" fmla="*/ 569 h 13924"/>
                <a:gd name="connsiteX6" fmla="*/ 8676 w 10000"/>
                <a:gd name="connsiteY6" fmla="*/ 4977 h 13924"/>
                <a:gd name="connsiteX7" fmla="*/ 10000 w 10000"/>
                <a:gd name="connsiteY7" fmla="*/ 11355 h 13924"/>
                <a:gd name="connsiteX0" fmla="*/ 0 w 9949"/>
                <a:gd name="connsiteY0" fmla="*/ 13924 h 13924"/>
                <a:gd name="connsiteX1" fmla="*/ 1536 w 9949"/>
                <a:gd name="connsiteY1" fmla="*/ 13536 h 13924"/>
                <a:gd name="connsiteX2" fmla="*/ 3276 w 9949"/>
                <a:gd name="connsiteY2" fmla="*/ 10495 h 13924"/>
                <a:gd name="connsiteX3" fmla="*/ 4286 w 9949"/>
                <a:gd name="connsiteY3" fmla="*/ 6047 h 13924"/>
                <a:gd name="connsiteX4" fmla="*/ 5259 w 9949"/>
                <a:gd name="connsiteY4" fmla="*/ 657 h 13924"/>
                <a:gd name="connsiteX5" fmla="*/ 7099 w 9949"/>
                <a:gd name="connsiteY5" fmla="*/ 569 h 13924"/>
                <a:gd name="connsiteX6" fmla="*/ 8676 w 9949"/>
                <a:gd name="connsiteY6" fmla="*/ 4977 h 13924"/>
                <a:gd name="connsiteX7" fmla="*/ 9949 w 9949"/>
                <a:gd name="connsiteY7" fmla="*/ 8002 h 13924"/>
                <a:gd name="connsiteX0" fmla="*/ 0 w 10000"/>
                <a:gd name="connsiteY0" fmla="*/ 9940 h 9940"/>
                <a:gd name="connsiteX1" fmla="*/ 1544 w 10000"/>
                <a:gd name="connsiteY1" fmla="*/ 9661 h 9940"/>
                <a:gd name="connsiteX2" fmla="*/ 3293 w 10000"/>
                <a:gd name="connsiteY2" fmla="*/ 7477 h 9940"/>
                <a:gd name="connsiteX3" fmla="*/ 4308 w 10000"/>
                <a:gd name="connsiteY3" fmla="*/ 4283 h 9940"/>
                <a:gd name="connsiteX4" fmla="*/ 5286 w 10000"/>
                <a:gd name="connsiteY4" fmla="*/ 412 h 9940"/>
                <a:gd name="connsiteX5" fmla="*/ 7135 w 10000"/>
                <a:gd name="connsiteY5" fmla="*/ 349 h 9940"/>
                <a:gd name="connsiteX6" fmla="*/ 8720 w 10000"/>
                <a:gd name="connsiteY6" fmla="*/ 2500 h 9940"/>
                <a:gd name="connsiteX7" fmla="*/ 10000 w 10000"/>
                <a:gd name="connsiteY7" fmla="*/ 5687 h 9940"/>
                <a:gd name="connsiteX0" fmla="*/ 0 w 10000"/>
                <a:gd name="connsiteY0" fmla="*/ 9999 h 9999"/>
                <a:gd name="connsiteX1" fmla="*/ 1544 w 10000"/>
                <a:gd name="connsiteY1" fmla="*/ 9718 h 9999"/>
                <a:gd name="connsiteX2" fmla="*/ 3293 w 10000"/>
                <a:gd name="connsiteY2" fmla="*/ 7521 h 9999"/>
                <a:gd name="connsiteX3" fmla="*/ 4308 w 10000"/>
                <a:gd name="connsiteY3" fmla="*/ 4308 h 9999"/>
                <a:gd name="connsiteX4" fmla="*/ 5474 w 10000"/>
                <a:gd name="connsiteY4" fmla="*/ 413 h 9999"/>
                <a:gd name="connsiteX5" fmla="*/ 7135 w 10000"/>
                <a:gd name="connsiteY5" fmla="*/ 350 h 9999"/>
                <a:gd name="connsiteX6" fmla="*/ 8720 w 10000"/>
                <a:gd name="connsiteY6" fmla="*/ 2514 h 9999"/>
                <a:gd name="connsiteX7" fmla="*/ 10000 w 10000"/>
                <a:gd name="connsiteY7" fmla="*/ 5720 h 9999"/>
                <a:gd name="connsiteX0" fmla="*/ 0 w 10000"/>
                <a:gd name="connsiteY0" fmla="*/ 10436 h 10436"/>
                <a:gd name="connsiteX1" fmla="*/ 1544 w 10000"/>
                <a:gd name="connsiteY1" fmla="*/ 10155 h 10436"/>
                <a:gd name="connsiteX2" fmla="*/ 3293 w 10000"/>
                <a:gd name="connsiteY2" fmla="*/ 7958 h 10436"/>
                <a:gd name="connsiteX3" fmla="*/ 4308 w 10000"/>
                <a:gd name="connsiteY3" fmla="*/ 4744 h 10436"/>
                <a:gd name="connsiteX4" fmla="*/ 5474 w 10000"/>
                <a:gd name="connsiteY4" fmla="*/ 849 h 10436"/>
                <a:gd name="connsiteX5" fmla="*/ 7289 w 10000"/>
                <a:gd name="connsiteY5" fmla="*/ 148 h 10436"/>
                <a:gd name="connsiteX6" fmla="*/ 8720 w 10000"/>
                <a:gd name="connsiteY6" fmla="*/ 2950 h 10436"/>
                <a:gd name="connsiteX7" fmla="*/ 10000 w 10000"/>
                <a:gd name="connsiteY7" fmla="*/ 6157 h 10436"/>
                <a:gd name="connsiteX0" fmla="*/ 0 w 10000"/>
                <a:gd name="connsiteY0" fmla="*/ 10548 h 10548"/>
                <a:gd name="connsiteX1" fmla="*/ 1544 w 10000"/>
                <a:gd name="connsiteY1" fmla="*/ 10267 h 10548"/>
                <a:gd name="connsiteX2" fmla="*/ 3293 w 10000"/>
                <a:gd name="connsiteY2" fmla="*/ 8070 h 10548"/>
                <a:gd name="connsiteX3" fmla="*/ 4308 w 10000"/>
                <a:gd name="connsiteY3" fmla="*/ 4856 h 10548"/>
                <a:gd name="connsiteX4" fmla="*/ 5474 w 10000"/>
                <a:gd name="connsiteY4" fmla="*/ 642 h 10548"/>
                <a:gd name="connsiteX5" fmla="*/ 7289 w 10000"/>
                <a:gd name="connsiteY5" fmla="*/ 260 h 10548"/>
                <a:gd name="connsiteX6" fmla="*/ 8720 w 10000"/>
                <a:gd name="connsiteY6" fmla="*/ 3062 h 10548"/>
                <a:gd name="connsiteX7" fmla="*/ 10000 w 10000"/>
                <a:gd name="connsiteY7" fmla="*/ 6269 h 10548"/>
                <a:gd name="connsiteX0" fmla="*/ 0 w 10000"/>
                <a:gd name="connsiteY0" fmla="*/ 10736 h 10736"/>
                <a:gd name="connsiteX1" fmla="*/ 1544 w 10000"/>
                <a:gd name="connsiteY1" fmla="*/ 10455 h 10736"/>
                <a:gd name="connsiteX2" fmla="*/ 3293 w 10000"/>
                <a:gd name="connsiteY2" fmla="*/ 8258 h 10736"/>
                <a:gd name="connsiteX3" fmla="*/ 4308 w 10000"/>
                <a:gd name="connsiteY3" fmla="*/ 5044 h 10736"/>
                <a:gd name="connsiteX4" fmla="*/ 5474 w 10000"/>
                <a:gd name="connsiteY4" fmla="*/ 830 h 10736"/>
                <a:gd name="connsiteX5" fmla="*/ 7374 w 10000"/>
                <a:gd name="connsiteY5" fmla="*/ 193 h 10736"/>
                <a:gd name="connsiteX6" fmla="*/ 8720 w 10000"/>
                <a:gd name="connsiteY6" fmla="*/ 3250 h 10736"/>
                <a:gd name="connsiteX7" fmla="*/ 10000 w 10000"/>
                <a:gd name="connsiteY7" fmla="*/ 6457 h 10736"/>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7374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361 w 10000"/>
                <a:gd name="connsiteY2" fmla="*/ 8701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08 h 10708"/>
                <a:gd name="connsiteX1" fmla="*/ 1544 w 10000"/>
                <a:gd name="connsiteY1" fmla="*/ 10427 h 10708"/>
                <a:gd name="connsiteX2" fmla="*/ 3361 w 10000"/>
                <a:gd name="connsiteY2" fmla="*/ 8676 h 10708"/>
                <a:gd name="connsiteX3" fmla="*/ 4564 w 10000"/>
                <a:gd name="connsiteY3" fmla="*/ 4251 h 10708"/>
                <a:gd name="connsiteX4" fmla="*/ 5474 w 10000"/>
                <a:gd name="connsiteY4" fmla="*/ 802 h 10708"/>
                <a:gd name="connsiteX5" fmla="*/ 6981 w 10000"/>
                <a:gd name="connsiteY5" fmla="*/ 165 h 10708"/>
                <a:gd name="connsiteX6" fmla="*/ 8805 w 10000"/>
                <a:gd name="connsiteY6" fmla="*/ 3158 h 10708"/>
                <a:gd name="connsiteX7" fmla="*/ 10000 w 10000"/>
                <a:gd name="connsiteY7" fmla="*/ 6429 h 10708"/>
                <a:gd name="connsiteX0" fmla="*/ 0 w 10000"/>
                <a:gd name="connsiteY0" fmla="*/ 10708 h 10865"/>
                <a:gd name="connsiteX1" fmla="*/ 1493 w 10000"/>
                <a:gd name="connsiteY1" fmla="*/ 10746 h 10865"/>
                <a:gd name="connsiteX2" fmla="*/ 3361 w 10000"/>
                <a:gd name="connsiteY2" fmla="*/ 8676 h 10865"/>
                <a:gd name="connsiteX3" fmla="*/ 4564 w 10000"/>
                <a:gd name="connsiteY3" fmla="*/ 4251 h 10865"/>
                <a:gd name="connsiteX4" fmla="*/ 5474 w 10000"/>
                <a:gd name="connsiteY4" fmla="*/ 802 h 10865"/>
                <a:gd name="connsiteX5" fmla="*/ 6981 w 10000"/>
                <a:gd name="connsiteY5" fmla="*/ 165 h 10865"/>
                <a:gd name="connsiteX6" fmla="*/ 8805 w 10000"/>
                <a:gd name="connsiteY6" fmla="*/ 3158 h 10865"/>
                <a:gd name="connsiteX7" fmla="*/ 10000 w 10000"/>
                <a:gd name="connsiteY7" fmla="*/ 6429 h 10865"/>
                <a:gd name="connsiteX0" fmla="*/ 0 w 10000"/>
                <a:gd name="connsiteY0" fmla="*/ 11473 h 11473"/>
                <a:gd name="connsiteX1" fmla="*/ 1493 w 10000"/>
                <a:gd name="connsiteY1" fmla="*/ 10746 h 11473"/>
                <a:gd name="connsiteX2" fmla="*/ 3361 w 10000"/>
                <a:gd name="connsiteY2" fmla="*/ 8676 h 11473"/>
                <a:gd name="connsiteX3" fmla="*/ 4564 w 10000"/>
                <a:gd name="connsiteY3" fmla="*/ 4251 h 11473"/>
                <a:gd name="connsiteX4" fmla="*/ 5474 w 10000"/>
                <a:gd name="connsiteY4" fmla="*/ 802 h 11473"/>
                <a:gd name="connsiteX5" fmla="*/ 6981 w 10000"/>
                <a:gd name="connsiteY5" fmla="*/ 165 h 11473"/>
                <a:gd name="connsiteX6" fmla="*/ 8805 w 10000"/>
                <a:gd name="connsiteY6" fmla="*/ 3158 h 11473"/>
                <a:gd name="connsiteX7" fmla="*/ 10000 w 10000"/>
                <a:gd name="connsiteY7" fmla="*/ 6429 h 11473"/>
                <a:gd name="connsiteX0" fmla="*/ 0 w 10017"/>
                <a:gd name="connsiteY0" fmla="*/ 10835 h 10901"/>
                <a:gd name="connsiteX1" fmla="*/ 1510 w 10017"/>
                <a:gd name="connsiteY1" fmla="*/ 10746 h 10901"/>
                <a:gd name="connsiteX2" fmla="*/ 3378 w 10017"/>
                <a:gd name="connsiteY2" fmla="*/ 8676 h 10901"/>
                <a:gd name="connsiteX3" fmla="*/ 4581 w 10017"/>
                <a:gd name="connsiteY3" fmla="*/ 4251 h 10901"/>
                <a:gd name="connsiteX4" fmla="*/ 5491 w 10017"/>
                <a:gd name="connsiteY4" fmla="*/ 802 h 10901"/>
                <a:gd name="connsiteX5" fmla="*/ 6998 w 10017"/>
                <a:gd name="connsiteY5" fmla="*/ 165 h 10901"/>
                <a:gd name="connsiteX6" fmla="*/ 8822 w 10017"/>
                <a:gd name="connsiteY6" fmla="*/ 3158 h 10901"/>
                <a:gd name="connsiteX7" fmla="*/ 10017 w 10017"/>
                <a:gd name="connsiteY7" fmla="*/ 6429 h 10901"/>
                <a:gd name="connsiteX0" fmla="*/ 0 w 9410"/>
                <a:gd name="connsiteY0" fmla="*/ 10835 h 10901"/>
                <a:gd name="connsiteX1" fmla="*/ 1510 w 9410"/>
                <a:gd name="connsiteY1" fmla="*/ 10746 h 10901"/>
                <a:gd name="connsiteX2" fmla="*/ 3378 w 9410"/>
                <a:gd name="connsiteY2" fmla="*/ 8676 h 10901"/>
                <a:gd name="connsiteX3" fmla="*/ 4581 w 9410"/>
                <a:gd name="connsiteY3" fmla="*/ 4251 h 10901"/>
                <a:gd name="connsiteX4" fmla="*/ 5491 w 9410"/>
                <a:gd name="connsiteY4" fmla="*/ 802 h 10901"/>
                <a:gd name="connsiteX5" fmla="*/ 6998 w 9410"/>
                <a:gd name="connsiteY5" fmla="*/ 165 h 10901"/>
                <a:gd name="connsiteX6" fmla="*/ 8822 w 9410"/>
                <a:gd name="connsiteY6" fmla="*/ 3158 h 10901"/>
                <a:gd name="connsiteX7" fmla="*/ 9410 w 9410"/>
                <a:gd name="connsiteY7" fmla="*/ 4855 h 10901"/>
                <a:gd name="connsiteX0" fmla="*/ 0 w 10000"/>
                <a:gd name="connsiteY0" fmla="*/ 9939 h 10000"/>
                <a:gd name="connsiteX1" fmla="*/ 1605 w 10000"/>
                <a:gd name="connsiteY1" fmla="*/ 9858 h 10000"/>
                <a:gd name="connsiteX2" fmla="*/ 3590 w 10000"/>
                <a:gd name="connsiteY2" fmla="*/ 7959 h 10000"/>
                <a:gd name="connsiteX3" fmla="*/ 4868 w 10000"/>
                <a:gd name="connsiteY3" fmla="*/ 3900 h 10000"/>
                <a:gd name="connsiteX4" fmla="*/ 5835 w 10000"/>
                <a:gd name="connsiteY4" fmla="*/ 736 h 10000"/>
                <a:gd name="connsiteX5" fmla="*/ 7437 w 10000"/>
                <a:gd name="connsiteY5" fmla="*/ 151 h 10000"/>
                <a:gd name="connsiteX6" fmla="*/ 9375 w 10000"/>
                <a:gd name="connsiteY6" fmla="*/ 2897 h 10000"/>
                <a:gd name="connsiteX7" fmla="*/ 10000 w 10000"/>
                <a:gd name="connsiteY7" fmla="*/ 4454 h 10000"/>
                <a:gd name="connsiteX0" fmla="*/ 0 w 10000"/>
                <a:gd name="connsiteY0" fmla="*/ 9989 h 10050"/>
                <a:gd name="connsiteX1" fmla="*/ 1605 w 10000"/>
                <a:gd name="connsiteY1" fmla="*/ 9908 h 10050"/>
                <a:gd name="connsiteX2" fmla="*/ 3590 w 10000"/>
                <a:gd name="connsiteY2" fmla="*/ 8009 h 10050"/>
                <a:gd name="connsiteX3" fmla="*/ 4868 w 10000"/>
                <a:gd name="connsiteY3" fmla="*/ 3950 h 10050"/>
                <a:gd name="connsiteX4" fmla="*/ 5835 w 10000"/>
                <a:gd name="connsiteY4" fmla="*/ 786 h 10050"/>
                <a:gd name="connsiteX5" fmla="*/ 7437 w 10000"/>
                <a:gd name="connsiteY5" fmla="*/ 201 h 10050"/>
                <a:gd name="connsiteX6" fmla="*/ 9536 w 10000"/>
                <a:gd name="connsiteY6" fmla="*/ 3640 h 10050"/>
                <a:gd name="connsiteX7" fmla="*/ 10000 w 10000"/>
                <a:gd name="connsiteY7" fmla="*/ 4504 h 10050"/>
                <a:gd name="connsiteX0" fmla="*/ 0 w 10000"/>
                <a:gd name="connsiteY0" fmla="*/ 9989 h 10050"/>
                <a:gd name="connsiteX1" fmla="*/ 1605 w 10000"/>
                <a:gd name="connsiteY1" fmla="*/ 9908 h 10050"/>
                <a:gd name="connsiteX2" fmla="*/ 3590 w 10000"/>
                <a:gd name="connsiteY2" fmla="*/ 8009 h 10050"/>
                <a:gd name="connsiteX3" fmla="*/ 4868 w 10000"/>
                <a:gd name="connsiteY3" fmla="*/ 3950 h 10050"/>
                <a:gd name="connsiteX4" fmla="*/ 5835 w 10000"/>
                <a:gd name="connsiteY4" fmla="*/ 786 h 10050"/>
                <a:gd name="connsiteX5" fmla="*/ 7437 w 10000"/>
                <a:gd name="connsiteY5" fmla="*/ 201 h 10050"/>
                <a:gd name="connsiteX6" fmla="*/ 9536 w 10000"/>
                <a:gd name="connsiteY6" fmla="*/ 3640 h 10050"/>
                <a:gd name="connsiteX7" fmla="*/ 10000 w 10000"/>
                <a:gd name="connsiteY7" fmla="*/ 4504 h 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50">
                  <a:moveTo>
                    <a:pt x="0" y="9989"/>
                  </a:moveTo>
                  <a:cubicBezTo>
                    <a:pt x="402" y="9877"/>
                    <a:pt x="1006" y="10238"/>
                    <a:pt x="1605" y="9908"/>
                  </a:cubicBezTo>
                  <a:cubicBezTo>
                    <a:pt x="2203" y="9578"/>
                    <a:pt x="3046" y="9001"/>
                    <a:pt x="3590" y="8009"/>
                  </a:cubicBezTo>
                  <a:cubicBezTo>
                    <a:pt x="4134" y="7016"/>
                    <a:pt x="4494" y="5153"/>
                    <a:pt x="4868" y="3950"/>
                  </a:cubicBezTo>
                  <a:cubicBezTo>
                    <a:pt x="5242" y="2746"/>
                    <a:pt x="5407" y="1410"/>
                    <a:pt x="5835" y="786"/>
                  </a:cubicBezTo>
                  <a:cubicBezTo>
                    <a:pt x="6264" y="161"/>
                    <a:pt x="6820" y="-275"/>
                    <a:pt x="7437" y="201"/>
                  </a:cubicBezTo>
                  <a:cubicBezTo>
                    <a:pt x="8054" y="677"/>
                    <a:pt x="9055" y="2346"/>
                    <a:pt x="9536" y="3640"/>
                  </a:cubicBezTo>
                  <a:cubicBezTo>
                    <a:pt x="10017" y="4934"/>
                    <a:pt x="9466" y="3263"/>
                    <a:pt x="10000" y="4504"/>
                  </a:cubicBezTo>
                </a:path>
              </a:pathLst>
            </a:custGeom>
            <a:noFill/>
            <a:ln w="38100">
              <a:solidFill>
                <a:srgbClr val="008000"/>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grpSp>
      <p:sp>
        <p:nvSpPr>
          <p:cNvPr id="11" name="Freeform 37"/>
          <p:cNvSpPr>
            <a:spLocks/>
          </p:cNvSpPr>
          <p:nvPr/>
        </p:nvSpPr>
        <p:spPr bwMode="auto">
          <a:xfrm>
            <a:off x="5266269" y="3097300"/>
            <a:ext cx="3045300" cy="378834"/>
          </a:xfrm>
          <a:custGeom>
            <a:avLst/>
            <a:gdLst>
              <a:gd name="T0" fmla="*/ 0 w 3804"/>
              <a:gd name="T1" fmla="*/ 2147483647 h 733"/>
              <a:gd name="T2" fmla="*/ 2147483647 w 3804"/>
              <a:gd name="T3" fmla="*/ 2147483647 h 733"/>
              <a:gd name="T4" fmla="*/ 2147483647 w 3804"/>
              <a:gd name="T5" fmla="*/ 2147483647 h 733"/>
              <a:gd name="T6" fmla="*/ 2147483647 w 3804"/>
              <a:gd name="T7" fmla="*/ 2147483647 h 733"/>
              <a:gd name="T8" fmla="*/ 2147483647 w 3804"/>
              <a:gd name="T9" fmla="*/ 2147483647 h 733"/>
              <a:gd name="T10" fmla="*/ 2147483647 w 3804"/>
              <a:gd name="T11" fmla="*/ 2147483647 h 733"/>
              <a:gd name="T12" fmla="*/ 2147483647 w 3804"/>
              <a:gd name="T13" fmla="*/ 2147483647 h 733"/>
              <a:gd name="T14" fmla="*/ 2147483647 w 3804"/>
              <a:gd name="T15" fmla="*/ 2147483647 h 733"/>
              <a:gd name="T16" fmla="*/ 2147483647 w 3804"/>
              <a:gd name="T17" fmla="*/ 2147483647 h 733"/>
              <a:gd name="T18" fmla="*/ 2147483647 w 3804"/>
              <a:gd name="T19" fmla="*/ 2147483647 h 7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4"/>
              <a:gd name="T31" fmla="*/ 0 h 733"/>
              <a:gd name="T32" fmla="*/ 3804 w 3804"/>
              <a:gd name="T33" fmla="*/ 733 h 733"/>
              <a:gd name="connsiteX0" fmla="*/ 0 w 9621"/>
              <a:gd name="connsiteY0" fmla="*/ 7975 h 8602"/>
              <a:gd name="connsiteX1" fmla="*/ 1822 w 9621"/>
              <a:gd name="connsiteY1" fmla="*/ 7238 h 8602"/>
              <a:gd name="connsiteX2" fmla="*/ 2784 w 9621"/>
              <a:gd name="connsiteY2" fmla="*/ 4796 h 8602"/>
              <a:gd name="connsiteX3" fmla="*/ 3746 w 9621"/>
              <a:gd name="connsiteY3" fmla="*/ 1931 h 8602"/>
              <a:gd name="connsiteX4" fmla="*/ 4666 w 9621"/>
              <a:gd name="connsiteY4" fmla="*/ 226 h 8602"/>
              <a:gd name="connsiteX5" fmla="*/ 5954 w 9621"/>
              <a:gd name="connsiteY5" fmla="*/ 226 h 8602"/>
              <a:gd name="connsiteX6" fmla="*/ 7290 w 9621"/>
              <a:gd name="connsiteY6" fmla="*/ 2136 h 8602"/>
              <a:gd name="connsiteX7" fmla="*/ 8738 w 9621"/>
              <a:gd name="connsiteY7" fmla="*/ 5983 h 8602"/>
              <a:gd name="connsiteX8" fmla="*/ 9621 w 9621"/>
              <a:gd name="connsiteY8" fmla="*/ 8602 h 8602"/>
              <a:gd name="connsiteX0" fmla="*/ 0 w 9082"/>
              <a:gd name="connsiteY0" fmla="*/ 9271 h 9271"/>
              <a:gd name="connsiteX1" fmla="*/ 1894 w 9082"/>
              <a:gd name="connsiteY1" fmla="*/ 8414 h 9271"/>
              <a:gd name="connsiteX2" fmla="*/ 2894 w 9082"/>
              <a:gd name="connsiteY2" fmla="*/ 5575 h 9271"/>
              <a:gd name="connsiteX3" fmla="*/ 3894 w 9082"/>
              <a:gd name="connsiteY3" fmla="*/ 2245 h 9271"/>
              <a:gd name="connsiteX4" fmla="*/ 4850 w 9082"/>
              <a:gd name="connsiteY4" fmla="*/ 263 h 9271"/>
              <a:gd name="connsiteX5" fmla="*/ 6189 w 9082"/>
              <a:gd name="connsiteY5" fmla="*/ 263 h 9271"/>
              <a:gd name="connsiteX6" fmla="*/ 7577 w 9082"/>
              <a:gd name="connsiteY6" fmla="*/ 2483 h 9271"/>
              <a:gd name="connsiteX7" fmla="*/ 9082 w 9082"/>
              <a:gd name="connsiteY7" fmla="*/ 6955 h 9271"/>
              <a:gd name="connsiteX0" fmla="*/ 0 w 9203"/>
              <a:gd name="connsiteY0" fmla="*/ 10089 h 10089"/>
              <a:gd name="connsiteX1" fmla="*/ 1288 w 9203"/>
              <a:gd name="connsiteY1" fmla="*/ 9076 h 10089"/>
              <a:gd name="connsiteX2" fmla="*/ 2390 w 9203"/>
              <a:gd name="connsiteY2" fmla="*/ 6013 h 10089"/>
              <a:gd name="connsiteX3" fmla="*/ 3491 w 9203"/>
              <a:gd name="connsiteY3" fmla="*/ 2422 h 10089"/>
              <a:gd name="connsiteX4" fmla="*/ 4543 w 9203"/>
              <a:gd name="connsiteY4" fmla="*/ 284 h 10089"/>
              <a:gd name="connsiteX5" fmla="*/ 6018 w 9203"/>
              <a:gd name="connsiteY5" fmla="*/ 284 h 10089"/>
              <a:gd name="connsiteX6" fmla="*/ 7546 w 9203"/>
              <a:gd name="connsiteY6" fmla="*/ 2678 h 10089"/>
              <a:gd name="connsiteX7" fmla="*/ 9203 w 9203"/>
              <a:gd name="connsiteY7" fmla="*/ 7502 h 10089"/>
              <a:gd name="connsiteX0" fmla="*/ 0 w 10000"/>
              <a:gd name="connsiteY0" fmla="*/ 10000 h 10000"/>
              <a:gd name="connsiteX1" fmla="*/ 1536 w 10000"/>
              <a:gd name="connsiteY1" fmla="*/ 9613 h 10000"/>
              <a:gd name="connsiteX2" fmla="*/ 2597 w 10000"/>
              <a:gd name="connsiteY2" fmla="*/ 5960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10000 h 10000"/>
              <a:gd name="connsiteX1" fmla="*/ 1536 w 10000"/>
              <a:gd name="connsiteY1" fmla="*/ 9613 h 10000"/>
              <a:gd name="connsiteX2" fmla="*/ 3276 w 10000"/>
              <a:gd name="connsiteY2" fmla="*/ 6577 h 10000"/>
              <a:gd name="connsiteX3" fmla="*/ 3793 w 10000"/>
              <a:gd name="connsiteY3" fmla="*/ 2401 h 10000"/>
              <a:gd name="connsiteX4" fmla="*/ 4936 w 10000"/>
              <a:gd name="connsiteY4" fmla="*/ 281 h 10000"/>
              <a:gd name="connsiteX5" fmla="*/ 6539 w 10000"/>
              <a:gd name="connsiteY5" fmla="*/ 281 h 10000"/>
              <a:gd name="connsiteX6" fmla="*/ 8200 w 10000"/>
              <a:gd name="connsiteY6" fmla="*/ 2654 h 10000"/>
              <a:gd name="connsiteX7" fmla="*/ 10000 w 10000"/>
              <a:gd name="connsiteY7" fmla="*/ 7436 h 10000"/>
              <a:gd name="connsiteX0" fmla="*/ 0 w 10000"/>
              <a:gd name="connsiteY0" fmla="*/ 9982 h 9982"/>
              <a:gd name="connsiteX1" fmla="*/ 1536 w 10000"/>
              <a:gd name="connsiteY1" fmla="*/ 9595 h 9982"/>
              <a:gd name="connsiteX2" fmla="*/ 3276 w 10000"/>
              <a:gd name="connsiteY2" fmla="*/ 6559 h 9982"/>
              <a:gd name="connsiteX3" fmla="*/ 4286 w 10000"/>
              <a:gd name="connsiteY3" fmla="*/ 2119 h 9982"/>
              <a:gd name="connsiteX4" fmla="*/ 4936 w 10000"/>
              <a:gd name="connsiteY4" fmla="*/ 263 h 9982"/>
              <a:gd name="connsiteX5" fmla="*/ 6539 w 10000"/>
              <a:gd name="connsiteY5" fmla="*/ 263 h 9982"/>
              <a:gd name="connsiteX6" fmla="*/ 8200 w 10000"/>
              <a:gd name="connsiteY6" fmla="*/ 2636 h 9982"/>
              <a:gd name="connsiteX7" fmla="*/ 10000 w 10000"/>
              <a:gd name="connsiteY7" fmla="*/ 7418 h 9982"/>
              <a:gd name="connsiteX0" fmla="*/ 0 w 10000"/>
              <a:gd name="connsiteY0" fmla="*/ 13290 h 13290"/>
              <a:gd name="connsiteX1" fmla="*/ 1536 w 10000"/>
              <a:gd name="connsiteY1" fmla="*/ 12902 h 13290"/>
              <a:gd name="connsiteX2" fmla="*/ 3276 w 10000"/>
              <a:gd name="connsiteY2" fmla="*/ 9861 h 13290"/>
              <a:gd name="connsiteX3" fmla="*/ 4286 w 10000"/>
              <a:gd name="connsiteY3" fmla="*/ 5413 h 13290"/>
              <a:gd name="connsiteX4" fmla="*/ 5259 w 10000"/>
              <a:gd name="connsiteY4" fmla="*/ 23 h 13290"/>
              <a:gd name="connsiteX5" fmla="*/ 6539 w 10000"/>
              <a:gd name="connsiteY5" fmla="*/ 3553 h 13290"/>
              <a:gd name="connsiteX6" fmla="*/ 8200 w 10000"/>
              <a:gd name="connsiteY6" fmla="*/ 5931 h 13290"/>
              <a:gd name="connsiteX7" fmla="*/ 10000 w 10000"/>
              <a:gd name="connsiteY7" fmla="*/ 10721 h 13290"/>
              <a:gd name="connsiteX0" fmla="*/ 0 w 10000"/>
              <a:gd name="connsiteY0" fmla="*/ 14025 h 14025"/>
              <a:gd name="connsiteX1" fmla="*/ 1536 w 10000"/>
              <a:gd name="connsiteY1" fmla="*/ 13637 h 14025"/>
              <a:gd name="connsiteX2" fmla="*/ 3276 w 10000"/>
              <a:gd name="connsiteY2" fmla="*/ 10596 h 14025"/>
              <a:gd name="connsiteX3" fmla="*/ 4286 w 10000"/>
              <a:gd name="connsiteY3" fmla="*/ 6148 h 14025"/>
              <a:gd name="connsiteX4" fmla="*/ 5259 w 10000"/>
              <a:gd name="connsiteY4" fmla="*/ 758 h 14025"/>
              <a:gd name="connsiteX5" fmla="*/ 7099 w 10000"/>
              <a:gd name="connsiteY5" fmla="*/ 670 h 14025"/>
              <a:gd name="connsiteX6" fmla="*/ 8200 w 10000"/>
              <a:gd name="connsiteY6" fmla="*/ 6666 h 14025"/>
              <a:gd name="connsiteX7" fmla="*/ 10000 w 10000"/>
              <a:gd name="connsiteY7" fmla="*/ 11456 h 14025"/>
              <a:gd name="connsiteX0" fmla="*/ 0 w 10000"/>
              <a:gd name="connsiteY0" fmla="*/ 13924 h 13924"/>
              <a:gd name="connsiteX1" fmla="*/ 1536 w 10000"/>
              <a:gd name="connsiteY1" fmla="*/ 13536 h 13924"/>
              <a:gd name="connsiteX2" fmla="*/ 3276 w 10000"/>
              <a:gd name="connsiteY2" fmla="*/ 10495 h 13924"/>
              <a:gd name="connsiteX3" fmla="*/ 4286 w 10000"/>
              <a:gd name="connsiteY3" fmla="*/ 6047 h 13924"/>
              <a:gd name="connsiteX4" fmla="*/ 5259 w 10000"/>
              <a:gd name="connsiteY4" fmla="*/ 657 h 13924"/>
              <a:gd name="connsiteX5" fmla="*/ 7099 w 10000"/>
              <a:gd name="connsiteY5" fmla="*/ 569 h 13924"/>
              <a:gd name="connsiteX6" fmla="*/ 8676 w 10000"/>
              <a:gd name="connsiteY6" fmla="*/ 4977 h 13924"/>
              <a:gd name="connsiteX7" fmla="*/ 10000 w 10000"/>
              <a:gd name="connsiteY7" fmla="*/ 11355 h 13924"/>
              <a:gd name="connsiteX0" fmla="*/ 0 w 9949"/>
              <a:gd name="connsiteY0" fmla="*/ 13924 h 13924"/>
              <a:gd name="connsiteX1" fmla="*/ 1536 w 9949"/>
              <a:gd name="connsiteY1" fmla="*/ 13536 h 13924"/>
              <a:gd name="connsiteX2" fmla="*/ 3276 w 9949"/>
              <a:gd name="connsiteY2" fmla="*/ 10495 h 13924"/>
              <a:gd name="connsiteX3" fmla="*/ 4286 w 9949"/>
              <a:gd name="connsiteY3" fmla="*/ 6047 h 13924"/>
              <a:gd name="connsiteX4" fmla="*/ 5259 w 9949"/>
              <a:gd name="connsiteY4" fmla="*/ 657 h 13924"/>
              <a:gd name="connsiteX5" fmla="*/ 7099 w 9949"/>
              <a:gd name="connsiteY5" fmla="*/ 569 h 13924"/>
              <a:gd name="connsiteX6" fmla="*/ 8676 w 9949"/>
              <a:gd name="connsiteY6" fmla="*/ 4977 h 13924"/>
              <a:gd name="connsiteX7" fmla="*/ 9949 w 9949"/>
              <a:gd name="connsiteY7" fmla="*/ 8002 h 13924"/>
              <a:gd name="connsiteX0" fmla="*/ 0 w 10000"/>
              <a:gd name="connsiteY0" fmla="*/ 9940 h 9940"/>
              <a:gd name="connsiteX1" fmla="*/ 1544 w 10000"/>
              <a:gd name="connsiteY1" fmla="*/ 9661 h 9940"/>
              <a:gd name="connsiteX2" fmla="*/ 3293 w 10000"/>
              <a:gd name="connsiteY2" fmla="*/ 7477 h 9940"/>
              <a:gd name="connsiteX3" fmla="*/ 4308 w 10000"/>
              <a:gd name="connsiteY3" fmla="*/ 4283 h 9940"/>
              <a:gd name="connsiteX4" fmla="*/ 5286 w 10000"/>
              <a:gd name="connsiteY4" fmla="*/ 412 h 9940"/>
              <a:gd name="connsiteX5" fmla="*/ 7135 w 10000"/>
              <a:gd name="connsiteY5" fmla="*/ 349 h 9940"/>
              <a:gd name="connsiteX6" fmla="*/ 8720 w 10000"/>
              <a:gd name="connsiteY6" fmla="*/ 2500 h 9940"/>
              <a:gd name="connsiteX7" fmla="*/ 10000 w 10000"/>
              <a:gd name="connsiteY7" fmla="*/ 5687 h 9940"/>
              <a:gd name="connsiteX0" fmla="*/ 0 w 10000"/>
              <a:gd name="connsiteY0" fmla="*/ 9999 h 9999"/>
              <a:gd name="connsiteX1" fmla="*/ 1544 w 10000"/>
              <a:gd name="connsiteY1" fmla="*/ 9718 h 9999"/>
              <a:gd name="connsiteX2" fmla="*/ 3293 w 10000"/>
              <a:gd name="connsiteY2" fmla="*/ 7521 h 9999"/>
              <a:gd name="connsiteX3" fmla="*/ 4308 w 10000"/>
              <a:gd name="connsiteY3" fmla="*/ 4308 h 9999"/>
              <a:gd name="connsiteX4" fmla="*/ 5474 w 10000"/>
              <a:gd name="connsiteY4" fmla="*/ 413 h 9999"/>
              <a:gd name="connsiteX5" fmla="*/ 7135 w 10000"/>
              <a:gd name="connsiteY5" fmla="*/ 350 h 9999"/>
              <a:gd name="connsiteX6" fmla="*/ 8720 w 10000"/>
              <a:gd name="connsiteY6" fmla="*/ 2514 h 9999"/>
              <a:gd name="connsiteX7" fmla="*/ 10000 w 10000"/>
              <a:gd name="connsiteY7" fmla="*/ 5720 h 9999"/>
              <a:gd name="connsiteX0" fmla="*/ 0 w 10000"/>
              <a:gd name="connsiteY0" fmla="*/ 10436 h 10436"/>
              <a:gd name="connsiteX1" fmla="*/ 1544 w 10000"/>
              <a:gd name="connsiteY1" fmla="*/ 10155 h 10436"/>
              <a:gd name="connsiteX2" fmla="*/ 3293 w 10000"/>
              <a:gd name="connsiteY2" fmla="*/ 7958 h 10436"/>
              <a:gd name="connsiteX3" fmla="*/ 4308 w 10000"/>
              <a:gd name="connsiteY3" fmla="*/ 4744 h 10436"/>
              <a:gd name="connsiteX4" fmla="*/ 5474 w 10000"/>
              <a:gd name="connsiteY4" fmla="*/ 849 h 10436"/>
              <a:gd name="connsiteX5" fmla="*/ 7289 w 10000"/>
              <a:gd name="connsiteY5" fmla="*/ 148 h 10436"/>
              <a:gd name="connsiteX6" fmla="*/ 8720 w 10000"/>
              <a:gd name="connsiteY6" fmla="*/ 2950 h 10436"/>
              <a:gd name="connsiteX7" fmla="*/ 10000 w 10000"/>
              <a:gd name="connsiteY7" fmla="*/ 6157 h 10436"/>
              <a:gd name="connsiteX0" fmla="*/ 0 w 10000"/>
              <a:gd name="connsiteY0" fmla="*/ 10548 h 10548"/>
              <a:gd name="connsiteX1" fmla="*/ 1544 w 10000"/>
              <a:gd name="connsiteY1" fmla="*/ 10267 h 10548"/>
              <a:gd name="connsiteX2" fmla="*/ 3293 w 10000"/>
              <a:gd name="connsiteY2" fmla="*/ 8070 h 10548"/>
              <a:gd name="connsiteX3" fmla="*/ 4308 w 10000"/>
              <a:gd name="connsiteY3" fmla="*/ 4856 h 10548"/>
              <a:gd name="connsiteX4" fmla="*/ 5474 w 10000"/>
              <a:gd name="connsiteY4" fmla="*/ 642 h 10548"/>
              <a:gd name="connsiteX5" fmla="*/ 7289 w 10000"/>
              <a:gd name="connsiteY5" fmla="*/ 260 h 10548"/>
              <a:gd name="connsiteX6" fmla="*/ 8720 w 10000"/>
              <a:gd name="connsiteY6" fmla="*/ 3062 h 10548"/>
              <a:gd name="connsiteX7" fmla="*/ 10000 w 10000"/>
              <a:gd name="connsiteY7" fmla="*/ 6269 h 10548"/>
              <a:gd name="connsiteX0" fmla="*/ 0 w 10000"/>
              <a:gd name="connsiteY0" fmla="*/ 10736 h 10736"/>
              <a:gd name="connsiteX1" fmla="*/ 1544 w 10000"/>
              <a:gd name="connsiteY1" fmla="*/ 10455 h 10736"/>
              <a:gd name="connsiteX2" fmla="*/ 3293 w 10000"/>
              <a:gd name="connsiteY2" fmla="*/ 8258 h 10736"/>
              <a:gd name="connsiteX3" fmla="*/ 4308 w 10000"/>
              <a:gd name="connsiteY3" fmla="*/ 5044 h 10736"/>
              <a:gd name="connsiteX4" fmla="*/ 5474 w 10000"/>
              <a:gd name="connsiteY4" fmla="*/ 830 h 10736"/>
              <a:gd name="connsiteX5" fmla="*/ 7374 w 10000"/>
              <a:gd name="connsiteY5" fmla="*/ 193 h 10736"/>
              <a:gd name="connsiteX6" fmla="*/ 8720 w 10000"/>
              <a:gd name="connsiteY6" fmla="*/ 3250 h 10736"/>
              <a:gd name="connsiteX7" fmla="*/ 10000 w 10000"/>
              <a:gd name="connsiteY7" fmla="*/ 6457 h 10736"/>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7374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293 w 10000"/>
              <a:gd name="connsiteY2" fmla="*/ 8255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33 h 10733"/>
              <a:gd name="connsiteX1" fmla="*/ 1544 w 10000"/>
              <a:gd name="connsiteY1" fmla="*/ 10452 h 10733"/>
              <a:gd name="connsiteX2" fmla="*/ 3361 w 10000"/>
              <a:gd name="connsiteY2" fmla="*/ 8701 h 10733"/>
              <a:gd name="connsiteX3" fmla="*/ 4308 w 10000"/>
              <a:gd name="connsiteY3" fmla="*/ 5041 h 10733"/>
              <a:gd name="connsiteX4" fmla="*/ 5474 w 10000"/>
              <a:gd name="connsiteY4" fmla="*/ 827 h 10733"/>
              <a:gd name="connsiteX5" fmla="*/ 6981 w 10000"/>
              <a:gd name="connsiteY5" fmla="*/ 190 h 10733"/>
              <a:gd name="connsiteX6" fmla="*/ 8805 w 10000"/>
              <a:gd name="connsiteY6" fmla="*/ 3183 h 10733"/>
              <a:gd name="connsiteX7" fmla="*/ 10000 w 10000"/>
              <a:gd name="connsiteY7" fmla="*/ 6454 h 10733"/>
              <a:gd name="connsiteX0" fmla="*/ 0 w 10000"/>
              <a:gd name="connsiteY0" fmla="*/ 10708 h 10708"/>
              <a:gd name="connsiteX1" fmla="*/ 1544 w 10000"/>
              <a:gd name="connsiteY1" fmla="*/ 10427 h 10708"/>
              <a:gd name="connsiteX2" fmla="*/ 3361 w 10000"/>
              <a:gd name="connsiteY2" fmla="*/ 8676 h 10708"/>
              <a:gd name="connsiteX3" fmla="*/ 4564 w 10000"/>
              <a:gd name="connsiteY3" fmla="*/ 4251 h 10708"/>
              <a:gd name="connsiteX4" fmla="*/ 5474 w 10000"/>
              <a:gd name="connsiteY4" fmla="*/ 802 h 10708"/>
              <a:gd name="connsiteX5" fmla="*/ 6981 w 10000"/>
              <a:gd name="connsiteY5" fmla="*/ 165 h 10708"/>
              <a:gd name="connsiteX6" fmla="*/ 8805 w 10000"/>
              <a:gd name="connsiteY6" fmla="*/ 3158 h 10708"/>
              <a:gd name="connsiteX7" fmla="*/ 10000 w 10000"/>
              <a:gd name="connsiteY7" fmla="*/ 6429 h 10708"/>
              <a:gd name="connsiteX0" fmla="*/ 0 w 10000"/>
              <a:gd name="connsiteY0" fmla="*/ 10708 h 10865"/>
              <a:gd name="connsiteX1" fmla="*/ 1493 w 10000"/>
              <a:gd name="connsiteY1" fmla="*/ 10746 h 10865"/>
              <a:gd name="connsiteX2" fmla="*/ 3361 w 10000"/>
              <a:gd name="connsiteY2" fmla="*/ 8676 h 10865"/>
              <a:gd name="connsiteX3" fmla="*/ 4564 w 10000"/>
              <a:gd name="connsiteY3" fmla="*/ 4251 h 10865"/>
              <a:gd name="connsiteX4" fmla="*/ 5474 w 10000"/>
              <a:gd name="connsiteY4" fmla="*/ 802 h 10865"/>
              <a:gd name="connsiteX5" fmla="*/ 6981 w 10000"/>
              <a:gd name="connsiteY5" fmla="*/ 165 h 10865"/>
              <a:gd name="connsiteX6" fmla="*/ 8805 w 10000"/>
              <a:gd name="connsiteY6" fmla="*/ 3158 h 10865"/>
              <a:gd name="connsiteX7" fmla="*/ 10000 w 10000"/>
              <a:gd name="connsiteY7" fmla="*/ 6429 h 10865"/>
              <a:gd name="connsiteX0" fmla="*/ 0 w 10000"/>
              <a:gd name="connsiteY0" fmla="*/ 11473 h 11473"/>
              <a:gd name="connsiteX1" fmla="*/ 1493 w 10000"/>
              <a:gd name="connsiteY1" fmla="*/ 10746 h 11473"/>
              <a:gd name="connsiteX2" fmla="*/ 3361 w 10000"/>
              <a:gd name="connsiteY2" fmla="*/ 8676 h 11473"/>
              <a:gd name="connsiteX3" fmla="*/ 4564 w 10000"/>
              <a:gd name="connsiteY3" fmla="*/ 4251 h 11473"/>
              <a:gd name="connsiteX4" fmla="*/ 5474 w 10000"/>
              <a:gd name="connsiteY4" fmla="*/ 802 h 11473"/>
              <a:gd name="connsiteX5" fmla="*/ 6981 w 10000"/>
              <a:gd name="connsiteY5" fmla="*/ 165 h 11473"/>
              <a:gd name="connsiteX6" fmla="*/ 8805 w 10000"/>
              <a:gd name="connsiteY6" fmla="*/ 3158 h 11473"/>
              <a:gd name="connsiteX7" fmla="*/ 10000 w 10000"/>
              <a:gd name="connsiteY7" fmla="*/ 6429 h 11473"/>
              <a:gd name="connsiteX0" fmla="*/ 0 w 10017"/>
              <a:gd name="connsiteY0" fmla="*/ 10835 h 10901"/>
              <a:gd name="connsiteX1" fmla="*/ 1510 w 10017"/>
              <a:gd name="connsiteY1" fmla="*/ 10746 h 10901"/>
              <a:gd name="connsiteX2" fmla="*/ 3378 w 10017"/>
              <a:gd name="connsiteY2" fmla="*/ 8676 h 10901"/>
              <a:gd name="connsiteX3" fmla="*/ 4581 w 10017"/>
              <a:gd name="connsiteY3" fmla="*/ 4251 h 10901"/>
              <a:gd name="connsiteX4" fmla="*/ 5491 w 10017"/>
              <a:gd name="connsiteY4" fmla="*/ 802 h 10901"/>
              <a:gd name="connsiteX5" fmla="*/ 6998 w 10017"/>
              <a:gd name="connsiteY5" fmla="*/ 165 h 10901"/>
              <a:gd name="connsiteX6" fmla="*/ 8822 w 10017"/>
              <a:gd name="connsiteY6" fmla="*/ 3158 h 10901"/>
              <a:gd name="connsiteX7" fmla="*/ 10017 w 10017"/>
              <a:gd name="connsiteY7" fmla="*/ 6429 h 10901"/>
              <a:gd name="connsiteX0" fmla="*/ 0 w 9678"/>
              <a:gd name="connsiteY0" fmla="*/ 4981 h 10882"/>
              <a:gd name="connsiteX1" fmla="*/ 1171 w 9678"/>
              <a:gd name="connsiteY1" fmla="*/ 10746 h 10882"/>
              <a:gd name="connsiteX2" fmla="*/ 3039 w 9678"/>
              <a:gd name="connsiteY2" fmla="*/ 8676 h 10882"/>
              <a:gd name="connsiteX3" fmla="*/ 4242 w 9678"/>
              <a:gd name="connsiteY3" fmla="*/ 4251 h 10882"/>
              <a:gd name="connsiteX4" fmla="*/ 5152 w 9678"/>
              <a:gd name="connsiteY4" fmla="*/ 802 h 10882"/>
              <a:gd name="connsiteX5" fmla="*/ 6659 w 9678"/>
              <a:gd name="connsiteY5" fmla="*/ 165 h 10882"/>
              <a:gd name="connsiteX6" fmla="*/ 8483 w 9678"/>
              <a:gd name="connsiteY6" fmla="*/ 3158 h 10882"/>
              <a:gd name="connsiteX7" fmla="*/ 9678 w 9678"/>
              <a:gd name="connsiteY7" fmla="*/ 6429 h 10882"/>
              <a:gd name="connsiteX0" fmla="*/ 0 w 10000"/>
              <a:gd name="connsiteY0" fmla="*/ 4577 h 8378"/>
              <a:gd name="connsiteX1" fmla="*/ 1760 w 10000"/>
              <a:gd name="connsiteY1" fmla="*/ 7850 h 8378"/>
              <a:gd name="connsiteX2" fmla="*/ 3140 w 10000"/>
              <a:gd name="connsiteY2" fmla="*/ 7973 h 8378"/>
              <a:gd name="connsiteX3" fmla="*/ 4383 w 10000"/>
              <a:gd name="connsiteY3" fmla="*/ 3906 h 8378"/>
              <a:gd name="connsiteX4" fmla="*/ 5323 w 10000"/>
              <a:gd name="connsiteY4" fmla="*/ 737 h 8378"/>
              <a:gd name="connsiteX5" fmla="*/ 6881 w 10000"/>
              <a:gd name="connsiteY5" fmla="*/ 152 h 8378"/>
              <a:gd name="connsiteX6" fmla="*/ 8765 w 10000"/>
              <a:gd name="connsiteY6" fmla="*/ 2902 h 8378"/>
              <a:gd name="connsiteX7" fmla="*/ 10000 w 10000"/>
              <a:gd name="connsiteY7" fmla="*/ 5908 h 8378"/>
              <a:gd name="connsiteX0" fmla="*/ 0 w 10000"/>
              <a:gd name="connsiteY0" fmla="*/ 5463 h 9520"/>
              <a:gd name="connsiteX1" fmla="*/ 3140 w 10000"/>
              <a:gd name="connsiteY1" fmla="*/ 9517 h 9520"/>
              <a:gd name="connsiteX2" fmla="*/ 4383 w 10000"/>
              <a:gd name="connsiteY2" fmla="*/ 4662 h 9520"/>
              <a:gd name="connsiteX3" fmla="*/ 5323 w 10000"/>
              <a:gd name="connsiteY3" fmla="*/ 880 h 9520"/>
              <a:gd name="connsiteX4" fmla="*/ 6881 w 10000"/>
              <a:gd name="connsiteY4" fmla="*/ 181 h 9520"/>
              <a:gd name="connsiteX5" fmla="*/ 8765 w 10000"/>
              <a:gd name="connsiteY5" fmla="*/ 3464 h 9520"/>
              <a:gd name="connsiteX6" fmla="*/ 10000 w 10000"/>
              <a:gd name="connsiteY6" fmla="*/ 7052 h 9520"/>
              <a:gd name="connsiteX0" fmla="*/ 0 w 10000"/>
              <a:gd name="connsiteY0" fmla="*/ 5738 h 7408"/>
              <a:gd name="connsiteX1" fmla="*/ 4383 w 10000"/>
              <a:gd name="connsiteY1" fmla="*/ 4897 h 7408"/>
              <a:gd name="connsiteX2" fmla="*/ 5323 w 10000"/>
              <a:gd name="connsiteY2" fmla="*/ 924 h 7408"/>
              <a:gd name="connsiteX3" fmla="*/ 6881 w 10000"/>
              <a:gd name="connsiteY3" fmla="*/ 190 h 7408"/>
              <a:gd name="connsiteX4" fmla="*/ 8765 w 10000"/>
              <a:gd name="connsiteY4" fmla="*/ 3639 h 7408"/>
              <a:gd name="connsiteX5" fmla="*/ 10000 w 10000"/>
              <a:gd name="connsiteY5" fmla="*/ 7408 h 7408"/>
              <a:gd name="connsiteX0" fmla="*/ 0 w 10000"/>
              <a:gd name="connsiteY0" fmla="*/ 7952 h 11958"/>
              <a:gd name="connsiteX1" fmla="*/ 2658 w 10000"/>
              <a:gd name="connsiteY1" fmla="*/ 11809 h 11958"/>
              <a:gd name="connsiteX2" fmla="*/ 5323 w 10000"/>
              <a:gd name="connsiteY2" fmla="*/ 1453 h 11958"/>
              <a:gd name="connsiteX3" fmla="*/ 6881 w 10000"/>
              <a:gd name="connsiteY3" fmla="*/ 462 h 11958"/>
              <a:gd name="connsiteX4" fmla="*/ 8765 w 10000"/>
              <a:gd name="connsiteY4" fmla="*/ 5118 h 11958"/>
              <a:gd name="connsiteX5" fmla="*/ 10000 w 10000"/>
              <a:gd name="connsiteY5" fmla="*/ 10206 h 11958"/>
              <a:gd name="connsiteX0" fmla="*/ 0 w 10000"/>
              <a:gd name="connsiteY0" fmla="*/ 7621 h 11671"/>
              <a:gd name="connsiteX1" fmla="*/ 2658 w 10000"/>
              <a:gd name="connsiteY1" fmla="*/ 11478 h 11671"/>
              <a:gd name="connsiteX2" fmla="*/ 5523 w 10000"/>
              <a:gd name="connsiteY2" fmla="*/ 9933 h 11671"/>
              <a:gd name="connsiteX3" fmla="*/ 6881 w 10000"/>
              <a:gd name="connsiteY3" fmla="*/ 131 h 11671"/>
              <a:gd name="connsiteX4" fmla="*/ 8765 w 10000"/>
              <a:gd name="connsiteY4" fmla="*/ 4787 h 11671"/>
              <a:gd name="connsiteX5" fmla="*/ 10000 w 10000"/>
              <a:gd name="connsiteY5" fmla="*/ 9875 h 11671"/>
              <a:gd name="connsiteX0" fmla="*/ 0 w 10000"/>
              <a:gd name="connsiteY0" fmla="*/ 2834 h 6787"/>
              <a:gd name="connsiteX1" fmla="*/ 2658 w 10000"/>
              <a:gd name="connsiteY1" fmla="*/ 6691 h 6787"/>
              <a:gd name="connsiteX2" fmla="*/ 5523 w 10000"/>
              <a:gd name="connsiteY2" fmla="*/ 5146 h 6787"/>
              <a:gd name="connsiteX3" fmla="*/ 8765 w 10000"/>
              <a:gd name="connsiteY3" fmla="*/ 0 h 6787"/>
              <a:gd name="connsiteX4" fmla="*/ 10000 w 10000"/>
              <a:gd name="connsiteY4" fmla="*/ 5088 h 6787"/>
              <a:gd name="connsiteX0" fmla="*/ 0 w 10000"/>
              <a:gd name="connsiteY0" fmla="*/ 17 h 5800"/>
              <a:gd name="connsiteX1" fmla="*/ 2658 w 10000"/>
              <a:gd name="connsiteY1" fmla="*/ 5700 h 5800"/>
              <a:gd name="connsiteX2" fmla="*/ 5523 w 10000"/>
              <a:gd name="connsiteY2" fmla="*/ 3423 h 5800"/>
              <a:gd name="connsiteX3" fmla="*/ 7740 w 10000"/>
              <a:gd name="connsiteY3" fmla="*/ 457 h 5800"/>
              <a:gd name="connsiteX4" fmla="*/ 10000 w 10000"/>
              <a:gd name="connsiteY4" fmla="*/ 3338 h 5800"/>
              <a:gd name="connsiteX0" fmla="*/ 0 w 10000"/>
              <a:gd name="connsiteY0" fmla="*/ 28 h 10000"/>
              <a:gd name="connsiteX1" fmla="*/ 2658 w 10000"/>
              <a:gd name="connsiteY1" fmla="*/ 9827 h 10000"/>
              <a:gd name="connsiteX2" fmla="*/ 5523 w 10000"/>
              <a:gd name="connsiteY2" fmla="*/ 5901 h 10000"/>
              <a:gd name="connsiteX3" fmla="*/ 7740 w 10000"/>
              <a:gd name="connsiteY3" fmla="*/ 787 h 10000"/>
              <a:gd name="connsiteX4" fmla="*/ 10000 w 10000"/>
              <a:gd name="connsiteY4" fmla="*/ 5754 h 10000"/>
              <a:gd name="connsiteX0" fmla="*/ 0 w 10000"/>
              <a:gd name="connsiteY0" fmla="*/ 28 h 10000"/>
              <a:gd name="connsiteX1" fmla="*/ 2658 w 10000"/>
              <a:gd name="connsiteY1" fmla="*/ 9827 h 10000"/>
              <a:gd name="connsiteX2" fmla="*/ 5523 w 10000"/>
              <a:gd name="connsiteY2" fmla="*/ 5901 h 10000"/>
              <a:gd name="connsiteX3" fmla="*/ 7740 w 10000"/>
              <a:gd name="connsiteY3" fmla="*/ 787 h 10000"/>
              <a:gd name="connsiteX4" fmla="*/ 10000 w 10000"/>
              <a:gd name="connsiteY4" fmla="*/ 5754 h 10000"/>
              <a:gd name="connsiteX0" fmla="*/ 0 w 9350"/>
              <a:gd name="connsiteY0" fmla="*/ 28 h 10000"/>
              <a:gd name="connsiteX1" fmla="*/ 2658 w 9350"/>
              <a:gd name="connsiteY1" fmla="*/ 9827 h 10000"/>
              <a:gd name="connsiteX2" fmla="*/ 5523 w 9350"/>
              <a:gd name="connsiteY2" fmla="*/ 5901 h 10000"/>
              <a:gd name="connsiteX3" fmla="*/ 7740 w 9350"/>
              <a:gd name="connsiteY3" fmla="*/ 787 h 10000"/>
              <a:gd name="connsiteX4" fmla="*/ 9350 w 9350"/>
              <a:gd name="connsiteY4" fmla="*/ 4759 h 10000"/>
              <a:gd name="connsiteX0" fmla="*/ 0 w 10000"/>
              <a:gd name="connsiteY0" fmla="*/ 27 h 9866"/>
              <a:gd name="connsiteX1" fmla="*/ 2843 w 10000"/>
              <a:gd name="connsiteY1" fmla="*/ 9826 h 9866"/>
              <a:gd name="connsiteX2" fmla="*/ 5800 w 10000"/>
              <a:gd name="connsiteY2" fmla="*/ 3413 h 9866"/>
              <a:gd name="connsiteX3" fmla="*/ 8278 w 10000"/>
              <a:gd name="connsiteY3" fmla="*/ 786 h 9866"/>
              <a:gd name="connsiteX4" fmla="*/ 10000 w 10000"/>
              <a:gd name="connsiteY4" fmla="*/ 4758 h 9866"/>
              <a:gd name="connsiteX0" fmla="*/ 0 w 10000"/>
              <a:gd name="connsiteY0" fmla="*/ 24 h 11754"/>
              <a:gd name="connsiteX1" fmla="*/ 3351 w 10000"/>
              <a:gd name="connsiteY1" fmla="*/ 11721 h 11754"/>
              <a:gd name="connsiteX2" fmla="*/ 5800 w 10000"/>
              <a:gd name="connsiteY2" fmla="*/ 3456 h 11754"/>
              <a:gd name="connsiteX3" fmla="*/ 8278 w 10000"/>
              <a:gd name="connsiteY3" fmla="*/ 794 h 11754"/>
              <a:gd name="connsiteX4" fmla="*/ 10000 w 10000"/>
              <a:gd name="connsiteY4" fmla="*/ 4820 h 11754"/>
              <a:gd name="connsiteX0" fmla="*/ 0 w 10000"/>
              <a:gd name="connsiteY0" fmla="*/ 0 h 11730"/>
              <a:gd name="connsiteX1" fmla="*/ 3351 w 10000"/>
              <a:gd name="connsiteY1" fmla="*/ 11697 h 11730"/>
              <a:gd name="connsiteX2" fmla="*/ 5800 w 10000"/>
              <a:gd name="connsiteY2" fmla="*/ 3432 h 11730"/>
              <a:gd name="connsiteX3" fmla="*/ 8278 w 10000"/>
              <a:gd name="connsiteY3" fmla="*/ 770 h 11730"/>
              <a:gd name="connsiteX4" fmla="*/ 10000 w 10000"/>
              <a:gd name="connsiteY4" fmla="*/ 4796 h 1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730">
                <a:moveTo>
                  <a:pt x="0" y="0"/>
                </a:moveTo>
                <a:cubicBezTo>
                  <a:pt x="816" y="4935"/>
                  <a:pt x="2384" y="11126"/>
                  <a:pt x="3351" y="11697"/>
                </a:cubicBezTo>
                <a:cubicBezTo>
                  <a:pt x="4318" y="12269"/>
                  <a:pt x="4979" y="5253"/>
                  <a:pt x="5800" y="3432"/>
                </a:cubicBezTo>
                <a:cubicBezTo>
                  <a:pt x="6621" y="1611"/>
                  <a:pt x="7578" y="543"/>
                  <a:pt x="8278" y="770"/>
                </a:cubicBezTo>
                <a:cubicBezTo>
                  <a:pt x="8978" y="997"/>
                  <a:pt x="8832" y="1141"/>
                  <a:pt x="10000" y="4796"/>
                </a:cubicBezTo>
              </a:path>
            </a:pathLst>
          </a:custGeom>
          <a:noFill/>
          <a:ln w="38100">
            <a:solidFill>
              <a:srgbClr val="660066"/>
            </a:solidFill>
            <a:prstDash val="solid"/>
            <a:round/>
            <a:headEnd/>
            <a:tailEnd type="stealth" w="lg" len="lg"/>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12" name="Rectangle 11"/>
          <p:cNvSpPr/>
          <p:nvPr/>
        </p:nvSpPr>
        <p:spPr>
          <a:xfrm>
            <a:off x="5375437" y="3145781"/>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p>
        </p:txBody>
      </p:sp>
      <p:sp>
        <p:nvSpPr>
          <p:cNvPr id="13" name="Rectangle 12"/>
          <p:cNvSpPr/>
          <p:nvPr/>
        </p:nvSpPr>
        <p:spPr>
          <a:xfrm>
            <a:off x="6140858" y="3145781"/>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p>
        </p:txBody>
      </p:sp>
      <p:sp>
        <p:nvSpPr>
          <p:cNvPr id="14" name="Rectangle 13"/>
          <p:cNvSpPr/>
          <p:nvPr/>
        </p:nvSpPr>
        <p:spPr>
          <a:xfrm>
            <a:off x="7512931" y="3074401"/>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p>
        </p:txBody>
      </p:sp>
      <p:sp>
        <p:nvSpPr>
          <p:cNvPr id="16" name="Rectangle 15"/>
          <p:cNvSpPr/>
          <p:nvPr/>
        </p:nvSpPr>
        <p:spPr>
          <a:xfrm>
            <a:off x="7005543" y="2912634"/>
            <a:ext cx="412342" cy="369332"/>
          </a:xfrm>
          <a:prstGeom prst="rect">
            <a:avLst/>
          </a:prstGeom>
        </p:spPr>
        <p:txBody>
          <a:bodyPr wrap="none">
            <a:spAutoFit/>
          </a:bodyPr>
          <a:lstStyle/>
          <a:p>
            <a:r>
              <a:rPr lang="en-US" dirty="0">
                <a:solidFill>
                  <a:srgbClr val="FF0000"/>
                </a:solidFill>
                <a:latin typeface="Wingdings" charset="2"/>
                <a:ea typeface="Wingdings"/>
                <a:cs typeface="Wingdings" charset="2"/>
              </a:rPr>
              <a:t></a:t>
            </a:r>
          </a:p>
        </p:txBody>
      </p:sp>
      <p:sp>
        <p:nvSpPr>
          <p:cNvPr id="17" name="Rectangle 2"/>
          <p:cNvSpPr txBox="1">
            <a:spLocks noChangeArrowheads="1"/>
          </p:cNvSpPr>
          <p:nvPr/>
        </p:nvSpPr>
        <p:spPr>
          <a:xfrm>
            <a:off x="663084" y="194406"/>
            <a:ext cx="7998582" cy="13843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a:lstStyle>
          <a:p>
            <a:pPr algn="l" eaLnBrk="1" hangingPunct="1">
              <a:defRPr/>
            </a:pPr>
            <a:r>
              <a:rPr lang="en-US" sz="2400" dirty="0">
                <a:solidFill>
                  <a:schemeClr val="tx1"/>
                </a:solidFill>
                <a:latin typeface="Calibri"/>
                <a:cs typeface="Calibri"/>
              </a:rPr>
              <a:t>The best fit becomes the </a:t>
            </a:r>
            <a:r>
              <a:rPr lang="en-US" sz="2400" i="1" dirty="0">
                <a:solidFill>
                  <a:schemeClr val="tx1"/>
                </a:solidFill>
                <a:latin typeface="Calibri"/>
                <a:cs typeface="Calibri"/>
              </a:rPr>
              <a:t>analysis</a:t>
            </a:r>
          </a:p>
          <a:p>
            <a:pPr algn="l" eaLnBrk="1" hangingPunct="1">
              <a:defRPr/>
            </a:pPr>
            <a:r>
              <a:rPr lang="en-US" sz="2400" dirty="0">
                <a:solidFill>
                  <a:schemeClr val="tx1"/>
                </a:solidFill>
                <a:latin typeface="Calibri"/>
                <a:cs typeface="Calibri"/>
              </a:rPr>
              <a:t>The final analysis becomes initial conditions for the forecast</a:t>
            </a:r>
          </a:p>
          <a:p>
            <a:pPr algn="l" eaLnBrk="1" hangingPunct="1">
              <a:defRPr/>
            </a:pPr>
            <a:r>
              <a:rPr lang="en-US" sz="2400" dirty="0">
                <a:solidFill>
                  <a:schemeClr val="tx1"/>
                </a:solidFill>
                <a:latin typeface="Calibri"/>
                <a:cs typeface="Calibri"/>
              </a:rPr>
              <a:t>Forecast verification can be </a:t>
            </a:r>
            <a:r>
              <a:rPr lang="en-US" sz="2400" dirty="0" err="1">
                <a:solidFill>
                  <a:schemeClr val="tx1"/>
                </a:solidFill>
                <a:latin typeface="Calibri"/>
                <a:cs typeface="Calibri"/>
              </a:rPr>
              <a:t>w.r.t</a:t>
            </a:r>
            <a:r>
              <a:rPr lang="en-US" sz="2400" dirty="0">
                <a:solidFill>
                  <a:schemeClr val="tx1"/>
                </a:solidFill>
                <a:latin typeface="Calibri"/>
                <a:cs typeface="Calibri"/>
              </a:rPr>
              <a:t>. data not yet assimilated</a:t>
            </a:r>
          </a:p>
        </p:txBody>
      </p:sp>
      <p:sp>
        <p:nvSpPr>
          <p:cNvPr id="20" name="Text Box 10"/>
          <p:cNvSpPr txBox="1">
            <a:spLocks noChangeArrowheads="1"/>
          </p:cNvSpPr>
          <p:nvPr/>
        </p:nvSpPr>
        <p:spPr bwMode="auto">
          <a:xfrm>
            <a:off x="561442" y="5792256"/>
            <a:ext cx="8223418" cy="701675"/>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defTabSz="914400" eaLnBrk="0" fontAlgn="base" hangingPunct="0">
              <a:spcBef>
                <a:spcPct val="50000"/>
              </a:spcBef>
              <a:spcAft>
                <a:spcPct val="0"/>
              </a:spcAft>
              <a:defRPr/>
            </a:pPr>
            <a:r>
              <a:rPr lang="en-US" sz="2000" dirty="0">
                <a:latin typeface="Calibri"/>
                <a:ea typeface="ＭＳ Ｐゴシック" charset="0"/>
                <a:cs typeface="Calibri"/>
              </a:rPr>
              <a:t>The </a:t>
            </a:r>
            <a:r>
              <a:rPr lang="en-US" sz="2000" i="1" u="sng" dirty="0">
                <a:latin typeface="Calibri"/>
                <a:ea typeface="ＭＳ Ｐゴシック" charset="0"/>
                <a:cs typeface="Calibri"/>
              </a:rPr>
              <a:t>strong constraint</a:t>
            </a:r>
            <a:r>
              <a:rPr lang="en-US" sz="2000" i="1" dirty="0">
                <a:latin typeface="Calibri"/>
                <a:ea typeface="ＭＳ Ｐゴシック" charset="0"/>
                <a:cs typeface="Calibri"/>
              </a:rPr>
              <a:t> </a:t>
            </a:r>
            <a:r>
              <a:rPr lang="en-US" sz="2000" dirty="0">
                <a:latin typeface="Calibri"/>
                <a:ea typeface="ＭＳ Ｐゴシック" charset="0"/>
                <a:cs typeface="Calibri"/>
              </a:rPr>
              <a:t>requires the trajectory satisfies the </a:t>
            </a:r>
            <a:r>
              <a:rPr lang="en-US" sz="2000" i="1" dirty="0">
                <a:latin typeface="Calibri"/>
                <a:ea typeface="ＭＳ Ｐゴシック" charset="0"/>
                <a:cs typeface="Calibri"/>
              </a:rPr>
              <a:t>physics</a:t>
            </a:r>
            <a:r>
              <a:rPr lang="en-US" sz="2000" dirty="0">
                <a:latin typeface="Calibri"/>
                <a:ea typeface="ＭＳ Ｐゴシック" charset="0"/>
                <a:cs typeface="Calibri"/>
              </a:rPr>
              <a:t> in ROMS. </a:t>
            </a:r>
            <a:br>
              <a:rPr lang="en-US" sz="2000" dirty="0">
                <a:latin typeface="Calibri"/>
                <a:ea typeface="ＭＳ Ｐゴシック" charset="0"/>
                <a:cs typeface="Calibri"/>
              </a:rPr>
            </a:br>
            <a:r>
              <a:rPr lang="en-US" sz="2000" dirty="0">
                <a:latin typeface="Calibri"/>
                <a:ea typeface="ＭＳ Ｐゴシック" charset="0"/>
                <a:cs typeface="Calibri"/>
              </a:rPr>
              <a:t>The </a:t>
            </a:r>
            <a:r>
              <a:rPr lang="en-US" sz="2000" dirty="0" err="1">
                <a:latin typeface="Calibri"/>
                <a:ea typeface="ＭＳ Ｐゴシック" charset="0"/>
                <a:cs typeface="Calibri"/>
              </a:rPr>
              <a:t>Adjoint</a:t>
            </a:r>
            <a:r>
              <a:rPr lang="en-US" sz="2000" dirty="0">
                <a:latin typeface="Calibri"/>
                <a:ea typeface="ＭＳ Ｐゴシック" charset="0"/>
                <a:cs typeface="Calibri"/>
              </a:rPr>
              <a:t> enforces the consistency among state variables.</a:t>
            </a:r>
          </a:p>
        </p:txBody>
      </p:sp>
      <p:sp>
        <p:nvSpPr>
          <p:cNvPr id="21" name="Line 3"/>
          <p:cNvSpPr>
            <a:spLocks noChangeShapeType="1"/>
          </p:cNvSpPr>
          <p:nvPr/>
        </p:nvSpPr>
        <p:spPr bwMode="auto">
          <a:xfrm>
            <a:off x="706969" y="1905652"/>
            <a:ext cx="4494916" cy="0"/>
          </a:xfrm>
          <a:prstGeom prst="line">
            <a:avLst/>
          </a:prstGeom>
          <a:noFill/>
          <a:ln w="25400">
            <a:solidFill>
              <a:srgbClr val="008000"/>
            </a:solidFill>
            <a:prstDash val="dash"/>
            <a:round/>
            <a:headEnd type="stealth" w="lg" len="lg"/>
            <a:tailEnd type="stealth" w="lg" len="lg"/>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22" name="Text Box 4"/>
          <p:cNvSpPr txBox="1">
            <a:spLocks noChangeArrowheads="1"/>
          </p:cNvSpPr>
          <p:nvPr/>
        </p:nvSpPr>
        <p:spPr bwMode="auto">
          <a:xfrm>
            <a:off x="1150962" y="1457204"/>
            <a:ext cx="2739452" cy="461665"/>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eaLnBrk="0" fontAlgn="base" hangingPunct="0">
              <a:spcBef>
                <a:spcPct val="0"/>
              </a:spcBef>
              <a:spcAft>
                <a:spcPct val="0"/>
              </a:spcAft>
              <a:defRPr/>
            </a:pPr>
            <a:r>
              <a:rPr lang="en-US" sz="2400" dirty="0">
                <a:solidFill>
                  <a:srgbClr val="008000"/>
                </a:solidFill>
                <a:latin typeface="Calibri"/>
                <a:ea typeface="ＭＳ Ｐゴシック" charset="0"/>
                <a:cs typeface="Calibri"/>
              </a:rPr>
              <a:t>assimilation window</a:t>
            </a:r>
          </a:p>
        </p:txBody>
      </p:sp>
      <p:sp>
        <p:nvSpPr>
          <p:cNvPr id="23" name="Line 6"/>
          <p:cNvSpPr>
            <a:spLocks noChangeShapeType="1"/>
          </p:cNvSpPr>
          <p:nvPr/>
        </p:nvSpPr>
        <p:spPr bwMode="auto">
          <a:xfrm>
            <a:off x="5317718" y="1905652"/>
            <a:ext cx="3034556" cy="0"/>
          </a:xfrm>
          <a:prstGeom prst="line">
            <a:avLst/>
          </a:prstGeom>
          <a:noFill/>
          <a:ln w="28575">
            <a:solidFill>
              <a:srgbClr val="660066"/>
            </a:solidFill>
            <a:prstDash val="dash"/>
            <a:round/>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2400">
              <a:solidFill>
                <a:srgbClr val="FFFFFF"/>
              </a:solidFill>
              <a:latin typeface="Calibri"/>
              <a:ea typeface="ＭＳ Ｐゴシック" charset="0"/>
              <a:cs typeface="Calibri"/>
            </a:endParaRPr>
          </a:p>
        </p:txBody>
      </p:sp>
      <p:sp>
        <p:nvSpPr>
          <p:cNvPr id="24" name="Text Box 7"/>
          <p:cNvSpPr txBox="1">
            <a:spLocks noChangeArrowheads="1"/>
          </p:cNvSpPr>
          <p:nvPr/>
        </p:nvSpPr>
        <p:spPr bwMode="auto">
          <a:xfrm>
            <a:off x="5536194" y="1457204"/>
            <a:ext cx="1590700" cy="830997"/>
          </a:xfrm>
          <a:prstGeom prst="rect">
            <a:avLst/>
          </a:prstGeom>
          <a:noFill/>
          <a:ln>
            <a:noFill/>
          </a:ln>
          <a:effectLst/>
          <a:extLst>
            <a:ext uri="{909E8E84-426E-40dd-AFC4-6F175D3DCCD1}">
              <a14:hiddenFill xmlns:a14="http://schemas.microsoft.com/office/drawing/2010/main" xmlns="">
                <a:solidFill>
                  <a:srgbClr val="80837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sz="2400" dirty="0">
                <a:solidFill>
                  <a:srgbClr val="660066"/>
                </a:solidFill>
                <a:latin typeface="Calibri"/>
                <a:ea typeface="ＭＳ Ｐゴシック" charset="0"/>
                <a:cs typeface="Calibri"/>
              </a:rPr>
              <a:t>forecast</a:t>
            </a:r>
          </a:p>
          <a:p>
            <a:pPr defTabSz="914400" eaLnBrk="0" fontAlgn="base" hangingPunct="0">
              <a:spcBef>
                <a:spcPct val="0"/>
              </a:spcBef>
              <a:spcAft>
                <a:spcPct val="0"/>
              </a:spcAft>
              <a:defRPr/>
            </a:pPr>
            <a:r>
              <a:rPr lang="en-US" sz="2400" dirty="0">
                <a:solidFill>
                  <a:srgbClr val="660066"/>
                </a:solidFill>
                <a:latin typeface="Calibri"/>
                <a:ea typeface="ＭＳ Ｐゴシック" charset="0"/>
                <a:cs typeface="Calibri"/>
              </a:rPr>
              <a:t>verification</a:t>
            </a:r>
          </a:p>
        </p:txBody>
      </p:sp>
      <p:sp>
        <p:nvSpPr>
          <p:cNvPr id="25" name="Line 15"/>
          <p:cNvSpPr>
            <a:spLocks noChangeShapeType="1"/>
          </p:cNvSpPr>
          <p:nvPr/>
        </p:nvSpPr>
        <p:spPr bwMode="auto">
          <a:xfrm flipH="1" flipV="1">
            <a:off x="5264055" y="2670817"/>
            <a:ext cx="2213" cy="2024681"/>
          </a:xfrm>
          <a:prstGeom prst="line">
            <a:avLst/>
          </a:prstGeom>
          <a:noFill/>
          <a:ln w="9525">
            <a:solidFill>
              <a:schemeClr val="tx1"/>
            </a:solidFill>
            <a:prstDash val="dash"/>
            <a:round/>
            <a:headEnd/>
            <a:tailEnd type="none" w="med" len="me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latin typeface="Calibri"/>
              <a:ea typeface="ＭＳ Ｐゴシック" charset="0"/>
              <a:cs typeface="Calibri"/>
            </a:endParaRPr>
          </a:p>
        </p:txBody>
      </p:sp>
      <p:sp>
        <p:nvSpPr>
          <p:cNvPr id="26" name="Rectangle 6"/>
          <p:cNvSpPr>
            <a:spLocks noChangeArrowheads="1"/>
          </p:cNvSpPr>
          <p:nvPr/>
        </p:nvSpPr>
        <p:spPr bwMode="auto">
          <a:xfrm>
            <a:off x="568788" y="4801624"/>
            <a:ext cx="1782130" cy="6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i="1" dirty="0" err="1">
                <a:latin typeface="Calibri"/>
                <a:ea typeface="ＭＳ Ｐゴシック" charset="0"/>
                <a:cs typeface="Calibri"/>
              </a:rPr>
              <a:t>t</a:t>
            </a:r>
            <a:r>
              <a:rPr lang="en-US" i="1" baseline="-25000" dirty="0" err="1">
                <a:latin typeface="Calibri"/>
                <a:ea typeface="ＭＳ Ｐゴシック" charset="0"/>
                <a:cs typeface="Calibri"/>
              </a:rPr>
              <a:t>i</a:t>
            </a:r>
            <a:r>
              <a:rPr lang="en-US" dirty="0">
                <a:latin typeface="Calibri"/>
                <a:ea typeface="ＭＳ Ｐゴシック" charset="0"/>
                <a:cs typeface="Calibri"/>
              </a:rPr>
              <a:t> =  analysis </a:t>
            </a:r>
            <a:br>
              <a:rPr lang="en-US" dirty="0">
                <a:latin typeface="Calibri"/>
                <a:ea typeface="ＭＳ Ｐゴシック" charset="0"/>
                <a:cs typeface="Calibri"/>
              </a:rPr>
            </a:br>
            <a:r>
              <a:rPr lang="en-US" dirty="0">
                <a:latin typeface="Calibri"/>
                <a:ea typeface="ＭＳ Ｐゴシック" charset="0"/>
                <a:cs typeface="Calibri"/>
              </a:rPr>
              <a:t>       initial time </a:t>
            </a:r>
          </a:p>
        </p:txBody>
      </p:sp>
      <p:sp>
        <p:nvSpPr>
          <p:cNvPr id="27" name="Rectangle 8"/>
          <p:cNvSpPr>
            <a:spLocks noChangeArrowheads="1"/>
          </p:cNvSpPr>
          <p:nvPr/>
        </p:nvSpPr>
        <p:spPr bwMode="auto">
          <a:xfrm>
            <a:off x="5088236" y="4801624"/>
            <a:ext cx="1864086" cy="632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i="1" dirty="0" err="1">
                <a:latin typeface="Calibri"/>
                <a:ea typeface="ＭＳ Ｐゴシック" charset="0"/>
                <a:cs typeface="Calibri"/>
              </a:rPr>
              <a:t>t</a:t>
            </a:r>
            <a:r>
              <a:rPr lang="en-US" i="1" baseline="-25000" dirty="0" err="1">
                <a:latin typeface="Calibri"/>
                <a:ea typeface="ＭＳ Ｐゴシック" charset="0"/>
                <a:cs typeface="Calibri"/>
              </a:rPr>
              <a:t>f</a:t>
            </a:r>
            <a:r>
              <a:rPr lang="en-US" dirty="0">
                <a:latin typeface="Calibri"/>
                <a:ea typeface="ＭＳ Ｐゴシック" charset="0"/>
                <a:cs typeface="Calibri"/>
              </a:rPr>
              <a:t> =  analysis</a:t>
            </a:r>
            <a:br>
              <a:rPr lang="en-US" dirty="0">
                <a:latin typeface="Calibri"/>
                <a:ea typeface="ＭＳ Ｐゴシック" charset="0"/>
                <a:cs typeface="Calibri"/>
              </a:rPr>
            </a:br>
            <a:r>
              <a:rPr lang="en-US" dirty="0">
                <a:latin typeface="Calibri"/>
                <a:ea typeface="ＭＳ Ｐゴシック" charset="0"/>
                <a:cs typeface="Calibri"/>
              </a:rPr>
              <a:t>        final time </a:t>
            </a:r>
          </a:p>
        </p:txBody>
      </p:sp>
    </p:spTree>
    <p:extLst>
      <p:ext uri="{BB962C8B-B14F-4D97-AF65-F5344CB8AC3E}">
        <p14:creationId xmlns:p14="http://schemas.microsoft.com/office/powerpoint/2010/main" val="283862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62099"/>
            <a:ext cx="9144000" cy="4184713"/>
          </a:xfrm>
          <a:prstGeom prst="rect">
            <a:avLst/>
          </a:prstGeom>
        </p:spPr>
      </p:pic>
      <p:sp>
        <p:nvSpPr>
          <p:cNvPr id="4" name="Content Placeholder 2"/>
          <p:cNvSpPr txBox="1">
            <a:spLocks/>
          </p:cNvSpPr>
          <p:nvPr/>
        </p:nvSpPr>
        <p:spPr>
          <a:xfrm>
            <a:off x="337990" y="217620"/>
            <a:ext cx="8108950" cy="9138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400" b="1" dirty="0">
                <a:latin typeface="Calibri" charset="0"/>
                <a:ea typeface="Arial" charset="0"/>
                <a:cs typeface="Calibri" charset="0"/>
              </a:rPr>
              <a:t>Data pre-processing flow for MARACOOS ROMS 4DVar</a:t>
            </a:r>
          </a:p>
          <a:p>
            <a:pPr>
              <a:buFont typeface="Arial" charset="0"/>
              <a:buNone/>
            </a:pPr>
            <a:r>
              <a:rPr lang="en-US" sz="2000" dirty="0">
                <a:latin typeface="Calibri" charset="0"/>
                <a:ea typeface="Arial" charset="0"/>
                <a:cs typeface="Calibri" charset="0"/>
              </a:rPr>
              <a:t>Scripts run daily (</a:t>
            </a:r>
            <a:r>
              <a:rPr lang="en-US" sz="2000" dirty="0" err="1">
                <a:latin typeface="Calibri" charset="0"/>
                <a:ea typeface="Arial" charset="0"/>
                <a:cs typeface="Calibri" charset="0"/>
              </a:rPr>
              <a:t>cron</a:t>
            </a:r>
            <a:r>
              <a:rPr lang="en-US" sz="2000" dirty="0">
                <a:latin typeface="Calibri" charset="0"/>
                <a:ea typeface="Arial" charset="0"/>
                <a:cs typeface="Calibri" charset="0"/>
              </a:rPr>
              <a:t> jobs) and use </a:t>
            </a:r>
            <a:r>
              <a:rPr lang="en-US" sz="2000" dirty="0" err="1">
                <a:latin typeface="Calibri" charset="0"/>
                <a:ea typeface="Arial" charset="0"/>
                <a:cs typeface="Calibri" charset="0"/>
              </a:rPr>
              <a:t>Matlab</a:t>
            </a:r>
            <a:r>
              <a:rPr lang="en-US" sz="2000" dirty="0">
                <a:latin typeface="Calibri" charset="0"/>
                <a:ea typeface="Arial" charset="0"/>
                <a:cs typeface="Calibri" charset="0"/>
              </a:rPr>
              <a:t>, Python, </a:t>
            </a:r>
            <a:r>
              <a:rPr lang="en-US" sz="2000" dirty="0" err="1">
                <a:latin typeface="Calibri" charset="0"/>
                <a:ea typeface="Arial" charset="0"/>
                <a:cs typeface="Calibri" charset="0"/>
              </a:rPr>
              <a:t>perl</a:t>
            </a:r>
            <a:r>
              <a:rPr lang="en-US" sz="2000" dirty="0">
                <a:latin typeface="Calibri" charset="0"/>
                <a:ea typeface="Arial" charset="0"/>
                <a:cs typeface="Calibri" charset="0"/>
              </a:rPr>
              <a:t> and NCO tools</a:t>
            </a:r>
            <a:r>
              <a:rPr lang="en-US" sz="2000" b="1" dirty="0">
                <a:latin typeface="Calibri" charset="0"/>
                <a:ea typeface="Arial" charset="0"/>
                <a:cs typeface="Calibri" charset="0"/>
              </a:rPr>
              <a:t>   </a:t>
            </a:r>
            <a:endParaRPr lang="en-US" sz="2000" b="1" i="1" dirty="0">
              <a:latin typeface="Calibri" charset="0"/>
              <a:ea typeface="Arial" charset="0"/>
              <a:cs typeface="Calibri" charset="0"/>
            </a:endParaRPr>
          </a:p>
          <a:p>
            <a:pPr>
              <a:buFont typeface="Arial" charset="0"/>
              <a:buNone/>
            </a:pPr>
            <a:endParaRPr lang="en-US" sz="2000" i="1" dirty="0">
              <a:latin typeface="Calibri" charset="0"/>
              <a:ea typeface="Arial" charset="0"/>
              <a:cs typeface="Calibri" charset="0"/>
            </a:endParaRPr>
          </a:p>
        </p:txBody>
      </p:sp>
      <p:sp>
        <p:nvSpPr>
          <p:cNvPr id="3" name="TextBox 2"/>
          <p:cNvSpPr txBox="1"/>
          <p:nvPr/>
        </p:nvSpPr>
        <p:spPr>
          <a:xfrm>
            <a:off x="3191418" y="5765483"/>
            <a:ext cx="4461303" cy="369332"/>
          </a:xfrm>
          <a:prstGeom prst="rect">
            <a:avLst/>
          </a:prstGeom>
          <a:noFill/>
        </p:spPr>
        <p:txBody>
          <a:bodyPr wrap="square" rtlCol="0">
            <a:spAutoFit/>
          </a:bodyPr>
          <a:lstStyle/>
          <a:p>
            <a:r>
              <a:rPr lang="en-US" dirty="0"/>
              <a:t>All times New York local (U.S. EST) </a:t>
            </a:r>
          </a:p>
        </p:txBody>
      </p:sp>
      <p:sp>
        <p:nvSpPr>
          <p:cNvPr id="5" name="TextBox 4">
            <a:extLst>
              <a:ext uri="{FF2B5EF4-FFF2-40B4-BE49-F238E27FC236}">
                <a16:creationId xmlns:a16="http://schemas.microsoft.com/office/drawing/2014/main" id="{67C56E78-4A40-6443-A676-A111956EE25B}"/>
              </a:ext>
            </a:extLst>
          </p:cNvPr>
          <p:cNvSpPr txBox="1"/>
          <p:nvPr/>
        </p:nvSpPr>
        <p:spPr>
          <a:xfrm>
            <a:off x="223736" y="6381345"/>
            <a:ext cx="4528869" cy="369332"/>
          </a:xfrm>
          <a:prstGeom prst="rect">
            <a:avLst/>
          </a:prstGeom>
          <a:noFill/>
        </p:spPr>
        <p:txBody>
          <a:bodyPr wrap="none" rtlCol="0">
            <a:spAutoFit/>
          </a:bodyPr>
          <a:lstStyle/>
          <a:p>
            <a:r>
              <a:rPr lang="en-US" dirty="0"/>
              <a:t>From 4D-Var workshop Aug. 2019, John Wilkin</a:t>
            </a:r>
          </a:p>
        </p:txBody>
      </p:sp>
    </p:spTree>
    <p:extLst>
      <p:ext uri="{BB962C8B-B14F-4D97-AF65-F5344CB8AC3E}">
        <p14:creationId xmlns:p14="http://schemas.microsoft.com/office/powerpoint/2010/main" val="51106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ECE554E-F43A-B24C-B029-3B65B4AA4A3A}"/>
              </a:ext>
            </a:extLst>
          </p:cNvPr>
          <p:cNvSpPr/>
          <p:nvPr/>
        </p:nvSpPr>
        <p:spPr>
          <a:xfrm>
            <a:off x="4564229" y="1351528"/>
            <a:ext cx="4420283" cy="5303036"/>
          </a:xfrm>
          <a:prstGeom prst="rect">
            <a:avLst/>
          </a:prstGeom>
          <a:solidFill>
            <a:srgbClr val="E2F0D9"/>
          </a:solidFill>
          <a:ln>
            <a:solidFill>
              <a:srgbClr val="2F528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9E9C78E-E1E5-B341-8622-362187D0A2BD}"/>
              </a:ext>
            </a:extLst>
          </p:cNvPr>
          <p:cNvSpPr txBox="1"/>
          <p:nvPr/>
        </p:nvSpPr>
        <p:spPr>
          <a:xfrm>
            <a:off x="205656" y="740494"/>
            <a:ext cx="8938344" cy="492443"/>
          </a:xfrm>
          <a:prstGeom prst="rect">
            <a:avLst/>
          </a:prstGeom>
          <a:noFill/>
        </p:spPr>
        <p:txBody>
          <a:bodyPr wrap="none" rtlCol="0">
            <a:spAutoFit/>
          </a:bodyPr>
          <a:lstStyle/>
          <a:p>
            <a:pPr algn="ctr"/>
            <a:r>
              <a:rPr lang="en-US" sz="2600" dirty="0">
                <a:latin typeface="Rockwell" panose="02060603020205020403" pitchFamily="18" charset="77"/>
              </a:rPr>
              <a:t>Navy Coupled Ocean Data Assimilation System (NCODA</a:t>
            </a:r>
            <a:r>
              <a:rPr lang="en-US" sz="2600" dirty="0"/>
              <a:t>)</a:t>
            </a:r>
          </a:p>
        </p:txBody>
      </p:sp>
      <p:sp>
        <p:nvSpPr>
          <p:cNvPr id="58" name="Rectangle 57">
            <a:extLst>
              <a:ext uri="{FF2B5EF4-FFF2-40B4-BE49-F238E27FC236}">
                <a16:creationId xmlns:a16="http://schemas.microsoft.com/office/drawing/2014/main" id="{C451A12C-F6A6-2F4C-AE7A-6F5F9CFBA3B0}"/>
              </a:ext>
            </a:extLst>
          </p:cNvPr>
          <p:cNvSpPr/>
          <p:nvPr/>
        </p:nvSpPr>
        <p:spPr>
          <a:xfrm>
            <a:off x="74390" y="1351528"/>
            <a:ext cx="4401690" cy="5303036"/>
          </a:xfrm>
          <a:prstGeom prst="rect">
            <a:avLst/>
          </a:prstGeom>
          <a:solidFill>
            <a:srgbClr val="B4C7E7"/>
          </a:solidFill>
          <a:ln>
            <a:solidFill>
              <a:srgbClr val="2F528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508879-877D-DB45-A16E-05C4539FE325}"/>
              </a:ext>
            </a:extLst>
          </p:cNvPr>
          <p:cNvSpPr txBox="1"/>
          <p:nvPr/>
        </p:nvSpPr>
        <p:spPr>
          <a:xfrm>
            <a:off x="1270914" y="1350770"/>
            <a:ext cx="1680268"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a:latin typeface="Helvetica" pitchFamily="2" charset="0"/>
              </a:rPr>
              <a:t>Surface Data</a:t>
            </a:r>
          </a:p>
        </p:txBody>
      </p:sp>
      <p:grpSp>
        <p:nvGrpSpPr>
          <p:cNvPr id="52" name="Group 51">
            <a:extLst>
              <a:ext uri="{FF2B5EF4-FFF2-40B4-BE49-F238E27FC236}">
                <a16:creationId xmlns:a16="http://schemas.microsoft.com/office/drawing/2014/main" id="{7686F0EF-6043-3141-842A-C3F8ED8C0566}"/>
              </a:ext>
            </a:extLst>
          </p:cNvPr>
          <p:cNvGrpSpPr/>
          <p:nvPr/>
        </p:nvGrpSpPr>
        <p:grpSpPr>
          <a:xfrm>
            <a:off x="575339" y="2143653"/>
            <a:ext cx="8162260" cy="4369388"/>
            <a:chOff x="630898" y="1250512"/>
            <a:chExt cx="8162260" cy="4369388"/>
          </a:xfrm>
        </p:grpSpPr>
        <p:sp>
          <p:nvSpPr>
            <p:cNvPr id="3" name="TextBox 2">
              <a:extLst>
                <a:ext uri="{FF2B5EF4-FFF2-40B4-BE49-F238E27FC236}">
                  <a16:creationId xmlns:a16="http://schemas.microsoft.com/office/drawing/2014/main" id="{37182422-6895-7744-95E4-A818F98B3872}"/>
                </a:ext>
              </a:extLst>
            </p:cNvPr>
            <p:cNvSpPr txBox="1"/>
            <p:nvPr/>
          </p:nvSpPr>
          <p:spPr>
            <a:xfrm>
              <a:off x="2167948" y="1250512"/>
              <a:ext cx="2000035" cy="461665"/>
            </a:xfrm>
            <a:prstGeom prst="rect">
              <a:avLst/>
            </a:prstGeom>
            <a:solidFill>
              <a:srgbClr val="4472C4">
                <a:alpha val="46667"/>
              </a:srgb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Satellite SST</a:t>
              </a:r>
            </a:p>
          </p:txBody>
        </p:sp>
        <p:sp>
          <p:nvSpPr>
            <p:cNvPr id="4" name="TextBox 3">
              <a:extLst>
                <a:ext uri="{FF2B5EF4-FFF2-40B4-BE49-F238E27FC236}">
                  <a16:creationId xmlns:a16="http://schemas.microsoft.com/office/drawing/2014/main" id="{D9CB14D4-8441-C549-AD35-F19C13CAF880}"/>
                </a:ext>
              </a:extLst>
            </p:cNvPr>
            <p:cNvSpPr txBox="1"/>
            <p:nvPr/>
          </p:nvSpPr>
          <p:spPr>
            <a:xfrm>
              <a:off x="1731227" y="5158235"/>
              <a:ext cx="2601692" cy="461665"/>
            </a:xfrm>
            <a:prstGeom prst="rect">
              <a:avLst/>
            </a:prstGeom>
            <a:solidFill>
              <a:srgbClr val="4472C4">
                <a:alpha val="50196"/>
              </a:srgbClr>
            </a:solidFill>
            <a:ln>
              <a:solidFill>
                <a:srgbClr val="4472C4"/>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Satellite Altimeter</a:t>
              </a:r>
            </a:p>
          </p:txBody>
        </p:sp>
        <p:sp>
          <p:nvSpPr>
            <p:cNvPr id="5" name="TextBox 4">
              <a:extLst>
                <a:ext uri="{FF2B5EF4-FFF2-40B4-BE49-F238E27FC236}">
                  <a16:creationId xmlns:a16="http://schemas.microsoft.com/office/drawing/2014/main" id="{2E75451F-6624-8841-87E4-839DC8140B14}"/>
                </a:ext>
              </a:extLst>
            </p:cNvPr>
            <p:cNvSpPr txBox="1"/>
            <p:nvPr/>
          </p:nvSpPr>
          <p:spPr>
            <a:xfrm>
              <a:off x="630898" y="3198166"/>
              <a:ext cx="1838191" cy="461665"/>
            </a:xfrm>
            <a:prstGeom prst="rect">
              <a:avLst/>
            </a:prstGeom>
            <a:solidFill>
              <a:srgbClr val="4472C4">
                <a:alpha val="50196"/>
              </a:srgbClr>
            </a:solidFill>
            <a:ln>
              <a:solidFill>
                <a:srgbClr val="008AEC"/>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In Situ SST</a:t>
              </a:r>
            </a:p>
          </p:txBody>
        </p:sp>
        <p:sp>
          <p:nvSpPr>
            <p:cNvPr id="7" name="TextBox 6">
              <a:extLst>
                <a:ext uri="{FF2B5EF4-FFF2-40B4-BE49-F238E27FC236}">
                  <a16:creationId xmlns:a16="http://schemas.microsoft.com/office/drawing/2014/main" id="{2C342E8A-4BA1-8545-B426-4F0AE6393077}"/>
                </a:ext>
              </a:extLst>
            </p:cNvPr>
            <p:cNvSpPr txBox="1"/>
            <p:nvPr/>
          </p:nvSpPr>
          <p:spPr>
            <a:xfrm>
              <a:off x="3064208" y="3155479"/>
              <a:ext cx="3020766" cy="584775"/>
            </a:xfrm>
            <a:prstGeom prst="rect">
              <a:avLst/>
            </a:prstGeom>
            <a:solidFill>
              <a:srgbClr val="E09D6A">
                <a:alpha val="76078"/>
              </a:srgbClr>
            </a:solidFill>
            <a:ln>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GOFS/NCODA</a:t>
              </a:r>
            </a:p>
          </p:txBody>
        </p:sp>
        <p:sp>
          <p:nvSpPr>
            <p:cNvPr id="11" name="Rectangle 10">
              <a:extLst>
                <a:ext uri="{FF2B5EF4-FFF2-40B4-BE49-F238E27FC236}">
                  <a16:creationId xmlns:a16="http://schemas.microsoft.com/office/drawing/2014/main" id="{6DB863B5-87AD-A94F-9BA7-A7F097ECFE04}"/>
                </a:ext>
              </a:extLst>
            </p:cNvPr>
            <p:cNvSpPr/>
            <p:nvPr/>
          </p:nvSpPr>
          <p:spPr>
            <a:xfrm>
              <a:off x="5020252" y="1266154"/>
              <a:ext cx="2141292"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Drifting buoys</a:t>
              </a:r>
            </a:p>
          </p:txBody>
        </p:sp>
        <p:sp>
          <p:nvSpPr>
            <p:cNvPr id="12" name="Rectangle 11">
              <a:extLst>
                <a:ext uri="{FF2B5EF4-FFF2-40B4-BE49-F238E27FC236}">
                  <a16:creationId xmlns:a16="http://schemas.microsoft.com/office/drawing/2014/main" id="{6B65FF86-28EA-1644-B20D-B6355544AFAC}"/>
                </a:ext>
              </a:extLst>
            </p:cNvPr>
            <p:cNvSpPr/>
            <p:nvPr/>
          </p:nvSpPr>
          <p:spPr>
            <a:xfrm>
              <a:off x="6496010" y="1901825"/>
              <a:ext cx="1888570" cy="461665"/>
            </a:xfrm>
            <a:prstGeom prst="rect">
              <a:avLst/>
            </a:prstGeom>
            <a:solidFill>
              <a:srgbClr val="77933C">
                <a:alpha val="46275"/>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Fixed buoys</a:t>
              </a:r>
            </a:p>
          </p:txBody>
        </p:sp>
        <p:sp>
          <p:nvSpPr>
            <p:cNvPr id="13" name="Rectangle 12">
              <a:extLst>
                <a:ext uri="{FF2B5EF4-FFF2-40B4-BE49-F238E27FC236}">
                  <a16:creationId xmlns:a16="http://schemas.microsoft.com/office/drawing/2014/main" id="{1EA3C88B-CE37-EE40-8C31-733F7B1CBDF2}"/>
                </a:ext>
              </a:extLst>
            </p:cNvPr>
            <p:cNvSpPr/>
            <p:nvPr/>
          </p:nvSpPr>
          <p:spPr>
            <a:xfrm>
              <a:off x="7044555" y="2756250"/>
              <a:ext cx="1748603"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Argo Floats</a:t>
              </a:r>
            </a:p>
          </p:txBody>
        </p:sp>
        <p:sp>
          <p:nvSpPr>
            <p:cNvPr id="14" name="TextBox 13">
              <a:extLst>
                <a:ext uri="{FF2B5EF4-FFF2-40B4-BE49-F238E27FC236}">
                  <a16:creationId xmlns:a16="http://schemas.microsoft.com/office/drawing/2014/main" id="{92CCD17B-F518-1B41-87C8-28785D880993}"/>
                </a:ext>
              </a:extLst>
            </p:cNvPr>
            <p:cNvSpPr txBox="1"/>
            <p:nvPr/>
          </p:nvSpPr>
          <p:spPr>
            <a:xfrm>
              <a:off x="7326725" y="3633204"/>
              <a:ext cx="1224733"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Gliders</a:t>
              </a:r>
            </a:p>
          </p:txBody>
        </p:sp>
        <p:sp>
          <p:nvSpPr>
            <p:cNvPr id="15" name="TextBox 14">
              <a:extLst>
                <a:ext uri="{FF2B5EF4-FFF2-40B4-BE49-F238E27FC236}">
                  <a16:creationId xmlns:a16="http://schemas.microsoft.com/office/drawing/2014/main" id="{3E24F22B-2354-244D-9731-3887083E74D5}"/>
                </a:ext>
              </a:extLst>
            </p:cNvPr>
            <p:cNvSpPr txBox="1"/>
            <p:nvPr/>
          </p:nvSpPr>
          <p:spPr>
            <a:xfrm>
              <a:off x="6764429" y="4424932"/>
              <a:ext cx="1236249"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TESAC</a:t>
              </a:r>
            </a:p>
          </p:txBody>
        </p:sp>
        <p:sp>
          <p:nvSpPr>
            <p:cNvPr id="16" name="TextBox 15">
              <a:extLst>
                <a:ext uri="{FF2B5EF4-FFF2-40B4-BE49-F238E27FC236}">
                  <a16:creationId xmlns:a16="http://schemas.microsoft.com/office/drawing/2014/main" id="{2C07EB3C-25A5-9248-901C-4ED3B0649FB0}"/>
                </a:ext>
              </a:extLst>
            </p:cNvPr>
            <p:cNvSpPr txBox="1"/>
            <p:nvPr/>
          </p:nvSpPr>
          <p:spPr>
            <a:xfrm>
              <a:off x="4814363" y="5149047"/>
              <a:ext cx="2619400" cy="461665"/>
            </a:xfrm>
            <a:prstGeom prst="rect">
              <a:avLst/>
            </a:prstGeom>
            <a:solidFill>
              <a:srgbClr val="77933C">
                <a:alpha val="50196"/>
              </a:srgb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XBTs (only temp.)</a:t>
              </a:r>
            </a:p>
          </p:txBody>
        </p:sp>
        <p:cxnSp>
          <p:nvCxnSpPr>
            <p:cNvPr id="18" name="Straight Arrow Connector 17">
              <a:extLst>
                <a:ext uri="{FF2B5EF4-FFF2-40B4-BE49-F238E27FC236}">
                  <a16:creationId xmlns:a16="http://schemas.microsoft.com/office/drawing/2014/main" id="{52C8F5E6-161E-E748-86AC-7431C12EA357}"/>
                </a:ext>
              </a:extLst>
            </p:cNvPr>
            <p:cNvCxnSpPr>
              <a:cxnSpLocks/>
            </p:cNvCxnSpPr>
            <p:nvPr/>
          </p:nvCxnSpPr>
          <p:spPr>
            <a:xfrm>
              <a:off x="2901546" y="1730538"/>
              <a:ext cx="1266438" cy="14184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8907ED-F596-E04A-8389-3E5112461E23}"/>
                </a:ext>
              </a:extLst>
            </p:cNvPr>
            <p:cNvCxnSpPr>
              <a:cxnSpLocks/>
              <a:stCxn id="4" idx="0"/>
            </p:cNvCxnSpPr>
            <p:nvPr/>
          </p:nvCxnSpPr>
          <p:spPr>
            <a:xfrm flipV="1">
              <a:off x="3032073" y="3733801"/>
              <a:ext cx="1135911" cy="14244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E9F32D0-209D-CF47-A725-CA62247AB226}"/>
                </a:ext>
              </a:extLst>
            </p:cNvPr>
            <p:cNvCxnSpPr>
              <a:cxnSpLocks/>
              <a:stCxn id="5" idx="3"/>
            </p:cNvCxnSpPr>
            <p:nvPr/>
          </p:nvCxnSpPr>
          <p:spPr>
            <a:xfrm>
              <a:off x="2469089" y="3428999"/>
              <a:ext cx="5629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074869-33E6-D14B-BE30-383FECAFE368}"/>
                </a:ext>
              </a:extLst>
            </p:cNvPr>
            <p:cNvCxnSpPr>
              <a:cxnSpLocks/>
            </p:cNvCxnSpPr>
            <p:nvPr/>
          </p:nvCxnSpPr>
          <p:spPr>
            <a:xfrm flipH="1">
              <a:off x="5020253" y="1752853"/>
              <a:ext cx="1004985" cy="14026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4407C5-D774-C848-9528-D79FAF3ECC98}"/>
                </a:ext>
              </a:extLst>
            </p:cNvPr>
            <p:cNvCxnSpPr>
              <a:cxnSpLocks/>
            </p:cNvCxnSpPr>
            <p:nvPr/>
          </p:nvCxnSpPr>
          <p:spPr>
            <a:xfrm flipH="1">
              <a:off x="5522746" y="2388524"/>
              <a:ext cx="1638798" cy="7453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EF7FF53-F75F-AB49-8FDB-ABDD7830A9B9}"/>
                </a:ext>
              </a:extLst>
            </p:cNvPr>
            <p:cNvCxnSpPr>
              <a:cxnSpLocks/>
              <a:stCxn id="13" idx="1"/>
            </p:cNvCxnSpPr>
            <p:nvPr/>
          </p:nvCxnSpPr>
          <p:spPr>
            <a:xfrm flipH="1">
              <a:off x="6124063" y="2987083"/>
              <a:ext cx="920492" cy="2308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CEACFE-3526-104E-ADE9-060D7D5B7F11}"/>
                </a:ext>
              </a:extLst>
            </p:cNvPr>
            <p:cNvCxnSpPr>
              <a:cxnSpLocks/>
              <a:stCxn id="14" idx="1"/>
            </p:cNvCxnSpPr>
            <p:nvPr/>
          </p:nvCxnSpPr>
          <p:spPr>
            <a:xfrm flipH="1" flipV="1">
              <a:off x="6124063" y="3633204"/>
              <a:ext cx="1202662" cy="230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1A015CF-CA1F-4A46-BABF-23092AC0F47E}"/>
                </a:ext>
              </a:extLst>
            </p:cNvPr>
            <p:cNvCxnSpPr>
              <a:cxnSpLocks/>
              <a:stCxn id="15" idx="0"/>
            </p:cNvCxnSpPr>
            <p:nvPr/>
          </p:nvCxnSpPr>
          <p:spPr>
            <a:xfrm flipH="1" flipV="1">
              <a:off x="5506756" y="3765288"/>
              <a:ext cx="1875798" cy="659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1FCD26-B2F0-0143-A52B-B4185FFF69D1}"/>
                </a:ext>
              </a:extLst>
            </p:cNvPr>
            <p:cNvCxnSpPr>
              <a:cxnSpLocks/>
              <a:stCxn id="16" idx="0"/>
            </p:cNvCxnSpPr>
            <p:nvPr/>
          </p:nvCxnSpPr>
          <p:spPr>
            <a:xfrm flipH="1" flipV="1">
              <a:off x="5026241" y="3733801"/>
              <a:ext cx="1097822" cy="1415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03AA339C-CEEA-474F-AAD4-F2E381504EFE}"/>
              </a:ext>
            </a:extLst>
          </p:cNvPr>
          <p:cNvSpPr>
            <a:spLocks noGrp="1"/>
          </p:cNvSpPr>
          <p:nvPr>
            <p:ph type="title"/>
          </p:nvPr>
        </p:nvSpPr>
        <p:spPr>
          <a:xfrm>
            <a:off x="628650" y="116732"/>
            <a:ext cx="7886700" cy="634899"/>
          </a:xfrm>
        </p:spPr>
        <p:txBody>
          <a:bodyPr>
            <a:normAutofit/>
          </a:bodyPr>
          <a:lstStyle/>
          <a:p>
            <a:pPr algn="ctr"/>
            <a:r>
              <a:rPr lang="en-US" sz="3200" dirty="0"/>
              <a:t>Global Ocean Forecasting System (GOFS)</a:t>
            </a:r>
          </a:p>
        </p:txBody>
      </p:sp>
      <p:sp>
        <p:nvSpPr>
          <p:cNvPr id="28" name="TextBox 27">
            <a:extLst>
              <a:ext uri="{FF2B5EF4-FFF2-40B4-BE49-F238E27FC236}">
                <a16:creationId xmlns:a16="http://schemas.microsoft.com/office/drawing/2014/main" id="{10FC2025-1F91-8541-A7A9-A9FBA4577E9E}"/>
              </a:ext>
            </a:extLst>
          </p:cNvPr>
          <p:cNvSpPr txBox="1"/>
          <p:nvPr/>
        </p:nvSpPr>
        <p:spPr>
          <a:xfrm>
            <a:off x="4654580" y="1397413"/>
            <a:ext cx="4383701"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a:latin typeface="Helvetica" pitchFamily="2" charset="0"/>
              </a:rPr>
              <a:t>Subsurface Temperature and Salinity</a:t>
            </a:r>
          </a:p>
        </p:txBody>
      </p:sp>
    </p:spTree>
    <p:extLst>
      <p:ext uri="{BB962C8B-B14F-4D97-AF65-F5344CB8AC3E}">
        <p14:creationId xmlns:p14="http://schemas.microsoft.com/office/powerpoint/2010/main" val="147813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149946" y="5220290"/>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1000200" y="168046"/>
            <a:ext cx="7662675" cy="553998"/>
          </a:xfrm>
          <a:prstGeom prst="rect">
            <a:avLst/>
          </a:prstGeom>
          <a:noFill/>
        </p:spPr>
        <p:txBody>
          <a:bodyPr wrap="none" rtlCol="0">
            <a:spAutoFit/>
          </a:bodyPr>
          <a:lstStyle/>
          <a:p>
            <a:pPr algn="ctr"/>
            <a:r>
              <a:rPr lang="en-US" sz="3000" dirty="0">
                <a:latin typeface="Rockwell" panose="02060603020205020403" pitchFamily="18" charset="77"/>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178771" y="5942422"/>
            <a:ext cx="5101333" cy="646331"/>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a:xfrm>
            <a:off x="813476" y="817123"/>
            <a:ext cx="7886700" cy="533098"/>
          </a:xfrm>
        </p:spPr>
        <p:txBody>
          <a:bodyPr>
            <a:normAutofit/>
          </a:bodyPr>
          <a:lstStyle/>
          <a:p>
            <a:pPr algn="ctr"/>
            <a:r>
              <a:rPr lang="en-US" sz="3200" dirty="0">
                <a:latin typeface="Helvetica" pitchFamily="2" charset="0"/>
              </a:rPr>
              <a:t>Hurricane Coupled Ocean-Atmosphere</a:t>
            </a:r>
          </a:p>
        </p:txBody>
      </p:sp>
    </p:spTree>
    <p:extLst>
      <p:ext uri="{BB962C8B-B14F-4D97-AF65-F5344CB8AC3E}">
        <p14:creationId xmlns:p14="http://schemas.microsoft.com/office/powerpoint/2010/main" val="358466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149946" y="5220290"/>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971017" y="664157"/>
            <a:ext cx="7662675" cy="553998"/>
          </a:xfrm>
          <a:prstGeom prst="rect">
            <a:avLst/>
          </a:prstGeom>
          <a:noFill/>
        </p:spPr>
        <p:txBody>
          <a:bodyPr wrap="none" rtlCol="0">
            <a:spAutoFit/>
          </a:bodyPr>
          <a:lstStyle/>
          <a:p>
            <a:pPr algn="ctr"/>
            <a:r>
              <a:rPr lang="en-US" sz="3000" dirty="0">
                <a:latin typeface="Rockwell" panose="02060603020205020403" pitchFamily="18" charset="77"/>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178771" y="5942422"/>
            <a:ext cx="5101333" cy="646331"/>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a:xfrm>
            <a:off x="618923" y="97277"/>
            <a:ext cx="7886700" cy="659557"/>
          </a:xfrm>
        </p:spPr>
        <p:txBody>
          <a:bodyPr>
            <a:normAutofit/>
          </a:bodyPr>
          <a:lstStyle/>
          <a:p>
            <a:pPr algn="ctr"/>
            <a:r>
              <a:rPr lang="en-US" sz="3200" dirty="0">
                <a:latin typeface="Helvetica" pitchFamily="2" charset="0"/>
              </a:rPr>
              <a:t>Hurricane Coupled Ocean-Atmosphere</a:t>
            </a:r>
          </a:p>
        </p:txBody>
      </p:sp>
      <p:sp>
        <p:nvSpPr>
          <p:cNvPr id="4" name="Cross 3">
            <a:extLst>
              <a:ext uri="{FF2B5EF4-FFF2-40B4-BE49-F238E27FC236}">
                <a16:creationId xmlns:a16="http://schemas.microsoft.com/office/drawing/2014/main" id="{7755D5BF-AB44-114C-AD4A-48819032D7FD}"/>
              </a:ext>
            </a:extLst>
          </p:cNvPr>
          <p:cNvSpPr/>
          <p:nvPr/>
        </p:nvSpPr>
        <p:spPr>
          <a:xfrm rot="18782805">
            <a:off x="4060551" y="4616668"/>
            <a:ext cx="1305872" cy="1328680"/>
          </a:xfrm>
          <a:prstGeom prst="plus">
            <a:avLst>
              <a:gd name="adj" fmla="val 48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D4F61F8-C0B9-924B-BF9B-339471897FD0}"/>
              </a:ext>
            </a:extLst>
          </p:cNvPr>
          <p:cNvSpPr/>
          <p:nvPr/>
        </p:nvSpPr>
        <p:spPr>
          <a:xfrm>
            <a:off x="4841367" y="4265458"/>
            <a:ext cx="184731" cy="369332"/>
          </a:xfrm>
          <a:prstGeom prst="rect">
            <a:avLst/>
          </a:prstGeom>
        </p:spPr>
        <p:txBody>
          <a:bodyPr wrap="none">
            <a:spAutoFit/>
          </a:bodyPr>
          <a:lstStyle/>
          <a:p>
            <a:endParaRPr lang="en-US" dirty="0"/>
          </a:p>
        </p:txBody>
      </p:sp>
      <p:sp>
        <p:nvSpPr>
          <p:cNvPr id="27" name="TextBox 26">
            <a:extLst>
              <a:ext uri="{FF2B5EF4-FFF2-40B4-BE49-F238E27FC236}">
                <a16:creationId xmlns:a16="http://schemas.microsoft.com/office/drawing/2014/main" id="{BFCACD51-28F7-BE47-8166-8BEB7F7C24AD}"/>
              </a:ext>
            </a:extLst>
          </p:cNvPr>
          <p:cNvSpPr txBox="1"/>
          <p:nvPr/>
        </p:nvSpPr>
        <p:spPr>
          <a:xfrm>
            <a:off x="4031987" y="4257495"/>
            <a:ext cx="136300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RTOFS/DA</a:t>
            </a:r>
          </a:p>
        </p:txBody>
      </p:sp>
    </p:spTree>
    <p:extLst>
      <p:ext uri="{BB962C8B-B14F-4D97-AF65-F5344CB8AC3E}">
        <p14:creationId xmlns:p14="http://schemas.microsoft.com/office/powerpoint/2010/main" val="14753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ECEF2-5E02-4249-844D-0E6D37034C5E}"/>
              </a:ext>
            </a:extLst>
          </p:cNvPr>
          <p:cNvSpPr txBox="1"/>
          <p:nvPr/>
        </p:nvSpPr>
        <p:spPr>
          <a:xfrm>
            <a:off x="149946" y="5220290"/>
            <a:ext cx="1830270" cy="830997"/>
          </a:xfrm>
          <a:prstGeom prst="rect">
            <a:avLst/>
          </a:prstGeom>
          <a:noFill/>
        </p:spPr>
        <p:txBody>
          <a:bodyPr wrap="square" rtlCol="0">
            <a:spAutoFit/>
          </a:bodyPr>
          <a:lstStyle/>
          <a:p>
            <a:pPr algn="ctr"/>
            <a:r>
              <a:rPr lang="en-US" sz="2400" dirty="0">
                <a:latin typeface="Helvetica" pitchFamily="2" charset="0"/>
              </a:rPr>
              <a:t>Kim et al. 2014</a:t>
            </a:r>
          </a:p>
        </p:txBody>
      </p:sp>
      <p:sp>
        <p:nvSpPr>
          <p:cNvPr id="8" name="TextBox 7">
            <a:extLst>
              <a:ext uri="{FF2B5EF4-FFF2-40B4-BE49-F238E27FC236}">
                <a16:creationId xmlns:a16="http://schemas.microsoft.com/office/drawing/2014/main" id="{A480665C-A059-DA4C-ADE6-98B1C8C474AB}"/>
              </a:ext>
            </a:extLst>
          </p:cNvPr>
          <p:cNvSpPr txBox="1"/>
          <p:nvPr/>
        </p:nvSpPr>
        <p:spPr>
          <a:xfrm>
            <a:off x="1000200" y="168046"/>
            <a:ext cx="7662675" cy="553998"/>
          </a:xfrm>
          <a:prstGeom prst="rect">
            <a:avLst/>
          </a:prstGeom>
          <a:noFill/>
        </p:spPr>
        <p:txBody>
          <a:bodyPr wrap="none" rtlCol="0">
            <a:spAutoFit/>
          </a:bodyPr>
          <a:lstStyle/>
          <a:p>
            <a:pPr algn="ctr"/>
            <a:r>
              <a:rPr lang="en-US" sz="3000" dirty="0">
                <a:latin typeface="Rockwell" panose="02060603020205020403" pitchFamily="18" charset="77"/>
              </a:rPr>
              <a:t>Forecasting Model: HWRF-HYCOM System</a:t>
            </a:r>
          </a:p>
        </p:txBody>
      </p:sp>
      <p:sp>
        <p:nvSpPr>
          <p:cNvPr id="17" name="TextBox 16">
            <a:extLst>
              <a:ext uri="{FF2B5EF4-FFF2-40B4-BE49-F238E27FC236}">
                <a16:creationId xmlns:a16="http://schemas.microsoft.com/office/drawing/2014/main" id="{F2438D44-54E3-7444-A0A4-3F558F8A7D72}"/>
              </a:ext>
            </a:extLst>
          </p:cNvPr>
          <p:cNvSpPr txBox="1"/>
          <p:nvPr/>
        </p:nvSpPr>
        <p:spPr>
          <a:xfrm>
            <a:off x="3664496" y="4384803"/>
            <a:ext cx="344966" cy="338554"/>
          </a:xfrm>
          <a:prstGeom prst="rect">
            <a:avLst/>
          </a:prstGeom>
          <a:noFill/>
        </p:spPr>
        <p:txBody>
          <a:bodyPr wrap="none" rtlCol="0">
            <a:spAutoFit/>
          </a:bodyPr>
          <a:lstStyle/>
          <a:p>
            <a:r>
              <a:rPr lang="en-US" sz="1600" dirty="0">
                <a:solidFill>
                  <a:schemeClr val="bg1"/>
                </a:solidFill>
              </a:rPr>
              <a:t>IC</a:t>
            </a:r>
          </a:p>
        </p:txBody>
      </p:sp>
      <p:grpSp>
        <p:nvGrpSpPr>
          <p:cNvPr id="38" name="Group 37">
            <a:extLst>
              <a:ext uri="{FF2B5EF4-FFF2-40B4-BE49-F238E27FC236}">
                <a16:creationId xmlns:a16="http://schemas.microsoft.com/office/drawing/2014/main" id="{5DD24895-EF17-A34F-B9C7-04801C9E2401}"/>
              </a:ext>
            </a:extLst>
          </p:cNvPr>
          <p:cNvGrpSpPr/>
          <p:nvPr/>
        </p:nvGrpSpPr>
        <p:grpSpPr>
          <a:xfrm>
            <a:off x="1761823" y="1187678"/>
            <a:ext cx="5600227" cy="4985169"/>
            <a:chOff x="648930" y="784346"/>
            <a:chExt cx="5600227" cy="4985169"/>
          </a:xfrm>
        </p:grpSpPr>
        <p:grpSp>
          <p:nvGrpSpPr>
            <p:cNvPr id="26" name="Group 25">
              <a:extLst>
                <a:ext uri="{FF2B5EF4-FFF2-40B4-BE49-F238E27FC236}">
                  <a16:creationId xmlns:a16="http://schemas.microsoft.com/office/drawing/2014/main" id="{32FB605F-6CC7-5B48-935A-5DA66EDC3F6E}"/>
                </a:ext>
              </a:extLst>
            </p:cNvPr>
            <p:cNvGrpSpPr/>
            <p:nvPr/>
          </p:nvGrpSpPr>
          <p:grpSpPr>
            <a:xfrm>
              <a:off x="648930" y="784346"/>
              <a:ext cx="5600227" cy="4985169"/>
              <a:chOff x="648930" y="784346"/>
              <a:chExt cx="5600227" cy="4985169"/>
            </a:xfrm>
          </p:grpSpPr>
          <p:sp>
            <p:nvSpPr>
              <p:cNvPr id="25" name="Rectangle 24">
                <a:extLst>
                  <a:ext uri="{FF2B5EF4-FFF2-40B4-BE49-F238E27FC236}">
                    <a16:creationId xmlns:a16="http://schemas.microsoft.com/office/drawing/2014/main" id="{BE9C3ED1-E6BB-3D40-8C8F-AF7F5CBF45D5}"/>
                  </a:ext>
                </a:extLst>
              </p:cNvPr>
              <p:cNvSpPr/>
              <p:nvPr/>
            </p:nvSpPr>
            <p:spPr>
              <a:xfrm>
                <a:off x="5795805" y="784346"/>
                <a:ext cx="453352" cy="4985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F82E536-621D-FF47-9BF4-9DDAB6EA3578}"/>
                  </a:ext>
                </a:extLst>
              </p:cNvPr>
              <p:cNvGrpSpPr/>
              <p:nvPr/>
            </p:nvGrpSpPr>
            <p:grpSpPr>
              <a:xfrm>
                <a:off x="648930" y="784346"/>
                <a:ext cx="5340918" cy="4985169"/>
                <a:chOff x="1923156" y="1258641"/>
                <a:chExt cx="5340918" cy="4985169"/>
              </a:xfrm>
            </p:grpSpPr>
            <p:grpSp>
              <p:nvGrpSpPr>
                <p:cNvPr id="10" name="Group 9">
                  <a:extLst>
                    <a:ext uri="{FF2B5EF4-FFF2-40B4-BE49-F238E27FC236}">
                      <a16:creationId xmlns:a16="http://schemas.microsoft.com/office/drawing/2014/main" id="{0662C68D-385F-994B-B9C3-B120AFBB5550}"/>
                    </a:ext>
                  </a:extLst>
                </p:cNvPr>
                <p:cNvGrpSpPr/>
                <p:nvPr/>
              </p:nvGrpSpPr>
              <p:grpSpPr>
                <a:xfrm>
                  <a:off x="1923156" y="1258641"/>
                  <a:ext cx="5340918" cy="3600457"/>
                  <a:chOff x="1684122" y="1385446"/>
                  <a:chExt cx="5138387" cy="3140467"/>
                </a:xfrm>
              </p:grpSpPr>
              <p:pic>
                <p:nvPicPr>
                  <p:cNvPr id="5" name="Picture 4">
                    <a:extLst>
                      <a:ext uri="{FF2B5EF4-FFF2-40B4-BE49-F238E27FC236}">
                        <a16:creationId xmlns:a16="http://schemas.microsoft.com/office/drawing/2014/main" id="{E4776F21-D228-E242-B0CB-2C30F2CD8471}"/>
                      </a:ext>
                    </a:extLst>
                  </p:cNvPr>
                  <p:cNvPicPr>
                    <a:picLocks noChangeAspect="1"/>
                  </p:cNvPicPr>
                  <p:nvPr/>
                </p:nvPicPr>
                <p:blipFill rotWithShape="1">
                  <a:blip r:embed="rId3"/>
                  <a:srcRect b="14435"/>
                  <a:stretch/>
                </p:blipFill>
                <p:spPr>
                  <a:xfrm>
                    <a:off x="1684122" y="1385446"/>
                    <a:ext cx="5138387" cy="3140467"/>
                  </a:xfrm>
                  <a:prstGeom prst="rect">
                    <a:avLst/>
                  </a:prstGeom>
                </p:spPr>
              </p:pic>
              <p:sp>
                <p:nvSpPr>
                  <p:cNvPr id="20" name="Rectangle 19">
                    <a:extLst>
                      <a:ext uri="{FF2B5EF4-FFF2-40B4-BE49-F238E27FC236}">
                        <a16:creationId xmlns:a16="http://schemas.microsoft.com/office/drawing/2014/main" id="{7DA5C860-03C8-ED41-889F-3D66ED79C713}"/>
                      </a:ext>
                    </a:extLst>
                  </p:cNvPr>
                  <p:cNvSpPr/>
                  <p:nvPr/>
                </p:nvSpPr>
                <p:spPr>
                  <a:xfrm>
                    <a:off x="4990529" y="3934516"/>
                    <a:ext cx="1746009" cy="507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3E1265F-1F5D-6A43-BB83-B8F4F061BACE}"/>
                    </a:ext>
                  </a:extLst>
                </p:cNvPr>
                <p:cNvSpPr/>
                <p:nvPr/>
              </p:nvSpPr>
              <p:spPr>
                <a:xfrm>
                  <a:off x="1926810" y="4782847"/>
                  <a:ext cx="5337264" cy="146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2" name="Straight Arrow Connector 11">
              <a:extLst>
                <a:ext uri="{FF2B5EF4-FFF2-40B4-BE49-F238E27FC236}">
                  <a16:creationId xmlns:a16="http://schemas.microsoft.com/office/drawing/2014/main" id="{CCF942DE-086B-E043-9B8E-25397E0A6FC5}"/>
                </a:ext>
              </a:extLst>
            </p:cNvPr>
            <p:cNvCxnSpPr>
              <a:cxnSpLocks/>
            </p:cNvCxnSpPr>
            <p:nvPr/>
          </p:nvCxnSpPr>
          <p:spPr>
            <a:xfrm flipH="1" flipV="1">
              <a:off x="3498114" y="4225316"/>
              <a:ext cx="0" cy="3563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14A6E6-93C6-2645-BC15-84163BBD2C39}"/>
                </a:ext>
              </a:extLst>
            </p:cNvPr>
            <p:cNvSpPr txBox="1"/>
            <p:nvPr/>
          </p:nvSpPr>
          <p:spPr>
            <a:xfrm>
              <a:off x="2777721" y="5047791"/>
              <a:ext cx="17278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GOFS/NCODA</a:t>
              </a:r>
            </a:p>
          </p:txBody>
        </p:sp>
        <p:sp>
          <p:nvSpPr>
            <p:cNvPr id="23" name="TextBox 22">
              <a:extLst>
                <a:ext uri="{FF2B5EF4-FFF2-40B4-BE49-F238E27FC236}">
                  <a16:creationId xmlns:a16="http://schemas.microsoft.com/office/drawing/2014/main" id="{A8533ADF-B6EF-B446-9E53-86F179DB13C5}"/>
                </a:ext>
              </a:extLst>
            </p:cNvPr>
            <p:cNvSpPr txBox="1"/>
            <p:nvPr/>
          </p:nvSpPr>
          <p:spPr>
            <a:xfrm>
              <a:off x="3344496" y="4539122"/>
              <a:ext cx="344966" cy="338554"/>
            </a:xfrm>
            <a:prstGeom prst="rect">
              <a:avLst/>
            </a:prstGeom>
            <a:noFill/>
          </p:spPr>
          <p:txBody>
            <a:bodyPr wrap="none" rtlCol="0">
              <a:spAutoFit/>
            </a:bodyPr>
            <a:lstStyle/>
            <a:p>
              <a:r>
                <a:rPr lang="en-US" sz="1600" dirty="0"/>
                <a:t>IC</a:t>
              </a:r>
            </a:p>
          </p:txBody>
        </p:sp>
        <p:cxnSp>
          <p:nvCxnSpPr>
            <p:cNvPr id="28" name="Straight Connector 27">
              <a:extLst>
                <a:ext uri="{FF2B5EF4-FFF2-40B4-BE49-F238E27FC236}">
                  <a16:creationId xmlns:a16="http://schemas.microsoft.com/office/drawing/2014/main" id="{BF38783B-62AE-C841-9797-76D07B738505}"/>
                </a:ext>
              </a:extLst>
            </p:cNvPr>
            <p:cNvCxnSpPr>
              <a:cxnSpLocks/>
            </p:cNvCxnSpPr>
            <p:nvPr/>
          </p:nvCxnSpPr>
          <p:spPr>
            <a:xfrm flipH="1">
              <a:off x="3502197" y="4824164"/>
              <a:ext cx="0" cy="223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D03BCE4-625C-034D-ACD7-A55FDCEE272F}"/>
              </a:ext>
            </a:extLst>
          </p:cNvPr>
          <p:cNvSpPr txBox="1"/>
          <p:nvPr/>
        </p:nvSpPr>
        <p:spPr>
          <a:xfrm>
            <a:off x="2178771" y="5942422"/>
            <a:ext cx="5101333" cy="646331"/>
          </a:xfrm>
          <a:prstGeom prst="rect">
            <a:avLst/>
          </a:prstGeom>
          <a:noFill/>
        </p:spPr>
        <p:txBody>
          <a:bodyPr wrap="none" rtlCol="0">
            <a:spAutoFit/>
          </a:bodyPr>
          <a:lstStyle/>
          <a:p>
            <a:r>
              <a:rPr lang="en-US" dirty="0">
                <a:latin typeface="Helvetica" pitchFamily="2" charset="0"/>
              </a:rPr>
              <a:t>RTOFS – Real Time Ocean Forecasting System</a:t>
            </a:r>
          </a:p>
          <a:p>
            <a:r>
              <a:rPr lang="en-US" dirty="0">
                <a:latin typeface="Helvetica" pitchFamily="2" charset="0"/>
              </a:rPr>
              <a:t>GFS – Global Forecasting System</a:t>
            </a:r>
          </a:p>
        </p:txBody>
      </p:sp>
      <p:sp>
        <p:nvSpPr>
          <p:cNvPr id="2" name="Title 1">
            <a:extLst>
              <a:ext uri="{FF2B5EF4-FFF2-40B4-BE49-F238E27FC236}">
                <a16:creationId xmlns:a16="http://schemas.microsoft.com/office/drawing/2014/main" id="{258E11A5-4FAE-8D48-90AF-902DF99BA14D}"/>
              </a:ext>
            </a:extLst>
          </p:cNvPr>
          <p:cNvSpPr>
            <a:spLocks noGrp="1"/>
          </p:cNvSpPr>
          <p:nvPr>
            <p:ph type="title"/>
          </p:nvPr>
        </p:nvSpPr>
        <p:spPr>
          <a:xfrm>
            <a:off x="813476" y="817123"/>
            <a:ext cx="7886700" cy="533098"/>
          </a:xfrm>
        </p:spPr>
        <p:txBody>
          <a:bodyPr>
            <a:normAutofit/>
          </a:bodyPr>
          <a:lstStyle/>
          <a:p>
            <a:pPr algn="ctr"/>
            <a:r>
              <a:rPr lang="en-US" sz="3200" dirty="0">
                <a:latin typeface="Helvetica" pitchFamily="2" charset="0"/>
              </a:rPr>
              <a:t>Hurricane Coupled Ocean-Atmosphere</a:t>
            </a:r>
          </a:p>
        </p:txBody>
      </p:sp>
    </p:spTree>
    <p:extLst>
      <p:ext uri="{BB962C8B-B14F-4D97-AF65-F5344CB8AC3E}">
        <p14:creationId xmlns:p14="http://schemas.microsoft.com/office/powerpoint/2010/main" val="95021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4B2215-37F6-EF4C-BBFF-580063334F47}"/>
              </a:ext>
            </a:extLst>
          </p:cNvPr>
          <p:cNvSpPr txBox="1"/>
          <p:nvPr/>
        </p:nvSpPr>
        <p:spPr>
          <a:xfrm>
            <a:off x="243907" y="1211570"/>
            <a:ext cx="2909956" cy="553998"/>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000" dirty="0">
                <a:latin typeface="Rockwell" panose="02060603020205020403" pitchFamily="18" charset="77"/>
              </a:rPr>
              <a:t>HWRF/HYCOM</a:t>
            </a:r>
            <a:endParaRPr lang="en-US" sz="3000" strike="sngStrike" dirty="0">
              <a:latin typeface="Rockwell" panose="02060603020205020403" pitchFamily="18" charset="77"/>
            </a:endParaRPr>
          </a:p>
        </p:txBody>
      </p:sp>
      <p:sp>
        <p:nvSpPr>
          <p:cNvPr id="7" name="TextBox 6">
            <a:extLst>
              <a:ext uri="{FF2B5EF4-FFF2-40B4-BE49-F238E27FC236}">
                <a16:creationId xmlns:a16="http://schemas.microsoft.com/office/drawing/2014/main" id="{B2DF8E0B-269D-BE4E-9ECF-91A6A8D837E8}"/>
              </a:ext>
            </a:extLst>
          </p:cNvPr>
          <p:cNvSpPr txBox="1"/>
          <p:nvPr/>
        </p:nvSpPr>
        <p:spPr>
          <a:xfrm>
            <a:off x="3268172" y="1211570"/>
            <a:ext cx="3095672" cy="553998"/>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000" dirty="0">
                <a:latin typeface="Rockwell" panose="02060603020205020403" pitchFamily="18" charset="77"/>
              </a:rPr>
              <a:t>HMON/HYCOM</a:t>
            </a:r>
          </a:p>
        </p:txBody>
      </p:sp>
      <p:sp>
        <p:nvSpPr>
          <p:cNvPr id="8" name="TextBox 7">
            <a:extLst>
              <a:ext uri="{FF2B5EF4-FFF2-40B4-BE49-F238E27FC236}">
                <a16:creationId xmlns:a16="http://schemas.microsoft.com/office/drawing/2014/main" id="{B88B80AB-FC33-3D47-8B39-3CEF8B8793A7}"/>
              </a:ext>
            </a:extLst>
          </p:cNvPr>
          <p:cNvSpPr txBox="1"/>
          <p:nvPr/>
        </p:nvSpPr>
        <p:spPr>
          <a:xfrm>
            <a:off x="6478153" y="1221968"/>
            <a:ext cx="2323072" cy="55399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000" dirty="0">
                <a:latin typeface="Rockwell" panose="02060603020205020403" pitchFamily="18" charset="77"/>
              </a:rPr>
              <a:t>HWRF/POM</a:t>
            </a:r>
          </a:p>
        </p:txBody>
      </p:sp>
      <p:cxnSp>
        <p:nvCxnSpPr>
          <p:cNvPr id="62" name="Straight Arrow Connector 61">
            <a:extLst>
              <a:ext uri="{FF2B5EF4-FFF2-40B4-BE49-F238E27FC236}">
                <a16:creationId xmlns:a16="http://schemas.microsoft.com/office/drawing/2014/main" id="{513043CE-CC3F-1D4A-B2A9-48D7524860B0}"/>
              </a:ext>
            </a:extLst>
          </p:cNvPr>
          <p:cNvCxnSpPr>
            <a:cxnSpLocks/>
          </p:cNvCxnSpPr>
          <p:nvPr/>
        </p:nvCxnSpPr>
        <p:spPr>
          <a:xfrm flipH="1">
            <a:off x="1447064" y="848205"/>
            <a:ext cx="3151062" cy="33791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5E886B75-3138-C742-835B-2340A82F1500}"/>
              </a:ext>
            </a:extLst>
          </p:cNvPr>
          <p:cNvCxnSpPr>
            <a:cxnSpLocks/>
          </p:cNvCxnSpPr>
          <p:nvPr/>
        </p:nvCxnSpPr>
        <p:spPr>
          <a:xfrm>
            <a:off x="4596585" y="845435"/>
            <a:ext cx="2895260" cy="330367"/>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45673F5B-5DED-DF4A-BFDE-F3C5FD4C8E21}"/>
              </a:ext>
            </a:extLst>
          </p:cNvPr>
          <p:cNvCxnSpPr>
            <a:cxnSpLocks/>
          </p:cNvCxnSpPr>
          <p:nvPr/>
        </p:nvCxnSpPr>
        <p:spPr>
          <a:xfrm>
            <a:off x="4611189" y="835142"/>
            <a:ext cx="0" cy="403948"/>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2" name="Group 11">
            <a:extLst>
              <a:ext uri="{FF2B5EF4-FFF2-40B4-BE49-F238E27FC236}">
                <a16:creationId xmlns:a16="http://schemas.microsoft.com/office/drawing/2014/main" id="{C6CCEBDF-B80B-8D4F-8992-F8BEDA2BE8FC}"/>
              </a:ext>
            </a:extLst>
          </p:cNvPr>
          <p:cNvGrpSpPr/>
          <p:nvPr/>
        </p:nvGrpSpPr>
        <p:grpSpPr>
          <a:xfrm>
            <a:off x="693378" y="1990420"/>
            <a:ext cx="8177239" cy="4739216"/>
            <a:chOff x="693378" y="1990420"/>
            <a:chExt cx="8177239" cy="4739216"/>
          </a:xfrm>
        </p:grpSpPr>
        <p:grpSp>
          <p:nvGrpSpPr>
            <p:cNvPr id="4" name="Group 3">
              <a:extLst>
                <a:ext uri="{FF2B5EF4-FFF2-40B4-BE49-F238E27FC236}">
                  <a16:creationId xmlns:a16="http://schemas.microsoft.com/office/drawing/2014/main" id="{472CE91B-48AE-5A49-8866-B4CDE84BE7BC}"/>
                </a:ext>
              </a:extLst>
            </p:cNvPr>
            <p:cNvGrpSpPr/>
            <p:nvPr/>
          </p:nvGrpSpPr>
          <p:grpSpPr>
            <a:xfrm>
              <a:off x="835915" y="1990420"/>
              <a:ext cx="7472169" cy="4721550"/>
              <a:chOff x="753503" y="2147045"/>
              <a:chExt cx="7917097" cy="4771195"/>
            </a:xfrm>
          </p:grpSpPr>
          <p:pic>
            <p:nvPicPr>
              <p:cNvPr id="5" name="Picture 4">
                <a:extLst>
                  <a:ext uri="{FF2B5EF4-FFF2-40B4-BE49-F238E27FC236}">
                    <a16:creationId xmlns:a16="http://schemas.microsoft.com/office/drawing/2014/main" id="{EC2A35CB-AA6A-A34E-AC22-89E9AB4185DA}"/>
                  </a:ext>
                </a:extLst>
              </p:cNvPr>
              <p:cNvPicPr>
                <a:picLocks noChangeAspect="1"/>
              </p:cNvPicPr>
              <p:nvPr/>
            </p:nvPicPr>
            <p:blipFill rotWithShape="1">
              <a:blip r:embed="rId3"/>
              <a:srcRect l="4462" t="4822" r="7514"/>
              <a:stretch/>
            </p:blipFill>
            <p:spPr>
              <a:xfrm>
                <a:off x="753503" y="2147045"/>
                <a:ext cx="7917097" cy="4771195"/>
              </a:xfrm>
              <a:prstGeom prst="rect">
                <a:avLst/>
              </a:prstGeom>
            </p:spPr>
          </p:pic>
          <p:sp>
            <p:nvSpPr>
              <p:cNvPr id="16" name="TextBox 15">
                <a:extLst>
                  <a:ext uri="{FF2B5EF4-FFF2-40B4-BE49-F238E27FC236}">
                    <a16:creationId xmlns:a16="http://schemas.microsoft.com/office/drawing/2014/main" id="{B42DC94A-E277-2C43-8DCC-2727495DB66A}"/>
                  </a:ext>
                </a:extLst>
              </p:cNvPr>
              <p:cNvSpPr txBox="1"/>
              <p:nvPr/>
            </p:nvSpPr>
            <p:spPr>
              <a:xfrm>
                <a:off x="3255958" y="3631004"/>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West</a:t>
                </a:r>
              </a:p>
              <a:p>
                <a:pPr algn="ctr"/>
                <a:r>
                  <a:rPr lang="en-US" dirty="0"/>
                  <a:t>Pacific</a:t>
                </a:r>
              </a:p>
            </p:txBody>
          </p:sp>
          <p:sp>
            <p:nvSpPr>
              <p:cNvPr id="17" name="TextBox 16">
                <a:extLst>
                  <a:ext uri="{FF2B5EF4-FFF2-40B4-BE49-F238E27FC236}">
                    <a16:creationId xmlns:a16="http://schemas.microsoft.com/office/drawing/2014/main" id="{9E6C8A19-89CA-AB40-8712-63C0AF6534C9}"/>
                  </a:ext>
                </a:extLst>
              </p:cNvPr>
              <p:cNvSpPr txBox="1"/>
              <p:nvPr/>
            </p:nvSpPr>
            <p:spPr>
              <a:xfrm>
                <a:off x="4153700" y="4554132"/>
                <a:ext cx="78085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Pacific</a:t>
                </a:r>
              </a:p>
            </p:txBody>
          </p:sp>
          <p:sp>
            <p:nvSpPr>
              <p:cNvPr id="18" name="TextBox 17">
                <a:extLst>
                  <a:ext uri="{FF2B5EF4-FFF2-40B4-BE49-F238E27FC236}">
                    <a16:creationId xmlns:a16="http://schemas.microsoft.com/office/drawing/2014/main" id="{795300F2-1737-7142-BD2A-B57AF77BC163}"/>
                  </a:ext>
                </a:extLst>
              </p:cNvPr>
              <p:cNvSpPr txBox="1"/>
              <p:nvPr/>
            </p:nvSpPr>
            <p:spPr>
              <a:xfrm>
                <a:off x="2445581" y="3724380"/>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North</a:t>
                </a:r>
              </a:p>
              <a:p>
                <a:pPr algn="ctr"/>
                <a:r>
                  <a:rPr lang="en-US" dirty="0"/>
                  <a:t>Indian</a:t>
                </a:r>
              </a:p>
            </p:txBody>
          </p:sp>
          <p:sp>
            <p:nvSpPr>
              <p:cNvPr id="19" name="TextBox 18">
                <a:extLst>
                  <a:ext uri="{FF2B5EF4-FFF2-40B4-BE49-F238E27FC236}">
                    <a16:creationId xmlns:a16="http://schemas.microsoft.com/office/drawing/2014/main" id="{3FFB6E35-B79C-474D-9708-69398FA44EEB}"/>
                  </a:ext>
                </a:extLst>
              </p:cNvPr>
              <p:cNvSpPr txBox="1"/>
              <p:nvPr/>
            </p:nvSpPr>
            <p:spPr>
              <a:xfrm>
                <a:off x="2583402" y="4478118"/>
                <a:ext cx="771365" cy="646331"/>
              </a:xfrm>
              <a:prstGeom prst="rect">
                <a:avLst/>
              </a:prstGeom>
              <a:solidFill>
                <a:srgbClr val="E09D6A"/>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t>South</a:t>
                </a:r>
              </a:p>
              <a:p>
                <a:pPr algn="ctr"/>
                <a:r>
                  <a:rPr lang="en-US" dirty="0"/>
                  <a:t>Indian</a:t>
                </a:r>
              </a:p>
            </p:txBody>
          </p:sp>
          <p:grpSp>
            <p:nvGrpSpPr>
              <p:cNvPr id="21" name="Group 20">
                <a:extLst>
                  <a:ext uri="{FF2B5EF4-FFF2-40B4-BE49-F238E27FC236}">
                    <a16:creationId xmlns:a16="http://schemas.microsoft.com/office/drawing/2014/main" id="{789B23E1-5F9D-EB4F-9B18-51F4618BD16F}"/>
                  </a:ext>
                </a:extLst>
              </p:cNvPr>
              <p:cNvGrpSpPr/>
              <p:nvPr/>
            </p:nvGrpSpPr>
            <p:grpSpPr>
              <a:xfrm>
                <a:off x="4049601" y="3503037"/>
                <a:ext cx="999172" cy="816303"/>
                <a:chOff x="2375344" y="3220927"/>
                <a:chExt cx="999172" cy="816303"/>
              </a:xfrm>
            </p:grpSpPr>
            <p:sp>
              <p:nvSpPr>
                <p:cNvPr id="22" name="Rectangle 21">
                  <a:extLst>
                    <a:ext uri="{FF2B5EF4-FFF2-40B4-BE49-F238E27FC236}">
                      <a16:creationId xmlns:a16="http://schemas.microsoft.com/office/drawing/2014/main" id="{A6490FBB-C459-B240-8F2A-AED15447D58A}"/>
                    </a:ext>
                  </a:extLst>
                </p:cNvPr>
                <p:cNvSpPr/>
                <p:nvPr/>
              </p:nvSpPr>
              <p:spPr>
                <a:xfrm>
                  <a:off x="2375344" y="3220927"/>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D0FE60A-E200-DE45-9F3B-66953217DFAA}"/>
                    </a:ext>
                  </a:extLst>
                </p:cNvPr>
                <p:cNvSpPr txBox="1"/>
                <p:nvPr/>
              </p:nvSpPr>
              <p:spPr>
                <a:xfrm>
                  <a:off x="2445389" y="3310742"/>
                  <a:ext cx="859082"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Central</a:t>
                  </a:r>
                </a:p>
                <a:p>
                  <a:pPr algn="ctr"/>
                  <a:r>
                    <a:rPr lang="en-US" dirty="0"/>
                    <a:t>Pacific</a:t>
                  </a:r>
                </a:p>
              </p:txBody>
            </p:sp>
          </p:grpSp>
          <p:grpSp>
            <p:nvGrpSpPr>
              <p:cNvPr id="24" name="Group 23">
                <a:extLst>
                  <a:ext uri="{FF2B5EF4-FFF2-40B4-BE49-F238E27FC236}">
                    <a16:creationId xmlns:a16="http://schemas.microsoft.com/office/drawing/2014/main" id="{71E3F965-E230-DF45-8266-9DFE6E50C597}"/>
                  </a:ext>
                </a:extLst>
              </p:cNvPr>
              <p:cNvGrpSpPr/>
              <p:nvPr/>
            </p:nvGrpSpPr>
            <p:grpSpPr>
              <a:xfrm>
                <a:off x="5058188" y="3503037"/>
                <a:ext cx="999172" cy="816303"/>
                <a:chOff x="4299767" y="3269975"/>
                <a:chExt cx="999172" cy="816303"/>
              </a:xfrm>
            </p:grpSpPr>
            <p:sp>
              <p:nvSpPr>
                <p:cNvPr id="25" name="Rectangle 24">
                  <a:extLst>
                    <a:ext uri="{FF2B5EF4-FFF2-40B4-BE49-F238E27FC236}">
                      <a16:creationId xmlns:a16="http://schemas.microsoft.com/office/drawing/2014/main" id="{AEA36A52-3828-EA49-944F-C4CF0AA91198}"/>
                    </a:ext>
                  </a:extLst>
                </p:cNvPr>
                <p:cNvSpPr/>
                <p:nvPr/>
              </p:nvSpPr>
              <p:spPr>
                <a:xfrm>
                  <a:off x="4299767" y="3269975"/>
                  <a:ext cx="999172" cy="8163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0659DAF-6485-BF4C-AB3E-957E65760A23}"/>
                    </a:ext>
                  </a:extLst>
                </p:cNvPr>
                <p:cNvSpPr txBox="1"/>
                <p:nvPr/>
              </p:nvSpPr>
              <p:spPr>
                <a:xfrm>
                  <a:off x="4415532" y="3345023"/>
                  <a:ext cx="780855" cy="646331"/>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dirty="0"/>
                    <a:t>East</a:t>
                  </a:r>
                </a:p>
                <a:p>
                  <a:pPr algn="ctr"/>
                  <a:r>
                    <a:rPr lang="en-US" dirty="0"/>
                    <a:t>Pacific</a:t>
                  </a:r>
                </a:p>
              </p:txBody>
            </p:sp>
          </p:grpSp>
          <p:grpSp>
            <p:nvGrpSpPr>
              <p:cNvPr id="28" name="Group 27">
                <a:extLst>
                  <a:ext uri="{FF2B5EF4-FFF2-40B4-BE49-F238E27FC236}">
                    <a16:creationId xmlns:a16="http://schemas.microsoft.com/office/drawing/2014/main" id="{50CFC440-79B4-3842-9C2D-8842059051AB}"/>
                  </a:ext>
                </a:extLst>
              </p:cNvPr>
              <p:cNvGrpSpPr/>
              <p:nvPr/>
            </p:nvGrpSpPr>
            <p:grpSpPr>
              <a:xfrm>
                <a:off x="6120261" y="3466446"/>
                <a:ext cx="1498334" cy="910204"/>
                <a:chOff x="6124449" y="3285490"/>
                <a:chExt cx="1498334" cy="910204"/>
              </a:xfrm>
            </p:grpSpPr>
            <p:sp>
              <p:nvSpPr>
                <p:cNvPr id="29" name="Rectangle 28">
                  <a:extLst>
                    <a:ext uri="{FF2B5EF4-FFF2-40B4-BE49-F238E27FC236}">
                      <a16:creationId xmlns:a16="http://schemas.microsoft.com/office/drawing/2014/main" id="{81C6E08C-9D01-C546-A5EB-5FA3DFD90924}"/>
                    </a:ext>
                  </a:extLst>
                </p:cNvPr>
                <p:cNvSpPr/>
                <p:nvPr/>
              </p:nvSpPr>
              <p:spPr>
                <a:xfrm>
                  <a:off x="6124449" y="3285490"/>
                  <a:ext cx="1498334" cy="9102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3F4CB7E-B76B-1A47-B2C8-5118E67B7988}"/>
                    </a:ext>
                  </a:extLst>
                </p:cNvPr>
                <p:cNvSpPr txBox="1"/>
                <p:nvPr/>
              </p:nvSpPr>
              <p:spPr>
                <a:xfrm>
                  <a:off x="6352706" y="3381295"/>
                  <a:ext cx="1002922" cy="653127"/>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North </a:t>
                  </a:r>
                </a:p>
                <a:p>
                  <a:r>
                    <a:rPr lang="en-US" dirty="0"/>
                    <a:t>Atlantic</a:t>
                  </a:r>
                </a:p>
              </p:txBody>
            </p:sp>
          </p:grpSp>
        </p:grpSp>
        <p:sp>
          <p:nvSpPr>
            <p:cNvPr id="10" name="Rectangle 9">
              <a:extLst>
                <a:ext uri="{FF2B5EF4-FFF2-40B4-BE49-F238E27FC236}">
                  <a16:creationId xmlns:a16="http://schemas.microsoft.com/office/drawing/2014/main" id="{2692D6F9-0A40-D542-A4AB-EEB012857AF8}"/>
                </a:ext>
              </a:extLst>
            </p:cNvPr>
            <p:cNvSpPr/>
            <p:nvPr/>
          </p:nvSpPr>
          <p:spPr>
            <a:xfrm>
              <a:off x="7073834" y="4479643"/>
              <a:ext cx="956464" cy="11479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6F16D3-45BD-BE40-85DA-B1C366F5F6AB}"/>
                </a:ext>
              </a:extLst>
            </p:cNvPr>
            <p:cNvSpPr txBox="1"/>
            <p:nvPr/>
          </p:nvSpPr>
          <p:spPr>
            <a:xfrm>
              <a:off x="693378" y="5529307"/>
              <a:ext cx="817723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solidFill>
                    <a:schemeClr val="tx1"/>
                  </a:solidFill>
                  <a:latin typeface="Helvetica" pitchFamily="2" charset="0"/>
                </a:rPr>
                <a:t>HWRF – Hurricane Weather Research Forecasting Model</a:t>
              </a:r>
            </a:p>
            <a:p>
              <a:r>
                <a:rPr lang="en-US" dirty="0">
                  <a:solidFill>
                    <a:schemeClr val="tx1"/>
                  </a:solidFill>
                  <a:latin typeface="Helvetica" pitchFamily="2" charset="0"/>
                </a:rPr>
                <a:t>HYCOM – Hybrid Coordinate Ocean Model</a:t>
              </a:r>
            </a:p>
            <a:p>
              <a:r>
                <a:rPr lang="en-US" dirty="0">
                  <a:solidFill>
                    <a:schemeClr val="tx1"/>
                  </a:solidFill>
                  <a:latin typeface="Helvetica" pitchFamily="2" charset="0"/>
                </a:rPr>
                <a:t>HMON - Hurricanes in a Multi-scale Ocean-coupled Non- hydrostatic model</a:t>
              </a:r>
            </a:p>
            <a:p>
              <a:r>
                <a:rPr lang="en-US" dirty="0">
                  <a:solidFill>
                    <a:schemeClr val="tx1"/>
                  </a:solidFill>
                  <a:latin typeface="Helvetica" pitchFamily="2" charset="0"/>
                </a:rPr>
                <a:t>POM – Princeton Ocean Model </a:t>
              </a:r>
            </a:p>
          </p:txBody>
        </p:sp>
      </p:grpSp>
      <p:sp>
        <p:nvSpPr>
          <p:cNvPr id="2" name="Title 1">
            <a:extLst>
              <a:ext uri="{FF2B5EF4-FFF2-40B4-BE49-F238E27FC236}">
                <a16:creationId xmlns:a16="http://schemas.microsoft.com/office/drawing/2014/main" id="{10F6DF47-9423-034F-AEE8-9B535A9EDEC3}"/>
              </a:ext>
            </a:extLst>
          </p:cNvPr>
          <p:cNvSpPr>
            <a:spLocks noGrp="1"/>
          </p:cNvSpPr>
          <p:nvPr>
            <p:ph type="title"/>
          </p:nvPr>
        </p:nvSpPr>
        <p:spPr>
          <a:xfrm>
            <a:off x="1089497" y="126460"/>
            <a:ext cx="6939469" cy="649829"/>
          </a:xfrm>
        </p:spPr>
        <p:txBody>
          <a:bodyPr>
            <a:normAutofit/>
          </a:bodyPr>
          <a:lstStyle/>
          <a:p>
            <a:pPr algn="ctr"/>
            <a:r>
              <a:rPr lang="en-US" sz="3200" dirty="0">
                <a:latin typeface="Helvetica" pitchFamily="2" charset="0"/>
              </a:rPr>
              <a:t>NOAA Hurricane Forecasting Models</a:t>
            </a:r>
          </a:p>
        </p:txBody>
      </p:sp>
    </p:spTree>
    <p:extLst>
      <p:ext uri="{BB962C8B-B14F-4D97-AF65-F5344CB8AC3E}">
        <p14:creationId xmlns:p14="http://schemas.microsoft.com/office/powerpoint/2010/main" val="297642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FE4EF0-F811-7D43-96C0-42FC718ADDF3}"/>
              </a:ext>
            </a:extLst>
          </p:cNvPr>
          <p:cNvSpPr/>
          <p:nvPr/>
        </p:nvSpPr>
        <p:spPr>
          <a:xfrm>
            <a:off x="416420" y="3943172"/>
            <a:ext cx="3290877" cy="1801647"/>
          </a:xfrm>
          <a:prstGeom prst="rect">
            <a:avLst/>
          </a:prstGeom>
          <a:solidFill>
            <a:srgbClr val="E09D6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7B9119-8F45-1C41-81D1-4A21EF318721}"/>
              </a:ext>
            </a:extLst>
          </p:cNvPr>
          <p:cNvSpPr txBox="1"/>
          <p:nvPr/>
        </p:nvSpPr>
        <p:spPr>
          <a:xfrm>
            <a:off x="688597" y="127256"/>
            <a:ext cx="7766806" cy="707886"/>
          </a:xfrm>
          <a:prstGeom prst="rect">
            <a:avLst/>
          </a:prstGeom>
          <a:ln w="57150">
            <a:solidFill>
              <a:srgbClr val="000000"/>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4000" dirty="0"/>
              <a:t>NOAA Hurricane Forecasting Models</a:t>
            </a:r>
          </a:p>
        </p:txBody>
      </p:sp>
      <p:sp>
        <p:nvSpPr>
          <p:cNvPr id="5" name="TextBox 4">
            <a:extLst>
              <a:ext uri="{FF2B5EF4-FFF2-40B4-BE49-F238E27FC236}">
                <a16:creationId xmlns:a16="http://schemas.microsoft.com/office/drawing/2014/main" id="{D42E8394-8661-814C-A7F5-8A21F1F5BAF0}"/>
              </a:ext>
            </a:extLst>
          </p:cNvPr>
          <p:cNvSpPr txBox="1"/>
          <p:nvPr/>
        </p:nvSpPr>
        <p:spPr>
          <a:xfrm>
            <a:off x="133339" y="1213303"/>
            <a:ext cx="2746854" cy="584775"/>
          </a:xfrm>
          <a:prstGeom prst="rect">
            <a:avLst/>
          </a:prstGeom>
          <a:solidFill>
            <a:srgbClr val="E09D6A">
              <a:alpha val="69804"/>
            </a:srgb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HWRF/HYCOM</a:t>
            </a:r>
            <a:endParaRPr lang="en-US" sz="3200" strike="sngStrike" dirty="0"/>
          </a:p>
        </p:txBody>
      </p:sp>
      <p:sp>
        <p:nvSpPr>
          <p:cNvPr id="6" name="TextBox 5">
            <a:extLst>
              <a:ext uri="{FF2B5EF4-FFF2-40B4-BE49-F238E27FC236}">
                <a16:creationId xmlns:a16="http://schemas.microsoft.com/office/drawing/2014/main" id="{D1DA8600-16E2-0C4E-8640-2B840FD23C73}"/>
              </a:ext>
            </a:extLst>
          </p:cNvPr>
          <p:cNvSpPr txBox="1"/>
          <p:nvPr/>
        </p:nvSpPr>
        <p:spPr>
          <a:xfrm>
            <a:off x="3171828" y="1211573"/>
            <a:ext cx="2800344" cy="584775"/>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t>HMON/HYCOM</a:t>
            </a:r>
          </a:p>
        </p:txBody>
      </p:sp>
      <p:sp>
        <p:nvSpPr>
          <p:cNvPr id="7" name="TextBox 6">
            <a:extLst>
              <a:ext uri="{FF2B5EF4-FFF2-40B4-BE49-F238E27FC236}">
                <a16:creationId xmlns:a16="http://schemas.microsoft.com/office/drawing/2014/main" id="{B3040938-01D5-9643-B998-9C64ADC3C230}"/>
              </a:ext>
            </a:extLst>
          </p:cNvPr>
          <p:cNvSpPr txBox="1"/>
          <p:nvPr/>
        </p:nvSpPr>
        <p:spPr>
          <a:xfrm>
            <a:off x="6255955" y="1211572"/>
            <a:ext cx="2199448" cy="584775"/>
          </a:xfrm>
          <a:prstGeom prst="rect">
            <a:avLst/>
          </a:prstGeom>
          <a:solidFill>
            <a:srgbClr val="0070C0">
              <a:alpha val="50196"/>
            </a:srgb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a:t>HWRF/POM</a:t>
            </a:r>
          </a:p>
        </p:txBody>
      </p:sp>
      <p:cxnSp>
        <p:nvCxnSpPr>
          <p:cNvPr id="8" name="Straight Arrow Connector 7">
            <a:extLst>
              <a:ext uri="{FF2B5EF4-FFF2-40B4-BE49-F238E27FC236}">
                <a16:creationId xmlns:a16="http://schemas.microsoft.com/office/drawing/2014/main" id="{363B9292-AD97-1547-8565-5EBDAF73881A}"/>
              </a:ext>
            </a:extLst>
          </p:cNvPr>
          <p:cNvCxnSpPr>
            <a:cxnSpLocks/>
          </p:cNvCxnSpPr>
          <p:nvPr/>
        </p:nvCxnSpPr>
        <p:spPr>
          <a:xfrm flipH="1">
            <a:off x="1420938" y="835142"/>
            <a:ext cx="3151062" cy="33791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198DB67A-16BB-8E4F-8592-D874590D4DCE}"/>
              </a:ext>
            </a:extLst>
          </p:cNvPr>
          <p:cNvCxnSpPr>
            <a:cxnSpLocks/>
          </p:cNvCxnSpPr>
          <p:nvPr/>
        </p:nvCxnSpPr>
        <p:spPr>
          <a:xfrm>
            <a:off x="4596585" y="845437"/>
            <a:ext cx="2895260" cy="33036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D5B00B8-79EA-AD40-87A7-597DBA5D436D}"/>
              </a:ext>
            </a:extLst>
          </p:cNvPr>
          <p:cNvCxnSpPr>
            <a:cxnSpLocks/>
          </p:cNvCxnSpPr>
          <p:nvPr/>
        </p:nvCxnSpPr>
        <p:spPr>
          <a:xfrm>
            <a:off x="4572000" y="835142"/>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F64A3A2D-A207-C54F-B01E-7050AFAAC4AB}"/>
              </a:ext>
            </a:extLst>
          </p:cNvPr>
          <p:cNvSpPr/>
          <p:nvPr/>
        </p:nvSpPr>
        <p:spPr>
          <a:xfrm>
            <a:off x="52064" y="2190573"/>
            <a:ext cx="2737753" cy="1200329"/>
          </a:xfrm>
          <a:prstGeom prst="rect">
            <a:avLst/>
          </a:prstGeom>
          <a:solidFill>
            <a:srgbClr val="E09D6A">
              <a:alpha val="69804"/>
            </a:srgb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West/South Pacific, South/North Indian Ocean</a:t>
            </a:r>
          </a:p>
        </p:txBody>
      </p:sp>
      <p:sp>
        <p:nvSpPr>
          <p:cNvPr id="12" name="Rectangle 11">
            <a:extLst>
              <a:ext uri="{FF2B5EF4-FFF2-40B4-BE49-F238E27FC236}">
                <a16:creationId xmlns:a16="http://schemas.microsoft.com/office/drawing/2014/main" id="{204CA449-1FEC-BC42-BFED-835EF3F8FC2A}"/>
              </a:ext>
            </a:extLst>
          </p:cNvPr>
          <p:cNvSpPr/>
          <p:nvPr/>
        </p:nvSpPr>
        <p:spPr>
          <a:xfrm>
            <a:off x="5511639" y="2345494"/>
            <a:ext cx="1137363" cy="830997"/>
          </a:xfrm>
          <a:prstGeom prst="rect">
            <a:avLst/>
          </a:prstGeom>
          <a:solidFill>
            <a:srgbClr val="0070C0">
              <a:alpha val="50196"/>
            </a:srgbClr>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t>North </a:t>
            </a:r>
          </a:p>
          <a:p>
            <a:r>
              <a:rPr lang="en-US" sz="2400" dirty="0"/>
              <a:t>Atlantic</a:t>
            </a:r>
          </a:p>
        </p:txBody>
      </p:sp>
      <p:sp>
        <p:nvSpPr>
          <p:cNvPr id="13" name="Rectangle 12">
            <a:extLst>
              <a:ext uri="{FF2B5EF4-FFF2-40B4-BE49-F238E27FC236}">
                <a16:creationId xmlns:a16="http://schemas.microsoft.com/office/drawing/2014/main" id="{AA59F2A9-1F3C-F24A-9C09-32E8882CEB7D}"/>
              </a:ext>
            </a:extLst>
          </p:cNvPr>
          <p:cNvSpPr/>
          <p:nvPr/>
        </p:nvSpPr>
        <p:spPr>
          <a:xfrm>
            <a:off x="3005530" y="2190572"/>
            <a:ext cx="2142488" cy="1200329"/>
          </a:xfrm>
          <a:prstGeom prst="rect">
            <a:avLst/>
          </a:prstGeom>
          <a:solidFill>
            <a:srgbClr val="009051">
              <a:alpha val="69804"/>
            </a:srgb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North Atlantic,</a:t>
            </a:r>
          </a:p>
          <a:p>
            <a:r>
              <a:rPr lang="en-US" sz="2400" dirty="0"/>
              <a:t>East/Central Pacific</a:t>
            </a:r>
          </a:p>
        </p:txBody>
      </p:sp>
      <p:sp>
        <p:nvSpPr>
          <p:cNvPr id="14" name="Rectangle 13">
            <a:extLst>
              <a:ext uri="{FF2B5EF4-FFF2-40B4-BE49-F238E27FC236}">
                <a16:creationId xmlns:a16="http://schemas.microsoft.com/office/drawing/2014/main" id="{6D0675BF-87FE-1A42-A3FB-07CCE5EEEE88}"/>
              </a:ext>
            </a:extLst>
          </p:cNvPr>
          <p:cNvSpPr/>
          <p:nvPr/>
        </p:nvSpPr>
        <p:spPr>
          <a:xfrm>
            <a:off x="6846910" y="2345494"/>
            <a:ext cx="1782732" cy="830997"/>
          </a:xfrm>
          <a:prstGeom prst="rect">
            <a:avLst/>
          </a:prstGeom>
          <a:solidFill>
            <a:srgbClr val="0070C0">
              <a:alpha val="50196"/>
            </a:srgbClr>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t>East/Central </a:t>
            </a:r>
          </a:p>
          <a:p>
            <a:r>
              <a:rPr lang="en-US" sz="2400" dirty="0"/>
              <a:t>Pacific</a:t>
            </a:r>
          </a:p>
        </p:txBody>
      </p:sp>
      <p:cxnSp>
        <p:nvCxnSpPr>
          <p:cNvPr id="15" name="Straight Arrow Connector 14">
            <a:extLst>
              <a:ext uri="{FF2B5EF4-FFF2-40B4-BE49-F238E27FC236}">
                <a16:creationId xmlns:a16="http://schemas.microsoft.com/office/drawing/2014/main" id="{72FE41BF-D6B4-8A4B-9DD2-1EB471EE4E82}"/>
              </a:ext>
            </a:extLst>
          </p:cNvPr>
          <p:cNvCxnSpPr>
            <a:cxnSpLocks/>
          </p:cNvCxnSpPr>
          <p:nvPr/>
        </p:nvCxnSpPr>
        <p:spPr>
          <a:xfrm>
            <a:off x="1350453" y="18052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3CFE448A-AAF5-404C-AD41-DEB683BCF314}"/>
              </a:ext>
            </a:extLst>
          </p:cNvPr>
          <p:cNvCxnSpPr>
            <a:cxnSpLocks/>
          </p:cNvCxnSpPr>
          <p:nvPr/>
        </p:nvCxnSpPr>
        <p:spPr>
          <a:xfrm>
            <a:off x="4572000" y="1805243"/>
            <a:ext cx="0"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31A8A28B-F99C-D647-960D-7FF19FC6EAA3}"/>
              </a:ext>
            </a:extLst>
          </p:cNvPr>
          <p:cNvCxnSpPr>
            <a:cxnSpLocks/>
          </p:cNvCxnSpPr>
          <p:nvPr/>
        </p:nvCxnSpPr>
        <p:spPr>
          <a:xfrm flipH="1">
            <a:off x="6142710" y="1786622"/>
            <a:ext cx="1102823" cy="55887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87C25484-7338-AF43-96A1-054349983BCD}"/>
              </a:ext>
            </a:extLst>
          </p:cNvPr>
          <p:cNvCxnSpPr>
            <a:cxnSpLocks/>
          </p:cNvCxnSpPr>
          <p:nvPr/>
        </p:nvCxnSpPr>
        <p:spPr>
          <a:xfrm>
            <a:off x="7242434" y="1793930"/>
            <a:ext cx="997789" cy="56707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FF7637DE-7170-CA46-B169-FEEB4EA2AC3E}"/>
              </a:ext>
            </a:extLst>
          </p:cNvPr>
          <p:cNvSpPr txBox="1"/>
          <p:nvPr/>
        </p:nvSpPr>
        <p:spPr>
          <a:xfrm>
            <a:off x="4591450" y="3605311"/>
            <a:ext cx="2202173" cy="2308324"/>
          </a:xfrm>
          <a:prstGeom prst="rect">
            <a:avLst/>
          </a:prstGeom>
          <a:solidFill>
            <a:srgbClr val="0070C0">
              <a:alpha val="50196"/>
            </a:srgb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t>IC come from climatology and the POM (w/ feature model only in the </a:t>
            </a:r>
            <a:r>
              <a:rPr lang="en-US" sz="2400" dirty="0" err="1"/>
              <a:t>GoM</a:t>
            </a:r>
            <a:r>
              <a:rPr lang="en-US" sz="2400" dirty="0"/>
              <a:t>)</a:t>
            </a:r>
          </a:p>
        </p:txBody>
      </p:sp>
      <p:sp>
        <p:nvSpPr>
          <p:cNvPr id="20" name="Rectangle 19">
            <a:extLst>
              <a:ext uri="{FF2B5EF4-FFF2-40B4-BE49-F238E27FC236}">
                <a16:creationId xmlns:a16="http://schemas.microsoft.com/office/drawing/2014/main" id="{581C9428-BDF6-7946-B5A2-0B4CAEF969CE}"/>
              </a:ext>
            </a:extLst>
          </p:cNvPr>
          <p:cNvSpPr/>
          <p:nvPr/>
        </p:nvSpPr>
        <p:spPr>
          <a:xfrm>
            <a:off x="516915" y="4039705"/>
            <a:ext cx="3092208" cy="1617688"/>
          </a:xfrm>
          <a:prstGeom prst="rect">
            <a:avLst/>
          </a:prstGeom>
          <a:solidFill>
            <a:srgbClr val="009051">
              <a:alpha val="69804"/>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IC and BC from</a:t>
            </a:r>
          </a:p>
          <a:p>
            <a:r>
              <a:rPr lang="en-US" sz="2400" dirty="0"/>
              <a:t>Global RTOFS spun up from the global </a:t>
            </a:r>
          </a:p>
          <a:p>
            <a:r>
              <a:rPr lang="en-US" sz="2400" dirty="0"/>
              <a:t>GOFS 3.1/NCODA</a:t>
            </a:r>
          </a:p>
        </p:txBody>
      </p:sp>
      <p:sp>
        <p:nvSpPr>
          <p:cNvPr id="21" name="Rectangle 20">
            <a:extLst>
              <a:ext uri="{FF2B5EF4-FFF2-40B4-BE49-F238E27FC236}">
                <a16:creationId xmlns:a16="http://schemas.microsoft.com/office/drawing/2014/main" id="{14102D82-729B-524C-A09B-D7E8EE084EB6}"/>
              </a:ext>
            </a:extLst>
          </p:cNvPr>
          <p:cNvSpPr/>
          <p:nvPr/>
        </p:nvSpPr>
        <p:spPr>
          <a:xfrm>
            <a:off x="6939282" y="3949770"/>
            <a:ext cx="2110221" cy="830997"/>
          </a:xfrm>
          <a:prstGeom prst="rect">
            <a:avLst/>
          </a:prstGeom>
          <a:solidFill>
            <a:srgbClr val="0070C0">
              <a:alpha val="50196"/>
            </a:srgb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t>IC from Global RTOFS nowcast</a:t>
            </a:r>
          </a:p>
        </p:txBody>
      </p:sp>
      <p:cxnSp>
        <p:nvCxnSpPr>
          <p:cNvPr id="22" name="Straight Arrow Connector 21">
            <a:extLst>
              <a:ext uri="{FF2B5EF4-FFF2-40B4-BE49-F238E27FC236}">
                <a16:creationId xmlns:a16="http://schemas.microsoft.com/office/drawing/2014/main" id="{595AB60F-C689-994D-A6D9-9E7DA8EE142C}"/>
              </a:ext>
            </a:extLst>
          </p:cNvPr>
          <p:cNvCxnSpPr>
            <a:cxnSpLocks/>
          </p:cNvCxnSpPr>
          <p:nvPr/>
        </p:nvCxnSpPr>
        <p:spPr>
          <a:xfrm>
            <a:off x="1520169" y="3419984"/>
            <a:ext cx="1200408" cy="57002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9AF60DC6-BC83-E24F-8EDA-3081D5EA8AF4}"/>
              </a:ext>
            </a:extLst>
          </p:cNvPr>
          <p:cNvCxnSpPr>
            <a:cxnSpLocks/>
          </p:cNvCxnSpPr>
          <p:nvPr/>
        </p:nvCxnSpPr>
        <p:spPr>
          <a:xfrm flipH="1">
            <a:off x="2759998" y="3408827"/>
            <a:ext cx="1258918" cy="58118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5BF33B21-9F54-044A-B002-98320AAFE533}"/>
              </a:ext>
            </a:extLst>
          </p:cNvPr>
          <p:cNvCxnSpPr>
            <a:cxnSpLocks/>
          </p:cNvCxnSpPr>
          <p:nvPr/>
        </p:nvCxnSpPr>
        <p:spPr>
          <a:xfrm flipH="1">
            <a:off x="5958892" y="3188926"/>
            <a:ext cx="1" cy="40394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B03017B8-50D5-7640-99F3-2C52FD76C879}"/>
              </a:ext>
            </a:extLst>
          </p:cNvPr>
          <p:cNvCxnSpPr>
            <a:cxnSpLocks/>
          </p:cNvCxnSpPr>
          <p:nvPr/>
        </p:nvCxnSpPr>
        <p:spPr>
          <a:xfrm flipH="1">
            <a:off x="7926085" y="3188927"/>
            <a:ext cx="1" cy="76084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849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Screen Shot 2019-01-16 at 2.25.53 PM.png" descr="Screen Shot 2019-01-16 at 2.25.53 PM.png"/>
          <p:cNvPicPr>
            <a:picLocks noChangeAspect="1"/>
          </p:cNvPicPr>
          <p:nvPr/>
        </p:nvPicPr>
        <p:blipFill>
          <a:blip r:embed="rId2"/>
          <a:stretch>
            <a:fillRect/>
          </a:stretch>
        </p:blipFill>
        <p:spPr>
          <a:xfrm>
            <a:off x="72415" y="414533"/>
            <a:ext cx="8527852" cy="3080743"/>
          </a:xfrm>
          <a:prstGeom prst="rect">
            <a:avLst/>
          </a:prstGeom>
          <a:ln w="12700">
            <a:miter lim="400000"/>
          </a:ln>
        </p:spPr>
      </p:pic>
      <p:sp>
        <p:nvSpPr>
          <p:cNvPr id="133" name="Line"/>
          <p:cNvSpPr/>
          <p:nvPr/>
        </p:nvSpPr>
        <p:spPr>
          <a:xfrm flipH="1">
            <a:off x="2393156" y="1785937"/>
            <a:ext cx="1" cy="1874589"/>
          </a:xfrm>
          <a:prstGeom prst="line">
            <a:avLst/>
          </a:prstGeom>
          <a:ln w="381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34" name="Time of NCODA increments ?"/>
          <p:cNvSpPr txBox="1"/>
          <p:nvPr/>
        </p:nvSpPr>
        <p:spPr>
          <a:xfrm>
            <a:off x="1006840" y="3706300"/>
            <a:ext cx="198035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2D17"/>
                </a:solidFill>
              </a:defRPr>
            </a:lvl1pPr>
          </a:lstStyle>
          <a:p>
            <a:r>
              <a:rPr sz="1266"/>
              <a:t>Time of NCODA increments ?</a:t>
            </a:r>
          </a:p>
        </p:txBody>
      </p:sp>
      <p:pic>
        <p:nvPicPr>
          <p:cNvPr id="135" name="Screen Shot 2019-01-16 at 2.27.00 PM.png" descr="Screen Shot 2019-01-16 at 2.27.00 PM.png"/>
          <p:cNvPicPr>
            <a:picLocks noChangeAspect="1"/>
          </p:cNvPicPr>
          <p:nvPr/>
        </p:nvPicPr>
        <p:blipFill>
          <a:blip r:embed="rId3"/>
          <a:stretch>
            <a:fillRect/>
          </a:stretch>
        </p:blipFill>
        <p:spPr>
          <a:xfrm>
            <a:off x="438530" y="4378139"/>
            <a:ext cx="7795618" cy="1143001"/>
          </a:xfrm>
          <a:prstGeom prst="rect">
            <a:avLst/>
          </a:prstGeom>
          <a:ln w="12700">
            <a:miter lim="400000"/>
          </a:ln>
        </p:spPr>
      </p:pic>
      <p:sp>
        <p:nvSpPr>
          <p:cNvPr id="3" name="TextBox 2">
            <a:extLst>
              <a:ext uri="{FF2B5EF4-FFF2-40B4-BE49-F238E27FC236}">
                <a16:creationId xmlns:a16="http://schemas.microsoft.com/office/drawing/2014/main" id="{C400AE28-34C1-BF42-B96E-3B0B2A6AE168}"/>
              </a:ext>
            </a:extLst>
          </p:cNvPr>
          <p:cNvSpPr txBox="1"/>
          <p:nvPr/>
        </p:nvSpPr>
        <p:spPr>
          <a:xfrm>
            <a:off x="2309214" y="5897453"/>
            <a:ext cx="4054251" cy="3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b="1" dirty="0">
                <a:solidFill>
                  <a:srgbClr val="000000"/>
                </a:solidFill>
                <a:latin typeface="Helvetica Neue"/>
                <a:ea typeface="Helvetica Neue"/>
                <a:cs typeface="Helvetica Neue"/>
                <a:sym typeface="Helvetica Neue"/>
              </a:rPr>
              <a:t>FGAT: First Guess at Appropriate Time </a:t>
            </a:r>
          </a:p>
        </p:txBody>
      </p:sp>
    </p:spTree>
    <p:extLst>
      <p:ext uri="{BB962C8B-B14F-4D97-AF65-F5344CB8AC3E}">
        <p14:creationId xmlns:p14="http://schemas.microsoft.com/office/powerpoint/2010/main" val="116934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09CF6B-8ECB-114D-BD92-05CA58A12681}"/>
              </a:ext>
            </a:extLst>
          </p:cNvPr>
          <p:cNvSpPr/>
          <p:nvPr/>
        </p:nvSpPr>
        <p:spPr>
          <a:xfrm>
            <a:off x="2324348" y="2004831"/>
            <a:ext cx="184730" cy="369332"/>
          </a:xfrm>
          <a:prstGeom prst="rect">
            <a:avLst/>
          </a:prstGeom>
        </p:spPr>
        <p:txBody>
          <a:bodyPr wrap="none">
            <a:spAutoFit/>
          </a:bodyPr>
          <a:lstStyle/>
          <a:p>
            <a:pPr algn="ctr"/>
            <a:endParaRPr lang="en-US" dirty="0"/>
          </a:p>
        </p:txBody>
      </p:sp>
      <p:grpSp>
        <p:nvGrpSpPr>
          <p:cNvPr id="113" name="Group 112">
            <a:extLst>
              <a:ext uri="{FF2B5EF4-FFF2-40B4-BE49-F238E27FC236}">
                <a16:creationId xmlns:a16="http://schemas.microsoft.com/office/drawing/2014/main" id="{D511EAC6-6F74-A246-A8ED-A73163160D2F}"/>
              </a:ext>
            </a:extLst>
          </p:cNvPr>
          <p:cNvGrpSpPr/>
          <p:nvPr/>
        </p:nvGrpSpPr>
        <p:grpSpPr>
          <a:xfrm>
            <a:off x="329872" y="6392919"/>
            <a:ext cx="4026437" cy="369332"/>
            <a:chOff x="312501" y="6148187"/>
            <a:chExt cx="4026437" cy="369332"/>
          </a:xfrm>
        </p:grpSpPr>
        <p:sp>
          <p:nvSpPr>
            <p:cNvPr id="96" name="Rectangle 95">
              <a:extLst>
                <a:ext uri="{FF2B5EF4-FFF2-40B4-BE49-F238E27FC236}">
                  <a16:creationId xmlns:a16="http://schemas.microsoft.com/office/drawing/2014/main" id="{E4C2443B-FA51-654A-A1B0-516C62B6E118}"/>
                </a:ext>
              </a:extLst>
            </p:cNvPr>
            <p:cNvSpPr/>
            <p:nvPr/>
          </p:nvSpPr>
          <p:spPr>
            <a:xfrm>
              <a:off x="312501" y="6217494"/>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2513F380-DD63-5348-9151-D04D5CECB2F0}"/>
                </a:ext>
              </a:extLst>
            </p:cNvPr>
            <p:cNvSpPr txBox="1"/>
            <p:nvPr/>
          </p:nvSpPr>
          <p:spPr>
            <a:xfrm>
              <a:off x="494488" y="6148187"/>
              <a:ext cx="3844450" cy="369332"/>
            </a:xfrm>
            <a:prstGeom prst="rect">
              <a:avLst/>
            </a:prstGeom>
            <a:noFill/>
          </p:spPr>
          <p:txBody>
            <a:bodyPr wrap="none" rtlCol="0">
              <a:spAutoFit/>
            </a:bodyPr>
            <a:lstStyle/>
            <a:p>
              <a:r>
                <a:rPr lang="en-US" dirty="0"/>
                <a:t>NCODA Incremental Insertion Window </a:t>
              </a:r>
            </a:p>
          </p:txBody>
        </p:sp>
      </p:grpSp>
      <p:sp>
        <p:nvSpPr>
          <p:cNvPr id="115" name="TextBox 114">
            <a:extLst>
              <a:ext uri="{FF2B5EF4-FFF2-40B4-BE49-F238E27FC236}">
                <a16:creationId xmlns:a16="http://schemas.microsoft.com/office/drawing/2014/main" id="{FFCC279C-B130-F746-B4FA-916F23CCD2AF}"/>
              </a:ext>
            </a:extLst>
          </p:cNvPr>
          <p:cNvSpPr txBox="1"/>
          <p:nvPr/>
        </p:nvSpPr>
        <p:spPr>
          <a:xfrm>
            <a:off x="653497" y="-32695"/>
            <a:ext cx="7868379" cy="584775"/>
          </a:xfrm>
          <a:prstGeom prst="rect">
            <a:avLst/>
          </a:prstGeom>
          <a:noFill/>
        </p:spPr>
        <p:txBody>
          <a:bodyPr wrap="square" rtlCol="0">
            <a:spAutoFit/>
          </a:bodyPr>
          <a:lstStyle/>
          <a:p>
            <a:r>
              <a:rPr lang="en-US" sz="3200" dirty="0"/>
              <a:t>Work Flow HMON/HYCOM and HWRF/HYCOM </a:t>
            </a:r>
          </a:p>
        </p:txBody>
      </p:sp>
      <p:sp>
        <p:nvSpPr>
          <p:cNvPr id="135" name="TextBox 134">
            <a:extLst>
              <a:ext uri="{FF2B5EF4-FFF2-40B4-BE49-F238E27FC236}">
                <a16:creationId xmlns:a16="http://schemas.microsoft.com/office/drawing/2014/main" id="{11C850C3-8C94-1746-87A4-A873923187DE}"/>
              </a:ext>
            </a:extLst>
          </p:cNvPr>
          <p:cNvSpPr txBox="1"/>
          <p:nvPr/>
        </p:nvSpPr>
        <p:spPr>
          <a:xfrm>
            <a:off x="3882706" y="2140246"/>
            <a:ext cx="385042" cy="338554"/>
          </a:xfrm>
          <a:prstGeom prst="rect">
            <a:avLst/>
          </a:prstGeom>
          <a:noFill/>
        </p:spPr>
        <p:txBody>
          <a:bodyPr wrap="none" rtlCol="0">
            <a:spAutoFit/>
          </a:bodyPr>
          <a:lstStyle/>
          <a:p>
            <a:r>
              <a:rPr lang="en-US" sz="1600" dirty="0"/>
              <a:t>0Z</a:t>
            </a:r>
          </a:p>
        </p:txBody>
      </p:sp>
      <p:sp>
        <p:nvSpPr>
          <p:cNvPr id="9" name="TextBox 8">
            <a:extLst>
              <a:ext uri="{FF2B5EF4-FFF2-40B4-BE49-F238E27FC236}">
                <a16:creationId xmlns:a16="http://schemas.microsoft.com/office/drawing/2014/main" id="{D03AA63C-09AA-9043-A8DA-A0636ADE5E54}"/>
              </a:ext>
            </a:extLst>
          </p:cNvPr>
          <p:cNvSpPr txBox="1"/>
          <p:nvPr/>
        </p:nvSpPr>
        <p:spPr>
          <a:xfrm>
            <a:off x="988668" y="3872435"/>
            <a:ext cx="790601" cy="646331"/>
          </a:xfrm>
          <a:prstGeom prst="rect">
            <a:avLst/>
          </a:prstGeom>
          <a:noFill/>
        </p:spPr>
        <p:txBody>
          <a:bodyPr wrap="none" rtlCol="0">
            <a:spAutoFit/>
          </a:bodyPr>
          <a:lstStyle/>
          <a:p>
            <a:r>
              <a:rPr lang="en-US" dirty="0"/>
              <a:t>Global</a:t>
            </a:r>
          </a:p>
          <a:p>
            <a:r>
              <a:rPr lang="en-US" dirty="0"/>
              <a:t>RTOFS</a:t>
            </a:r>
          </a:p>
        </p:txBody>
      </p:sp>
      <p:sp>
        <p:nvSpPr>
          <p:cNvPr id="8" name="TextBox 7">
            <a:extLst>
              <a:ext uri="{FF2B5EF4-FFF2-40B4-BE49-F238E27FC236}">
                <a16:creationId xmlns:a16="http://schemas.microsoft.com/office/drawing/2014/main" id="{1600F3E8-3061-E340-9FBA-0EA17B98B3C5}"/>
              </a:ext>
            </a:extLst>
          </p:cNvPr>
          <p:cNvSpPr txBox="1"/>
          <p:nvPr/>
        </p:nvSpPr>
        <p:spPr>
          <a:xfrm>
            <a:off x="235262" y="550253"/>
            <a:ext cx="3192202" cy="369332"/>
          </a:xfrm>
          <a:prstGeom prst="rect">
            <a:avLst/>
          </a:prstGeom>
          <a:noFill/>
        </p:spPr>
        <p:txBody>
          <a:bodyPr wrap="square" rtlCol="0">
            <a:spAutoFit/>
          </a:bodyPr>
          <a:lstStyle/>
          <a:p>
            <a:pPr algn="ctr"/>
            <a:r>
              <a:rPr lang="en-US" dirty="0"/>
              <a:t>Global GOFS 3.1/NCODA System</a:t>
            </a:r>
          </a:p>
        </p:txBody>
      </p:sp>
      <p:pic>
        <p:nvPicPr>
          <p:cNvPr id="5" name="Picture 4">
            <a:extLst>
              <a:ext uri="{FF2B5EF4-FFF2-40B4-BE49-F238E27FC236}">
                <a16:creationId xmlns:a16="http://schemas.microsoft.com/office/drawing/2014/main" id="{033EB87E-30A0-8849-892A-F48EAEEF21FA}"/>
              </a:ext>
            </a:extLst>
          </p:cNvPr>
          <p:cNvPicPr>
            <a:picLocks noChangeAspect="1"/>
          </p:cNvPicPr>
          <p:nvPr/>
        </p:nvPicPr>
        <p:blipFill rotWithShape="1">
          <a:blip r:embed="rId2"/>
          <a:srcRect l="-238" t="3984" r="45238" b="49552"/>
          <a:stretch/>
        </p:blipFill>
        <p:spPr>
          <a:xfrm>
            <a:off x="1819909" y="3197687"/>
            <a:ext cx="8712199" cy="3135056"/>
          </a:xfrm>
          <a:prstGeom prst="rect">
            <a:avLst/>
          </a:prstGeom>
        </p:spPr>
      </p:pic>
      <p:sp>
        <p:nvSpPr>
          <p:cNvPr id="18" name="TextBox 17">
            <a:extLst>
              <a:ext uri="{FF2B5EF4-FFF2-40B4-BE49-F238E27FC236}">
                <a16:creationId xmlns:a16="http://schemas.microsoft.com/office/drawing/2014/main" id="{B123C8CC-9F70-C343-9C05-7ADDD642CCF4}"/>
              </a:ext>
            </a:extLst>
          </p:cNvPr>
          <p:cNvSpPr txBox="1"/>
          <p:nvPr/>
        </p:nvSpPr>
        <p:spPr>
          <a:xfrm>
            <a:off x="1124955" y="2096945"/>
            <a:ext cx="385042" cy="338554"/>
          </a:xfrm>
          <a:prstGeom prst="rect">
            <a:avLst/>
          </a:prstGeom>
          <a:noFill/>
        </p:spPr>
        <p:txBody>
          <a:bodyPr wrap="none" rtlCol="0">
            <a:spAutoFit/>
          </a:bodyPr>
          <a:lstStyle/>
          <a:p>
            <a:r>
              <a:rPr lang="en-US" sz="1600" dirty="0"/>
              <a:t>0Z</a:t>
            </a:r>
          </a:p>
        </p:txBody>
      </p:sp>
      <p:sp>
        <p:nvSpPr>
          <p:cNvPr id="27" name="TextBox 26">
            <a:extLst>
              <a:ext uri="{FF2B5EF4-FFF2-40B4-BE49-F238E27FC236}">
                <a16:creationId xmlns:a16="http://schemas.microsoft.com/office/drawing/2014/main" id="{78A99BEA-44D7-F248-BC54-961809B2299B}"/>
              </a:ext>
            </a:extLst>
          </p:cNvPr>
          <p:cNvSpPr txBox="1"/>
          <p:nvPr/>
        </p:nvSpPr>
        <p:spPr>
          <a:xfrm>
            <a:off x="1536229" y="2119926"/>
            <a:ext cx="489236" cy="338554"/>
          </a:xfrm>
          <a:prstGeom prst="rect">
            <a:avLst/>
          </a:prstGeom>
          <a:noFill/>
        </p:spPr>
        <p:txBody>
          <a:bodyPr wrap="none" rtlCol="0">
            <a:spAutoFit/>
          </a:bodyPr>
          <a:lstStyle/>
          <a:p>
            <a:r>
              <a:rPr lang="en-US" sz="1600" dirty="0"/>
              <a:t>12Z</a:t>
            </a:r>
          </a:p>
        </p:txBody>
      </p:sp>
      <p:sp>
        <p:nvSpPr>
          <p:cNvPr id="59" name="TextBox 58">
            <a:extLst>
              <a:ext uri="{FF2B5EF4-FFF2-40B4-BE49-F238E27FC236}">
                <a16:creationId xmlns:a16="http://schemas.microsoft.com/office/drawing/2014/main" id="{1B37B1E2-1F2E-7344-A7B8-38222F1F148D}"/>
              </a:ext>
            </a:extLst>
          </p:cNvPr>
          <p:cNvSpPr txBox="1"/>
          <p:nvPr/>
        </p:nvSpPr>
        <p:spPr>
          <a:xfrm>
            <a:off x="2009972" y="2140388"/>
            <a:ext cx="385042" cy="338554"/>
          </a:xfrm>
          <a:prstGeom prst="rect">
            <a:avLst/>
          </a:prstGeom>
          <a:noFill/>
        </p:spPr>
        <p:txBody>
          <a:bodyPr wrap="none" rtlCol="0">
            <a:spAutoFit/>
          </a:bodyPr>
          <a:lstStyle/>
          <a:p>
            <a:r>
              <a:rPr lang="en-US" sz="1600" dirty="0"/>
              <a:t>0Z</a:t>
            </a:r>
          </a:p>
        </p:txBody>
      </p:sp>
      <p:sp>
        <p:nvSpPr>
          <p:cNvPr id="67" name="TextBox 66">
            <a:extLst>
              <a:ext uri="{FF2B5EF4-FFF2-40B4-BE49-F238E27FC236}">
                <a16:creationId xmlns:a16="http://schemas.microsoft.com/office/drawing/2014/main" id="{8A1CF10E-D1C7-754A-BF54-87511111E3EB}"/>
              </a:ext>
            </a:extLst>
          </p:cNvPr>
          <p:cNvSpPr txBox="1"/>
          <p:nvPr/>
        </p:nvSpPr>
        <p:spPr>
          <a:xfrm>
            <a:off x="2968306" y="2119926"/>
            <a:ext cx="385042" cy="338554"/>
          </a:xfrm>
          <a:prstGeom prst="rect">
            <a:avLst/>
          </a:prstGeom>
          <a:noFill/>
        </p:spPr>
        <p:txBody>
          <a:bodyPr wrap="none" rtlCol="0">
            <a:spAutoFit/>
          </a:bodyPr>
          <a:lstStyle/>
          <a:p>
            <a:r>
              <a:rPr lang="en-US" sz="1600" dirty="0"/>
              <a:t>0Z</a:t>
            </a:r>
          </a:p>
        </p:txBody>
      </p:sp>
      <p:cxnSp>
        <p:nvCxnSpPr>
          <p:cNvPr id="101" name="Straight Connector 100">
            <a:extLst>
              <a:ext uri="{FF2B5EF4-FFF2-40B4-BE49-F238E27FC236}">
                <a16:creationId xmlns:a16="http://schemas.microsoft.com/office/drawing/2014/main" id="{AB8B538B-0DFE-524E-9906-BAA121655349}"/>
              </a:ext>
            </a:extLst>
          </p:cNvPr>
          <p:cNvCxnSpPr>
            <a:cxnSpLocks/>
            <a:endCxn id="126" idx="0"/>
          </p:cNvCxnSpPr>
          <p:nvPr/>
        </p:nvCxnSpPr>
        <p:spPr>
          <a:xfrm flipH="1">
            <a:off x="3157730" y="895831"/>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92C6F875-7384-AD4E-A8CF-46218A0A01E8}"/>
              </a:ext>
            </a:extLst>
          </p:cNvPr>
          <p:cNvGrpSpPr/>
          <p:nvPr/>
        </p:nvGrpSpPr>
        <p:grpSpPr>
          <a:xfrm>
            <a:off x="294782" y="874544"/>
            <a:ext cx="8504531" cy="2447631"/>
            <a:chOff x="335422" y="874544"/>
            <a:chExt cx="8504531" cy="2447631"/>
          </a:xfrm>
        </p:grpSpPr>
        <p:grpSp>
          <p:nvGrpSpPr>
            <p:cNvPr id="152" name="Group 151">
              <a:extLst>
                <a:ext uri="{FF2B5EF4-FFF2-40B4-BE49-F238E27FC236}">
                  <a16:creationId xmlns:a16="http://schemas.microsoft.com/office/drawing/2014/main" id="{B2857384-E1FE-2049-B1C1-A754537FE1E7}"/>
                </a:ext>
              </a:extLst>
            </p:cNvPr>
            <p:cNvGrpSpPr/>
            <p:nvPr/>
          </p:nvGrpSpPr>
          <p:grpSpPr>
            <a:xfrm>
              <a:off x="335422" y="874544"/>
              <a:ext cx="8504531" cy="2447631"/>
              <a:chOff x="142" y="1880384"/>
              <a:chExt cx="8504531" cy="2447631"/>
            </a:xfrm>
          </p:grpSpPr>
          <p:grpSp>
            <p:nvGrpSpPr>
              <p:cNvPr id="149" name="Group 148">
                <a:extLst>
                  <a:ext uri="{FF2B5EF4-FFF2-40B4-BE49-F238E27FC236}">
                    <a16:creationId xmlns:a16="http://schemas.microsoft.com/office/drawing/2014/main" id="{ADD6D45C-1FB9-1C46-827F-45229E4A74FF}"/>
                  </a:ext>
                </a:extLst>
              </p:cNvPr>
              <p:cNvGrpSpPr/>
              <p:nvPr/>
            </p:nvGrpSpPr>
            <p:grpSpPr>
              <a:xfrm>
                <a:off x="142" y="1880384"/>
                <a:ext cx="8504531" cy="2447631"/>
                <a:chOff x="283328" y="504576"/>
                <a:chExt cx="8504531" cy="2447631"/>
              </a:xfrm>
            </p:grpSpPr>
            <p:sp>
              <p:nvSpPr>
                <p:cNvPr id="7" name="Rectangle 6">
                  <a:extLst>
                    <a:ext uri="{FF2B5EF4-FFF2-40B4-BE49-F238E27FC236}">
                      <a16:creationId xmlns:a16="http://schemas.microsoft.com/office/drawing/2014/main" id="{4F1F9842-AFC9-E449-ABD2-20D72225B353}"/>
                    </a:ext>
                  </a:extLst>
                </p:cNvPr>
                <p:cNvSpPr/>
                <p:nvPr/>
              </p:nvSpPr>
              <p:spPr>
                <a:xfrm>
                  <a:off x="283328" y="504576"/>
                  <a:ext cx="8504531" cy="2256891"/>
                </a:xfrm>
                <a:prstGeom prst="rect">
                  <a:avLst/>
                </a:prstGeom>
                <a:ln w="28575">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4D72A724-E9DC-CB40-B13A-2BBA0CC0AA0E}"/>
                    </a:ext>
                  </a:extLst>
                </p:cNvPr>
                <p:cNvGrpSpPr/>
                <p:nvPr/>
              </p:nvGrpSpPr>
              <p:grpSpPr>
                <a:xfrm>
                  <a:off x="1305526" y="521336"/>
                  <a:ext cx="7465495" cy="2430871"/>
                  <a:chOff x="1305526" y="521336"/>
                  <a:chExt cx="7465495" cy="2430871"/>
                </a:xfrm>
              </p:grpSpPr>
              <p:grpSp>
                <p:nvGrpSpPr>
                  <p:cNvPr id="40" name="Group 39">
                    <a:extLst>
                      <a:ext uri="{FF2B5EF4-FFF2-40B4-BE49-F238E27FC236}">
                        <a16:creationId xmlns:a16="http://schemas.microsoft.com/office/drawing/2014/main" id="{DA11E656-FC45-9043-9292-EB069AB03510}"/>
                      </a:ext>
                    </a:extLst>
                  </p:cNvPr>
                  <p:cNvGrpSpPr/>
                  <p:nvPr/>
                </p:nvGrpSpPr>
                <p:grpSpPr>
                  <a:xfrm>
                    <a:off x="1305646" y="1893146"/>
                    <a:ext cx="7439181" cy="1059061"/>
                    <a:chOff x="1305646" y="1893146"/>
                    <a:chExt cx="7439181" cy="1059061"/>
                  </a:xfrm>
                </p:grpSpPr>
                <p:sp>
                  <p:nvSpPr>
                    <p:cNvPr id="15" name="TextBox 14">
                      <a:extLst>
                        <a:ext uri="{FF2B5EF4-FFF2-40B4-BE49-F238E27FC236}">
                          <a16:creationId xmlns:a16="http://schemas.microsoft.com/office/drawing/2014/main" id="{3C50305B-6C27-F447-A7D1-01D9D0A9B0FB}"/>
                        </a:ext>
                      </a:extLst>
                    </p:cNvPr>
                    <p:cNvSpPr txBox="1"/>
                    <p:nvPr/>
                  </p:nvSpPr>
                  <p:spPr>
                    <a:xfrm>
                      <a:off x="1305646" y="1893156"/>
                      <a:ext cx="947247" cy="338554"/>
                    </a:xfrm>
                    <a:prstGeom prst="rect">
                      <a:avLst/>
                    </a:prstGeom>
                    <a:noFill/>
                  </p:spPr>
                  <p:txBody>
                    <a:bodyPr wrap="none" rtlCol="0">
                      <a:spAutoFit/>
                    </a:bodyPr>
                    <a:lstStyle/>
                    <a:p>
                      <a:r>
                        <a:rPr lang="en-US" sz="1600" dirty="0"/>
                        <a:t>Nowcast </a:t>
                      </a:r>
                    </a:p>
                  </p:txBody>
                </p:sp>
                <p:sp>
                  <p:nvSpPr>
                    <p:cNvPr id="20" name="TextBox 19">
                      <a:extLst>
                        <a:ext uri="{FF2B5EF4-FFF2-40B4-BE49-F238E27FC236}">
                          <a16:creationId xmlns:a16="http://schemas.microsoft.com/office/drawing/2014/main" id="{A147ADBA-E461-A647-B31B-53BF8A02B3CE}"/>
                        </a:ext>
                      </a:extLst>
                    </p:cNvPr>
                    <p:cNvSpPr txBox="1"/>
                    <p:nvPr/>
                  </p:nvSpPr>
                  <p:spPr>
                    <a:xfrm>
                      <a:off x="2122801" y="1900737"/>
                      <a:ext cx="1119415" cy="338554"/>
                    </a:xfrm>
                    <a:prstGeom prst="rect">
                      <a:avLst/>
                    </a:prstGeom>
                    <a:noFill/>
                  </p:spPr>
                  <p:txBody>
                    <a:bodyPr wrap="square" rtlCol="0">
                      <a:spAutoFit/>
                    </a:bodyPr>
                    <a:lstStyle/>
                    <a:p>
                      <a:pPr algn="ctr"/>
                      <a:r>
                        <a:rPr lang="en-US" sz="1600" dirty="0"/>
                        <a:t>1-day </a:t>
                      </a:r>
                      <a:r>
                        <a:rPr lang="en-US" sz="1600" dirty="0" err="1"/>
                        <a:t>frcst</a:t>
                      </a:r>
                      <a:r>
                        <a:rPr lang="en-US" sz="1600" dirty="0"/>
                        <a:t> </a:t>
                      </a:r>
                    </a:p>
                  </p:txBody>
                </p:sp>
                <p:cxnSp>
                  <p:nvCxnSpPr>
                    <p:cNvPr id="24" name="Straight Arrow Connector 23">
                      <a:extLst>
                        <a:ext uri="{FF2B5EF4-FFF2-40B4-BE49-F238E27FC236}">
                          <a16:creationId xmlns:a16="http://schemas.microsoft.com/office/drawing/2014/main" id="{D88982E7-6566-B34F-AA9E-2D5591EF0EA3}"/>
                        </a:ext>
                      </a:extLst>
                    </p:cNvPr>
                    <p:cNvCxnSpPr>
                      <a:cxnSpLocks/>
                    </p:cNvCxnSpPr>
                    <p:nvPr/>
                  </p:nvCxnSpPr>
                  <p:spPr>
                    <a:xfrm flipV="1">
                      <a:off x="4171059" y="208311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55" name="TextBox 54">
                      <a:extLst>
                        <a:ext uri="{FF2B5EF4-FFF2-40B4-BE49-F238E27FC236}">
                          <a16:creationId xmlns:a16="http://schemas.microsoft.com/office/drawing/2014/main" id="{81B0BAFF-3140-934A-BF7B-ECF8FA458864}"/>
                        </a:ext>
                      </a:extLst>
                    </p:cNvPr>
                    <p:cNvSpPr txBox="1"/>
                    <p:nvPr/>
                  </p:nvSpPr>
                  <p:spPr>
                    <a:xfrm>
                      <a:off x="3115034" y="1893146"/>
                      <a:ext cx="1103700" cy="338554"/>
                    </a:xfrm>
                    <a:prstGeom prst="rect">
                      <a:avLst/>
                    </a:prstGeom>
                    <a:noFill/>
                  </p:spPr>
                  <p:txBody>
                    <a:bodyPr wrap="none" rtlCol="0">
                      <a:spAutoFit/>
                    </a:bodyPr>
                    <a:lstStyle/>
                    <a:p>
                      <a:pPr algn="ctr"/>
                      <a:r>
                        <a:rPr lang="en-US" sz="1600" dirty="0"/>
                        <a:t>2-day </a:t>
                      </a:r>
                      <a:r>
                        <a:rPr lang="en-US" sz="1600" dirty="0" err="1"/>
                        <a:t>frcst</a:t>
                      </a:r>
                      <a:r>
                        <a:rPr lang="en-US" sz="1600" dirty="0"/>
                        <a:t> </a:t>
                      </a:r>
                    </a:p>
                  </p:txBody>
                </p:sp>
                <p:cxnSp>
                  <p:nvCxnSpPr>
                    <p:cNvPr id="35" name="Straight Connector 34">
                      <a:extLst>
                        <a:ext uri="{FF2B5EF4-FFF2-40B4-BE49-F238E27FC236}">
                          <a16:creationId xmlns:a16="http://schemas.microsoft.com/office/drawing/2014/main" id="{B277593E-3530-8A4C-866E-CB383491300F}"/>
                        </a:ext>
                      </a:extLst>
                    </p:cNvPr>
                    <p:cNvCxnSpPr>
                      <a:cxnSpLocks/>
                    </p:cNvCxnSpPr>
                    <p:nvPr/>
                  </p:nvCxnSpPr>
                  <p:spPr>
                    <a:xfrm>
                      <a:off x="1333316" y="2414557"/>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31C3052-88E9-D041-92B0-7F61B5B118C8}"/>
                        </a:ext>
                      </a:extLst>
                    </p:cNvPr>
                    <p:cNvCxnSpPr>
                      <a:cxnSpLocks/>
                    </p:cNvCxnSpPr>
                    <p:nvPr/>
                  </p:nvCxnSpPr>
                  <p:spPr>
                    <a:xfrm>
                      <a:off x="1816161" y="2398399"/>
                      <a:ext cx="0" cy="214536"/>
                    </a:xfrm>
                    <a:prstGeom prst="line">
                      <a:avLst/>
                    </a:prstGeom>
                    <a:ln/>
                  </p:spPr>
                  <p:style>
                    <a:lnRef idx="3">
                      <a:schemeClr val="dk1"/>
                    </a:lnRef>
                    <a:fillRef idx="0">
                      <a:schemeClr val="dk1"/>
                    </a:fillRef>
                    <a:effectRef idx="2">
                      <a:schemeClr val="dk1"/>
                    </a:effectRef>
                    <a:fontRef idx="minor">
                      <a:schemeClr val="tx1"/>
                    </a:fontRef>
                  </p:style>
                </p:cxnSp>
                <p:sp>
                  <p:nvSpPr>
                    <p:cNvPr id="47" name="Rectangle 46">
                      <a:extLst>
                        <a:ext uri="{FF2B5EF4-FFF2-40B4-BE49-F238E27FC236}">
                          <a16:creationId xmlns:a16="http://schemas.microsoft.com/office/drawing/2014/main" id="{ED60C873-FA3C-864A-9371-C218B47B7315}"/>
                        </a:ext>
                      </a:extLst>
                    </p:cNvPr>
                    <p:cNvSpPr/>
                    <p:nvPr/>
                  </p:nvSpPr>
                  <p:spPr>
                    <a:xfrm>
                      <a:off x="1663434" y="238881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ED8C5C1-E042-674C-8819-E73FCE03206D}"/>
                        </a:ext>
                      </a:extLst>
                    </p:cNvPr>
                    <p:cNvCxnSpPr>
                      <a:cxnSpLocks/>
                    </p:cNvCxnSpPr>
                    <p:nvPr/>
                  </p:nvCxnSpPr>
                  <p:spPr>
                    <a:xfrm>
                      <a:off x="1667343" y="2400187"/>
                      <a:ext cx="0" cy="214536"/>
                    </a:xfrm>
                    <a:prstGeom prst="line">
                      <a:avLst/>
                    </a:prstGeom>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139DB268-F350-9E43-805E-E62AA961745A}"/>
                        </a:ext>
                      </a:extLst>
                    </p:cNvPr>
                    <p:cNvSpPr txBox="1"/>
                    <p:nvPr/>
                  </p:nvSpPr>
                  <p:spPr>
                    <a:xfrm>
                      <a:off x="7683329" y="191789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92" name="Straight Arrow Connector 91">
                      <a:extLst>
                        <a:ext uri="{FF2B5EF4-FFF2-40B4-BE49-F238E27FC236}">
                          <a16:creationId xmlns:a16="http://schemas.microsoft.com/office/drawing/2014/main" id="{A3DCB2F3-16CD-6748-ADCF-FE17464DFAB1}"/>
                        </a:ext>
                      </a:extLst>
                    </p:cNvPr>
                    <p:cNvCxnSpPr>
                      <a:cxnSpLocks/>
                    </p:cNvCxnSpPr>
                    <p:nvPr/>
                  </p:nvCxnSpPr>
                  <p:spPr>
                    <a:xfrm>
                      <a:off x="2217651" y="2429529"/>
                      <a:ext cx="0" cy="522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722048E-E153-DC4E-BC9C-26A0EDA89974}"/>
                        </a:ext>
                      </a:extLst>
                    </p:cNvPr>
                    <p:cNvCxnSpPr>
                      <a:cxnSpLocks/>
                    </p:cNvCxnSpPr>
                    <p:nvPr/>
                  </p:nvCxnSpPr>
                  <p:spPr>
                    <a:xfrm>
                      <a:off x="3154954" y="23858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95" name="Straight Connector 94">
                      <a:extLst>
                        <a:ext uri="{FF2B5EF4-FFF2-40B4-BE49-F238E27FC236}">
                          <a16:creationId xmlns:a16="http://schemas.microsoft.com/office/drawing/2014/main" id="{2A057CE0-3FE7-FD4C-BB8F-22CB01B085A7}"/>
                        </a:ext>
                      </a:extLst>
                    </p:cNvPr>
                    <p:cNvCxnSpPr>
                      <a:cxnSpLocks/>
                    </p:cNvCxnSpPr>
                    <p:nvPr/>
                  </p:nvCxnSpPr>
                  <p:spPr>
                    <a:xfrm>
                      <a:off x="4092667" y="2387647"/>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8085868-1DC4-334D-ACA8-D98C266D82EF}"/>
                        </a:ext>
                      </a:extLst>
                    </p:cNvPr>
                    <p:cNvCxnSpPr>
                      <a:cxnSpLocks/>
                      <a:stCxn id="47" idx="1"/>
                    </p:cNvCxnSpPr>
                    <p:nvPr/>
                  </p:nvCxnSpPr>
                  <p:spPr>
                    <a:xfrm flipV="1">
                      <a:off x="1663434" y="2475373"/>
                      <a:ext cx="7081393" cy="28802"/>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3" name="Group 42">
                    <a:extLst>
                      <a:ext uri="{FF2B5EF4-FFF2-40B4-BE49-F238E27FC236}">
                        <a16:creationId xmlns:a16="http://schemas.microsoft.com/office/drawing/2014/main" id="{0F8C8688-2330-2444-90B5-BBB20D069E2D}"/>
                      </a:ext>
                    </a:extLst>
                  </p:cNvPr>
                  <p:cNvGrpSpPr/>
                  <p:nvPr/>
                </p:nvGrpSpPr>
                <p:grpSpPr>
                  <a:xfrm>
                    <a:off x="1305526" y="582247"/>
                    <a:ext cx="7439301" cy="1515200"/>
                    <a:chOff x="1305526" y="582247"/>
                    <a:chExt cx="7439301" cy="1515200"/>
                  </a:xfrm>
                </p:grpSpPr>
                <p:cxnSp>
                  <p:nvCxnSpPr>
                    <p:cNvPr id="109" name="Straight Connector 108">
                      <a:extLst>
                        <a:ext uri="{FF2B5EF4-FFF2-40B4-BE49-F238E27FC236}">
                          <a16:creationId xmlns:a16="http://schemas.microsoft.com/office/drawing/2014/main" id="{CED5F97B-9445-B041-A34F-511F3F4C3690}"/>
                        </a:ext>
                      </a:extLst>
                    </p:cNvPr>
                    <p:cNvCxnSpPr>
                      <a:cxnSpLocks/>
                    </p:cNvCxnSpPr>
                    <p:nvPr/>
                  </p:nvCxnSpPr>
                  <p:spPr>
                    <a:xfrm flipH="1">
                      <a:off x="1305526" y="582247"/>
                      <a:ext cx="6497" cy="1515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037F9C4-8F15-0A41-BE6D-9D4A0B067939}"/>
                        </a:ext>
                      </a:extLst>
                    </p:cNvPr>
                    <p:cNvSpPr txBox="1"/>
                    <p:nvPr/>
                  </p:nvSpPr>
                  <p:spPr>
                    <a:xfrm>
                      <a:off x="2019035" y="1385745"/>
                      <a:ext cx="385042" cy="338554"/>
                    </a:xfrm>
                    <a:prstGeom prst="rect">
                      <a:avLst/>
                    </a:prstGeom>
                    <a:noFill/>
                  </p:spPr>
                  <p:txBody>
                    <a:bodyPr wrap="none" rtlCol="0">
                      <a:spAutoFit/>
                    </a:bodyPr>
                    <a:lstStyle/>
                    <a:p>
                      <a:r>
                        <a:rPr lang="en-US" sz="1600" dirty="0"/>
                        <a:t>0Z</a:t>
                      </a:r>
                    </a:p>
                  </p:txBody>
                </p:sp>
                <p:cxnSp>
                  <p:nvCxnSpPr>
                    <p:cNvPr id="50" name="Straight Connector 49">
                      <a:extLst>
                        <a:ext uri="{FF2B5EF4-FFF2-40B4-BE49-F238E27FC236}">
                          <a16:creationId xmlns:a16="http://schemas.microsoft.com/office/drawing/2014/main" id="{7A1862D1-28B1-D74D-A004-03DA78C062B2}"/>
                        </a:ext>
                      </a:extLst>
                    </p:cNvPr>
                    <p:cNvCxnSpPr>
                      <a:cxnSpLocks/>
                    </p:cNvCxnSpPr>
                    <p:nvPr/>
                  </p:nvCxnSpPr>
                  <p:spPr>
                    <a:xfrm>
                      <a:off x="2227396" y="1703357"/>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51" name="TextBox 50">
                      <a:extLst>
                        <a:ext uri="{FF2B5EF4-FFF2-40B4-BE49-F238E27FC236}">
                          <a16:creationId xmlns:a16="http://schemas.microsoft.com/office/drawing/2014/main" id="{6F0301A4-F326-AC46-A2AA-D65D047CB0D1}"/>
                        </a:ext>
                      </a:extLst>
                    </p:cNvPr>
                    <p:cNvSpPr txBox="1"/>
                    <p:nvPr/>
                  </p:nvSpPr>
                  <p:spPr>
                    <a:xfrm>
                      <a:off x="2430309" y="1408726"/>
                      <a:ext cx="489236" cy="338554"/>
                    </a:xfrm>
                    <a:prstGeom prst="rect">
                      <a:avLst/>
                    </a:prstGeom>
                    <a:noFill/>
                  </p:spPr>
                  <p:txBody>
                    <a:bodyPr wrap="none" rtlCol="0">
                      <a:spAutoFit/>
                    </a:bodyPr>
                    <a:lstStyle/>
                    <a:p>
                      <a:r>
                        <a:rPr lang="en-US" sz="1600" dirty="0"/>
                        <a:t>12Z</a:t>
                      </a:r>
                    </a:p>
                  </p:txBody>
                </p:sp>
                <p:sp>
                  <p:nvSpPr>
                    <p:cNvPr id="52" name="Rectangle 51">
                      <a:extLst>
                        <a:ext uri="{FF2B5EF4-FFF2-40B4-BE49-F238E27FC236}">
                          <a16:creationId xmlns:a16="http://schemas.microsoft.com/office/drawing/2014/main" id="{9FBECBDD-3351-A648-847E-D6E27A2A1988}"/>
                        </a:ext>
                      </a:extLst>
                    </p:cNvPr>
                    <p:cNvSpPr/>
                    <p:nvPr/>
                  </p:nvSpPr>
                  <p:spPr>
                    <a:xfrm>
                      <a:off x="2557514" y="167761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D57A6F4-A1CB-5245-A8B1-657044738E16}"/>
                        </a:ext>
                      </a:extLst>
                    </p:cNvPr>
                    <p:cNvCxnSpPr>
                      <a:cxnSpLocks/>
                    </p:cNvCxnSpPr>
                    <p:nvPr/>
                  </p:nvCxnSpPr>
                  <p:spPr>
                    <a:xfrm>
                      <a:off x="2561423" y="1688987"/>
                      <a:ext cx="0" cy="214536"/>
                    </a:xfrm>
                    <a:prstGeom prst="line">
                      <a:avLst/>
                    </a:prstGeom>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0ED8ED68-FCDE-4B49-8358-360A9A4575DE}"/>
                        </a:ext>
                      </a:extLst>
                    </p:cNvPr>
                    <p:cNvCxnSpPr>
                      <a:cxnSpLocks/>
                    </p:cNvCxnSpPr>
                    <p:nvPr/>
                  </p:nvCxnSpPr>
                  <p:spPr>
                    <a:xfrm>
                      <a:off x="3154954" y="169497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BE0B41B7-8645-D147-A512-049E4A66567A}"/>
                        </a:ext>
                      </a:extLst>
                    </p:cNvPr>
                    <p:cNvCxnSpPr>
                      <a:cxnSpLocks/>
                    </p:cNvCxnSpPr>
                    <p:nvPr/>
                  </p:nvCxnSpPr>
                  <p:spPr>
                    <a:xfrm>
                      <a:off x="2707914" y="1694979"/>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id="{5282799C-CE4B-1E4D-A0CF-980762AF05A5}"/>
                        </a:ext>
                      </a:extLst>
                    </p:cNvPr>
                    <p:cNvSpPr txBox="1"/>
                    <p:nvPr/>
                  </p:nvSpPr>
                  <p:spPr>
                    <a:xfrm>
                      <a:off x="2240366" y="1222596"/>
                      <a:ext cx="947247" cy="338554"/>
                    </a:xfrm>
                    <a:prstGeom prst="rect">
                      <a:avLst/>
                    </a:prstGeom>
                    <a:noFill/>
                  </p:spPr>
                  <p:txBody>
                    <a:bodyPr wrap="none" rtlCol="0">
                      <a:spAutoFit/>
                    </a:bodyPr>
                    <a:lstStyle/>
                    <a:p>
                      <a:r>
                        <a:rPr lang="en-US" sz="1600" dirty="0"/>
                        <a:t>Nowcast </a:t>
                      </a:r>
                    </a:p>
                  </p:txBody>
                </p:sp>
                <p:sp>
                  <p:nvSpPr>
                    <p:cNvPr id="137" name="TextBox 136">
                      <a:extLst>
                        <a:ext uri="{FF2B5EF4-FFF2-40B4-BE49-F238E27FC236}">
                          <a16:creationId xmlns:a16="http://schemas.microsoft.com/office/drawing/2014/main" id="{6B8230D5-BB16-AA48-8332-D0B78609EBF1}"/>
                        </a:ext>
                      </a:extLst>
                    </p:cNvPr>
                    <p:cNvSpPr txBox="1"/>
                    <p:nvPr/>
                  </p:nvSpPr>
                  <p:spPr>
                    <a:xfrm>
                      <a:off x="3047443" y="1239824"/>
                      <a:ext cx="1119415" cy="338554"/>
                    </a:xfrm>
                    <a:prstGeom prst="rect">
                      <a:avLst/>
                    </a:prstGeom>
                    <a:noFill/>
                  </p:spPr>
                  <p:txBody>
                    <a:bodyPr wrap="square" rtlCol="0">
                      <a:spAutoFit/>
                    </a:bodyPr>
                    <a:lstStyle/>
                    <a:p>
                      <a:pPr algn="ctr"/>
                      <a:r>
                        <a:rPr lang="en-US" sz="1600" dirty="0"/>
                        <a:t>1-day </a:t>
                      </a:r>
                      <a:r>
                        <a:rPr lang="en-US" sz="1600" dirty="0" err="1"/>
                        <a:t>frcst</a:t>
                      </a:r>
                      <a:r>
                        <a:rPr lang="en-US" sz="1600" dirty="0"/>
                        <a:t> </a:t>
                      </a:r>
                    </a:p>
                  </p:txBody>
                </p:sp>
                <p:cxnSp>
                  <p:nvCxnSpPr>
                    <p:cNvPr id="139" name="Straight Connector 138">
                      <a:extLst>
                        <a:ext uri="{FF2B5EF4-FFF2-40B4-BE49-F238E27FC236}">
                          <a16:creationId xmlns:a16="http://schemas.microsoft.com/office/drawing/2014/main" id="{F2E7A066-6950-B548-984F-37FE4D722071}"/>
                        </a:ext>
                      </a:extLst>
                    </p:cNvPr>
                    <p:cNvCxnSpPr>
                      <a:cxnSpLocks/>
                    </p:cNvCxnSpPr>
                    <p:nvPr/>
                  </p:nvCxnSpPr>
                  <p:spPr>
                    <a:xfrm>
                      <a:off x="4089674" y="170513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40" name="Straight Arrow Connector 139">
                      <a:extLst>
                        <a:ext uri="{FF2B5EF4-FFF2-40B4-BE49-F238E27FC236}">
                          <a16:creationId xmlns:a16="http://schemas.microsoft.com/office/drawing/2014/main" id="{C3515D7D-7E8C-1848-8B90-5EBAED1C922F}"/>
                        </a:ext>
                      </a:extLst>
                    </p:cNvPr>
                    <p:cNvCxnSpPr>
                      <a:cxnSpLocks/>
                    </p:cNvCxnSpPr>
                    <p:nvPr/>
                  </p:nvCxnSpPr>
                  <p:spPr>
                    <a:xfrm flipV="1">
                      <a:off x="4171059" y="141255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41" name="TextBox 140">
                      <a:extLst>
                        <a:ext uri="{FF2B5EF4-FFF2-40B4-BE49-F238E27FC236}">
                          <a16:creationId xmlns:a16="http://schemas.microsoft.com/office/drawing/2014/main" id="{0C4175EF-F560-5942-A5CC-80DC15F47383}"/>
                        </a:ext>
                      </a:extLst>
                    </p:cNvPr>
                    <p:cNvSpPr txBox="1"/>
                    <p:nvPr/>
                  </p:nvSpPr>
                  <p:spPr>
                    <a:xfrm>
                      <a:off x="7683329" y="124733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42" name="Straight Connector 41">
                      <a:extLst>
                        <a:ext uri="{FF2B5EF4-FFF2-40B4-BE49-F238E27FC236}">
                          <a16:creationId xmlns:a16="http://schemas.microsoft.com/office/drawing/2014/main" id="{ED2488CE-1CCB-0243-A776-B09033143702}"/>
                        </a:ext>
                      </a:extLst>
                    </p:cNvPr>
                    <p:cNvCxnSpPr>
                      <a:cxnSpLocks/>
                      <a:stCxn id="52" idx="1"/>
                    </p:cNvCxnSpPr>
                    <p:nvPr/>
                  </p:nvCxnSpPr>
                  <p:spPr>
                    <a:xfrm>
                      <a:off x="2557514" y="1792975"/>
                      <a:ext cx="6187313" cy="46536"/>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4" name="Group 43">
                    <a:extLst>
                      <a:ext uri="{FF2B5EF4-FFF2-40B4-BE49-F238E27FC236}">
                        <a16:creationId xmlns:a16="http://schemas.microsoft.com/office/drawing/2014/main" id="{21C5FCCE-6702-9A42-83B7-746BD58750D0}"/>
                      </a:ext>
                    </a:extLst>
                  </p:cNvPr>
                  <p:cNvGrpSpPr/>
                  <p:nvPr/>
                </p:nvGrpSpPr>
                <p:grpSpPr>
                  <a:xfrm>
                    <a:off x="2211556" y="521336"/>
                    <a:ext cx="6559465" cy="844089"/>
                    <a:chOff x="2211556" y="521336"/>
                    <a:chExt cx="6559465" cy="844089"/>
                  </a:xfrm>
                </p:grpSpPr>
                <p:cxnSp>
                  <p:nvCxnSpPr>
                    <p:cNvPr id="108" name="Straight Connector 107">
                      <a:extLst>
                        <a:ext uri="{FF2B5EF4-FFF2-40B4-BE49-F238E27FC236}">
                          <a16:creationId xmlns:a16="http://schemas.microsoft.com/office/drawing/2014/main" id="{BD9CAF77-8AFB-C54C-84AB-1EAADEAA3DED}"/>
                        </a:ext>
                      </a:extLst>
                    </p:cNvPr>
                    <p:cNvCxnSpPr>
                      <a:cxnSpLocks/>
                      <a:endCxn id="48" idx="0"/>
                    </p:cNvCxnSpPr>
                    <p:nvPr/>
                  </p:nvCxnSpPr>
                  <p:spPr>
                    <a:xfrm flipH="1">
                      <a:off x="2211556" y="561927"/>
                      <a:ext cx="6584" cy="803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0DC8E72-37A3-4248-9684-760EDBEFE1AD}"/>
                        </a:ext>
                      </a:extLst>
                    </p:cNvPr>
                    <p:cNvSpPr txBox="1"/>
                    <p:nvPr/>
                  </p:nvSpPr>
                  <p:spPr>
                    <a:xfrm>
                      <a:off x="3172369" y="521336"/>
                      <a:ext cx="947247" cy="338554"/>
                    </a:xfrm>
                    <a:prstGeom prst="rect">
                      <a:avLst/>
                    </a:prstGeom>
                    <a:noFill/>
                  </p:spPr>
                  <p:txBody>
                    <a:bodyPr wrap="none" rtlCol="0">
                      <a:spAutoFit/>
                    </a:bodyPr>
                    <a:lstStyle/>
                    <a:p>
                      <a:r>
                        <a:rPr lang="en-US" sz="1600" dirty="0"/>
                        <a:t>Nowcast </a:t>
                      </a:r>
                    </a:p>
                  </p:txBody>
                </p:sp>
                <p:sp>
                  <p:nvSpPr>
                    <p:cNvPr id="126" name="TextBox 125">
                      <a:extLst>
                        <a:ext uri="{FF2B5EF4-FFF2-40B4-BE49-F238E27FC236}">
                          <a16:creationId xmlns:a16="http://schemas.microsoft.com/office/drawing/2014/main" id="{1D415009-6C11-8245-974D-FFBB2F398291}"/>
                        </a:ext>
                      </a:extLst>
                    </p:cNvPr>
                    <p:cNvSpPr txBox="1"/>
                    <p:nvPr/>
                  </p:nvSpPr>
                  <p:spPr>
                    <a:xfrm>
                      <a:off x="2953755" y="725345"/>
                      <a:ext cx="385042" cy="338554"/>
                    </a:xfrm>
                    <a:prstGeom prst="rect">
                      <a:avLst/>
                    </a:prstGeom>
                    <a:noFill/>
                  </p:spPr>
                  <p:txBody>
                    <a:bodyPr wrap="none" rtlCol="0">
                      <a:spAutoFit/>
                    </a:bodyPr>
                    <a:lstStyle/>
                    <a:p>
                      <a:r>
                        <a:rPr lang="en-US" sz="1600" dirty="0"/>
                        <a:t>0Z</a:t>
                      </a:r>
                    </a:p>
                  </p:txBody>
                </p:sp>
                <p:cxnSp>
                  <p:nvCxnSpPr>
                    <p:cNvPr id="127" name="Straight Connector 126">
                      <a:extLst>
                        <a:ext uri="{FF2B5EF4-FFF2-40B4-BE49-F238E27FC236}">
                          <a16:creationId xmlns:a16="http://schemas.microsoft.com/office/drawing/2014/main" id="{760CFE1E-F58B-584C-A106-1AF496C1D797}"/>
                        </a:ext>
                      </a:extLst>
                    </p:cNvPr>
                    <p:cNvCxnSpPr>
                      <a:cxnSpLocks/>
                    </p:cNvCxnSpPr>
                    <p:nvPr/>
                  </p:nvCxnSpPr>
                  <p:spPr>
                    <a:xfrm>
                      <a:off x="3162116" y="1022637"/>
                      <a:ext cx="0" cy="214535"/>
                    </a:xfrm>
                    <a:prstGeom prst="line">
                      <a:avLst/>
                    </a:prstGeom>
                    <a:ln/>
                  </p:spPr>
                  <p:style>
                    <a:lnRef idx="3">
                      <a:schemeClr val="dk1"/>
                    </a:lnRef>
                    <a:fillRef idx="0">
                      <a:schemeClr val="dk1"/>
                    </a:fillRef>
                    <a:effectRef idx="2">
                      <a:schemeClr val="dk1"/>
                    </a:effectRef>
                    <a:fontRef idx="minor">
                      <a:schemeClr val="tx1"/>
                    </a:fontRef>
                  </p:style>
                </p:cxnSp>
                <p:sp>
                  <p:nvSpPr>
                    <p:cNvPr id="128" name="Rectangle 127">
                      <a:extLst>
                        <a:ext uri="{FF2B5EF4-FFF2-40B4-BE49-F238E27FC236}">
                          <a16:creationId xmlns:a16="http://schemas.microsoft.com/office/drawing/2014/main" id="{516F2036-08C4-7646-9991-E4E0409BA4FE}"/>
                        </a:ext>
                      </a:extLst>
                    </p:cNvPr>
                    <p:cNvSpPr/>
                    <p:nvPr/>
                  </p:nvSpPr>
                  <p:spPr>
                    <a:xfrm>
                      <a:off x="3492234" y="996896"/>
                      <a:ext cx="142803" cy="230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E1D983D5-5FD9-0249-98F2-6023C566A9DC}"/>
                        </a:ext>
                      </a:extLst>
                    </p:cNvPr>
                    <p:cNvSpPr txBox="1"/>
                    <p:nvPr/>
                  </p:nvSpPr>
                  <p:spPr>
                    <a:xfrm>
                      <a:off x="3889572" y="748468"/>
                      <a:ext cx="385042" cy="338554"/>
                    </a:xfrm>
                    <a:prstGeom prst="rect">
                      <a:avLst/>
                    </a:prstGeom>
                    <a:noFill/>
                  </p:spPr>
                  <p:txBody>
                    <a:bodyPr wrap="none" rtlCol="0">
                      <a:spAutoFit/>
                    </a:bodyPr>
                    <a:lstStyle/>
                    <a:p>
                      <a:r>
                        <a:rPr lang="en-US" sz="1600" dirty="0"/>
                        <a:t>0Z</a:t>
                      </a:r>
                    </a:p>
                  </p:txBody>
                </p:sp>
                <p:cxnSp>
                  <p:nvCxnSpPr>
                    <p:cNvPr id="131" name="Straight Connector 130">
                      <a:extLst>
                        <a:ext uri="{FF2B5EF4-FFF2-40B4-BE49-F238E27FC236}">
                          <a16:creationId xmlns:a16="http://schemas.microsoft.com/office/drawing/2014/main" id="{CE988125-1BC6-E344-94F9-45641B45888D}"/>
                        </a:ext>
                      </a:extLst>
                    </p:cNvPr>
                    <p:cNvCxnSpPr>
                      <a:cxnSpLocks/>
                    </p:cNvCxnSpPr>
                    <p:nvPr/>
                  </p:nvCxnSpPr>
                  <p:spPr>
                    <a:xfrm>
                      <a:off x="4089674" y="10142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142" name="Straight Arrow Connector 141">
                      <a:extLst>
                        <a:ext uri="{FF2B5EF4-FFF2-40B4-BE49-F238E27FC236}">
                          <a16:creationId xmlns:a16="http://schemas.microsoft.com/office/drawing/2014/main" id="{DE50D791-75D6-2241-B47D-FAEE91FC9D56}"/>
                        </a:ext>
                      </a:extLst>
                    </p:cNvPr>
                    <p:cNvCxnSpPr>
                      <a:cxnSpLocks/>
                    </p:cNvCxnSpPr>
                    <p:nvPr/>
                  </p:nvCxnSpPr>
                  <p:spPr>
                    <a:xfrm flipV="1">
                      <a:off x="4201539" y="721673"/>
                      <a:ext cx="3512270" cy="2357"/>
                    </a:xfrm>
                    <a:prstGeom prst="straightConnector1">
                      <a:avLst/>
                    </a:prstGeom>
                    <a:ln w="19050">
                      <a:solidFill>
                        <a:schemeClr val="tx1"/>
                      </a:solidFill>
                      <a:prstDash val="dash"/>
                      <a:tailEnd type="triangle"/>
                    </a:ln>
                  </p:spPr>
                  <p:style>
                    <a:lnRef idx="2">
                      <a:schemeClr val="accent2"/>
                    </a:lnRef>
                    <a:fillRef idx="0">
                      <a:schemeClr val="accent2"/>
                    </a:fillRef>
                    <a:effectRef idx="1">
                      <a:schemeClr val="accent2"/>
                    </a:effectRef>
                    <a:fontRef idx="minor">
                      <a:schemeClr val="tx1"/>
                    </a:fontRef>
                  </p:style>
                </p:cxnSp>
                <p:sp>
                  <p:nvSpPr>
                    <p:cNvPr id="143" name="TextBox 142">
                      <a:extLst>
                        <a:ext uri="{FF2B5EF4-FFF2-40B4-BE49-F238E27FC236}">
                          <a16:creationId xmlns:a16="http://schemas.microsoft.com/office/drawing/2014/main" id="{F661B596-B3FE-164A-93FE-41182DEE8845}"/>
                        </a:ext>
                      </a:extLst>
                    </p:cNvPr>
                    <p:cNvSpPr txBox="1"/>
                    <p:nvPr/>
                  </p:nvSpPr>
                  <p:spPr>
                    <a:xfrm>
                      <a:off x="7713809" y="556452"/>
                      <a:ext cx="1057212" cy="338554"/>
                    </a:xfrm>
                    <a:prstGeom prst="rect">
                      <a:avLst/>
                    </a:prstGeom>
                    <a:noFill/>
                  </p:spPr>
                  <p:txBody>
                    <a:bodyPr wrap="none" rtlCol="0">
                      <a:spAutoFit/>
                    </a:bodyPr>
                    <a:lstStyle/>
                    <a:p>
                      <a:pPr algn="ctr"/>
                      <a:r>
                        <a:rPr lang="en-US" sz="1600" dirty="0"/>
                        <a:t>7-day </a:t>
                      </a:r>
                      <a:r>
                        <a:rPr lang="en-US" sz="1600" dirty="0" err="1"/>
                        <a:t>frcst</a:t>
                      </a:r>
                      <a:endParaRPr lang="en-US" sz="1600" dirty="0"/>
                    </a:p>
                  </p:txBody>
                </p:sp>
                <p:cxnSp>
                  <p:nvCxnSpPr>
                    <p:cNvPr id="146" name="Straight Connector 145">
                      <a:extLst>
                        <a:ext uri="{FF2B5EF4-FFF2-40B4-BE49-F238E27FC236}">
                          <a16:creationId xmlns:a16="http://schemas.microsoft.com/office/drawing/2014/main" id="{5DB02253-6A94-7A44-AAE8-54CC71DE1AAC}"/>
                        </a:ext>
                      </a:extLst>
                    </p:cNvPr>
                    <p:cNvCxnSpPr>
                      <a:cxnSpLocks/>
                    </p:cNvCxnSpPr>
                    <p:nvPr/>
                  </p:nvCxnSpPr>
                  <p:spPr>
                    <a:xfrm>
                      <a:off x="3485983" y="1008267"/>
                      <a:ext cx="0" cy="214536"/>
                    </a:xfrm>
                    <a:prstGeom prst="line">
                      <a:avLst/>
                    </a:prstGeom>
                    <a:ln/>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134223FF-3B90-C147-B020-2875375FCE28}"/>
                        </a:ext>
                      </a:extLst>
                    </p:cNvPr>
                    <p:cNvCxnSpPr>
                      <a:cxnSpLocks/>
                    </p:cNvCxnSpPr>
                    <p:nvPr/>
                  </p:nvCxnSpPr>
                  <p:spPr>
                    <a:xfrm>
                      <a:off x="3632474" y="1014259"/>
                      <a:ext cx="0" cy="214535"/>
                    </a:xfrm>
                    <a:prstGeom prst="line">
                      <a:avLst/>
                    </a:prstGeom>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D6B6D09E-6614-8E48-9A0F-E089747C537D}"/>
                        </a:ext>
                      </a:extLst>
                    </p:cNvPr>
                    <p:cNvCxnSpPr>
                      <a:cxnSpLocks/>
                    </p:cNvCxnSpPr>
                    <p:nvPr/>
                  </p:nvCxnSpPr>
                  <p:spPr>
                    <a:xfrm>
                      <a:off x="3485983" y="1131957"/>
                      <a:ext cx="5254558" cy="909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grpSp>
          <p:sp>
            <p:nvSpPr>
              <p:cNvPr id="133" name="TextBox 132">
                <a:extLst>
                  <a:ext uri="{FF2B5EF4-FFF2-40B4-BE49-F238E27FC236}">
                    <a16:creationId xmlns:a16="http://schemas.microsoft.com/office/drawing/2014/main" id="{926E5620-7EAD-E24E-BAEE-A1B1A1D1AE02}"/>
                  </a:ext>
                </a:extLst>
              </p:cNvPr>
              <p:cNvSpPr txBox="1"/>
              <p:nvPr/>
            </p:nvSpPr>
            <p:spPr>
              <a:xfrm>
                <a:off x="3093028" y="2089173"/>
                <a:ext cx="489236" cy="338554"/>
              </a:xfrm>
              <a:prstGeom prst="rect">
                <a:avLst/>
              </a:prstGeom>
              <a:noFill/>
            </p:spPr>
            <p:txBody>
              <a:bodyPr wrap="none" rtlCol="0">
                <a:spAutoFit/>
              </a:bodyPr>
              <a:lstStyle/>
              <a:p>
                <a:r>
                  <a:rPr lang="en-US" sz="1600" dirty="0"/>
                  <a:t>12Z</a:t>
                </a:r>
              </a:p>
            </p:txBody>
          </p:sp>
          <p:sp>
            <p:nvSpPr>
              <p:cNvPr id="54" name="TextBox 53">
                <a:extLst>
                  <a:ext uri="{FF2B5EF4-FFF2-40B4-BE49-F238E27FC236}">
                    <a16:creationId xmlns:a16="http://schemas.microsoft.com/office/drawing/2014/main" id="{C7508CF2-6F47-AE49-8C0E-5D1B75EBE780}"/>
                  </a:ext>
                </a:extLst>
              </p:cNvPr>
              <p:cNvSpPr txBox="1"/>
              <p:nvPr/>
            </p:nvSpPr>
            <p:spPr>
              <a:xfrm>
                <a:off x="2692187" y="2769327"/>
                <a:ext cx="385042" cy="338554"/>
              </a:xfrm>
              <a:prstGeom prst="rect">
                <a:avLst/>
              </a:prstGeom>
              <a:noFill/>
            </p:spPr>
            <p:txBody>
              <a:bodyPr wrap="none" rtlCol="0">
                <a:spAutoFit/>
              </a:bodyPr>
              <a:lstStyle/>
              <a:p>
                <a:r>
                  <a:rPr lang="en-US" sz="1600" dirty="0"/>
                  <a:t>0Z</a:t>
                </a:r>
              </a:p>
            </p:txBody>
          </p:sp>
          <p:sp>
            <p:nvSpPr>
              <p:cNvPr id="138" name="TextBox 137">
                <a:extLst>
                  <a:ext uri="{FF2B5EF4-FFF2-40B4-BE49-F238E27FC236}">
                    <a16:creationId xmlns:a16="http://schemas.microsoft.com/office/drawing/2014/main" id="{1491DE40-FECC-1141-8D81-801441C21339}"/>
                  </a:ext>
                </a:extLst>
              </p:cNvPr>
              <p:cNvSpPr txBox="1"/>
              <p:nvPr/>
            </p:nvSpPr>
            <p:spPr>
              <a:xfrm>
                <a:off x="3601360" y="2780838"/>
                <a:ext cx="385042" cy="338554"/>
              </a:xfrm>
              <a:prstGeom prst="rect">
                <a:avLst/>
              </a:prstGeom>
              <a:noFill/>
            </p:spPr>
            <p:txBody>
              <a:bodyPr wrap="square" rtlCol="0">
                <a:spAutoFit/>
              </a:bodyPr>
              <a:lstStyle/>
              <a:p>
                <a:r>
                  <a:rPr lang="en-US" sz="1600" dirty="0"/>
                  <a:t>0Z</a:t>
                </a:r>
              </a:p>
            </p:txBody>
          </p:sp>
          <p:cxnSp>
            <p:nvCxnSpPr>
              <p:cNvPr id="144" name="Straight Connector 143">
                <a:extLst>
                  <a:ext uri="{FF2B5EF4-FFF2-40B4-BE49-F238E27FC236}">
                    <a16:creationId xmlns:a16="http://schemas.microsoft.com/office/drawing/2014/main" id="{0CE46A2A-F9AF-9840-9C8A-47665BC6650C}"/>
                  </a:ext>
                </a:extLst>
              </p:cNvPr>
              <p:cNvCxnSpPr>
                <a:cxnSpLocks/>
              </p:cNvCxnSpPr>
              <p:nvPr/>
            </p:nvCxnSpPr>
            <p:spPr>
              <a:xfrm flipH="1">
                <a:off x="2851805" y="1897448"/>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0382E97-0719-9C4C-9503-2C39B24B4FAA}"/>
                  </a:ext>
                </a:extLst>
              </p:cNvPr>
              <p:cNvCxnSpPr>
                <a:cxnSpLocks/>
              </p:cNvCxnSpPr>
              <p:nvPr/>
            </p:nvCxnSpPr>
            <p:spPr>
              <a:xfrm flipH="1">
                <a:off x="3786525" y="1927928"/>
                <a:ext cx="6586" cy="1791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2390362B-B9A9-B94F-820A-94016930BB71}"/>
                </a:ext>
              </a:extLst>
            </p:cNvPr>
            <p:cNvSpPr txBox="1"/>
            <p:nvPr/>
          </p:nvSpPr>
          <p:spPr>
            <a:xfrm>
              <a:off x="1187209" y="2497393"/>
              <a:ext cx="385042" cy="338554"/>
            </a:xfrm>
            <a:prstGeom prst="rect">
              <a:avLst/>
            </a:prstGeom>
            <a:noFill/>
          </p:spPr>
          <p:txBody>
            <a:bodyPr wrap="none" rtlCol="0">
              <a:spAutoFit/>
            </a:bodyPr>
            <a:lstStyle/>
            <a:p>
              <a:r>
                <a:rPr lang="en-US" sz="1600" dirty="0"/>
                <a:t>0Z</a:t>
              </a:r>
            </a:p>
          </p:txBody>
        </p:sp>
        <p:sp>
          <p:nvSpPr>
            <p:cNvPr id="154" name="TextBox 153">
              <a:extLst>
                <a:ext uri="{FF2B5EF4-FFF2-40B4-BE49-F238E27FC236}">
                  <a16:creationId xmlns:a16="http://schemas.microsoft.com/office/drawing/2014/main" id="{84E188B4-8699-144D-817B-ED130886B2D0}"/>
                </a:ext>
              </a:extLst>
            </p:cNvPr>
            <p:cNvSpPr txBox="1"/>
            <p:nvPr/>
          </p:nvSpPr>
          <p:spPr>
            <a:xfrm>
              <a:off x="1609904" y="2480786"/>
              <a:ext cx="489236" cy="338554"/>
            </a:xfrm>
            <a:prstGeom prst="rect">
              <a:avLst/>
            </a:prstGeom>
            <a:noFill/>
          </p:spPr>
          <p:txBody>
            <a:bodyPr wrap="none" rtlCol="0">
              <a:spAutoFit/>
            </a:bodyPr>
            <a:lstStyle/>
            <a:p>
              <a:r>
                <a:rPr lang="en-US" sz="1600" dirty="0"/>
                <a:t>12Z</a:t>
              </a:r>
            </a:p>
          </p:txBody>
        </p:sp>
        <p:sp>
          <p:nvSpPr>
            <p:cNvPr id="155" name="TextBox 154">
              <a:extLst>
                <a:ext uri="{FF2B5EF4-FFF2-40B4-BE49-F238E27FC236}">
                  <a16:creationId xmlns:a16="http://schemas.microsoft.com/office/drawing/2014/main" id="{25526740-322C-7B44-8D50-D9DD525751B6}"/>
                </a:ext>
              </a:extLst>
            </p:cNvPr>
            <p:cNvSpPr txBox="1"/>
            <p:nvPr/>
          </p:nvSpPr>
          <p:spPr>
            <a:xfrm>
              <a:off x="2082587" y="2505167"/>
              <a:ext cx="385042" cy="338554"/>
            </a:xfrm>
            <a:prstGeom prst="rect">
              <a:avLst/>
            </a:prstGeom>
            <a:noFill/>
          </p:spPr>
          <p:txBody>
            <a:bodyPr wrap="none" rtlCol="0">
              <a:spAutoFit/>
            </a:bodyPr>
            <a:lstStyle/>
            <a:p>
              <a:r>
                <a:rPr lang="en-US" sz="1600" dirty="0"/>
                <a:t>0Z</a:t>
              </a:r>
            </a:p>
          </p:txBody>
        </p:sp>
        <p:sp>
          <p:nvSpPr>
            <p:cNvPr id="156" name="TextBox 155">
              <a:extLst>
                <a:ext uri="{FF2B5EF4-FFF2-40B4-BE49-F238E27FC236}">
                  <a16:creationId xmlns:a16="http://schemas.microsoft.com/office/drawing/2014/main" id="{5FC75B7F-556B-7B42-8E80-76E546744278}"/>
                </a:ext>
              </a:extLst>
            </p:cNvPr>
            <p:cNvSpPr txBox="1"/>
            <p:nvPr/>
          </p:nvSpPr>
          <p:spPr>
            <a:xfrm>
              <a:off x="3022240" y="2496358"/>
              <a:ext cx="385042" cy="338554"/>
            </a:xfrm>
            <a:prstGeom prst="rect">
              <a:avLst/>
            </a:prstGeom>
            <a:noFill/>
          </p:spPr>
          <p:txBody>
            <a:bodyPr wrap="square" rtlCol="0">
              <a:spAutoFit/>
            </a:bodyPr>
            <a:lstStyle/>
            <a:p>
              <a:r>
                <a:rPr lang="en-US" sz="1600" dirty="0"/>
                <a:t>0Z</a:t>
              </a:r>
            </a:p>
          </p:txBody>
        </p:sp>
        <p:sp>
          <p:nvSpPr>
            <p:cNvPr id="157" name="TextBox 156">
              <a:extLst>
                <a:ext uri="{FF2B5EF4-FFF2-40B4-BE49-F238E27FC236}">
                  <a16:creationId xmlns:a16="http://schemas.microsoft.com/office/drawing/2014/main" id="{10B5706D-AF80-8445-830D-EC71FB722364}"/>
                </a:ext>
              </a:extLst>
            </p:cNvPr>
            <p:cNvSpPr txBox="1"/>
            <p:nvPr/>
          </p:nvSpPr>
          <p:spPr>
            <a:xfrm>
              <a:off x="3946800" y="2506518"/>
              <a:ext cx="385042" cy="338554"/>
            </a:xfrm>
            <a:prstGeom prst="rect">
              <a:avLst/>
            </a:prstGeom>
            <a:noFill/>
          </p:spPr>
          <p:txBody>
            <a:bodyPr wrap="square" rtlCol="0">
              <a:spAutoFit/>
            </a:bodyPr>
            <a:lstStyle/>
            <a:p>
              <a:r>
                <a:rPr lang="en-US" sz="1600" dirty="0"/>
                <a:t>0Z</a:t>
              </a:r>
            </a:p>
          </p:txBody>
        </p:sp>
      </p:grpSp>
      <p:cxnSp>
        <p:nvCxnSpPr>
          <p:cNvPr id="159" name="Straight Connector 158">
            <a:extLst>
              <a:ext uri="{FF2B5EF4-FFF2-40B4-BE49-F238E27FC236}">
                <a16:creationId xmlns:a16="http://schemas.microsoft.com/office/drawing/2014/main" id="{F9F853B2-694B-F54E-914F-241768E41B27}"/>
              </a:ext>
            </a:extLst>
          </p:cNvPr>
          <p:cNvCxnSpPr>
            <a:cxnSpLocks/>
          </p:cNvCxnSpPr>
          <p:nvPr/>
        </p:nvCxnSpPr>
        <p:spPr>
          <a:xfrm flipH="1">
            <a:off x="4081165" y="2750535"/>
            <a:ext cx="17869" cy="6784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094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1317</Words>
  <Application>Microsoft Macintosh PowerPoint</Application>
  <PresentationFormat>On-screen Show (4:3)</PresentationFormat>
  <Paragraphs>205</Paragraphs>
  <Slides>16</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8" baseType="lpstr">
      <vt:lpstr>Arial</vt:lpstr>
      <vt:lpstr>Calibri</vt:lpstr>
      <vt:lpstr>Calibri Light</vt:lpstr>
      <vt:lpstr>Helvetica</vt:lpstr>
      <vt:lpstr>Helvetica Neue</vt:lpstr>
      <vt:lpstr>Lucida Grande</vt:lpstr>
      <vt:lpstr>Rockwell</vt:lpstr>
      <vt:lpstr>Times New Roman</vt:lpstr>
      <vt:lpstr>Times Roman</vt:lpstr>
      <vt:lpstr>Wingdings</vt:lpstr>
      <vt:lpstr>Office Theme</vt:lpstr>
      <vt:lpstr>Equation</vt:lpstr>
      <vt:lpstr>PowerPoint Presentation</vt:lpstr>
      <vt:lpstr>Global Ocean Forecasting System (GOFS)</vt:lpstr>
      <vt:lpstr>Hurricane Coupled Ocean-Atmosphere</vt:lpstr>
      <vt:lpstr>Hurricane Coupled Ocean-Atmosphere</vt:lpstr>
      <vt:lpstr>Hurricane Coupled Ocean-Atmosphere</vt:lpstr>
      <vt:lpstr>NOAA Hurricane Forecasting Models</vt:lpstr>
      <vt:lpstr>PowerPoint Presentation</vt:lpstr>
      <vt:lpstr>PowerPoint Presentation</vt:lpstr>
      <vt:lpstr>PowerPoint Presentation</vt:lpstr>
      <vt:lpstr>Hurricane Michael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8</cp:revision>
  <dcterms:created xsi:type="dcterms:W3CDTF">2020-10-15T12:53:33Z</dcterms:created>
  <dcterms:modified xsi:type="dcterms:W3CDTF">2020-11-20T16:18:22Z</dcterms:modified>
</cp:coreProperties>
</file>