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84554" autoAdjust="0"/>
  </p:normalViewPr>
  <p:slideViewPr>
    <p:cSldViewPr snapToGrid="0">
      <p:cViewPr>
        <p:scale>
          <a:sx n="125" d="100"/>
          <a:sy n="125" d="100"/>
        </p:scale>
        <p:origin x="-792" y="-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E3284-9452-44A0-AEC8-9904958CAB9F}" type="datetimeFigureOut">
              <a:rPr lang="en-US" smtClean="0"/>
              <a:t>4/5/19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9BA9D-639B-4615-A0AC-A216E0D81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121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9BA9D-639B-4615-A0AC-A216E0D8148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207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B9BA9D-639B-4615-A0AC-A216E0D814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155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2B95-9B59-4BB2-8E19-6BB3801CA8BF}" type="datetimeFigureOut">
              <a:rPr lang="en-US" smtClean="0"/>
              <a:t>4/5/19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7A9-CB1C-49AC-8EDB-6A04616FE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30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2B95-9B59-4BB2-8E19-6BB3801CA8BF}" type="datetimeFigureOut">
              <a:rPr lang="en-US" smtClean="0"/>
              <a:t>4/5/19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7A9-CB1C-49AC-8EDB-6A04616FE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243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2B95-9B59-4BB2-8E19-6BB3801CA8BF}" type="datetimeFigureOut">
              <a:rPr lang="en-US" smtClean="0"/>
              <a:t>4/5/19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7A9-CB1C-49AC-8EDB-6A04616FE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179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2B95-9B59-4BB2-8E19-6BB3801CA8BF}" type="datetimeFigureOut">
              <a:rPr lang="en-US" smtClean="0"/>
              <a:t>4/5/19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7A9-CB1C-49AC-8EDB-6A04616FE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982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2B95-9B59-4BB2-8E19-6BB3801CA8BF}" type="datetimeFigureOut">
              <a:rPr lang="en-US" smtClean="0"/>
              <a:t>4/5/19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7A9-CB1C-49AC-8EDB-6A04616FE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226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2B95-9B59-4BB2-8E19-6BB3801CA8BF}" type="datetimeFigureOut">
              <a:rPr lang="en-US" smtClean="0"/>
              <a:t>4/5/19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7A9-CB1C-49AC-8EDB-6A04616FE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101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2B95-9B59-4BB2-8E19-6BB3801CA8BF}" type="datetimeFigureOut">
              <a:rPr lang="en-US" smtClean="0"/>
              <a:t>4/5/19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7A9-CB1C-49AC-8EDB-6A04616FE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747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2B95-9B59-4BB2-8E19-6BB3801CA8BF}" type="datetimeFigureOut">
              <a:rPr lang="en-US" smtClean="0"/>
              <a:t>4/5/19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7A9-CB1C-49AC-8EDB-6A04616FE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824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2B95-9B59-4BB2-8E19-6BB3801CA8BF}" type="datetimeFigureOut">
              <a:rPr lang="en-US" smtClean="0"/>
              <a:t>4/5/19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7A9-CB1C-49AC-8EDB-6A04616FE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599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2B95-9B59-4BB2-8E19-6BB3801CA8BF}" type="datetimeFigureOut">
              <a:rPr lang="en-US" smtClean="0"/>
              <a:t>4/5/19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7A9-CB1C-49AC-8EDB-6A04616FE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503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C2B95-9B59-4BB2-8E19-6BB3801CA8BF}" type="datetimeFigureOut">
              <a:rPr lang="en-US" smtClean="0"/>
              <a:t>4/5/19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6B7A9-CB1C-49AC-8EDB-6A04616FE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87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C2B95-9B59-4BB2-8E19-6BB3801CA8BF}" type="datetimeFigureOut">
              <a:rPr lang="en-US" smtClean="0"/>
              <a:t>4/5/19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6B7A9-CB1C-49AC-8EDB-6A04616FE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654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ube 30"/>
          <p:cNvSpPr/>
          <p:nvPr/>
        </p:nvSpPr>
        <p:spPr>
          <a:xfrm>
            <a:off x="5468437" y="1232028"/>
            <a:ext cx="1627314" cy="444844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National Data Buoy Center  </a:t>
            </a:r>
            <a:r>
              <a:rPr lang="en-US" sz="900" dirty="0">
                <a:solidFill>
                  <a:schemeClr val="tx1"/>
                </a:solidFill>
              </a:rPr>
              <a:t>(NDBC)</a:t>
            </a:r>
          </a:p>
        </p:txBody>
      </p:sp>
      <p:sp>
        <p:nvSpPr>
          <p:cNvPr id="4" name="Oval 3"/>
          <p:cNvSpPr/>
          <p:nvPr/>
        </p:nvSpPr>
        <p:spPr>
          <a:xfrm>
            <a:off x="1771134" y="331181"/>
            <a:ext cx="1499286" cy="54103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Glider Data Collected by Provider</a:t>
            </a:r>
          </a:p>
        </p:txBody>
      </p:sp>
      <p:sp>
        <p:nvSpPr>
          <p:cNvPr id="8" name="Right Arrow 7"/>
          <p:cNvSpPr/>
          <p:nvPr/>
        </p:nvSpPr>
        <p:spPr>
          <a:xfrm>
            <a:off x="3355225" y="357562"/>
            <a:ext cx="1410720" cy="460316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Observations transmitted to GDAC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4902692" y="210236"/>
            <a:ext cx="3133862" cy="1089476"/>
            <a:chOff x="855506" y="1308579"/>
            <a:chExt cx="1892058" cy="1020719"/>
          </a:xfrm>
        </p:grpSpPr>
        <p:sp>
          <p:nvSpPr>
            <p:cNvPr id="9" name="Flowchart: Direct Access Storage 8"/>
            <p:cNvSpPr/>
            <p:nvPr/>
          </p:nvSpPr>
          <p:spPr>
            <a:xfrm rot="16200000">
              <a:off x="1316650" y="847435"/>
              <a:ext cx="663568" cy="1585855"/>
            </a:xfrm>
            <a:prstGeom prst="flowChartMagneticDru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t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US IOOS Glider Data Assembly Center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(GDAC)</a:t>
              </a:r>
            </a:p>
          </p:txBody>
        </p:sp>
        <p:cxnSp>
          <p:nvCxnSpPr>
            <p:cNvPr id="12" name="Elbow Connector 11"/>
            <p:cNvCxnSpPr/>
            <p:nvPr/>
          </p:nvCxnSpPr>
          <p:spPr>
            <a:xfrm>
              <a:off x="2441362" y="1635861"/>
              <a:ext cx="306202" cy="401365"/>
            </a:xfrm>
            <a:prstGeom prst="bentConnector3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>
              <a:off x="1652348" y="1977500"/>
              <a:ext cx="721" cy="35179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Cloud Callout 33"/>
          <p:cNvSpPr/>
          <p:nvPr/>
        </p:nvSpPr>
        <p:spPr>
          <a:xfrm>
            <a:off x="5343125" y="1878264"/>
            <a:ext cx="1745830" cy="502508"/>
          </a:xfrm>
          <a:prstGeom prst="cloudCallou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Global Telecommunication System </a:t>
            </a:r>
            <a:r>
              <a:rPr lang="en-US" sz="900" dirty="0">
                <a:solidFill>
                  <a:schemeClr val="tx1"/>
                </a:solidFill>
              </a:rPr>
              <a:t>(GTS)</a:t>
            </a:r>
          </a:p>
        </p:txBody>
      </p:sp>
      <p:sp>
        <p:nvSpPr>
          <p:cNvPr id="39" name="Flowchart: Magnetic Disk 38"/>
          <p:cNvSpPr/>
          <p:nvPr/>
        </p:nvSpPr>
        <p:spPr>
          <a:xfrm>
            <a:off x="4995899" y="2573926"/>
            <a:ext cx="2463113" cy="576649"/>
          </a:xfrm>
          <a:prstGeom prst="flowChartMagneticDis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Navy Coupled Ocean Data Assimilation </a:t>
            </a:r>
            <a:r>
              <a:rPr lang="en-US" sz="900" dirty="0">
                <a:solidFill>
                  <a:schemeClr val="tx1"/>
                </a:solidFill>
              </a:rPr>
              <a:t>(NCODA)</a:t>
            </a:r>
          </a:p>
        </p:txBody>
      </p:sp>
      <p:sp>
        <p:nvSpPr>
          <p:cNvPr id="41" name="Cube 40"/>
          <p:cNvSpPr/>
          <p:nvPr/>
        </p:nvSpPr>
        <p:spPr>
          <a:xfrm>
            <a:off x="1638760" y="2409134"/>
            <a:ext cx="2752107" cy="858978"/>
          </a:xfrm>
          <a:prstGeom prst="cub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Data is Assimilated into Navy Models: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Global Ocean Forecast System (GOFS)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(Based on Hybrid Coordinate Ocean Model (HYCOM) )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Navy’s Coastal Ocean Model (NCOM)</a:t>
            </a:r>
          </a:p>
        </p:txBody>
      </p:sp>
      <p:sp>
        <p:nvSpPr>
          <p:cNvPr id="42" name="Cube 41"/>
          <p:cNvSpPr/>
          <p:nvPr/>
        </p:nvSpPr>
        <p:spPr>
          <a:xfrm>
            <a:off x="7619527" y="1764027"/>
            <a:ext cx="3212757" cy="634313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National Centers for Environmental Predication </a:t>
            </a:r>
            <a:r>
              <a:rPr lang="en-US" sz="900" dirty="0">
                <a:solidFill>
                  <a:schemeClr val="tx1"/>
                </a:solidFill>
              </a:rPr>
              <a:t>(NCEP) 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Data Tanks</a:t>
            </a:r>
          </a:p>
        </p:txBody>
      </p:sp>
      <p:sp>
        <p:nvSpPr>
          <p:cNvPr id="43" name="Parallelogram 42"/>
          <p:cNvSpPr/>
          <p:nvPr/>
        </p:nvSpPr>
        <p:spPr>
          <a:xfrm>
            <a:off x="5110402" y="3372575"/>
            <a:ext cx="2201507" cy="742801"/>
          </a:xfrm>
          <a:prstGeom prst="parallelogram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Boundary &amp; Initial Conditions for NOAA Model: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Global Real-Time Ocean Forecast System (RTOFS)</a:t>
            </a:r>
          </a:p>
        </p:txBody>
      </p:sp>
      <p:sp>
        <p:nvSpPr>
          <p:cNvPr id="44" name="Parallelogram 43"/>
          <p:cNvSpPr/>
          <p:nvPr/>
        </p:nvSpPr>
        <p:spPr>
          <a:xfrm>
            <a:off x="4862014" y="4403248"/>
            <a:ext cx="2596998" cy="1457802"/>
          </a:xfrm>
          <a:prstGeom prst="parallelogram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Boundary &amp; Initial Conditions for Coupled Hurricane Models:</a:t>
            </a:r>
          </a:p>
          <a:p>
            <a:pPr algn="ctr"/>
            <a:r>
              <a:rPr lang="en-US" sz="900" b="1" dirty="0"/>
              <a:t>HWRF</a:t>
            </a:r>
            <a:r>
              <a:rPr lang="en-US" sz="900" dirty="0"/>
              <a:t> coupled to </a:t>
            </a:r>
            <a:r>
              <a:rPr lang="en-US" sz="900" b="1" dirty="0"/>
              <a:t>RTOFS</a:t>
            </a:r>
            <a:r>
              <a:rPr lang="en-US" sz="900" dirty="0"/>
              <a:t> in  </a:t>
            </a:r>
            <a:endParaRPr lang="en-US" sz="800" dirty="0"/>
          </a:p>
          <a:p>
            <a:pPr algn="ctr"/>
            <a:r>
              <a:rPr lang="en-US" sz="900" dirty="0"/>
              <a:t>West/South Pacific, South/North Indian Ocean</a:t>
            </a:r>
          </a:p>
          <a:p>
            <a:pPr algn="ctr"/>
            <a:r>
              <a:rPr lang="en-US" sz="900" b="1" dirty="0"/>
              <a:t>HWRF </a:t>
            </a:r>
            <a:r>
              <a:rPr lang="en-US" sz="900" dirty="0"/>
              <a:t>coupled to </a:t>
            </a:r>
            <a:r>
              <a:rPr lang="en-US" sz="900" b="1" dirty="0"/>
              <a:t>POM</a:t>
            </a:r>
            <a:r>
              <a:rPr lang="en-US" sz="900" dirty="0"/>
              <a:t> (Princeton Ocean Model)  in East/Central Pacific</a:t>
            </a:r>
          </a:p>
          <a:p>
            <a:pPr algn="ctr"/>
            <a:r>
              <a:rPr lang="en-US" sz="900" b="1" dirty="0"/>
              <a:t>HMON </a:t>
            </a:r>
            <a:r>
              <a:rPr lang="en-US" sz="900" dirty="0"/>
              <a:t>coupled to </a:t>
            </a:r>
            <a:r>
              <a:rPr lang="en-US" sz="900" b="1" dirty="0"/>
              <a:t>RTOFS</a:t>
            </a:r>
            <a:r>
              <a:rPr lang="en-US" sz="900" dirty="0"/>
              <a:t> in North Atlantic and East/Central Pacific</a:t>
            </a:r>
          </a:p>
        </p:txBody>
      </p:sp>
      <p:sp>
        <p:nvSpPr>
          <p:cNvPr id="45" name="Parallelogram 44"/>
          <p:cNvSpPr/>
          <p:nvPr/>
        </p:nvSpPr>
        <p:spPr>
          <a:xfrm>
            <a:off x="8319121" y="4254757"/>
            <a:ext cx="2513163" cy="993180"/>
          </a:xfrm>
          <a:prstGeom prst="parallelogram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/>
              <a:t>Ocean Heat Content Predictor</a:t>
            </a:r>
          </a:p>
          <a:p>
            <a:pPr algn="ctr"/>
            <a:r>
              <a:rPr lang="en-US" sz="900" dirty="0"/>
              <a:t>in</a:t>
            </a:r>
          </a:p>
          <a:p>
            <a:pPr algn="ctr"/>
            <a:r>
              <a:rPr lang="en-US" sz="900" dirty="0"/>
              <a:t>Statistical Hurricane Intensity Prediction Scheme (SHIPS) </a:t>
            </a:r>
          </a:p>
          <a:p>
            <a:pPr algn="ctr"/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46" name="Cube 45"/>
          <p:cNvSpPr/>
          <p:nvPr/>
        </p:nvSpPr>
        <p:spPr>
          <a:xfrm>
            <a:off x="8036554" y="773110"/>
            <a:ext cx="2378704" cy="643797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Archived and publicly available at National Centers for Environmental Information </a:t>
            </a:r>
            <a:r>
              <a:rPr lang="en-US" sz="900" dirty="0">
                <a:solidFill>
                  <a:schemeClr val="tx1"/>
                </a:solidFill>
              </a:rPr>
              <a:t>(NCEI)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6213280" y="1673239"/>
            <a:ext cx="2758" cy="19134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6186616" y="2382578"/>
            <a:ext cx="4100" cy="29471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cxnSpLocks/>
          </p:cNvCxnSpPr>
          <p:nvPr/>
        </p:nvCxnSpPr>
        <p:spPr>
          <a:xfrm>
            <a:off x="2835825" y="3319849"/>
            <a:ext cx="2284286" cy="563206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39" idx="2"/>
          </p:cNvCxnSpPr>
          <p:nvPr/>
        </p:nvCxnSpPr>
        <p:spPr>
          <a:xfrm flipH="1">
            <a:off x="4258263" y="2862251"/>
            <a:ext cx="737636" cy="45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111982" y="6437715"/>
            <a:ext cx="3737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HMON - Hurricanes in a Multi-scale Ocean-coupled Non-hydrostatic model </a:t>
            </a:r>
          </a:p>
          <a:p>
            <a:r>
              <a:rPr lang="en-US" sz="900" dirty="0"/>
              <a:t>HWRF - Hurricane Weather Research and Forecasting Model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6273842" y="4152468"/>
            <a:ext cx="2758" cy="22279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Elbow Connector 2"/>
          <p:cNvCxnSpPr>
            <a:stCxn id="39" idx="4"/>
            <a:endCxn id="45" idx="1"/>
          </p:cNvCxnSpPr>
          <p:nvPr/>
        </p:nvCxnSpPr>
        <p:spPr>
          <a:xfrm>
            <a:off x="7459012" y="2862251"/>
            <a:ext cx="2240838" cy="1392506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7063804" y="2125173"/>
            <a:ext cx="483945" cy="45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886121" y="5043340"/>
            <a:ext cx="2139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Operational</a:t>
            </a:r>
            <a:r>
              <a:rPr lang="en-US" dirty="0"/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072030-480E-7749-9C90-AD78EA2E93E9}"/>
              </a:ext>
            </a:extLst>
          </p:cNvPr>
          <p:cNvSpPr/>
          <p:nvPr/>
        </p:nvSpPr>
        <p:spPr>
          <a:xfrm>
            <a:off x="4390867" y="6058077"/>
            <a:ext cx="32977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900" b="1" dirty="0"/>
              <a:t>HWRF </a:t>
            </a:r>
            <a:r>
              <a:rPr lang="en-US" sz="900" dirty="0"/>
              <a:t>coupled to </a:t>
            </a:r>
            <a:r>
              <a:rPr lang="en-US" sz="900" b="1" dirty="0"/>
              <a:t>POM</a:t>
            </a:r>
            <a:r>
              <a:rPr lang="en-US" sz="900" dirty="0"/>
              <a:t> (Princeton Ocean Model)  in North Atlantic. Initial conditions come from climatology and/or POM feature model (based on positions of the Loop Current and warm eddies in the Gulf of Mexico)</a:t>
            </a:r>
          </a:p>
        </p:txBody>
      </p:sp>
    </p:spTree>
    <p:extLst>
      <p:ext uri="{BB962C8B-B14F-4D97-AF65-F5344CB8AC3E}">
        <p14:creationId xmlns:p14="http://schemas.microsoft.com/office/powerpoint/2010/main" val="1078994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ube 30"/>
          <p:cNvSpPr/>
          <p:nvPr/>
        </p:nvSpPr>
        <p:spPr>
          <a:xfrm>
            <a:off x="5468437" y="1232028"/>
            <a:ext cx="1627314" cy="444844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National Data Buoy Center  </a:t>
            </a:r>
            <a:r>
              <a:rPr lang="en-US" sz="900" dirty="0">
                <a:solidFill>
                  <a:schemeClr val="tx1"/>
                </a:solidFill>
              </a:rPr>
              <a:t>(NDBC)</a:t>
            </a:r>
          </a:p>
        </p:txBody>
      </p:sp>
      <p:sp>
        <p:nvSpPr>
          <p:cNvPr id="4" name="Oval 3"/>
          <p:cNvSpPr/>
          <p:nvPr/>
        </p:nvSpPr>
        <p:spPr>
          <a:xfrm>
            <a:off x="1771134" y="331181"/>
            <a:ext cx="1499286" cy="541037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Glider Data Collected by Provider</a:t>
            </a:r>
          </a:p>
        </p:txBody>
      </p:sp>
      <p:sp>
        <p:nvSpPr>
          <p:cNvPr id="8" name="Right Arrow 7"/>
          <p:cNvSpPr/>
          <p:nvPr/>
        </p:nvSpPr>
        <p:spPr>
          <a:xfrm>
            <a:off x="3355225" y="357562"/>
            <a:ext cx="1410720" cy="460316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Observations transmitted to GDAC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4902692" y="210236"/>
            <a:ext cx="3133862" cy="1089476"/>
            <a:chOff x="855506" y="1308579"/>
            <a:chExt cx="1892058" cy="1020719"/>
          </a:xfrm>
        </p:grpSpPr>
        <p:sp>
          <p:nvSpPr>
            <p:cNvPr id="9" name="Flowchart: Direct Access Storage 8"/>
            <p:cNvSpPr/>
            <p:nvPr/>
          </p:nvSpPr>
          <p:spPr>
            <a:xfrm rot="16200000">
              <a:off x="1316650" y="847435"/>
              <a:ext cx="663568" cy="1585855"/>
            </a:xfrm>
            <a:prstGeom prst="flowChartMagneticDru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" rtlCol="0" anchor="t"/>
            <a:lstStyle/>
            <a:p>
              <a:pPr algn="ctr"/>
              <a:r>
                <a:rPr lang="en-US" sz="1100" b="1" dirty="0">
                  <a:solidFill>
                    <a:schemeClr val="tx1"/>
                  </a:solidFill>
                </a:rPr>
                <a:t>US IOOS Glider Data Assembly Center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</a:rPr>
                <a:t>(GDAC)</a:t>
              </a:r>
            </a:p>
          </p:txBody>
        </p:sp>
        <p:cxnSp>
          <p:nvCxnSpPr>
            <p:cNvPr id="12" name="Elbow Connector 11"/>
            <p:cNvCxnSpPr/>
            <p:nvPr/>
          </p:nvCxnSpPr>
          <p:spPr>
            <a:xfrm>
              <a:off x="2441362" y="1635861"/>
              <a:ext cx="306202" cy="401365"/>
            </a:xfrm>
            <a:prstGeom prst="bentConnector3">
              <a:avLst/>
            </a:prstGeom>
            <a:ln w="1270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>
              <a:off x="1652348" y="1977500"/>
              <a:ext cx="721" cy="35179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Cloud Callout 33"/>
          <p:cNvSpPr/>
          <p:nvPr/>
        </p:nvSpPr>
        <p:spPr>
          <a:xfrm>
            <a:off x="5343125" y="1878264"/>
            <a:ext cx="1745830" cy="502508"/>
          </a:xfrm>
          <a:prstGeom prst="cloudCallou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Global Telecommunication System </a:t>
            </a:r>
            <a:r>
              <a:rPr lang="en-US" sz="900" dirty="0">
                <a:solidFill>
                  <a:schemeClr val="tx1"/>
                </a:solidFill>
              </a:rPr>
              <a:t>(GTS)</a:t>
            </a:r>
          </a:p>
        </p:txBody>
      </p:sp>
      <p:sp>
        <p:nvSpPr>
          <p:cNvPr id="39" name="Flowchart: Magnetic Disk 38"/>
          <p:cNvSpPr/>
          <p:nvPr/>
        </p:nvSpPr>
        <p:spPr>
          <a:xfrm>
            <a:off x="7952145" y="2573926"/>
            <a:ext cx="2463113" cy="576649"/>
          </a:xfrm>
          <a:prstGeom prst="flowChartMagneticDis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RTOFS-DA</a:t>
            </a:r>
          </a:p>
          <a:p>
            <a:pPr algn="ctr"/>
            <a:r>
              <a:rPr lang="en-US" sz="900" dirty="0">
                <a:solidFill>
                  <a:schemeClr val="tx1"/>
                </a:solidFill>
              </a:rPr>
              <a:t>(Global Real-Time Ocean Forecast System (RTOFS) with Data Assimilation)</a:t>
            </a:r>
          </a:p>
        </p:txBody>
      </p:sp>
      <p:sp>
        <p:nvSpPr>
          <p:cNvPr id="42" name="Cube 41"/>
          <p:cNvSpPr/>
          <p:nvPr/>
        </p:nvSpPr>
        <p:spPr>
          <a:xfrm>
            <a:off x="7619527" y="1764027"/>
            <a:ext cx="3212757" cy="634313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National Centers for Environmental Predication </a:t>
            </a:r>
            <a:r>
              <a:rPr lang="en-US" sz="900" dirty="0">
                <a:solidFill>
                  <a:schemeClr val="tx1"/>
                </a:solidFill>
              </a:rPr>
              <a:t>(NCEP) </a:t>
            </a:r>
          </a:p>
          <a:p>
            <a:pPr algn="ctr"/>
            <a:r>
              <a:rPr lang="en-US" sz="900" b="1" dirty="0">
                <a:solidFill>
                  <a:schemeClr val="tx1"/>
                </a:solidFill>
              </a:rPr>
              <a:t>Data Tanks</a:t>
            </a:r>
          </a:p>
        </p:txBody>
      </p:sp>
      <p:sp>
        <p:nvSpPr>
          <p:cNvPr id="44" name="Parallelogram 43"/>
          <p:cNvSpPr/>
          <p:nvPr/>
        </p:nvSpPr>
        <p:spPr>
          <a:xfrm>
            <a:off x="8023698" y="4478226"/>
            <a:ext cx="2238325" cy="822916"/>
          </a:xfrm>
          <a:prstGeom prst="parallelogram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/>
              <a:t>Boundary &amp; Initial Conditions for Hurricane Models:</a:t>
            </a:r>
          </a:p>
          <a:p>
            <a:pPr algn="ctr"/>
            <a:r>
              <a:rPr lang="en-US" sz="900" b="1" dirty="0"/>
              <a:t>Experimental HWRF Coupled to HYCOM in North Atlantic, Central/Eastern Pacific </a:t>
            </a:r>
            <a:endParaRPr lang="en-US" sz="800" b="1" dirty="0"/>
          </a:p>
        </p:txBody>
      </p:sp>
      <p:sp>
        <p:nvSpPr>
          <p:cNvPr id="46" name="Cube 45"/>
          <p:cNvSpPr/>
          <p:nvPr/>
        </p:nvSpPr>
        <p:spPr>
          <a:xfrm>
            <a:off x="8036554" y="773110"/>
            <a:ext cx="2378704" cy="643797"/>
          </a:xfrm>
          <a:prstGeom prst="cub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Archived and publicly available at National Centers for Environmental Information </a:t>
            </a:r>
            <a:r>
              <a:rPr lang="en-US" sz="900" dirty="0">
                <a:solidFill>
                  <a:schemeClr val="tx1"/>
                </a:solidFill>
              </a:rPr>
              <a:t>(NCEI)</a:t>
            </a: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6213280" y="1673239"/>
            <a:ext cx="2758" cy="19134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flipH="1">
            <a:off x="9142862" y="2382578"/>
            <a:ext cx="4100" cy="29471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cxnSpLocks/>
            <a:endCxn id="44" idx="0"/>
          </p:cNvCxnSpPr>
          <p:nvPr/>
        </p:nvCxnSpPr>
        <p:spPr>
          <a:xfrm flipH="1">
            <a:off x="9142861" y="3149185"/>
            <a:ext cx="4102" cy="132904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121409" y="6211669"/>
            <a:ext cx="3737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HMON - Hurricanes in a Multi-scale Ocean-coupled Non-hydrostatic model </a:t>
            </a:r>
          </a:p>
          <a:p>
            <a:r>
              <a:rPr lang="en-US" sz="900" dirty="0"/>
              <a:t>HWRF - Hurricane Weather Research and Forecasting Model</a:t>
            </a:r>
          </a:p>
          <a:p>
            <a:r>
              <a:rPr lang="en-US" sz="900" dirty="0"/>
              <a:t>DA – Data Assimilation</a:t>
            </a:r>
          </a:p>
          <a:p>
            <a:endParaRPr lang="en-US" sz="900" dirty="0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7063804" y="2125173"/>
            <a:ext cx="483945" cy="45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86120" y="5043340"/>
            <a:ext cx="4242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Experimental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6913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B669666-0A8A-1F49-B1EB-0DD148D1F1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01" y="419747"/>
            <a:ext cx="10264102" cy="5720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8912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3004</TotalTime>
  <Words>345</Words>
  <Application>Microsoft Macintosh PowerPoint</Application>
  <PresentationFormat>Widescreen</PresentationFormat>
  <Paragraphs>47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NOS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LaCour</dc:creator>
  <cp:lastModifiedBy>Microsoft Office User</cp:lastModifiedBy>
  <cp:revision>39</cp:revision>
  <dcterms:created xsi:type="dcterms:W3CDTF">2018-09-10T13:13:00Z</dcterms:created>
  <dcterms:modified xsi:type="dcterms:W3CDTF">2019-04-05T17:38:25Z</dcterms:modified>
</cp:coreProperties>
</file>