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2" r:id="rId3"/>
    <p:sldId id="273" r:id="rId4"/>
    <p:sldId id="274" r:id="rId5"/>
    <p:sldId id="275" r:id="rId6"/>
    <p:sldId id="280" r:id="rId7"/>
    <p:sldId id="281" r:id="rId8"/>
    <p:sldId id="284" r:id="rId9"/>
    <p:sldId id="299" r:id="rId10"/>
    <p:sldId id="300" r:id="rId11"/>
    <p:sldId id="287" r:id="rId12"/>
    <p:sldId id="301" r:id="rId13"/>
    <p:sldId id="288" r:id="rId14"/>
    <p:sldId id="259" r:id="rId15"/>
    <p:sldId id="26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7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2"/>
    <p:restoredTop sz="94674"/>
  </p:normalViewPr>
  <p:slideViewPr>
    <p:cSldViewPr snapToGrid="0" snapToObjects="1" showGuides="1">
      <p:cViewPr varScale="1">
        <p:scale>
          <a:sx n="125" d="100"/>
          <a:sy n="125" d="100"/>
        </p:scale>
        <p:origin x="176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C6E6-B84B-154C-AD91-98E3F9BF8039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E2BF5-CC74-664A-9CDF-76BC3517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0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C6E6-B84B-154C-AD91-98E3F9BF8039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E2BF5-CC74-664A-9CDF-76BC3517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0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C6E6-B84B-154C-AD91-98E3F9BF8039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E2BF5-CC74-664A-9CDF-76BC3517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C6E6-B84B-154C-AD91-98E3F9BF8039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E2BF5-CC74-664A-9CDF-76BC3517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4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C6E6-B84B-154C-AD91-98E3F9BF8039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E2BF5-CC74-664A-9CDF-76BC3517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7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C6E6-B84B-154C-AD91-98E3F9BF8039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E2BF5-CC74-664A-9CDF-76BC3517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16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C6E6-B84B-154C-AD91-98E3F9BF8039}" type="datetimeFigureOut">
              <a:rPr lang="en-US" smtClean="0"/>
              <a:t>4/29/19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E2BF5-CC74-664A-9CDF-76BC3517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02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C6E6-B84B-154C-AD91-98E3F9BF8039}" type="datetimeFigureOut">
              <a:rPr lang="en-US" smtClean="0"/>
              <a:t>4/29/19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E2BF5-CC74-664A-9CDF-76BC3517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11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C6E6-B84B-154C-AD91-98E3F9BF8039}" type="datetimeFigureOut">
              <a:rPr lang="en-US" smtClean="0"/>
              <a:t>4/29/19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E2BF5-CC74-664A-9CDF-76BC3517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69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C6E6-B84B-154C-AD91-98E3F9BF8039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E2BF5-CC74-664A-9CDF-76BC3517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8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C6E6-B84B-154C-AD91-98E3F9BF8039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E2BF5-CC74-664A-9CDF-76BC3517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8C6E6-B84B-154C-AD91-98E3F9BF8039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BF5-CC74-664A-9CDF-76BC3517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4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A51D4C-7B0A-F844-A4D8-D2A64EFEF8DA}"/>
              </a:ext>
            </a:extLst>
          </p:cNvPr>
          <p:cNvSpPr txBox="1"/>
          <p:nvPr/>
        </p:nvSpPr>
        <p:spPr>
          <a:xfrm>
            <a:off x="94592" y="99147"/>
            <a:ext cx="89548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Insights from the Hurricane Glider Fleet During the 2018 Hurricane Season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40451-11A4-7041-BCF8-1DFDDF4EB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53" y="1422586"/>
            <a:ext cx="5539293" cy="3683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AA6294-6F16-EB4E-912E-5149BCD0FB33}"/>
              </a:ext>
            </a:extLst>
          </p:cNvPr>
          <p:cNvSpPr txBox="1"/>
          <p:nvPr/>
        </p:nvSpPr>
        <p:spPr>
          <a:xfrm>
            <a:off x="3212364" y="5264110"/>
            <a:ext cx="27192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Scott Glen </a:t>
            </a:r>
          </a:p>
          <a:p>
            <a:pPr algn="ctr"/>
            <a:r>
              <a:rPr lang="en-US" sz="2800" dirty="0"/>
              <a:t>Travis Miles </a:t>
            </a:r>
          </a:p>
          <a:p>
            <a:pPr algn="ctr"/>
            <a:r>
              <a:rPr lang="en-US" sz="2800" dirty="0"/>
              <a:t>Maria </a:t>
            </a:r>
            <a:r>
              <a:rPr lang="en-US" sz="2800" dirty="0" err="1"/>
              <a:t>Aristizabal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523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A6C0-25A3-2F44-9B10-433BF00AF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9" y="165920"/>
            <a:ext cx="7963697" cy="6511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1C6AEE-1311-214B-95F3-866A64DC3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264" y="2507947"/>
            <a:ext cx="1862704" cy="473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83854C-4D8A-0A44-A942-84E6A1255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725" y="4212076"/>
            <a:ext cx="1669852" cy="473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D756E-286E-3143-B45C-25484F13A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579" y="4350522"/>
            <a:ext cx="1669852" cy="473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4E485B-04BD-DF43-A25E-CD9AB1DB0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710" y="2424986"/>
            <a:ext cx="1669852" cy="473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973086-A30C-2045-AAF8-9F6E0D3A6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861" y="2451775"/>
            <a:ext cx="1473398" cy="446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DFB322-D427-4846-8A2D-07F31508C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271" y="4363917"/>
            <a:ext cx="1464469" cy="446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A610FA-E3A7-6B45-B9B7-D9A7651F0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584" y="4221186"/>
            <a:ext cx="1634133" cy="44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D9228B-345A-1A4C-9B4A-A67FA9B16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6549" y="2543845"/>
            <a:ext cx="1634133" cy="4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2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ross-channel Temperature Gradients"/>
          <p:cNvSpPr txBox="1"/>
          <p:nvPr/>
        </p:nvSpPr>
        <p:spPr>
          <a:xfrm>
            <a:off x="1284268" y="68143"/>
            <a:ext cx="5581721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/>
            </a:lvl1pPr>
          </a:lstStyle>
          <a:p>
            <a:r>
              <a:rPr sz="2812"/>
              <a:t>Cross-channel Temperature Gradients</a:t>
            </a:r>
          </a:p>
        </p:txBody>
      </p:sp>
      <p:pic>
        <p:nvPicPr>
          <p:cNvPr id="305" name="Along_track_temp_ng291_07-18-18-08-24-18.png" descr="Along_track_temp_ng291_07-18-18-08-24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2296" y="4746838"/>
            <a:ext cx="5040496" cy="2018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Along_track_temp_ng467_07-18-18-09-16-18.png" descr="Along_track_temp_ng467_07-18-18-09-16-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624" y="2582642"/>
            <a:ext cx="5040496" cy="201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Along_track_temp_ng487_07-17-18-09-15-18.png" descr="Along_track_temp_ng487_07-17-18-09-15-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51752" y="501558"/>
            <a:ext cx="5040496" cy="2018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86EC86-1D9D-2746-A720-F6B8DC736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170" y="2481577"/>
            <a:ext cx="2839641" cy="230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13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hermal-Wind Balance Using ng487 and ng291"/>
          <p:cNvSpPr txBox="1"/>
          <p:nvPr/>
        </p:nvSpPr>
        <p:spPr>
          <a:xfrm>
            <a:off x="1316518" y="70330"/>
            <a:ext cx="7284046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/>
            </a:lvl1pPr>
          </a:lstStyle>
          <a:p>
            <a:r>
              <a:rPr sz="2531" dirty="0"/>
              <a:t>Thermal-Wind Balance Using ng487 and ng291</a:t>
            </a:r>
          </a:p>
        </p:txBody>
      </p:sp>
      <p:pic>
        <p:nvPicPr>
          <p:cNvPr id="132" name="thermal_wind_calculation_2018-08-23 12:00:00.png" descr="thermal_wind_calculation_2018-08-23 12: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425" y="3565340"/>
            <a:ext cx="3871769" cy="3006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9640" y="731413"/>
            <a:ext cx="3117784" cy="2529523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Line"/>
          <p:cNvSpPr/>
          <p:nvPr/>
        </p:nvSpPr>
        <p:spPr>
          <a:xfrm>
            <a:off x="3982641" y="5406926"/>
            <a:ext cx="83508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35" name="Shifted"/>
          <p:cNvSpPr txBox="1"/>
          <p:nvPr/>
        </p:nvSpPr>
        <p:spPr>
          <a:xfrm>
            <a:off x="4108435" y="5029584"/>
            <a:ext cx="583494" cy="254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186" dirty="0"/>
              <a:t>Shifted</a:t>
            </a:r>
          </a:p>
        </p:txBody>
      </p:sp>
      <p:sp>
        <p:nvSpPr>
          <p:cNvPr id="136" name="Line"/>
          <p:cNvSpPr/>
          <p:nvPr/>
        </p:nvSpPr>
        <p:spPr>
          <a:xfrm>
            <a:off x="2101635" y="5458829"/>
            <a:ext cx="90420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37" name="Shift"/>
          <p:cNvSpPr txBox="1"/>
          <p:nvPr/>
        </p:nvSpPr>
        <p:spPr>
          <a:xfrm>
            <a:off x="2351756" y="5154600"/>
            <a:ext cx="403958" cy="254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186"/>
              <a:t>Shift</a:t>
            </a:r>
          </a:p>
        </p:txBody>
      </p:sp>
      <p:pic>
        <p:nvPicPr>
          <p:cNvPr id="138" name="thermal_wind_shifted_calculation_2018-08-23 12:00:00.png" descr="thermal_wind_shifted_calculation_2018-08-23 12: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8541" y="3653527"/>
            <a:ext cx="3871770" cy="30067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3834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ross-channel Salinity Gradients"/>
          <p:cNvSpPr txBox="1"/>
          <p:nvPr/>
        </p:nvSpPr>
        <p:spPr>
          <a:xfrm>
            <a:off x="1740932" y="92938"/>
            <a:ext cx="4765215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/>
            </a:lvl1pPr>
          </a:lstStyle>
          <a:p>
            <a:r>
              <a:rPr sz="2812" dirty="0"/>
              <a:t>Cross-channel Salinity Gradients</a:t>
            </a:r>
          </a:p>
        </p:txBody>
      </p:sp>
      <p:pic>
        <p:nvPicPr>
          <p:cNvPr id="311" name="Along_track_salt_ng467_07-18-18-09-16-18.png" descr="Along_track_salt_ng467_07-18-18-09-16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24" y="2582641"/>
            <a:ext cx="5040497" cy="2018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Along_track_salt_ng487_07-17-18-09-15-18.png" descr="Along_track_salt_ng487_07-17-18-09-15-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1751" y="541042"/>
            <a:ext cx="5040498" cy="201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Along_track_salt_ng291_07-18-18-08-24-18.png" descr="Along_track_salt_ng291_07-18-18-08-24-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51752" y="4725803"/>
            <a:ext cx="5040496" cy="201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12E359-CE3D-6742-A10B-4B7FE7217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248" y="2490801"/>
            <a:ext cx="2839641" cy="2303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78B743-E27C-DF44-84D0-27DC07344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C7916-0999-C54B-8870-C9A7A7339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06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52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743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ulf of Mexico: Hurricane Michael"/>
          <p:cNvSpPr txBox="1"/>
          <p:nvPr/>
        </p:nvSpPr>
        <p:spPr>
          <a:xfrm>
            <a:off x="2998426" y="179961"/>
            <a:ext cx="3336334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000"/>
            </a:lvl1pPr>
          </a:lstStyle>
          <a:p>
            <a:r>
              <a:rPr sz="3200" dirty="0"/>
              <a:t>Hurricane Michael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8723" y="1055010"/>
            <a:ext cx="7435740" cy="54778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3262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lider_temp_prof_ng288_10-01-10-11.png" descr="glider_temp_prof_ng288_10-01-10-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349" y="744454"/>
            <a:ext cx="4541638" cy="2602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GOFS31_temp_prof_ng288_10-01-10-11.png" descr="GOFS31_temp_prof_ng288_10-01-10-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3822" y="744454"/>
            <a:ext cx="4630705" cy="265323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Michael"/>
          <p:cNvSpPr txBox="1"/>
          <p:nvPr/>
        </p:nvSpPr>
        <p:spPr>
          <a:xfrm>
            <a:off x="3864233" y="185114"/>
            <a:ext cx="1240725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/>
            </a:lvl1pPr>
          </a:lstStyle>
          <a:p>
            <a:r>
              <a:rPr sz="2812"/>
              <a:t>Michael</a:t>
            </a:r>
          </a:p>
        </p:txBody>
      </p:sp>
      <p:sp>
        <p:nvSpPr>
          <p:cNvPr id="213" name="Line"/>
          <p:cNvSpPr/>
          <p:nvPr/>
        </p:nvSpPr>
        <p:spPr>
          <a:xfrm>
            <a:off x="664542" y="1079666"/>
            <a:ext cx="3337872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214" name="Line"/>
          <p:cNvSpPr/>
          <p:nvPr/>
        </p:nvSpPr>
        <p:spPr>
          <a:xfrm>
            <a:off x="5011605" y="1079666"/>
            <a:ext cx="3337873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215" name="Line"/>
          <p:cNvSpPr/>
          <p:nvPr/>
        </p:nvSpPr>
        <p:spPr>
          <a:xfrm>
            <a:off x="4878073" y="753114"/>
            <a:ext cx="2240060" cy="536388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216" name="Line"/>
          <p:cNvSpPr/>
          <p:nvPr/>
        </p:nvSpPr>
        <p:spPr>
          <a:xfrm flipH="1">
            <a:off x="2809526" y="705837"/>
            <a:ext cx="1302545" cy="479592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0F7098-F22D-2F47-95B9-6D1AC96EBF17}"/>
              </a:ext>
            </a:extLst>
          </p:cNvPr>
          <p:cNvGrpSpPr/>
          <p:nvPr/>
        </p:nvGrpSpPr>
        <p:grpSpPr>
          <a:xfrm>
            <a:off x="1470670" y="3429000"/>
            <a:ext cx="6027849" cy="3453751"/>
            <a:chOff x="1470670" y="3429000"/>
            <a:chExt cx="6027849" cy="3453751"/>
          </a:xfrm>
        </p:grpSpPr>
        <p:pic>
          <p:nvPicPr>
            <p:cNvPr id="211" name="time_ser_temp_10m_ng288_GOFS31_10-09-10-11.png" descr="time_ser_temp_10m_ng288_GOFS31_10-09-10-1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1470670" y="3429000"/>
              <a:ext cx="6027849" cy="34537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E4231F2-A1AD-474E-9A64-798FF1526B32}"/>
                </a:ext>
              </a:extLst>
            </p:cNvPr>
            <p:cNvSpPr/>
            <p:nvPr/>
          </p:nvSpPr>
          <p:spPr>
            <a:xfrm>
              <a:off x="5445760" y="3682938"/>
              <a:ext cx="306345" cy="2819462"/>
            </a:xfrm>
            <a:prstGeom prst="rect">
              <a:avLst/>
            </a:prstGeom>
            <a:solidFill>
              <a:srgbClr val="797979">
                <a:alpha val="32157"/>
              </a:srgb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253E9DA-D22D-064D-A792-BE800868C89E}"/>
              </a:ext>
            </a:extLst>
          </p:cNvPr>
          <p:cNvSpPr txBox="1"/>
          <p:nvPr/>
        </p:nvSpPr>
        <p:spPr>
          <a:xfrm>
            <a:off x="7118133" y="4509544"/>
            <a:ext cx="1863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Increments</a:t>
            </a:r>
          </a:p>
          <a:p>
            <a:pPr algn="ctr"/>
            <a:r>
              <a:rPr lang="en-US" dirty="0"/>
              <a:t>Insertion Window</a:t>
            </a:r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6FE9AC7E-AAD3-6A46-8148-B9ADE98ED228}"/>
              </a:ext>
            </a:extLst>
          </p:cNvPr>
          <p:cNvSpPr/>
          <p:nvPr/>
        </p:nvSpPr>
        <p:spPr>
          <a:xfrm flipV="1">
            <a:off x="5598932" y="4937759"/>
            <a:ext cx="1519201" cy="813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</p:spTree>
    <p:extLst>
      <p:ext uri="{BB962C8B-B14F-4D97-AF65-F5344CB8AC3E}">
        <p14:creationId xmlns:p14="http://schemas.microsoft.com/office/powerpoint/2010/main" val="164608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7499"/>
            <a:ext cx="9144000" cy="6223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3BF82C2-A712-574F-97CC-E69CD19DD056}"/>
              </a:ext>
            </a:extLst>
          </p:cNvPr>
          <p:cNvGrpSpPr/>
          <p:nvPr/>
        </p:nvGrpSpPr>
        <p:grpSpPr>
          <a:xfrm>
            <a:off x="1523999" y="2326639"/>
            <a:ext cx="5974079" cy="1249681"/>
            <a:chOff x="1523999" y="2326639"/>
            <a:chExt cx="5974079" cy="12496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B03D603-8528-544C-A2C4-8A37ECC40BB4}"/>
                </a:ext>
              </a:extLst>
            </p:cNvPr>
            <p:cNvSpPr/>
            <p:nvPr/>
          </p:nvSpPr>
          <p:spPr>
            <a:xfrm>
              <a:off x="2367279" y="2326639"/>
              <a:ext cx="111761" cy="1249681"/>
            </a:xfrm>
            <a:prstGeom prst="rect">
              <a:avLst/>
            </a:prstGeom>
            <a:solidFill>
              <a:srgbClr val="797979">
                <a:alpha val="50196"/>
              </a:srgb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29E24A-5581-914D-9229-07C2A1D866DA}"/>
                </a:ext>
              </a:extLst>
            </p:cNvPr>
            <p:cNvSpPr/>
            <p:nvPr/>
          </p:nvSpPr>
          <p:spPr>
            <a:xfrm>
              <a:off x="3210559" y="2326639"/>
              <a:ext cx="111761" cy="1249681"/>
            </a:xfrm>
            <a:prstGeom prst="rect">
              <a:avLst/>
            </a:prstGeom>
            <a:solidFill>
              <a:srgbClr val="797979">
                <a:alpha val="50196"/>
              </a:srgb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B12B26-F526-284C-A050-E8C16C3663AD}"/>
                </a:ext>
              </a:extLst>
            </p:cNvPr>
            <p:cNvSpPr/>
            <p:nvPr/>
          </p:nvSpPr>
          <p:spPr>
            <a:xfrm>
              <a:off x="4033517" y="2326639"/>
              <a:ext cx="111761" cy="1249681"/>
            </a:xfrm>
            <a:prstGeom prst="rect">
              <a:avLst/>
            </a:prstGeom>
            <a:solidFill>
              <a:srgbClr val="797979">
                <a:alpha val="50196"/>
              </a:srgb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D24EED-AD52-2943-BE29-27990F004D73}"/>
                </a:ext>
              </a:extLst>
            </p:cNvPr>
            <p:cNvSpPr/>
            <p:nvPr/>
          </p:nvSpPr>
          <p:spPr>
            <a:xfrm>
              <a:off x="4897117" y="2326639"/>
              <a:ext cx="111761" cy="1249681"/>
            </a:xfrm>
            <a:prstGeom prst="rect">
              <a:avLst/>
            </a:prstGeom>
            <a:solidFill>
              <a:srgbClr val="797979">
                <a:alpha val="50196"/>
              </a:srgb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28CC22-452C-DA46-863A-5BB7B89F9132}"/>
                </a:ext>
              </a:extLst>
            </p:cNvPr>
            <p:cNvSpPr/>
            <p:nvPr/>
          </p:nvSpPr>
          <p:spPr>
            <a:xfrm>
              <a:off x="1523999" y="2326639"/>
              <a:ext cx="111761" cy="1249681"/>
            </a:xfrm>
            <a:prstGeom prst="rect">
              <a:avLst/>
            </a:prstGeom>
            <a:solidFill>
              <a:srgbClr val="797979">
                <a:alpha val="50196"/>
              </a:srgb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2876ED-AD8E-F540-8E51-419A0976FB0D}"/>
                </a:ext>
              </a:extLst>
            </p:cNvPr>
            <p:cNvSpPr/>
            <p:nvPr/>
          </p:nvSpPr>
          <p:spPr>
            <a:xfrm>
              <a:off x="5709917" y="2326639"/>
              <a:ext cx="111761" cy="1249681"/>
            </a:xfrm>
            <a:prstGeom prst="rect">
              <a:avLst/>
            </a:prstGeom>
            <a:solidFill>
              <a:srgbClr val="797979">
                <a:alpha val="50196"/>
              </a:srgb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B48B8F-BA49-4445-A10B-89ABFBDBC435}"/>
                </a:ext>
              </a:extLst>
            </p:cNvPr>
            <p:cNvSpPr/>
            <p:nvPr/>
          </p:nvSpPr>
          <p:spPr>
            <a:xfrm>
              <a:off x="6543037" y="2326639"/>
              <a:ext cx="111761" cy="1249681"/>
            </a:xfrm>
            <a:prstGeom prst="rect">
              <a:avLst/>
            </a:prstGeom>
            <a:solidFill>
              <a:srgbClr val="797979">
                <a:alpha val="50196"/>
              </a:srgb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010410-47E1-CD43-859F-7549BA64CB3A}"/>
                </a:ext>
              </a:extLst>
            </p:cNvPr>
            <p:cNvSpPr/>
            <p:nvPr/>
          </p:nvSpPr>
          <p:spPr>
            <a:xfrm>
              <a:off x="7386317" y="2326639"/>
              <a:ext cx="111761" cy="1249681"/>
            </a:xfrm>
            <a:prstGeom prst="rect">
              <a:avLst/>
            </a:prstGeom>
            <a:solidFill>
              <a:srgbClr val="797979">
                <a:alpha val="50196"/>
              </a:srgb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2371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NCODA Temperature Increments"/>
          <p:cNvSpPr txBox="1"/>
          <p:nvPr/>
        </p:nvSpPr>
        <p:spPr>
          <a:xfrm>
            <a:off x="2438385" y="203480"/>
            <a:ext cx="3661195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/>
            </a:lvl1pPr>
          </a:lstStyle>
          <a:p>
            <a:r>
              <a:rPr sz="2109" dirty="0"/>
              <a:t>NCODA Temperature Increments</a:t>
            </a:r>
          </a:p>
        </p:txBody>
      </p:sp>
      <p:sp>
        <p:nvSpPr>
          <p:cNvPr id="221" name="Repeat figure"/>
          <p:cNvSpPr txBox="1"/>
          <p:nvPr/>
        </p:nvSpPr>
        <p:spPr>
          <a:xfrm>
            <a:off x="1314092" y="2331128"/>
            <a:ext cx="95372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Repeat figure</a:t>
            </a:r>
          </a:p>
        </p:txBody>
      </p:sp>
      <p:pic>
        <p:nvPicPr>
          <p:cNvPr id="2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4901" y="505046"/>
            <a:ext cx="4579100" cy="6262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temp_increment_during_Michael_surf.png" descr="temp_increment_during_Michael_surf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405" y="725321"/>
            <a:ext cx="3986437" cy="281112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Line"/>
          <p:cNvSpPr/>
          <p:nvPr/>
        </p:nvSpPr>
        <p:spPr>
          <a:xfrm flipV="1">
            <a:off x="2509414" y="980277"/>
            <a:ext cx="3002227" cy="77283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225" name="temp_increment_during_Michael_100m.png" descr="temp_increment_during_Michael_100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5080" y="3767813"/>
            <a:ext cx="4059086" cy="288724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Line"/>
          <p:cNvSpPr/>
          <p:nvPr/>
        </p:nvSpPr>
        <p:spPr>
          <a:xfrm flipV="1">
            <a:off x="2488871" y="1608739"/>
            <a:ext cx="5487503" cy="313425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227" name="Jason 2"/>
          <p:cNvSpPr txBox="1"/>
          <p:nvPr/>
        </p:nvSpPr>
        <p:spPr>
          <a:xfrm>
            <a:off x="2817507" y="4761557"/>
            <a:ext cx="55464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Jason 2</a:t>
            </a:r>
          </a:p>
        </p:txBody>
      </p:sp>
      <p:sp>
        <p:nvSpPr>
          <p:cNvPr id="228" name="CryoSat"/>
          <p:cNvSpPr txBox="1"/>
          <p:nvPr/>
        </p:nvSpPr>
        <p:spPr>
          <a:xfrm>
            <a:off x="789449" y="5626359"/>
            <a:ext cx="57926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CryoSat</a:t>
            </a:r>
          </a:p>
        </p:txBody>
      </p:sp>
      <p:sp>
        <p:nvSpPr>
          <p:cNvPr id="229" name="Argo"/>
          <p:cNvSpPr txBox="1"/>
          <p:nvPr/>
        </p:nvSpPr>
        <p:spPr>
          <a:xfrm>
            <a:off x="1971408" y="3990362"/>
            <a:ext cx="38138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Argo</a:t>
            </a:r>
          </a:p>
        </p:txBody>
      </p:sp>
      <p:sp>
        <p:nvSpPr>
          <p:cNvPr id="230" name="Line"/>
          <p:cNvSpPr/>
          <p:nvPr/>
        </p:nvSpPr>
        <p:spPr>
          <a:xfrm flipV="1">
            <a:off x="2254623" y="4234708"/>
            <a:ext cx="1" cy="32418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</p:spTree>
    <p:extLst>
      <p:ext uri="{BB962C8B-B14F-4D97-AF65-F5344CB8AC3E}">
        <p14:creationId xmlns:p14="http://schemas.microsoft.com/office/powerpoint/2010/main" val="1263624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aribbean"/>
          <p:cNvSpPr txBox="1"/>
          <p:nvPr/>
        </p:nvSpPr>
        <p:spPr>
          <a:xfrm>
            <a:off x="940273" y="231187"/>
            <a:ext cx="7630159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000"/>
            </a:lvl1pPr>
          </a:lstStyle>
          <a:p>
            <a:r>
              <a:rPr lang="en-US" sz="3200" dirty="0"/>
              <a:t>Heat Transport through the </a:t>
            </a:r>
            <a:r>
              <a:rPr lang="en-US" sz="3200" dirty="0" err="1"/>
              <a:t>Anegada</a:t>
            </a:r>
            <a:r>
              <a:rPr lang="en-US" sz="3200" dirty="0"/>
              <a:t> Passage</a:t>
            </a:r>
            <a:endParaRPr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F0131-3677-084A-8EB5-176774D26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97" y="1192628"/>
            <a:ext cx="8088313" cy="539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28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aribbean"/>
          <p:cNvSpPr txBox="1"/>
          <p:nvPr/>
        </p:nvSpPr>
        <p:spPr>
          <a:xfrm>
            <a:off x="661185" y="77982"/>
            <a:ext cx="7587783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/>
            </a:lvl1pPr>
          </a:lstStyle>
          <a:p>
            <a:r>
              <a:rPr sz="2531" dirty="0"/>
              <a:t>Caribbean</a:t>
            </a:r>
            <a:r>
              <a:rPr lang="en-US" sz="2531" dirty="0"/>
              <a:t>: 200 M Depth Average Velocity 18 July -17 Sep</a:t>
            </a:r>
            <a:endParaRPr sz="253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A39B1-BE67-D742-A374-904338936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87" y="2452973"/>
            <a:ext cx="2837024" cy="230471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48EFC0-99D7-B641-B179-542911BED605}"/>
              </a:ext>
            </a:extLst>
          </p:cNvPr>
          <p:cNvCxnSpPr>
            <a:cxnSpLocks/>
          </p:cNvCxnSpPr>
          <p:nvPr/>
        </p:nvCxnSpPr>
        <p:spPr>
          <a:xfrm>
            <a:off x="5870880" y="2079003"/>
            <a:ext cx="1836240" cy="145203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5519F5-2D44-924A-8FE3-DAE739F5F7A5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5947998" y="3905007"/>
            <a:ext cx="1759122" cy="139713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061713D-76DC-C347-A0BF-BC55402DA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" y="2040939"/>
            <a:ext cx="2960077" cy="31287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557FC4-F27F-7945-9DF6-4FC5FD197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895" y="586248"/>
            <a:ext cx="2965103" cy="31340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ADE9961-DEBA-4F4D-A03E-5E9A12EB1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127" y="3737855"/>
            <a:ext cx="2959871" cy="312856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46329F-B2AB-D845-B626-AEC18DA49449}"/>
              </a:ext>
            </a:extLst>
          </p:cNvPr>
          <p:cNvCxnSpPr>
            <a:cxnSpLocks/>
          </p:cNvCxnSpPr>
          <p:nvPr/>
        </p:nvCxnSpPr>
        <p:spPr>
          <a:xfrm>
            <a:off x="2988127" y="3720346"/>
            <a:ext cx="4509272" cy="782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8E87A77-838E-DA4C-837C-4A95BDD928AC}"/>
              </a:ext>
            </a:extLst>
          </p:cNvPr>
          <p:cNvCxnSpPr>
            <a:cxnSpLocks/>
          </p:cNvCxnSpPr>
          <p:nvPr/>
        </p:nvCxnSpPr>
        <p:spPr>
          <a:xfrm>
            <a:off x="1648824" y="4510933"/>
            <a:ext cx="642938" cy="0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43332C5-D5E9-0B4C-9A93-001913D2335C}"/>
              </a:ext>
            </a:extLst>
          </p:cNvPr>
          <p:cNvCxnSpPr>
            <a:cxnSpLocks/>
          </p:cNvCxnSpPr>
          <p:nvPr/>
        </p:nvCxnSpPr>
        <p:spPr>
          <a:xfrm>
            <a:off x="4635062" y="3072964"/>
            <a:ext cx="456278" cy="0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FDA3CAF-DCF4-1B43-925E-1BAF442CB2FC}"/>
              </a:ext>
            </a:extLst>
          </p:cNvPr>
          <p:cNvCxnSpPr>
            <a:cxnSpLocks/>
          </p:cNvCxnSpPr>
          <p:nvPr/>
        </p:nvCxnSpPr>
        <p:spPr>
          <a:xfrm>
            <a:off x="4635062" y="6197778"/>
            <a:ext cx="257175" cy="0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5AF4278-E531-4F4A-A038-0AD7C3D2AA87}"/>
              </a:ext>
            </a:extLst>
          </p:cNvPr>
          <p:cNvCxnSpPr>
            <a:cxnSpLocks/>
          </p:cNvCxnSpPr>
          <p:nvPr/>
        </p:nvCxnSpPr>
        <p:spPr>
          <a:xfrm flipH="1">
            <a:off x="1387221" y="4510933"/>
            <a:ext cx="262706" cy="0"/>
          </a:xfrm>
          <a:prstGeom prst="straightConnector1">
            <a:avLst/>
          </a:prstGeom>
          <a:noFill/>
          <a:ln w="25400" cap="flat">
            <a:solidFill>
              <a:srgbClr val="2E0E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E58007C-0BBC-6145-AF1A-A783A30384E1}"/>
              </a:ext>
            </a:extLst>
          </p:cNvPr>
          <p:cNvCxnSpPr>
            <a:cxnSpLocks/>
          </p:cNvCxnSpPr>
          <p:nvPr/>
        </p:nvCxnSpPr>
        <p:spPr>
          <a:xfrm flipH="1">
            <a:off x="4455077" y="3072964"/>
            <a:ext cx="192881" cy="0"/>
          </a:xfrm>
          <a:prstGeom prst="straightConnector1">
            <a:avLst/>
          </a:prstGeom>
          <a:noFill/>
          <a:ln w="25400" cap="flat">
            <a:solidFill>
              <a:srgbClr val="2E0E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0F0D84D-9961-AC41-B121-BEE55F203CE9}"/>
              </a:ext>
            </a:extLst>
          </p:cNvPr>
          <p:cNvCxnSpPr>
            <a:cxnSpLocks/>
          </p:cNvCxnSpPr>
          <p:nvPr/>
        </p:nvCxnSpPr>
        <p:spPr>
          <a:xfrm rot="10800000" flipH="1">
            <a:off x="4635062" y="6104448"/>
            <a:ext cx="128588" cy="0"/>
          </a:xfrm>
          <a:prstGeom prst="straightConnector1">
            <a:avLst/>
          </a:prstGeom>
          <a:noFill/>
          <a:ln w="25400" cap="flat">
            <a:solidFill>
              <a:srgbClr val="2E0E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1F9E777-263C-3C4E-BEB9-EEB3EC627744}"/>
              </a:ext>
            </a:extLst>
          </p:cNvPr>
          <p:cNvSpPr txBox="1"/>
          <p:nvPr/>
        </p:nvSpPr>
        <p:spPr>
          <a:xfrm>
            <a:off x="1658339" y="4510965"/>
            <a:ext cx="825547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687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0.1 m/s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93B5FE-EF2D-3A44-9B07-AA22721BF74D}"/>
              </a:ext>
            </a:extLst>
          </p:cNvPr>
          <p:cNvSpPr txBox="1"/>
          <p:nvPr/>
        </p:nvSpPr>
        <p:spPr>
          <a:xfrm>
            <a:off x="4683899" y="3072698"/>
            <a:ext cx="945773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687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0.07 m/s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2832865-3474-0A4D-A01D-ACB2E3549E48}"/>
              </a:ext>
            </a:extLst>
          </p:cNvPr>
          <p:cNvSpPr txBox="1"/>
          <p:nvPr/>
        </p:nvSpPr>
        <p:spPr>
          <a:xfrm>
            <a:off x="4647895" y="6207496"/>
            <a:ext cx="945773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687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0.04 m/s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E8F0B0C-5275-7B46-8103-BBFCB85B2A93}"/>
              </a:ext>
            </a:extLst>
          </p:cNvPr>
          <p:cNvSpPr txBox="1"/>
          <p:nvPr/>
        </p:nvSpPr>
        <p:spPr>
          <a:xfrm>
            <a:off x="634676" y="4498169"/>
            <a:ext cx="1033938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687" b="1" dirty="0">
                <a:solidFill>
                  <a:srgbClr val="2E0E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-0.04 m/s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6D30D4B-EC0A-114C-BC0A-520EEE8266B3}"/>
              </a:ext>
            </a:extLst>
          </p:cNvPr>
          <p:cNvSpPr txBox="1"/>
          <p:nvPr/>
        </p:nvSpPr>
        <p:spPr>
          <a:xfrm>
            <a:off x="3529576" y="3064028"/>
            <a:ext cx="1033938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687" b="1" dirty="0">
                <a:solidFill>
                  <a:srgbClr val="2E0E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-0.03 m/s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AFE773-DB78-704A-ACB3-C04A8D28AA24}"/>
              </a:ext>
            </a:extLst>
          </p:cNvPr>
          <p:cNvSpPr txBox="1"/>
          <p:nvPr/>
        </p:nvSpPr>
        <p:spPr>
          <a:xfrm>
            <a:off x="4751225" y="5755150"/>
            <a:ext cx="811120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266" dirty="0">
                <a:solidFill>
                  <a:srgbClr val="2E0EFF"/>
                </a:solidFill>
              </a:rPr>
              <a:t>0.02</a:t>
            </a:r>
            <a:r>
              <a:rPr lang="en-US" sz="1687" b="1" dirty="0">
                <a:solidFill>
                  <a:srgbClr val="2E0E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m/s</a:t>
            </a:r>
          </a:p>
        </p:txBody>
      </p:sp>
    </p:spTree>
    <p:extLst>
      <p:ext uri="{BB962C8B-B14F-4D97-AF65-F5344CB8AC3E}">
        <p14:creationId xmlns:p14="http://schemas.microsoft.com/office/powerpoint/2010/main" val="2767154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Depth_Average_Velocity_ng291_rotated60.png" descr="Depth_Average_Velocity_ng291_rotated6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355" y="4533976"/>
            <a:ext cx="7416565" cy="2325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Depth_Average_Velocity_ng467_rotated60.png" descr="Depth_Average_Velocity_ng467_rotated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4355" y="2354634"/>
            <a:ext cx="7639711" cy="2327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Depth_Average_Velocity_ng487_rotated60.png" descr="Depth_Average_Velocity_ng487_rotated6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5747" y="176424"/>
            <a:ext cx="7620215" cy="2327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8A96DA-C0BC-7B48-9014-3DC634EC3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66" y="246979"/>
            <a:ext cx="2339578" cy="6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98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5F8A3B-306B-E747-829C-37767E91E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0" y="599795"/>
            <a:ext cx="8477073" cy="3126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D8691-5792-7044-A4A2-49D01FBFD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1" y="3726272"/>
            <a:ext cx="8491312" cy="3131728"/>
          </a:xfrm>
          <a:prstGeom prst="rect">
            <a:avLst/>
          </a:prstGeom>
        </p:spPr>
      </p:pic>
      <p:sp>
        <p:nvSpPr>
          <p:cNvPr id="7" name="Caribbean">
            <a:extLst>
              <a:ext uri="{FF2B5EF4-FFF2-40B4-BE49-F238E27FC236}">
                <a16:creationId xmlns:a16="http://schemas.microsoft.com/office/drawing/2014/main" id="{D8315DBE-BA72-9F4E-BCD6-1A07E799FCE5}"/>
              </a:ext>
            </a:extLst>
          </p:cNvPr>
          <p:cNvSpPr txBox="1"/>
          <p:nvPr/>
        </p:nvSpPr>
        <p:spPr>
          <a:xfrm>
            <a:off x="862448" y="0"/>
            <a:ext cx="7630159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000"/>
            </a:lvl1pPr>
          </a:lstStyle>
          <a:p>
            <a:r>
              <a:rPr lang="en-US" sz="3200" dirty="0"/>
              <a:t>Heat Transport through the </a:t>
            </a:r>
            <a:r>
              <a:rPr lang="en-US" sz="3200" dirty="0" err="1"/>
              <a:t>Anegada</a:t>
            </a:r>
            <a:r>
              <a:rPr lang="en-US" sz="3200" dirty="0"/>
              <a:t> Passage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781198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</TotalTime>
  <Words>96</Words>
  <Application>Microsoft Macintosh PowerPoint</Application>
  <PresentationFormat>On-screen Show (4:3)</PresentationFormat>
  <Paragraphs>27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Helvetica Neue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</cp:revision>
  <dcterms:created xsi:type="dcterms:W3CDTF">2019-04-29T15:39:35Z</dcterms:created>
  <dcterms:modified xsi:type="dcterms:W3CDTF">2019-04-29T18:19:33Z</dcterms:modified>
</cp:coreProperties>
</file>