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721" r:id="rId2"/>
    <p:sldId id="722" r:id="rId3"/>
    <p:sldId id="723" r:id="rId4"/>
    <p:sldId id="681" r:id="rId5"/>
    <p:sldId id="72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9"/>
    <p:restoredTop sz="96443"/>
  </p:normalViewPr>
  <p:slideViewPr>
    <p:cSldViewPr snapToGrid="0" snapToObjects="1">
      <p:cViewPr varScale="1">
        <p:scale>
          <a:sx n="129" d="100"/>
          <a:sy n="129"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E340-AC30-2443-828A-A933DA5ACC72}" type="datetimeFigureOut">
              <a:rPr lang="en-US" smtClean="0"/>
              <a:t>4/23/20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AB77A-B636-C541-82FF-48223068F77A}" type="slidenum">
              <a:rPr lang="en-US" smtClean="0"/>
              <a:t>‹#›</a:t>
            </a:fld>
            <a:endParaRPr lang="en-US"/>
          </a:p>
        </p:txBody>
      </p:sp>
    </p:spTree>
    <p:extLst>
      <p:ext uri="{BB962C8B-B14F-4D97-AF65-F5344CB8AC3E}">
        <p14:creationId xmlns:p14="http://schemas.microsoft.com/office/powerpoint/2010/main" val="252303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ED5FE-8947-4743-B3B0-6CC04066E720}" type="slidenum">
              <a:rPr lang="en-US" smtClean="0"/>
              <a:t>5</a:t>
            </a:fld>
            <a:endParaRPr lang="en-US"/>
          </a:p>
        </p:txBody>
      </p:sp>
    </p:spTree>
    <p:extLst>
      <p:ext uri="{BB962C8B-B14F-4D97-AF65-F5344CB8AC3E}">
        <p14:creationId xmlns:p14="http://schemas.microsoft.com/office/powerpoint/2010/main" val="60454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EB0C-B9FB-BB4D-9C05-78ABDCFE65EE}"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245880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EB0C-B9FB-BB4D-9C05-78ABDCFE65EE}"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65629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EB0C-B9FB-BB4D-9C05-78ABDCFE65EE}"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330128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EB0C-B9FB-BB4D-9C05-78ABDCFE65EE}"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218100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AEB0C-B9FB-BB4D-9C05-78ABDCFE65EE}"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208540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EB0C-B9FB-BB4D-9C05-78ABDCFE65EE}"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27951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EB0C-B9FB-BB4D-9C05-78ABDCFE65EE}" type="datetimeFigureOut">
              <a:rPr lang="en-US" smtClean="0"/>
              <a:t>4/23/20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270616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EB0C-B9FB-BB4D-9C05-78ABDCFE65EE}" type="datetimeFigureOut">
              <a:rPr lang="en-US" smtClean="0"/>
              <a:t>4/23/20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395109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EB0C-B9FB-BB4D-9C05-78ABDCFE65EE}" type="datetimeFigureOut">
              <a:rPr lang="en-US" smtClean="0"/>
              <a:t>4/23/20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134151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AEB0C-B9FB-BB4D-9C05-78ABDCFE65EE}"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179743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AEB0C-B9FB-BB4D-9C05-78ABDCFE65EE}"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64889-6835-8341-9A7D-9C93F36E0DA4}" type="slidenum">
              <a:rPr lang="en-US" smtClean="0"/>
              <a:t>‹#›</a:t>
            </a:fld>
            <a:endParaRPr lang="en-US"/>
          </a:p>
        </p:txBody>
      </p:sp>
    </p:spTree>
    <p:extLst>
      <p:ext uri="{BB962C8B-B14F-4D97-AF65-F5344CB8AC3E}">
        <p14:creationId xmlns:p14="http://schemas.microsoft.com/office/powerpoint/2010/main" val="331034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EB0C-B9FB-BB4D-9C05-78ABDCFE65EE}" type="datetimeFigureOut">
              <a:rPr lang="en-US" smtClean="0"/>
              <a:t>4/23/20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64889-6835-8341-9A7D-9C93F36E0DA4}" type="slidenum">
              <a:rPr lang="en-US" smtClean="0"/>
              <a:t>‹#›</a:t>
            </a:fld>
            <a:endParaRPr lang="en-US"/>
          </a:p>
        </p:txBody>
      </p:sp>
    </p:spTree>
    <p:extLst>
      <p:ext uri="{BB962C8B-B14F-4D97-AF65-F5344CB8AC3E}">
        <p14:creationId xmlns:p14="http://schemas.microsoft.com/office/powerpoint/2010/main" val="4282922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sciencedirect.com/science/article/pii/S0034425712001290#bb0170" TargetMode="External"/><Relationship Id="rId3" Type="http://schemas.openxmlformats.org/officeDocument/2006/relationships/image" Target="../media/image2.tiff"/><Relationship Id="rId7" Type="http://schemas.openxmlformats.org/officeDocument/2006/relationships/hyperlink" Target="https://www.sciencedirect.com/science/article/pii/S0278434313003762#bib2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optics.marine.usf.edu/cgi-bin/optics_data?roi=ECARIB&amp;Date=8/28/2019&amp;Pass=A1645#MOD35_ATBD_Collection6.pdf" TargetMode="External"/><Relationship Id="rId5" Type="http://schemas.openxmlformats.org/officeDocument/2006/relationships/hyperlink" Target="https://optics.marine.usf.edu/cgi-bin/optics_data?roi=ECARIB&amp;Date=8/28/2019&amp;Pass=A1645#Binder1.pdf" TargetMode="External"/><Relationship Id="rId10" Type="http://schemas.openxmlformats.org/officeDocument/2006/relationships/hyperlink" Target="https://www.sciencedirect.com/science/article/pii/S0034425712001290#bb0270" TargetMode="External"/><Relationship Id="rId4" Type="http://schemas.openxmlformats.org/officeDocument/2006/relationships/image" Target="../media/image3.tiff"/><Relationship Id="rId9" Type="http://schemas.openxmlformats.org/officeDocument/2006/relationships/hyperlink" Target="https://www.sciencedirect.com/science/article/pii/S0034425712001290#bb017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339184-5E7A-104A-9C4A-922D411AABC9}"/>
              </a:ext>
            </a:extLst>
          </p:cNvPr>
          <p:cNvPicPr>
            <a:picLocks noChangeAspect="1"/>
          </p:cNvPicPr>
          <p:nvPr/>
        </p:nvPicPr>
        <p:blipFill>
          <a:blip r:embed="rId2"/>
          <a:stretch>
            <a:fillRect/>
          </a:stretch>
        </p:blipFill>
        <p:spPr>
          <a:xfrm>
            <a:off x="6540806" y="712006"/>
            <a:ext cx="883382" cy="2185607"/>
          </a:xfrm>
          <a:prstGeom prst="rect">
            <a:avLst/>
          </a:prstGeom>
        </p:spPr>
      </p:pic>
      <p:pic>
        <p:nvPicPr>
          <p:cNvPr id="3" name="Picture 2">
            <a:extLst>
              <a:ext uri="{FF2B5EF4-FFF2-40B4-BE49-F238E27FC236}">
                <a16:creationId xmlns:a16="http://schemas.microsoft.com/office/drawing/2014/main" id="{FF8C803E-5933-5F43-B626-AA1D1EEDB25D}"/>
              </a:ext>
            </a:extLst>
          </p:cNvPr>
          <p:cNvPicPr>
            <a:picLocks noChangeAspect="1"/>
          </p:cNvPicPr>
          <p:nvPr/>
        </p:nvPicPr>
        <p:blipFill>
          <a:blip r:embed="rId3"/>
          <a:stretch>
            <a:fillRect/>
          </a:stretch>
        </p:blipFill>
        <p:spPr>
          <a:xfrm>
            <a:off x="1232826" y="700513"/>
            <a:ext cx="2540000" cy="2197100"/>
          </a:xfrm>
          <a:prstGeom prst="rect">
            <a:avLst/>
          </a:prstGeom>
        </p:spPr>
      </p:pic>
      <p:sp>
        <p:nvSpPr>
          <p:cNvPr id="4" name="TextBox 3">
            <a:extLst>
              <a:ext uri="{FF2B5EF4-FFF2-40B4-BE49-F238E27FC236}">
                <a16:creationId xmlns:a16="http://schemas.microsoft.com/office/drawing/2014/main" id="{1EF84D97-EA8D-B14B-9ABD-C77BD3792EB3}"/>
              </a:ext>
            </a:extLst>
          </p:cNvPr>
          <p:cNvSpPr txBox="1"/>
          <p:nvPr/>
        </p:nvSpPr>
        <p:spPr>
          <a:xfrm>
            <a:off x="1495178" y="177293"/>
            <a:ext cx="2015295" cy="523220"/>
          </a:xfrm>
          <a:prstGeom prst="rect">
            <a:avLst/>
          </a:prstGeom>
          <a:noFill/>
        </p:spPr>
        <p:txBody>
          <a:bodyPr wrap="none" rtlCol="0">
            <a:spAutoFit/>
          </a:bodyPr>
          <a:lstStyle/>
          <a:p>
            <a:pPr algn="ctr"/>
            <a:r>
              <a:rPr lang="en-US" sz="1400" dirty="0"/>
              <a:t>MODIS Color Index </a:t>
            </a:r>
          </a:p>
          <a:p>
            <a:pPr algn="ctr"/>
            <a:r>
              <a:rPr lang="en-US" sz="1400" dirty="0"/>
              <a:t>Aug 25 /2019 17:50 GMT</a:t>
            </a:r>
          </a:p>
        </p:txBody>
      </p:sp>
      <p:pic>
        <p:nvPicPr>
          <p:cNvPr id="5" name="Picture 4">
            <a:extLst>
              <a:ext uri="{FF2B5EF4-FFF2-40B4-BE49-F238E27FC236}">
                <a16:creationId xmlns:a16="http://schemas.microsoft.com/office/drawing/2014/main" id="{76D845C4-0196-2847-92B8-FD8B9D1E40A3}"/>
              </a:ext>
            </a:extLst>
          </p:cNvPr>
          <p:cNvPicPr>
            <a:picLocks noChangeAspect="1"/>
          </p:cNvPicPr>
          <p:nvPr/>
        </p:nvPicPr>
        <p:blipFill>
          <a:blip r:embed="rId4"/>
          <a:stretch>
            <a:fillRect/>
          </a:stretch>
        </p:blipFill>
        <p:spPr>
          <a:xfrm>
            <a:off x="3886816" y="712007"/>
            <a:ext cx="2540000" cy="2197100"/>
          </a:xfrm>
          <a:prstGeom prst="rect">
            <a:avLst/>
          </a:prstGeom>
        </p:spPr>
      </p:pic>
      <p:sp>
        <p:nvSpPr>
          <p:cNvPr id="6" name="TextBox 5">
            <a:extLst>
              <a:ext uri="{FF2B5EF4-FFF2-40B4-BE49-F238E27FC236}">
                <a16:creationId xmlns:a16="http://schemas.microsoft.com/office/drawing/2014/main" id="{06D43B38-F89B-414F-8FA7-A48DA49186E4}"/>
              </a:ext>
            </a:extLst>
          </p:cNvPr>
          <p:cNvSpPr txBox="1"/>
          <p:nvPr/>
        </p:nvSpPr>
        <p:spPr>
          <a:xfrm>
            <a:off x="4149168" y="177293"/>
            <a:ext cx="2015296" cy="523220"/>
          </a:xfrm>
          <a:prstGeom prst="rect">
            <a:avLst/>
          </a:prstGeom>
          <a:noFill/>
        </p:spPr>
        <p:txBody>
          <a:bodyPr wrap="none" rtlCol="0">
            <a:spAutoFit/>
          </a:bodyPr>
          <a:lstStyle/>
          <a:p>
            <a:pPr algn="ctr"/>
            <a:r>
              <a:rPr lang="en-US" sz="1400" dirty="0"/>
              <a:t>MODIS Color Index </a:t>
            </a:r>
          </a:p>
          <a:p>
            <a:pPr algn="ctr"/>
            <a:r>
              <a:rPr lang="en-US" sz="1400" dirty="0"/>
              <a:t>Aug 30 /2019 18:10 GMT</a:t>
            </a:r>
          </a:p>
        </p:txBody>
      </p:sp>
      <p:sp>
        <p:nvSpPr>
          <p:cNvPr id="7" name="Rectangle 6">
            <a:extLst>
              <a:ext uri="{FF2B5EF4-FFF2-40B4-BE49-F238E27FC236}">
                <a16:creationId xmlns:a16="http://schemas.microsoft.com/office/drawing/2014/main" id="{DC213B21-A624-1E42-83AD-2FB3BBD02564}"/>
              </a:ext>
            </a:extLst>
          </p:cNvPr>
          <p:cNvSpPr/>
          <p:nvPr/>
        </p:nvSpPr>
        <p:spPr>
          <a:xfrm>
            <a:off x="582805" y="3117248"/>
            <a:ext cx="7895063" cy="3170099"/>
          </a:xfrm>
          <a:prstGeom prst="rect">
            <a:avLst/>
          </a:prstGeom>
        </p:spPr>
        <p:txBody>
          <a:bodyPr wrap="square">
            <a:spAutoFit/>
          </a:bodyPr>
          <a:lstStyle/>
          <a:p>
            <a:r>
              <a:rPr lang="en-US" sz="1400" dirty="0">
                <a:solidFill>
                  <a:srgbClr val="222222"/>
                </a:solidFill>
                <a:latin typeface="Helvetica" pitchFamily="2" charset="0"/>
              </a:rPr>
              <a:t>MODIS Color Index derived from reflectance data after correction for gaseous absorption, molecular scattering, and sun glint effects. It is basically the reflectance at 555 nm, referenced against linear baseline between 469 and 645 nm (</a:t>
            </a:r>
            <a:r>
              <a:rPr lang="en-US" sz="1400" dirty="0">
                <a:solidFill>
                  <a:srgbClr val="222222"/>
                </a:solidFill>
                <a:latin typeface="Helvetica" pitchFamily="2" charset="0"/>
                <a:hlinkClick r:id="rId5"/>
              </a:rPr>
              <a:t>Hu, 2011</a:t>
            </a:r>
            <a:r>
              <a:rPr lang="en-US" sz="1400" dirty="0">
                <a:solidFill>
                  <a:srgbClr val="222222"/>
                </a:solidFill>
                <a:latin typeface="Helvetica" pitchFamily="2" charset="0"/>
              </a:rPr>
              <a:t>). CI has the advantage over the “standard” NASA </a:t>
            </a:r>
            <a:r>
              <a:rPr lang="en-US" sz="1400" dirty="0" err="1">
                <a:solidFill>
                  <a:srgbClr val="222222"/>
                </a:solidFill>
                <a:latin typeface="Helvetica" pitchFamily="2" charset="0"/>
              </a:rPr>
              <a:t>chlor_a</a:t>
            </a:r>
            <a:r>
              <a:rPr lang="en-US" sz="1400" dirty="0">
                <a:solidFill>
                  <a:srgbClr val="222222"/>
                </a:solidFill>
                <a:latin typeface="Helvetica" pitchFamily="2" charset="0"/>
              </a:rPr>
              <a:t> or other products because it is nearly immune to sun glint contamination, and therefore increases the data coverage for subtropical and tropical oceans. This is particular useful for cruise planning and for feature tracking. The MODIS standard product MOD35 (</a:t>
            </a:r>
            <a:r>
              <a:rPr lang="en-US" sz="1400" dirty="0">
                <a:solidFill>
                  <a:srgbClr val="222222"/>
                </a:solidFill>
                <a:latin typeface="Helvetica" pitchFamily="2" charset="0"/>
                <a:hlinkClick r:id="rId6"/>
              </a:rPr>
              <a:t>Ackerman et al., 2010</a:t>
            </a:r>
            <a:r>
              <a:rPr lang="en-US" sz="1400" dirty="0">
                <a:solidFill>
                  <a:srgbClr val="222222"/>
                </a:solidFill>
                <a:latin typeface="Helvetica" pitchFamily="2" charset="0"/>
              </a:rPr>
              <a:t>) is used to discriminate clouds from water, and a </a:t>
            </a:r>
            <a:r>
              <a:rPr lang="en-US" sz="1400" dirty="0" err="1">
                <a:solidFill>
                  <a:srgbClr val="222222"/>
                </a:solidFill>
                <a:latin typeface="Helvetica" pitchFamily="2" charset="0"/>
              </a:rPr>
              <a:t>cloudmask</a:t>
            </a:r>
            <a:r>
              <a:rPr lang="en-US" sz="1400" dirty="0">
                <a:solidFill>
                  <a:srgbClr val="222222"/>
                </a:solidFill>
                <a:latin typeface="Helvetica" pitchFamily="2" charset="0"/>
              </a:rPr>
              <a:t> (grey color) is overlaid on the image.</a:t>
            </a:r>
          </a:p>
          <a:p>
            <a:endParaRPr lang="en-US" sz="1400" dirty="0">
              <a:solidFill>
                <a:srgbClr val="222222"/>
              </a:solidFill>
              <a:latin typeface="Helvetica" pitchFamily="2" charset="0"/>
            </a:endParaRPr>
          </a:p>
          <a:p>
            <a:r>
              <a:rPr lang="en-US" sz="1400" dirty="0">
                <a:latin typeface="Helvetica" pitchFamily="2" charset="0"/>
              </a:rPr>
              <a:t>However </a:t>
            </a:r>
            <a:r>
              <a:rPr lang="en-US" sz="1400" dirty="0">
                <a:latin typeface="Helvetica" pitchFamily="2" charset="0"/>
                <a:hlinkClick r:id="rId7"/>
              </a:rPr>
              <a:t>Doxaran et al. (2009)</a:t>
            </a:r>
            <a:r>
              <a:rPr lang="en-US" sz="1400" dirty="0">
                <a:latin typeface="Helvetica" pitchFamily="2" charset="0"/>
              </a:rPr>
              <a:t> demonstrated that this product can be appropriate for monitoring reflective turbid waters,</a:t>
            </a:r>
          </a:p>
          <a:p>
            <a:endParaRPr lang="en-US" sz="1400" dirty="0">
              <a:latin typeface="Helvetica" pitchFamily="2" charset="0"/>
            </a:endParaRPr>
          </a:p>
          <a:p>
            <a:r>
              <a:rPr lang="en-US" sz="1400" dirty="0">
                <a:latin typeface="Helvetica" pitchFamily="2" charset="0"/>
              </a:rPr>
              <a:t>The strongest turbidity signal is observed at 555 nm (nLw555), as previously reported for other locations (e.g. </a:t>
            </a:r>
            <a:r>
              <a:rPr lang="en-US" sz="1400" dirty="0">
                <a:latin typeface="Helvetica" pitchFamily="2" charset="0"/>
                <a:hlinkClick r:id="rId8"/>
              </a:rPr>
              <a:t>Nezlin and DiGiacomo, 2005</a:t>
            </a:r>
            <a:r>
              <a:rPr lang="en-US" sz="1400" dirty="0">
                <a:latin typeface="Helvetica" pitchFamily="2" charset="0"/>
              </a:rPr>
              <a:t>, </a:t>
            </a:r>
            <a:r>
              <a:rPr lang="en-US" sz="1400" dirty="0">
                <a:latin typeface="Helvetica" pitchFamily="2" charset="0"/>
                <a:hlinkClick r:id="rId9"/>
              </a:rPr>
              <a:t>Nezlin et al., 2005</a:t>
            </a:r>
            <a:r>
              <a:rPr lang="en-US" sz="1400" dirty="0">
                <a:latin typeface="Helvetica" pitchFamily="2" charset="0"/>
              </a:rPr>
              <a:t>, </a:t>
            </a:r>
            <a:r>
              <a:rPr lang="en-US" sz="1400" dirty="0">
                <a:latin typeface="Helvetica" pitchFamily="2" charset="0"/>
                <a:hlinkClick r:id="rId10"/>
              </a:rPr>
              <a:t>Thomas and Weatherbee, 2006</a:t>
            </a:r>
            <a:r>
              <a:rPr lang="en-US" sz="1400" dirty="0">
                <a:latin typeface="Helvetica" pitchFamily="2" charset="0"/>
              </a:rPr>
              <a:t>).</a:t>
            </a:r>
          </a:p>
        </p:txBody>
      </p:sp>
    </p:spTree>
    <p:extLst>
      <p:ext uri="{BB962C8B-B14F-4D97-AF65-F5344CB8AC3E}">
        <p14:creationId xmlns:p14="http://schemas.microsoft.com/office/powerpoint/2010/main" val="334237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45698A-5738-4B4B-A205-6A5355A54849}"/>
              </a:ext>
            </a:extLst>
          </p:cNvPr>
          <p:cNvPicPr>
            <a:picLocks noChangeAspect="1"/>
          </p:cNvPicPr>
          <p:nvPr/>
        </p:nvPicPr>
        <p:blipFill>
          <a:blip r:embed="rId2"/>
          <a:stretch>
            <a:fillRect/>
          </a:stretch>
        </p:blipFill>
        <p:spPr>
          <a:xfrm>
            <a:off x="211575" y="182894"/>
            <a:ext cx="4826211" cy="2743200"/>
          </a:xfrm>
          <a:prstGeom prst="rect">
            <a:avLst/>
          </a:prstGeom>
        </p:spPr>
      </p:pic>
      <p:pic>
        <p:nvPicPr>
          <p:cNvPr id="9" name="Picture 8">
            <a:extLst>
              <a:ext uri="{FF2B5EF4-FFF2-40B4-BE49-F238E27FC236}">
                <a16:creationId xmlns:a16="http://schemas.microsoft.com/office/drawing/2014/main" id="{A3B92F25-71EB-7547-A5D7-4C44E2BFDA6D}"/>
              </a:ext>
            </a:extLst>
          </p:cNvPr>
          <p:cNvPicPr>
            <a:picLocks noChangeAspect="1"/>
          </p:cNvPicPr>
          <p:nvPr/>
        </p:nvPicPr>
        <p:blipFill>
          <a:blip r:embed="rId3"/>
          <a:stretch>
            <a:fillRect/>
          </a:stretch>
        </p:blipFill>
        <p:spPr>
          <a:xfrm>
            <a:off x="4221426" y="182894"/>
            <a:ext cx="4826211" cy="2743200"/>
          </a:xfrm>
          <a:prstGeom prst="rect">
            <a:avLst/>
          </a:prstGeom>
        </p:spPr>
      </p:pic>
      <p:pic>
        <p:nvPicPr>
          <p:cNvPr id="13" name="Picture 12">
            <a:extLst>
              <a:ext uri="{FF2B5EF4-FFF2-40B4-BE49-F238E27FC236}">
                <a16:creationId xmlns:a16="http://schemas.microsoft.com/office/drawing/2014/main" id="{0A74170C-3305-7645-AA24-AFB3348CC685}"/>
              </a:ext>
            </a:extLst>
          </p:cNvPr>
          <p:cNvPicPr>
            <a:picLocks noChangeAspect="1"/>
          </p:cNvPicPr>
          <p:nvPr/>
        </p:nvPicPr>
        <p:blipFill>
          <a:blip r:embed="rId4"/>
          <a:stretch>
            <a:fillRect/>
          </a:stretch>
        </p:blipFill>
        <p:spPr>
          <a:xfrm>
            <a:off x="211575" y="3177443"/>
            <a:ext cx="4625563" cy="2743200"/>
          </a:xfrm>
          <a:prstGeom prst="rect">
            <a:avLst/>
          </a:prstGeom>
        </p:spPr>
      </p:pic>
      <p:pic>
        <p:nvPicPr>
          <p:cNvPr id="11" name="Picture 10">
            <a:extLst>
              <a:ext uri="{FF2B5EF4-FFF2-40B4-BE49-F238E27FC236}">
                <a16:creationId xmlns:a16="http://schemas.microsoft.com/office/drawing/2014/main" id="{2F3C03FB-CD76-1746-95C6-F05911FAB7D9}"/>
              </a:ext>
            </a:extLst>
          </p:cNvPr>
          <p:cNvPicPr>
            <a:picLocks noChangeAspect="1"/>
          </p:cNvPicPr>
          <p:nvPr/>
        </p:nvPicPr>
        <p:blipFill>
          <a:blip r:embed="rId5"/>
          <a:stretch>
            <a:fillRect/>
          </a:stretch>
        </p:blipFill>
        <p:spPr>
          <a:xfrm>
            <a:off x="4221426" y="3177443"/>
            <a:ext cx="4625563" cy="2743200"/>
          </a:xfrm>
          <a:prstGeom prst="rect">
            <a:avLst/>
          </a:prstGeom>
        </p:spPr>
      </p:pic>
    </p:spTree>
    <p:extLst>
      <p:ext uri="{BB962C8B-B14F-4D97-AF65-F5344CB8AC3E}">
        <p14:creationId xmlns:p14="http://schemas.microsoft.com/office/powerpoint/2010/main" val="254614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47B80-B78B-DD46-BE40-CBDCE030C62C}"/>
              </a:ext>
            </a:extLst>
          </p:cNvPr>
          <p:cNvPicPr>
            <a:picLocks noChangeAspect="1"/>
          </p:cNvPicPr>
          <p:nvPr/>
        </p:nvPicPr>
        <p:blipFill>
          <a:blip r:embed="rId2"/>
          <a:stretch>
            <a:fillRect/>
          </a:stretch>
        </p:blipFill>
        <p:spPr>
          <a:xfrm>
            <a:off x="7686317" y="688520"/>
            <a:ext cx="1100463" cy="2722696"/>
          </a:xfrm>
          <a:prstGeom prst="rect">
            <a:avLst/>
          </a:prstGeom>
        </p:spPr>
      </p:pic>
      <p:pic>
        <p:nvPicPr>
          <p:cNvPr id="3" name="Picture 2">
            <a:extLst>
              <a:ext uri="{FF2B5EF4-FFF2-40B4-BE49-F238E27FC236}">
                <a16:creationId xmlns:a16="http://schemas.microsoft.com/office/drawing/2014/main" id="{C0DB9BC3-811F-8549-A72E-21CFCA0A4C91}"/>
              </a:ext>
            </a:extLst>
          </p:cNvPr>
          <p:cNvPicPr>
            <a:picLocks noChangeAspect="1"/>
          </p:cNvPicPr>
          <p:nvPr/>
        </p:nvPicPr>
        <p:blipFill>
          <a:blip r:embed="rId3"/>
          <a:stretch>
            <a:fillRect/>
          </a:stretch>
        </p:blipFill>
        <p:spPr>
          <a:xfrm>
            <a:off x="672999" y="700513"/>
            <a:ext cx="3171329" cy="2743200"/>
          </a:xfrm>
          <a:prstGeom prst="rect">
            <a:avLst/>
          </a:prstGeom>
        </p:spPr>
      </p:pic>
      <p:sp>
        <p:nvSpPr>
          <p:cNvPr id="4" name="TextBox 3">
            <a:extLst>
              <a:ext uri="{FF2B5EF4-FFF2-40B4-BE49-F238E27FC236}">
                <a16:creationId xmlns:a16="http://schemas.microsoft.com/office/drawing/2014/main" id="{CE904CEE-9F85-4A4D-AA43-EC039501C029}"/>
              </a:ext>
            </a:extLst>
          </p:cNvPr>
          <p:cNvSpPr txBox="1"/>
          <p:nvPr/>
        </p:nvSpPr>
        <p:spPr>
          <a:xfrm>
            <a:off x="1443330" y="165300"/>
            <a:ext cx="2015295" cy="523220"/>
          </a:xfrm>
          <a:prstGeom prst="rect">
            <a:avLst/>
          </a:prstGeom>
          <a:noFill/>
        </p:spPr>
        <p:txBody>
          <a:bodyPr wrap="none" rtlCol="0">
            <a:spAutoFit/>
          </a:bodyPr>
          <a:lstStyle/>
          <a:p>
            <a:pPr algn="ctr"/>
            <a:r>
              <a:rPr lang="en-US" sz="1400" dirty="0"/>
              <a:t>MODIS Color Index </a:t>
            </a:r>
          </a:p>
          <a:p>
            <a:pPr algn="ctr"/>
            <a:r>
              <a:rPr lang="en-US" sz="1400" dirty="0"/>
              <a:t>Aug 25 /2019 17:50 GMT</a:t>
            </a:r>
          </a:p>
        </p:txBody>
      </p:sp>
      <p:pic>
        <p:nvPicPr>
          <p:cNvPr id="5" name="Picture 4">
            <a:extLst>
              <a:ext uri="{FF2B5EF4-FFF2-40B4-BE49-F238E27FC236}">
                <a16:creationId xmlns:a16="http://schemas.microsoft.com/office/drawing/2014/main" id="{7C0EA1F0-3C71-6E4B-8912-F10055320D46}"/>
              </a:ext>
            </a:extLst>
          </p:cNvPr>
          <p:cNvPicPr>
            <a:picLocks noChangeAspect="1"/>
          </p:cNvPicPr>
          <p:nvPr/>
        </p:nvPicPr>
        <p:blipFill>
          <a:blip r:embed="rId4"/>
          <a:stretch>
            <a:fillRect/>
          </a:stretch>
        </p:blipFill>
        <p:spPr>
          <a:xfrm>
            <a:off x="4228959" y="688520"/>
            <a:ext cx="3171329" cy="2743200"/>
          </a:xfrm>
          <a:prstGeom prst="rect">
            <a:avLst/>
          </a:prstGeom>
        </p:spPr>
      </p:pic>
      <p:sp>
        <p:nvSpPr>
          <p:cNvPr id="6" name="TextBox 5">
            <a:extLst>
              <a:ext uri="{FF2B5EF4-FFF2-40B4-BE49-F238E27FC236}">
                <a16:creationId xmlns:a16="http://schemas.microsoft.com/office/drawing/2014/main" id="{AAF516E7-ACD7-1144-A7CD-5B92918A0E60}"/>
              </a:ext>
            </a:extLst>
          </p:cNvPr>
          <p:cNvSpPr txBox="1"/>
          <p:nvPr/>
        </p:nvSpPr>
        <p:spPr>
          <a:xfrm>
            <a:off x="4937105" y="165300"/>
            <a:ext cx="2015296" cy="523220"/>
          </a:xfrm>
          <a:prstGeom prst="rect">
            <a:avLst/>
          </a:prstGeom>
          <a:noFill/>
        </p:spPr>
        <p:txBody>
          <a:bodyPr wrap="none" rtlCol="0">
            <a:spAutoFit/>
          </a:bodyPr>
          <a:lstStyle/>
          <a:p>
            <a:pPr algn="ctr"/>
            <a:r>
              <a:rPr lang="en-US" sz="1400" dirty="0"/>
              <a:t>MODIS Color Index </a:t>
            </a:r>
          </a:p>
          <a:p>
            <a:pPr algn="ctr"/>
            <a:r>
              <a:rPr lang="en-US" sz="1400" dirty="0"/>
              <a:t>Aug 30 /2019 18:10 GMT</a:t>
            </a:r>
          </a:p>
        </p:txBody>
      </p:sp>
      <p:pic>
        <p:nvPicPr>
          <p:cNvPr id="12" name="Picture 11">
            <a:extLst>
              <a:ext uri="{FF2B5EF4-FFF2-40B4-BE49-F238E27FC236}">
                <a16:creationId xmlns:a16="http://schemas.microsoft.com/office/drawing/2014/main" id="{A70FAAD8-A669-B747-A58E-CC60B211DE66}"/>
              </a:ext>
            </a:extLst>
          </p:cNvPr>
          <p:cNvPicPr>
            <a:picLocks noChangeAspect="1"/>
          </p:cNvPicPr>
          <p:nvPr/>
        </p:nvPicPr>
        <p:blipFill>
          <a:blip r:embed="rId5"/>
          <a:stretch>
            <a:fillRect/>
          </a:stretch>
        </p:blipFill>
        <p:spPr>
          <a:xfrm>
            <a:off x="4036643" y="3566043"/>
            <a:ext cx="4640639" cy="3209544"/>
          </a:xfrm>
          <a:prstGeom prst="rect">
            <a:avLst/>
          </a:prstGeom>
        </p:spPr>
      </p:pic>
      <p:pic>
        <p:nvPicPr>
          <p:cNvPr id="14" name="Picture 13">
            <a:extLst>
              <a:ext uri="{FF2B5EF4-FFF2-40B4-BE49-F238E27FC236}">
                <a16:creationId xmlns:a16="http://schemas.microsoft.com/office/drawing/2014/main" id="{9564DCDC-92DF-4141-B1C2-1455788DD84F}"/>
              </a:ext>
            </a:extLst>
          </p:cNvPr>
          <p:cNvPicPr>
            <a:picLocks noChangeAspect="1"/>
          </p:cNvPicPr>
          <p:nvPr/>
        </p:nvPicPr>
        <p:blipFill rotWithShape="1">
          <a:blip r:embed="rId6"/>
          <a:srcRect r="19404"/>
          <a:stretch/>
        </p:blipFill>
        <p:spPr>
          <a:xfrm>
            <a:off x="296466" y="3566043"/>
            <a:ext cx="3740177" cy="3209544"/>
          </a:xfrm>
          <a:prstGeom prst="rect">
            <a:avLst/>
          </a:prstGeom>
        </p:spPr>
      </p:pic>
    </p:spTree>
    <p:extLst>
      <p:ext uri="{BB962C8B-B14F-4D97-AF65-F5344CB8AC3E}">
        <p14:creationId xmlns:p14="http://schemas.microsoft.com/office/powerpoint/2010/main" val="312875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E228A-4EAA-8540-B546-DBA25BF1F4ED}"/>
              </a:ext>
            </a:extLst>
          </p:cNvPr>
          <p:cNvPicPr>
            <a:picLocks noChangeAspect="1"/>
          </p:cNvPicPr>
          <p:nvPr/>
        </p:nvPicPr>
        <p:blipFill>
          <a:blip r:embed="rId2"/>
          <a:stretch>
            <a:fillRect/>
          </a:stretch>
        </p:blipFill>
        <p:spPr>
          <a:xfrm>
            <a:off x="1562100" y="636863"/>
            <a:ext cx="6096000" cy="1371600"/>
          </a:xfrm>
          <a:prstGeom prst="rect">
            <a:avLst/>
          </a:prstGeom>
        </p:spPr>
      </p:pic>
      <p:pic>
        <p:nvPicPr>
          <p:cNvPr id="7" name="Picture 6">
            <a:extLst>
              <a:ext uri="{FF2B5EF4-FFF2-40B4-BE49-F238E27FC236}">
                <a16:creationId xmlns:a16="http://schemas.microsoft.com/office/drawing/2014/main" id="{2B11761C-2930-0A41-88FA-3E4723124CAF}"/>
              </a:ext>
            </a:extLst>
          </p:cNvPr>
          <p:cNvPicPr>
            <a:picLocks noChangeAspect="1"/>
          </p:cNvPicPr>
          <p:nvPr/>
        </p:nvPicPr>
        <p:blipFill>
          <a:blip r:embed="rId3"/>
          <a:stretch>
            <a:fillRect/>
          </a:stretch>
        </p:blipFill>
        <p:spPr>
          <a:xfrm>
            <a:off x="1562100" y="1830315"/>
            <a:ext cx="6096000" cy="1371600"/>
          </a:xfrm>
          <a:prstGeom prst="rect">
            <a:avLst/>
          </a:prstGeom>
        </p:spPr>
      </p:pic>
      <p:pic>
        <p:nvPicPr>
          <p:cNvPr id="9" name="Picture 8">
            <a:extLst>
              <a:ext uri="{FF2B5EF4-FFF2-40B4-BE49-F238E27FC236}">
                <a16:creationId xmlns:a16="http://schemas.microsoft.com/office/drawing/2014/main" id="{EB56A9A0-2200-7342-8D5C-C9F27FD4A465}"/>
              </a:ext>
            </a:extLst>
          </p:cNvPr>
          <p:cNvPicPr>
            <a:picLocks noChangeAspect="1"/>
          </p:cNvPicPr>
          <p:nvPr/>
        </p:nvPicPr>
        <p:blipFill>
          <a:blip r:embed="rId4"/>
          <a:stretch>
            <a:fillRect/>
          </a:stretch>
        </p:blipFill>
        <p:spPr>
          <a:xfrm>
            <a:off x="1562100" y="3022001"/>
            <a:ext cx="6096000" cy="1371600"/>
          </a:xfrm>
          <a:prstGeom prst="rect">
            <a:avLst/>
          </a:prstGeom>
        </p:spPr>
      </p:pic>
      <p:pic>
        <p:nvPicPr>
          <p:cNvPr id="11" name="Picture 10">
            <a:extLst>
              <a:ext uri="{FF2B5EF4-FFF2-40B4-BE49-F238E27FC236}">
                <a16:creationId xmlns:a16="http://schemas.microsoft.com/office/drawing/2014/main" id="{E6555774-58BF-6B46-8031-7C884D64EE2A}"/>
              </a:ext>
            </a:extLst>
          </p:cNvPr>
          <p:cNvPicPr>
            <a:picLocks noChangeAspect="1"/>
          </p:cNvPicPr>
          <p:nvPr/>
        </p:nvPicPr>
        <p:blipFill>
          <a:blip r:embed="rId5"/>
          <a:stretch>
            <a:fillRect/>
          </a:stretch>
        </p:blipFill>
        <p:spPr>
          <a:xfrm>
            <a:off x="1568420" y="4209557"/>
            <a:ext cx="6096000" cy="1371600"/>
          </a:xfrm>
          <a:prstGeom prst="rect">
            <a:avLst/>
          </a:prstGeom>
        </p:spPr>
      </p:pic>
      <p:sp>
        <p:nvSpPr>
          <p:cNvPr id="20" name="TextBox 19">
            <a:extLst>
              <a:ext uri="{FF2B5EF4-FFF2-40B4-BE49-F238E27FC236}">
                <a16:creationId xmlns:a16="http://schemas.microsoft.com/office/drawing/2014/main" id="{0FDAB35A-B8F7-FC46-BEBC-DD875A8A477B}"/>
              </a:ext>
            </a:extLst>
          </p:cNvPr>
          <p:cNvSpPr txBox="1"/>
          <p:nvPr/>
        </p:nvSpPr>
        <p:spPr>
          <a:xfrm>
            <a:off x="1200865" y="52088"/>
            <a:ext cx="6818470" cy="584775"/>
          </a:xfrm>
          <a:prstGeom prst="rect">
            <a:avLst/>
          </a:prstGeom>
          <a:noFill/>
        </p:spPr>
        <p:txBody>
          <a:bodyPr wrap="none" rtlCol="0">
            <a:spAutoFit/>
          </a:bodyPr>
          <a:lstStyle/>
          <a:p>
            <a:r>
              <a:rPr lang="en-US" sz="3200" dirty="0">
                <a:solidFill>
                  <a:schemeClr val="bg1"/>
                </a:solidFill>
              </a:rPr>
              <a:t>Inside Area of Fresh Water Influence</a:t>
            </a:r>
          </a:p>
        </p:txBody>
      </p:sp>
      <p:sp>
        <p:nvSpPr>
          <p:cNvPr id="21" name="Rectangle 20">
            <a:extLst>
              <a:ext uri="{FF2B5EF4-FFF2-40B4-BE49-F238E27FC236}">
                <a16:creationId xmlns:a16="http://schemas.microsoft.com/office/drawing/2014/main" id="{2AAFACB4-6ED9-4643-80B6-65DD8A2FB33D}"/>
              </a:ext>
            </a:extLst>
          </p:cNvPr>
          <p:cNvSpPr/>
          <p:nvPr/>
        </p:nvSpPr>
        <p:spPr>
          <a:xfrm>
            <a:off x="8096036" y="780399"/>
            <a:ext cx="493160" cy="54971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F8E56E-2A6A-A645-B3AF-2A243BEE2370}"/>
              </a:ext>
            </a:extLst>
          </p:cNvPr>
          <p:cNvPicPr>
            <a:picLocks noChangeAspect="1"/>
          </p:cNvPicPr>
          <p:nvPr/>
        </p:nvPicPr>
        <p:blipFill>
          <a:blip r:embed="rId6"/>
          <a:stretch>
            <a:fillRect/>
          </a:stretch>
        </p:blipFill>
        <p:spPr>
          <a:xfrm>
            <a:off x="1578934" y="5397113"/>
            <a:ext cx="6096000" cy="1371600"/>
          </a:xfrm>
          <a:prstGeom prst="rect">
            <a:avLst/>
          </a:prstGeom>
        </p:spPr>
      </p:pic>
      <p:pic>
        <p:nvPicPr>
          <p:cNvPr id="12" name="Picture 11">
            <a:extLst>
              <a:ext uri="{FF2B5EF4-FFF2-40B4-BE49-F238E27FC236}">
                <a16:creationId xmlns:a16="http://schemas.microsoft.com/office/drawing/2014/main" id="{225399FA-D16B-A54F-B12A-396C7C7957B9}"/>
              </a:ext>
            </a:extLst>
          </p:cNvPr>
          <p:cNvPicPr>
            <a:picLocks noChangeAspect="1"/>
          </p:cNvPicPr>
          <p:nvPr/>
        </p:nvPicPr>
        <p:blipFill>
          <a:blip r:embed="rId7"/>
          <a:stretch>
            <a:fillRect/>
          </a:stretch>
        </p:blipFill>
        <p:spPr>
          <a:xfrm>
            <a:off x="2595473" y="87175"/>
            <a:ext cx="2373423" cy="226715"/>
          </a:xfrm>
          <a:prstGeom prst="rect">
            <a:avLst/>
          </a:prstGeom>
          <a:solidFill>
            <a:srgbClr val="FF7E79">
              <a:alpha val="21176"/>
            </a:srgbClr>
          </a:solidFill>
        </p:spPr>
      </p:pic>
      <p:pic>
        <p:nvPicPr>
          <p:cNvPr id="13" name="Picture 12">
            <a:extLst>
              <a:ext uri="{FF2B5EF4-FFF2-40B4-BE49-F238E27FC236}">
                <a16:creationId xmlns:a16="http://schemas.microsoft.com/office/drawing/2014/main" id="{BB6ABDDE-1DD8-EB43-A1D9-EE997FAFBCE1}"/>
              </a:ext>
            </a:extLst>
          </p:cNvPr>
          <p:cNvPicPr>
            <a:picLocks noChangeAspect="1"/>
          </p:cNvPicPr>
          <p:nvPr/>
        </p:nvPicPr>
        <p:blipFill>
          <a:blip r:embed="rId8"/>
          <a:stretch>
            <a:fillRect/>
          </a:stretch>
        </p:blipFill>
        <p:spPr>
          <a:xfrm>
            <a:off x="4852798" y="353415"/>
            <a:ext cx="2542307" cy="228600"/>
          </a:xfrm>
          <a:prstGeom prst="rect">
            <a:avLst/>
          </a:prstGeom>
          <a:solidFill>
            <a:srgbClr val="4E8F00">
              <a:alpha val="21961"/>
            </a:srgbClr>
          </a:solidFill>
        </p:spPr>
      </p:pic>
      <p:sp>
        <p:nvSpPr>
          <p:cNvPr id="14" name="TextBox 13">
            <a:extLst>
              <a:ext uri="{FF2B5EF4-FFF2-40B4-BE49-F238E27FC236}">
                <a16:creationId xmlns:a16="http://schemas.microsoft.com/office/drawing/2014/main" id="{7ED5488A-D533-844C-AC7D-827A9835CF69}"/>
              </a:ext>
            </a:extLst>
          </p:cNvPr>
          <p:cNvSpPr txBox="1"/>
          <p:nvPr/>
        </p:nvSpPr>
        <p:spPr>
          <a:xfrm>
            <a:off x="1501904" y="268103"/>
            <a:ext cx="1093569" cy="461665"/>
          </a:xfrm>
          <a:prstGeom prst="rect">
            <a:avLst/>
          </a:prstGeom>
          <a:noFill/>
        </p:spPr>
        <p:txBody>
          <a:bodyPr wrap="none" rtlCol="0">
            <a:spAutoFit/>
          </a:bodyPr>
          <a:lstStyle/>
          <a:p>
            <a:r>
              <a:rPr lang="en-US" sz="2400" dirty="0"/>
              <a:t>Dorian</a:t>
            </a:r>
          </a:p>
        </p:txBody>
      </p:sp>
      <p:cxnSp>
        <p:nvCxnSpPr>
          <p:cNvPr id="15" name="Straight Arrow Connector 14">
            <a:extLst>
              <a:ext uri="{FF2B5EF4-FFF2-40B4-BE49-F238E27FC236}">
                <a16:creationId xmlns:a16="http://schemas.microsoft.com/office/drawing/2014/main" id="{FAE74DA3-6F8E-B845-83CD-9B55DB349B7F}"/>
              </a:ext>
            </a:extLst>
          </p:cNvPr>
          <p:cNvCxnSpPr>
            <a:cxnSpLocks/>
          </p:cNvCxnSpPr>
          <p:nvPr/>
        </p:nvCxnSpPr>
        <p:spPr>
          <a:xfrm>
            <a:off x="2140990" y="661886"/>
            <a:ext cx="658313" cy="58916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98DCE2-32BD-EF47-94CF-2C68D8B75CBF}"/>
              </a:ext>
            </a:extLst>
          </p:cNvPr>
          <p:cNvSpPr txBox="1"/>
          <p:nvPr/>
        </p:nvSpPr>
        <p:spPr>
          <a:xfrm>
            <a:off x="2799304" y="1410987"/>
            <a:ext cx="1417632" cy="369332"/>
          </a:xfrm>
          <a:prstGeom prst="rect">
            <a:avLst/>
          </a:prstGeom>
          <a:noFill/>
        </p:spPr>
        <p:txBody>
          <a:bodyPr wrap="none" rtlCol="0">
            <a:spAutoFit/>
          </a:bodyPr>
          <a:lstStyle/>
          <a:p>
            <a:r>
              <a:rPr lang="en-US" dirty="0"/>
              <a:t>Observations</a:t>
            </a:r>
          </a:p>
        </p:txBody>
      </p:sp>
      <p:sp>
        <p:nvSpPr>
          <p:cNvPr id="19" name="TextBox 18">
            <a:extLst>
              <a:ext uri="{FF2B5EF4-FFF2-40B4-BE49-F238E27FC236}">
                <a16:creationId xmlns:a16="http://schemas.microsoft.com/office/drawing/2014/main" id="{185DFC98-6D80-0842-A6C2-15FDE5381145}"/>
              </a:ext>
            </a:extLst>
          </p:cNvPr>
          <p:cNvSpPr txBox="1"/>
          <p:nvPr/>
        </p:nvSpPr>
        <p:spPr>
          <a:xfrm>
            <a:off x="2799304" y="2621417"/>
            <a:ext cx="2446824" cy="369332"/>
          </a:xfrm>
          <a:prstGeom prst="rect">
            <a:avLst/>
          </a:prstGeom>
          <a:noFill/>
        </p:spPr>
        <p:txBody>
          <a:bodyPr wrap="none" rtlCol="0">
            <a:spAutoFit/>
          </a:bodyPr>
          <a:lstStyle/>
          <a:p>
            <a:r>
              <a:rPr lang="en-US" dirty="0"/>
              <a:t>Data Assimilative Model</a:t>
            </a:r>
          </a:p>
        </p:txBody>
      </p:sp>
      <p:sp>
        <p:nvSpPr>
          <p:cNvPr id="22" name="TextBox 21">
            <a:extLst>
              <a:ext uri="{FF2B5EF4-FFF2-40B4-BE49-F238E27FC236}">
                <a16:creationId xmlns:a16="http://schemas.microsoft.com/office/drawing/2014/main" id="{CF9930D7-310E-1E46-A009-ABEA9D04C00C}"/>
              </a:ext>
            </a:extLst>
          </p:cNvPr>
          <p:cNvSpPr txBox="1"/>
          <p:nvPr/>
        </p:nvSpPr>
        <p:spPr>
          <a:xfrm>
            <a:off x="2799304" y="3790876"/>
            <a:ext cx="972317" cy="369332"/>
          </a:xfrm>
          <a:prstGeom prst="rect">
            <a:avLst/>
          </a:prstGeom>
          <a:noFill/>
        </p:spPr>
        <p:txBody>
          <a:bodyPr wrap="none" rtlCol="0">
            <a:spAutoFit/>
          </a:bodyPr>
          <a:lstStyle/>
          <a:p>
            <a:r>
              <a:rPr lang="en-US" dirty="0"/>
              <a:t>Forecast</a:t>
            </a:r>
          </a:p>
        </p:txBody>
      </p:sp>
      <p:sp>
        <p:nvSpPr>
          <p:cNvPr id="23" name="TextBox 22">
            <a:extLst>
              <a:ext uri="{FF2B5EF4-FFF2-40B4-BE49-F238E27FC236}">
                <a16:creationId xmlns:a16="http://schemas.microsoft.com/office/drawing/2014/main" id="{70102B02-C3E0-4644-B107-CD6A152CFBD4}"/>
              </a:ext>
            </a:extLst>
          </p:cNvPr>
          <p:cNvSpPr txBox="1"/>
          <p:nvPr/>
        </p:nvSpPr>
        <p:spPr>
          <a:xfrm>
            <a:off x="2799304" y="5006555"/>
            <a:ext cx="972317" cy="369332"/>
          </a:xfrm>
          <a:prstGeom prst="rect">
            <a:avLst/>
          </a:prstGeom>
          <a:noFill/>
        </p:spPr>
        <p:txBody>
          <a:bodyPr wrap="none" rtlCol="0">
            <a:spAutoFit/>
          </a:bodyPr>
          <a:lstStyle/>
          <a:p>
            <a:r>
              <a:rPr lang="en-US" dirty="0"/>
              <a:t>Forecast</a:t>
            </a:r>
          </a:p>
        </p:txBody>
      </p:sp>
      <p:sp>
        <p:nvSpPr>
          <p:cNvPr id="24" name="TextBox 23">
            <a:extLst>
              <a:ext uri="{FF2B5EF4-FFF2-40B4-BE49-F238E27FC236}">
                <a16:creationId xmlns:a16="http://schemas.microsoft.com/office/drawing/2014/main" id="{F78E0FCD-5F48-4B42-849A-0B33E285BD80}"/>
              </a:ext>
            </a:extLst>
          </p:cNvPr>
          <p:cNvSpPr txBox="1"/>
          <p:nvPr/>
        </p:nvSpPr>
        <p:spPr>
          <a:xfrm>
            <a:off x="2799303" y="6176421"/>
            <a:ext cx="972317" cy="369332"/>
          </a:xfrm>
          <a:prstGeom prst="rect">
            <a:avLst/>
          </a:prstGeom>
          <a:noFill/>
        </p:spPr>
        <p:txBody>
          <a:bodyPr wrap="none" rtlCol="0">
            <a:spAutoFit/>
          </a:bodyPr>
          <a:lstStyle/>
          <a:p>
            <a:r>
              <a:rPr lang="en-US" dirty="0"/>
              <a:t>Forecast</a:t>
            </a:r>
          </a:p>
        </p:txBody>
      </p:sp>
      <p:cxnSp>
        <p:nvCxnSpPr>
          <p:cNvPr id="25" name="Straight Arrow Connector 24">
            <a:extLst>
              <a:ext uri="{FF2B5EF4-FFF2-40B4-BE49-F238E27FC236}">
                <a16:creationId xmlns:a16="http://schemas.microsoft.com/office/drawing/2014/main" id="{90467B4E-7678-9847-908A-F143FA1C0EDD}"/>
              </a:ext>
            </a:extLst>
          </p:cNvPr>
          <p:cNvCxnSpPr>
            <a:cxnSpLocks/>
          </p:cNvCxnSpPr>
          <p:nvPr/>
        </p:nvCxnSpPr>
        <p:spPr>
          <a:xfrm>
            <a:off x="2650764" y="325787"/>
            <a:ext cx="0" cy="702296"/>
          </a:xfrm>
          <a:prstGeom prst="straightConnector1">
            <a:avLst/>
          </a:prstGeom>
          <a:ln w="12700">
            <a:solidFill>
              <a:srgbClr val="FF7E7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7A8B6CD-BE50-804C-AA34-AECF574C8D8D}"/>
              </a:ext>
            </a:extLst>
          </p:cNvPr>
          <p:cNvCxnSpPr>
            <a:cxnSpLocks/>
          </p:cNvCxnSpPr>
          <p:nvPr/>
        </p:nvCxnSpPr>
        <p:spPr>
          <a:xfrm>
            <a:off x="6371554" y="582015"/>
            <a:ext cx="0" cy="340998"/>
          </a:xfrm>
          <a:prstGeom prst="straightConnector1">
            <a:avLst/>
          </a:prstGeom>
          <a:ln w="12700">
            <a:solidFill>
              <a:srgbClr val="4E8F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39D89-B3A2-F644-85E4-4148421ED49F}"/>
              </a:ext>
            </a:extLst>
          </p:cNvPr>
          <p:cNvSpPr txBox="1"/>
          <p:nvPr/>
        </p:nvSpPr>
        <p:spPr>
          <a:xfrm>
            <a:off x="2112436" y="1407152"/>
            <a:ext cx="436338" cy="369332"/>
          </a:xfrm>
          <a:prstGeom prst="rect">
            <a:avLst/>
          </a:prstGeom>
          <a:noFill/>
        </p:spPr>
        <p:txBody>
          <a:bodyPr wrap="none" rtlCol="0">
            <a:spAutoFit/>
          </a:bodyPr>
          <a:lstStyle/>
          <a:p>
            <a:r>
              <a:rPr lang="en-US" dirty="0"/>
              <a:t>(a)</a:t>
            </a:r>
          </a:p>
        </p:txBody>
      </p:sp>
      <p:sp>
        <p:nvSpPr>
          <p:cNvPr id="28" name="TextBox 27">
            <a:extLst>
              <a:ext uri="{FF2B5EF4-FFF2-40B4-BE49-F238E27FC236}">
                <a16:creationId xmlns:a16="http://schemas.microsoft.com/office/drawing/2014/main" id="{239F9549-6163-B645-8AB3-93C0BB8D791A}"/>
              </a:ext>
            </a:extLst>
          </p:cNvPr>
          <p:cNvSpPr txBox="1"/>
          <p:nvPr/>
        </p:nvSpPr>
        <p:spPr>
          <a:xfrm>
            <a:off x="2096848" y="2635355"/>
            <a:ext cx="447558" cy="369332"/>
          </a:xfrm>
          <a:prstGeom prst="rect">
            <a:avLst/>
          </a:prstGeom>
          <a:noFill/>
        </p:spPr>
        <p:txBody>
          <a:bodyPr wrap="none" rtlCol="0">
            <a:spAutoFit/>
          </a:bodyPr>
          <a:lstStyle/>
          <a:p>
            <a:r>
              <a:rPr lang="en-US" dirty="0"/>
              <a:t>(b)</a:t>
            </a:r>
          </a:p>
        </p:txBody>
      </p:sp>
      <p:sp>
        <p:nvSpPr>
          <p:cNvPr id="29" name="TextBox 28">
            <a:extLst>
              <a:ext uri="{FF2B5EF4-FFF2-40B4-BE49-F238E27FC236}">
                <a16:creationId xmlns:a16="http://schemas.microsoft.com/office/drawing/2014/main" id="{53304643-7972-AB48-90E5-7A7C0B10F97F}"/>
              </a:ext>
            </a:extLst>
          </p:cNvPr>
          <p:cNvSpPr txBox="1"/>
          <p:nvPr/>
        </p:nvSpPr>
        <p:spPr>
          <a:xfrm>
            <a:off x="2108068" y="3798829"/>
            <a:ext cx="423514" cy="369332"/>
          </a:xfrm>
          <a:prstGeom prst="rect">
            <a:avLst/>
          </a:prstGeom>
          <a:noFill/>
        </p:spPr>
        <p:txBody>
          <a:bodyPr wrap="none" rtlCol="0">
            <a:spAutoFit/>
          </a:bodyPr>
          <a:lstStyle/>
          <a:p>
            <a:r>
              <a:rPr lang="en-US" dirty="0"/>
              <a:t>(c)</a:t>
            </a:r>
          </a:p>
        </p:txBody>
      </p:sp>
      <p:sp>
        <p:nvSpPr>
          <p:cNvPr id="30" name="TextBox 29">
            <a:extLst>
              <a:ext uri="{FF2B5EF4-FFF2-40B4-BE49-F238E27FC236}">
                <a16:creationId xmlns:a16="http://schemas.microsoft.com/office/drawing/2014/main" id="{B27AB766-035C-EF4F-AF27-F630800B892A}"/>
              </a:ext>
            </a:extLst>
          </p:cNvPr>
          <p:cNvSpPr txBox="1"/>
          <p:nvPr/>
        </p:nvSpPr>
        <p:spPr>
          <a:xfrm>
            <a:off x="2134018" y="5003572"/>
            <a:ext cx="447558" cy="369332"/>
          </a:xfrm>
          <a:prstGeom prst="rect">
            <a:avLst/>
          </a:prstGeom>
          <a:noFill/>
        </p:spPr>
        <p:txBody>
          <a:bodyPr wrap="none" rtlCol="0">
            <a:spAutoFit/>
          </a:bodyPr>
          <a:lstStyle/>
          <a:p>
            <a:r>
              <a:rPr lang="en-US" dirty="0"/>
              <a:t>(d)</a:t>
            </a:r>
          </a:p>
        </p:txBody>
      </p:sp>
      <p:sp>
        <p:nvSpPr>
          <p:cNvPr id="31" name="TextBox 30">
            <a:extLst>
              <a:ext uri="{FF2B5EF4-FFF2-40B4-BE49-F238E27FC236}">
                <a16:creationId xmlns:a16="http://schemas.microsoft.com/office/drawing/2014/main" id="{22C9F499-6668-8646-846E-C7C5B82530A3}"/>
              </a:ext>
            </a:extLst>
          </p:cNvPr>
          <p:cNvSpPr txBox="1"/>
          <p:nvPr/>
        </p:nvSpPr>
        <p:spPr>
          <a:xfrm>
            <a:off x="2139628" y="6194111"/>
            <a:ext cx="441146" cy="369332"/>
          </a:xfrm>
          <a:prstGeom prst="rect">
            <a:avLst/>
          </a:prstGeom>
          <a:noFill/>
        </p:spPr>
        <p:txBody>
          <a:bodyPr wrap="none" rtlCol="0">
            <a:spAutoFit/>
          </a:bodyPr>
          <a:lstStyle/>
          <a:p>
            <a:r>
              <a:rPr lang="en-US" dirty="0"/>
              <a:t>(e)</a:t>
            </a:r>
          </a:p>
        </p:txBody>
      </p:sp>
      <p:sp>
        <p:nvSpPr>
          <p:cNvPr id="8" name="Rectangle 7">
            <a:extLst>
              <a:ext uri="{FF2B5EF4-FFF2-40B4-BE49-F238E27FC236}">
                <a16:creationId xmlns:a16="http://schemas.microsoft.com/office/drawing/2014/main" id="{1C6FED67-80A9-E543-90F2-6226914C66B2}"/>
              </a:ext>
            </a:extLst>
          </p:cNvPr>
          <p:cNvSpPr/>
          <p:nvPr/>
        </p:nvSpPr>
        <p:spPr>
          <a:xfrm>
            <a:off x="7426822" y="941848"/>
            <a:ext cx="411895" cy="533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1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9E168BE-118E-F742-88FD-2BCE98FF10F3}"/>
              </a:ext>
            </a:extLst>
          </p:cNvPr>
          <p:cNvSpPr txBox="1"/>
          <p:nvPr/>
        </p:nvSpPr>
        <p:spPr>
          <a:xfrm>
            <a:off x="3640606" y="67518"/>
            <a:ext cx="2903359" cy="369332"/>
          </a:xfrm>
          <a:prstGeom prst="rect">
            <a:avLst/>
          </a:prstGeom>
          <a:noFill/>
        </p:spPr>
        <p:txBody>
          <a:bodyPr wrap="none" rtlCol="0">
            <a:spAutoFit/>
          </a:bodyPr>
          <a:lstStyle/>
          <a:p>
            <a:r>
              <a:rPr lang="en-US" dirty="0">
                <a:solidFill>
                  <a:schemeClr val="bg1"/>
                </a:solidFill>
              </a:rPr>
              <a:t>Inside Barrier layer SG665</a:t>
            </a:r>
          </a:p>
        </p:txBody>
      </p:sp>
      <p:pic>
        <p:nvPicPr>
          <p:cNvPr id="3" name="Picture 2">
            <a:extLst>
              <a:ext uri="{FF2B5EF4-FFF2-40B4-BE49-F238E27FC236}">
                <a16:creationId xmlns:a16="http://schemas.microsoft.com/office/drawing/2014/main" id="{A215BB62-DF15-FC49-93C9-77F1586A3281}"/>
              </a:ext>
            </a:extLst>
          </p:cNvPr>
          <p:cNvPicPr>
            <a:picLocks noChangeAspect="1"/>
          </p:cNvPicPr>
          <p:nvPr/>
        </p:nvPicPr>
        <p:blipFill>
          <a:blip r:embed="rId3"/>
          <a:stretch>
            <a:fillRect/>
          </a:stretch>
        </p:blipFill>
        <p:spPr>
          <a:xfrm>
            <a:off x="7211970" y="2395251"/>
            <a:ext cx="1929384" cy="1435327"/>
          </a:xfrm>
          <a:prstGeom prst="rect">
            <a:avLst/>
          </a:prstGeom>
        </p:spPr>
      </p:pic>
      <p:pic>
        <p:nvPicPr>
          <p:cNvPr id="5" name="Picture 4">
            <a:extLst>
              <a:ext uri="{FF2B5EF4-FFF2-40B4-BE49-F238E27FC236}">
                <a16:creationId xmlns:a16="http://schemas.microsoft.com/office/drawing/2014/main" id="{E3769591-D650-FF42-A5F7-02C8A99C074C}"/>
              </a:ext>
            </a:extLst>
          </p:cNvPr>
          <p:cNvPicPr>
            <a:picLocks noChangeAspect="1"/>
          </p:cNvPicPr>
          <p:nvPr/>
        </p:nvPicPr>
        <p:blipFill>
          <a:blip r:embed="rId4"/>
          <a:stretch>
            <a:fillRect/>
          </a:stretch>
        </p:blipFill>
        <p:spPr>
          <a:xfrm>
            <a:off x="5396779" y="2395251"/>
            <a:ext cx="1929384" cy="1435326"/>
          </a:xfrm>
          <a:prstGeom prst="rect">
            <a:avLst/>
          </a:prstGeom>
        </p:spPr>
      </p:pic>
      <p:pic>
        <p:nvPicPr>
          <p:cNvPr id="7" name="Picture 6">
            <a:extLst>
              <a:ext uri="{FF2B5EF4-FFF2-40B4-BE49-F238E27FC236}">
                <a16:creationId xmlns:a16="http://schemas.microsoft.com/office/drawing/2014/main" id="{CA68489C-AAC4-9141-97A1-98025B7B44BD}"/>
              </a:ext>
            </a:extLst>
          </p:cNvPr>
          <p:cNvPicPr>
            <a:picLocks noChangeAspect="1"/>
          </p:cNvPicPr>
          <p:nvPr/>
        </p:nvPicPr>
        <p:blipFill>
          <a:blip r:embed="rId5"/>
          <a:stretch>
            <a:fillRect/>
          </a:stretch>
        </p:blipFill>
        <p:spPr>
          <a:xfrm>
            <a:off x="3610543" y="2395251"/>
            <a:ext cx="1929384" cy="1435326"/>
          </a:xfrm>
          <a:prstGeom prst="rect">
            <a:avLst/>
          </a:prstGeom>
        </p:spPr>
      </p:pic>
      <p:pic>
        <p:nvPicPr>
          <p:cNvPr id="9" name="Picture 8">
            <a:extLst>
              <a:ext uri="{FF2B5EF4-FFF2-40B4-BE49-F238E27FC236}">
                <a16:creationId xmlns:a16="http://schemas.microsoft.com/office/drawing/2014/main" id="{FAA6A9F2-2146-8F4C-A6D8-DC7F3D37D083}"/>
              </a:ext>
            </a:extLst>
          </p:cNvPr>
          <p:cNvPicPr>
            <a:picLocks noChangeAspect="1"/>
          </p:cNvPicPr>
          <p:nvPr/>
        </p:nvPicPr>
        <p:blipFill>
          <a:blip r:embed="rId6"/>
          <a:stretch>
            <a:fillRect/>
          </a:stretch>
        </p:blipFill>
        <p:spPr>
          <a:xfrm>
            <a:off x="1809543" y="2381394"/>
            <a:ext cx="1929384" cy="1435326"/>
          </a:xfrm>
          <a:prstGeom prst="rect">
            <a:avLst/>
          </a:prstGeom>
        </p:spPr>
      </p:pic>
      <p:pic>
        <p:nvPicPr>
          <p:cNvPr id="11" name="Picture 10">
            <a:extLst>
              <a:ext uri="{FF2B5EF4-FFF2-40B4-BE49-F238E27FC236}">
                <a16:creationId xmlns:a16="http://schemas.microsoft.com/office/drawing/2014/main" id="{4F35D00E-C873-D44C-81B5-E022A40406DE}"/>
              </a:ext>
            </a:extLst>
          </p:cNvPr>
          <p:cNvPicPr>
            <a:picLocks noChangeAspect="1"/>
          </p:cNvPicPr>
          <p:nvPr/>
        </p:nvPicPr>
        <p:blipFill>
          <a:blip r:embed="rId7"/>
          <a:stretch>
            <a:fillRect/>
          </a:stretch>
        </p:blipFill>
        <p:spPr>
          <a:xfrm>
            <a:off x="2276" y="2381394"/>
            <a:ext cx="1929384" cy="1435326"/>
          </a:xfrm>
          <a:prstGeom prst="rect">
            <a:avLst/>
          </a:prstGeom>
        </p:spPr>
      </p:pic>
      <p:sp>
        <p:nvSpPr>
          <p:cNvPr id="16" name="TextBox 15">
            <a:extLst>
              <a:ext uri="{FF2B5EF4-FFF2-40B4-BE49-F238E27FC236}">
                <a16:creationId xmlns:a16="http://schemas.microsoft.com/office/drawing/2014/main" id="{B353698D-1DE5-2746-B91B-622227651833}"/>
              </a:ext>
            </a:extLst>
          </p:cNvPr>
          <p:cNvSpPr txBox="1"/>
          <p:nvPr/>
        </p:nvSpPr>
        <p:spPr>
          <a:xfrm>
            <a:off x="1530757" y="2870391"/>
            <a:ext cx="351378" cy="276999"/>
          </a:xfrm>
          <a:prstGeom prst="rect">
            <a:avLst/>
          </a:prstGeom>
          <a:noFill/>
        </p:spPr>
        <p:txBody>
          <a:bodyPr wrap="none" rtlCol="0">
            <a:spAutoFit/>
          </a:bodyPr>
          <a:lstStyle/>
          <a:p>
            <a:r>
              <a:rPr lang="en-US" sz="1200" dirty="0"/>
              <a:t>(a)</a:t>
            </a:r>
          </a:p>
        </p:txBody>
      </p:sp>
      <p:sp>
        <p:nvSpPr>
          <p:cNvPr id="18" name="TextBox 17">
            <a:extLst>
              <a:ext uri="{FF2B5EF4-FFF2-40B4-BE49-F238E27FC236}">
                <a16:creationId xmlns:a16="http://schemas.microsoft.com/office/drawing/2014/main" id="{E84A9A93-8D99-4E4D-92D8-9F976C8CF2CB}"/>
              </a:ext>
            </a:extLst>
          </p:cNvPr>
          <p:cNvSpPr txBox="1"/>
          <p:nvPr/>
        </p:nvSpPr>
        <p:spPr>
          <a:xfrm>
            <a:off x="3329706" y="2886784"/>
            <a:ext cx="357790" cy="276999"/>
          </a:xfrm>
          <a:prstGeom prst="rect">
            <a:avLst/>
          </a:prstGeom>
          <a:noFill/>
        </p:spPr>
        <p:txBody>
          <a:bodyPr wrap="none" rtlCol="0">
            <a:spAutoFit/>
          </a:bodyPr>
          <a:lstStyle/>
          <a:p>
            <a:r>
              <a:rPr lang="en-US" sz="1200" dirty="0"/>
              <a:t>(b)</a:t>
            </a:r>
          </a:p>
        </p:txBody>
      </p:sp>
      <p:sp>
        <p:nvSpPr>
          <p:cNvPr id="23" name="TextBox 22">
            <a:extLst>
              <a:ext uri="{FF2B5EF4-FFF2-40B4-BE49-F238E27FC236}">
                <a16:creationId xmlns:a16="http://schemas.microsoft.com/office/drawing/2014/main" id="{36931933-56BF-DC46-ABBD-A53DD7EFC04F}"/>
              </a:ext>
            </a:extLst>
          </p:cNvPr>
          <p:cNvSpPr txBox="1"/>
          <p:nvPr/>
        </p:nvSpPr>
        <p:spPr>
          <a:xfrm>
            <a:off x="243375" y="2448327"/>
            <a:ext cx="474810" cy="276999"/>
          </a:xfrm>
          <a:prstGeom prst="rect">
            <a:avLst/>
          </a:prstGeom>
          <a:noFill/>
        </p:spPr>
        <p:txBody>
          <a:bodyPr wrap="none" rtlCol="0">
            <a:spAutoFit/>
          </a:bodyPr>
          <a:lstStyle/>
          <a:p>
            <a:r>
              <a:rPr lang="en-US" sz="1200" dirty="0">
                <a:solidFill>
                  <a:srgbClr val="C00000"/>
                </a:solidFill>
              </a:rPr>
              <a:t>MLD</a:t>
            </a:r>
          </a:p>
        </p:txBody>
      </p:sp>
      <p:sp>
        <p:nvSpPr>
          <p:cNvPr id="24" name="TextBox 23">
            <a:extLst>
              <a:ext uri="{FF2B5EF4-FFF2-40B4-BE49-F238E27FC236}">
                <a16:creationId xmlns:a16="http://schemas.microsoft.com/office/drawing/2014/main" id="{4520E08F-2B4F-7340-BB56-4CCB1912D490}"/>
              </a:ext>
            </a:extLst>
          </p:cNvPr>
          <p:cNvSpPr txBox="1"/>
          <p:nvPr/>
        </p:nvSpPr>
        <p:spPr>
          <a:xfrm>
            <a:off x="236751" y="2610666"/>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25" name="TextBox 24">
            <a:extLst>
              <a:ext uri="{FF2B5EF4-FFF2-40B4-BE49-F238E27FC236}">
                <a16:creationId xmlns:a16="http://schemas.microsoft.com/office/drawing/2014/main" id="{DE9507A1-917D-934C-9F04-AC067390266B}"/>
              </a:ext>
            </a:extLst>
          </p:cNvPr>
          <p:cNvSpPr txBox="1"/>
          <p:nvPr/>
        </p:nvSpPr>
        <p:spPr>
          <a:xfrm>
            <a:off x="5132069" y="2870390"/>
            <a:ext cx="343364" cy="276999"/>
          </a:xfrm>
          <a:prstGeom prst="rect">
            <a:avLst/>
          </a:prstGeom>
          <a:noFill/>
        </p:spPr>
        <p:txBody>
          <a:bodyPr wrap="none" rtlCol="0">
            <a:spAutoFit/>
          </a:bodyPr>
          <a:lstStyle/>
          <a:p>
            <a:r>
              <a:rPr lang="en-US" sz="1200" dirty="0"/>
              <a:t>(c)</a:t>
            </a:r>
          </a:p>
        </p:txBody>
      </p:sp>
      <p:sp>
        <p:nvSpPr>
          <p:cNvPr id="28" name="TextBox 27">
            <a:extLst>
              <a:ext uri="{FF2B5EF4-FFF2-40B4-BE49-F238E27FC236}">
                <a16:creationId xmlns:a16="http://schemas.microsoft.com/office/drawing/2014/main" id="{960052E9-D515-B846-9A1B-4CEE8F3EBD96}"/>
              </a:ext>
            </a:extLst>
          </p:cNvPr>
          <p:cNvSpPr txBox="1"/>
          <p:nvPr/>
        </p:nvSpPr>
        <p:spPr>
          <a:xfrm>
            <a:off x="6919892" y="2916557"/>
            <a:ext cx="357790" cy="276999"/>
          </a:xfrm>
          <a:prstGeom prst="rect">
            <a:avLst/>
          </a:prstGeom>
          <a:noFill/>
        </p:spPr>
        <p:txBody>
          <a:bodyPr wrap="none" rtlCol="0">
            <a:spAutoFit/>
          </a:bodyPr>
          <a:lstStyle/>
          <a:p>
            <a:r>
              <a:rPr lang="en-US" sz="1200" dirty="0"/>
              <a:t>(d)</a:t>
            </a:r>
          </a:p>
        </p:txBody>
      </p:sp>
      <p:sp>
        <p:nvSpPr>
          <p:cNvPr id="29" name="TextBox 28">
            <a:extLst>
              <a:ext uri="{FF2B5EF4-FFF2-40B4-BE49-F238E27FC236}">
                <a16:creationId xmlns:a16="http://schemas.microsoft.com/office/drawing/2014/main" id="{EF5BD0B9-A304-9E44-A487-D65157010AFE}"/>
              </a:ext>
            </a:extLst>
          </p:cNvPr>
          <p:cNvSpPr txBox="1"/>
          <p:nvPr/>
        </p:nvSpPr>
        <p:spPr>
          <a:xfrm>
            <a:off x="8745588" y="2886784"/>
            <a:ext cx="354584" cy="276999"/>
          </a:xfrm>
          <a:prstGeom prst="rect">
            <a:avLst/>
          </a:prstGeom>
          <a:noFill/>
        </p:spPr>
        <p:txBody>
          <a:bodyPr wrap="none" rtlCol="0">
            <a:spAutoFit/>
          </a:bodyPr>
          <a:lstStyle/>
          <a:p>
            <a:r>
              <a:rPr lang="en-US" sz="1200" dirty="0"/>
              <a:t>(e)</a:t>
            </a:r>
          </a:p>
        </p:txBody>
      </p:sp>
      <p:pic>
        <p:nvPicPr>
          <p:cNvPr id="43" name="Picture 42">
            <a:extLst>
              <a:ext uri="{FF2B5EF4-FFF2-40B4-BE49-F238E27FC236}">
                <a16:creationId xmlns:a16="http://schemas.microsoft.com/office/drawing/2014/main" id="{A2CF4CB2-D8DA-0A4D-8F57-CF625E19536D}"/>
              </a:ext>
            </a:extLst>
          </p:cNvPr>
          <p:cNvPicPr>
            <a:picLocks noChangeAspect="1"/>
          </p:cNvPicPr>
          <p:nvPr/>
        </p:nvPicPr>
        <p:blipFill>
          <a:blip r:embed="rId8"/>
          <a:stretch>
            <a:fillRect/>
          </a:stretch>
        </p:blipFill>
        <p:spPr>
          <a:xfrm>
            <a:off x="7213458" y="3923737"/>
            <a:ext cx="1926408" cy="1463040"/>
          </a:xfrm>
          <a:prstGeom prst="rect">
            <a:avLst/>
          </a:prstGeom>
        </p:spPr>
      </p:pic>
      <p:pic>
        <p:nvPicPr>
          <p:cNvPr id="44" name="Picture 43">
            <a:extLst>
              <a:ext uri="{FF2B5EF4-FFF2-40B4-BE49-F238E27FC236}">
                <a16:creationId xmlns:a16="http://schemas.microsoft.com/office/drawing/2014/main" id="{3D51761B-CBCD-F24C-A655-DDE94F29EA6D}"/>
              </a:ext>
            </a:extLst>
          </p:cNvPr>
          <p:cNvPicPr>
            <a:picLocks noChangeAspect="1"/>
          </p:cNvPicPr>
          <p:nvPr/>
        </p:nvPicPr>
        <p:blipFill>
          <a:blip r:embed="rId9"/>
          <a:stretch>
            <a:fillRect/>
          </a:stretch>
        </p:blipFill>
        <p:spPr>
          <a:xfrm>
            <a:off x="5415882" y="3923737"/>
            <a:ext cx="1926408" cy="1463040"/>
          </a:xfrm>
          <a:prstGeom prst="rect">
            <a:avLst/>
          </a:prstGeom>
        </p:spPr>
      </p:pic>
      <p:pic>
        <p:nvPicPr>
          <p:cNvPr id="45" name="Picture 44">
            <a:extLst>
              <a:ext uri="{FF2B5EF4-FFF2-40B4-BE49-F238E27FC236}">
                <a16:creationId xmlns:a16="http://schemas.microsoft.com/office/drawing/2014/main" id="{A2A3F8E8-4E63-8241-B77B-D5F48CD0F6B5}"/>
              </a:ext>
            </a:extLst>
          </p:cNvPr>
          <p:cNvPicPr>
            <a:picLocks noChangeAspect="1"/>
          </p:cNvPicPr>
          <p:nvPr/>
        </p:nvPicPr>
        <p:blipFill>
          <a:blip r:embed="rId10"/>
          <a:stretch>
            <a:fillRect/>
          </a:stretch>
        </p:blipFill>
        <p:spPr>
          <a:xfrm>
            <a:off x="3615586" y="3923737"/>
            <a:ext cx="1926408" cy="1463040"/>
          </a:xfrm>
          <a:prstGeom prst="rect">
            <a:avLst/>
          </a:prstGeom>
        </p:spPr>
      </p:pic>
      <p:pic>
        <p:nvPicPr>
          <p:cNvPr id="46" name="Picture 45">
            <a:extLst>
              <a:ext uri="{FF2B5EF4-FFF2-40B4-BE49-F238E27FC236}">
                <a16:creationId xmlns:a16="http://schemas.microsoft.com/office/drawing/2014/main" id="{5A501C4F-DE3B-9345-BBCC-FDA7A7146510}"/>
              </a:ext>
            </a:extLst>
          </p:cNvPr>
          <p:cNvPicPr>
            <a:picLocks noChangeAspect="1"/>
          </p:cNvPicPr>
          <p:nvPr/>
        </p:nvPicPr>
        <p:blipFill>
          <a:blip r:embed="rId11"/>
          <a:stretch>
            <a:fillRect/>
          </a:stretch>
        </p:blipFill>
        <p:spPr>
          <a:xfrm>
            <a:off x="1802363" y="3923737"/>
            <a:ext cx="1926408" cy="1463040"/>
          </a:xfrm>
          <a:prstGeom prst="rect">
            <a:avLst/>
          </a:prstGeom>
        </p:spPr>
      </p:pic>
      <p:pic>
        <p:nvPicPr>
          <p:cNvPr id="47" name="Picture 46">
            <a:extLst>
              <a:ext uri="{FF2B5EF4-FFF2-40B4-BE49-F238E27FC236}">
                <a16:creationId xmlns:a16="http://schemas.microsoft.com/office/drawing/2014/main" id="{8761F2B6-27C3-F145-A39B-A76AF6ED5DF4}"/>
              </a:ext>
            </a:extLst>
          </p:cNvPr>
          <p:cNvPicPr>
            <a:picLocks noChangeAspect="1"/>
          </p:cNvPicPr>
          <p:nvPr/>
        </p:nvPicPr>
        <p:blipFill>
          <a:blip r:embed="rId12"/>
          <a:stretch>
            <a:fillRect/>
          </a:stretch>
        </p:blipFill>
        <p:spPr>
          <a:xfrm>
            <a:off x="0" y="3898337"/>
            <a:ext cx="1926408" cy="1463040"/>
          </a:xfrm>
          <a:prstGeom prst="rect">
            <a:avLst/>
          </a:prstGeom>
        </p:spPr>
      </p:pic>
      <p:sp>
        <p:nvSpPr>
          <p:cNvPr id="48" name="TextBox 47">
            <a:extLst>
              <a:ext uri="{FF2B5EF4-FFF2-40B4-BE49-F238E27FC236}">
                <a16:creationId xmlns:a16="http://schemas.microsoft.com/office/drawing/2014/main" id="{4F54030A-431C-5641-BD0B-4968057A48E6}"/>
              </a:ext>
            </a:extLst>
          </p:cNvPr>
          <p:cNvSpPr txBox="1"/>
          <p:nvPr/>
        </p:nvSpPr>
        <p:spPr>
          <a:xfrm>
            <a:off x="254416" y="3953555"/>
            <a:ext cx="474810" cy="276999"/>
          </a:xfrm>
          <a:prstGeom prst="rect">
            <a:avLst/>
          </a:prstGeom>
          <a:noFill/>
        </p:spPr>
        <p:txBody>
          <a:bodyPr wrap="none" rtlCol="0">
            <a:spAutoFit/>
          </a:bodyPr>
          <a:lstStyle/>
          <a:p>
            <a:r>
              <a:rPr lang="en-US" sz="1200" dirty="0">
                <a:solidFill>
                  <a:srgbClr val="C00000"/>
                </a:solidFill>
              </a:rPr>
              <a:t>MLD</a:t>
            </a:r>
          </a:p>
        </p:txBody>
      </p:sp>
      <p:sp>
        <p:nvSpPr>
          <p:cNvPr id="49" name="TextBox 48">
            <a:extLst>
              <a:ext uri="{FF2B5EF4-FFF2-40B4-BE49-F238E27FC236}">
                <a16:creationId xmlns:a16="http://schemas.microsoft.com/office/drawing/2014/main" id="{A5EFBCFA-82CF-634D-B14B-440C48AC2BF3}"/>
              </a:ext>
            </a:extLst>
          </p:cNvPr>
          <p:cNvSpPr txBox="1"/>
          <p:nvPr/>
        </p:nvSpPr>
        <p:spPr>
          <a:xfrm>
            <a:off x="247792" y="4115894"/>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30" name="TextBox 29">
            <a:extLst>
              <a:ext uri="{FF2B5EF4-FFF2-40B4-BE49-F238E27FC236}">
                <a16:creationId xmlns:a16="http://schemas.microsoft.com/office/drawing/2014/main" id="{635A2607-DEC6-8844-9992-E2B8F9B2D1BC}"/>
              </a:ext>
            </a:extLst>
          </p:cNvPr>
          <p:cNvSpPr txBox="1"/>
          <p:nvPr/>
        </p:nvSpPr>
        <p:spPr>
          <a:xfrm>
            <a:off x="1533741" y="4449346"/>
            <a:ext cx="326371" cy="276999"/>
          </a:xfrm>
          <a:prstGeom prst="rect">
            <a:avLst/>
          </a:prstGeom>
          <a:noFill/>
        </p:spPr>
        <p:txBody>
          <a:bodyPr wrap="none" rtlCol="0">
            <a:spAutoFit/>
          </a:bodyPr>
          <a:lstStyle/>
          <a:p>
            <a:r>
              <a:rPr lang="en-US" sz="1200" dirty="0"/>
              <a:t>(f)</a:t>
            </a:r>
          </a:p>
        </p:txBody>
      </p:sp>
      <p:sp>
        <p:nvSpPr>
          <p:cNvPr id="31" name="TextBox 30">
            <a:extLst>
              <a:ext uri="{FF2B5EF4-FFF2-40B4-BE49-F238E27FC236}">
                <a16:creationId xmlns:a16="http://schemas.microsoft.com/office/drawing/2014/main" id="{5B70C05B-804E-3E4C-B987-7B2F7611D912}"/>
              </a:ext>
            </a:extLst>
          </p:cNvPr>
          <p:cNvSpPr txBox="1"/>
          <p:nvPr/>
        </p:nvSpPr>
        <p:spPr>
          <a:xfrm>
            <a:off x="3363771" y="4445063"/>
            <a:ext cx="350545" cy="276999"/>
          </a:xfrm>
          <a:prstGeom prst="rect">
            <a:avLst/>
          </a:prstGeom>
          <a:noFill/>
        </p:spPr>
        <p:txBody>
          <a:bodyPr wrap="none" rtlCol="0">
            <a:spAutoFit/>
          </a:bodyPr>
          <a:lstStyle/>
          <a:p>
            <a:r>
              <a:rPr lang="en-US" sz="1200" dirty="0"/>
              <a:t>(g)</a:t>
            </a:r>
          </a:p>
        </p:txBody>
      </p:sp>
      <p:sp>
        <p:nvSpPr>
          <p:cNvPr id="32" name="TextBox 31">
            <a:extLst>
              <a:ext uri="{FF2B5EF4-FFF2-40B4-BE49-F238E27FC236}">
                <a16:creationId xmlns:a16="http://schemas.microsoft.com/office/drawing/2014/main" id="{4810D642-2461-BF48-A930-A058DE0C04DA}"/>
              </a:ext>
            </a:extLst>
          </p:cNvPr>
          <p:cNvSpPr txBox="1"/>
          <p:nvPr/>
        </p:nvSpPr>
        <p:spPr>
          <a:xfrm>
            <a:off x="5153035" y="4445062"/>
            <a:ext cx="357790" cy="276999"/>
          </a:xfrm>
          <a:prstGeom prst="rect">
            <a:avLst/>
          </a:prstGeom>
          <a:noFill/>
        </p:spPr>
        <p:txBody>
          <a:bodyPr wrap="none" rtlCol="0">
            <a:spAutoFit/>
          </a:bodyPr>
          <a:lstStyle/>
          <a:p>
            <a:r>
              <a:rPr lang="en-US" sz="1200" dirty="0"/>
              <a:t>(h)</a:t>
            </a:r>
          </a:p>
        </p:txBody>
      </p:sp>
      <p:sp>
        <p:nvSpPr>
          <p:cNvPr id="33" name="TextBox 32">
            <a:extLst>
              <a:ext uri="{FF2B5EF4-FFF2-40B4-BE49-F238E27FC236}">
                <a16:creationId xmlns:a16="http://schemas.microsoft.com/office/drawing/2014/main" id="{B3660E01-A84D-2044-8294-D8C5718FED01}"/>
              </a:ext>
            </a:extLst>
          </p:cNvPr>
          <p:cNvSpPr txBox="1"/>
          <p:nvPr/>
        </p:nvSpPr>
        <p:spPr>
          <a:xfrm>
            <a:off x="6954477" y="4445062"/>
            <a:ext cx="312906" cy="276999"/>
          </a:xfrm>
          <a:prstGeom prst="rect">
            <a:avLst/>
          </a:prstGeom>
          <a:noFill/>
        </p:spPr>
        <p:txBody>
          <a:bodyPr wrap="none" rtlCol="0">
            <a:spAutoFit/>
          </a:bodyPr>
          <a:lstStyle/>
          <a:p>
            <a:r>
              <a:rPr lang="en-US" sz="1200" dirty="0"/>
              <a:t>(</a:t>
            </a:r>
            <a:r>
              <a:rPr lang="en-US" sz="1200" dirty="0" err="1"/>
              <a:t>i</a:t>
            </a:r>
            <a:r>
              <a:rPr lang="en-US" sz="1200" dirty="0"/>
              <a:t>)</a:t>
            </a:r>
          </a:p>
        </p:txBody>
      </p:sp>
      <p:sp>
        <p:nvSpPr>
          <p:cNvPr id="34" name="TextBox 33">
            <a:extLst>
              <a:ext uri="{FF2B5EF4-FFF2-40B4-BE49-F238E27FC236}">
                <a16:creationId xmlns:a16="http://schemas.microsoft.com/office/drawing/2014/main" id="{BC0773A6-253B-9742-89B4-DE4E5CC8FF9B}"/>
              </a:ext>
            </a:extLst>
          </p:cNvPr>
          <p:cNvSpPr txBox="1"/>
          <p:nvPr/>
        </p:nvSpPr>
        <p:spPr>
          <a:xfrm>
            <a:off x="8802016" y="4438724"/>
            <a:ext cx="319255" cy="276999"/>
          </a:xfrm>
          <a:prstGeom prst="rect">
            <a:avLst/>
          </a:prstGeom>
          <a:noFill/>
        </p:spPr>
        <p:txBody>
          <a:bodyPr wrap="none" rtlCol="0">
            <a:spAutoFit/>
          </a:bodyPr>
          <a:lstStyle/>
          <a:p>
            <a:r>
              <a:rPr lang="en-US" sz="1200" dirty="0"/>
              <a:t>(j)</a:t>
            </a:r>
          </a:p>
        </p:txBody>
      </p:sp>
      <p:pic>
        <p:nvPicPr>
          <p:cNvPr id="35" name="Picture 34">
            <a:extLst>
              <a:ext uri="{FF2B5EF4-FFF2-40B4-BE49-F238E27FC236}">
                <a16:creationId xmlns:a16="http://schemas.microsoft.com/office/drawing/2014/main" id="{AB92712A-C104-A14D-99C7-7BA4F9E4BA73}"/>
              </a:ext>
            </a:extLst>
          </p:cNvPr>
          <p:cNvPicPr>
            <a:picLocks noChangeAspect="1"/>
          </p:cNvPicPr>
          <p:nvPr/>
        </p:nvPicPr>
        <p:blipFill>
          <a:blip r:embed="rId13"/>
          <a:stretch>
            <a:fillRect/>
          </a:stretch>
        </p:blipFill>
        <p:spPr>
          <a:xfrm>
            <a:off x="22517" y="36776"/>
            <a:ext cx="9144000" cy="2158856"/>
          </a:xfrm>
          <a:prstGeom prst="rect">
            <a:avLst/>
          </a:prstGeom>
        </p:spPr>
      </p:pic>
    </p:spTree>
    <p:extLst>
      <p:ext uri="{BB962C8B-B14F-4D97-AF65-F5344CB8AC3E}">
        <p14:creationId xmlns:p14="http://schemas.microsoft.com/office/powerpoint/2010/main" val="2385196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232</Words>
  <Application>Microsoft Macintosh PowerPoint</Application>
  <PresentationFormat>On-screen Show (4:3)</PresentationFormat>
  <Paragraphs>41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7</cp:revision>
  <dcterms:created xsi:type="dcterms:W3CDTF">2020-04-21T14:53:53Z</dcterms:created>
  <dcterms:modified xsi:type="dcterms:W3CDTF">2020-04-23T20:39:19Z</dcterms:modified>
</cp:coreProperties>
</file>