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1"/>
    <p:sldMasterId id="2147483720" r:id="rId2"/>
  </p:sldMasterIdLst>
  <p:notesMasterIdLst>
    <p:notesMasterId r:id="rId48"/>
  </p:notesMasterIdLst>
  <p:sldIdLst>
    <p:sldId id="256" r:id="rId3"/>
    <p:sldId id="728" r:id="rId4"/>
    <p:sldId id="729" r:id="rId5"/>
    <p:sldId id="730" r:id="rId6"/>
    <p:sldId id="731" r:id="rId7"/>
    <p:sldId id="746" r:id="rId8"/>
    <p:sldId id="747" r:id="rId9"/>
    <p:sldId id="726" r:id="rId10"/>
    <p:sldId id="727" r:id="rId11"/>
    <p:sldId id="257" r:id="rId12"/>
    <p:sldId id="490" r:id="rId13"/>
    <p:sldId id="437" r:id="rId14"/>
    <p:sldId id="753" r:id="rId15"/>
    <p:sldId id="424" r:id="rId16"/>
    <p:sldId id="272" r:id="rId17"/>
    <p:sldId id="275" r:id="rId18"/>
    <p:sldId id="464" r:id="rId19"/>
    <p:sldId id="594" r:id="rId20"/>
    <p:sldId id="572" r:id="rId21"/>
    <p:sldId id="719" r:id="rId22"/>
    <p:sldId id="606" r:id="rId23"/>
    <p:sldId id="715" r:id="rId24"/>
    <p:sldId id="716" r:id="rId25"/>
    <p:sldId id="717" r:id="rId26"/>
    <p:sldId id="718" r:id="rId27"/>
    <p:sldId id="750" r:id="rId28"/>
    <p:sldId id="748" r:id="rId29"/>
    <p:sldId id="749" r:id="rId30"/>
    <p:sldId id="721" r:id="rId31"/>
    <p:sldId id="754" r:id="rId32"/>
    <p:sldId id="681" r:id="rId33"/>
    <p:sldId id="683" r:id="rId34"/>
    <p:sldId id="724" r:id="rId35"/>
    <p:sldId id="751" r:id="rId36"/>
    <p:sldId id="534" r:id="rId37"/>
    <p:sldId id="725" r:id="rId38"/>
    <p:sldId id="258" r:id="rId39"/>
    <p:sldId id="752" r:id="rId40"/>
    <p:sldId id="756" r:id="rId41"/>
    <p:sldId id="757" r:id="rId42"/>
    <p:sldId id="758" r:id="rId43"/>
    <p:sldId id="759" r:id="rId44"/>
    <p:sldId id="761" r:id="rId45"/>
    <p:sldId id="760" r:id="rId46"/>
    <p:sldId id="75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6"/>
    <p:restoredTop sz="96311"/>
  </p:normalViewPr>
  <p:slideViewPr>
    <p:cSldViewPr snapToGrid="0" snapToObjects="1">
      <p:cViewPr varScale="1">
        <p:scale>
          <a:sx n="127" d="100"/>
          <a:sy n="127" d="100"/>
        </p:scale>
        <p:origin x="232" y="192"/>
      </p:cViewPr>
      <p:guideLst>
        <p:guide orient="horz" pos="2160"/>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12156-3455-2F40-AE48-678AEBC79DC1}" type="datetimeFigureOut">
              <a:rPr lang="en-US" smtClean="0"/>
              <a:t>8/4/20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D30AD-73C8-CD47-8B69-2FFE3EB39013}" type="slidenum">
              <a:rPr lang="en-US" smtClean="0"/>
              <a:t>‹#›</a:t>
            </a:fld>
            <a:endParaRPr lang="en-US"/>
          </a:p>
        </p:txBody>
      </p:sp>
    </p:spTree>
    <p:extLst>
      <p:ext uri="{BB962C8B-B14F-4D97-AF65-F5344CB8AC3E}">
        <p14:creationId xmlns:p14="http://schemas.microsoft.com/office/powerpoint/2010/main" val="160299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GOFS/NCODA system assimilates a wide variety of observations. At the surface the system assimilates satellite SST, in situ SST and satellite altimeter. It also assimilates subsurface temperature and salinity from different sources: …… temperature, salinity and current report from a sea station…..</a:t>
            </a:r>
          </a:p>
        </p:txBody>
      </p:sp>
      <p:sp>
        <p:nvSpPr>
          <p:cNvPr id="4" name="Slide Number Placeholder 3"/>
          <p:cNvSpPr>
            <a:spLocks noGrp="1"/>
          </p:cNvSpPr>
          <p:nvPr>
            <p:ph type="sldNum" sz="quarter" idx="5"/>
          </p:nvPr>
        </p:nvSpPr>
        <p:spPr/>
        <p:txBody>
          <a:bodyPr/>
          <a:lstStyle/>
          <a:p>
            <a:fld id="{BC600DAD-E025-3348-A681-EFF9E5287888}" type="slidenum">
              <a:rPr lang="en-US" smtClean="0"/>
              <a:t>11</a:t>
            </a:fld>
            <a:endParaRPr lang="en-US"/>
          </a:p>
        </p:txBody>
      </p:sp>
    </p:spTree>
    <p:extLst>
      <p:ext uri="{BB962C8B-B14F-4D97-AF65-F5344CB8AC3E}">
        <p14:creationId xmlns:p14="http://schemas.microsoft.com/office/powerpoint/2010/main" val="2573021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schematic of the workflow for the HWRF/HYCOM system. The right side shows the atmospheric component and the left side is the oceanic component. The IC and BC for the regional HYCOM come from the global RTOFS, that is the NOAA operational ocean model. At the same time, the IC for the global RTOFS comes from Global Ocean Forecasting System GOFS that is the Navy operational ocean model and implements data assimilation though NCODA that is the Navy coupled ocean data assimilations system. So in its current state, the NOAA hurricane forecasting models incorporates ocean data assimilation through the IC to their own global ocean model. NCEP is currently working to implement data assimilation directly into RTOFS.</a:t>
            </a:r>
          </a:p>
        </p:txBody>
      </p:sp>
      <p:sp>
        <p:nvSpPr>
          <p:cNvPr id="4" name="Slide Number Placeholder 3"/>
          <p:cNvSpPr>
            <a:spLocks noGrp="1"/>
          </p:cNvSpPr>
          <p:nvPr>
            <p:ph type="sldNum" sz="quarter" idx="5"/>
          </p:nvPr>
        </p:nvSpPr>
        <p:spPr/>
        <p:txBody>
          <a:bodyPr/>
          <a:lstStyle/>
          <a:p>
            <a:fld id="{BC600DAD-E025-3348-A681-EFF9E5287888}" type="slidenum">
              <a:rPr lang="en-US" smtClean="0"/>
              <a:t>12</a:t>
            </a:fld>
            <a:endParaRPr lang="en-US"/>
          </a:p>
        </p:txBody>
      </p:sp>
    </p:spTree>
    <p:extLst>
      <p:ext uri="{BB962C8B-B14F-4D97-AF65-F5344CB8AC3E}">
        <p14:creationId xmlns:p14="http://schemas.microsoft.com/office/powerpoint/2010/main" val="62001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schematic of the workflow for the HWRF/HYCOM system. The right side shows the atmospheric component and the left side is the oceanic component. The IC and BC for the regional HYCOM come from the global RTOFS, that is the NOAA operational ocean model. At the same time, the IC for the global RTOFS comes from Global Ocean Forecasting System GOFS that is the Navy operational ocean model and implements data assimilation though NCODA that is the Navy coupled ocean data assimilations system. So in its current state, the NOAA hurricane forecasting models incorporates ocean data assimilation through the IC to their own global ocean model. NCEP is currently working to implement data assimilation directly into RTOFS.</a:t>
            </a:r>
          </a:p>
        </p:txBody>
      </p:sp>
      <p:sp>
        <p:nvSpPr>
          <p:cNvPr id="4" name="Slide Number Placeholder 3"/>
          <p:cNvSpPr>
            <a:spLocks noGrp="1"/>
          </p:cNvSpPr>
          <p:nvPr>
            <p:ph type="sldNum" sz="quarter" idx="5"/>
          </p:nvPr>
        </p:nvSpPr>
        <p:spPr/>
        <p:txBody>
          <a:bodyPr/>
          <a:lstStyle/>
          <a:p>
            <a:fld id="{BC600DAD-E025-3348-A681-EFF9E5287888}" type="slidenum">
              <a:rPr lang="en-US" smtClean="0"/>
              <a:t>13</a:t>
            </a:fld>
            <a:endParaRPr lang="en-US"/>
          </a:p>
        </p:txBody>
      </p:sp>
    </p:spTree>
    <p:extLst>
      <p:ext uri="{BB962C8B-B14F-4D97-AF65-F5344CB8AC3E}">
        <p14:creationId xmlns:p14="http://schemas.microsoft.com/office/powerpoint/2010/main" val="367611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Currently NOAA has there different coupled ocean-atmosphere hurricane models that operate in different regions. In the North Atlantic there are two model: the HMON/HYCOM and the HWRF/POM.</a:t>
            </a:r>
          </a:p>
        </p:txBody>
      </p:sp>
      <p:sp>
        <p:nvSpPr>
          <p:cNvPr id="4" name="Slide Number Placeholder 3"/>
          <p:cNvSpPr>
            <a:spLocks noGrp="1"/>
          </p:cNvSpPr>
          <p:nvPr>
            <p:ph type="sldNum" sz="quarter" idx="5"/>
          </p:nvPr>
        </p:nvSpPr>
        <p:spPr/>
        <p:txBody>
          <a:bodyPr/>
          <a:lstStyle/>
          <a:p>
            <a:fld id="{BC600DAD-E025-3348-A681-EFF9E5287888}" type="slidenum">
              <a:rPr lang="en-US" smtClean="0"/>
              <a:t>14</a:t>
            </a:fld>
            <a:endParaRPr lang="en-US"/>
          </a:p>
        </p:txBody>
      </p:sp>
    </p:spTree>
    <p:extLst>
      <p:ext uri="{BB962C8B-B14F-4D97-AF65-F5344CB8AC3E}">
        <p14:creationId xmlns:p14="http://schemas.microsoft.com/office/powerpoint/2010/main" val="4281520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the passage of hurricane Michael, there were 7 Navy gliders in the Gulf of Mexico. One of them ng288 was 36 km away of the hurricane eye.</a:t>
            </a:r>
          </a:p>
          <a:p>
            <a:endParaRPr lang="en-US" dirty="0"/>
          </a:p>
        </p:txBody>
      </p:sp>
      <p:sp>
        <p:nvSpPr>
          <p:cNvPr id="4" name="Slide Number Placeholder 3"/>
          <p:cNvSpPr>
            <a:spLocks noGrp="1"/>
          </p:cNvSpPr>
          <p:nvPr>
            <p:ph type="sldNum" sz="quarter" idx="5"/>
          </p:nvPr>
        </p:nvSpPr>
        <p:spPr/>
        <p:txBody>
          <a:bodyPr/>
          <a:lstStyle/>
          <a:p>
            <a:fld id="{BC600DAD-E025-3348-A681-EFF9E5287888}" type="slidenum">
              <a:rPr lang="en-US" smtClean="0"/>
              <a:t>15</a:t>
            </a:fld>
            <a:endParaRPr lang="en-US"/>
          </a:p>
        </p:txBody>
      </p:sp>
    </p:spTree>
    <p:extLst>
      <p:ext uri="{BB962C8B-B14F-4D97-AF65-F5344CB8AC3E}">
        <p14:creationId xmlns:p14="http://schemas.microsoft.com/office/powerpoint/2010/main" val="3638442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data from these gliders was assimilated by the navy operational ocean model GOFS. These figures show the temperature increments that are calculated by NCODA, the data assimilation system within GOFS. In the data assimilation jargon, the increments is the change made to the model when compared to the previous assimilation cycle. At the surface the temperature increments have a moderate value but most of the correction happens at depth around the locations of the gliders.</a:t>
            </a:r>
          </a:p>
        </p:txBody>
      </p:sp>
      <p:sp>
        <p:nvSpPr>
          <p:cNvPr id="4" name="Slide Number Placeholder 3"/>
          <p:cNvSpPr>
            <a:spLocks noGrp="1"/>
          </p:cNvSpPr>
          <p:nvPr>
            <p:ph type="sldNum" sz="quarter" idx="5"/>
          </p:nvPr>
        </p:nvSpPr>
        <p:spPr/>
        <p:txBody>
          <a:bodyPr/>
          <a:lstStyle/>
          <a:p>
            <a:fld id="{59D291B6-C8A8-D342-A086-BB9B8193B9F9}" type="slidenum">
              <a:rPr lang="en-US" smtClean="0"/>
              <a:t>16</a:t>
            </a:fld>
            <a:endParaRPr lang="en-US"/>
          </a:p>
        </p:txBody>
      </p:sp>
    </p:spTree>
    <p:extLst>
      <p:ext uri="{BB962C8B-B14F-4D97-AF65-F5344CB8AC3E}">
        <p14:creationId xmlns:p14="http://schemas.microsoft.com/office/powerpoint/2010/main" val="74887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temperature transect from ng288 and we also have the temperature transect form the GOFS 3.1 following ng288 glider track. When we look back 5 days before the passage of Michael, we observe that in GOFS 3.1 after every increment insertion window, the thermocline is pulled down to match the depth of the thermocline from the glider data until it settles down at the right depth. This highlights the importance of having a continuous glider presence so when a storm strikes, the model ocean has a most realistic vertical stratification. </a:t>
            </a:r>
          </a:p>
        </p:txBody>
      </p:sp>
      <p:sp>
        <p:nvSpPr>
          <p:cNvPr id="4" name="Slide Number Placeholder 3"/>
          <p:cNvSpPr>
            <a:spLocks noGrp="1"/>
          </p:cNvSpPr>
          <p:nvPr>
            <p:ph type="sldNum" sz="quarter" idx="5"/>
          </p:nvPr>
        </p:nvSpPr>
        <p:spPr/>
        <p:txBody>
          <a:bodyPr/>
          <a:lstStyle/>
          <a:p>
            <a:fld id="{BC600DAD-E025-3348-A681-EFF9E5287888}" type="slidenum">
              <a:rPr lang="en-US" smtClean="0"/>
              <a:t>17</a:t>
            </a:fld>
            <a:endParaRPr lang="en-US"/>
          </a:p>
        </p:txBody>
      </p:sp>
    </p:spTree>
    <p:extLst>
      <p:ext uri="{BB962C8B-B14F-4D97-AF65-F5344CB8AC3E}">
        <p14:creationId xmlns:p14="http://schemas.microsoft.com/office/powerpoint/2010/main" val="496148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ED5FE-8947-4743-B3B0-6CC04066E720}" type="slidenum">
              <a:rPr lang="en-US" smtClean="0"/>
              <a:t>33</a:t>
            </a:fld>
            <a:endParaRPr lang="en-US"/>
          </a:p>
        </p:txBody>
      </p:sp>
    </p:spTree>
    <p:extLst>
      <p:ext uri="{BB962C8B-B14F-4D97-AF65-F5344CB8AC3E}">
        <p14:creationId xmlns:p14="http://schemas.microsoft.com/office/powerpoint/2010/main" val="3040891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ED5FE-8947-4743-B3B0-6CC04066E720}" type="slidenum">
              <a:rPr lang="en-US" smtClean="0"/>
              <a:t>34</a:t>
            </a:fld>
            <a:endParaRPr lang="en-US"/>
          </a:p>
        </p:txBody>
      </p:sp>
    </p:spTree>
    <p:extLst>
      <p:ext uri="{BB962C8B-B14F-4D97-AF65-F5344CB8AC3E}">
        <p14:creationId xmlns:p14="http://schemas.microsoft.com/office/powerpoint/2010/main" val="873469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6" name="Google Shape;36;p1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p1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4015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6"/>
        <p:cNvGrpSpPr/>
        <p:nvPr/>
      </p:nvGrpSpPr>
      <p:grpSpPr>
        <a:xfrm>
          <a:off x="0" y="0"/>
          <a:ext cx="0" cy="0"/>
          <a:chOff x="0" y="0"/>
          <a:chExt cx="0" cy="0"/>
        </a:xfrm>
      </p:grpSpPr>
      <p:sp>
        <p:nvSpPr>
          <p:cNvPr id="7" name="Google Shape;7;p2"/>
          <p:cNvSpPr txBox="1">
            <a:spLocks noGrp="1"/>
          </p:cNvSpPr>
          <p:nvPr>
            <p:ph type="ctrTitle"/>
          </p:nvPr>
        </p:nvSpPr>
        <p:spPr>
          <a:xfrm>
            <a:off x="685800" y="1600200"/>
            <a:ext cx="7772400" cy="14700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
        <p:nvSpPr>
          <p:cNvPr id="8" name="Google Shape;8;p2"/>
          <p:cNvSpPr txBox="1">
            <a:spLocks noGrp="1"/>
          </p:cNvSpPr>
          <p:nvPr>
            <p:ph type="subTitle" idx="1"/>
          </p:nvPr>
        </p:nvSpPr>
        <p:spPr>
          <a:xfrm>
            <a:off x="1371600" y="3124200"/>
            <a:ext cx="6400800" cy="175290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Rockwell"/>
                <a:ea typeface="Rockwell"/>
                <a:cs typeface="Rockwell"/>
                <a:sym typeface="Rockwell"/>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Rockwell"/>
                <a:ea typeface="Rockwell"/>
                <a:cs typeface="Rockwell"/>
                <a:sym typeface="Rockwell"/>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012348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9"/>
        <p:cNvGrpSpPr/>
        <p:nvPr/>
      </p:nvGrpSpPr>
      <p:grpSpPr>
        <a:xfrm>
          <a:off x="0" y="0"/>
          <a:ext cx="0" cy="0"/>
          <a:chOff x="0" y="0"/>
          <a:chExt cx="0" cy="0"/>
        </a:xfrm>
      </p:grpSpPr>
      <p:sp>
        <p:nvSpPr>
          <p:cNvPr id="10" name="Google Shape;10;p3"/>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960"/>
              </a:spcBef>
              <a:spcAft>
                <a:spcPts val="0"/>
              </a:spcAft>
              <a:buClr>
                <a:srgbClr val="000000"/>
              </a:buClr>
              <a:buSzPts val="1400"/>
              <a:buFont typeface="Arial"/>
              <a:buNone/>
              <a:defRPr sz="4800" b="0" i="0" u="none" strike="noStrike" cap="none">
                <a:solidFill>
                  <a:schemeClr val="lt1"/>
                </a:solidFill>
                <a:latin typeface="Rockwell"/>
                <a:ea typeface="Rockwell"/>
                <a:cs typeface="Rockwell"/>
                <a:sym typeface="Rockwell"/>
              </a:defRPr>
            </a:lvl1pPr>
            <a:lvl2pPr marL="914400" marR="0" lvl="1" indent="-228600"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 name="Google Shape;11;p3"/>
          <p:cNvSpPr txBox="1">
            <a:spLocks noGrp="1"/>
          </p:cNvSpPr>
          <p:nvPr>
            <p:ph type="body" idx="2"/>
          </p:nvPr>
        </p:nvSpPr>
        <p:spPr>
          <a:xfrm>
            <a:off x="914400" y="3276600"/>
            <a:ext cx="6705600" cy="4572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00"/>
              </a:spcBef>
              <a:spcAft>
                <a:spcPts val="0"/>
              </a:spcAft>
              <a:buClr>
                <a:srgbClr val="000000"/>
              </a:buClr>
              <a:buSzPts val="1400"/>
              <a:buFont typeface="Arial"/>
              <a:buNone/>
              <a:defRPr sz="2000" b="0" i="0" u="none" strike="noStrike" cap="none">
                <a:solidFill>
                  <a:srgbClr val="187F9F"/>
                </a:solidFill>
                <a:latin typeface="Rockwell"/>
                <a:ea typeface="Rockwell"/>
                <a:cs typeface="Rockwell"/>
                <a:sym typeface="Rockwel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Rockwell"/>
                <a:ea typeface="Rockwell"/>
                <a:cs typeface="Rockwell"/>
                <a:sym typeface="Rockwel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096449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12"/>
        <p:cNvGrpSpPr/>
        <p:nvPr/>
      </p:nvGrpSpPr>
      <p:grpSpPr>
        <a:xfrm>
          <a:off x="0" y="0"/>
          <a:ext cx="0" cy="0"/>
          <a:chOff x="0" y="0"/>
          <a:chExt cx="0" cy="0"/>
        </a:xfrm>
      </p:grpSpPr>
      <p:sp>
        <p:nvSpPr>
          <p:cNvPr id="13" name="Google Shape;13;p4"/>
          <p:cNvSpPr txBox="1">
            <a:spLocks noGrp="1"/>
          </p:cNvSpPr>
          <p:nvPr>
            <p:ph type="title"/>
          </p:nvPr>
        </p:nvSpPr>
        <p:spPr>
          <a:xfrm>
            <a:off x="457200" y="2362200"/>
            <a:ext cx="8229600" cy="11433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Tree>
    <p:extLst>
      <p:ext uri="{BB962C8B-B14F-4D97-AF65-F5344CB8AC3E}">
        <p14:creationId xmlns:p14="http://schemas.microsoft.com/office/powerpoint/2010/main" val="1450751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948604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preserve="1">
  <p:cSld name="Picture with Caption">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1792288" y="652462"/>
            <a:ext cx="5486400" cy="5667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
        <p:nvSpPr>
          <p:cNvPr id="17" name="Google Shape;17;p6"/>
          <p:cNvSpPr>
            <a:spLocks noGrp="1"/>
          </p:cNvSpPr>
          <p:nvPr>
            <p:ph type="pic" idx="2"/>
          </p:nvPr>
        </p:nvSpPr>
        <p:spPr>
          <a:xfrm>
            <a:off x="1792288" y="1219200"/>
            <a:ext cx="5486400" cy="411480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Rockwell"/>
                <a:ea typeface="Rockwell"/>
                <a:cs typeface="Rockwell"/>
                <a:sym typeface="Rockwel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678096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CD3C2-28CE-3D4A-905C-25FA5E982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A4D4C-E82B-BE46-B162-4E3F8E2DE9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E034F-1497-4946-B442-F5515DD319C0}"/>
              </a:ext>
            </a:extLst>
          </p:cNvPr>
          <p:cNvSpPr>
            <a:spLocks noGrp="1"/>
          </p:cNvSpPr>
          <p:nvPr>
            <p:ph type="dt" sz="half" idx="10"/>
          </p:nvPr>
        </p:nvSpPr>
        <p:spPr/>
        <p:txBody>
          <a:bodyPr/>
          <a:lstStyle/>
          <a:p>
            <a:fld id="{66E3BD2D-6C4E-894A-9762-B0E72A8AF9E4}" type="datetimeFigureOut">
              <a:rPr lang="en-US" smtClean="0"/>
              <a:t>8/4/20</a:t>
            </a:fld>
            <a:endParaRPr lang="en-US"/>
          </a:p>
        </p:txBody>
      </p:sp>
      <p:sp>
        <p:nvSpPr>
          <p:cNvPr id="5" name="Footer Placeholder 4">
            <a:extLst>
              <a:ext uri="{FF2B5EF4-FFF2-40B4-BE49-F238E27FC236}">
                <a16:creationId xmlns:a16="http://schemas.microsoft.com/office/drawing/2014/main" id="{2A46E6CB-58A3-C143-B2E5-CF2881DCF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4C0E0-F604-6C49-9499-409C811D6A17}"/>
              </a:ext>
            </a:extLst>
          </p:cNvPr>
          <p:cNvSpPr>
            <a:spLocks noGrp="1"/>
          </p:cNvSpPr>
          <p:nvPr>
            <p:ph type="sldNum" sz="quarter" idx="12"/>
          </p:nvPr>
        </p:nvSpPr>
        <p:spPr/>
        <p:txBody>
          <a:bodyPr/>
          <a:lstStyle/>
          <a:p>
            <a:fld id="{5306FFE6-7E24-9447-9E7F-D2AAFCE2585E}" type="slidenum">
              <a:rPr lang="en-US" smtClean="0"/>
              <a:t>‹#›</a:t>
            </a:fld>
            <a:endParaRPr lang="en-US"/>
          </a:p>
        </p:txBody>
      </p:sp>
    </p:spTree>
    <p:extLst>
      <p:ext uri="{BB962C8B-B14F-4D97-AF65-F5344CB8AC3E}">
        <p14:creationId xmlns:p14="http://schemas.microsoft.com/office/powerpoint/2010/main" val="156225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reserve="1">
  <p:cSld name="Vertical Title and Text">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rot="5400000">
            <a:off x="4838700" y="2400300"/>
            <a:ext cx="5638800" cy="20574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p11"/>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 name="Google Shape;41;p1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p1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218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reserve="1">
  <p:cSld name="Title and Vertical Tex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12"/>
          <p:cNvSpPr txBox="1">
            <a:spLocks noGrp="1"/>
          </p:cNvSpPr>
          <p:nvPr>
            <p:ph type="body" idx="1"/>
          </p:nvPr>
        </p:nvSpPr>
        <p:spPr>
          <a:xfrm rot="5400000">
            <a:off x="1943100" y="-495300"/>
            <a:ext cx="5257800" cy="82296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6" name="Google Shape;46;p1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p1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202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R="0" lvl="1"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2pPr>
            <a:lvl3pPr marR="0" lvl="2" algn="l" rtl="0">
              <a:spcBef>
                <a:spcPts val="480"/>
              </a:spcBef>
              <a:spcAft>
                <a:spcPts val="0"/>
              </a:spcAft>
              <a:buClr>
                <a:schemeClr val="dk2"/>
              </a:buClr>
              <a:buSzPts val="2400"/>
              <a:buFont typeface="Courier New"/>
              <a:buNone/>
              <a:defRPr sz="2400" b="0" i="0" u="none" strike="noStrike" cap="none">
                <a:solidFill>
                  <a:schemeClr val="dk2"/>
                </a:solidFill>
                <a:latin typeface="Century Gothic"/>
                <a:ea typeface="Century Gothic"/>
                <a:cs typeface="Century Gothic"/>
                <a:sym typeface="Century Gothic"/>
              </a:defRPr>
            </a:lvl3pPr>
            <a:lvl4pPr marR="0" lvl="3"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4pPr>
            <a:lvl5pPr marR="0" lvl="4"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1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52" name="Google Shape;52;p13"/>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4676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57200" y="609600"/>
            <a:ext cx="3008400" cy="8256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3575050" y="609600"/>
            <a:ext cx="5111700" cy="55167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58" name="Google Shape;58;p14"/>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7138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132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67" name="Google Shape;67;p1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68" name="Google Shape;68;p16"/>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69" name="Google Shape;69;p16"/>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70" name="Google Shape;70;p1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3059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75" name="Google Shape;75;p17"/>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76" name="Google Shape;76;p1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2600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14621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1">
            <a:alphaModFix/>
          </a:blip>
          <a:stretch>
            <a:fillRect/>
          </a:stretch>
        </a:blipFill>
        <a:effectLst/>
      </p:bgPr>
    </p:bg>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30" name="Google Shape;30;p9"/>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1" name="Google Shape;31;p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sz="1400">
              <a:solidFill>
                <a:srgbClr val="000000"/>
              </a:solidFill>
            </a:endParaRPr>
          </a:p>
        </p:txBody>
      </p:sp>
    </p:spTree>
    <p:extLst>
      <p:ext uri="{BB962C8B-B14F-4D97-AF65-F5344CB8AC3E}">
        <p14:creationId xmlns:p14="http://schemas.microsoft.com/office/powerpoint/2010/main" val="2068828160"/>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8">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66604244"/>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Layout" Target="../slideLayouts/slideLayout15.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 Id="rId9" Type="http://schemas.openxmlformats.org/officeDocument/2006/relationships/image" Target="../media/image10.tiff"/></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5.tiff"/></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if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png"/><Relationship Id="rId1" Type="http://schemas.openxmlformats.org/officeDocument/2006/relationships/slideLayout" Target="../slideLayouts/slideLayout9.xml"/><Relationship Id="rId5" Type="http://schemas.openxmlformats.org/officeDocument/2006/relationships/hyperlink" Target="https://optics.marine.usf.edu/cgi-bin/optics_data" TargetMode="External"/><Relationship Id="rId4" Type="http://schemas.openxmlformats.org/officeDocument/2006/relationships/image" Target="../media/image5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62.png"/><Relationship Id="rId7" Type="http://schemas.openxmlformats.org/officeDocument/2006/relationships/image" Target="../media/image60.emf"/><Relationship Id="rId2" Type="http://schemas.openxmlformats.org/officeDocument/2006/relationships/image" Target="../media/image61.png"/><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9.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MariaAristizabal/glider_model_comparisons_Python" TargetMode="External"/><Relationship Id="rId2" Type="http://schemas.openxmlformats.org/officeDocument/2006/relationships/hyperlink" Target="https://www.anaconda.com/distribution/#download-section" TargetMode="Externa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hyperlink" Target="https://gliders.ioos.us/thredds/catalog/deployments/catalog.html" TargetMode="Externa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hyperlink" Target="https://gliders.ioos.us/erddap/index.html" TargetMode="Externa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https://github.com/MariaAristizabal/glider_model_comparisons_Python" TargetMode="External"/><Relationship Id="rId2" Type="http://schemas.openxmlformats.org/officeDocument/2006/relationships/hyperlink" Target="https://rucool.marine.rutgers.edu/hurricane/Hurricane_season_2019/" TargetMode="External"/><Relationship Id="rId1" Type="http://schemas.openxmlformats.org/officeDocument/2006/relationships/slideLayout" Target="../slideLayouts/slideLayout9.xml"/><Relationship Id="rId4" Type="http://schemas.openxmlformats.org/officeDocument/2006/relationships/hyperlink" Target="https://github.com/MariaAristizabal/Daily_glider_models_comparison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141641-215C-EB48-9E8A-405520643C7E}"/>
              </a:ext>
            </a:extLst>
          </p:cNvPr>
          <p:cNvSpPr txBox="1"/>
          <p:nvPr/>
        </p:nvSpPr>
        <p:spPr>
          <a:xfrm>
            <a:off x="1586229" y="164815"/>
            <a:ext cx="6175088" cy="1323439"/>
          </a:xfrm>
          <a:prstGeom prst="rect">
            <a:avLst/>
          </a:prstGeom>
          <a:noFill/>
        </p:spPr>
        <p:txBody>
          <a:bodyPr wrap="none" rtlCol="0">
            <a:spAutoFit/>
          </a:bodyPr>
          <a:lstStyle/>
          <a:p>
            <a:pPr algn="ctr"/>
            <a:r>
              <a:rPr lang="en-US" sz="4000" dirty="0">
                <a:solidFill>
                  <a:schemeClr val="bg1"/>
                </a:solidFill>
                <a:latin typeface="Helvetica" pitchFamily="2" charset="0"/>
              </a:rPr>
              <a:t>Hurricane Glider Program </a:t>
            </a:r>
          </a:p>
          <a:p>
            <a:pPr algn="ctr"/>
            <a:r>
              <a:rPr lang="en-US" sz="4000" dirty="0">
                <a:solidFill>
                  <a:schemeClr val="bg1"/>
                </a:solidFill>
                <a:latin typeface="Helvetica" pitchFamily="2" charset="0"/>
              </a:rPr>
              <a:t>2018 and 2019 Season</a:t>
            </a:r>
          </a:p>
        </p:txBody>
      </p:sp>
      <p:sp>
        <p:nvSpPr>
          <p:cNvPr id="5" name="TextBox 4">
            <a:extLst>
              <a:ext uri="{FF2B5EF4-FFF2-40B4-BE49-F238E27FC236}">
                <a16:creationId xmlns:a16="http://schemas.microsoft.com/office/drawing/2014/main" id="{CF6392DD-66AF-8A44-B23A-2B33EEC1F78E}"/>
              </a:ext>
            </a:extLst>
          </p:cNvPr>
          <p:cNvSpPr txBox="1"/>
          <p:nvPr/>
        </p:nvSpPr>
        <p:spPr>
          <a:xfrm>
            <a:off x="3349229" y="2626057"/>
            <a:ext cx="2445541" cy="1200329"/>
          </a:xfrm>
          <a:prstGeom prst="rect">
            <a:avLst/>
          </a:prstGeom>
          <a:noFill/>
        </p:spPr>
        <p:txBody>
          <a:bodyPr wrap="none" rtlCol="0">
            <a:spAutoFit/>
          </a:bodyPr>
          <a:lstStyle/>
          <a:p>
            <a:pPr algn="ctr"/>
            <a:r>
              <a:rPr lang="en-US" sz="2400" dirty="0">
                <a:solidFill>
                  <a:schemeClr val="bg1"/>
                </a:solidFill>
                <a:latin typeface="Helvetica" pitchFamily="2" charset="0"/>
              </a:rPr>
              <a:t>Maria </a:t>
            </a:r>
            <a:r>
              <a:rPr lang="en-US" sz="2400" dirty="0" err="1">
                <a:solidFill>
                  <a:schemeClr val="bg1"/>
                </a:solidFill>
                <a:latin typeface="Helvetica" pitchFamily="2" charset="0"/>
              </a:rPr>
              <a:t>Aristizabal</a:t>
            </a:r>
            <a:endParaRPr lang="en-US" sz="2400" dirty="0">
              <a:solidFill>
                <a:schemeClr val="bg1"/>
              </a:solidFill>
              <a:latin typeface="Helvetica" pitchFamily="2" charset="0"/>
            </a:endParaRPr>
          </a:p>
          <a:p>
            <a:pPr algn="ctr"/>
            <a:r>
              <a:rPr lang="en-US" sz="2400" dirty="0">
                <a:solidFill>
                  <a:schemeClr val="bg1"/>
                </a:solidFill>
                <a:latin typeface="Helvetica" pitchFamily="2" charset="0"/>
              </a:rPr>
              <a:t>Travis Miles</a:t>
            </a:r>
          </a:p>
          <a:p>
            <a:pPr algn="ctr"/>
            <a:r>
              <a:rPr lang="en-US" sz="2400" dirty="0">
                <a:solidFill>
                  <a:schemeClr val="bg1"/>
                </a:solidFill>
                <a:latin typeface="Helvetica" pitchFamily="2" charset="0"/>
              </a:rPr>
              <a:t>Scott Glenn</a:t>
            </a:r>
          </a:p>
        </p:txBody>
      </p:sp>
      <p:pic>
        <p:nvPicPr>
          <p:cNvPr id="6" name="Picture 5">
            <a:extLst>
              <a:ext uri="{FF2B5EF4-FFF2-40B4-BE49-F238E27FC236}">
                <a16:creationId xmlns:a16="http://schemas.microsoft.com/office/drawing/2014/main" id="{D0C4FBF6-2FE1-DD4A-A1F6-18EA07307850}"/>
              </a:ext>
            </a:extLst>
          </p:cNvPr>
          <p:cNvPicPr>
            <a:picLocks noChangeAspect="1"/>
          </p:cNvPicPr>
          <p:nvPr/>
        </p:nvPicPr>
        <p:blipFill rotWithShape="1">
          <a:blip r:embed="rId2"/>
          <a:srcRect t="31631" b="34660"/>
          <a:stretch/>
        </p:blipFill>
        <p:spPr>
          <a:xfrm>
            <a:off x="3622565" y="1939283"/>
            <a:ext cx="1898870" cy="640080"/>
          </a:xfrm>
          <a:prstGeom prst="rect">
            <a:avLst/>
          </a:prstGeom>
        </p:spPr>
      </p:pic>
      <p:pic>
        <p:nvPicPr>
          <p:cNvPr id="9" name="Picture 8">
            <a:extLst>
              <a:ext uri="{FF2B5EF4-FFF2-40B4-BE49-F238E27FC236}">
                <a16:creationId xmlns:a16="http://schemas.microsoft.com/office/drawing/2014/main" id="{4DAA47B0-48CE-1644-8102-C18B17B69427}"/>
              </a:ext>
            </a:extLst>
          </p:cNvPr>
          <p:cNvPicPr>
            <a:picLocks noChangeAspect="1"/>
          </p:cNvPicPr>
          <p:nvPr/>
        </p:nvPicPr>
        <p:blipFill rotWithShape="1">
          <a:blip r:embed="rId3"/>
          <a:srcRect t="8787" b="26192"/>
          <a:stretch/>
        </p:blipFill>
        <p:spPr>
          <a:xfrm>
            <a:off x="5609551" y="3429000"/>
            <a:ext cx="1406324" cy="914400"/>
          </a:xfrm>
          <a:prstGeom prst="rect">
            <a:avLst/>
          </a:prstGeom>
        </p:spPr>
      </p:pic>
      <p:pic>
        <p:nvPicPr>
          <p:cNvPr id="10" name="Picture 9">
            <a:extLst>
              <a:ext uri="{FF2B5EF4-FFF2-40B4-BE49-F238E27FC236}">
                <a16:creationId xmlns:a16="http://schemas.microsoft.com/office/drawing/2014/main" id="{302D2D3A-1B7C-1B4E-B6BF-B2EBDC734DA2}"/>
              </a:ext>
            </a:extLst>
          </p:cNvPr>
          <p:cNvPicPr>
            <a:picLocks noChangeAspect="1"/>
          </p:cNvPicPr>
          <p:nvPr/>
        </p:nvPicPr>
        <p:blipFill>
          <a:blip r:embed="rId4"/>
          <a:stretch>
            <a:fillRect/>
          </a:stretch>
        </p:blipFill>
        <p:spPr>
          <a:xfrm>
            <a:off x="6166333" y="2213728"/>
            <a:ext cx="960960" cy="960960"/>
          </a:xfrm>
          <a:prstGeom prst="rect">
            <a:avLst/>
          </a:prstGeom>
        </p:spPr>
      </p:pic>
      <p:pic>
        <p:nvPicPr>
          <p:cNvPr id="11" name="Picture 10">
            <a:extLst>
              <a:ext uri="{FF2B5EF4-FFF2-40B4-BE49-F238E27FC236}">
                <a16:creationId xmlns:a16="http://schemas.microsoft.com/office/drawing/2014/main" id="{1E470C90-669B-CE4C-9867-BBD130AB2A73}"/>
              </a:ext>
            </a:extLst>
          </p:cNvPr>
          <p:cNvPicPr>
            <a:picLocks noChangeAspect="1"/>
          </p:cNvPicPr>
          <p:nvPr/>
        </p:nvPicPr>
        <p:blipFill>
          <a:blip r:embed="rId5"/>
          <a:stretch>
            <a:fillRect/>
          </a:stretch>
        </p:blipFill>
        <p:spPr>
          <a:xfrm>
            <a:off x="4023360" y="4212680"/>
            <a:ext cx="1097280" cy="1097280"/>
          </a:xfrm>
          <a:prstGeom prst="rect">
            <a:avLst/>
          </a:prstGeom>
        </p:spPr>
      </p:pic>
      <p:pic>
        <p:nvPicPr>
          <p:cNvPr id="12" name="Picture 11">
            <a:extLst>
              <a:ext uri="{FF2B5EF4-FFF2-40B4-BE49-F238E27FC236}">
                <a16:creationId xmlns:a16="http://schemas.microsoft.com/office/drawing/2014/main" id="{6FD8BB0F-AAF2-1E4E-9837-E5E2A4F2BA06}"/>
              </a:ext>
            </a:extLst>
          </p:cNvPr>
          <p:cNvPicPr>
            <a:picLocks noChangeAspect="1"/>
          </p:cNvPicPr>
          <p:nvPr/>
        </p:nvPicPr>
        <p:blipFill>
          <a:blip r:embed="rId6"/>
          <a:stretch>
            <a:fillRect/>
          </a:stretch>
        </p:blipFill>
        <p:spPr>
          <a:xfrm>
            <a:off x="7433925" y="2215125"/>
            <a:ext cx="1577340" cy="914400"/>
          </a:xfrm>
          <a:prstGeom prst="rect">
            <a:avLst/>
          </a:prstGeom>
        </p:spPr>
      </p:pic>
      <p:pic>
        <p:nvPicPr>
          <p:cNvPr id="15" name="Picture 14">
            <a:extLst>
              <a:ext uri="{FF2B5EF4-FFF2-40B4-BE49-F238E27FC236}">
                <a16:creationId xmlns:a16="http://schemas.microsoft.com/office/drawing/2014/main" id="{D16E33CD-F062-7D4C-B365-8793112E7744}"/>
              </a:ext>
            </a:extLst>
          </p:cNvPr>
          <p:cNvPicPr>
            <a:picLocks noChangeAspect="1"/>
          </p:cNvPicPr>
          <p:nvPr/>
        </p:nvPicPr>
        <p:blipFill>
          <a:blip r:embed="rId7"/>
          <a:stretch>
            <a:fillRect/>
          </a:stretch>
        </p:blipFill>
        <p:spPr>
          <a:xfrm>
            <a:off x="859586" y="4618884"/>
            <a:ext cx="2104323" cy="969264"/>
          </a:xfrm>
          <a:prstGeom prst="rect">
            <a:avLst/>
          </a:prstGeom>
        </p:spPr>
      </p:pic>
      <p:pic>
        <p:nvPicPr>
          <p:cNvPr id="16" name="Google Shape;102;p22">
            <a:extLst>
              <a:ext uri="{FF2B5EF4-FFF2-40B4-BE49-F238E27FC236}">
                <a16:creationId xmlns:a16="http://schemas.microsoft.com/office/drawing/2014/main" id="{19490D6D-46D5-7542-80BD-DA10FB4575C4}"/>
              </a:ext>
            </a:extLst>
          </p:cNvPr>
          <p:cNvPicPr preferRelativeResize="0"/>
          <p:nvPr/>
        </p:nvPicPr>
        <p:blipFill>
          <a:blip r:embed="rId8">
            <a:alphaModFix/>
          </a:blip>
          <a:stretch>
            <a:fillRect/>
          </a:stretch>
        </p:blipFill>
        <p:spPr>
          <a:xfrm>
            <a:off x="411875" y="2125363"/>
            <a:ext cx="1959785" cy="640080"/>
          </a:xfrm>
          <a:prstGeom prst="rect">
            <a:avLst/>
          </a:prstGeom>
          <a:noFill/>
          <a:ln>
            <a:noFill/>
          </a:ln>
        </p:spPr>
      </p:pic>
      <p:pic>
        <p:nvPicPr>
          <p:cNvPr id="17" name="Picture 16">
            <a:extLst>
              <a:ext uri="{FF2B5EF4-FFF2-40B4-BE49-F238E27FC236}">
                <a16:creationId xmlns:a16="http://schemas.microsoft.com/office/drawing/2014/main" id="{C3AADE45-5EEB-F04F-A839-A65019D4EDAE}"/>
              </a:ext>
            </a:extLst>
          </p:cNvPr>
          <p:cNvPicPr>
            <a:picLocks noChangeAspect="1"/>
          </p:cNvPicPr>
          <p:nvPr/>
        </p:nvPicPr>
        <p:blipFill>
          <a:blip r:embed="rId9"/>
          <a:stretch>
            <a:fillRect/>
          </a:stretch>
        </p:blipFill>
        <p:spPr>
          <a:xfrm>
            <a:off x="579693" y="3421626"/>
            <a:ext cx="1893568" cy="640080"/>
          </a:xfrm>
          <a:prstGeom prst="rect">
            <a:avLst/>
          </a:prstGeom>
        </p:spPr>
      </p:pic>
      <p:sp>
        <p:nvSpPr>
          <p:cNvPr id="20" name="Title 19">
            <a:extLst>
              <a:ext uri="{FF2B5EF4-FFF2-40B4-BE49-F238E27FC236}">
                <a16:creationId xmlns:a16="http://schemas.microsoft.com/office/drawing/2014/main" id="{A515F629-18ED-514B-8DFD-C51DD180864A}"/>
              </a:ext>
            </a:extLst>
          </p:cNvPr>
          <p:cNvSpPr>
            <a:spLocks noGrp="1"/>
          </p:cNvSpPr>
          <p:nvPr>
            <p:ph type="title"/>
          </p:nvPr>
        </p:nvSpPr>
        <p:spPr/>
        <p:txBody>
          <a:bodyPr/>
          <a:lstStyle/>
          <a:p>
            <a:endParaRPr lang="en-US"/>
          </a:p>
        </p:txBody>
      </p:sp>
      <p:sp>
        <p:nvSpPr>
          <p:cNvPr id="21" name="Content Placeholder 20">
            <a:extLst>
              <a:ext uri="{FF2B5EF4-FFF2-40B4-BE49-F238E27FC236}">
                <a16:creationId xmlns:a16="http://schemas.microsoft.com/office/drawing/2014/main" id="{C403F2F8-1746-2D42-9A92-311E47DE267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09934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FEACB261-F850-244A-A9F1-98EFF2B8E309}"/>
              </a:ext>
            </a:extLst>
          </p:cNvPr>
          <p:cNvCxnSpPr>
            <a:cxnSpLocks/>
            <a:stCxn id="8" idx="2"/>
            <a:endCxn id="13" idx="0"/>
          </p:cNvCxnSpPr>
          <p:nvPr/>
        </p:nvCxnSpPr>
        <p:spPr>
          <a:xfrm>
            <a:off x="6786632" y="3844498"/>
            <a:ext cx="674696" cy="161822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7EA9D9A-0A06-564C-9D8C-F95C54664FCA}"/>
              </a:ext>
            </a:extLst>
          </p:cNvPr>
          <p:cNvCxnSpPr>
            <a:cxnSpLocks/>
            <a:stCxn id="8" idx="2"/>
            <a:endCxn id="12" idx="0"/>
          </p:cNvCxnSpPr>
          <p:nvPr/>
        </p:nvCxnSpPr>
        <p:spPr>
          <a:xfrm flipH="1">
            <a:off x="5290348" y="3844498"/>
            <a:ext cx="1496284" cy="1612965"/>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C3D4239-369B-0E4A-840B-8A74232AA53B}"/>
              </a:ext>
            </a:extLst>
          </p:cNvPr>
          <p:cNvSpPr/>
          <p:nvPr/>
        </p:nvSpPr>
        <p:spPr>
          <a:xfrm>
            <a:off x="-168167" y="0"/>
            <a:ext cx="9144001" cy="523220"/>
          </a:xfrm>
          <a:prstGeom prst="rect">
            <a:avLst/>
          </a:prstGeom>
        </p:spPr>
        <p:txBody>
          <a:bodyPr wrap="square">
            <a:spAutoFit/>
          </a:bodyPr>
          <a:lstStyle/>
          <a:p>
            <a:pPr lvl="1"/>
            <a:r>
              <a:rPr lang="en-US" sz="2800" dirty="0">
                <a:solidFill>
                  <a:schemeClr val="bg1"/>
                </a:solidFill>
                <a:latin typeface="Helvetica" pitchFamily="2" charset="0"/>
              </a:rPr>
              <a:t>Glider Data assimilation in operational ocean models</a:t>
            </a:r>
          </a:p>
        </p:txBody>
      </p:sp>
      <p:sp>
        <p:nvSpPr>
          <p:cNvPr id="3" name="TextBox 2">
            <a:extLst>
              <a:ext uri="{FF2B5EF4-FFF2-40B4-BE49-F238E27FC236}">
                <a16:creationId xmlns:a16="http://schemas.microsoft.com/office/drawing/2014/main" id="{CBEF7024-B160-4E4A-839A-6A4D97FD05AB}"/>
              </a:ext>
            </a:extLst>
          </p:cNvPr>
          <p:cNvSpPr txBox="1"/>
          <p:nvPr/>
        </p:nvSpPr>
        <p:spPr>
          <a:xfrm>
            <a:off x="1077967" y="1217212"/>
            <a:ext cx="1734397" cy="461665"/>
          </a:xfrm>
          <a:prstGeom prst="rect">
            <a:avLst/>
          </a:prstGeom>
          <a:solidFill>
            <a:srgbClr val="4472C4">
              <a:alpha val="46667"/>
            </a:srgbClr>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Helvetica" pitchFamily="2" charset="0"/>
              </a:rPr>
              <a:t>Glider Data</a:t>
            </a:r>
          </a:p>
        </p:txBody>
      </p:sp>
      <p:pic>
        <p:nvPicPr>
          <p:cNvPr id="4" name="Picture 3">
            <a:extLst>
              <a:ext uri="{FF2B5EF4-FFF2-40B4-BE49-F238E27FC236}">
                <a16:creationId xmlns:a16="http://schemas.microsoft.com/office/drawing/2014/main" id="{54784001-A3F5-5F42-AC29-263FEA84FA95}"/>
              </a:ext>
            </a:extLst>
          </p:cNvPr>
          <p:cNvPicPr>
            <a:picLocks noChangeAspect="1"/>
          </p:cNvPicPr>
          <p:nvPr/>
        </p:nvPicPr>
        <p:blipFill rotWithShape="1">
          <a:blip r:embed="rId2"/>
          <a:srcRect t="6600"/>
          <a:stretch/>
        </p:blipFill>
        <p:spPr>
          <a:xfrm>
            <a:off x="97157" y="1724034"/>
            <a:ext cx="3635497" cy="2905433"/>
          </a:xfrm>
          <a:prstGeom prst="rect">
            <a:avLst/>
          </a:prstGeom>
        </p:spPr>
      </p:pic>
      <p:sp>
        <p:nvSpPr>
          <p:cNvPr id="6" name="TextBox 5">
            <a:extLst>
              <a:ext uri="{FF2B5EF4-FFF2-40B4-BE49-F238E27FC236}">
                <a16:creationId xmlns:a16="http://schemas.microsoft.com/office/drawing/2014/main" id="{32DD8EDA-AB22-D64C-ACF5-8ED85C623E53}"/>
              </a:ext>
            </a:extLst>
          </p:cNvPr>
          <p:cNvSpPr txBox="1"/>
          <p:nvPr/>
        </p:nvSpPr>
        <p:spPr>
          <a:xfrm>
            <a:off x="5379565" y="1214421"/>
            <a:ext cx="2625213" cy="461665"/>
          </a:xfrm>
          <a:prstGeom prst="rect">
            <a:avLst/>
          </a:prstGeom>
          <a:solidFill>
            <a:srgbClr val="4472C4">
              <a:alpha val="46667"/>
            </a:srgbClr>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Helvetica" pitchFamily="2" charset="0"/>
              </a:rPr>
              <a:t>IOOS Glider DAC </a:t>
            </a:r>
          </a:p>
        </p:txBody>
      </p:sp>
      <p:sp>
        <p:nvSpPr>
          <p:cNvPr id="7" name="TextBox 6">
            <a:extLst>
              <a:ext uri="{FF2B5EF4-FFF2-40B4-BE49-F238E27FC236}">
                <a16:creationId xmlns:a16="http://schemas.microsoft.com/office/drawing/2014/main" id="{10876BBE-6188-B543-BF12-040471BE49A6}"/>
              </a:ext>
            </a:extLst>
          </p:cNvPr>
          <p:cNvSpPr txBox="1"/>
          <p:nvPr/>
        </p:nvSpPr>
        <p:spPr>
          <a:xfrm>
            <a:off x="6351578" y="2077247"/>
            <a:ext cx="835743" cy="461665"/>
          </a:xfrm>
          <a:prstGeom prst="rect">
            <a:avLst/>
          </a:prstGeom>
          <a:solidFill>
            <a:srgbClr val="4472C4">
              <a:alpha val="46667"/>
            </a:srgbClr>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Helvetica" pitchFamily="2" charset="0"/>
              </a:rPr>
              <a:t>GTS </a:t>
            </a:r>
          </a:p>
        </p:txBody>
      </p:sp>
      <p:sp>
        <p:nvSpPr>
          <p:cNvPr id="8" name="TextBox 7">
            <a:extLst>
              <a:ext uri="{FF2B5EF4-FFF2-40B4-BE49-F238E27FC236}">
                <a16:creationId xmlns:a16="http://schemas.microsoft.com/office/drawing/2014/main" id="{E5CC6137-35B9-AB4B-BE8E-32C4C3DE8F7D}"/>
              </a:ext>
            </a:extLst>
          </p:cNvPr>
          <p:cNvSpPr txBox="1"/>
          <p:nvPr/>
        </p:nvSpPr>
        <p:spPr>
          <a:xfrm>
            <a:off x="5474025" y="3013501"/>
            <a:ext cx="2625213" cy="830997"/>
          </a:xfrm>
          <a:prstGeom prst="rect">
            <a:avLst/>
          </a:prstGeom>
          <a:solidFill>
            <a:srgbClr val="4472C4">
              <a:alpha val="46667"/>
            </a:srgbClr>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Helvetica" pitchFamily="2" charset="0"/>
              </a:rPr>
              <a:t>Operational Ocean Models </a:t>
            </a:r>
          </a:p>
        </p:txBody>
      </p:sp>
      <p:sp>
        <p:nvSpPr>
          <p:cNvPr id="9" name="TextBox 8">
            <a:extLst>
              <a:ext uri="{FF2B5EF4-FFF2-40B4-BE49-F238E27FC236}">
                <a16:creationId xmlns:a16="http://schemas.microsoft.com/office/drawing/2014/main" id="{78DB8177-EBF8-2F48-BD6E-AE109EF2B458}"/>
              </a:ext>
            </a:extLst>
          </p:cNvPr>
          <p:cNvSpPr txBox="1"/>
          <p:nvPr/>
        </p:nvSpPr>
        <p:spPr>
          <a:xfrm>
            <a:off x="3928834" y="4516787"/>
            <a:ext cx="1101213" cy="461665"/>
          </a:xfrm>
          <a:prstGeom prst="rect">
            <a:avLst/>
          </a:prstGeom>
          <a:solidFill>
            <a:srgbClr val="4472C4">
              <a:alpha val="46667"/>
            </a:srgbClr>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Helvetica" pitchFamily="2" charset="0"/>
              </a:rPr>
              <a:t>GOFS </a:t>
            </a:r>
          </a:p>
        </p:txBody>
      </p:sp>
      <p:sp>
        <p:nvSpPr>
          <p:cNvPr id="10" name="TextBox 9">
            <a:extLst>
              <a:ext uri="{FF2B5EF4-FFF2-40B4-BE49-F238E27FC236}">
                <a16:creationId xmlns:a16="http://schemas.microsoft.com/office/drawing/2014/main" id="{17561D06-389A-3244-86D1-A262F3C5E0BD}"/>
              </a:ext>
            </a:extLst>
          </p:cNvPr>
          <p:cNvSpPr txBox="1"/>
          <p:nvPr/>
        </p:nvSpPr>
        <p:spPr>
          <a:xfrm>
            <a:off x="5412487" y="4506956"/>
            <a:ext cx="1243782" cy="461665"/>
          </a:xfrm>
          <a:prstGeom prst="rect">
            <a:avLst/>
          </a:prstGeom>
          <a:solidFill>
            <a:srgbClr val="4472C4">
              <a:alpha val="46667"/>
            </a:srgbClr>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Helvetica" pitchFamily="2" charset="0"/>
              </a:rPr>
              <a:t>RTOFS </a:t>
            </a:r>
          </a:p>
        </p:txBody>
      </p:sp>
      <p:sp>
        <p:nvSpPr>
          <p:cNvPr id="11" name="TextBox 10">
            <a:extLst>
              <a:ext uri="{FF2B5EF4-FFF2-40B4-BE49-F238E27FC236}">
                <a16:creationId xmlns:a16="http://schemas.microsoft.com/office/drawing/2014/main" id="{83D6B293-7236-4344-8ADF-D7934D3D5299}"/>
              </a:ext>
            </a:extLst>
          </p:cNvPr>
          <p:cNvSpPr txBox="1"/>
          <p:nvPr/>
        </p:nvSpPr>
        <p:spPr>
          <a:xfrm>
            <a:off x="7067867" y="4512210"/>
            <a:ext cx="1792353" cy="461665"/>
          </a:xfrm>
          <a:prstGeom prst="rect">
            <a:avLst/>
          </a:prstGeom>
          <a:solidFill>
            <a:srgbClr val="4472C4">
              <a:alpha val="46667"/>
            </a:srgbClr>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Helvetica" pitchFamily="2" charset="0"/>
              </a:rPr>
              <a:t>Copernicus </a:t>
            </a:r>
          </a:p>
        </p:txBody>
      </p:sp>
      <p:sp>
        <p:nvSpPr>
          <p:cNvPr id="12" name="TextBox 11">
            <a:extLst>
              <a:ext uri="{FF2B5EF4-FFF2-40B4-BE49-F238E27FC236}">
                <a16:creationId xmlns:a16="http://schemas.microsoft.com/office/drawing/2014/main" id="{2AD6EC1C-9EA5-344B-982E-51C29A37B6E0}"/>
              </a:ext>
            </a:extLst>
          </p:cNvPr>
          <p:cNvSpPr txBox="1"/>
          <p:nvPr/>
        </p:nvSpPr>
        <p:spPr>
          <a:xfrm>
            <a:off x="4572000" y="5457463"/>
            <a:ext cx="1436696" cy="461665"/>
          </a:xfrm>
          <a:prstGeom prst="rect">
            <a:avLst/>
          </a:prstGeom>
          <a:solidFill>
            <a:srgbClr val="4472C4">
              <a:alpha val="46667"/>
            </a:srgbClr>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latin typeface="Helvetica" pitchFamily="2" charset="0"/>
              </a:rPr>
              <a:t>DOPPIO </a:t>
            </a:r>
          </a:p>
        </p:txBody>
      </p:sp>
      <p:sp>
        <p:nvSpPr>
          <p:cNvPr id="13" name="TextBox 12">
            <a:extLst>
              <a:ext uri="{FF2B5EF4-FFF2-40B4-BE49-F238E27FC236}">
                <a16:creationId xmlns:a16="http://schemas.microsoft.com/office/drawing/2014/main" id="{8CA13D9F-EDBE-A348-A086-2505DCF100EA}"/>
              </a:ext>
            </a:extLst>
          </p:cNvPr>
          <p:cNvSpPr txBox="1"/>
          <p:nvPr/>
        </p:nvSpPr>
        <p:spPr>
          <a:xfrm>
            <a:off x="6787649" y="5462718"/>
            <a:ext cx="1347358" cy="461665"/>
          </a:xfrm>
          <a:prstGeom prst="rect">
            <a:avLst/>
          </a:prstGeom>
          <a:solidFill>
            <a:srgbClr val="4472C4">
              <a:alpha val="46667"/>
            </a:srgbClr>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a:latin typeface="Helvetica" pitchFamily="2" charset="0"/>
              </a:rPr>
              <a:t>AmSeas</a:t>
            </a:r>
            <a:r>
              <a:rPr lang="en-US" sz="2400" dirty="0">
                <a:latin typeface="Helvetica" pitchFamily="2" charset="0"/>
              </a:rPr>
              <a:t> </a:t>
            </a:r>
          </a:p>
        </p:txBody>
      </p:sp>
      <p:sp>
        <p:nvSpPr>
          <p:cNvPr id="14" name="Curved Down Arrow 13">
            <a:extLst>
              <a:ext uri="{FF2B5EF4-FFF2-40B4-BE49-F238E27FC236}">
                <a16:creationId xmlns:a16="http://schemas.microsoft.com/office/drawing/2014/main" id="{A3970B97-FD6D-4B4B-97B8-7FD2DB1B2E7D}"/>
              </a:ext>
            </a:extLst>
          </p:cNvPr>
          <p:cNvSpPr/>
          <p:nvPr/>
        </p:nvSpPr>
        <p:spPr>
          <a:xfrm>
            <a:off x="1828051" y="764036"/>
            <a:ext cx="5023944" cy="395106"/>
          </a:xfrm>
          <a:prstGeom prst="curvedDownArrow">
            <a:avLst>
              <a:gd name="adj1" fmla="val 13334"/>
              <a:gd name="adj2" fmla="val 43206"/>
              <a:gd name="adj3" fmla="val 1483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Left Arrow 14">
            <a:extLst>
              <a:ext uri="{FF2B5EF4-FFF2-40B4-BE49-F238E27FC236}">
                <a16:creationId xmlns:a16="http://schemas.microsoft.com/office/drawing/2014/main" id="{FDE2E0EE-4C23-A445-89CA-70BC76F77A65}"/>
              </a:ext>
            </a:extLst>
          </p:cNvPr>
          <p:cNvSpPr/>
          <p:nvPr/>
        </p:nvSpPr>
        <p:spPr>
          <a:xfrm rot="2339626">
            <a:off x="7557299" y="1418489"/>
            <a:ext cx="624051" cy="1337563"/>
          </a:xfrm>
          <a:prstGeom prst="curvedLeftArrow">
            <a:avLst>
              <a:gd name="adj1" fmla="val 2466"/>
              <a:gd name="adj2" fmla="val 27297"/>
              <a:gd name="adj3" fmla="val 204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Left Arrow 15">
            <a:extLst>
              <a:ext uri="{FF2B5EF4-FFF2-40B4-BE49-F238E27FC236}">
                <a16:creationId xmlns:a16="http://schemas.microsoft.com/office/drawing/2014/main" id="{AA9F6CA8-DEC3-BF46-B822-F156B2439ED1}"/>
              </a:ext>
            </a:extLst>
          </p:cNvPr>
          <p:cNvSpPr/>
          <p:nvPr/>
        </p:nvSpPr>
        <p:spPr>
          <a:xfrm rot="20246158">
            <a:off x="7901009" y="2349042"/>
            <a:ext cx="624051" cy="1199946"/>
          </a:xfrm>
          <a:prstGeom prst="curvedLeftArrow">
            <a:avLst>
              <a:gd name="adj1" fmla="val 2466"/>
              <a:gd name="adj2" fmla="val 27297"/>
              <a:gd name="adj3" fmla="val 204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8" name="Straight Arrow Connector 17">
            <a:extLst>
              <a:ext uri="{FF2B5EF4-FFF2-40B4-BE49-F238E27FC236}">
                <a16:creationId xmlns:a16="http://schemas.microsoft.com/office/drawing/2014/main" id="{8A22B528-DDC7-2A42-80A4-E71139301C32}"/>
              </a:ext>
            </a:extLst>
          </p:cNvPr>
          <p:cNvCxnSpPr>
            <a:cxnSpLocks/>
            <a:stCxn id="8" idx="2"/>
            <a:endCxn id="9" idx="0"/>
          </p:cNvCxnSpPr>
          <p:nvPr/>
        </p:nvCxnSpPr>
        <p:spPr>
          <a:xfrm flipH="1">
            <a:off x="4479441" y="3844498"/>
            <a:ext cx="2307191" cy="6722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9CB80A9-B022-744D-ACE7-EB61B87F215A}"/>
              </a:ext>
            </a:extLst>
          </p:cNvPr>
          <p:cNvCxnSpPr>
            <a:cxnSpLocks/>
            <a:stCxn id="8" idx="2"/>
          </p:cNvCxnSpPr>
          <p:nvPr/>
        </p:nvCxnSpPr>
        <p:spPr>
          <a:xfrm flipH="1">
            <a:off x="6487886" y="3844498"/>
            <a:ext cx="298746" cy="6948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8F8799A-C78A-A546-88A4-B8926A75FB9E}"/>
              </a:ext>
            </a:extLst>
          </p:cNvPr>
          <p:cNvCxnSpPr>
            <a:cxnSpLocks/>
            <a:stCxn id="8" idx="2"/>
            <a:endCxn id="11" idx="0"/>
          </p:cNvCxnSpPr>
          <p:nvPr/>
        </p:nvCxnSpPr>
        <p:spPr>
          <a:xfrm>
            <a:off x="6786632" y="3844498"/>
            <a:ext cx="1177412" cy="6677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941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3ECE554E-F43A-B24C-B029-3B65B4AA4A3A}"/>
              </a:ext>
            </a:extLst>
          </p:cNvPr>
          <p:cNvSpPr/>
          <p:nvPr/>
        </p:nvSpPr>
        <p:spPr>
          <a:xfrm>
            <a:off x="4564229" y="1351528"/>
            <a:ext cx="4420283" cy="5303036"/>
          </a:xfrm>
          <a:prstGeom prst="rect">
            <a:avLst/>
          </a:prstGeom>
          <a:solidFill>
            <a:srgbClr val="E2F0D9"/>
          </a:solidFill>
          <a:ln>
            <a:solidFill>
              <a:srgbClr val="2F528F">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9E9C78E-E1E5-B341-8622-362187D0A2BD}"/>
              </a:ext>
            </a:extLst>
          </p:cNvPr>
          <p:cNvSpPr txBox="1"/>
          <p:nvPr/>
        </p:nvSpPr>
        <p:spPr>
          <a:xfrm>
            <a:off x="205656" y="740494"/>
            <a:ext cx="8938344" cy="492443"/>
          </a:xfrm>
          <a:prstGeom prst="rect">
            <a:avLst/>
          </a:prstGeom>
          <a:noFill/>
        </p:spPr>
        <p:txBody>
          <a:bodyPr wrap="none" rtlCol="0">
            <a:spAutoFit/>
          </a:bodyPr>
          <a:lstStyle/>
          <a:p>
            <a:pPr algn="ctr"/>
            <a:r>
              <a:rPr lang="en-US" sz="2600" dirty="0">
                <a:latin typeface="Rockwell" panose="02060603020205020403" pitchFamily="18" charset="77"/>
              </a:rPr>
              <a:t>Navy Coupled Ocean Data Assimilation System (NCODA</a:t>
            </a:r>
            <a:r>
              <a:rPr lang="en-US" sz="2600" dirty="0"/>
              <a:t>)</a:t>
            </a:r>
          </a:p>
        </p:txBody>
      </p:sp>
      <p:sp>
        <p:nvSpPr>
          <p:cNvPr id="58" name="Rectangle 57">
            <a:extLst>
              <a:ext uri="{FF2B5EF4-FFF2-40B4-BE49-F238E27FC236}">
                <a16:creationId xmlns:a16="http://schemas.microsoft.com/office/drawing/2014/main" id="{C451A12C-F6A6-2F4C-AE7A-6F5F9CFBA3B0}"/>
              </a:ext>
            </a:extLst>
          </p:cNvPr>
          <p:cNvSpPr/>
          <p:nvPr/>
        </p:nvSpPr>
        <p:spPr>
          <a:xfrm>
            <a:off x="74390" y="1351528"/>
            <a:ext cx="4401690" cy="5303036"/>
          </a:xfrm>
          <a:prstGeom prst="rect">
            <a:avLst/>
          </a:prstGeom>
          <a:solidFill>
            <a:srgbClr val="B4C7E7"/>
          </a:solidFill>
          <a:ln>
            <a:solidFill>
              <a:srgbClr val="2F528F">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508879-877D-DB45-A16E-05C4539FE325}"/>
              </a:ext>
            </a:extLst>
          </p:cNvPr>
          <p:cNvSpPr txBox="1"/>
          <p:nvPr/>
        </p:nvSpPr>
        <p:spPr>
          <a:xfrm>
            <a:off x="1270914" y="1350770"/>
            <a:ext cx="1680268"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a:latin typeface="Helvetica" pitchFamily="2" charset="0"/>
              </a:rPr>
              <a:t>Surface Data</a:t>
            </a:r>
          </a:p>
        </p:txBody>
      </p:sp>
      <p:grpSp>
        <p:nvGrpSpPr>
          <p:cNvPr id="52" name="Group 51">
            <a:extLst>
              <a:ext uri="{FF2B5EF4-FFF2-40B4-BE49-F238E27FC236}">
                <a16:creationId xmlns:a16="http://schemas.microsoft.com/office/drawing/2014/main" id="{7686F0EF-6043-3141-842A-C3F8ED8C0566}"/>
              </a:ext>
            </a:extLst>
          </p:cNvPr>
          <p:cNvGrpSpPr/>
          <p:nvPr/>
        </p:nvGrpSpPr>
        <p:grpSpPr>
          <a:xfrm>
            <a:off x="575339" y="2143653"/>
            <a:ext cx="8162260" cy="4369388"/>
            <a:chOff x="630898" y="1250512"/>
            <a:chExt cx="8162260" cy="4369388"/>
          </a:xfrm>
        </p:grpSpPr>
        <p:sp>
          <p:nvSpPr>
            <p:cNvPr id="3" name="TextBox 2">
              <a:extLst>
                <a:ext uri="{FF2B5EF4-FFF2-40B4-BE49-F238E27FC236}">
                  <a16:creationId xmlns:a16="http://schemas.microsoft.com/office/drawing/2014/main" id="{37182422-6895-7744-95E4-A818F98B3872}"/>
                </a:ext>
              </a:extLst>
            </p:cNvPr>
            <p:cNvSpPr txBox="1"/>
            <p:nvPr/>
          </p:nvSpPr>
          <p:spPr>
            <a:xfrm>
              <a:off x="2167948" y="1250512"/>
              <a:ext cx="2000035" cy="461665"/>
            </a:xfrm>
            <a:prstGeom prst="rect">
              <a:avLst/>
            </a:prstGeom>
            <a:solidFill>
              <a:srgbClr val="4472C4">
                <a:alpha val="46667"/>
              </a:srgbClr>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Satellite SST</a:t>
              </a:r>
            </a:p>
          </p:txBody>
        </p:sp>
        <p:sp>
          <p:nvSpPr>
            <p:cNvPr id="4" name="TextBox 3">
              <a:extLst>
                <a:ext uri="{FF2B5EF4-FFF2-40B4-BE49-F238E27FC236}">
                  <a16:creationId xmlns:a16="http://schemas.microsoft.com/office/drawing/2014/main" id="{D9CB14D4-8441-C549-AD35-F19C13CAF880}"/>
                </a:ext>
              </a:extLst>
            </p:cNvPr>
            <p:cNvSpPr txBox="1"/>
            <p:nvPr/>
          </p:nvSpPr>
          <p:spPr>
            <a:xfrm>
              <a:off x="1731227" y="5158235"/>
              <a:ext cx="2601692" cy="461665"/>
            </a:xfrm>
            <a:prstGeom prst="rect">
              <a:avLst/>
            </a:prstGeom>
            <a:solidFill>
              <a:srgbClr val="4472C4">
                <a:alpha val="50196"/>
              </a:srgbClr>
            </a:solidFill>
            <a:ln>
              <a:solidFill>
                <a:srgbClr val="4472C4"/>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Satellite Altimeter</a:t>
              </a:r>
            </a:p>
          </p:txBody>
        </p:sp>
        <p:sp>
          <p:nvSpPr>
            <p:cNvPr id="5" name="TextBox 4">
              <a:extLst>
                <a:ext uri="{FF2B5EF4-FFF2-40B4-BE49-F238E27FC236}">
                  <a16:creationId xmlns:a16="http://schemas.microsoft.com/office/drawing/2014/main" id="{2E75451F-6624-8841-87E4-839DC8140B14}"/>
                </a:ext>
              </a:extLst>
            </p:cNvPr>
            <p:cNvSpPr txBox="1"/>
            <p:nvPr/>
          </p:nvSpPr>
          <p:spPr>
            <a:xfrm>
              <a:off x="630898" y="3198166"/>
              <a:ext cx="1838191" cy="461665"/>
            </a:xfrm>
            <a:prstGeom prst="rect">
              <a:avLst/>
            </a:prstGeom>
            <a:solidFill>
              <a:srgbClr val="4472C4">
                <a:alpha val="50196"/>
              </a:srgbClr>
            </a:solidFill>
            <a:ln>
              <a:solidFill>
                <a:srgbClr val="008AEC"/>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In Situ SST</a:t>
              </a:r>
            </a:p>
          </p:txBody>
        </p:sp>
        <p:sp>
          <p:nvSpPr>
            <p:cNvPr id="7" name="TextBox 6">
              <a:extLst>
                <a:ext uri="{FF2B5EF4-FFF2-40B4-BE49-F238E27FC236}">
                  <a16:creationId xmlns:a16="http://schemas.microsoft.com/office/drawing/2014/main" id="{2C342E8A-4BA1-8545-B426-4F0AE6393077}"/>
                </a:ext>
              </a:extLst>
            </p:cNvPr>
            <p:cNvSpPr txBox="1"/>
            <p:nvPr/>
          </p:nvSpPr>
          <p:spPr>
            <a:xfrm>
              <a:off x="3064208" y="3155479"/>
              <a:ext cx="3020766" cy="584775"/>
            </a:xfrm>
            <a:prstGeom prst="rect">
              <a:avLst/>
            </a:prstGeom>
            <a:solidFill>
              <a:srgbClr val="E09D6A">
                <a:alpha val="76078"/>
              </a:srgbClr>
            </a:solidFill>
            <a:ln>
              <a:solidFill>
                <a:schemeClr val="accent6">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t>GOFS/NCODA</a:t>
              </a:r>
            </a:p>
          </p:txBody>
        </p:sp>
        <p:sp>
          <p:nvSpPr>
            <p:cNvPr id="11" name="Rectangle 10">
              <a:extLst>
                <a:ext uri="{FF2B5EF4-FFF2-40B4-BE49-F238E27FC236}">
                  <a16:creationId xmlns:a16="http://schemas.microsoft.com/office/drawing/2014/main" id="{6DB863B5-87AD-A94F-9BA7-A7F097ECFE04}"/>
                </a:ext>
              </a:extLst>
            </p:cNvPr>
            <p:cNvSpPr/>
            <p:nvPr/>
          </p:nvSpPr>
          <p:spPr>
            <a:xfrm>
              <a:off x="5020252" y="1266154"/>
              <a:ext cx="2141292" cy="461665"/>
            </a:xfrm>
            <a:prstGeom prst="rect">
              <a:avLst/>
            </a:prstGeom>
            <a:solidFill>
              <a:srgbClr val="77933C">
                <a:alpha val="50196"/>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t>Drifting buoys</a:t>
              </a:r>
            </a:p>
          </p:txBody>
        </p:sp>
        <p:sp>
          <p:nvSpPr>
            <p:cNvPr id="12" name="Rectangle 11">
              <a:extLst>
                <a:ext uri="{FF2B5EF4-FFF2-40B4-BE49-F238E27FC236}">
                  <a16:creationId xmlns:a16="http://schemas.microsoft.com/office/drawing/2014/main" id="{6B65FF86-28EA-1644-B20D-B6355544AFAC}"/>
                </a:ext>
              </a:extLst>
            </p:cNvPr>
            <p:cNvSpPr/>
            <p:nvPr/>
          </p:nvSpPr>
          <p:spPr>
            <a:xfrm>
              <a:off x="6496010" y="1901825"/>
              <a:ext cx="1888570" cy="461665"/>
            </a:xfrm>
            <a:prstGeom prst="rect">
              <a:avLst/>
            </a:prstGeom>
            <a:solidFill>
              <a:srgbClr val="77933C">
                <a:alpha val="46275"/>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t>Fixed buoys</a:t>
              </a:r>
            </a:p>
          </p:txBody>
        </p:sp>
        <p:sp>
          <p:nvSpPr>
            <p:cNvPr id="13" name="Rectangle 12">
              <a:extLst>
                <a:ext uri="{FF2B5EF4-FFF2-40B4-BE49-F238E27FC236}">
                  <a16:creationId xmlns:a16="http://schemas.microsoft.com/office/drawing/2014/main" id="{1EA3C88B-CE37-EE40-8C31-733F7B1CBDF2}"/>
                </a:ext>
              </a:extLst>
            </p:cNvPr>
            <p:cNvSpPr/>
            <p:nvPr/>
          </p:nvSpPr>
          <p:spPr>
            <a:xfrm>
              <a:off x="7044555" y="2756250"/>
              <a:ext cx="1748603" cy="461665"/>
            </a:xfrm>
            <a:prstGeom prst="rect">
              <a:avLst/>
            </a:prstGeom>
            <a:solidFill>
              <a:srgbClr val="77933C">
                <a:alpha val="50196"/>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t>Argo Floats</a:t>
              </a:r>
            </a:p>
          </p:txBody>
        </p:sp>
        <p:sp>
          <p:nvSpPr>
            <p:cNvPr id="14" name="TextBox 13">
              <a:extLst>
                <a:ext uri="{FF2B5EF4-FFF2-40B4-BE49-F238E27FC236}">
                  <a16:creationId xmlns:a16="http://schemas.microsoft.com/office/drawing/2014/main" id="{92CCD17B-F518-1B41-87C8-28785D880993}"/>
                </a:ext>
              </a:extLst>
            </p:cNvPr>
            <p:cNvSpPr txBox="1"/>
            <p:nvPr/>
          </p:nvSpPr>
          <p:spPr>
            <a:xfrm>
              <a:off x="7326725" y="3633204"/>
              <a:ext cx="1224733" cy="461665"/>
            </a:xfrm>
            <a:prstGeom prst="rect">
              <a:avLst/>
            </a:prstGeom>
            <a:solidFill>
              <a:srgbClr val="77933C">
                <a:alpha val="50196"/>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t>Gliders</a:t>
              </a:r>
            </a:p>
          </p:txBody>
        </p:sp>
        <p:sp>
          <p:nvSpPr>
            <p:cNvPr id="15" name="TextBox 14">
              <a:extLst>
                <a:ext uri="{FF2B5EF4-FFF2-40B4-BE49-F238E27FC236}">
                  <a16:creationId xmlns:a16="http://schemas.microsoft.com/office/drawing/2014/main" id="{3E24F22B-2354-244D-9731-3887083E74D5}"/>
                </a:ext>
              </a:extLst>
            </p:cNvPr>
            <p:cNvSpPr txBox="1"/>
            <p:nvPr/>
          </p:nvSpPr>
          <p:spPr>
            <a:xfrm>
              <a:off x="6764429" y="4424932"/>
              <a:ext cx="1236249" cy="461665"/>
            </a:xfrm>
            <a:prstGeom prst="rect">
              <a:avLst/>
            </a:prstGeom>
            <a:solidFill>
              <a:srgbClr val="77933C">
                <a:alpha val="50196"/>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t>TESAC</a:t>
              </a:r>
            </a:p>
          </p:txBody>
        </p:sp>
        <p:sp>
          <p:nvSpPr>
            <p:cNvPr id="16" name="TextBox 15">
              <a:extLst>
                <a:ext uri="{FF2B5EF4-FFF2-40B4-BE49-F238E27FC236}">
                  <a16:creationId xmlns:a16="http://schemas.microsoft.com/office/drawing/2014/main" id="{2C07EB3C-25A5-9248-901C-4ED3B0649FB0}"/>
                </a:ext>
              </a:extLst>
            </p:cNvPr>
            <p:cNvSpPr txBox="1"/>
            <p:nvPr/>
          </p:nvSpPr>
          <p:spPr>
            <a:xfrm>
              <a:off x="4814363" y="5149047"/>
              <a:ext cx="2619400" cy="461665"/>
            </a:xfrm>
            <a:prstGeom prst="rect">
              <a:avLst/>
            </a:prstGeom>
            <a:solidFill>
              <a:srgbClr val="77933C">
                <a:alpha val="50196"/>
              </a:srgbClr>
            </a:solidFill>
            <a:ln>
              <a:solidFill>
                <a:schemeClr val="accent3">
                  <a:lumMod val="60000"/>
                  <a:lumOff val="4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a:t>XBTs (only temp.)</a:t>
              </a:r>
            </a:p>
          </p:txBody>
        </p:sp>
        <p:cxnSp>
          <p:nvCxnSpPr>
            <p:cNvPr id="18" name="Straight Arrow Connector 17">
              <a:extLst>
                <a:ext uri="{FF2B5EF4-FFF2-40B4-BE49-F238E27FC236}">
                  <a16:creationId xmlns:a16="http://schemas.microsoft.com/office/drawing/2014/main" id="{52C8F5E6-161E-E748-86AC-7431C12EA357}"/>
                </a:ext>
              </a:extLst>
            </p:cNvPr>
            <p:cNvCxnSpPr>
              <a:cxnSpLocks/>
            </p:cNvCxnSpPr>
            <p:nvPr/>
          </p:nvCxnSpPr>
          <p:spPr>
            <a:xfrm>
              <a:off x="2901546" y="1730538"/>
              <a:ext cx="1266438" cy="14184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8907ED-F596-E04A-8389-3E5112461E23}"/>
                </a:ext>
              </a:extLst>
            </p:cNvPr>
            <p:cNvCxnSpPr>
              <a:cxnSpLocks/>
              <a:stCxn id="4" idx="0"/>
            </p:cNvCxnSpPr>
            <p:nvPr/>
          </p:nvCxnSpPr>
          <p:spPr>
            <a:xfrm flipV="1">
              <a:off x="3032073" y="3733801"/>
              <a:ext cx="1135911" cy="14244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E9F32D0-209D-CF47-A725-CA62247AB226}"/>
                </a:ext>
              </a:extLst>
            </p:cNvPr>
            <p:cNvCxnSpPr>
              <a:cxnSpLocks/>
              <a:stCxn id="5" idx="3"/>
            </p:cNvCxnSpPr>
            <p:nvPr/>
          </p:nvCxnSpPr>
          <p:spPr>
            <a:xfrm>
              <a:off x="2469089" y="3428999"/>
              <a:ext cx="56298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0074869-33E6-D14B-BE30-383FECAFE368}"/>
                </a:ext>
              </a:extLst>
            </p:cNvPr>
            <p:cNvCxnSpPr>
              <a:cxnSpLocks/>
            </p:cNvCxnSpPr>
            <p:nvPr/>
          </p:nvCxnSpPr>
          <p:spPr>
            <a:xfrm flipH="1">
              <a:off x="5020253" y="1752853"/>
              <a:ext cx="1004985" cy="14026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4407C5-D774-C848-9528-D79FAF3ECC98}"/>
                </a:ext>
              </a:extLst>
            </p:cNvPr>
            <p:cNvCxnSpPr>
              <a:cxnSpLocks/>
            </p:cNvCxnSpPr>
            <p:nvPr/>
          </p:nvCxnSpPr>
          <p:spPr>
            <a:xfrm flipH="1">
              <a:off x="5522746" y="2388524"/>
              <a:ext cx="1638798" cy="7453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EF7FF53-F75F-AB49-8FDB-ABDD7830A9B9}"/>
                </a:ext>
              </a:extLst>
            </p:cNvPr>
            <p:cNvCxnSpPr>
              <a:cxnSpLocks/>
              <a:stCxn id="13" idx="1"/>
            </p:cNvCxnSpPr>
            <p:nvPr/>
          </p:nvCxnSpPr>
          <p:spPr>
            <a:xfrm flipH="1">
              <a:off x="6124063" y="2987083"/>
              <a:ext cx="920492" cy="2308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8CEACFE-3526-104E-ADE9-060D7D5B7F11}"/>
                </a:ext>
              </a:extLst>
            </p:cNvPr>
            <p:cNvCxnSpPr>
              <a:cxnSpLocks/>
              <a:stCxn id="14" idx="1"/>
            </p:cNvCxnSpPr>
            <p:nvPr/>
          </p:nvCxnSpPr>
          <p:spPr>
            <a:xfrm flipH="1" flipV="1">
              <a:off x="6124063" y="3633204"/>
              <a:ext cx="1202662" cy="230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1A015CF-CA1F-4A46-BABF-23092AC0F47E}"/>
                </a:ext>
              </a:extLst>
            </p:cNvPr>
            <p:cNvCxnSpPr>
              <a:cxnSpLocks/>
              <a:stCxn id="15" idx="0"/>
            </p:cNvCxnSpPr>
            <p:nvPr/>
          </p:nvCxnSpPr>
          <p:spPr>
            <a:xfrm flipH="1" flipV="1">
              <a:off x="5506756" y="3765288"/>
              <a:ext cx="1875798" cy="6596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61FCD26-B2F0-0143-A52B-B4185FFF69D1}"/>
                </a:ext>
              </a:extLst>
            </p:cNvPr>
            <p:cNvCxnSpPr>
              <a:cxnSpLocks/>
              <a:stCxn id="16" idx="0"/>
            </p:cNvCxnSpPr>
            <p:nvPr/>
          </p:nvCxnSpPr>
          <p:spPr>
            <a:xfrm flipH="1" flipV="1">
              <a:off x="5026241" y="3733801"/>
              <a:ext cx="1097822" cy="14152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id="{03AA339C-CEEA-474F-AAD4-F2E381504EFE}"/>
              </a:ext>
            </a:extLst>
          </p:cNvPr>
          <p:cNvSpPr>
            <a:spLocks noGrp="1"/>
          </p:cNvSpPr>
          <p:nvPr>
            <p:ph type="title"/>
          </p:nvPr>
        </p:nvSpPr>
        <p:spPr/>
        <p:txBody>
          <a:bodyPr/>
          <a:lstStyle/>
          <a:p>
            <a:pPr algn="ctr"/>
            <a:r>
              <a:rPr lang="en-US" dirty="0"/>
              <a:t>Global Ocean Forecasting System (GOFS)</a:t>
            </a:r>
          </a:p>
        </p:txBody>
      </p:sp>
      <p:sp>
        <p:nvSpPr>
          <p:cNvPr id="28" name="TextBox 27">
            <a:extLst>
              <a:ext uri="{FF2B5EF4-FFF2-40B4-BE49-F238E27FC236}">
                <a16:creationId xmlns:a16="http://schemas.microsoft.com/office/drawing/2014/main" id="{10FC2025-1F91-8541-A7A9-A9FBA4577E9E}"/>
              </a:ext>
            </a:extLst>
          </p:cNvPr>
          <p:cNvSpPr txBox="1"/>
          <p:nvPr/>
        </p:nvSpPr>
        <p:spPr>
          <a:xfrm>
            <a:off x="4654580" y="1397413"/>
            <a:ext cx="4383701"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2000" dirty="0">
                <a:latin typeface="Helvetica" pitchFamily="2" charset="0"/>
              </a:rPr>
              <a:t>Subsurface Temperature and Salinity</a:t>
            </a:r>
          </a:p>
        </p:txBody>
      </p:sp>
    </p:spTree>
    <p:extLst>
      <p:ext uri="{BB962C8B-B14F-4D97-AF65-F5344CB8AC3E}">
        <p14:creationId xmlns:p14="http://schemas.microsoft.com/office/powerpoint/2010/main" val="1943805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AECEF2-5E02-4249-844D-0E6D37034C5E}"/>
              </a:ext>
            </a:extLst>
          </p:cNvPr>
          <p:cNvSpPr txBox="1"/>
          <p:nvPr/>
        </p:nvSpPr>
        <p:spPr>
          <a:xfrm>
            <a:off x="149946" y="5220290"/>
            <a:ext cx="1830270" cy="830997"/>
          </a:xfrm>
          <a:prstGeom prst="rect">
            <a:avLst/>
          </a:prstGeom>
          <a:noFill/>
        </p:spPr>
        <p:txBody>
          <a:bodyPr wrap="square" rtlCol="0">
            <a:spAutoFit/>
          </a:bodyPr>
          <a:lstStyle/>
          <a:p>
            <a:pPr algn="ctr"/>
            <a:r>
              <a:rPr lang="en-US" sz="2400" dirty="0">
                <a:latin typeface="Helvetica" pitchFamily="2" charset="0"/>
              </a:rPr>
              <a:t>Kim et al. 2014</a:t>
            </a:r>
          </a:p>
        </p:txBody>
      </p:sp>
      <p:sp>
        <p:nvSpPr>
          <p:cNvPr id="8" name="TextBox 7">
            <a:extLst>
              <a:ext uri="{FF2B5EF4-FFF2-40B4-BE49-F238E27FC236}">
                <a16:creationId xmlns:a16="http://schemas.microsoft.com/office/drawing/2014/main" id="{A480665C-A059-DA4C-ADE6-98B1C8C474AB}"/>
              </a:ext>
            </a:extLst>
          </p:cNvPr>
          <p:cNvSpPr txBox="1"/>
          <p:nvPr/>
        </p:nvSpPr>
        <p:spPr>
          <a:xfrm>
            <a:off x="971017" y="664157"/>
            <a:ext cx="7662675" cy="553998"/>
          </a:xfrm>
          <a:prstGeom prst="rect">
            <a:avLst/>
          </a:prstGeom>
          <a:noFill/>
        </p:spPr>
        <p:txBody>
          <a:bodyPr wrap="none" rtlCol="0">
            <a:spAutoFit/>
          </a:bodyPr>
          <a:lstStyle/>
          <a:p>
            <a:pPr algn="ctr"/>
            <a:r>
              <a:rPr lang="en-US" sz="3000" dirty="0">
                <a:latin typeface="Rockwell" panose="02060603020205020403" pitchFamily="18" charset="77"/>
              </a:rPr>
              <a:t>Forecasting Model: HWRF-HYCOM System</a:t>
            </a:r>
          </a:p>
        </p:txBody>
      </p:sp>
      <p:sp>
        <p:nvSpPr>
          <p:cNvPr id="17" name="TextBox 16">
            <a:extLst>
              <a:ext uri="{FF2B5EF4-FFF2-40B4-BE49-F238E27FC236}">
                <a16:creationId xmlns:a16="http://schemas.microsoft.com/office/drawing/2014/main" id="{F2438D44-54E3-7444-A0A4-3F558F8A7D72}"/>
              </a:ext>
            </a:extLst>
          </p:cNvPr>
          <p:cNvSpPr txBox="1"/>
          <p:nvPr/>
        </p:nvSpPr>
        <p:spPr>
          <a:xfrm>
            <a:off x="3664496" y="4384803"/>
            <a:ext cx="344966" cy="338554"/>
          </a:xfrm>
          <a:prstGeom prst="rect">
            <a:avLst/>
          </a:prstGeom>
          <a:noFill/>
        </p:spPr>
        <p:txBody>
          <a:bodyPr wrap="none" rtlCol="0">
            <a:spAutoFit/>
          </a:bodyPr>
          <a:lstStyle/>
          <a:p>
            <a:r>
              <a:rPr lang="en-US" sz="1600" dirty="0">
                <a:solidFill>
                  <a:schemeClr val="bg1"/>
                </a:solidFill>
              </a:rPr>
              <a:t>IC</a:t>
            </a:r>
          </a:p>
        </p:txBody>
      </p:sp>
      <p:grpSp>
        <p:nvGrpSpPr>
          <p:cNvPr id="38" name="Group 37">
            <a:extLst>
              <a:ext uri="{FF2B5EF4-FFF2-40B4-BE49-F238E27FC236}">
                <a16:creationId xmlns:a16="http://schemas.microsoft.com/office/drawing/2014/main" id="{5DD24895-EF17-A34F-B9C7-04801C9E2401}"/>
              </a:ext>
            </a:extLst>
          </p:cNvPr>
          <p:cNvGrpSpPr/>
          <p:nvPr/>
        </p:nvGrpSpPr>
        <p:grpSpPr>
          <a:xfrm>
            <a:off x="1761823" y="1187678"/>
            <a:ext cx="5600227" cy="4985169"/>
            <a:chOff x="648930" y="784346"/>
            <a:chExt cx="5600227" cy="4985169"/>
          </a:xfrm>
        </p:grpSpPr>
        <p:grpSp>
          <p:nvGrpSpPr>
            <p:cNvPr id="26" name="Group 25">
              <a:extLst>
                <a:ext uri="{FF2B5EF4-FFF2-40B4-BE49-F238E27FC236}">
                  <a16:creationId xmlns:a16="http://schemas.microsoft.com/office/drawing/2014/main" id="{32FB605F-6CC7-5B48-935A-5DA66EDC3F6E}"/>
                </a:ext>
              </a:extLst>
            </p:cNvPr>
            <p:cNvGrpSpPr/>
            <p:nvPr/>
          </p:nvGrpSpPr>
          <p:grpSpPr>
            <a:xfrm>
              <a:off x="648930" y="784346"/>
              <a:ext cx="5600227" cy="4985169"/>
              <a:chOff x="648930" y="784346"/>
              <a:chExt cx="5600227" cy="4985169"/>
            </a:xfrm>
          </p:grpSpPr>
          <p:sp>
            <p:nvSpPr>
              <p:cNvPr id="25" name="Rectangle 24">
                <a:extLst>
                  <a:ext uri="{FF2B5EF4-FFF2-40B4-BE49-F238E27FC236}">
                    <a16:creationId xmlns:a16="http://schemas.microsoft.com/office/drawing/2014/main" id="{BE9C3ED1-E6BB-3D40-8C8F-AF7F5CBF45D5}"/>
                  </a:ext>
                </a:extLst>
              </p:cNvPr>
              <p:cNvSpPr/>
              <p:nvPr/>
            </p:nvSpPr>
            <p:spPr>
              <a:xfrm>
                <a:off x="5795805" y="784346"/>
                <a:ext cx="453352" cy="4985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CF82E536-621D-FF47-9BF4-9DDAB6EA3578}"/>
                  </a:ext>
                </a:extLst>
              </p:cNvPr>
              <p:cNvGrpSpPr/>
              <p:nvPr/>
            </p:nvGrpSpPr>
            <p:grpSpPr>
              <a:xfrm>
                <a:off x="648930" y="784346"/>
                <a:ext cx="5340918" cy="4985169"/>
                <a:chOff x="1923156" y="1258641"/>
                <a:chExt cx="5340918" cy="4985169"/>
              </a:xfrm>
            </p:grpSpPr>
            <p:grpSp>
              <p:nvGrpSpPr>
                <p:cNvPr id="10" name="Group 9">
                  <a:extLst>
                    <a:ext uri="{FF2B5EF4-FFF2-40B4-BE49-F238E27FC236}">
                      <a16:creationId xmlns:a16="http://schemas.microsoft.com/office/drawing/2014/main" id="{0662C68D-385F-994B-B9C3-B120AFBB5550}"/>
                    </a:ext>
                  </a:extLst>
                </p:cNvPr>
                <p:cNvGrpSpPr/>
                <p:nvPr/>
              </p:nvGrpSpPr>
              <p:grpSpPr>
                <a:xfrm>
                  <a:off x="1923156" y="1258641"/>
                  <a:ext cx="5340918" cy="3600457"/>
                  <a:chOff x="1684122" y="1385446"/>
                  <a:chExt cx="5138387" cy="3140467"/>
                </a:xfrm>
              </p:grpSpPr>
              <p:pic>
                <p:nvPicPr>
                  <p:cNvPr id="5" name="Picture 4">
                    <a:extLst>
                      <a:ext uri="{FF2B5EF4-FFF2-40B4-BE49-F238E27FC236}">
                        <a16:creationId xmlns:a16="http://schemas.microsoft.com/office/drawing/2014/main" id="{E4776F21-D228-E242-B0CB-2C30F2CD8471}"/>
                      </a:ext>
                    </a:extLst>
                  </p:cNvPr>
                  <p:cNvPicPr>
                    <a:picLocks noChangeAspect="1"/>
                  </p:cNvPicPr>
                  <p:nvPr/>
                </p:nvPicPr>
                <p:blipFill rotWithShape="1">
                  <a:blip r:embed="rId3"/>
                  <a:srcRect b="14435"/>
                  <a:stretch/>
                </p:blipFill>
                <p:spPr>
                  <a:xfrm>
                    <a:off x="1684122" y="1385446"/>
                    <a:ext cx="5138387" cy="3140467"/>
                  </a:xfrm>
                  <a:prstGeom prst="rect">
                    <a:avLst/>
                  </a:prstGeom>
                </p:spPr>
              </p:pic>
              <p:sp>
                <p:nvSpPr>
                  <p:cNvPr id="20" name="Rectangle 19">
                    <a:extLst>
                      <a:ext uri="{FF2B5EF4-FFF2-40B4-BE49-F238E27FC236}">
                        <a16:creationId xmlns:a16="http://schemas.microsoft.com/office/drawing/2014/main" id="{7DA5C860-03C8-ED41-889F-3D66ED79C713}"/>
                      </a:ext>
                    </a:extLst>
                  </p:cNvPr>
                  <p:cNvSpPr/>
                  <p:nvPr/>
                </p:nvSpPr>
                <p:spPr>
                  <a:xfrm>
                    <a:off x="4990529" y="3934516"/>
                    <a:ext cx="1746009" cy="507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3E1265F-1F5D-6A43-BB83-B8F4F061BACE}"/>
                    </a:ext>
                  </a:extLst>
                </p:cNvPr>
                <p:cNvSpPr/>
                <p:nvPr/>
              </p:nvSpPr>
              <p:spPr>
                <a:xfrm>
                  <a:off x="1926810" y="4782847"/>
                  <a:ext cx="5337264" cy="1460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2" name="Straight Arrow Connector 11">
              <a:extLst>
                <a:ext uri="{FF2B5EF4-FFF2-40B4-BE49-F238E27FC236}">
                  <a16:creationId xmlns:a16="http://schemas.microsoft.com/office/drawing/2014/main" id="{CCF942DE-086B-E043-9B8E-25397E0A6FC5}"/>
                </a:ext>
              </a:extLst>
            </p:cNvPr>
            <p:cNvCxnSpPr>
              <a:cxnSpLocks/>
            </p:cNvCxnSpPr>
            <p:nvPr/>
          </p:nvCxnSpPr>
          <p:spPr>
            <a:xfrm flipH="1" flipV="1">
              <a:off x="3498114" y="4225316"/>
              <a:ext cx="0" cy="3563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214A6E6-93C6-2645-BC15-84163BBD2C39}"/>
                </a:ext>
              </a:extLst>
            </p:cNvPr>
            <p:cNvSpPr txBox="1"/>
            <p:nvPr/>
          </p:nvSpPr>
          <p:spPr>
            <a:xfrm>
              <a:off x="2777721" y="5047791"/>
              <a:ext cx="172786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GOFS/NCODA</a:t>
              </a:r>
            </a:p>
          </p:txBody>
        </p:sp>
        <p:sp>
          <p:nvSpPr>
            <p:cNvPr id="23" name="TextBox 22">
              <a:extLst>
                <a:ext uri="{FF2B5EF4-FFF2-40B4-BE49-F238E27FC236}">
                  <a16:creationId xmlns:a16="http://schemas.microsoft.com/office/drawing/2014/main" id="{A8533ADF-B6EF-B446-9E53-86F179DB13C5}"/>
                </a:ext>
              </a:extLst>
            </p:cNvPr>
            <p:cNvSpPr txBox="1"/>
            <p:nvPr/>
          </p:nvSpPr>
          <p:spPr>
            <a:xfrm>
              <a:off x="3344496" y="4539122"/>
              <a:ext cx="344966" cy="338554"/>
            </a:xfrm>
            <a:prstGeom prst="rect">
              <a:avLst/>
            </a:prstGeom>
            <a:noFill/>
          </p:spPr>
          <p:txBody>
            <a:bodyPr wrap="none" rtlCol="0">
              <a:spAutoFit/>
            </a:bodyPr>
            <a:lstStyle/>
            <a:p>
              <a:r>
                <a:rPr lang="en-US" sz="1600" dirty="0"/>
                <a:t>IC</a:t>
              </a:r>
            </a:p>
          </p:txBody>
        </p:sp>
        <p:cxnSp>
          <p:nvCxnSpPr>
            <p:cNvPr id="28" name="Straight Connector 27">
              <a:extLst>
                <a:ext uri="{FF2B5EF4-FFF2-40B4-BE49-F238E27FC236}">
                  <a16:creationId xmlns:a16="http://schemas.microsoft.com/office/drawing/2014/main" id="{BF38783B-62AE-C841-9797-76D07B738505}"/>
                </a:ext>
              </a:extLst>
            </p:cNvPr>
            <p:cNvCxnSpPr>
              <a:cxnSpLocks/>
            </p:cNvCxnSpPr>
            <p:nvPr/>
          </p:nvCxnSpPr>
          <p:spPr>
            <a:xfrm flipH="1">
              <a:off x="3502197" y="4824164"/>
              <a:ext cx="0" cy="2236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4D03BCE4-625C-034D-ACD7-A55FDCEE272F}"/>
              </a:ext>
            </a:extLst>
          </p:cNvPr>
          <p:cNvSpPr txBox="1"/>
          <p:nvPr/>
        </p:nvSpPr>
        <p:spPr>
          <a:xfrm>
            <a:off x="2178771" y="5942422"/>
            <a:ext cx="5101333" cy="646331"/>
          </a:xfrm>
          <a:prstGeom prst="rect">
            <a:avLst/>
          </a:prstGeom>
          <a:noFill/>
        </p:spPr>
        <p:txBody>
          <a:bodyPr wrap="none" rtlCol="0">
            <a:spAutoFit/>
          </a:bodyPr>
          <a:lstStyle/>
          <a:p>
            <a:r>
              <a:rPr lang="en-US" dirty="0">
                <a:latin typeface="Helvetica" pitchFamily="2" charset="0"/>
              </a:rPr>
              <a:t>RTOFS – Real Time Ocean Forecasting System</a:t>
            </a:r>
          </a:p>
          <a:p>
            <a:r>
              <a:rPr lang="en-US" dirty="0">
                <a:latin typeface="Helvetica" pitchFamily="2" charset="0"/>
              </a:rPr>
              <a:t>GFS – Global Forecasting System</a:t>
            </a:r>
          </a:p>
        </p:txBody>
      </p:sp>
      <p:sp>
        <p:nvSpPr>
          <p:cNvPr id="2" name="Title 1">
            <a:extLst>
              <a:ext uri="{FF2B5EF4-FFF2-40B4-BE49-F238E27FC236}">
                <a16:creationId xmlns:a16="http://schemas.microsoft.com/office/drawing/2014/main" id="{258E11A5-4FAE-8D48-90AF-902DF99BA14D}"/>
              </a:ext>
            </a:extLst>
          </p:cNvPr>
          <p:cNvSpPr>
            <a:spLocks noGrp="1"/>
          </p:cNvSpPr>
          <p:nvPr>
            <p:ph type="title"/>
          </p:nvPr>
        </p:nvSpPr>
        <p:spPr/>
        <p:txBody>
          <a:bodyPr/>
          <a:lstStyle/>
          <a:p>
            <a:pPr algn="ctr"/>
            <a:r>
              <a:rPr lang="en-US" dirty="0">
                <a:latin typeface="Helvetica" pitchFamily="2" charset="0"/>
              </a:rPr>
              <a:t>Hurricane Coupled Ocean-Atmosphere</a:t>
            </a:r>
          </a:p>
        </p:txBody>
      </p:sp>
    </p:spTree>
    <p:extLst>
      <p:ext uri="{BB962C8B-B14F-4D97-AF65-F5344CB8AC3E}">
        <p14:creationId xmlns:p14="http://schemas.microsoft.com/office/powerpoint/2010/main" val="3496306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AECEF2-5E02-4249-844D-0E6D37034C5E}"/>
              </a:ext>
            </a:extLst>
          </p:cNvPr>
          <p:cNvSpPr txBox="1"/>
          <p:nvPr/>
        </p:nvSpPr>
        <p:spPr>
          <a:xfrm>
            <a:off x="149946" y="5220290"/>
            <a:ext cx="1830270" cy="830997"/>
          </a:xfrm>
          <a:prstGeom prst="rect">
            <a:avLst/>
          </a:prstGeom>
          <a:noFill/>
        </p:spPr>
        <p:txBody>
          <a:bodyPr wrap="square" rtlCol="0">
            <a:spAutoFit/>
          </a:bodyPr>
          <a:lstStyle/>
          <a:p>
            <a:pPr algn="ctr"/>
            <a:r>
              <a:rPr lang="en-US" sz="2400" dirty="0">
                <a:latin typeface="Helvetica" pitchFamily="2" charset="0"/>
              </a:rPr>
              <a:t>Kim et al. 2014</a:t>
            </a:r>
          </a:p>
        </p:txBody>
      </p:sp>
      <p:sp>
        <p:nvSpPr>
          <p:cNvPr id="8" name="TextBox 7">
            <a:extLst>
              <a:ext uri="{FF2B5EF4-FFF2-40B4-BE49-F238E27FC236}">
                <a16:creationId xmlns:a16="http://schemas.microsoft.com/office/drawing/2014/main" id="{A480665C-A059-DA4C-ADE6-98B1C8C474AB}"/>
              </a:ext>
            </a:extLst>
          </p:cNvPr>
          <p:cNvSpPr txBox="1"/>
          <p:nvPr/>
        </p:nvSpPr>
        <p:spPr>
          <a:xfrm>
            <a:off x="971017" y="664157"/>
            <a:ext cx="7662675" cy="553998"/>
          </a:xfrm>
          <a:prstGeom prst="rect">
            <a:avLst/>
          </a:prstGeom>
          <a:noFill/>
        </p:spPr>
        <p:txBody>
          <a:bodyPr wrap="none" rtlCol="0">
            <a:spAutoFit/>
          </a:bodyPr>
          <a:lstStyle/>
          <a:p>
            <a:pPr algn="ctr"/>
            <a:r>
              <a:rPr lang="en-US" sz="3000" dirty="0">
                <a:latin typeface="Rockwell" panose="02060603020205020403" pitchFamily="18" charset="77"/>
              </a:rPr>
              <a:t>Forecasting Model: HWRF-HYCOM System</a:t>
            </a:r>
          </a:p>
        </p:txBody>
      </p:sp>
      <p:sp>
        <p:nvSpPr>
          <p:cNvPr id="17" name="TextBox 16">
            <a:extLst>
              <a:ext uri="{FF2B5EF4-FFF2-40B4-BE49-F238E27FC236}">
                <a16:creationId xmlns:a16="http://schemas.microsoft.com/office/drawing/2014/main" id="{F2438D44-54E3-7444-A0A4-3F558F8A7D72}"/>
              </a:ext>
            </a:extLst>
          </p:cNvPr>
          <p:cNvSpPr txBox="1"/>
          <p:nvPr/>
        </p:nvSpPr>
        <p:spPr>
          <a:xfrm>
            <a:off x="3664496" y="4384803"/>
            <a:ext cx="344966" cy="338554"/>
          </a:xfrm>
          <a:prstGeom prst="rect">
            <a:avLst/>
          </a:prstGeom>
          <a:noFill/>
        </p:spPr>
        <p:txBody>
          <a:bodyPr wrap="none" rtlCol="0">
            <a:spAutoFit/>
          </a:bodyPr>
          <a:lstStyle/>
          <a:p>
            <a:r>
              <a:rPr lang="en-US" sz="1600" dirty="0">
                <a:solidFill>
                  <a:schemeClr val="bg1"/>
                </a:solidFill>
              </a:rPr>
              <a:t>IC</a:t>
            </a:r>
          </a:p>
        </p:txBody>
      </p:sp>
      <p:grpSp>
        <p:nvGrpSpPr>
          <p:cNvPr id="38" name="Group 37">
            <a:extLst>
              <a:ext uri="{FF2B5EF4-FFF2-40B4-BE49-F238E27FC236}">
                <a16:creationId xmlns:a16="http://schemas.microsoft.com/office/drawing/2014/main" id="{5DD24895-EF17-A34F-B9C7-04801C9E2401}"/>
              </a:ext>
            </a:extLst>
          </p:cNvPr>
          <p:cNvGrpSpPr/>
          <p:nvPr/>
        </p:nvGrpSpPr>
        <p:grpSpPr>
          <a:xfrm>
            <a:off x="1761823" y="1187678"/>
            <a:ext cx="5600227" cy="4985169"/>
            <a:chOff x="648930" y="784346"/>
            <a:chExt cx="5600227" cy="4985169"/>
          </a:xfrm>
        </p:grpSpPr>
        <p:grpSp>
          <p:nvGrpSpPr>
            <p:cNvPr id="26" name="Group 25">
              <a:extLst>
                <a:ext uri="{FF2B5EF4-FFF2-40B4-BE49-F238E27FC236}">
                  <a16:creationId xmlns:a16="http://schemas.microsoft.com/office/drawing/2014/main" id="{32FB605F-6CC7-5B48-935A-5DA66EDC3F6E}"/>
                </a:ext>
              </a:extLst>
            </p:cNvPr>
            <p:cNvGrpSpPr/>
            <p:nvPr/>
          </p:nvGrpSpPr>
          <p:grpSpPr>
            <a:xfrm>
              <a:off x="648930" y="784346"/>
              <a:ext cx="5600227" cy="4985169"/>
              <a:chOff x="648930" y="784346"/>
              <a:chExt cx="5600227" cy="4985169"/>
            </a:xfrm>
          </p:grpSpPr>
          <p:sp>
            <p:nvSpPr>
              <p:cNvPr id="25" name="Rectangle 24">
                <a:extLst>
                  <a:ext uri="{FF2B5EF4-FFF2-40B4-BE49-F238E27FC236}">
                    <a16:creationId xmlns:a16="http://schemas.microsoft.com/office/drawing/2014/main" id="{BE9C3ED1-E6BB-3D40-8C8F-AF7F5CBF45D5}"/>
                  </a:ext>
                </a:extLst>
              </p:cNvPr>
              <p:cNvSpPr/>
              <p:nvPr/>
            </p:nvSpPr>
            <p:spPr>
              <a:xfrm>
                <a:off x="5795805" y="784346"/>
                <a:ext cx="453352" cy="4985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CF82E536-621D-FF47-9BF4-9DDAB6EA3578}"/>
                  </a:ext>
                </a:extLst>
              </p:cNvPr>
              <p:cNvGrpSpPr/>
              <p:nvPr/>
            </p:nvGrpSpPr>
            <p:grpSpPr>
              <a:xfrm>
                <a:off x="648930" y="784346"/>
                <a:ext cx="5340918" cy="4985169"/>
                <a:chOff x="1923156" y="1258641"/>
                <a:chExt cx="5340918" cy="4985169"/>
              </a:xfrm>
            </p:grpSpPr>
            <p:grpSp>
              <p:nvGrpSpPr>
                <p:cNvPr id="10" name="Group 9">
                  <a:extLst>
                    <a:ext uri="{FF2B5EF4-FFF2-40B4-BE49-F238E27FC236}">
                      <a16:creationId xmlns:a16="http://schemas.microsoft.com/office/drawing/2014/main" id="{0662C68D-385F-994B-B9C3-B120AFBB5550}"/>
                    </a:ext>
                  </a:extLst>
                </p:cNvPr>
                <p:cNvGrpSpPr/>
                <p:nvPr/>
              </p:nvGrpSpPr>
              <p:grpSpPr>
                <a:xfrm>
                  <a:off x="1923156" y="1258641"/>
                  <a:ext cx="5340918" cy="3600457"/>
                  <a:chOff x="1684122" y="1385446"/>
                  <a:chExt cx="5138387" cy="3140467"/>
                </a:xfrm>
              </p:grpSpPr>
              <p:pic>
                <p:nvPicPr>
                  <p:cNvPr id="5" name="Picture 4">
                    <a:extLst>
                      <a:ext uri="{FF2B5EF4-FFF2-40B4-BE49-F238E27FC236}">
                        <a16:creationId xmlns:a16="http://schemas.microsoft.com/office/drawing/2014/main" id="{E4776F21-D228-E242-B0CB-2C30F2CD8471}"/>
                      </a:ext>
                    </a:extLst>
                  </p:cNvPr>
                  <p:cNvPicPr>
                    <a:picLocks noChangeAspect="1"/>
                  </p:cNvPicPr>
                  <p:nvPr/>
                </p:nvPicPr>
                <p:blipFill rotWithShape="1">
                  <a:blip r:embed="rId3"/>
                  <a:srcRect b="14435"/>
                  <a:stretch/>
                </p:blipFill>
                <p:spPr>
                  <a:xfrm>
                    <a:off x="1684122" y="1385446"/>
                    <a:ext cx="5138387" cy="3140467"/>
                  </a:xfrm>
                  <a:prstGeom prst="rect">
                    <a:avLst/>
                  </a:prstGeom>
                </p:spPr>
              </p:pic>
              <p:sp>
                <p:nvSpPr>
                  <p:cNvPr id="20" name="Rectangle 19">
                    <a:extLst>
                      <a:ext uri="{FF2B5EF4-FFF2-40B4-BE49-F238E27FC236}">
                        <a16:creationId xmlns:a16="http://schemas.microsoft.com/office/drawing/2014/main" id="{7DA5C860-03C8-ED41-889F-3D66ED79C713}"/>
                      </a:ext>
                    </a:extLst>
                  </p:cNvPr>
                  <p:cNvSpPr/>
                  <p:nvPr/>
                </p:nvSpPr>
                <p:spPr>
                  <a:xfrm>
                    <a:off x="4990529" y="3934516"/>
                    <a:ext cx="1746009" cy="507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3E1265F-1F5D-6A43-BB83-B8F4F061BACE}"/>
                    </a:ext>
                  </a:extLst>
                </p:cNvPr>
                <p:cNvSpPr/>
                <p:nvPr/>
              </p:nvSpPr>
              <p:spPr>
                <a:xfrm>
                  <a:off x="1926810" y="4782847"/>
                  <a:ext cx="5337264" cy="1460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2" name="Straight Arrow Connector 11">
              <a:extLst>
                <a:ext uri="{FF2B5EF4-FFF2-40B4-BE49-F238E27FC236}">
                  <a16:creationId xmlns:a16="http://schemas.microsoft.com/office/drawing/2014/main" id="{CCF942DE-086B-E043-9B8E-25397E0A6FC5}"/>
                </a:ext>
              </a:extLst>
            </p:cNvPr>
            <p:cNvCxnSpPr>
              <a:cxnSpLocks/>
            </p:cNvCxnSpPr>
            <p:nvPr/>
          </p:nvCxnSpPr>
          <p:spPr>
            <a:xfrm flipH="1" flipV="1">
              <a:off x="3498114" y="4225316"/>
              <a:ext cx="0" cy="3563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214A6E6-93C6-2645-BC15-84163BBD2C39}"/>
                </a:ext>
              </a:extLst>
            </p:cNvPr>
            <p:cNvSpPr txBox="1"/>
            <p:nvPr/>
          </p:nvSpPr>
          <p:spPr>
            <a:xfrm>
              <a:off x="2777721" y="5047791"/>
              <a:ext cx="172786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GOFS/NCODA</a:t>
              </a:r>
            </a:p>
          </p:txBody>
        </p:sp>
        <p:sp>
          <p:nvSpPr>
            <p:cNvPr id="23" name="TextBox 22">
              <a:extLst>
                <a:ext uri="{FF2B5EF4-FFF2-40B4-BE49-F238E27FC236}">
                  <a16:creationId xmlns:a16="http://schemas.microsoft.com/office/drawing/2014/main" id="{A8533ADF-B6EF-B446-9E53-86F179DB13C5}"/>
                </a:ext>
              </a:extLst>
            </p:cNvPr>
            <p:cNvSpPr txBox="1"/>
            <p:nvPr/>
          </p:nvSpPr>
          <p:spPr>
            <a:xfrm>
              <a:off x="3344496" y="4539122"/>
              <a:ext cx="344966" cy="338554"/>
            </a:xfrm>
            <a:prstGeom prst="rect">
              <a:avLst/>
            </a:prstGeom>
            <a:noFill/>
          </p:spPr>
          <p:txBody>
            <a:bodyPr wrap="none" rtlCol="0">
              <a:spAutoFit/>
            </a:bodyPr>
            <a:lstStyle/>
            <a:p>
              <a:r>
                <a:rPr lang="en-US" sz="1600" dirty="0"/>
                <a:t>IC</a:t>
              </a:r>
            </a:p>
          </p:txBody>
        </p:sp>
        <p:cxnSp>
          <p:nvCxnSpPr>
            <p:cNvPr id="28" name="Straight Connector 27">
              <a:extLst>
                <a:ext uri="{FF2B5EF4-FFF2-40B4-BE49-F238E27FC236}">
                  <a16:creationId xmlns:a16="http://schemas.microsoft.com/office/drawing/2014/main" id="{BF38783B-62AE-C841-9797-76D07B738505}"/>
                </a:ext>
              </a:extLst>
            </p:cNvPr>
            <p:cNvCxnSpPr>
              <a:cxnSpLocks/>
            </p:cNvCxnSpPr>
            <p:nvPr/>
          </p:nvCxnSpPr>
          <p:spPr>
            <a:xfrm flipH="1">
              <a:off x="3502197" y="4824164"/>
              <a:ext cx="0" cy="2236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4D03BCE4-625C-034D-ACD7-A55FDCEE272F}"/>
              </a:ext>
            </a:extLst>
          </p:cNvPr>
          <p:cNvSpPr txBox="1"/>
          <p:nvPr/>
        </p:nvSpPr>
        <p:spPr>
          <a:xfrm>
            <a:off x="2178771" y="5942422"/>
            <a:ext cx="5101333" cy="646331"/>
          </a:xfrm>
          <a:prstGeom prst="rect">
            <a:avLst/>
          </a:prstGeom>
          <a:noFill/>
        </p:spPr>
        <p:txBody>
          <a:bodyPr wrap="none" rtlCol="0">
            <a:spAutoFit/>
          </a:bodyPr>
          <a:lstStyle/>
          <a:p>
            <a:r>
              <a:rPr lang="en-US" dirty="0">
                <a:latin typeface="Helvetica" pitchFamily="2" charset="0"/>
              </a:rPr>
              <a:t>RTOFS – Real Time Ocean Forecasting System</a:t>
            </a:r>
          </a:p>
          <a:p>
            <a:r>
              <a:rPr lang="en-US" dirty="0">
                <a:latin typeface="Helvetica" pitchFamily="2" charset="0"/>
              </a:rPr>
              <a:t>GFS – Global Forecasting System</a:t>
            </a:r>
          </a:p>
        </p:txBody>
      </p:sp>
      <p:sp>
        <p:nvSpPr>
          <p:cNvPr id="2" name="Title 1">
            <a:extLst>
              <a:ext uri="{FF2B5EF4-FFF2-40B4-BE49-F238E27FC236}">
                <a16:creationId xmlns:a16="http://schemas.microsoft.com/office/drawing/2014/main" id="{258E11A5-4FAE-8D48-90AF-902DF99BA14D}"/>
              </a:ext>
            </a:extLst>
          </p:cNvPr>
          <p:cNvSpPr>
            <a:spLocks noGrp="1"/>
          </p:cNvSpPr>
          <p:nvPr>
            <p:ph type="title"/>
          </p:nvPr>
        </p:nvSpPr>
        <p:spPr/>
        <p:txBody>
          <a:bodyPr/>
          <a:lstStyle/>
          <a:p>
            <a:pPr algn="ctr"/>
            <a:r>
              <a:rPr lang="en-US" dirty="0">
                <a:latin typeface="Helvetica" pitchFamily="2" charset="0"/>
              </a:rPr>
              <a:t>Hurricane Coupled Ocean-Atmosphere</a:t>
            </a:r>
          </a:p>
        </p:txBody>
      </p:sp>
      <p:sp>
        <p:nvSpPr>
          <p:cNvPr id="4" name="Cross 3">
            <a:extLst>
              <a:ext uri="{FF2B5EF4-FFF2-40B4-BE49-F238E27FC236}">
                <a16:creationId xmlns:a16="http://schemas.microsoft.com/office/drawing/2014/main" id="{7755D5BF-AB44-114C-AD4A-48819032D7FD}"/>
              </a:ext>
            </a:extLst>
          </p:cNvPr>
          <p:cNvSpPr/>
          <p:nvPr/>
        </p:nvSpPr>
        <p:spPr>
          <a:xfrm rot="18782805">
            <a:off x="4060551" y="4616668"/>
            <a:ext cx="1305872" cy="1328680"/>
          </a:xfrm>
          <a:prstGeom prst="plus">
            <a:avLst>
              <a:gd name="adj" fmla="val 4833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AD4F61F8-C0B9-924B-BF9B-339471897FD0}"/>
              </a:ext>
            </a:extLst>
          </p:cNvPr>
          <p:cNvSpPr/>
          <p:nvPr/>
        </p:nvSpPr>
        <p:spPr>
          <a:xfrm>
            <a:off x="4841367" y="4265458"/>
            <a:ext cx="184731" cy="369332"/>
          </a:xfrm>
          <a:prstGeom prst="rect">
            <a:avLst/>
          </a:prstGeom>
        </p:spPr>
        <p:txBody>
          <a:bodyPr wrap="none">
            <a:spAutoFit/>
          </a:bodyPr>
          <a:lstStyle/>
          <a:p>
            <a:endParaRPr lang="en-US" dirty="0"/>
          </a:p>
        </p:txBody>
      </p:sp>
      <p:sp>
        <p:nvSpPr>
          <p:cNvPr id="27" name="TextBox 26">
            <a:extLst>
              <a:ext uri="{FF2B5EF4-FFF2-40B4-BE49-F238E27FC236}">
                <a16:creationId xmlns:a16="http://schemas.microsoft.com/office/drawing/2014/main" id="{BFCACD51-28F7-BE47-8166-8BEB7F7C24AD}"/>
              </a:ext>
            </a:extLst>
          </p:cNvPr>
          <p:cNvSpPr txBox="1"/>
          <p:nvPr/>
        </p:nvSpPr>
        <p:spPr>
          <a:xfrm>
            <a:off x="4031987" y="4257495"/>
            <a:ext cx="136300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RTOFS/DA</a:t>
            </a:r>
          </a:p>
        </p:txBody>
      </p:sp>
    </p:spTree>
    <p:extLst>
      <p:ext uri="{BB962C8B-B14F-4D97-AF65-F5344CB8AC3E}">
        <p14:creationId xmlns:p14="http://schemas.microsoft.com/office/powerpoint/2010/main" val="205859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4B2215-37F6-EF4C-BBFF-580063334F47}"/>
              </a:ext>
            </a:extLst>
          </p:cNvPr>
          <p:cNvSpPr txBox="1"/>
          <p:nvPr/>
        </p:nvSpPr>
        <p:spPr>
          <a:xfrm>
            <a:off x="243907" y="1211570"/>
            <a:ext cx="2909956" cy="553998"/>
          </a:xfrm>
          <a:prstGeom prst="rect">
            <a:avLst/>
          </a:prstGeom>
          <a:solidFill>
            <a:srgbClr val="E09D6A">
              <a:alpha val="69804"/>
            </a:srgb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000" dirty="0">
                <a:latin typeface="Rockwell" panose="02060603020205020403" pitchFamily="18" charset="77"/>
              </a:rPr>
              <a:t>HWRF/HYCOM</a:t>
            </a:r>
            <a:endParaRPr lang="en-US" sz="3000" strike="sngStrike" dirty="0">
              <a:latin typeface="Rockwell" panose="02060603020205020403" pitchFamily="18" charset="77"/>
            </a:endParaRPr>
          </a:p>
        </p:txBody>
      </p:sp>
      <p:sp>
        <p:nvSpPr>
          <p:cNvPr id="7" name="TextBox 6">
            <a:extLst>
              <a:ext uri="{FF2B5EF4-FFF2-40B4-BE49-F238E27FC236}">
                <a16:creationId xmlns:a16="http://schemas.microsoft.com/office/drawing/2014/main" id="{B2DF8E0B-269D-BE4E-9ECF-91A6A8D837E8}"/>
              </a:ext>
            </a:extLst>
          </p:cNvPr>
          <p:cNvSpPr txBox="1"/>
          <p:nvPr/>
        </p:nvSpPr>
        <p:spPr>
          <a:xfrm>
            <a:off x="3268172" y="1211570"/>
            <a:ext cx="3095672" cy="553998"/>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000" dirty="0">
                <a:latin typeface="Rockwell" panose="02060603020205020403" pitchFamily="18" charset="77"/>
              </a:rPr>
              <a:t>HMON/HYCOM</a:t>
            </a:r>
          </a:p>
        </p:txBody>
      </p:sp>
      <p:sp>
        <p:nvSpPr>
          <p:cNvPr id="8" name="TextBox 7">
            <a:extLst>
              <a:ext uri="{FF2B5EF4-FFF2-40B4-BE49-F238E27FC236}">
                <a16:creationId xmlns:a16="http://schemas.microsoft.com/office/drawing/2014/main" id="{B88B80AB-FC33-3D47-8B39-3CEF8B8793A7}"/>
              </a:ext>
            </a:extLst>
          </p:cNvPr>
          <p:cNvSpPr txBox="1"/>
          <p:nvPr/>
        </p:nvSpPr>
        <p:spPr>
          <a:xfrm>
            <a:off x="6478153" y="1221968"/>
            <a:ext cx="2323072" cy="553998"/>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sz="3000" dirty="0">
                <a:latin typeface="Rockwell" panose="02060603020205020403" pitchFamily="18" charset="77"/>
              </a:rPr>
              <a:t>HWRF/POM</a:t>
            </a:r>
          </a:p>
        </p:txBody>
      </p:sp>
      <p:cxnSp>
        <p:nvCxnSpPr>
          <p:cNvPr id="62" name="Straight Arrow Connector 61">
            <a:extLst>
              <a:ext uri="{FF2B5EF4-FFF2-40B4-BE49-F238E27FC236}">
                <a16:creationId xmlns:a16="http://schemas.microsoft.com/office/drawing/2014/main" id="{513043CE-CC3F-1D4A-B2A9-48D7524860B0}"/>
              </a:ext>
            </a:extLst>
          </p:cNvPr>
          <p:cNvCxnSpPr>
            <a:cxnSpLocks/>
          </p:cNvCxnSpPr>
          <p:nvPr/>
        </p:nvCxnSpPr>
        <p:spPr>
          <a:xfrm flipH="1">
            <a:off x="1447064" y="848205"/>
            <a:ext cx="3151062" cy="337918"/>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3" name="Straight Arrow Connector 62">
            <a:extLst>
              <a:ext uri="{FF2B5EF4-FFF2-40B4-BE49-F238E27FC236}">
                <a16:creationId xmlns:a16="http://schemas.microsoft.com/office/drawing/2014/main" id="{5E886B75-3138-C742-835B-2340A82F1500}"/>
              </a:ext>
            </a:extLst>
          </p:cNvPr>
          <p:cNvCxnSpPr>
            <a:cxnSpLocks/>
          </p:cNvCxnSpPr>
          <p:nvPr/>
        </p:nvCxnSpPr>
        <p:spPr>
          <a:xfrm>
            <a:off x="4596585" y="845435"/>
            <a:ext cx="2895260" cy="330367"/>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4" name="Straight Arrow Connector 63">
            <a:extLst>
              <a:ext uri="{FF2B5EF4-FFF2-40B4-BE49-F238E27FC236}">
                <a16:creationId xmlns:a16="http://schemas.microsoft.com/office/drawing/2014/main" id="{45673F5B-5DED-DF4A-BFDE-F3C5FD4C8E21}"/>
              </a:ext>
            </a:extLst>
          </p:cNvPr>
          <p:cNvCxnSpPr>
            <a:cxnSpLocks/>
          </p:cNvCxnSpPr>
          <p:nvPr/>
        </p:nvCxnSpPr>
        <p:spPr>
          <a:xfrm>
            <a:off x="4611189" y="835142"/>
            <a:ext cx="0" cy="403948"/>
          </a:xfrm>
          <a:prstGeom prst="straightConnector1">
            <a:avLst/>
          </a:prstGeom>
          <a:ln w="2857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2" name="Group 11">
            <a:extLst>
              <a:ext uri="{FF2B5EF4-FFF2-40B4-BE49-F238E27FC236}">
                <a16:creationId xmlns:a16="http://schemas.microsoft.com/office/drawing/2014/main" id="{C6CCEBDF-B80B-8D4F-8992-F8BEDA2BE8FC}"/>
              </a:ext>
            </a:extLst>
          </p:cNvPr>
          <p:cNvGrpSpPr/>
          <p:nvPr/>
        </p:nvGrpSpPr>
        <p:grpSpPr>
          <a:xfrm>
            <a:off x="693378" y="1990420"/>
            <a:ext cx="8177239" cy="4739216"/>
            <a:chOff x="693378" y="1990420"/>
            <a:chExt cx="8177239" cy="4739216"/>
          </a:xfrm>
        </p:grpSpPr>
        <p:grpSp>
          <p:nvGrpSpPr>
            <p:cNvPr id="4" name="Group 3">
              <a:extLst>
                <a:ext uri="{FF2B5EF4-FFF2-40B4-BE49-F238E27FC236}">
                  <a16:creationId xmlns:a16="http://schemas.microsoft.com/office/drawing/2014/main" id="{472CE91B-48AE-5A49-8866-B4CDE84BE7BC}"/>
                </a:ext>
              </a:extLst>
            </p:cNvPr>
            <p:cNvGrpSpPr/>
            <p:nvPr/>
          </p:nvGrpSpPr>
          <p:grpSpPr>
            <a:xfrm>
              <a:off x="835915" y="1990420"/>
              <a:ext cx="7472169" cy="4721550"/>
              <a:chOff x="753503" y="2147045"/>
              <a:chExt cx="7917097" cy="4771195"/>
            </a:xfrm>
          </p:grpSpPr>
          <p:pic>
            <p:nvPicPr>
              <p:cNvPr id="5" name="Picture 4">
                <a:extLst>
                  <a:ext uri="{FF2B5EF4-FFF2-40B4-BE49-F238E27FC236}">
                    <a16:creationId xmlns:a16="http://schemas.microsoft.com/office/drawing/2014/main" id="{EC2A35CB-AA6A-A34E-AC22-89E9AB4185DA}"/>
                  </a:ext>
                </a:extLst>
              </p:cNvPr>
              <p:cNvPicPr>
                <a:picLocks noChangeAspect="1"/>
              </p:cNvPicPr>
              <p:nvPr/>
            </p:nvPicPr>
            <p:blipFill rotWithShape="1">
              <a:blip r:embed="rId3"/>
              <a:srcRect l="4462" t="4822" r="7514"/>
              <a:stretch/>
            </p:blipFill>
            <p:spPr>
              <a:xfrm>
                <a:off x="753503" y="2147045"/>
                <a:ext cx="7917097" cy="4771195"/>
              </a:xfrm>
              <a:prstGeom prst="rect">
                <a:avLst/>
              </a:prstGeom>
            </p:spPr>
          </p:pic>
          <p:sp>
            <p:nvSpPr>
              <p:cNvPr id="16" name="TextBox 15">
                <a:extLst>
                  <a:ext uri="{FF2B5EF4-FFF2-40B4-BE49-F238E27FC236}">
                    <a16:creationId xmlns:a16="http://schemas.microsoft.com/office/drawing/2014/main" id="{B42DC94A-E277-2C43-8DCC-2727495DB66A}"/>
                  </a:ext>
                </a:extLst>
              </p:cNvPr>
              <p:cNvSpPr txBox="1"/>
              <p:nvPr/>
            </p:nvSpPr>
            <p:spPr>
              <a:xfrm>
                <a:off x="3255958" y="3631004"/>
                <a:ext cx="78085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West</a:t>
                </a:r>
              </a:p>
              <a:p>
                <a:pPr algn="ctr"/>
                <a:r>
                  <a:rPr lang="en-US" dirty="0"/>
                  <a:t>Pacific</a:t>
                </a:r>
              </a:p>
            </p:txBody>
          </p:sp>
          <p:sp>
            <p:nvSpPr>
              <p:cNvPr id="17" name="TextBox 16">
                <a:extLst>
                  <a:ext uri="{FF2B5EF4-FFF2-40B4-BE49-F238E27FC236}">
                    <a16:creationId xmlns:a16="http://schemas.microsoft.com/office/drawing/2014/main" id="{9E6C8A19-89CA-AB40-8712-63C0AF6534C9}"/>
                  </a:ext>
                </a:extLst>
              </p:cNvPr>
              <p:cNvSpPr txBox="1"/>
              <p:nvPr/>
            </p:nvSpPr>
            <p:spPr>
              <a:xfrm>
                <a:off x="4153700" y="4554132"/>
                <a:ext cx="78085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South</a:t>
                </a:r>
              </a:p>
              <a:p>
                <a:pPr algn="ctr"/>
                <a:r>
                  <a:rPr lang="en-US" dirty="0"/>
                  <a:t>Pacific</a:t>
                </a:r>
              </a:p>
            </p:txBody>
          </p:sp>
          <p:sp>
            <p:nvSpPr>
              <p:cNvPr id="18" name="TextBox 17">
                <a:extLst>
                  <a:ext uri="{FF2B5EF4-FFF2-40B4-BE49-F238E27FC236}">
                    <a16:creationId xmlns:a16="http://schemas.microsoft.com/office/drawing/2014/main" id="{795300F2-1737-7142-BD2A-B57AF77BC163}"/>
                  </a:ext>
                </a:extLst>
              </p:cNvPr>
              <p:cNvSpPr txBox="1"/>
              <p:nvPr/>
            </p:nvSpPr>
            <p:spPr>
              <a:xfrm>
                <a:off x="2445581" y="3724380"/>
                <a:ext cx="77136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North</a:t>
                </a:r>
              </a:p>
              <a:p>
                <a:pPr algn="ctr"/>
                <a:r>
                  <a:rPr lang="en-US" dirty="0"/>
                  <a:t>Indian</a:t>
                </a:r>
              </a:p>
            </p:txBody>
          </p:sp>
          <p:sp>
            <p:nvSpPr>
              <p:cNvPr id="19" name="TextBox 18">
                <a:extLst>
                  <a:ext uri="{FF2B5EF4-FFF2-40B4-BE49-F238E27FC236}">
                    <a16:creationId xmlns:a16="http://schemas.microsoft.com/office/drawing/2014/main" id="{3FFB6E35-B79C-474D-9708-69398FA44EEB}"/>
                  </a:ext>
                </a:extLst>
              </p:cNvPr>
              <p:cNvSpPr txBox="1"/>
              <p:nvPr/>
            </p:nvSpPr>
            <p:spPr>
              <a:xfrm>
                <a:off x="2583402" y="4478118"/>
                <a:ext cx="771365" cy="646331"/>
              </a:xfrm>
              <a:prstGeom prst="rect">
                <a:avLst/>
              </a:prstGeom>
              <a:solidFill>
                <a:srgbClr val="E09D6A"/>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dirty="0"/>
                  <a:t>South</a:t>
                </a:r>
              </a:p>
              <a:p>
                <a:pPr algn="ctr"/>
                <a:r>
                  <a:rPr lang="en-US" dirty="0"/>
                  <a:t>Indian</a:t>
                </a:r>
              </a:p>
            </p:txBody>
          </p:sp>
          <p:grpSp>
            <p:nvGrpSpPr>
              <p:cNvPr id="21" name="Group 20">
                <a:extLst>
                  <a:ext uri="{FF2B5EF4-FFF2-40B4-BE49-F238E27FC236}">
                    <a16:creationId xmlns:a16="http://schemas.microsoft.com/office/drawing/2014/main" id="{789B23E1-5F9D-EB4F-9B18-51F4618BD16F}"/>
                  </a:ext>
                </a:extLst>
              </p:cNvPr>
              <p:cNvGrpSpPr/>
              <p:nvPr/>
            </p:nvGrpSpPr>
            <p:grpSpPr>
              <a:xfrm>
                <a:off x="4049601" y="3503037"/>
                <a:ext cx="999172" cy="816303"/>
                <a:chOff x="2375344" y="3220927"/>
                <a:chExt cx="999172" cy="816303"/>
              </a:xfrm>
            </p:grpSpPr>
            <p:sp>
              <p:nvSpPr>
                <p:cNvPr id="22" name="Rectangle 21">
                  <a:extLst>
                    <a:ext uri="{FF2B5EF4-FFF2-40B4-BE49-F238E27FC236}">
                      <a16:creationId xmlns:a16="http://schemas.microsoft.com/office/drawing/2014/main" id="{A6490FBB-C459-B240-8F2A-AED15447D58A}"/>
                    </a:ext>
                  </a:extLst>
                </p:cNvPr>
                <p:cNvSpPr/>
                <p:nvPr/>
              </p:nvSpPr>
              <p:spPr>
                <a:xfrm>
                  <a:off x="2375344" y="3220927"/>
                  <a:ext cx="999172" cy="8163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D0FE60A-E200-DE45-9F3B-66953217DFAA}"/>
                    </a:ext>
                  </a:extLst>
                </p:cNvPr>
                <p:cNvSpPr txBox="1"/>
                <p:nvPr/>
              </p:nvSpPr>
              <p:spPr>
                <a:xfrm>
                  <a:off x="2445389" y="3310742"/>
                  <a:ext cx="859082" cy="646331"/>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dirty="0"/>
                    <a:t>Central</a:t>
                  </a:r>
                </a:p>
                <a:p>
                  <a:pPr algn="ctr"/>
                  <a:r>
                    <a:rPr lang="en-US" dirty="0"/>
                    <a:t>Pacific</a:t>
                  </a:r>
                </a:p>
              </p:txBody>
            </p:sp>
          </p:grpSp>
          <p:grpSp>
            <p:nvGrpSpPr>
              <p:cNvPr id="24" name="Group 23">
                <a:extLst>
                  <a:ext uri="{FF2B5EF4-FFF2-40B4-BE49-F238E27FC236}">
                    <a16:creationId xmlns:a16="http://schemas.microsoft.com/office/drawing/2014/main" id="{71E3F965-E230-DF45-8266-9DFE6E50C597}"/>
                  </a:ext>
                </a:extLst>
              </p:cNvPr>
              <p:cNvGrpSpPr/>
              <p:nvPr/>
            </p:nvGrpSpPr>
            <p:grpSpPr>
              <a:xfrm>
                <a:off x="5058188" y="3503037"/>
                <a:ext cx="999172" cy="816303"/>
                <a:chOff x="4299767" y="3269975"/>
                <a:chExt cx="999172" cy="816303"/>
              </a:xfrm>
            </p:grpSpPr>
            <p:sp>
              <p:nvSpPr>
                <p:cNvPr id="25" name="Rectangle 24">
                  <a:extLst>
                    <a:ext uri="{FF2B5EF4-FFF2-40B4-BE49-F238E27FC236}">
                      <a16:creationId xmlns:a16="http://schemas.microsoft.com/office/drawing/2014/main" id="{AEA36A52-3828-EA49-944F-C4CF0AA91198}"/>
                    </a:ext>
                  </a:extLst>
                </p:cNvPr>
                <p:cNvSpPr/>
                <p:nvPr/>
              </p:nvSpPr>
              <p:spPr>
                <a:xfrm>
                  <a:off x="4299767" y="3269975"/>
                  <a:ext cx="999172" cy="8163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B0659DAF-6485-BF4C-AB3E-957E65760A23}"/>
                    </a:ext>
                  </a:extLst>
                </p:cNvPr>
                <p:cNvSpPr txBox="1"/>
                <p:nvPr/>
              </p:nvSpPr>
              <p:spPr>
                <a:xfrm>
                  <a:off x="4415532" y="3345023"/>
                  <a:ext cx="780855" cy="646331"/>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dirty="0"/>
                    <a:t>East</a:t>
                  </a:r>
                </a:p>
                <a:p>
                  <a:pPr algn="ctr"/>
                  <a:r>
                    <a:rPr lang="en-US" dirty="0"/>
                    <a:t>Pacific</a:t>
                  </a:r>
                </a:p>
              </p:txBody>
            </p:sp>
          </p:grpSp>
          <p:grpSp>
            <p:nvGrpSpPr>
              <p:cNvPr id="28" name="Group 27">
                <a:extLst>
                  <a:ext uri="{FF2B5EF4-FFF2-40B4-BE49-F238E27FC236}">
                    <a16:creationId xmlns:a16="http://schemas.microsoft.com/office/drawing/2014/main" id="{50CFC440-79B4-3842-9C2D-8842059051AB}"/>
                  </a:ext>
                </a:extLst>
              </p:cNvPr>
              <p:cNvGrpSpPr/>
              <p:nvPr/>
            </p:nvGrpSpPr>
            <p:grpSpPr>
              <a:xfrm>
                <a:off x="6120261" y="3466446"/>
                <a:ext cx="1498334" cy="910204"/>
                <a:chOff x="6124449" y="3285490"/>
                <a:chExt cx="1498334" cy="910204"/>
              </a:xfrm>
            </p:grpSpPr>
            <p:sp>
              <p:nvSpPr>
                <p:cNvPr id="29" name="Rectangle 28">
                  <a:extLst>
                    <a:ext uri="{FF2B5EF4-FFF2-40B4-BE49-F238E27FC236}">
                      <a16:creationId xmlns:a16="http://schemas.microsoft.com/office/drawing/2014/main" id="{81C6E08C-9D01-C546-A5EB-5FA3DFD90924}"/>
                    </a:ext>
                  </a:extLst>
                </p:cNvPr>
                <p:cNvSpPr/>
                <p:nvPr/>
              </p:nvSpPr>
              <p:spPr>
                <a:xfrm>
                  <a:off x="6124449" y="3285490"/>
                  <a:ext cx="1498334" cy="91020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3F4CB7E-B76B-1A47-B2C8-5118E67B7988}"/>
                    </a:ext>
                  </a:extLst>
                </p:cNvPr>
                <p:cNvSpPr txBox="1"/>
                <p:nvPr/>
              </p:nvSpPr>
              <p:spPr>
                <a:xfrm>
                  <a:off x="6352706" y="3381295"/>
                  <a:ext cx="1002922" cy="653127"/>
                </a:xfrm>
                <a:prstGeom prst="rect">
                  <a:avLst/>
                </a:prstGeom>
                <a:solidFill>
                  <a:srgbClr val="009051">
                    <a:alpha val="69804"/>
                  </a:srgb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North </a:t>
                  </a:r>
                </a:p>
                <a:p>
                  <a:r>
                    <a:rPr lang="en-US" dirty="0"/>
                    <a:t>Atlantic</a:t>
                  </a:r>
                </a:p>
              </p:txBody>
            </p:sp>
          </p:grpSp>
        </p:grpSp>
        <p:sp>
          <p:nvSpPr>
            <p:cNvPr id="10" name="Rectangle 9">
              <a:extLst>
                <a:ext uri="{FF2B5EF4-FFF2-40B4-BE49-F238E27FC236}">
                  <a16:creationId xmlns:a16="http://schemas.microsoft.com/office/drawing/2014/main" id="{2692D6F9-0A40-D542-A4AB-EEB012857AF8}"/>
                </a:ext>
              </a:extLst>
            </p:cNvPr>
            <p:cNvSpPr/>
            <p:nvPr/>
          </p:nvSpPr>
          <p:spPr>
            <a:xfrm>
              <a:off x="7073834" y="4479643"/>
              <a:ext cx="956464" cy="11479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6F16D3-45BD-BE40-85DA-B1C366F5F6AB}"/>
                </a:ext>
              </a:extLst>
            </p:cNvPr>
            <p:cNvSpPr txBox="1"/>
            <p:nvPr/>
          </p:nvSpPr>
          <p:spPr>
            <a:xfrm>
              <a:off x="693378" y="5529307"/>
              <a:ext cx="8177239" cy="120032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a:solidFill>
                    <a:schemeClr val="tx1"/>
                  </a:solidFill>
                  <a:latin typeface="Helvetica" pitchFamily="2" charset="0"/>
                </a:rPr>
                <a:t>HWRF – Hurricane Weather Research Forecasting Model</a:t>
              </a:r>
            </a:p>
            <a:p>
              <a:r>
                <a:rPr lang="en-US" dirty="0">
                  <a:solidFill>
                    <a:schemeClr val="tx1"/>
                  </a:solidFill>
                  <a:latin typeface="Helvetica" pitchFamily="2" charset="0"/>
                </a:rPr>
                <a:t>HYCOM – Hybrid Coordinate Ocean Model</a:t>
              </a:r>
            </a:p>
            <a:p>
              <a:r>
                <a:rPr lang="en-US" dirty="0">
                  <a:solidFill>
                    <a:schemeClr val="tx1"/>
                  </a:solidFill>
                  <a:latin typeface="Helvetica" pitchFamily="2" charset="0"/>
                </a:rPr>
                <a:t>HMON - Hurricanes in a Multi-scale Ocean-coupled Non- hydrostatic model</a:t>
              </a:r>
            </a:p>
            <a:p>
              <a:r>
                <a:rPr lang="en-US" dirty="0">
                  <a:solidFill>
                    <a:schemeClr val="tx1"/>
                  </a:solidFill>
                  <a:latin typeface="Helvetica" pitchFamily="2" charset="0"/>
                </a:rPr>
                <a:t>POM – Princeton Ocean Model </a:t>
              </a:r>
            </a:p>
          </p:txBody>
        </p:sp>
      </p:grpSp>
      <p:sp>
        <p:nvSpPr>
          <p:cNvPr id="2" name="Title 1">
            <a:extLst>
              <a:ext uri="{FF2B5EF4-FFF2-40B4-BE49-F238E27FC236}">
                <a16:creationId xmlns:a16="http://schemas.microsoft.com/office/drawing/2014/main" id="{10F6DF47-9423-034F-AEE8-9B535A9EDEC3}"/>
              </a:ext>
            </a:extLst>
          </p:cNvPr>
          <p:cNvSpPr>
            <a:spLocks noGrp="1"/>
          </p:cNvSpPr>
          <p:nvPr>
            <p:ph type="title"/>
          </p:nvPr>
        </p:nvSpPr>
        <p:spPr/>
        <p:txBody>
          <a:bodyPr/>
          <a:lstStyle/>
          <a:p>
            <a:pPr algn="ctr"/>
            <a:r>
              <a:rPr lang="en-US" dirty="0">
                <a:latin typeface="Helvetica" pitchFamily="2" charset="0"/>
              </a:rPr>
              <a:t>NOAA Hurricane Forecasting Models</a:t>
            </a:r>
          </a:p>
        </p:txBody>
      </p:sp>
    </p:spTree>
    <p:extLst>
      <p:ext uri="{BB962C8B-B14F-4D97-AF65-F5344CB8AC3E}">
        <p14:creationId xmlns:p14="http://schemas.microsoft.com/office/powerpoint/2010/main" val="200540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ED54A-43A0-B344-B392-100EA3034E80}"/>
              </a:ext>
            </a:extLst>
          </p:cNvPr>
          <p:cNvSpPr/>
          <p:nvPr/>
        </p:nvSpPr>
        <p:spPr>
          <a:xfrm>
            <a:off x="7170115" y="6357256"/>
            <a:ext cx="1767055" cy="41440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0DB32C79-A7AB-6F40-8299-F87B82B851D4}"/>
              </a:ext>
            </a:extLst>
          </p:cNvPr>
          <p:cNvGrpSpPr/>
          <p:nvPr/>
        </p:nvGrpSpPr>
        <p:grpSpPr>
          <a:xfrm>
            <a:off x="1434907" y="701452"/>
            <a:ext cx="6278910" cy="4696889"/>
            <a:chOff x="1230056" y="697484"/>
            <a:chExt cx="6760088" cy="4900742"/>
          </a:xfrm>
        </p:grpSpPr>
        <p:grpSp>
          <p:nvGrpSpPr>
            <p:cNvPr id="13" name="Group 12">
              <a:extLst>
                <a:ext uri="{FF2B5EF4-FFF2-40B4-BE49-F238E27FC236}">
                  <a16:creationId xmlns:a16="http://schemas.microsoft.com/office/drawing/2014/main" id="{7F482ECC-DB38-3C46-B32E-D09E45A6D491}"/>
                </a:ext>
              </a:extLst>
            </p:cNvPr>
            <p:cNvGrpSpPr/>
            <p:nvPr/>
          </p:nvGrpSpPr>
          <p:grpSpPr>
            <a:xfrm>
              <a:off x="1230057" y="697484"/>
              <a:ext cx="6760087" cy="4900742"/>
              <a:chOff x="707512" y="953958"/>
              <a:chExt cx="7728976" cy="5593587"/>
            </a:xfrm>
          </p:grpSpPr>
          <p:pic>
            <p:nvPicPr>
              <p:cNvPr id="3" name="Picture 2">
                <a:extLst>
                  <a:ext uri="{FF2B5EF4-FFF2-40B4-BE49-F238E27FC236}">
                    <a16:creationId xmlns:a16="http://schemas.microsoft.com/office/drawing/2014/main" id="{7FC234F1-4A48-C341-9C3F-67DDAE9455D6}"/>
                  </a:ext>
                </a:extLst>
              </p:cNvPr>
              <p:cNvPicPr>
                <a:picLocks noChangeAspect="1"/>
              </p:cNvPicPr>
              <p:nvPr/>
            </p:nvPicPr>
            <p:blipFill>
              <a:blip r:embed="rId3"/>
              <a:stretch>
                <a:fillRect/>
              </a:stretch>
            </p:blipFill>
            <p:spPr>
              <a:xfrm>
                <a:off x="707512" y="953958"/>
                <a:ext cx="7728976" cy="5593587"/>
              </a:xfrm>
              <a:prstGeom prst="rect">
                <a:avLst/>
              </a:prstGeom>
            </p:spPr>
          </p:pic>
          <p:sp>
            <p:nvSpPr>
              <p:cNvPr id="5" name="TextBox 4">
                <a:extLst>
                  <a:ext uri="{FF2B5EF4-FFF2-40B4-BE49-F238E27FC236}">
                    <a16:creationId xmlns:a16="http://schemas.microsoft.com/office/drawing/2014/main" id="{682A5FD3-F8FE-2E41-A98D-715CA73547F6}"/>
                  </a:ext>
                </a:extLst>
              </p:cNvPr>
              <p:cNvSpPr txBox="1"/>
              <p:nvPr/>
            </p:nvSpPr>
            <p:spPr>
              <a:xfrm>
                <a:off x="5549898" y="2999431"/>
                <a:ext cx="1376276" cy="549803"/>
              </a:xfrm>
              <a:prstGeom prst="rect">
                <a:avLst/>
              </a:prstGeom>
              <a:solidFill>
                <a:srgbClr val="FADBAF"/>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a:solidFill>
                      <a:schemeClr val="tx1"/>
                    </a:solidFill>
                  </a:rPr>
                  <a:t>ng288</a:t>
                </a:r>
              </a:p>
            </p:txBody>
          </p:sp>
          <p:cxnSp>
            <p:nvCxnSpPr>
              <p:cNvPr id="8" name="Straight Arrow Connector 7">
                <a:extLst>
                  <a:ext uri="{FF2B5EF4-FFF2-40B4-BE49-F238E27FC236}">
                    <a16:creationId xmlns:a16="http://schemas.microsoft.com/office/drawing/2014/main" id="{244A441E-FD05-D644-8AF6-1CA2E4DCAADC}"/>
                  </a:ext>
                </a:extLst>
              </p:cNvPr>
              <p:cNvCxnSpPr>
                <a:cxnSpLocks/>
              </p:cNvCxnSpPr>
              <p:nvPr/>
            </p:nvCxnSpPr>
            <p:spPr>
              <a:xfrm>
                <a:off x="5283200" y="2859731"/>
                <a:ext cx="266700" cy="2794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383DC7AC-108F-5342-BF0A-7F28F7CFD7CF}"/>
                </a:ext>
              </a:extLst>
            </p:cNvPr>
            <p:cNvPicPr>
              <a:picLocks noChangeAspect="1"/>
            </p:cNvPicPr>
            <p:nvPr/>
          </p:nvPicPr>
          <p:blipFill rotWithShape="1">
            <a:blip r:embed="rId4"/>
            <a:srcRect t="59233" r="58380"/>
            <a:stretch/>
          </p:blipFill>
          <p:spPr>
            <a:xfrm>
              <a:off x="1230056" y="3600334"/>
              <a:ext cx="2813539" cy="1997891"/>
            </a:xfrm>
            <a:prstGeom prst="rect">
              <a:avLst/>
            </a:prstGeom>
          </p:spPr>
        </p:pic>
      </p:grpSp>
      <p:sp>
        <p:nvSpPr>
          <p:cNvPr id="15" name="TextBox 14">
            <a:extLst>
              <a:ext uri="{FF2B5EF4-FFF2-40B4-BE49-F238E27FC236}">
                <a16:creationId xmlns:a16="http://schemas.microsoft.com/office/drawing/2014/main" id="{FEB7E28F-6787-6543-B25E-5E2488AAC8B6}"/>
              </a:ext>
            </a:extLst>
          </p:cNvPr>
          <p:cNvSpPr txBox="1"/>
          <p:nvPr/>
        </p:nvSpPr>
        <p:spPr>
          <a:xfrm>
            <a:off x="1694343" y="5388968"/>
            <a:ext cx="5846472" cy="132343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342900" indent="-342900" algn="ctr">
              <a:buFont typeface="Arial" panose="020B0604020202020204" pitchFamily="34" charset="0"/>
              <a:buChar char="•"/>
            </a:pPr>
            <a:r>
              <a:rPr lang="en-US" sz="2000" dirty="0">
                <a:latin typeface="Helvetica" pitchFamily="2" charset="0"/>
              </a:rPr>
              <a:t>Seven Navy gliders reporting to the glider DAC</a:t>
            </a:r>
          </a:p>
          <a:p>
            <a:pPr algn="ctr"/>
            <a:r>
              <a:rPr lang="en-US" sz="2000" dirty="0">
                <a:latin typeface="Helvetica" pitchFamily="2" charset="0"/>
              </a:rPr>
              <a:t>in the </a:t>
            </a:r>
            <a:r>
              <a:rPr lang="en-US" sz="2000" dirty="0" err="1">
                <a:latin typeface="Helvetica" pitchFamily="2" charset="0"/>
              </a:rPr>
              <a:t>GoM</a:t>
            </a:r>
            <a:r>
              <a:rPr lang="en-US" sz="2000" dirty="0">
                <a:latin typeface="Helvetica" pitchFamily="2" charset="0"/>
              </a:rPr>
              <a:t> during hurricane Michael</a:t>
            </a:r>
          </a:p>
          <a:p>
            <a:pPr marL="342900" indent="-342900" algn="ctr">
              <a:buFont typeface="Arial" panose="020B0604020202020204" pitchFamily="34" charset="0"/>
              <a:buChar char="•"/>
            </a:pPr>
            <a:r>
              <a:rPr lang="en-US" sz="2000" dirty="0">
                <a:latin typeface="Helvetica" pitchFamily="2" charset="0"/>
              </a:rPr>
              <a:t>Ng288 was at 36 km from the eye </a:t>
            </a:r>
          </a:p>
          <a:p>
            <a:pPr algn="ctr"/>
            <a:r>
              <a:rPr lang="en-US" sz="2000" dirty="0">
                <a:latin typeface="Helvetica" pitchFamily="2" charset="0"/>
              </a:rPr>
              <a:t>     of hurricane Michael</a:t>
            </a:r>
          </a:p>
        </p:txBody>
      </p:sp>
      <p:sp>
        <p:nvSpPr>
          <p:cNvPr id="2" name="Title 1">
            <a:extLst>
              <a:ext uri="{FF2B5EF4-FFF2-40B4-BE49-F238E27FC236}">
                <a16:creationId xmlns:a16="http://schemas.microsoft.com/office/drawing/2014/main" id="{DF020AB3-7807-B444-9000-3BDCC156F760}"/>
              </a:ext>
            </a:extLst>
          </p:cNvPr>
          <p:cNvSpPr>
            <a:spLocks noGrp="1"/>
          </p:cNvSpPr>
          <p:nvPr>
            <p:ph type="title"/>
          </p:nvPr>
        </p:nvSpPr>
        <p:spPr/>
        <p:txBody>
          <a:bodyPr/>
          <a:lstStyle/>
          <a:p>
            <a:pPr algn="ctr"/>
            <a:r>
              <a:rPr lang="en-US" dirty="0">
                <a:latin typeface="Helvetica" pitchFamily="2" charset="0"/>
              </a:rPr>
              <a:t>Hurricane Michael</a:t>
            </a:r>
          </a:p>
        </p:txBody>
      </p:sp>
    </p:spTree>
    <p:extLst>
      <p:ext uri="{BB962C8B-B14F-4D97-AF65-F5344CB8AC3E}">
        <p14:creationId xmlns:p14="http://schemas.microsoft.com/office/powerpoint/2010/main" val="3534876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NCODA Temperature Increments"/>
          <p:cNvSpPr txBox="1"/>
          <p:nvPr/>
        </p:nvSpPr>
        <p:spPr>
          <a:xfrm>
            <a:off x="1897031" y="471739"/>
            <a:ext cx="72200" cy="564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000"/>
            </a:lvl1pPr>
          </a:lstStyle>
          <a:p>
            <a:endParaRPr sz="3200" dirty="0"/>
          </a:p>
        </p:txBody>
      </p:sp>
      <p:grpSp>
        <p:nvGrpSpPr>
          <p:cNvPr id="5" name="Group 4">
            <a:extLst>
              <a:ext uri="{FF2B5EF4-FFF2-40B4-BE49-F238E27FC236}">
                <a16:creationId xmlns:a16="http://schemas.microsoft.com/office/drawing/2014/main" id="{C37F94DE-67B2-394E-BBA5-563CB29C8012}"/>
              </a:ext>
            </a:extLst>
          </p:cNvPr>
          <p:cNvGrpSpPr/>
          <p:nvPr/>
        </p:nvGrpSpPr>
        <p:grpSpPr>
          <a:xfrm>
            <a:off x="648290" y="774567"/>
            <a:ext cx="7847419" cy="5198953"/>
            <a:chOff x="255181" y="694339"/>
            <a:chExt cx="8648964" cy="5990167"/>
          </a:xfrm>
        </p:grpSpPr>
        <p:pic>
          <p:nvPicPr>
            <p:cNvPr id="222" name="Image" descr="Image"/>
            <p:cNvPicPr>
              <a:picLocks noChangeAspect="1"/>
            </p:cNvPicPr>
            <p:nvPr/>
          </p:nvPicPr>
          <p:blipFill>
            <a:blip r:embed="rId3">
              <a:extLst/>
            </a:blip>
            <a:stretch>
              <a:fillRect/>
            </a:stretch>
          </p:blipFill>
          <p:spPr>
            <a:xfrm>
              <a:off x="4524400" y="694339"/>
              <a:ext cx="4379745" cy="5990167"/>
            </a:xfrm>
            <a:prstGeom prst="rect">
              <a:avLst/>
            </a:prstGeom>
            <a:ln w="12700">
              <a:miter lim="400000"/>
            </a:ln>
          </p:spPr>
        </p:pic>
        <p:grpSp>
          <p:nvGrpSpPr>
            <p:cNvPr id="3" name="Group 2">
              <a:extLst>
                <a:ext uri="{FF2B5EF4-FFF2-40B4-BE49-F238E27FC236}">
                  <a16:creationId xmlns:a16="http://schemas.microsoft.com/office/drawing/2014/main" id="{5CE68A29-89C1-2740-B165-5C6EC2B17BA0}"/>
                </a:ext>
              </a:extLst>
            </p:cNvPr>
            <p:cNvGrpSpPr/>
            <p:nvPr/>
          </p:nvGrpSpPr>
          <p:grpSpPr>
            <a:xfrm>
              <a:off x="255181" y="694339"/>
              <a:ext cx="4104168" cy="2941996"/>
              <a:chOff x="255181" y="694339"/>
              <a:chExt cx="4104168" cy="2941996"/>
            </a:xfrm>
          </p:grpSpPr>
          <p:sp>
            <p:nvSpPr>
              <p:cNvPr id="2" name="Rectangle 1">
                <a:extLst>
                  <a:ext uri="{FF2B5EF4-FFF2-40B4-BE49-F238E27FC236}">
                    <a16:creationId xmlns:a16="http://schemas.microsoft.com/office/drawing/2014/main" id="{3F712305-A3F5-7142-A6CF-88F7A9E1DC88}"/>
                  </a:ext>
                </a:extLst>
              </p:cNvPr>
              <p:cNvSpPr/>
              <p:nvPr/>
            </p:nvSpPr>
            <p:spPr>
              <a:xfrm>
                <a:off x="255181" y="694339"/>
                <a:ext cx="4104168" cy="2941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23" name="temp_increment_during_Michael_surf.png" descr="temp_increment_during_Michael_surf.png"/>
              <p:cNvPicPr>
                <a:picLocks noChangeAspect="1"/>
              </p:cNvPicPr>
              <p:nvPr/>
            </p:nvPicPr>
            <p:blipFill>
              <a:blip r:embed="rId4">
                <a:extLst/>
              </a:blip>
              <a:stretch>
                <a:fillRect/>
              </a:stretch>
            </p:blipFill>
            <p:spPr>
              <a:xfrm>
                <a:off x="404037" y="825901"/>
                <a:ext cx="3843805" cy="2710546"/>
              </a:xfrm>
              <a:prstGeom prst="rect">
                <a:avLst/>
              </a:prstGeom>
              <a:ln w="12700">
                <a:miter lim="400000"/>
              </a:ln>
            </p:spPr>
          </p:pic>
        </p:grpSp>
        <p:grpSp>
          <p:nvGrpSpPr>
            <p:cNvPr id="4" name="Group 3">
              <a:extLst>
                <a:ext uri="{FF2B5EF4-FFF2-40B4-BE49-F238E27FC236}">
                  <a16:creationId xmlns:a16="http://schemas.microsoft.com/office/drawing/2014/main" id="{9CEE6D58-3604-5E48-AA36-4E0A107641E0}"/>
                </a:ext>
              </a:extLst>
            </p:cNvPr>
            <p:cNvGrpSpPr/>
            <p:nvPr/>
          </p:nvGrpSpPr>
          <p:grpSpPr>
            <a:xfrm>
              <a:off x="255181" y="3721036"/>
              <a:ext cx="4104168" cy="2941996"/>
              <a:chOff x="255181" y="3721036"/>
              <a:chExt cx="4104168" cy="2941996"/>
            </a:xfrm>
          </p:grpSpPr>
          <p:sp>
            <p:nvSpPr>
              <p:cNvPr id="15" name="Rectangle 14">
                <a:extLst>
                  <a:ext uri="{FF2B5EF4-FFF2-40B4-BE49-F238E27FC236}">
                    <a16:creationId xmlns:a16="http://schemas.microsoft.com/office/drawing/2014/main" id="{EFE06C61-81E1-8640-BB8E-8A8F1E1E77B5}"/>
                  </a:ext>
                </a:extLst>
              </p:cNvPr>
              <p:cNvSpPr/>
              <p:nvPr/>
            </p:nvSpPr>
            <p:spPr>
              <a:xfrm>
                <a:off x="255181" y="3721036"/>
                <a:ext cx="4104168" cy="2941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5" name="temp_increment_during_Michael_100m.png" descr="temp_increment_during_Michael_100m.png"/>
              <p:cNvPicPr>
                <a:picLocks noChangeAspect="1"/>
              </p:cNvPicPr>
              <p:nvPr/>
            </p:nvPicPr>
            <p:blipFill>
              <a:blip r:embed="rId5">
                <a:extLst/>
              </a:blip>
              <a:stretch>
                <a:fillRect/>
              </a:stretch>
            </p:blipFill>
            <p:spPr>
              <a:xfrm>
                <a:off x="404037" y="3834802"/>
                <a:ext cx="3863287" cy="2747973"/>
              </a:xfrm>
              <a:prstGeom prst="rect">
                <a:avLst/>
              </a:prstGeom>
              <a:ln w="12700">
                <a:miter lim="400000"/>
              </a:ln>
            </p:spPr>
          </p:pic>
        </p:grpSp>
      </p:grpSp>
      <p:sp>
        <p:nvSpPr>
          <p:cNvPr id="226" name="Line"/>
          <p:cNvSpPr/>
          <p:nvPr/>
        </p:nvSpPr>
        <p:spPr>
          <a:xfrm flipV="1">
            <a:off x="2721845" y="1597320"/>
            <a:ext cx="5030235" cy="2775048"/>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27" name="Jason 2"/>
          <p:cNvSpPr txBox="1"/>
          <p:nvPr/>
        </p:nvSpPr>
        <p:spPr>
          <a:xfrm>
            <a:off x="2347958" y="4487878"/>
            <a:ext cx="554640"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266" dirty="0">
                <a:solidFill>
                  <a:schemeClr val="bg1"/>
                </a:solidFill>
              </a:rPr>
              <a:t>Jason 2</a:t>
            </a:r>
          </a:p>
        </p:txBody>
      </p:sp>
      <p:sp>
        <p:nvSpPr>
          <p:cNvPr id="228" name="CryoSat"/>
          <p:cNvSpPr txBox="1"/>
          <p:nvPr/>
        </p:nvSpPr>
        <p:spPr>
          <a:xfrm>
            <a:off x="1607400" y="4754811"/>
            <a:ext cx="579262"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266" dirty="0" err="1">
                <a:solidFill>
                  <a:schemeClr val="bg1"/>
                </a:solidFill>
              </a:rPr>
              <a:t>CryoSat</a:t>
            </a:r>
            <a:endParaRPr sz="1266" dirty="0">
              <a:solidFill>
                <a:schemeClr val="bg1"/>
              </a:solidFill>
            </a:endParaRPr>
          </a:p>
        </p:txBody>
      </p:sp>
      <p:sp>
        <p:nvSpPr>
          <p:cNvPr id="18" name="Line">
            <a:extLst>
              <a:ext uri="{FF2B5EF4-FFF2-40B4-BE49-F238E27FC236}">
                <a16:creationId xmlns:a16="http://schemas.microsoft.com/office/drawing/2014/main" id="{41130618-12A4-F34F-9567-7C1769F75013}"/>
              </a:ext>
            </a:extLst>
          </p:cNvPr>
          <p:cNvSpPr/>
          <p:nvPr/>
        </p:nvSpPr>
        <p:spPr>
          <a:xfrm flipV="1">
            <a:off x="2711149" y="1169308"/>
            <a:ext cx="2890547" cy="557509"/>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29" name="Argo"/>
          <p:cNvSpPr txBox="1"/>
          <p:nvPr/>
        </p:nvSpPr>
        <p:spPr>
          <a:xfrm>
            <a:off x="2455766" y="3874998"/>
            <a:ext cx="381387"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1266" dirty="0">
                <a:solidFill>
                  <a:schemeClr val="bg1"/>
                </a:solidFill>
              </a:rPr>
              <a:t>Argo</a:t>
            </a:r>
          </a:p>
        </p:txBody>
      </p:sp>
      <p:sp>
        <p:nvSpPr>
          <p:cNvPr id="7" name="Title 6">
            <a:extLst>
              <a:ext uri="{FF2B5EF4-FFF2-40B4-BE49-F238E27FC236}">
                <a16:creationId xmlns:a16="http://schemas.microsoft.com/office/drawing/2014/main" id="{1CF31851-E4E6-2944-9049-7141EC738805}"/>
              </a:ext>
            </a:extLst>
          </p:cNvPr>
          <p:cNvSpPr>
            <a:spLocks noGrp="1"/>
          </p:cNvSpPr>
          <p:nvPr>
            <p:ph type="title"/>
          </p:nvPr>
        </p:nvSpPr>
        <p:spPr/>
        <p:txBody>
          <a:bodyPr/>
          <a:lstStyle/>
          <a:p>
            <a:pPr algn="ctr"/>
            <a:r>
              <a:rPr lang="en-US" dirty="0">
                <a:latin typeface="Helvetica" pitchFamily="2" charset="0"/>
              </a:rPr>
              <a:t>NCODA Temperature Increments</a:t>
            </a:r>
          </a:p>
        </p:txBody>
      </p:sp>
      <p:sp>
        <p:nvSpPr>
          <p:cNvPr id="19" name="Rectangle 18">
            <a:extLst>
              <a:ext uri="{FF2B5EF4-FFF2-40B4-BE49-F238E27FC236}">
                <a16:creationId xmlns:a16="http://schemas.microsoft.com/office/drawing/2014/main" id="{CAF1E7F5-948F-5C4B-9B58-D7B5D0D637DE}"/>
              </a:ext>
            </a:extLst>
          </p:cNvPr>
          <p:cNvSpPr/>
          <p:nvPr/>
        </p:nvSpPr>
        <p:spPr>
          <a:xfrm>
            <a:off x="6945087" y="6357256"/>
            <a:ext cx="1992084" cy="41440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56A3155-126F-CD44-97E1-5559607E7AFF}"/>
              </a:ext>
            </a:extLst>
          </p:cNvPr>
          <p:cNvSpPr/>
          <p:nvPr/>
        </p:nvSpPr>
        <p:spPr>
          <a:xfrm>
            <a:off x="648290" y="5971124"/>
            <a:ext cx="8165510"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defRPr/>
            </a:pPr>
            <a:r>
              <a:rPr lang="en-US" sz="2400" dirty="0">
                <a:latin typeface="Helvetica" pitchFamily="2" charset="0"/>
              </a:rPr>
              <a:t>The increment is the change made to the model state at the end of the previous assimilation cycle</a:t>
            </a:r>
          </a:p>
        </p:txBody>
      </p:sp>
    </p:spTree>
    <p:extLst>
      <p:ext uri="{BB962C8B-B14F-4D97-AF65-F5344CB8AC3E}">
        <p14:creationId xmlns:p14="http://schemas.microsoft.com/office/powerpoint/2010/main" val="3117762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1B0D7-DA5B-434D-BE62-51CFDCBC069D}"/>
              </a:ext>
            </a:extLst>
          </p:cNvPr>
          <p:cNvSpPr txBox="1"/>
          <p:nvPr/>
        </p:nvSpPr>
        <p:spPr>
          <a:xfrm>
            <a:off x="4905385" y="4681507"/>
            <a:ext cx="1863715" cy="646331"/>
          </a:xfrm>
          <a:prstGeom prst="rect">
            <a:avLst/>
          </a:prstGeom>
          <a:noFill/>
        </p:spPr>
        <p:txBody>
          <a:bodyPr wrap="square" rtlCol="0">
            <a:spAutoFit/>
          </a:bodyPr>
          <a:lstStyle/>
          <a:p>
            <a:pPr algn="ctr"/>
            <a:r>
              <a:rPr lang="en-US" dirty="0">
                <a:solidFill>
                  <a:schemeClr val="bg1"/>
                </a:solidFill>
              </a:rPr>
              <a:t>Increments</a:t>
            </a:r>
          </a:p>
          <a:p>
            <a:pPr algn="ctr"/>
            <a:r>
              <a:rPr lang="en-US" dirty="0">
                <a:solidFill>
                  <a:schemeClr val="bg1"/>
                </a:solidFill>
              </a:rPr>
              <a:t>Insertion Window</a:t>
            </a:r>
          </a:p>
        </p:txBody>
      </p:sp>
      <p:cxnSp>
        <p:nvCxnSpPr>
          <p:cNvPr id="26" name="Straight Connector 25">
            <a:extLst>
              <a:ext uri="{FF2B5EF4-FFF2-40B4-BE49-F238E27FC236}">
                <a16:creationId xmlns:a16="http://schemas.microsoft.com/office/drawing/2014/main" id="{FDA5D5F4-C485-8C49-8270-A16069EEBF90}"/>
              </a:ext>
            </a:extLst>
          </p:cNvPr>
          <p:cNvCxnSpPr>
            <a:cxnSpLocks/>
          </p:cNvCxnSpPr>
          <p:nvPr/>
        </p:nvCxnSpPr>
        <p:spPr>
          <a:xfrm>
            <a:off x="4663853" y="1625600"/>
            <a:ext cx="34036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9412BB7-B38A-474B-9122-62794288E47E}"/>
              </a:ext>
            </a:extLst>
          </p:cNvPr>
          <p:cNvSpPr txBox="1"/>
          <p:nvPr/>
        </p:nvSpPr>
        <p:spPr>
          <a:xfrm>
            <a:off x="4938173" y="4771697"/>
            <a:ext cx="1863715" cy="646331"/>
          </a:xfrm>
          <a:prstGeom prst="rect">
            <a:avLst/>
          </a:prstGeom>
          <a:noFill/>
        </p:spPr>
        <p:txBody>
          <a:bodyPr wrap="none" rtlCol="0">
            <a:spAutoFit/>
          </a:bodyPr>
          <a:lstStyle/>
          <a:p>
            <a:pPr algn="ctr"/>
            <a:r>
              <a:rPr lang="en-US" dirty="0">
                <a:solidFill>
                  <a:schemeClr val="bg1"/>
                </a:solidFill>
              </a:rPr>
              <a:t>Increments</a:t>
            </a:r>
          </a:p>
          <a:p>
            <a:pPr algn="ctr"/>
            <a:r>
              <a:rPr lang="en-US" dirty="0">
                <a:solidFill>
                  <a:schemeClr val="bg1"/>
                </a:solidFill>
              </a:rPr>
              <a:t>Insertion Window</a:t>
            </a:r>
          </a:p>
        </p:txBody>
      </p:sp>
      <p:grpSp>
        <p:nvGrpSpPr>
          <p:cNvPr id="3" name="Group 2">
            <a:extLst>
              <a:ext uri="{FF2B5EF4-FFF2-40B4-BE49-F238E27FC236}">
                <a16:creationId xmlns:a16="http://schemas.microsoft.com/office/drawing/2014/main" id="{A9FCB77D-DECC-AA45-A920-E3CC5323343D}"/>
              </a:ext>
            </a:extLst>
          </p:cNvPr>
          <p:cNvGrpSpPr/>
          <p:nvPr/>
        </p:nvGrpSpPr>
        <p:grpSpPr>
          <a:xfrm>
            <a:off x="651501" y="676430"/>
            <a:ext cx="7845722" cy="5265232"/>
            <a:chOff x="536856" y="901700"/>
            <a:chExt cx="8307062" cy="5524505"/>
          </a:xfrm>
          <a:solidFill>
            <a:schemeClr val="bg1"/>
          </a:solidFill>
        </p:grpSpPr>
        <p:sp>
          <p:nvSpPr>
            <p:cNvPr id="2" name="Rectangle 1">
              <a:extLst>
                <a:ext uri="{FF2B5EF4-FFF2-40B4-BE49-F238E27FC236}">
                  <a16:creationId xmlns:a16="http://schemas.microsoft.com/office/drawing/2014/main" id="{FE4F354D-2477-A34B-AC47-3E28F0C7C777}"/>
                </a:ext>
              </a:extLst>
            </p:cNvPr>
            <p:cNvSpPr/>
            <p:nvPr/>
          </p:nvSpPr>
          <p:spPr>
            <a:xfrm>
              <a:off x="536856" y="901700"/>
              <a:ext cx="8307061" cy="55245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66E08CBD-EFAC-1645-AF74-343B4959EBF3}"/>
                </a:ext>
              </a:extLst>
            </p:cNvPr>
            <p:cNvGrpSpPr/>
            <p:nvPr/>
          </p:nvGrpSpPr>
          <p:grpSpPr>
            <a:xfrm>
              <a:off x="656757" y="996685"/>
              <a:ext cx="8187161" cy="5429519"/>
              <a:chOff x="663624" y="546100"/>
              <a:chExt cx="8187161" cy="5429519"/>
            </a:xfrm>
            <a:grpFill/>
          </p:grpSpPr>
          <p:grpSp>
            <p:nvGrpSpPr>
              <p:cNvPr id="29" name="Group 28">
                <a:extLst>
                  <a:ext uri="{FF2B5EF4-FFF2-40B4-BE49-F238E27FC236}">
                    <a16:creationId xmlns:a16="http://schemas.microsoft.com/office/drawing/2014/main" id="{A6383EE7-C3E3-4147-916B-56C9EFD6C6B0}"/>
                  </a:ext>
                </a:extLst>
              </p:cNvPr>
              <p:cNvGrpSpPr/>
              <p:nvPr/>
            </p:nvGrpSpPr>
            <p:grpSpPr>
              <a:xfrm>
                <a:off x="663624" y="546100"/>
                <a:ext cx="8187161" cy="3797199"/>
                <a:chOff x="663624" y="546100"/>
                <a:chExt cx="8187161" cy="3797199"/>
              </a:xfrm>
              <a:grpFill/>
            </p:grpSpPr>
            <p:pic>
              <p:nvPicPr>
                <p:cNvPr id="14" name="Picture 13">
                  <a:extLst>
                    <a:ext uri="{FF2B5EF4-FFF2-40B4-BE49-F238E27FC236}">
                      <a16:creationId xmlns:a16="http://schemas.microsoft.com/office/drawing/2014/main" id="{49CE689C-41F2-7247-9704-44AABC6796BE}"/>
                    </a:ext>
                  </a:extLst>
                </p:cNvPr>
                <p:cNvPicPr>
                  <a:picLocks noChangeAspect="1"/>
                </p:cNvPicPr>
                <p:nvPr/>
              </p:nvPicPr>
              <p:blipFill rotWithShape="1">
                <a:blip r:embed="rId3"/>
                <a:srcRect r="9726"/>
                <a:stretch/>
              </p:blipFill>
              <p:spPr>
                <a:xfrm>
                  <a:off x="668918" y="546100"/>
                  <a:ext cx="7497931" cy="2159000"/>
                </a:xfrm>
                <a:prstGeom prst="rect">
                  <a:avLst/>
                </a:prstGeom>
                <a:grpFill/>
                <a:ln>
                  <a:noFill/>
                </a:ln>
              </p:spPr>
            </p:pic>
            <p:pic>
              <p:nvPicPr>
                <p:cNvPr id="9" name="Picture 8">
                  <a:extLst>
                    <a:ext uri="{FF2B5EF4-FFF2-40B4-BE49-F238E27FC236}">
                      <a16:creationId xmlns:a16="http://schemas.microsoft.com/office/drawing/2014/main" id="{A9D566D3-9FB8-FF41-88C6-E17D16490228}"/>
                    </a:ext>
                  </a:extLst>
                </p:cNvPr>
                <p:cNvPicPr>
                  <a:picLocks noChangeAspect="1"/>
                </p:cNvPicPr>
                <p:nvPr/>
              </p:nvPicPr>
              <p:blipFill rotWithShape="1">
                <a:blip r:embed="rId4"/>
                <a:srcRect r="9968"/>
                <a:stretch/>
              </p:blipFill>
              <p:spPr>
                <a:xfrm>
                  <a:off x="663624" y="2184299"/>
                  <a:ext cx="7477825" cy="2159000"/>
                </a:xfrm>
                <a:prstGeom prst="rect">
                  <a:avLst/>
                </a:prstGeom>
                <a:grpFill/>
                <a:ln>
                  <a:noFill/>
                </a:ln>
              </p:spPr>
            </p:pic>
            <p:pic>
              <p:nvPicPr>
                <p:cNvPr id="33" name="Picture 32">
                  <a:extLst>
                    <a:ext uri="{FF2B5EF4-FFF2-40B4-BE49-F238E27FC236}">
                      <a16:creationId xmlns:a16="http://schemas.microsoft.com/office/drawing/2014/main" id="{C0ADCF0D-1A73-E84E-9B48-410BE55887E6}"/>
                    </a:ext>
                  </a:extLst>
                </p:cNvPr>
                <p:cNvPicPr>
                  <a:picLocks noChangeAspect="1"/>
                </p:cNvPicPr>
                <p:nvPr/>
              </p:nvPicPr>
              <p:blipFill rotWithShape="1">
                <a:blip r:embed="rId3"/>
                <a:srcRect l="90418" t="1575" r="151" b="-1575"/>
                <a:stretch/>
              </p:blipFill>
              <p:spPr>
                <a:xfrm>
                  <a:off x="8067453" y="1370211"/>
                  <a:ext cx="783332" cy="2159000"/>
                </a:xfrm>
                <a:prstGeom prst="rect">
                  <a:avLst/>
                </a:prstGeom>
                <a:noFill/>
                <a:ln>
                  <a:noFill/>
                </a:ln>
              </p:spPr>
            </p:pic>
          </p:grpSp>
          <p:pic>
            <p:nvPicPr>
              <p:cNvPr id="34" name="Picture 33">
                <a:extLst>
                  <a:ext uri="{FF2B5EF4-FFF2-40B4-BE49-F238E27FC236}">
                    <a16:creationId xmlns:a16="http://schemas.microsoft.com/office/drawing/2014/main" id="{17E9B310-0894-674C-99AD-19B9835327C6}"/>
                  </a:ext>
                </a:extLst>
              </p:cNvPr>
              <p:cNvPicPr>
                <a:picLocks noChangeAspect="1"/>
              </p:cNvPicPr>
              <p:nvPr/>
            </p:nvPicPr>
            <p:blipFill>
              <a:blip r:embed="rId5"/>
              <a:stretch>
                <a:fillRect/>
              </a:stretch>
            </p:blipFill>
            <p:spPr>
              <a:xfrm>
                <a:off x="958850" y="3867419"/>
                <a:ext cx="7302500" cy="2108200"/>
              </a:xfrm>
              <a:prstGeom prst="rect">
                <a:avLst/>
              </a:prstGeom>
              <a:grpFill/>
              <a:ln>
                <a:noFill/>
              </a:ln>
            </p:spPr>
          </p:pic>
        </p:grpSp>
      </p:grpSp>
      <p:sp>
        <p:nvSpPr>
          <p:cNvPr id="24" name="TextBox 23">
            <a:extLst>
              <a:ext uri="{FF2B5EF4-FFF2-40B4-BE49-F238E27FC236}">
                <a16:creationId xmlns:a16="http://schemas.microsoft.com/office/drawing/2014/main" id="{A355FD47-24D3-6549-9C67-C966F943A06B}"/>
              </a:ext>
            </a:extLst>
          </p:cNvPr>
          <p:cNvSpPr txBox="1"/>
          <p:nvPr/>
        </p:nvSpPr>
        <p:spPr>
          <a:xfrm>
            <a:off x="3882380" y="3223487"/>
            <a:ext cx="2046009" cy="646331"/>
          </a:xfrm>
          <a:prstGeom prst="rect">
            <a:avLst/>
          </a:prstGeom>
          <a:noFill/>
        </p:spPr>
        <p:txBody>
          <a:bodyPr wrap="none" rtlCol="0">
            <a:spAutoFit/>
          </a:bodyPr>
          <a:lstStyle/>
          <a:p>
            <a:pPr algn="ctr"/>
            <a:r>
              <a:rPr lang="en-US" dirty="0">
                <a:latin typeface="Rockwell" panose="02060603020205020403" pitchFamily="18" charset="77"/>
              </a:rPr>
              <a:t>Increments</a:t>
            </a:r>
          </a:p>
          <a:p>
            <a:pPr algn="ctr"/>
            <a:r>
              <a:rPr lang="en-US" dirty="0">
                <a:latin typeface="Rockwell" panose="02060603020205020403" pitchFamily="18" charset="77"/>
              </a:rPr>
              <a:t>Insertion Window</a:t>
            </a:r>
          </a:p>
        </p:txBody>
      </p:sp>
      <p:sp>
        <p:nvSpPr>
          <p:cNvPr id="25" name="Line">
            <a:extLst>
              <a:ext uri="{FF2B5EF4-FFF2-40B4-BE49-F238E27FC236}">
                <a16:creationId xmlns:a16="http://schemas.microsoft.com/office/drawing/2014/main" id="{339C2A9D-E4BF-154B-84B2-2A31EC3DA641}"/>
              </a:ext>
            </a:extLst>
          </p:cNvPr>
          <p:cNvSpPr/>
          <p:nvPr/>
        </p:nvSpPr>
        <p:spPr>
          <a:xfrm flipH="1">
            <a:off x="3234664" y="3390900"/>
            <a:ext cx="640080" cy="0"/>
          </a:xfrm>
          <a:prstGeom prst="line">
            <a:avLst/>
          </a:prstGeom>
          <a:ln w="25400">
            <a:solidFill>
              <a:schemeClr val="bg1"/>
            </a:solidFill>
            <a:prstDash val="solid"/>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5" name="Title 4">
            <a:extLst>
              <a:ext uri="{FF2B5EF4-FFF2-40B4-BE49-F238E27FC236}">
                <a16:creationId xmlns:a16="http://schemas.microsoft.com/office/drawing/2014/main" id="{20F1DC98-39E7-EB40-8DCD-1D00AB2C2FFA}"/>
              </a:ext>
            </a:extLst>
          </p:cNvPr>
          <p:cNvSpPr>
            <a:spLocks noGrp="1"/>
          </p:cNvSpPr>
          <p:nvPr>
            <p:ph type="title"/>
          </p:nvPr>
        </p:nvSpPr>
        <p:spPr/>
        <p:txBody>
          <a:bodyPr/>
          <a:lstStyle/>
          <a:p>
            <a:pPr algn="ctr"/>
            <a:r>
              <a:rPr lang="en-US" dirty="0">
                <a:latin typeface="Helvetica" pitchFamily="2" charset="0"/>
              </a:rPr>
              <a:t>Hurricane Michael</a:t>
            </a:r>
          </a:p>
        </p:txBody>
      </p:sp>
      <p:sp>
        <p:nvSpPr>
          <p:cNvPr id="28" name="Line">
            <a:extLst>
              <a:ext uri="{FF2B5EF4-FFF2-40B4-BE49-F238E27FC236}">
                <a16:creationId xmlns:a16="http://schemas.microsoft.com/office/drawing/2014/main" id="{9E85E503-8639-504F-B627-5E92224B720A}"/>
              </a:ext>
            </a:extLst>
          </p:cNvPr>
          <p:cNvSpPr/>
          <p:nvPr/>
        </p:nvSpPr>
        <p:spPr>
          <a:xfrm flipH="1">
            <a:off x="3484880" y="3453485"/>
            <a:ext cx="762000" cy="0"/>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9" name="Line">
            <a:extLst>
              <a:ext uri="{FF2B5EF4-FFF2-40B4-BE49-F238E27FC236}">
                <a16:creationId xmlns:a16="http://schemas.microsoft.com/office/drawing/2014/main" id="{3F657748-108A-E14A-8075-F0DC759D5C2F}"/>
              </a:ext>
            </a:extLst>
          </p:cNvPr>
          <p:cNvSpPr/>
          <p:nvPr/>
        </p:nvSpPr>
        <p:spPr>
          <a:xfrm>
            <a:off x="5508434" y="578665"/>
            <a:ext cx="0" cy="520651"/>
          </a:xfrm>
          <a:prstGeom prst="line">
            <a:avLst/>
          </a:prstGeom>
          <a:ln w="25400">
            <a:solidFill>
              <a:schemeClr val="tx1"/>
            </a:solidFill>
            <a:custDash>
              <a:ds d="200000" sp="200000"/>
            </a:custDash>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20" name="Rectangle 19">
            <a:extLst>
              <a:ext uri="{FF2B5EF4-FFF2-40B4-BE49-F238E27FC236}">
                <a16:creationId xmlns:a16="http://schemas.microsoft.com/office/drawing/2014/main" id="{FD6AB683-8564-4746-90F9-03B8A4934BCA}"/>
              </a:ext>
            </a:extLst>
          </p:cNvPr>
          <p:cNvSpPr/>
          <p:nvPr/>
        </p:nvSpPr>
        <p:spPr>
          <a:xfrm>
            <a:off x="6977743" y="6357256"/>
            <a:ext cx="1959427" cy="41440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700D416-A599-244E-AEC1-4B01B3EE1F7E}"/>
              </a:ext>
            </a:extLst>
          </p:cNvPr>
          <p:cNvSpPr/>
          <p:nvPr/>
        </p:nvSpPr>
        <p:spPr>
          <a:xfrm>
            <a:off x="343010" y="5941661"/>
            <a:ext cx="8462701" cy="76944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ctr"/>
            <a:r>
              <a:rPr lang="en-US" sz="2200" dirty="0">
                <a:latin typeface="Helvetica" pitchFamily="2" charset="0"/>
              </a:rPr>
              <a:t>The assimilation of glider data days ahead of Michael corrected </a:t>
            </a:r>
          </a:p>
          <a:p>
            <a:pPr algn="ctr"/>
            <a:r>
              <a:rPr lang="en-US" sz="2200" dirty="0">
                <a:latin typeface="Helvetica" pitchFamily="2" charset="0"/>
              </a:rPr>
              <a:t>the position of the thermocline</a:t>
            </a:r>
          </a:p>
        </p:txBody>
      </p:sp>
    </p:spTree>
    <p:extLst>
      <p:ext uri="{BB962C8B-B14F-4D97-AF65-F5344CB8AC3E}">
        <p14:creationId xmlns:p14="http://schemas.microsoft.com/office/powerpoint/2010/main" val="359717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4C0711C-5135-8443-A038-BA1F8141DD38}"/>
              </a:ext>
            </a:extLst>
          </p:cNvPr>
          <p:cNvPicPr>
            <a:picLocks noChangeAspect="1"/>
          </p:cNvPicPr>
          <p:nvPr/>
        </p:nvPicPr>
        <p:blipFill rotWithShape="1">
          <a:blip r:embed="rId2"/>
          <a:srcRect l="27583" t="10369" r="27124" b="2476"/>
          <a:stretch/>
        </p:blipFill>
        <p:spPr>
          <a:xfrm>
            <a:off x="5074392" y="1658406"/>
            <a:ext cx="3437980" cy="3966866"/>
          </a:xfrm>
          <a:prstGeom prst="rect">
            <a:avLst/>
          </a:prstGeom>
        </p:spPr>
      </p:pic>
      <p:pic>
        <p:nvPicPr>
          <p:cNvPr id="12" name="Picture 11">
            <a:extLst>
              <a:ext uri="{FF2B5EF4-FFF2-40B4-BE49-F238E27FC236}">
                <a16:creationId xmlns:a16="http://schemas.microsoft.com/office/drawing/2014/main" id="{E3A6D22C-33D0-394F-9E08-8C9EE5D594FB}"/>
              </a:ext>
            </a:extLst>
          </p:cNvPr>
          <p:cNvPicPr>
            <a:picLocks noChangeAspect="1"/>
          </p:cNvPicPr>
          <p:nvPr/>
        </p:nvPicPr>
        <p:blipFill rotWithShape="1">
          <a:blip r:embed="rId3"/>
          <a:srcRect l="19188" t="17178" r="19482" b="2047"/>
          <a:stretch/>
        </p:blipFill>
        <p:spPr>
          <a:xfrm>
            <a:off x="356903" y="2139201"/>
            <a:ext cx="3997129" cy="3156541"/>
          </a:xfrm>
          <a:prstGeom prst="rect">
            <a:avLst/>
          </a:prstGeom>
        </p:spPr>
      </p:pic>
      <p:sp>
        <p:nvSpPr>
          <p:cNvPr id="13" name="TextBox 12">
            <a:extLst>
              <a:ext uri="{FF2B5EF4-FFF2-40B4-BE49-F238E27FC236}">
                <a16:creationId xmlns:a16="http://schemas.microsoft.com/office/drawing/2014/main" id="{B68299C6-2EA1-524B-8798-2DD17802FBDD}"/>
              </a:ext>
            </a:extLst>
          </p:cNvPr>
          <p:cNvSpPr txBox="1"/>
          <p:nvPr/>
        </p:nvSpPr>
        <p:spPr>
          <a:xfrm>
            <a:off x="2355468" y="3172015"/>
            <a:ext cx="1954381" cy="646331"/>
          </a:xfrm>
          <a:prstGeom prst="rect">
            <a:avLst/>
          </a:prstGeom>
          <a:solidFill>
            <a:srgbClr val="F5F5F5">
              <a:alpha val="40000"/>
            </a:srgbClr>
          </a:solidFill>
        </p:spPr>
        <p:txBody>
          <a:bodyPr wrap="none" rtlCol="0">
            <a:spAutoFit/>
          </a:bodyPr>
          <a:lstStyle/>
          <a:p>
            <a:pPr algn="ctr"/>
            <a:r>
              <a:rPr lang="en-US" b="1" dirty="0"/>
              <a:t>Dorian</a:t>
            </a:r>
          </a:p>
          <a:p>
            <a:pPr algn="ctr"/>
            <a:r>
              <a:rPr lang="en-US" b="1" dirty="0"/>
              <a:t>Aug 20 – Sep 07</a:t>
            </a:r>
          </a:p>
        </p:txBody>
      </p:sp>
      <p:cxnSp>
        <p:nvCxnSpPr>
          <p:cNvPr id="14" name="Straight Connector 13">
            <a:extLst>
              <a:ext uri="{FF2B5EF4-FFF2-40B4-BE49-F238E27FC236}">
                <a16:creationId xmlns:a16="http://schemas.microsoft.com/office/drawing/2014/main" id="{75E9DCD6-A60F-DB4F-B9C8-6E82D5BEC162}"/>
              </a:ext>
            </a:extLst>
          </p:cNvPr>
          <p:cNvCxnSpPr>
            <a:cxnSpLocks/>
          </p:cNvCxnSpPr>
          <p:nvPr/>
        </p:nvCxnSpPr>
        <p:spPr>
          <a:xfrm flipH="1">
            <a:off x="3296773" y="1669386"/>
            <a:ext cx="1858201" cy="25286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B811CE-02BD-254D-895B-3703D1D68A81}"/>
              </a:ext>
            </a:extLst>
          </p:cNvPr>
          <p:cNvCxnSpPr>
            <a:cxnSpLocks/>
          </p:cNvCxnSpPr>
          <p:nvPr/>
        </p:nvCxnSpPr>
        <p:spPr>
          <a:xfrm flipH="1" flipV="1">
            <a:off x="3278678" y="4877257"/>
            <a:ext cx="1876296" cy="6807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57B9D70-C969-2947-9213-BFC40E1DF393}"/>
              </a:ext>
            </a:extLst>
          </p:cNvPr>
          <p:cNvPicPr>
            <a:picLocks noChangeAspect="1"/>
          </p:cNvPicPr>
          <p:nvPr/>
        </p:nvPicPr>
        <p:blipFill>
          <a:blip r:embed="rId4"/>
          <a:stretch>
            <a:fillRect/>
          </a:stretch>
        </p:blipFill>
        <p:spPr>
          <a:xfrm>
            <a:off x="7426797" y="3778622"/>
            <a:ext cx="310896" cy="310896"/>
          </a:xfrm>
          <a:prstGeom prst="rect">
            <a:avLst/>
          </a:prstGeom>
        </p:spPr>
      </p:pic>
      <p:grpSp>
        <p:nvGrpSpPr>
          <p:cNvPr id="34" name="Group 33">
            <a:extLst>
              <a:ext uri="{FF2B5EF4-FFF2-40B4-BE49-F238E27FC236}">
                <a16:creationId xmlns:a16="http://schemas.microsoft.com/office/drawing/2014/main" id="{46574B91-D5D0-B14C-89DD-E3F12EB49C69}"/>
              </a:ext>
            </a:extLst>
          </p:cNvPr>
          <p:cNvGrpSpPr/>
          <p:nvPr/>
        </p:nvGrpSpPr>
        <p:grpSpPr>
          <a:xfrm>
            <a:off x="7964625" y="4384091"/>
            <a:ext cx="310896" cy="310896"/>
            <a:chOff x="7496729" y="2421175"/>
            <a:chExt cx="310896" cy="310896"/>
          </a:xfrm>
        </p:grpSpPr>
        <p:sp>
          <p:nvSpPr>
            <p:cNvPr id="35" name="Rectangle 34">
              <a:extLst>
                <a:ext uri="{FF2B5EF4-FFF2-40B4-BE49-F238E27FC236}">
                  <a16:creationId xmlns:a16="http://schemas.microsoft.com/office/drawing/2014/main" id="{C36F5359-84C6-7540-892E-67739FA4EFEC}"/>
                </a:ext>
              </a:extLst>
            </p:cNvPr>
            <p:cNvSpPr/>
            <p:nvPr/>
          </p:nvSpPr>
          <p:spPr>
            <a:xfrm>
              <a:off x="7602276" y="2527712"/>
              <a:ext cx="116961" cy="1197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F8ED66F9-F831-974E-B317-799F97524DDD}"/>
                </a:ext>
              </a:extLst>
            </p:cNvPr>
            <p:cNvPicPr>
              <a:picLocks noChangeAspect="1"/>
            </p:cNvPicPr>
            <p:nvPr/>
          </p:nvPicPr>
          <p:blipFill>
            <a:blip r:embed="rId5"/>
            <a:stretch>
              <a:fillRect/>
            </a:stretch>
          </p:blipFill>
          <p:spPr>
            <a:xfrm>
              <a:off x="7496729" y="2421175"/>
              <a:ext cx="310896" cy="310896"/>
            </a:xfrm>
            <a:prstGeom prst="rect">
              <a:avLst/>
            </a:prstGeom>
          </p:spPr>
        </p:pic>
      </p:grpSp>
      <p:grpSp>
        <p:nvGrpSpPr>
          <p:cNvPr id="37" name="Group 36">
            <a:extLst>
              <a:ext uri="{FF2B5EF4-FFF2-40B4-BE49-F238E27FC236}">
                <a16:creationId xmlns:a16="http://schemas.microsoft.com/office/drawing/2014/main" id="{572C2B92-77D0-BF4E-82DB-C3590E555772}"/>
              </a:ext>
            </a:extLst>
          </p:cNvPr>
          <p:cNvGrpSpPr/>
          <p:nvPr/>
        </p:nvGrpSpPr>
        <p:grpSpPr>
          <a:xfrm>
            <a:off x="8211615" y="4683632"/>
            <a:ext cx="310896" cy="310896"/>
            <a:chOff x="7496729" y="2421175"/>
            <a:chExt cx="310896" cy="310896"/>
          </a:xfrm>
        </p:grpSpPr>
        <p:sp>
          <p:nvSpPr>
            <p:cNvPr id="38" name="Rectangle 37">
              <a:extLst>
                <a:ext uri="{FF2B5EF4-FFF2-40B4-BE49-F238E27FC236}">
                  <a16:creationId xmlns:a16="http://schemas.microsoft.com/office/drawing/2014/main" id="{3A5DAAE2-5065-C34E-BD0A-F0F7D6927940}"/>
                </a:ext>
              </a:extLst>
            </p:cNvPr>
            <p:cNvSpPr/>
            <p:nvPr/>
          </p:nvSpPr>
          <p:spPr>
            <a:xfrm>
              <a:off x="7602276" y="2527712"/>
              <a:ext cx="116961" cy="1197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67FCD0F1-9DC8-874B-B143-6B5CCE173BF9}"/>
                </a:ext>
              </a:extLst>
            </p:cNvPr>
            <p:cNvPicPr>
              <a:picLocks noChangeAspect="1"/>
            </p:cNvPicPr>
            <p:nvPr/>
          </p:nvPicPr>
          <p:blipFill>
            <a:blip r:embed="rId5"/>
            <a:stretch>
              <a:fillRect/>
            </a:stretch>
          </p:blipFill>
          <p:spPr>
            <a:xfrm>
              <a:off x="7496729" y="2421175"/>
              <a:ext cx="310896" cy="310896"/>
            </a:xfrm>
            <a:prstGeom prst="rect">
              <a:avLst/>
            </a:prstGeom>
          </p:spPr>
        </p:pic>
      </p:grpSp>
      <p:pic>
        <p:nvPicPr>
          <p:cNvPr id="40" name="Picture 39">
            <a:extLst>
              <a:ext uri="{FF2B5EF4-FFF2-40B4-BE49-F238E27FC236}">
                <a16:creationId xmlns:a16="http://schemas.microsoft.com/office/drawing/2014/main" id="{AD4700AD-FAF9-5545-B679-2FB4A4DD21B2}"/>
              </a:ext>
            </a:extLst>
          </p:cNvPr>
          <p:cNvPicPr>
            <a:picLocks noChangeAspect="1"/>
          </p:cNvPicPr>
          <p:nvPr/>
        </p:nvPicPr>
        <p:blipFill>
          <a:blip r:embed="rId4"/>
          <a:stretch>
            <a:fillRect/>
          </a:stretch>
        </p:blipFill>
        <p:spPr>
          <a:xfrm>
            <a:off x="7148278" y="3352953"/>
            <a:ext cx="310896" cy="310896"/>
          </a:xfrm>
          <a:prstGeom prst="rect">
            <a:avLst/>
          </a:prstGeom>
        </p:spPr>
      </p:pic>
      <p:pic>
        <p:nvPicPr>
          <p:cNvPr id="41" name="Picture 40">
            <a:extLst>
              <a:ext uri="{FF2B5EF4-FFF2-40B4-BE49-F238E27FC236}">
                <a16:creationId xmlns:a16="http://schemas.microsoft.com/office/drawing/2014/main" id="{BCB04AE0-58E5-0B4D-84D1-39505629848C}"/>
              </a:ext>
            </a:extLst>
          </p:cNvPr>
          <p:cNvPicPr>
            <a:picLocks noChangeAspect="1"/>
          </p:cNvPicPr>
          <p:nvPr/>
        </p:nvPicPr>
        <p:blipFill>
          <a:blip r:embed="rId4"/>
          <a:stretch>
            <a:fillRect/>
          </a:stretch>
        </p:blipFill>
        <p:spPr>
          <a:xfrm>
            <a:off x="6785673" y="2969326"/>
            <a:ext cx="310896" cy="310896"/>
          </a:xfrm>
          <a:prstGeom prst="rect">
            <a:avLst/>
          </a:prstGeom>
        </p:spPr>
      </p:pic>
      <p:pic>
        <p:nvPicPr>
          <p:cNvPr id="42" name="Picture 41">
            <a:extLst>
              <a:ext uri="{FF2B5EF4-FFF2-40B4-BE49-F238E27FC236}">
                <a16:creationId xmlns:a16="http://schemas.microsoft.com/office/drawing/2014/main" id="{12754318-E720-7241-9010-BACB675788A4}"/>
              </a:ext>
            </a:extLst>
          </p:cNvPr>
          <p:cNvPicPr>
            <a:picLocks noChangeAspect="1"/>
          </p:cNvPicPr>
          <p:nvPr/>
        </p:nvPicPr>
        <p:blipFill>
          <a:blip r:embed="rId4"/>
          <a:stretch>
            <a:fillRect/>
          </a:stretch>
        </p:blipFill>
        <p:spPr>
          <a:xfrm>
            <a:off x="6549196" y="2417537"/>
            <a:ext cx="310896" cy="310896"/>
          </a:xfrm>
          <a:prstGeom prst="rect">
            <a:avLst/>
          </a:prstGeom>
        </p:spPr>
      </p:pic>
      <p:pic>
        <p:nvPicPr>
          <p:cNvPr id="43" name="Picture 42">
            <a:extLst>
              <a:ext uri="{FF2B5EF4-FFF2-40B4-BE49-F238E27FC236}">
                <a16:creationId xmlns:a16="http://schemas.microsoft.com/office/drawing/2014/main" id="{CCDADD8E-AEAE-FA4C-B533-00F0AEA7C2A2}"/>
              </a:ext>
            </a:extLst>
          </p:cNvPr>
          <p:cNvPicPr>
            <a:picLocks noChangeAspect="1"/>
          </p:cNvPicPr>
          <p:nvPr/>
        </p:nvPicPr>
        <p:blipFill>
          <a:blip r:embed="rId4"/>
          <a:stretch>
            <a:fillRect/>
          </a:stretch>
        </p:blipFill>
        <p:spPr>
          <a:xfrm>
            <a:off x="6323227" y="1928808"/>
            <a:ext cx="310896" cy="310896"/>
          </a:xfrm>
          <a:prstGeom prst="rect">
            <a:avLst/>
          </a:prstGeom>
        </p:spPr>
      </p:pic>
      <p:pic>
        <p:nvPicPr>
          <p:cNvPr id="44" name="Picture 43">
            <a:extLst>
              <a:ext uri="{FF2B5EF4-FFF2-40B4-BE49-F238E27FC236}">
                <a16:creationId xmlns:a16="http://schemas.microsoft.com/office/drawing/2014/main" id="{3B359B32-D713-B248-9DDD-7171905814F8}"/>
              </a:ext>
            </a:extLst>
          </p:cNvPr>
          <p:cNvPicPr>
            <a:picLocks noChangeAspect="1"/>
          </p:cNvPicPr>
          <p:nvPr/>
        </p:nvPicPr>
        <p:blipFill>
          <a:blip r:embed="rId4"/>
          <a:stretch>
            <a:fillRect/>
          </a:stretch>
        </p:blipFill>
        <p:spPr>
          <a:xfrm>
            <a:off x="6013177" y="1524159"/>
            <a:ext cx="310896" cy="310896"/>
          </a:xfrm>
          <a:prstGeom prst="rect">
            <a:avLst/>
          </a:prstGeom>
        </p:spPr>
      </p:pic>
      <p:sp>
        <p:nvSpPr>
          <p:cNvPr id="2" name="Rectangle 1">
            <a:extLst>
              <a:ext uri="{FF2B5EF4-FFF2-40B4-BE49-F238E27FC236}">
                <a16:creationId xmlns:a16="http://schemas.microsoft.com/office/drawing/2014/main" id="{008FD8D7-5686-0644-959B-8A1D51AD17E9}"/>
              </a:ext>
            </a:extLst>
          </p:cNvPr>
          <p:cNvSpPr/>
          <p:nvPr/>
        </p:nvSpPr>
        <p:spPr>
          <a:xfrm>
            <a:off x="337458" y="112262"/>
            <a:ext cx="8686799" cy="1077218"/>
          </a:xfrm>
          <a:prstGeom prst="rect">
            <a:avLst/>
          </a:prstGeom>
        </p:spPr>
        <p:txBody>
          <a:bodyPr wrap="square">
            <a:spAutoFit/>
          </a:bodyPr>
          <a:lstStyle/>
          <a:p>
            <a:pPr algn="ctr"/>
            <a:r>
              <a:rPr lang="en-US" sz="3200" dirty="0">
                <a:solidFill>
                  <a:schemeClr val="bg1"/>
                </a:solidFill>
                <a:latin typeface="Helvetica" pitchFamily="2" charset="0"/>
              </a:rPr>
              <a:t>Evaluation of NOAA Hurricane Forecasting </a:t>
            </a:r>
            <a:r>
              <a:rPr lang="en-US" sz="3200" dirty="0">
                <a:solidFill>
                  <a:schemeClr val="tx1"/>
                </a:solidFill>
                <a:latin typeface="Helvetica" pitchFamily="2" charset="0"/>
              </a:rPr>
              <a:t>Models During Hurricane Dorian </a:t>
            </a:r>
            <a:endParaRPr lang="en-US" sz="3200" dirty="0"/>
          </a:p>
        </p:txBody>
      </p:sp>
    </p:spTree>
    <p:extLst>
      <p:ext uri="{BB962C8B-B14F-4D97-AF65-F5344CB8AC3E}">
        <p14:creationId xmlns:p14="http://schemas.microsoft.com/office/powerpoint/2010/main" val="2545421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1884C-A1A9-B84E-BFEB-8F45DD97AB8C}"/>
              </a:ext>
            </a:extLst>
          </p:cNvPr>
          <p:cNvSpPr txBox="1"/>
          <p:nvPr/>
        </p:nvSpPr>
        <p:spPr>
          <a:xfrm>
            <a:off x="2555239" y="-91440"/>
            <a:ext cx="4033520" cy="707886"/>
          </a:xfrm>
          <a:prstGeom prst="rect">
            <a:avLst/>
          </a:prstGeom>
          <a:noFill/>
          <a:ln>
            <a:noFill/>
          </a:ln>
        </p:spPr>
        <p:txBody>
          <a:bodyPr wrap="square" rtlCol="0">
            <a:spAutoFit/>
          </a:bodyPr>
          <a:lstStyle/>
          <a:p>
            <a:r>
              <a:rPr lang="en-US" sz="4000" dirty="0">
                <a:solidFill>
                  <a:schemeClr val="bg1"/>
                </a:solidFill>
              </a:rPr>
              <a:t>Dorian Forecast</a:t>
            </a:r>
          </a:p>
        </p:txBody>
      </p:sp>
      <p:sp>
        <p:nvSpPr>
          <p:cNvPr id="7" name="TextBox 6">
            <a:extLst>
              <a:ext uri="{FF2B5EF4-FFF2-40B4-BE49-F238E27FC236}">
                <a16:creationId xmlns:a16="http://schemas.microsoft.com/office/drawing/2014/main" id="{F0D2DCE7-4D61-D347-B68A-3B633971CAA6}"/>
              </a:ext>
            </a:extLst>
          </p:cNvPr>
          <p:cNvSpPr txBox="1"/>
          <p:nvPr/>
        </p:nvSpPr>
        <p:spPr>
          <a:xfrm>
            <a:off x="2829374" y="684372"/>
            <a:ext cx="3485249" cy="523220"/>
          </a:xfrm>
          <a:prstGeom prst="rect">
            <a:avLst/>
          </a:prstGeom>
          <a:noFill/>
        </p:spPr>
        <p:txBody>
          <a:bodyPr wrap="none" rtlCol="0">
            <a:spAutoFit/>
          </a:bodyPr>
          <a:lstStyle/>
          <a:p>
            <a:r>
              <a:rPr lang="en-US" sz="2800" dirty="0"/>
              <a:t>Cycle 2019/08/28/00</a:t>
            </a:r>
          </a:p>
        </p:txBody>
      </p:sp>
      <p:pic>
        <p:nvPicPr>
          <p:cNvPr id="4" name="Picture 3">
            <a:extLst>
              <a:ext uri="{FF2B5EF4-FFF2-40B4-BE49-F238E27FC236}">
                <a16:creationId xmlns:a16="http://schemas.microsoft.com/office/drawing/2014/main" id="{C947CFFC-7051-034D-9905-BDC66DFB3065}"/>
              </a:ext>
            </a:extLst>
          </p:cNvPr>
          <p:cNvPicPr>
            <a:picLocks noChangeAspect="1"/>
          </p:cNvPicPr>
          <p:nvPr/>
        </p:nvPicPr>
        <p:blipFill>
          <a:blip r:embed="rId2"/>
          <a:stretch>
            <a:fillRect/>
          </a:stretch>
        </p:blipFill>
        <p:spPr>
          <a:xfrm>
            <a:off x="62728" y="2261573"/>
            <a:ext cx="4434807" cy="4208275"/>
          </a:xfrm>
          <a:prstGeom prst="rect">
            <a:avLst/>
          </a:prstGeom>
        </p:spPr>
      </p:pic>
      <p:pic>
        <p:nvPicPr>
          <p:cNvPr id="8" name="Picture 7">
            <a:extLst>
              <a:ext uri="{FF2B5EF4-FFF2-40B4-BE49-F238E27FC236}">
                <a16:creationId xmlns:a16="http://schemas.microsoft.com/office/drawing/2014/main" id="{781B703E-A48F-F442-873B-EF0EE94C7EFF}"/>
              </a:ext>
            </a:extLst>
          </p:cNvPr>
          <p:cNvPicPr>
            <a:picLocks noChangeAspect="1"/>
          </p:cNvPicPr>
          <p:nvPr/>
        </p:nvPicPr>
        <p:blipFill>
          <a:blip r:embed="rId3"/>
          <a:stretch>
            <a:fillRect/>
          </a:stretch>
        </p:blipFill>
        <p:spPr>
          <a:xfrm>
            <a:off x="4718586" y="2765587"/>
            <a:ext cx="4336564" cy="3200245"/>
          </a:xfrm>
          <a:prstGeom prst="rect">
            <a:avLst/>
          </a:prstGeom>
        </p:spPr>
      </p:pic>
      <p:sp>
        <p:nvSpPr>
          <p:cNvPr id="3" name="TextBox 2">
            <a:extLst>
              <a:ext uri="{FF2B5EF4-FFF2-40B4-BE49-F238E27FC236}">
                <a16:creationId xmlns:a16="http://schemas.microsoft.com/office/drawing/2014/main" id="{B516E3AA-A750-2445-99C8-B210C2D8158E}"/>
              </a:ext>
            </a:extLst>
          </p:cNvPr>
          <p:cNvSpPr txBox="1"/>
          <p:nvPr/>
        </p:nvSpPr>
        <p:spPr>
          <a:xfrm>
            <a:off x="853657" y="1275518"/>
            <a:ext cx="7968848"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Dorian transitions from tropical storm to cat 1 hurricane</a:t>
            </a:r>
          </a:p>
          <a:p>
            <a:pPr marL="285750" indent="-285750">
              <a:buFont typeface="Arial" panose="020B0604020202020204" pitchFamily="34" charset="0"/>
              <a:buChar char="•"/>
            </a:pPr>
            <a:r>
              <a:rPr lang="en-US" sz="2400" dirty="0"/>
              <a:t>Dorian passes over the glider array</a:t>
            </a:r>
          </a:p>
        </p:txBody>
      </p:sp>
      <p:cxnSp>
        <p:nvCxnSpPr>
          <p:cNvPr id="6" name="Straight Connector 5">
            <a:extLst>
              <a:ext uri="{FF2B5EF4-FFF2-40B4-BE49-F238E27FC236}">
                <a16:creationId xmlns:a16="http://schemas.microsoft.com/office/drawing/2014/main" id="{B5543A6C-7143-D54F-AFA3-3E5F1ABD45F0}"/>
              </a:ext>
            </a:extLst>
          </p:cNvPr>
          <p:cNvCxnSpPr>
            <a:cxnSpLocks/>
          </p:cNvCxnSpPr>
          <p:nvPr/>
        </p:nvCxnSpPr>
        <p:spPr>
          <a:xfrm>
            <a:off x="8219552" y="3567164"/>
            <a:ext cx="0" cy="179865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Left Brace 10">
            <a:extLst>
              <a:ext uri="{FF2B5EF4-FFF2-40B4-BE49-F238E27FC236}">
                <a16:creationId xmlns:a16="http://schemas.microsoft.com/office/drawing/2014/main" id="{36DFD6AE-AAC0-E84F-A4F0-9E1D2718EE83}"/>
              </a:ext>
            </a:extLst>
          </p:cNvPr>
          <p:cNvSpPr/>
          <p:nvPr/>
        </p:nvSpPr>
        <p:spPr>
          <a:xfrm rot="16200000">
            <a:off x="6648165" y="4306898"/>
            <a:ext cx="321549" cy="3122674"/>
          </a:xfrm>
          <a:prstGeom prst="leftBrace">
            <a:avLst>
              <a:gd name="adj1" fmla="val 58333"/>
              <a:gd name="adj2" fmla="val 5406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FC8C6FAA-7CF7-AF4F-A276-2D9E31D99F24}"/>
              </a:ext>
            </a:extLst>
          </p:cNvPr>
          <p:cNvSpPr txBox="1"/>
          <p:nvPr/>
        </p:nvSpPr>
        <p:spPr>
          <a:xfrm>
            <a:off x="5134708" y="6069205"/>
            <a:ext cx="3322961" cy="369332"/>
          </a:xfrm>
          <a:prstGeom prst="rect">
            <a:avLst/>
          </a:prstGeom>
          <a:noFill/>
        </p:spPr>
        <p:txBody>
          <a:bodyPr wrap="none" rtlCol="0">
            <a:spAutoFit/>
          </a:bodyPr>
          <a:lstStyle/>
          <a:p>
            <a:r>
              <a:rPr lang="en-US" dirty="0"/>
              <a:t>5 days before hitting Abaco Island</a:t>
            </a:r>
          </a:p>
        </p:txBody>
      </p:sp>
    </p:spTree>
    <p:extLst>
      <p:ext uri="{BB962C8B-B14F-4D97-AF65-F5344CB8AC3E}">
        <p14:creationId xmlns:p14="http://schemas.microsoft.com/office/powerpoint/2010/main" val="1835204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C0B36D-F6EC-8A4C-90FD-79288C96BB6D}"/>
              </a:ext>
            </a:extLst>
          </p:cNvPr>
          <p:cNvSpPr txBox="1"/>
          <p:nvPr/>
        </p:nvSpPr>
        <p:spPr>
          <a:xfrm>
            <a:off x="244501" y="1587177"/>
            <a:ext cx="8276625" cy="3108543"/>
          </a:xfrm>
          <a:prstGeom prst="rect">
            <a:avLst/>
          </a:prstGeom>
          <a:noFill/>
        </p:spPr>
        <p:txBody>
          <a:bodyPr wrap="none" rtlCol="0">
            <a:spAutoFit/>
          </a:bodyPr>
          <a:lstStyle/>
          <a:p>
            <a:pPr marL="285750" indent="-285750">
              <a:buFont typeface="Arial" panose="020B0604020202020204" pitchFamily="34" charset="0"/>
              <a:buChar char="•"/>
            </a:pPr>
            <a:r>
              <a:rPr lang="en-US" sz="2800" dirty="0">
                <a:latin typeface="Helvetica" pitchFamily="2" charset="0"/>
              </a:rPr>
              <a:t>Overview of the hurricane glider program</a:t>
            </a:r>
          </a:p>
          <a:p>
            <a:endParaRPr lang="en-US" sz="2800" dirty="0">
              <a:latin typeface="Helvetica" pitchFamily="2" charset="0"/>
            </a:endParaRPr>
          </a:p>
          <a:p>
            <a:pPr marL="285750" indent="-285750">
              <a:buFont typeface="Arial" panose="020B0604020202020204" pitchFamily="34" charset="0"/>
              <a:buChar char="•"/>
            </a:pPr>
            <a:r>
              <a:rPr lang="en-US" sz="2800" dirty="0">
                <a:latin typeface="Helvetica" pitchFamily="2" charset="0"/>
              </a:rPr>
              <a:t>What is the purpose of collecting these data?</a:t>
            </a:r>
          </a:p>
          <a:p>
            <a:pPr marL="742950" lvl="1" indent="-285750">
              <a:buFont typeface="Arial" panose="020B0604020202020204" pitchFamily="34" charset="0"/>
              <a:buChar char="•"/>
            </a:pPr>
            <a:r>
              <a:rPr lang="en-US" sz="2800" dirty="0">
                <a:latin typeface="Helvetica" pitchFamily="2" charset="0"/>
              </a:rPr>
              <a:t>Data assimilation in operational ocean models</a:t>
            </a:r>
          </a:p>
          <a:p>
            <a:pPr lvl="1"/>
            <a:r>
              <a:rPr lang="en-US" sz="2800" dirty="0">
                <a:latin typeface="Helvetica" pitchFamily="2" charset="0"/>
              </a:rPr>
              <a:t>   to improve hurricane forecast</a:t>
            </a:r>
          </a:p>
          <a:p>
            <a:pPr marL="742950" lvl="1" indent="-285750">
              <a:buFont typeface="Arial" panose="020B0604020202020204" pitchFamily="34" charset="0"/>
              <a:buChar char="•"/>
            </a:pPr>
            <a:r>
              <a:rPr lang="en-US" sz="2800" dirty="0">
                <a:latin typeface="Helvetica" pitchFamily="2" charset="0"/>
              </a:rPr>
              <a:t>Validation of ocean models</a:t>
            </a:r>
          </a:p>
          <a:p>
            <a:pPr marL="742950" lvl="1" indent="-285750">
              <a:buFont typeface="Arial" panose="020B0604020202020204" pitchFamily="34" charset="0"/>
              <a:buChar char="•"/>
            </a:pPr>
            <a:r>
              <a:rPr lang="en-US" sz="2800" dirty="0">
                <a:latin typeface="Helvetica" pitchFamily="2" charset="0"/>
              </a:rPr>
              <a:t>Research: Barrier layer in the Caribbean</a:t>
            </a:r>
          </a:p>
        </p:txBody>
      </p:sp>
    </p:spTree>
    <p:extLst>
      <p:ext uri="{BB962C8B-B14F-4D97-AF65-F5344CB8AC3E}">
        <p14:creationId xmlns:p14="http://schemas.microsoft.com/office/powerpoint/2010/main" val="1225358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BE5346-0766-9D45-B974-5A60F70A0363}"/>
              </a:ext>
            </a:extLst>
          </p:cNvPr>
          <p:cNvSpPr txBox="1"/>
          <p:nvPr/>
        </p:nvSpPr>
        <p:spPr>
          <a:xfrm>
            <a:off x="2386754" y="2711"/>
            <a:ext cx="3865161" cy="584775"/>
          </a:xfrm>
          <a:prstGeom prst="rect">
            <a:avLst/>
          </a:prstGeom>
          <a:noFill/>
        </p:spPr>
        <p:txBody>
          <a:bodyPr wrap="none" rtlCol="0">
            <a:spAutoFit/>
          </a:bodyPr>
          <a:lstStyle/>
          <a:p>
            <a:r>
              <a:rPr lang="en-US" sz="3200" dirty="0">
                <a:solidFill>
                  <a:schemeClr val="bg1"/>
                </a:solidFill>
              </a:rPr>
              <a:t>SG665 Temperature</a:t>
            </a:r>
          </a:p>
        </p:txBody>
      </p:sp>
      <p:sp>
        <p:nvSpPr>
          <p:cNvPr id="17" name="TextBox 16">
            <a:extLst>
              <a:ext uri="{FF2B5EF4-FFF2-40B4-BE49-F238E27FC236}">
                <a16:creationId xmlns:a16="http://schemas.microsoft.com/office/drawing/2014/main" id="{0C7EF95D-032B-2745-80C2-B3034D0C5FE4}"/>
              </a:ext>
            </a:extLst>
          </p:cNvPr>
          <p:cNvSpPr txBox="1"/>
          <p:nvPr/>
        </p:nvSpPr>
        <p:spPr>
          <a:xfrm>
            <a:off x="138193" y="573538"/>
            <a:ext cx="1093569" cy="461665"/>
          </a:xfrm>
          <a:prstGeom prst="rect">
            <a:avLst/>
          </a:prstGeom>
          <a:noFill/>
        </p:spPr>
        <p:txBody>
          <a:bodyPr wrap="none" rtlCol="0">
            <a:spAutoFit/>
          </a:bodyPr>
          <a:lstStyle/>
          <a:p>
            <a:r>
              <a:rPr lang="en-US" sz="2400" dirty="0"/>
              <a:t>Dorian</a:t>
            </a:r>
          </a:p>
        </p:txBody>
      </p:sp>
      <p:pic>
        <p:nvPicPr>
          <p:cNvPr id="5" name="Picture 4">
            <a:extLst>
              <a:ext uri="{FF2B5EF4-FFF2-40B4-BE49-F238E27FC236}">
                <a16:creationId xmlns:a16="http://schemas.microsoft.com/office/drawing/2014/main" id="{3267F9E4-126E-384E-A56F-453F0DADCAC2}"/>
              </a:ext>
            </a:extLst>
          </p:cNvPr>
          <p:cNvPicPr>
            <a:picLocks noChangeAspect="1"/>
          </p:cNvPicPr>
          <p:nvPr/>
        </p:nvPicPr>
        <p:blipFill>
          <a:blip r:embed="rId2"/>
          <a:stretch>
            <a:fillRect/>
          </a:stretch>
        </p:blipFill>
        <p:spPr>
          <a:xfrm>
            <a:off x="1298186" y="644930"/>
            <a:ext cx="5985936" cy="1371600"/>
          </a:xfrm>
          <a:prstGeom prst="rect">
            <a:avLst/>
          </a:prstGeom>
        </p:spPr>
      </p:pic>
      <p:pic>
        <p:nvPicPr>
          <p:cNvPr id="7" name="Picture 6">
            <a:extLst>
              <a:ext uri="{FF2B5EF4-FFF2-40B4-BE49-F238E27FC236}">
                <a16:creationId xmlns:a16="http://schemas.microsoft.com/office/drawing/2014/main" id="{B13F7038-29C0-6746-A7D3-7A5734B33EAF}"/>
              </a:ext>
            </a:extLst>
          </p:cNvPr>
          <p:cNvPicPr>
            <a:picLocks noChangeAspect="1"/>
          </p:cNvPicPr>
          <p:nvPr/>
        </p:nvPicPr>
        <p:blipFill>
          <a:blip r:embed="rId3"/>
          <a:stretch>
            <a:fillRect/>
          </a:stretch>
        </p:blipFill>
        <p:spPr>
          <a:xfrm>
            <a:off x="1304595" y="1835426"/>
            <a:ext cx="5985933" cy="1371600"/>
          </a:xfrm>
          <a:prstGeom prst="rect">
            <a:avLst/>
          </a:prstGeom>
        </p:spPr>
      </p:pic>
      <p:pic>
        <p:nvPicPr>
          <p:cNvPr id="32" name="Picture 31">
            <a:extLst>
              <a:ext uri="{FF2B5EF4-FFF2-40B4-BE49-F238E27FC236}">
                <a16:creationId xmlns:a16="http://schemas.microsoft.com/office/drawing/2014/main" id="{37E4C096-68D8-2341-A9E7-AE66B6DA5691}"/>
              </a:ext>
            </a:extLst>
          </p:cNvPr>
          <p:cNvPicPr>
            <a:picLocks noChangeAspect="1"/>
          </p:cNvPicPr>
          <p:nvPr/>
        </p:nvPicPr>
        <p:blipFill>
          <a:blip r:embed="rId4"/>
          <a:stretch>
            <a:fillRect/>
          </a:stretch>
        </p:blipFill>
        <p:spPr>
          <a:xfrm>
            <a:off x="1311004" y="3036607"/>
            <a:ext cx="5985933" cy="1371600"/>
          </a:xfrm>
          <a:prstGeom prst="rect">
            <a:avLst/>
          </a:prstGeom>
        </p:spPr>
      </p:pic>
      <p:pic>
        <p:nvPicPr>
          <p:cNvPr id="34" name="Picture 33">
            <a:extLst>
              <a:ext uri="{FF2B5EF4-FFF2-40B4-BE49-F238E27FC236}">
                <a16:creationId xmlns:a16="http://schemas.microsoft.com/office/drawing/2014/main" id="{2CB6C988-E43E-2A49-A281-536749A9A833}"/>
              </a:ext>
            </a:extLst>
          </p:cNvPr>
          <p:cNvPicPr>
            <a:picLocks noChangeAspect="1"/>
          </p:cNvPicPr>
          <p:nvPr/>
        </p:nvPicPr>
        <p:blipFill>
          <a:blip r:embed="rId5"/>
          <a:stretch>
            <a:fillRect/>
          </a:stretch>
        </p:blipFill>
        <p:spPr>
          <a:xfrm>
            <a:off x="1326367" y="4227103"/>
            <a:ext cx="5985933" cy="1371600"/>
          </a:xfrm>
          <a:prstGeom prst="rect">
            <a:avLst/>
          </a:prstGeom>
        </p:spPr>
      </p:pic>
      <p:pic>
        <p:nvPicPr>
          <p:cNvPr id="12" name="Picture 11">
            <a:extLst>
              <a:ext uri="{FF2B5EF4-FFF2-40B4-BE49-F238E27FC236}">
                <a16:creationId xmlns:a16="http://schemas.microsoft.com/office/drawing/2014/main" id="{492A35C4-DD73-244C-9BE8-9B48258B7DAF}"/>
              </a:ext>
            </a:extLst>
          </p:cNvPr>
          <p:cNvPicPr>
            <a:picLocks noChangeAspect="1"/>
          </p:cNvPicPr>
          <p:nvPr/>
        </p:nvPicPr>
        <p:blipFill>
          <a:blip r:embed="rId6"/>
          <a:stretch>
            <a:fillRect/>
          </a:stretch>
        </p:blipFill>
        <p:spPr>
          <a:xfrm>
            <a:off x="1341730" y="5417599"/>
            <a:ext cx="5985933" cy="1371600"/>
          </a:xfrm>
          <a:prstGeom prst="rect">
            <a:avLst/>
          </a:prstGeom>
        </p:spPr>
      </p:pic>
      <p:cxnSp>
        <p:nvCxnSpPr>
          <p:cNvPr id="18" name="Straight Arrow Connector 17">
            <a:extLst>
              <a:ext uri="{FF2B5EF4-FFF2-40B4-BE49-F238E27FC236}">
                <a16:creationId xmlns:a16="http://schemas.microsoft.com/office/drawing/2014/main" id="{09EDCE0C-ED5D-6048-B8D6-A09DEC8FA3CE}"/>
              </a:ext>
            </a:extLst>
          </p:cNvPr>
          <p:cNvCxnSpPr>
            <a:cxnSpLocks/>
            <a:stCxn id="17" idx="3"/>
          </p:cNvCxnSpPr>
          <p:nvPr/>
        </p:nvCxnSpPr>
        <p:spPr>
          <a:xfrm>
            <a:off x="1231762" y="804371"/>
            <a:ext cx="1321867" cy="25458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A032189-AD62-944E-9B17-15513E34F232}"/>
              </a:ext>
            </a:extLst>
          </p:cNvPr>
          <p:cNvSpPr txBox="1"/>
          <p:nvPr/>
        </p:nvSpPr>
        <p:spPr>
          <a:xfrm>
            <a:off x="2598233" y="1435258"/>
            <a:ext cx="1544012" cy="369332"/>
          </a:xfrm>
          <a:prstGeom prst="rect">
            <a:avLst/>
          </a:prstGeom>
          <a:noFill/>
        </p:spPr>
        <p:txBody>
          <a:bodyPr wrap="none" rtlCol="0">
            <a:spAutoFit/>
          </a:bodyPr>
          <a:lstStyle/>
          <a:p>
            <a:r>
              <a:rPr lang="en-US" dirty="0">
                <a:solidFill>
                  <a:schemeClr val="bg1"/>
                </a:solidFill>
              </a:rPr>
              <a:t>Observations</a:t>
            </a:r>
          </a:p>
        </p:txBody>
      </p:sp>
      <p:sp>
        <p:nvSpPr>
          <p:cNvPr id="14" name="TextBox 13">
            <a:extLst>
              <a:ext uri="{FF2B5EF4-FFF2-40B4-BE49-F238E27FC236}">
                <a16:creationId xmlns:a16="http://schemas.microsoft.com/office/drawing/2014/main" id="{F1433C7B-264E-6A4E-AC70-B9018E7C6B68}"/>
              </a:ext>
            </a:extLst>
          </p:cNvPr>
          <p:cNvSpPr txBox="1"/>
          <p:nvPr/>
        </p:nvSpPr>
        <p:spPr>
          <a:xfrm>
            <a:off x="2598233" y="2616955"/>
            <a:ext cx="2634119" cy="369332"/>
          </a:xfrm>
          <a:prstGeom prst="rect">
            <a:avLst/>
          </a:prstGeom>
          <a:noFill/>
        </p:spPr>
        <p:txBody>
          <a:bodyPr wrap="none" rtlCol="0">
            <a:spAutoFit/>
          </a:bodyPr>
          <a:lstStyle/>
          <a:p>
            <a:r>
              <a:rPr lang="en-US" dirty="0">
                <a:solidFill>
                  <a:schemeClr val="bg1"/>
                </a:solidFill>
              </a:rPr>
              <a:t>Data Assimilative Model</a:t>
            </a:r>
          </a:p>
        </p:txBody>
      </p:sp>
      <p:sp>
        <p:nvSpPr>
          <p:cNvPr id="15" name="TextBox 14">
            <a:extLst>
              <a:ext uri="{FF2B5EF4-FFF2-40B4-BE49-F238E27FC236}">
                <a16:creationId xmlns:a16="http://schemas.microsoft.com/office/drawing/2014/main" id="{AAD42DCD-0901-5C46-9D3C-CD962704B0D0}"/>
              </a:ext>
            </a:extLst>
          </p:cNvPr>
          <p:cNvSpPr txBox="1"/>
          <p:nvPr/>
        </p:nvSpPr>
        <p:spPr>
          <a:xfrm>
            <a:off x="2598233" y="3846954"/>
            <a:ext cx="1082348" cy="369332"/>
          </a:xfrm>
          <a:prstGeom prst="rect">
            <a:avLst/>
          </a:prstGeom>
          <a:noFill/>
        </p:spPr>
        <p:txBody>
          <a:bodyPr wrap="none" rtlCol="0">
            <a:spAutoFit/>
          </a:bodyPr>
          <a:lstStyle/>
          <a:p>
            <a:r>
              <a:rPr lang="en-US" dirty="0">
                <a:solidFill>
                  <a:schemeClr val="bg1"/>
                </a:solidFill>
              </a:rPr>
              <a:t>Forecast</a:t>
            </a:r>
          </a:p>
        </p:txBody>
      </p:sp>
      <p:sp>
        <p:nvSpPr>
          <p:cNvPr id="16" name="TextBox 15">
            <a:extLst>
              <a:ext uri="{FF2B5EF4-FFF2-40B4-BE49-F238E27FC236}">
                <a16:creationId xmlns:a16="http://schemas.microsoft.com/office/drawing/2014/main" id="{E3362832-D1EF-E247-974F-79569D6714E8}"/>
              </a:ext>
            </a:extLst>
          </p:cNvPr>
          <p:cNvSpPr txBox="1"/>
          <p:nvPr/>
        </p:nvSpPr>
        <p:spPr>
          <a:xfrm>
            <a:off x="2598233" y="5007177"/>
            <a:ext cx="1082348" cy="369332"/>
          </a:xfrm>
          <a:prstGeom prst="rect">
            <a:avLst/>
          </a:prstGeom>
          <a:noFill/>
        </p:spPr>
        <p:txBody>
          <a:bodyPr wrap="none" rtlCol="0">
            <a:spAutoFit/>
          </a:bodyPr>
          <a:lstStyle/>
          <a:p>
            <a:r>
              <a:rPr lang="en-US" dirty="0">
                <a:solidFill>
                  <a:schemeClr val="bg1"/>
                </a:solidFill>
              </a:rPr>
              <a:t>Forecast</a:t>
            </a:r>
          </a:p>
        </p:txBody>
      </p:sp>
      <p:sp>
        <p:nvSpPr>
          <p:cNvPr id="19" name="TextBox 18">
            <a:extLst>
              <a:ext uri="{FF2B5EF4-FFF2-40B4-BE49-F238E27FC236}">
                <a16:creationId xmlns:a16="http://schemas.microsoft.com/office/drawing/2014/main" id="{42641830-388E-2D42-A9A2-BA048293A2A6}"/>
              </a:ext>
            </a:extLst>
          </p:cNvPr>
          <p:cNvSpPr txBox="1"/>
          <p:nvPr/>
        </p:nvSpPr>
        <p:spPr>
          <a:xfrm>
            <a:off x="2598233" y="6194111"/>
            <a:ext cx="1082348" cy="369332"/>
          </a:xfrm>
          <a:prstGeom prst="rect">
            <a:avLst/>
          </a:prstGeom>
          <a:noFill/>
        </p:spPr>
        <p:txBody>
          <a:bodyPr wrap="none" rtlCol="0">
            <a:spAutoFit/>
          </a:bodyPr>
          <a:lstStyle/>
          <a:p>
            <a:r>
              <a:rPr lang="en-US" dirty="0">
                <a:solidFill>
                  <a:schemeClr val="bg1"/>
                </a:solidFill>
              </a:rPr>
              <a:t>Forecast</a:t>
            </a:r>
          </a:p>
        </p:txBody>
      </p:sp>
      <p:sp>
        <p:nvSpPr>
          <p:cNvPr id="10" name="TextBox 9">
            <a:extLst>
              <a:ext uri="{FF2B5EF4-FFF2-40B4-BE49-F238E27FC236}">
                <a16:creationId xmlns:a16="http://schemas.microsoft.com/office/drawing/2014/main" id="{8F05ABA0-BD7B-A14B-9396-2658F6C89FC9}"/>
              </a:ext>
            </a:extLst>
          </p:cNvPr>
          <p:cNvSpPr txBox="1"/>
          <p:nvPr/>
        </p:nvSpPr>
        <p:spPr>
          <a:xfrm>
            <a:off x="1855958" y="1407152"/>
            <a:ext cx="436338" cy="369332"/>
          </a:xfrm>
          <a:prstGeom prst="rect">
            <a:avLst/>
          </a:prstGeom>
          <a:noFill/>
        </p:spPr>
        <p:txBody>
          <a:bodyPr wrap="none" rtlCol="0">
            <a:spAutoFit/>
          </a:bodyPr>
          <a:lstStyle/>
          <a:p>
            <a:r>
              <a:rPr lang="en-US" dirty="0">
                <a:solidFill>
                  <a:schemeClr val="bg1"/>
                </a:solidFill>
              </a:rPr>
              <a:t>(a)</a:t>
            </a:r>
          </a:p>
        </p:txBody>
      </p:sp>
      <p:sp>
        <p:nvSpPr>
          <p:cNvPr id="22" name="TextBox 21">
            <a:extLst>
              <a:ext uri="{FF2B5EF4-FFF2-40B4-BE49-F238E27FC236}">
                <a16:creationId xmlns:a16="http://schemas.microsoft.com/office/drawing/2014/main" id="{B769B76B-B9A2-5146-B144-3CBBD6ED6061}"/>
              </a:ext>
            </a:extLst>
          </p:cNvPr>
          <p:cNvSpPr txBox="1"/>
          <p:nvPr/>
        </p:nvSpPr>
        <p:spPr>
          <a:xfrm>
            <a:off x="1840370" y="2635355"/>
            <a:ext cx="447558" cy="369332"/>
          </a:xfrm>
          <a:prstGeom prst="rect">
            <a:avLst/>
          </a:prstGeom>
          <a:noFill/>
        </p:spPr>
        <p:txBody>
          <a:bodyPr wrap="none" rtlCol="0">
            <a:spAutoFit/>
          </a:bodyPr>
          <a:lstStyle/>
          <a:p>
            <a:r>
              <a:rPr lang="en-US" dirty="0">
                <a:solidFill>
                  <a:schemeClr val="bg1"/>
                </a:solidFill>
              </a:rPr>
              <a:t>(b)</a:t>
            </a:r>
          </a:p>
        </p:txBody>
      </p:sp>
      <p:sp>
        <p:nvSpPr>
          <p:cNvPr id="23" name="TextBox 22">
            <a:extLst>
              <a:ext uri="{FF2B5EF4-FFF2-40B4-BE49-F238E27FC236}">
                <a16:creationId xmlns:a16="http://schemas.microsoft.com/office/drawing/2014/main" id="{0F7AB0A2-4A81-DC48-89D2-05F4EFF7DA53}"/>
              </a:ext>
            </a:extLst>
          </p:cNvPr>
          <p:cNvSpPr txBox="1"/>
          <p:nvPr/>
        </p:nvSpPr>
        <p:spPr>
          <a:xfrm>
            <a:off x="1851590" y="3798829"/>
            <a:ext cx="423514" cy="369332"/>
          </a:xfrm>
          <a:prstGeom prst="rect">
            <a:avLst/>
          </a:prstGeom>
          <a:noFill/>
        </p:spPr>
        <p:txBody>
          <a:bodyPr wrap="none" rtlCol="0">
            <a:spAutoFit/>
          </a:bodyPr>
          <a:lstStyle/>
          <a:p>
            <a:r>
              <a:rPr lang="en-US" dirty="0">
                <a:solidFill>
                  <a:schemeClr val="bg1"/>
                </a:solidFill>
              </a:rPr>
              <a:t>(c)</a:t>
            </a:r>
          </a:p>
        </p:txBody>
      </p:sp>
      <p:sp>
        <p:nvSpPr>
          <p:cNvPr id="24" name="TextBox 23">
            <a:extLst>
              <a:ext uri="{FF2B5EF4-FFF2-40B4-BE49-F238E27FC236}">
                <a16:creationId xmlns:a16="http://schemas.microsoft.com/office/drawing/2014/main" id="{C120939A-BEAE-D746-8CF2-B61681669FB9}"/>
              </a:ext>
            </a:extLst>
          </p:cNvPr>
          <p:cNvSpPr txBox="1"/>
          <p:nvPr/>
        </p:nvSpPr>
        <p:spPr>
          <a:xfrm>
            <a:off x="1877540" y="5003572"/>
            <a:ext cx="447558" cy="369332"/>
          </a:xfrm>
          <a:prstGeom prst="rect">
            <a:avLst/>
          </a:prstGeom>
          <a:noFill/>
        </p:spPr>
        <p:txBody>
          <a:bodyPr wrap="none" rtlCol="0">
            <a:spAutoFit/>
          </a:bodyPr>
          <a:lstStyle/>
          <a:p>
            <a:r>
              <a:rPr lang="en-US" dirty="0">
                <a:solidFill>
                  <a:schemeClr val="bg1"/>
                </a:solidFill>
              </a:rPr>
              <a:t>(d)</a:t>
            </a:r>
          </a:p>
        </p:txBody>
      </p:sp>
      <p:sp>
        <p:nvSpPr>
          <p:cNvPr id="25" name="TextBox 24">
            <a:extLst>
              <a:ext uri="{FF2B5EF4-FFF2-40B4-BE49-F238E27FC236}">
                <a16:creationId xmlns:a16="http://schemas.microsoft.com/office/drawing/2014/main" id="{1F2692F9-BD02-0D42-A82B-364A1120C83D}"/>
              </a:ext>
            </a:extLst>
          </p:cNvPr>
          <p:cNvSpPr txBox="1"/>
          <p:nvPr/>
        </p:nvSpPr>
        <p:spPr>
          <a:xfrm>
            <a:off x="1883150" y="6194111"/>
            <a:ext cx="441146" cy="369332"/>
          </a:xfrm>
          <a:prstGeom prst="rect">
            <a:avLst/>
          </a:prstGeom>
          <a:noFill/>
        </p:spPr>
        <p:txBody>
          <a:bodyPr wrap="none" rtlCol="0">
            <a:spAutoFit/>
          </a:bodyPr>
          <a:lstStyle/>
          <a:p>
            <a:r>
              <a:rPr lang="en-US" dirty="0">
                <a:solidFill>
                  <a:schemeClr val="bg1"/>
                </a:solidFill>
              </a:rPr>
              <a:t>(e)</a:t>
            </a:r>
          </a:p>
        </p:txBody>
      </p:sp>
    </p:spTree>
    <p:extLst>
      <p:ext uri="{BB962C8B-B14F-4D97-AF65-F5344CB8AC3E}">
        <p14:creationId xmlns:p14="http://schemas.microsoft.com/office/powerpoint/2010/main" val="3278261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5EC7D7-B8A3-1D49-8607-0C7DD15A0BE3}"/>
              </a:ext>
            </a:extLst>
          </p:cNvPr>
          <p:cNvSpPr txBox="1"/>
          <p:nvPr/>
        </p:nvSpPr>
        <p:spPr>
          <a:xfrm>
            <a:off x="2027146" y="-10886"/>
            <a:ext cx="5166283" cy="646331"/>
          </a:xfrm>
          <a:prstGeom prst="rect">
            <a:avLst/>
          </a:prstGeom>
          <a:noFill/>
        </p:spPr>
        <p:txBody>
          <a:bodyPr wrap="square" rtlCol="0">
            <a:spAutoFit/>
          </a:bodyPr>
          <a:lstStyle/>
          <a:p>
            <a:r>
              <a:rPr lang="en-US" sz="3600" dirty="0">
                <a:solidFill>
                  <a:schemeClr val="bg1"/>
                </a:solidFill>
              </a:rPr>
              <a:t>Surface Ocean Metrics</a:t>
            </a:r>
          </a:p>
        </p:txBody>
      </p:sp>
      <p:pic>
        <p:nvPicPr>
          <p:cNvPr id="4" name="Picture 3">
            <a:extLst>
              <a:ext uri="{FF2B5EF4-FFF2-40B4-BE49-F238E27FC236}">
                <a16:creationId xmlns:a16="http://schemas.microsoft.com/office/drawing/2014/main" id="{75FD3A6B-DFD2-C749-8EAC-4DA91DDD512E}"/>
              </a:ext>
            </a:extLst>
          </p:cNvPr>
          <p:cNvPicPr>
            <a:picLocks noChangeAspect="1"/>
          </p:cNvPicPr>
          <p:nvPr/>
        </p:nvPicPr>
        <p:blipFill>
          <a:blip r:embed="rId2"/>
          <a:stretch>
            <a:fillRect/>
          </a:stretch>
        </p:blipFill>
        <p:spPr>
          <a:xfrm>
            <a:off x="-15953" y="646331"/>
            <a:ext cx="9144000" cy="2158856"/>
          </a:xfrm>
          <a:prstGeom prst="rect">
            <a:avLst/>
          </a:prstGeom>
        </p:spPr>
      </p:pic>
      <p:pic>
        <p:nvPicPr>
          <p:cNvPr id="9" name="Picture 8">
            <a:extLst>
              <a:ext uri="{FF2B5EF4-FFF2-40B4-BE49-F238E27FC236}">
                <a16:creationId xmlns:a16="http://schemas.microsoft.com/office/drawing/2014/main" id="{DE4FFE14-68D2-264E-9A5A-3982C4E00CB4}"/>
              </a:ext>
            </a:extLst>
          </p:cNvPr>
          <p:cNvPicPr>
            <a:picLocks noChangeAspect="1"/>
          </p:cNvPicPr>
          <p:nvPr/>
        </p:nvPicPr>
        <p:blipFill>
          <a:blip r:embed="rId3"/>
          <a:stretch>
            <a:fillRect/>
          </a:stretch>
        </p:blipFill>
        <p:spPr>
          <a:xfrm>
            <a:off x="81644" y="2578522"/>
            <a:ext cx="9057289" cy="2162935"/>
          </a:xfrm>
          <a:prstGeom prst="rect">
            <a:avLst/>
          </a:prstGeom>
        </p:spPr>
      </p:pic>
      <p:pic>
        <p:nvPicPr>
          <p:cNvPr id="16" name="Picture 15">
            <a:extLst>
              <a:ext uri="{FF2B5EF4-FFF2-40B4-BE49-F238E27FC236}">
                <a16:creationId xmlns:a16="http://schemas.microsoft.com/office/drawing/2014/main" id="{A40C96EF-AD41-DB41-B6E0-BAB88D589375}"/>
              </a:ext>
            </a:extLst>
          </p:cNvPr>
          <p:cNvPicPr>
            <a:picLocks noChangeAspect="1"/>
          </p:cNvPicPr>
          <p:nvPr/>
        </p:nvPicPr>
        <p:blipFill>
          <a:blip r:embed="rId4"/>
          <a:stretch>
            <a:fillRect/>
          </a:stretch>
        </p:blipFill>
        <p:spPr>
          <a:xfrm>
            <a:off x="0" y="4525413"/>
            <a:ext cx="9144000" cy="2158856"/>
          </a:xfrm>
          <a:prstGeom prst="rect">
            <a:avLst/>
          </a:prstGeom>
        </p:spPr>
      </p:pic>
      <p:sp>
        <p:nvSpPr>
          <p:cNvPr id="6" name="TextBox 5">
            <a:extLst>
              <a:ext uri="{FF2B5EF4-FFF2-40B4-BE49-F238E27FC236}">
                <a16:creationId xmlns:a16="http://schemas.microsoft.com/office/drawing/2014/main" id="{9A698900-E003-FE4D-8E7E-ACDED3F25DE9}"/>
              </a:ext>
            </a:extLst>
          </p:cNvPr>
          <p:cNvSpPr txBox="1"/>
          <p:nvPr/>
        </p:nvSpPr>
        <p:spPr>
          <a:xfrm>
            <a:off x="573569" y="568804"/>
            <a:ext cx="436338" cy="369332"/>
          </a:xfrm>
          <a:prstGeom prst="rect">
            <a:avLst/>
          </a:prstGeom>
          <a:noFill/>
        </p:spPr>
        <p:txBody>
          <a:bodyPr wrap="none" rtlCol="0">
            <a:spAutoFit/>
          </a:bodyPr>
          <a:lstStyle/>
          <a:p>
            <a:r>
              <a:rPr lang="en-US" dirty="0"/>
              <a:t>(a)</a:t>
            </a:r>
          </a:p>
        </p:txBody>
      </p:sp>
      <p:sp>
        <p:nvSpPr>
          <p:cNvPr id="7" name="TextBox 6">
            <a:extLst>
              <a:ext uri="{FF2B5EF4-FFF2-40B4-BE49-F238E27FC236}">
                <a16:creationId xmlns:a16="http://schemas.microsoft.com/office/drawing/2014/main" id="{9A39A597-B573-6A48-9579-77E4A9D2E4E8}"/>
              </a:ext>
            </a:extLst>
          </p:cNvPr>
          <p:cNvSpPr txBox="1"/>
          <p:nvPr/>
        </p:nvSpPr>
        <p:spPr>
          <a:xfrm>
            <a:off x="573569" y="2513382"/>
            <a:ext cx="447558" cy="369332"/>
          </a:xfrm>
          <a:prstGeom prst="rect">
            <a:avLst/>
          </a:prstGeom>
          <a:noFill/>
        </p:spPr>
        <p:txBody>
          <a:bodyPr wrap="none" rtlCol="0">
            <a:spAutoFit/>
          </a:bodyPr>
          <a:lstStyle/>
          <a:p>
            <a:r>
              <a:rPr lang="en-US" dirty="0"/>
              <a:t>(b)</a:t>
            </a:r>
          </a:p>
        </p:txBody>
      </p:sp>
      <p:sp>
        <p:nvSpPr>
          <p:cNvPr id="8" name="TextBox 7">
            <a:extLst>
              <a:ext uri="{FF2B5EF4-FFF2-40B4-BE49-F238E27FC236}">
                <a16:creationId xmlns:a16="http://schemas.microsoft.com/office/drawing/2014/main" id="{E34B21D4-6352-2148-B40F-F458EA2EEB04}"/>
              </a:ext>
            </a:extLst>
          </p:cNvPr>
          <p:cNvSpPr txBox="1"/>
          <p:nvPr/>
        </p:nvSpPr>
        <p:spPr>
          <a:xfrm>
            <a:off x="584789" y="4475450"/>
            <a:ext cx="423514" cy="369332"/>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987073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F55E58-18DD-334E-BBFF-15977A59D907}"/>
              </a:ext>
            </a:extLst>
          </p:cNvPr>
          <p:cNvSpPr txBox="1"/>
          <p:nvPr/>
        </p:nvSpPr>
        <p:spPr>
          <a:xfrm>
            <a:off x="2201084" y="35169"/>
            <a:ext cx="5118902" cy="584775"/>
          </a:xfrm>
          <a:prstGeom prst="rect">
            <a:avLst/>
          </a:prstGeom>
          <a:noFill/>
        </p:spPr>
        <p:txBody>
          <a:bodyPr wrap="none" rtlCol="0">
            <a:spAutoFit/>
          </a:bodyPr>
          <a:lstStyle/>
          <a:p>
            <a:r>
              <a:rPr lang="en-US" sz="3200" dirty="0">
                <a:solidFill>
                  <a:schemeClr val="bg1"/>
                </a:solidFill>
                <a:latin typeface="Helvetica" pitchFamily="2" charset="0"/>
              </a:rPr>
              <a:t>Normalized Taylor Diagram</a:t>
            </a:r>
          </a:p>
        </p:txBody>
      </p:sp>
      <p:sp>
        <p:nvSpPr>
          <p:cNvPr id="10" name="Oval 9">
            <a:extLst>
              <a:ext uri="{FF2B5EF4-FFF2-40B4-BE49-F238E27FC236}">
                <a16:creationId xmlns:a16="http://schemas.microsoft.com/office/drawing/2014/main" id="{A8900826-DE29-974D-9FB1-AA0BCCC1DF84}"/>
              </a:ext>
            </a:extLst>
          </p:cNvPr>
          <p:cNvSpPr/>
          <p:nvPr/>
        </p:nvSpPr>
        <p:spPr>
          <a:xfrm>
            <a:off x="3095179" y="5339829"/>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A00CAB5-14AA-1D4D-A606-36A8A71729D7}"/>
              </a:ext>
            </a:extLst>
          </p:cNvPr>
          <p:cNvGrpSpPr/>
          <p:nvPr/>
        </p:nvGrpSpPr>
        <p:grpSpPr>
          <a:xfrm>
            <a:off x="680190" y="1138523"/>
            <a:ext cx="6774266" cy="6276210"/>
            <a:chOff x="-822039" y="1018780"/>
            <a:chExt cx="6774266" cy="6276210"/>
          </a:xfrm>
        </p:grpSpPr>
        <p:pic>
          <p:nvPicPr>
            <p:cNvPr id="5" name="Picture 4">
              <a:extLst>
                <a:ext uri="{FF2B5EF4-FFF2-40B4-BE49-F238E27FC236}">
                  <a16:creationId xmlns:a16="http://schemas.microsoft.com/office/drawing/2014/main" id="{96482E4A-79FA-E544-B9ED-DCB913D97607}"/>
                </a:ext>
              </a:extLst>
            </p:cNvPr>
            <p:cNvPicPr>
              <a:picLocks noChangeAspect="1"/>
            </p:cNvPicPr>
            <p:nvPr/>
          </p:nvPicPr>
          <p:blipFill>
            <a:blip r:embed="rId2"/>
            <a:stretch>
              <a:fillRect/>
            </a:stretch>
          </p:blipFill>
          <p:spPr>
            <a:xfrm>
              <a:off x="333011" y="1018780"/>
              <a:ext cx="5619216" cy="4996546"/>
            </a:xfrm>
            <a:prstGeom prst="rect">
              <a:avLst/>
            </a:prstGeom>
          </p:spPr>
        </p:pic>
        <p:sp>
          <p:nvSpPr>
            <p:cNvPr id="30" name="Chord 29">
              <a:extLst>
                <a:ext uri="{FF2B5EF4-FFF2-40B4-BE49-F238E27FC236}">
                  <a16:creationId xmlns:a16="http://schemas.microsoft.com/office/drawing/2014/main" id="{7DAEFA6F-EEF4-E949-AD7F-5ACFF1B2B7D6}"/>
                </a:ext>
              </a:extLst>
            </p:cNvPr>
            <p:cNvSpPr/>
            <p:nvPr/>
          </p:nvSpPr>
          <p:spPr>
            <a:xfrm rot="6799861">
              <a:off x="2705972" y="4954921"/>
              <a:ext cx="977322" cy="1011298"/>
            </a:xfrm>
            <a:prstGeom prst="chord">
              <a:avLst>
                <a:gd name="adj1" fmla="val 4312891"/>
                <a:gd name="adj2" fmla="val 14493424"/>
              </a:avLst>
            </a:prstGeom>
            <a:solidFill>
              <a:schemeClr val="accent5">
                <a:lumMod val="40000"/>
                <a:lumOff val="60000"/>
                <a:alpha val="76078"/>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5FBA28F4-362A-4F4A-97C4-7924581BD4FA}"/>
                </a:ext>
              </a:extLst>
            </p:cNvPr>
            <p:cNvSpPr txBox="1"/>
            <p:nvPr/>
          </p:nvSpPr>
          <p:spPr>
            <a:xfrm>
              <a:off x="1534369" y="2046936"/>
              <a:ext cx="2110898" cy="1077218"/>
            </a:xfrm>
            <a:prstGeom prst="rect">
              <a:avLst/>
            </a:prstGeom>
            <a:noFill/>
          </p:spPr>
          <p:txBody>
            <a:bodyPr wrap="square" rtlCol="0">
              <a:spAutoFit/>
            </a:bodyPr>
            <a:lstStyle/>
            <a:p>
              <a:pPr algn="ctr"/>
              <a:r>
                <a:rPr lang="en-US" sz="3200" dirty="0"/>
                <a:t>Accurate </a:t>
              </a:r>
            </a:p>
            <a:p>
              <a:pPr algn="ctr"/>
              <a:r>
                <a:rPr lang="en-US" sz="3200" dirty="0"/>
                <a:t>model</a:t>
              </a:r>
            </a:p>
          </p:txBody>
        </p:sp>
        <p:sp>
          <p:nvSpPr>
            <p:cNvPr id="20" name="Arc 19">
              <a:extLst>
                <a:ext uri="{FF2B5EF4-FFF2-40B4-BE49-F238E27FC236}">
                  <a16:creationId xmlns:a16="http://schemas.microsoft.com/office/drawing/2014/main" id="{2352C681-A950-A24C-AB09-6AA84D08FE0A}"/>
                </a:ext>
              </a:extLst>
            </p:cNvPr>
            <p:cNvSpPr/>
            <p:nvPr/>
          </p:nvSpPr>
          <p:spPr>
            <a:xfrm>
              <a:off x="-822039" y="3456878"/>
              <a:ext cx="4000139" cy="3838112"/>
            </a:xfrm>
            <a:prstGeom prst="arc">
              <a:avLst>
                <a:gd name="adj1" fmla="val 16200000"/>
                <a:gd name="adj2" fmla="val 31489"/>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22FF9CB9-1060-BF41-B15F-422E7D15BE0C}"/>
                </a:ext>
              </a:extLst>
            </p:cNvPr>
            <p:cNvCxnSpPr>
              <a:cxnSpLocks/>
            </p:cNvCxnSpPr>
            <p:nvPr/>
          </p:nvCxnSpPr>
          <p:spPr>
            <a:xfrm flipV="1">
              <a:off x="1191769" y="2585545"/>
              <a:ext cx="2796098" cy="2796937"/>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870DE0B-FEBB-6743-BE78-449F8BE3DC82}"/>
                </a:ext>
              </a:extLst>
            </p:cNvPr>
            <p:cNvCxnSpPr>
              <a:cxnSpLocks/>
            </p:cNvCxnSpPr>
            <p:nvPr/>
          </p:nvCxnSpPr>
          <p:spPr>
            <a:xfrm>
              <a:off x="2815848" y="3050271"/>
              <a:ext cx="416491" cy="2090440"/>
            </a:xfrm>
            <a:prstGeom prst="straightConnector1">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6457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C65004-4C04-BB4D-A517-3BE413E1DB99}"/>
              </a:ext>
            </a:extLst>
          </p:cNvPr>
          <p:cNvGrpSpPr/>
          <p:nvPr/>
        </p:nvGrpSpPr>
        <p:grpSpPr>
          <a:xfrm>
            <a:off x="1500265" y="1002962"/>
            <a:ext cx="6032649" cy="4524804"/>
            <a:chOff x="-193040" y="956708"/>
            <a:chExt cx="6287594" cy="4800206"/>
          </a:xfrm>
        </p:grpSpPr>
        <p:grpSp>
          <p:nvGrpSpPr>
            <p:cNvPr id="3" name="Group 2">
              <a:extLst>
                <a:ext uri="{FF2B5EF4-FFF2-40B4-BE49-F238E27FC236}">
                  <a16:creationId xmlns:a16="http://schemas.microsoft.com/office/drawing/2014/main" id="{2A158D32-E027-CB46-B92A-4373B934D605}"/>
                </a:ext>
              </a:extLst>
            </p:cNvPr>
            <p:cNvGrpSpPr/>
            <p:nvPr/>
          </p:nvGrpSpPr>
          <p:grpSpPr>
            <a:xfrm>
              <a:off x="-193040" y="956708"/>
              <a:ext cx="6287594" cy="4800206"/>
              <a:chOff x="-182880" y="956708"/>
              <a:chExt cx="6287594" cy="4800206"/>
            </a:xfrm>
          </p:grpSpPr>
          <p:grpSp>
            <p:nvGrpSpPr>
              <p:cNvPr id="5" name="Group 4">
                <a:extLst>
                  <a:ext uri="{FF2B5EF4-FFF2-40B4-BE49-F238E27FC236}">
                    <a16:creationId xmlns:a16="http://schemas.microsoft.com/office/drawing/2014/main" id="{F9602BA3-9790-9A47-9949-7AFE8265FE9E}"/>
                  </a:ext>
                </a:extLst>
              </p:cNvPr>
              <p:cNvGrpSpPr/>
              <p:nvPr/>
            </p:nvGrpSpPr>
            <p:grpSpPr>
              <a:xfrm>
                <a:off x="-182880" y="956708"/>
                <a:ext cx="6287594" cy="4800206"/>
                <a:chOff x="10160" y="956708"/>
                <a:chExt cx="6287594" cy="4800206"/>
              </a:xfrm>
            </p:grpSpPr>
            <p:pic>
              <p:nvPicPr>
                <p:cNvPr id="8" name="Picture 7">
                  <a:extLst>
                    <a:ext uri="{FF2B5EF4-FFF2-40B4-BE49-F238E27FC236}">
                      <a16:creationId xmlns:a16="http://schemas.microsoft.com/office/drawing/2014/main" id="{3A4F6546-3838-1044-BA75-D22636741C39}"/>
                    </a:ext>
                  </a:extLst>
                </p:cNvPr>
                <p:cNvPicPr>
                  <a:picLocks noChangeAspect="1"/>
                </p:cNvPicPr>
                <p:nvPr/>
              </p:nvPicPr>
              <p:blipFill>
                <a:blip r:embed="rId2"/>
                <a:stretch>
                  <a:fillRect/>
                </a:stretch>
              </p:blipFill>
              <p:spPr>
                <a:xfrm>
                  <a:off x="10160" y="956708"/>
                  <a:ext cx="6287594" cy="4800206"/>
                </a:xfrm>
                <a:prstGeom prst="rect">
                  <a:avLst/>
                </a:prstGeom>
              </p:spPr>
            </p:pic>
            <p:grpSp>
              <p:nvGrpSpPr>
                <p:cNvPr id="9" name="Group 8">
                  <a:extLst>
                    <a:ext uri="{FF2B5EF4-FFF2-40B4-BE49-F238E27FC236}">
                      <a16:creationId xmlns:a16="http://schemas.microsoft.com/office/drawing/2014/main" id="{B62C39BB-9E4B-814F-8169-ACADE133840F}"/>
                    </a:ext>
                  </a:extLst>
                </p:cNvPr>
                <p:cNvGrpSpPr/>
                <p:nvPr/>
              </p:nvGrpSpPr>
              <p:grpSpPr>
                <a:xfrm>
                  <a:off x="572286" y="1073627"/>
                  <a:ext cx="5347370" cy="4143568"/>
                  <a:chOff x="1572519" y="1646518"/>
                  <a:chExt cx="5737645" cy="4774386"/>
                </a:xfrm>
              </p:grpSpPr>
              <p:grpSp>
                <p:nvGrpSpPr>
                  <p:cNvPr id="11" name="Group 10">
                    <a:extLst>
                      <a:ext uri="{FF2B5EF4-FFF2-40B4-BE49-F238E27FC236}">
                        <a16:creationId xmlns:a16="http://schemas.microsoft.com/office/drawing/2014/main" id="{F038DE1A-1E88-9B4B-84E2-43B4D8B7EBC4}"/>
                      </a:ext>
                    </a:extLst>
                  </p:cNvPr>
                  <p:cNvGrpSpPr/>
                  <p:nvPr/>
                </p:nvGrpSpPr>
                <p:grpSpPr>
                  <a:xfrm>
                    <a:off x="1572519" y="3011183"/>
                    <a:ext cx="3592092" cy="3409721"/>
                    <a:chOff x="2269654" y="2621491"/>
                    <a:chExt cx="3592092" cy="3409721"/>
                  </a:xfrm>
                </p:grpSpPr>
                <p:sp>
                  <p:nvSpPr>
                    <p:cNvPr id="18" name="Oval 17">
                      <a:extLst>
                        <a:ext uri="{FF2B5EF4-FFF2-40B4-BE49-F238E27FC236}">
                          <a16:creationId xmlns:a16="http://schemas.microsoft.com/office/drawing/2014/main" id="{B2FE9CB2-248E-BC4E-AE28-9EEB9A0AA7D8}"/>
                        </a:ext>
                      </a:extLst>
                    </p:cNvPr>
                    <p:cNvSpPr/>
                    <p:nvPr/>
                  </p:nvSpPr>
                  <p:spPr>
                    <a:xfrm rot="3353328">
                      <a:off x="4690280" y="5497069"/>
                      <a:ext cx="615214" cy="453072"/>
                    </a:xfrm>
                    <a:prstGeom prst="ellipse">
                      <a:avLst/>
                    </a:prstGeom>
                    <a:solidFill>
                      <a:schemeClr val="accent2">
                        <a:lumMod val="60000"/>
                        <a:lumOff val="40000"/>
                        <a:alpha val="32157"/>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5AEAE21-6136-BE4B-814F-6081C29BEBD2}"/>
                        </a:ext>
                      </a:extLst>
                    </p:cNvPr>
                    <p:cNvSpPr/>
                    <p:nvPr/>
                  </p:nvSpPr>
                  <p:spPr>
                    <a:xfrm rot="669992">
                      <a:off x="3988586" y="4765840"/>
                      <a:ext cx="1188707" cy="701712"/>
                    </a:xfrm>
                    <a:prstGeom prst="ellipse">
                      <a:avLst/>
                    </a:prstGeom>
                    <a:solidFill>
                      <a:srgbClr val="D7E4BD">
                        <a:alpha val="52941"/>
                      </a:srgbClr>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B776E91-D66E-1342-A845-A75F5EDDC2FA}"/>
                        </a:ext>
                      </a:extLst>
                    </p:cNvPr>
                    <p:cNvSpPr txBox="1"/>
                    <p:nvPr/>
                  </p:nvSpPr>
                  <p:spPr>
                    <a:xfrm>
                      <a:off x="5202054" y="5421834"/>
                      <a:ext cx="659692" cy="354042"/>
                    </a:xfrm>
                    <a:prstGeom prst="rect">
                      <a:avLst/>
                    </a:prstGeom>
                    <a:noFill/>
                  </p:spPr>
                  <p:txBody>
                    <a:bodyPr wrap="none" rtlCol="0">
                      <a:spAutoFit/>
                    </a:bodyPr>
                    <a:lstStyle/>
                    <a:p>
                      <a:r>
                        <a:rPr lang="en-US" dirty="0">
                          <a:solidFill>
                            <a:srgbClr val="FFC000"/>
                          </a:solidFill>
                        </a:rPr>
                        <a:t>Temp</a:t>
                      </a:r>
                    </a:p>
                  </p:txBody>
                </p:sp>
                <p:sp>
                  <p:nvSpPr>
                    <p:cNvPr id="21" name="TextBox 20">
                      <a:extLst>
                        <a:ext uri="{FF2B5EF4-FFF2-40B4-BE49-F238E27FC236}">
                          <a16:creationId xmlns:a16="http://schemas.microsoft.com/office/drawing/2014/main" id="{02F36BA1-6D2E-054E-A444-FF1F0986346A}"/>
                        </a:ext>
                      </a:extLst>
                    </p:cNvPr>
                    <p:cNvSpPr txBox="1"/>
                    <p:nvPr/>
                  </p:nvSpPr>
                  <p:spPr>
                    <a:xfrm>
                      <a:off x="5111529" y="4941892"/>
                      <a:ext cx="501814" cy="354042"/>
                    </a:xfrm>
                    <a:prstGeom prst="rect">
                      <a:avLst/>
                    </a:prstGeom>
                    <a:noFill/>
                  </p:spPr>
                  <p:txBody>
                    <a:bodyPr wrap="none" rtlCol="0">
                      <a:spAutoFit/>
                    </a:bodyPr>
                    <a:lstStyle/>
                    <a:p>
                      <a:r>
                        <a:rPr lang="en-US" dirty="0">
                          <a:solidFill>
                            <a:srgbClr val="00B050"/>
                          </a:solidFill>
                        </a:rPr>
                        <a:t>Salt</a:t>
                      </a:r>
                    </a:p>
                  </p:txBody>
                </p:sp>
                <p:sp>
                  <p:nvSpPr>
                    <p:cNvPr id="22" name="TextBox 21">
                      <a:extLst>
                        <a:ext uri="{FF2B5EF4-FFF2-40B4-BE49-F238E27FC236}">
                          <a16:creationId xmlns:a16="http://schemas.microsoft.com/office/drawing/2014/main" id="{9B8A3AE3-33FA-384E-9040-B198A114D83D}"/>
                        </a:ext>
                      </a:extLst>
                    </p:cNvPr>
                    <p:cNvSpPr txBox="1"/>
                    <p:nvPr/>
                  </p:nvSpPr>
                  <p:spPr>
                    <a:xfrm>
                      <a:off x="2564173" y="2698579"/>
                      <a:ext cx="571510" cy="354042"/>
                    </a:xfrm>
                    <a:prstGeom prst="rect">
                      <a:avLst/>
                    </a:prstGeom>
                    <a:noFill/>
                  </p:spPr>
                  <p:txBody>
                    <a:bodyPr wrap="none" rtlCol="0">
                      <a:spAutoFit/>
                    </a:bodyPr>
                    <a:lstStyle/>
                    <a:p>
                      <a:r>
                        <a:rPr lang="en-US" dirty="0">
                          <a:solidFill>
                            <a:srgbClr val="C00000"/>
                          </a:solidFill>
                        </a:rPr>
                        <a:t>OHC</a:t>
                      </a:r>
                    </a:p>
                  </p:txBody>
                </p:sp>
                <p:sp>
                  <p:nvSpPr>
                    <p:cNvPr id="23" name="TextBox 22">
                      <a:extLst>
                        <a:ext uri="{FF2B5EF4-FFF2-40B4-BE49-F238E27FC236}">
                          <a16:creationId xmlns:a16="http://schemas.microsoft.com/office/drawing/2014/main" id="{8B16BD1B-BC00-0A4B-BEB9-48822FB1599F}"/>
                        </a:ext>
                      </a:extLst>
                    </p:cNvPr>
                    <p:cNvSpPr txBox="1"/>
                    <p:nvPr/>
                  </p:nvSpPr>
                  <p:spPr>
                    <a:xfrm>
                      <a:off x="3369709" y="2621491"/>
                      <a:ext cx="988476" cy="354042"/>
                    </a:xfrm>
                    <a:prstGeom prst="rect">
                      <a:avLst/>
                    </a:prstGeom>
                    <a:noFill/>
                  </p:spPr>
                  <p:txBody>
                    <a:bodyPr wrap="none" rtlCol="0">
                      <a:spAutoFit/>
                    </a:bodyPr>
                    <a:lstStyle/>
                    <a:p>
                      <a:r>
                        <a:rPr lang="en-US" dirty="0">
                          <a:solidFill>
                            <a:srgbClr val="7030A0"/>
                          </a:solidFill>
                        </a:rPr>
                        <a:t>Temp</a:t>
                      </a:r>
                      <a:r>
                        <a:rPr lang="en-US" dirty="0">
                          <a:solidFill>
                            <a:schemeClr val="accent4">
                              <a:lumMod val="75000"/>
                            </a:schemeClr>
                          </a:solidFill>
                        </a:rPr>
                        <a:t> </a:t>
                      </a:r>
                      <a:r>
                        <a:rPr lang="en-US" dirty="0">
                          <a:solidFill>
                            <a:srgbClr val="7030A0"/>
                          </a:solidFill>
                        </a:rPr>
                        <a:t>ML</a:t>
                      </a:r>
                    </a:p>
                  </p:txBody>
                </p:sp>
                <p:sp>
                  <p:nvSpPr>
                    <p:cNvPr id="24" name="Oval 23">
                      <a:extLst>
                        <a:ext uri="{FF2B5EF4-FFF2-40B4-BE49-F238E27FC236}">
                          <a16:creationId xmlns:a16="http://schemas.microsoft.com/office/drawing/2014/main" id="{4A7C3E92-EBC4-B44B-9BAA-D809F9920273}"/>
                        </a:ext>
                      </a:extLst>
                    </p:cNvPr>
                    <p:cNvSpPr/>
                    <p:nvPr/>
                  </p:nvSpPr>
                  <p:spPr>
                    <a:xfrm rot="18633806">
                      <a:off x="2860641" y="3068845"/>
                      <a:ext cx="738167" cy="1920142"/>
                    </a:xfrm>
                    <a:prstGeom prst="ellipse">
                      <a:avLst/>
                    </a:prstGeom>
                    <a:solidFill>
                      <a:srgbClr val="4472C4">
                        <a:alpha val="32157"/>
                      </a:srgbClr>
                    </a:solidFill>
                    <a:ln w="190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B3ED63A-1912-4E44-8ED8-D5F14AB10B4E}"/>
                        </a:ext>
                      </a:extLst>
                    </p:cNvPr>
                    <p:cNvSpPr txBox="1"/>
                    <p:nvPr/>
                  </p:nvSpPr>
                  <p:spPr>
                    <a:xfrm>
                      <a:off x="3060304" y="4661958"/>
                      <a:ext cx="710451" cy="369332"/>
                    </a:xfrm>
                    <a:prstGeom prst="rect">
                      <a:avLst/>
                    </a:prstGeom>
                    <a:noFill/>
                  </p:spPr>
                  <p:txBody>
                    <a:bodyPr wrap="none" rtlCol="0">
                      <a:spAutoFit/>
                    </a:bodyPr>
                    <a:lstStyle/>
                    <a:p>
                      <a:r>
                        <a:rPr lang="en-US" dirty="0">
                          <a:solidFill>
                            <a:srgbClr val="0070C0"/>
                          </a:solidFill>
                        </a:rPr>
                        <a:t>T100</a:t>
                      </a:r>
                    </a:p>
                  </p:txBody>
                </p:sp>
                <p:sp>
                  <p:nvSpPr>
                    <p:cNvPr id="26" name="Oval 25">
                      <a:extLst>
                        <a:ext uri="{FF2B5EF4-FFF2-40B4-BE49-F238E27FC236}">
                          <a16:creationId xmlns:a16="http://schemas.microsoft.com/office/drawing/2014/main" id="{671D6BBB-A964-0649-ADAA-168B720C0F9F}"/>
                        </a:ext>
                      </a:extLst>
                    </p:cNvPr>
                    <p:cNvSpPr/>
                    <p:nvPr/>
                  </p:nvSpPr>
                  <p:spPr>
                    <a:xfrm rot="2378057">
                      <a:off x="3016482" y="2922948"/>
                      <a:ext cx="1071405" cy="1754432"/>
                    </a:xfrm>
                    <a:prstGeom prst="ellipse">
                      <a:avLst/>
                    </a:prstGeom>
                    <a:solidFill>
                      <a:srgbClr val="7030A0">
                        <a:alpha val="32157"/>
                      </a:srgb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750A6A07-8450-A243-86DC-15AADE4EDB82}"/>
                        </a:ext>
                      </a:extLst>
                    </p:cNvPr>
                    <p:cNvSpPr/>
                    <p:nvPr/>
                  </p:nvSpPr>
                  <p:spPr>
                    <a:xfrm rot="18819025">
                      <a:off x="2950399" y="2982469"/>
                      <a:ext cx="1152454" cy="1591038"/>
                    </a:xfrm>
                    <a:prstGeom prst="ellipse">
                      <a:avLst/>
                    </a:prstGeom>
                    <a:solidFill>
                      <a:srgbClr val="FF7E79">
                        <a:alpha val="29020"/>
                      </a:srgbClr>
                    </a:solidFill>
                    <a:ln w="1905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grpSp>
              <p:grpSp>
                <p:nvGrpSpPr>
                  <p:cNvPr id="12" name="Group 11">
                    <a:extLst>
                      <a:ext uri="{FF2B5EF4-FFF2-40B4-BE49-F238E27FC236}">
                        <a16:creationId xmlns:a16="http://schemas.microsoft.com/office/drawing/2014/main" id="{DD29DED7-A652-0D43-BF38-7ED9A9948DD3}"/>
                      </a:ext>
                    </a:extLst>
                  </p:cNvPr>
                  <p:cNvGrpSpPr/>
                  <p:nvPr/>
                </p:nvGrpSpPr>
                <p:grpSpPr>
                  <a:xfrm>
                    <a:off x="6203846" y="1646518"/>
                    <a:ext cx="1106318" cy="1906510"/>
                    <a:chOff x="6889343" y="1241403"/>
                    <a:chExt cx="1106318" cy="1906510"/>
                  </a:xfrm>
                </p:grpSpPr>
                <p:sp>
                  <p:nvSpPr>
                    <p:cNvPr id="13" name="Oval 12">
                      <a:extLst>
                        <a:ext uri="{FF2B5EF4-FFF2-40B4-BE49-F238E27FC236}">
                          <a16:creationId xmlns:a16="http://schemas.microsoft.com/office/drawing/2014/main" id="{103E8DBE-5EA3-5342-8020-D28FBC3C9168}"/>
                        </a:ext>
                      </a:extLst>
                    </p:cNvPr>
                    <p:cNvSpPr/>
                    <p:nvPr/>
                  </p:nvSpPr>
                  <p:spPr>
                    <a:xfrm>
                      <a:off x="6911655" y="1241403"/>
                      <a:ext cx="797441" cy="305449"/>
                    </a:xfrm>
                    <a:prstGeom prst="ellipse">
                      <a:avLst/>
                    </a:prstGeom>
                    <a:solidFill>
                      <a:schemeClr val="accent2">
                        <a:lumMod val="60000"/>
                        <a:lumOff val="40000"/>
                        <a:alpha val="32157"/>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D4396C7-B478-F747-92A2-8DCF3AFF4F16}"/>
                        </a:ext>
                      </a:extLst>
                    </p:cNvPr>
                    <p:cNvSpPr/>
                    <p:nvPr/>
                  </p:nvSpPr>
                  <p:spPr>
                    <a:xfrm>
                      <a:off x="6922557" y="1562744"/>
                      <a:ext cx="675683" cy="287077"/>
                    </a:xfrm>
                    <a:prstGeom prst="ellipse">
                      <a:avLst/>
                    </a:prstGeom>
                    <a:solidFill>
                      <a:srgbClr val="92D050">
                        <a:alpha val="32157"/>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5C7B938-D90E-4141-97BF-06F4E0D396B5}"/>
                        </a:ext>
                      </a:extLst>
                    </p:cNvPr>
                    <p:cNvSpPr/>
                    <p:nvPr/>
                  </p:nvSpPr>
                  <p:spPr>
                    <a:xfrm>
                      <a:off x="6934989" y="2542780"/>
                      <a:ext cx="675684" cy="280753"/>
                    </a:xfrm>
                    <a:prstGeom prst="ellipse">
                      <a:avLst/>
                    </a:prstGeom>
                    <a:solidFill>
                      <a:srgbClr val="FF7E79">
                        <a:alpha val="32157"/>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947B4E93-6670-974C-881B-F6158835B2A4}"/>
                        </a:ext>
                      </a:extLst>
                    </p:cNvPr>
                    <p:cNvSpPr/>
                    <p:nvPr/>
                  </p:nvSpPr>
                  <p:spPr>
                    <a:xfrm>
                      <a:off x="6889343" y="1878466"/>
                      <a:ext cx="1106318" cy="333529"/>
                    </a:xfrm>
                    <a:prstGeom prst="ellipse">
                      <a:avLst/>
                    </a:prstGeom>
                    <a:solidFill>
                      <a:srgbClr val="7030A0">
                        <a:alpha val="32157"/>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A1B0356-0AA3-5243-AB00-CDB20C9FC914}"/>
                        </a:ext>
                      </a:extLst>
                    </p:cNvPr>
                    <p:cNvSpPr/>
                    <p:nvPr/>
                  </p:nvSpPr>
                  <p:spPr>
                    <a:xfrm rot="5312082" flipV="1">
                      <a:off x="7118822" y="2659917"/>
                      <a:ext cx="291733" cy="684259"/>
                    </a:xfrm>
                    <a:prstGeom prst="ellipse">
                      <a:avLst/>
                    </a:prstGeom>
                    <a:solidFill>
                      <a:srgbClr val="4472C4">
                        <a:alpha val="32157"/>
                      </a:srgbClr>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 name="Oval 9">
                  <a:extLst>
                    <a:ext uri="{FF2B5EF4-FFF2-40B4-BE49-F238E27FC236}">
                      <a16:creationId xmlns:a16="http://schemas.microsoft.com/office/drawing/2014/main" id="{40874E2B-3921-D942-BEA7-FEC69146AEE9}"/>
                    </a:ext>
                  </a:extLst>
                </p:cNvPr>
                <p:cNvSpPr/>
                <p:nvPr/>
              </p:nvSpPr>
              <p:spPr>
                <a:xfrm>
                  <a:off x="4898751" y="1911679"/>
                  <a:ext cx="931830" cy="262211"/>
                </a:xfrm>
                <a:prstGeom prst="ellipse">
                  <a:avLst/>
                </a:prstGeom>
                <a:solidFill>
                  <a:srgbClr val="FFFF00">
                    <a:alpha val="32157"/>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4D01628A-30B3-F247-9978-F95A364F6475}"/>
                  </a:ext>
                </a:extLst>
              </p:cNvPr>
              <p:cNvSpPr txBox="1"/>
              <p:nvPr/>
            </p:nvSpPr>
            <p:spPr>
              <a:xfrm>
                <a:off x="2893215" y="3730067"/>
                <a:ext cx="966931" cy="369332"/>
              </a:xfrm>
              <a:prstGeom prst="rect">
                <a:avLst/>
              </a:prstGeom>
              <a:noFill/>
              <a:ln>
                <a:noFill/>
              </a:ln>
            </p:spPr>
            <p:txBody>
              <a:bodyPr wrap="none" rtlCol="0">
                <a:spAutoFit/>
              </a:bodyPr>
              <a:lstStyle/>
              <a:p>
                <a:r>
                  <a:rPr lang="en-US" dirty="0">
                    <a:solidFill>
                      <a:srgbClr val="949400"/>
                    </a:solidFill>
                  </a:rPr>
                  <a:t>Salt ML</a:t>
                </a:r>
              </a:p>
            </p:txBody>
          </p:sp>
          <p:sp>
            <p:nvSpPr>
              <p:cNvPr id="7" name="Oval 6">
                <a:extLst>
                  <a:ext uri="{FF2B5EF4-FFF2-40B4-BE49-F238E27FC236}">
                    <a16:creationId xmlns:a16="http://schemas.microsoft.com/office/drawing/2014/main" id="{1D8CD9A1-88E3-674B-8A02-917F3D2DE988}"/>
                  </a:ext>
                </a:extLst>
              </p:cNvPr>
              <p:cNvSpPr/>
              <p:nvPr/>
            </p:nvSpPr>
            <p:spPr>
              <a:xfrm rot="20135038">
                <a:off x="1458423" y="4029345"/>
                <a:ext cx="1585521" cy="618257"/>
              </a:xfrm>
              <a:prstGeom prst="ellipse">
                <a:avLst/>
              </a:prstGeom>
              <a:solidFill>
                <a:srgbClr val="FFFF00">
                  <a:alpha val="32157"/>
                </a:srgbClr>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Oval 3">
              <a:extLst>
                <a:ext uri="{FF2B5EF4-FFF2-40B4-BE49-F238E27FC236}">
                  <a16:creationId xmlns:a16="http://schemas.microsoft.com/office/drawing/2014/main" id="{387B32D5-7567-A940-B155-50EA96F6379F}"/>
                </a:ext>
              </a:extLst>
            </p:cNvPr>
            <p:cNvSpPr/>
            <p:nvPr/>
          </p:nvSpPr>
          <p:spPr>
            <a:xfrm>
              <a:off x="2831488" y="5166636"/>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Arc 28">
            <a:extLst>
              <a:ext uri="{FF2B5EF4-FFF2-40B4-BE49-F238E27FC236}">
                <a16:creationId xmlns:a16="http://schemas.microsoft.com/office/drawing/2014/main" id="{97C17E13-3BDA-F940-8E97-0A54B8BE51A3}"/>
              </a:ext>
            </a:extLst>
          </p:cNvPr>
          <p:cNvSpPr/>
          <p:nvPr/>
        </p:nvSpPr>
        <p:spPr>
          <a:xfrm>
            <a:off x="-1" y="2812493"/>
            <a:ext cx="4477886" cy="4045507"/>
          </a:xfrm>
          <a:prstGeom prst="arc">
            <a:avLst>
              <a:gd name="adj1" fmla="val 16200000"/>
              <a:gd name="adj2" fmla="val 138870"/>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TextBox 29">
            <a:extLst>
              <a:ext uri="{FF2B5EF4-FFF2-40B4-BE49-F238E27FC236}">
                <a16:creationId xmlns:a16="http://schemas.microsoft.com/office/drawing/2014/main" id="{4F30F351-3BC3-5147-ABAA-45EC4734608A}"/>
              </a:ext>
            </a:extLst>
          </p:cNvPr>
          <p:cNvSpPr txBox="1"/>
          <p:nvPr/>
        </p:nvSpPr>
        <p:spPr>
          <a:xfrm>
            <a:off x="1715419" y="129424"/>
            <a:ext cx="6118983" cy="954107"/>
          </a:xfrm>
          <a:prstGeom prst="rect">
            <a:avLst/>
          </a:prstGeom>
          <a:noFill/>
        </p:spPr>
        <p:txBody>
          <a:bodyPr wrap="none" rtlCol="0">
            <a:spAutoFit/>
          </a:bodyPr>
          <a:lstStyle/>
          <a:p>
            <a:pPr algn="ctr"/>
            <a:r>
              <a:rPr lang="en-US" sz="2800" dirty="0">
                <a:solidFill>
                  <a:schemeClr val="bg1"/>
                </a:solidFill>
                <a:latin typeface="Helvetica" pitchFamily="2" charset="0"/>
              </a:rPr>
              <a:t>Evaluation of Surface Ocean Metrics </a:t>
            </a:r>
          </a:p>
          <a:p>
            <a:pPr algn="ctr"/>
            <a:r>
              <a:rPr lang="en-US" sz="2800" dirty="0">
                <a:latin typeface="Helvetica" pitchFamily="2" charset="0"/>
              </a:rPr>
              <a:t>Relevant to Air-Sea Heat Fluxes </a:t>
            </a:r>
          </a:p>
        </p:txBody>
      </p:sp>
      <p:sp>
        <p:nvSpPr>
          <p:cNvPr id="33" name="Rectangle 32">
            <a:extLst>
              <a:ext uri="{FF2B5EF4-FFF2-40B4-BE49-F238E27FC236}">
                <a16:creationId xmlns:a16="http://schemas.microsoft.com/office/drawing/2014/main" id="{DEBF0826-97D5-9E44-9A5F-B7F057F3B6EE}"/>
              </a:ext>
            </a:extLst>
          </p:cNvPr>
          <p:cNvSpPr/>
          <p:nvPr/>
        </p:nvSpPr>
        <p:spPr>
          <a:xfrm>
            <a:off x="6920002" y="6233212"/>
            <a:ext cx="2006284" cy="52465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F6C707C-F898-D245-BDB0-DB95D8074305}"/>
              </a:ext>
            </a:extLst>
          </p:cNvPr>
          <p:cNvSpPr/>
          <p:nvPr/>
        </p:nvSpPr>
        <p:spPr>
          <a:xfrm>
            <a:off x="398451" y="5568919"/>
            <a:ext cx="8236275"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0D1B2A"/>
                </a:solidFill>
                <a:latin typeface="Helvetica" pitchFamily="2" charset="0"/>
              </a:rPr>
              <a:t>T</a:t>
            </a:r>
            <a:r>
              <a:rPr lang="en-US" b="0" i="0" u="none" strike="noStrike" dirty="0">
                <a:solidFill>
                  <a:srgbClr val="0D1B2A"/>
                </a:solidFill>
                <a:effectLst/>
                <a:latin typeface="Helvetica" pitchFamily="2" charset="0"/>
              </a:rPr>
              <a:t>he models' skill considerably deteriorates for the upper ocean metrics that are relevant for air/sea heat fluxes such as temperature in the mixed layer (Temp ML), ocean heat content (OHC) and depth average temperature in the top 100 meters (T100).</a:t>
            </a:r>
            <a:endParaRPr lang="en-US" dirty="0">
              <a:latin typeface="Helvetica" pitchFamily="2" charset="0"/>
            </a:endParaRPr>
          </a:p>
        </p:txBody>
      </p:sp>
    </p:spTree>
    <p:extLst>
      <p:ext uri="{BB962C8B-B14F-4D97-AF65-F5344CB8AC3E}">
        <p14:creationId xmlns:p14="http://schemas.microsoft.com/office/powerpoint/2010/main" val="592899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5B1950-73FB-2042-8C9B-B4CE2DF64C62}"/>
              </a:ext>
            </a:extLst>
          </p:cNvPr>
          <p:cNvGraphicFramePr>
            <a:graphicFrameLocks noGrp="1"/>
          </p:cNvGraphicFramePr>
          <p:nvPr>
            <p:extLst>
              <p:ext uri="{D42A27DB-BD31-4B8C-83A1-F6EECF244321}">
                <p14:modId xmlns:p14="http://schemas.microsoft.com/office/powerpoint/2010/main" val="3964171496"/>
              </p:ext>
            </p:extLst>
          </p:nvPr>
        </p:nvGraphicFramePr>
        <p:xfrm>
          <a:off x="1137558" y="1031904"/>
          <a:ext cx="6585856" cy="1267904"/>
        </p:xfrm>
        <a:graphic>
          <a:graphicData uri="http://schemas.openxmlformats.org/drawingml/2006/table">
            <a:tbl>
              <a:tblPr firstRow="1" bandRow="1">
                <a:tableStyleId>{5C22544A-7EE6-4342-B048-85BDC9FD1C3A}</a:tableStyleId>
              </a:tblPr>
              <a:tblGrid>
                <a:gridCol w="1401194">
                  <a:extLst>
                    <a:ext uri="{9D8B030D-6E8A-4147-A177-3AD203B41FA5}">
                      <a16:colId xmlns:a16="http://schemas.microsoft.com/office/drawing/2014/main" val="246405601"/>
                    </a:ext>
                  </a:extLst>
                </a:gridCol>
                <a:gridCol w="1251744">
                  <a:extLst>
                    <a:ext uri="{9D8B030D-6E8A-4147-A177-3AD203B41FA5}">
                      <a16:colId xmlns:a16="http://schemas.microsoft.com/office/drawing/2014/main" val="1874489037"/>
                    </a:ext>
                  </a:extLst>
                </a:gridCol>
                <a:gridCol w="1209057">
                  <a:extLst>
                    <a:ext uri="{9D8B030D-6E8A-4147-A177-3AD203B41FA5}">
                      <a16:colId xmlns:a16="http://schemas.microsoft.com/office/drawing/2014/main" val="3851171708"/>
                    </a:ext>
                  </a:extLst>
                </a:gridCol>
                <a:gridCol w="1214732">
                  <a:extLst>
                    <a:ext uri="{9D8B030D-6E8A-4147-A177-3AD203B41FA5}">
                      <a16:colId xmlns:a16="http://schemas.microsoft.com/office/drawing/2014/main" val="3670199764"/>
                    </a:ext>
                  </a:extLst>
                </a:gridCol>
                <a:gridCol w="1509129">
                  <a:extLst>
                    <a:ext uri="{9D8B030D-6E8A-4147-A177-3AD203B41FA5}">
                      <a16:colId xmlns:a16="http://schemas.microsoft.com/office/drawing/2014/main" val="3695769958"/>
                    </a:ext>
                  </a:extLst>
                </a:gridCol>
              </a:tblGrid>
              <a:tr h="316976">
                <a:tc>
                  <a:txBody>
                    <a:bodyPr/>
                    <a:lstStyle/>
                    <a:p>
                      <a:endParaRPr lang="en-US" dirty="0"/>
                    </a:p>
                  </a:txBody>
                  <a:tcPr/>
                </a:tc>
                <a:tc>
                  <a:txBody>
                    <a:bodyPr/>
                    <a:lstStyle/>
                    <a:p>
                      <a:r>
                        <a:rPr lang="en-US" dirty="0"/>
                        <a:t>GOFS</a:t>
                      </a:r>
                    </a:p>
                  </a:txBody>
                  <a:tcPr/>
                </a:tc>
                <a:tc>
                  <a:txBody>
                    <a:bodyPr/>
                    <a:lstStyle/>
                    <a:p>
                      <a:r>
                        <a:rPr lang="en-US" dirty="0"/>
                        <a:t>POM </a:t>
                      </a:r>
                      <a:r>
                        <a:rPr lang="en-US" dirty="0" err="1"/>
                        <a:t>Oper</a:t>
                      </a:r>
                      <a:endParaRPr lang="en-US" dirty="0"/>
                    </a:p>
                  </a:txBody>
                  <a:tcPr/>
                </a:tc>
                <a:tc>
                  <a:txBody>
                    <a:bodyPr/>
                    <a:lstStyle/>
                    <a:p>
                      <a:r>
                        <a:rPr lang="en-US" dirty="0"/>
                        <a:t>POM </a:t>
                      </a:r>
                      <a:r>
                        <a:rPr lang="en-US" dirty="0" err="1"/>
                        <a:t>Exp</a:t>
                      </a:r>
                      <a:endParaRPr lang="en-US" dirty="0"/>
                    </a:p>
                  </a:txBody>
                  <a:tcPr/>
                </a:tc>
                <a:tc>
                  <a:txBody>
                    <a:bodyPr/>
                    <a:lstStyle/>
                    <a:p>
                      <a:r>
                        <a:rPr lang="en-US" dirty="0"/>
                        <a:t>HYCOM </a:t>
                      </a:r>
                      <a:r>
                        <a:rPr lang="en-US" dirty="0" err="1"/>
                        <a:t>Exp</a:t>
                      </a:r>
                      <a:endParaRPr lang="en-US" dirty="0"/>
                    </a:p>
                  </a:txBody>
                  <a:tcPr/>
                </a:tc>
                <a:extLst>
                  <a:ext uri="{0D108BD9-81ED-4DB2-BD59-A6C34878D82A}">
                    <a16:rowId xmlns:a16="http://schemas.microsoft.com/office/drawing/2014/main" val="1892899473"/>
                  </a:ext>
                </a:extLst>
              </a:tr>
              <a:tr h="316976">
                <a:tc>
                  <a:txBody>
                    <a:bodyPr/>
                    <a:lstStyle/>
                    <a:p>
                      <a:r>
                        <a:rPr lang="en-US" dirty="0"/>
                        <a:t>T ML</a:t>
                      </a:r>
                    </a:p>
                  </a:txBody>
                  <a:tcPr/>
                </a:tc>
                <a:tc>
                  <a:txBody>
                    <a:bodyPr/>
                    <a:lstStyle/>
                    <a:p>
                      <a:pPr algn="ctr"/>
                      <a:r>
                        <a:rPr lang="en-US" dirty="0"/>
                        <a:t>-0.40%</a:t>
                      </a:r>
                    </a:p>
                  </a:txBody>
                  <a:tcPr/>
                </a:tc>
                <a:tc>
                  <a:txBody>
                    <a:bodyPr/>
                    <a:lstStyle/>
                    <a:p>
                      <a:pPr algn="ctr"/>
                      <a:r>
                        <a:rPr lang="en-US" dirty="0"/>
                        <a:t>-3.0%</a:t>
                      </a:r>
                    </a:p>
                  </a:txBody>
                  <a:tcPr/>
                </a:tc>
                <a:tc>
                  <a:txBody>
                    <a:bodyPr/>
                    <a:lstStyle/>
                    <a:p>
                      <a:pPr algn="ctr"/>
                      <a:r>
                        <a:rPr lang="en-US" dirty="0"/>
                        <a:t>-0.94%</a:t>
                      </a:r>
                    </a:p>
                  </a:txBody>
                  <a:tcPr/>
                </a:tc>
                <a:tc>
                  <a:txBody>
                    <a:bodyPr/>
                    <a:lstStyle/>
                    <a:p>
                      <a:pPr algn="ctr"/>
                      <a:r>
                        <a:rPr lang="en-US" dirty="0"/>
                        <a:t>-0.62%</a:t>
                      </a:r>
                    </a:p>
                  </a:txBody>
                  <a:tcPr/>
                </a:tc>
                <a:extLst>
                  <a:ext uri="{0D108BD9-81ED-4DB2-BD59-A6C34878D82A}">
                    <a16:rowId xmlns:a16="http://schemas.microsoft.com/office/drawing/2014/main" val="1017864486"/>
                  </a:ext>
                </a:extLst>
              </a:tr>
              <a:tr h="316976">
                <a:tc>
                  <a:txBody>
                    <a:bodyPr/>
                    <a:lstStyle/>
                    <a:p>
                      <a:r>
                        <a:rPr lang="en-US" dirty="0"/>
                        <a:t>OHC</a:t>
                      </a:r>
                    </a:p>
                  </a:txBody>
                  <a:tcPr/>
                </a:tc>
                <a:tc>
                  <a:txBody>
                    <a:bodyPr/>
                    <a:lstStyle/>
                    <a:p>
                      <a:pPr algn="ctr"/>
                      <a:r>
                        <a:rPr lang="en-US" dirty="0"/>
                        <a:t>-3.6%</a:t>
                      </a:r>
                    </a:p>
                  </a:txBody>
                  <a:tcPr/>
                </a:tc>
                <a:tc>
                  <a:txBody>
                    <a:bodyPr/>
                    <a:lstStyle/>
                    <a:p>
                      <a:pPr algn="ctr"/>
                      <a:r>
                        <a:rPr lang="en-US" dirty="0"/>
                        <a:t>-22%</a:t>
                      </a:r>
                    </a:p>
                  </a:txBody>
                  <a:tcPr/>
                </a:tc>
                <a:tc>
                  <a:txBody>
                    <a:bodyPr/>
                    <a:lstStyle/>
                    <a:p>
                      <a:pPr algn="ctr"/>
                      <a:r>
                        <a:rPr lang="en-US" dirty="0"/>
                        <a:t>-17%</a:t>
                      </a:r>
                    </a:p>
                  </a:txBody>
                  <a:tcPr/>
                </a:tc>
                <a:tc>
                  <a:txBody>
                    <a:bodyPr/>
                    <a:lstStyle/>
                    <a:p>
                      <a:pPr algn="ctr"/>
                      <a:r>
                        <a:rPr lang="en-US" dirty="0"/>
                        <a:t>-8.7%</a:t>
                      </a:r>
                    </a:p>
                  </a:txBody>
                  <a:tcPr/>
                </a:tc>
                <a:extLst>
                  <a:ext uri="{0D108BD9-81ED-4DB2-BD59-A6C34878D82A}">
                    <a16:rowId xmlns:a16="http://schemas.microsoft.com/office/drawing/2014/main" val="726125687"/>
                  </a:ext>
                </a:extLst>
              </a:tr>
              <a:tr h="316976">
                <a:tc>
                  <a:txBody>
                    <a:bodyPr/>
                    <a:lstStyle/>
                    <a:p>
                      <a:r>
                        <a:rPr lang="en-US" dirty="0"/>
                        <a:t>T100</a:t>
                      </a:r>
                    </a:p>
                  </a:txBody>
                  <a:tcPr/>
                </a:tc>
                <a:tc>
                  <a:txBody>
                    <a:bodyPr/>
                    <a:lstStyle/>
                    <a:p>
                      <a:pPr algn="ctr"/>
                      <a:r>
                        <a:rPr lang="en-US" dirty="0"/>
                        <a:t>1.4%</a:t>
                      </a:r>
                    </a:p>
                  </a:txBody>
                  <a:tcPr/>
                </a:tc>
                <a:tc>
                  <a:txBody>
                    <a:bodyPr/>
                    <a:lstStyle/>
                    <a:p>
                      <a:pPr algn="ctr"/>
                      <a:r>
                        <a:rPr lang="en-US" dirty="0"/>
                        <a:t>-0.46%</a:t>
                      </a:r>
                    </a:p>
                  </a:txBody>
                  <a:tcPr/>
                </a:tc>
                <a:tc>
                  <a:txBody>
                    <a:bodyPr/>
                    <a:lstStyle/>
                    <a:p>
                      <a:pPr algn="ctr"/>
                      <a:r>
                        <a:rPr lang="en-US" dirty="0"/>
                        <a:t>0.49%</a:t>
                      </a:r>
                    </a:p>
                  </a:txBody>
                  <a:tcPr/>
                </a:tc>
                <a:tc>
                  <a:txBody>
                    <a:bodyPr/>
                    <a:lstStyle/>
                    <a:p>
                      <a:pPr algn="ctr"/>
                      <a:r>
                        <a:rPr lang="en-US" dirty="0"/>
                        <a:t>1.2%</a:t>
                      </a:r>
                    </a:p>
                  </a:txBody>
                  <a:tcPr/>
                </a:tc>
                <a:extLst>
                  <a:ext uri="{0D108BD9-81ED-4DB2-BD59-A6C34878D82A}">
                    <a16:rowId xmlns:a16="http://schemas.microsoft.com/office/drawing/2014/main" val="2738602423"/>
                  </a:ext>
                </a:extLst>
              </a:tr>
            </a:tbl>
          </a:graphicData>
        </a:graphic>
      </p:graphicFrame>
      <p:pic>
        <p:nvPicPr>
          <p:cNvPr id="3" name="Picture 2">
            <a:extLst>
              <a:ext uri="{FF2B5EF4-FFF2-40B4-BE49-F238E27FC236}">
                <a16:creationId xmlns:a16="http://schemas.microsoft.com/office/drawing/2014/main" id="{F137457A-CB00-B844-AA3B-73D5856CB3D4}"/>
              </a:ext>
            </a:extLst>
          </p:cNvPr>
          <p:cNvPicPr>
            <a:picLocks noChangeAspect="1"/>
          </p:cNvPicPr>
          <p:nvPr/>
        </p:nvPicPr>
        <p:blipFill>
          <a:blip r:embed="rId2"/>
          <a:stretch>
            <a:fillRect/>
          </a:stretch>
        </p:blipFill>
        <p:spPr>
          <a:xfrm>
            <a:off x="901899" y="2454723"/>
            <a:ext cx="7746021" cy="1828800"/>
          </a:xfrm>
          <a:prstGeom prst="rect">
            <a:avLst/>
          </a:prstGeom>
        </p:spPr>
      </p:pic>
      <p:pic>
        <p:nvPicPr>
          <p:cNvPr id="4" name="Picture 3">
            <a:extLst>
              <a:ext uri="{FF2B5EF4-FFF2-40B4-BE49-F238E27FC236}">
                <a16:creationId xmlns:a16="http://schemas.microsoft.com/office/drawing/2014/main" id="{D7D3DD26-17B1-8C4F-B168-D51DCD934BB1}"/>
              </a:ext>
            </a:extLst>
          </p:cNvPr>
          <p:cNvPicPr>
            <a:picLocks noChangeAspect="1"/>
          </p:cNvPicPr>
          <p:nvPr/>
        </p:nvPicPr>
        <p:blipFill>
          <a:blip r:embed="rId3"/>
          <a:stretch>
            <a:fillRect/>
          </a:stretch>
        </p:blipFill>
        <p:spPr>
          <a:xfrm>
            <a:off x="989821" y="4098470"/>
            <a:ext cx="7658099" cy="1828800"/>
          </a:xfrm>
          <a:prstGeom prst="rect">
            <a:avLst/>
          </a:prstGeom>
        </p:spPr>
      </p:pic>
      <p:sp>
        <p:nvSpPr>
          <p:cNvPr id="6" name="Rectangle 5">
            <a:extLst>
              <a:ext uri="{FF2B5EF4-FFF2-40B4-BE49-F238E27FC236}">
                <a16:creationId xmlns:a16="http://schemas.microsoft.com/office/drawing/2014/main" id="{C0C71369-9109-944B-937E-0B9CB0035527}"/>
              </a:ext>
            </a:extLst>
          </p:cNvPr>
          <p:cNvSpPr/>
          <p:nvPr/>
        </p:nvSpPr>
        <p:spPr>
          <a:xfrm>
            <a:off x="1894114" y="6025218"/>
            <a:ext cx="5072744"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Font typeface="Arial" panose="020B0604020202020204" pitchFamily="34" charset="0"/>
              <a:buChar char="•"/>
            </a:pPr>
            <a:r>
              <a:rPr lang="en-US" b="0" i="0" u="none" strike="noStrike" dirty="0">
                <a:solidFill>
                  <a:srgbClr val="0D1B2A"/>
                </a:solidFill>
                <a:effectLst/>
                <a:latin typeface="Verdana" panose="020B0604030504040204" pitchFamily="34" charset="0"/>
              </a:rPr>
              <a:t>All models are colder in the mixed layer</a:t>
            </a:r>
            <a:endParaRPr lang="en-US" b="0" i="0" u="none" strike="noStrike" dirty="0">
              <a:solidFill>
                <a:srgbClr val="0D1B2A"/>
              </a:solidFill>
              <a:effectLst/>
              <a:latin typeface="Arial" panose="020B0604020202020204" pitchFamily="34" charset="0"/>
            </a:endParaRPr>
          </a:p>
          <a:p>
            <a:pPr algn="ctr">
              <a:buFont typeface="Arial" panose="020B0604020202020204" pitchFamily="34" charset="0"/>
              <a:buChar char="•"/>
            </a:pPr>
            <a:r>
              <a:rPr lang="en-US" b="0" i="0" u="none" strike="noStrike" dirty="0">
                <a:solidFill>
                  <a:srgbClr val="0D1B2A"/>
                </a:solidFill>
                <a:effectLst/>
                <a:latin typeface="Verdana" panose="020B0604030504040204" pitchFamily="34" charset="0"/>
              </a:rPr>
              <a:t>All models have a deficit in the OHC</a:t>
            </a:r>
            <a:endParaRPr lang="en-US" b="0" i="0" u="none" strike="noStrike" dirty="0">
              <a:solidFill>
                <a:srgbClr val="0D1B2A"/>
              </a:solidFill>
              <a:effectLst/>
              <a:latin typeface="Arial" panose="020B0604020202020204" pitchFamily="34" charset="0"/>
            </a:endParaRPr>
          </a:p>
        </p:txBody>
      </p:sp>
      <p:pic>
        <p:nvPicPr>
          <p:cNvPr id="7" name="Picture 6">
            <a:extLst>
              <a:ext uri="{FF2B5EF4-FFF2-40B4-BE49-F238E27FC236}">
                <a16:creationId xmlns:a16="http://schemas.microsoft.com/office/drawing/2014/main" id="{772FA123-AB32-2E4D-A07D-A5A1FC1C4793}"/>
              </a:ext>
            </a:extLst>
          </p:cNvPr>
          <p:cNvPicPr>
            <a:picLocks noChangeAspect="1"/>
          </p:cNvPicPr>
          <p:nvPr/>
        </p:nvPicPr>
        <p:blipFill>
          <a:blip r:embed="rId4"/>
          <a:stretch>
            <a:fillRect/>
          </a:stretch>
        </p:blipFill>
        <p:spPr>
          <a:xfrm>
            <a:off x="2411186" y="150929"/>
            <a:ext cx="4038600" cy="7366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0412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AF14D07-F304-6741-9354-EC3A25F0A9C9}"/>
              </a:ext>
            </a:extLst>
          </p:cNvPr>
          <p:cNvSpPr/>
          <p:nvPr/>
        </p:nvSpPr>
        <p:spPr>
          <a:xfrm>
            <a:off x="6462982" y="6122020"/>
            <a:ext cx="2681017" cy="56731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42A9A3B-0C7E-EF43-B638-789020923ECF}"/>
              </a:ext>
            </a:extLst>
          </p:cNvPr>
          <p:cNvGrpSpPr/>
          <p:nvPr/>
        </p:nvGrpSpPr>
        <p:grpSpPr>
          <a:xfrm>
            <a:off x="1937288" y="983678"/>
            <a:ext cx="5809422" cy="4800778"/>
            <a:chOff x="738226" y="1088136"/>
            <a:chExt cx="7141463" cy="5769864"/>
          </a:xfrm>
        </p:grpSpPr>
        <p:grpSp>
          <p:nvGrpSpPr>
            <p:cNvPr id="3" name="Group 2">
              <a:extLst>
                <a:ext uri="{FF2B5EF4-FFF2-40B4-BE49-F238E27FC236}">
                  <a16:creationId xmlns:a16="http://schemas.microsoft.com/office/drawing/2014/main" id="{12E5F93D-2422-2548-9CFD-44D570E8E570}"/>
                </a:ext>
              </a:extLst>
            </p:cNvPr>
            <p:cNvGrpSpPr/>
            <p:nvPr/>
          </p:nvGrpSpPr>
          <p:grpSpPr>
            <a:xfrm>
              <a:off x="738226" y="1088136"/>
              <a:ext cx="7141463" cy="5769864"/>
              <a:chOff x="1241135" y="1156545"/>
              <a:chExt cx="6875000" cy="5248656"/>
            </a:xfrm>
          </p:grpSpPr>
          <p:pic>
            <p:nvPicPr>
              <p:cNvPr id="4" name="Picture 3">
                <a:extLst>
                  <a:ext uri="{FF2B5EF4-FFF2-40B4-BE49-F238E27FC236}">
                    <a16:creationId xmlns:a16="http://schemas.microsoft.com/office/drawing/2014/main" id="{046D349E-BC93-C54D-8774-8AABBA6E1477}"/>
                  </a:ext>
                </a:extLst>
              </p:cNvPr>
              <p:cNvPicPr>
                <a:picLocks noChangeAspect="1"/>
              </p:cNvPicPr>
              <p:nvPr/>
            </p:nvPicPr>
            <p:blipFill>
              <a:blip r:embed="rId2"/>
              <a:stretch>
                <a:fillRect/>
              </a:stretch>
            </p:blipFill>
            <p:spPr>
              <a:xfrm>
                <a:off x="1241135" y="1156545"/>
                <a:ext cx="6875000" cy="5248656"/>
              </a:xfrm>
              <a:prstGeom prst="rect">
                <a:avLst/>
              </a:prstGeom>
            </p:spPr>
          </p:pic>
          <p:sp>
            <p:nvSpPr>
              <p:cNvPr id="5" name="Oval 4">
                <a:extLst>
                  <a:ext uri="{FF2B5EF4-FFF2-40B4-BE49-F238E27FC236}">
                    <a16:creationId xmlns:a16="http://schemas.microsoft.com/office/drawing/2014/main" id="{86A1F2D5-9398-F94E-B46B-40C57C646EE2}"/>
                  </a:ext>
                </a:extLst>
              </p:cNvPr>
              <p:cNvSpPr/>
              <p:nvPr/>
            </p:nvSpPr>
            <p:spPr>
              <a:xfrm rot="17388416">
                <a:off x="3040707" y="3878159"/>
                <a:ext cx="1010946" cy="586554"/>
              </a:xfrm>
              <a:prstGeom prst="ellipse">
                <a:avLst/>
              </a:prstGeom>
              <a:solidFill>
                <a:srgbClr val="C00000">
                  <a:alpha val="12941"/>
                </a:srgbClr>
              </a:solidFill>
              <a:ln w="1905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2771F6B-50CE-0845-B2FB-7F7008FA9555}"/>
                  </a:ext>
                </a:extLst>
              </p:cNvPr>
              <p:cNvSpPr/>
              <p:nvPr/>
            </p:nvSpPr>
            <p:spPr>
              <a:xfrm rot="3385415">
                <a:off x="1831083" y="3564017"/>
                <a:ext cx="1388962" cy="528841"/>
              </a:xfrm>
              <a:prstGeom prst="ellipse">
                <a:avLst/>
              </a:prstGeom>
              <a:solidFill>
                <a:srgbClr val="7030A0">
                  <a:alpha val="32157"/>
                </a:srgb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2201A81-F1FD-0943-A977-5A8883CF8DA4}"/>
                  </a:ext>
                </a:extLst>
              </p:cNvPr>
              <p:cNvSpPr/>
              <p:nvPr/>
            </p:nvSpPr>
            <p:spPr>
              <a:xfrm rot="15027916">
                <a:off x="2323621" y="3675439"/>
                <a:ext cx="1078569" cy="480394"/>
              </a:xfrm>
              <a:prstGeom prst="ellipse">
                <a:avLst/>
              </a:prstGeom>
              <a:solidFill>
                <a:srgbClr val="009193">
                  <a:alpha val="25098"/>
                </a:srgbClr>
              </a:solidFill>
              <a:ln w="1905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C7E35C-4CC2-0341-9B1A-4652E9839739}"/>
                  </a:ext>
                </a:extLst>
              </p:cNvPr>
              <p:cNvSpPr/>
              <p:nvPr/>
            </p:nvSpPr>
            <p:spPr>
              <a:xfrm>
                <a:off x="6616784" y="3419437"/>
                <a:ext cx="808075" cy="281763"/>
              </a:xfrm>
              <a:prstGeom prst="ellipse">
                <a:avLst/>
              </a:prstGeom>
              <a:solidFill>
                <a:srgbClr val="C00000">
                  <a:alpha val="12941"/>
                </a:srgbClr>
              </a:solidFill>
              <a:ln w="1905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6D1B26-3943-6F41-82C0-02A678DD21D8}"/>
                  </a:ext>
                </a:extLst>
              </p:cNvPr>
              <p:cNvSpPr/>
              <p:nvPr/>
            </p:nvSpPr>
            <p:spPr>
              <a:xfrm rot="16200000">
                <a:off x="7050855" y="3273006"/>
                <a:ext cx="285320" cy="1233375"/>
              </a:xfrm>
              <a:prstGeom prst="ellipse">
                <a:avLst/>
              </a:prstGeom>
              <a:solidFill>
                <a:srgbClr val="7030A0">
                  <a:alpha val="32157"/>
                </a:srgb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5366A5-92BF-9448-8E58-00E1ABEBA57D}"/>
                  </a:ext>
                </a:extLst>
              </p:cNvPr>
              <p:cNvSpPr/>
              <p:nvPr/>
            </p:nvSpPr>
            <p:spPr>
              <a:xfrm rot="16200000">
                <a:off x="7055943" y="3551704"/>
                <a:ext cx="272075" cy="1233375"/>
              </a:xfrm>
              <a:prstGeom prst="ellipse">
                <a:avLst/>
              </a:prstGeom>
              <a:solidFill>
                <a:srgbClr val="009193">
                  <a:alpha val="32157"/>
                </a:srgbClr>
              </a:solidFill>
              <a:ln w="19050">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DCB385-41F8-604D-9C95-CF1F4FC6918D}"/>
                  </a:ext>
                </a:extLst>
              </p:cNvPr>
              <p:cNvSpPr txBox="1"/>
              <p:nvPr/>
            </p:nvSpPr>
            <p:spPr>
              <a:xfrm>
                <a:off x="3794576" y="4055851"/>
                <a:ext cx="838691" cy="369332"/>
              </a:xfrm>
              <a:prstGeom prst="rect">
                <a:avLst/>
              </a:prstGeom>
              <a:noFill/>
            </p:spPr>
            <p:txBody>
              <a:bodyPr wrap="none" rtlCol="0">
                <a:spAutoFit/>
              </a:bodyPr>
              <a:lstStyle/>
              <a:p>
                <a:r>
                  <a:rPr lang="en-US" dirty="0">
                    <a:solidFill>
                      <a:srgbClr val="C00000"/>
                    </a:solidFill>
                  </a:rPr>
                  <a:t>GOFS</a:t>
                </a:r>
              </a:p>
            </p:txBody>
          </p:sp>
          <p:sp>
            <p:nvSpPr>
              <p:cNvPr id="12" name="TextBox 11">
                <a:extLst>
                  <a:ext uri="{FF2B5EF4-FFF2-40B4-BE49-F238E27FC236}">
                    <a16:creationId xmlns:a16="http://schemas.microsoft.com/office/drawing/2014/main" id="{4483F4BF-A671-0C49-AD45-B9449206B08B}"/>
                  </a:ext>
                </a:extLst>
              </p:cNvPr>
              <p:cNvSpPr txBox="1"/>
              <p:nvPr/>
            </p:nvSpPr>
            <p:spPr>
              <a:xfrm>
                <a:off x="2029299" y="2576583"/>
                <a:ext cx="774571" cy="646331"/>
              </a:xfrm>
              <a:prstGeom prst="rect">
                <a:avLst/>
              </a:prstGeom>
              <a:noFill/>
            </p:spPr>
            <p:txBody>
              <a:bodyPr wrap="none" rtlCol="0">
                <a:spAutoFit/>
              </a:bodyPr>
              <a:lstStyle/>
              <a:p>
                <a:r>
                  <a:rPr lang="en-US" dirty="0">
                    <a:solidFill>
                      <a:srgbClr val="7030A0"/>
                    </a:solidFill>
                  </a:rPr>
                  <a:t>POM </a:t>
                </a:r>
              </a:p>
              <a:p>
                <a:r>
                  <a:rPr lang="en-US" dirty="0" err="1">
                    <a:solidFill>
                      <a:srgbClr val="7030A0"/>
                    </a:solidFill>
                  </a:rPr>
                  <a:t>Oper</a:t>
                </a:r>
                <a:endParaRPr lang="en-US" dirty="0">
                  <a:solidFill>
                    <a:srgbClr val="7030A0"/>
                  </a:solidFill>
                </a:endParaRPr>
              </a:p>
            </p:txBody>
          </p:sp>
          <p:sp>
            <p:nvSpPr>
              <p:cNvPr id="13" name="TextBox 12">
                <a:extLst>
                  <a:ext uri="{FF2B5EF4-FFF2-40B4-BE49-F238E27FC236}">
                    <a16:creationId xmlns:a16="http://schemas.microsoft.com/office/drawing/2014/main" id="{49D00A53-24A3-A348-88AE-49DEA1E276DB}"/>
                  </a:ext>
                </a:extLst>
              </p:cNvPr>
              <p:cNvSpPr txBox="1"/>
              <p:nvPr/>
            </p:nvSpPr>
            <p:spPr>
              <a:xfrm>
                <a:off x="2733142" y="2885646"/>
                <a:ext cx="1061434" cy="674535"/>
              </a:xfrm>
              <a:prstGeom prst="rect">
                <a:avLst/>
              </a:prstGeom>
              <a:noFill/>
            </p:spPr>
            <p:txBody>
              <a:bodyPr wrap="square" rtlCol="0">
                <a:spAutoFit/>
              </a:bodyPr>
              <a:lstStyle/>
              <a:p>
                <a:r>
                  <a:rPr lang="en-US" dirty="0">
                    <a:solidFill>
                      <a:schemeClr val="accent1">
                        <a:lumMod val="75000"/>
                      </a:schemeClr>
                    </a:solidFill>
                  </a:rPr>
                  <a:t>POM </a:t>
                </a:r>
              </a:p>
              <a:p>
                <a:r>
                  <a:rPr lang="en-US" dirty="0" err="1">
                    <a:solidFill>
                      <a:schemeClr val="accent1">
                        <a:lumMod val="75000"/>
                      </a:schemeClr>
                    </a:solidFill>
                  </a:rPr>
                  <a:t>Exp</a:t>
                </a:r>
                <a:endParaRPr lang="en-US" dirty="0">
                  <a:solidFill>
                    <a:schemeClr val="accent1">
                      <a:lumMod val="75000"/>
                    </a:schemeClr>
                  </a:solidFill>
                </a:endParaRPr>
              </a:p>
            </p:txBody>
          </p:sp>
          <p:sp>
            <p:nvSpPr>
              <p:cNvPr id="14" name="Oval 13">
                <a:extLst>
                  <a:ext uri="{FF2B5EF4-FFF2-40B4-BE49-F238E27FC236}">
                    <a16:creationId xmlns:a16="http://schemas.microsoft.com/office/drawing/2014/main" id="{0B5B3611-A090-EC44-8A7B-810CB25C112E}"/>
                  </a:ext>
                </a:extLst>
              </p:cNvPr>
              <p:cNvSpPr/>
              <p:nvPr/>
            </p:nvSpPr>
            <p:spPr>
              <a:xfrm rot="6201409">
                <a:off x="3000186" y="3464061"/>
                <a:ext cx="1249831" cy="499826"/>
              </a:xfrm>
              <a:prstGeom prst="ellipse">
                <a:avLst/>
              </a:prstGeom>
              <a:solidFill>
                <a:srgbClr val="92D050">
                  <a:alpha val="32157"/>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8AF6A6B-1078-3444-BC80-83981394840E}"/>
                  </a:ext>
                </a:extLst>
              </p:cNvPr>
              <p:cNvSpPr/>
              <p:nvPr/>
            </p:nvSpPr>
            <p:spPr>
              <a:xfrm>
                <a:off x="6566194" y="4340594"/>
                <a:ext cx="1446029" cy="317894"/>
              </a:xfrm>
              <a:prstGeom prst="ellipse">
                <a:avLst/>
              </a:prstGeom>
              <a:solidFill>
                <a:srgbClr val="92D050">
                  <a:alpha val="32157"/>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1D7C3D-E82E-5348-A15C-C4779A854AE8}"/>
                  </a:ext>
                </a:extLst>
              </p:cNvPr>
              <p:cNvSpPr/>
              <p:nvPr/>
            </p:nvSpPr>
            <p:spPr>
              <a:xfrm>
                <a:off x="3881384" y="3293965"/>
                <a:ext cx="1538726" cy="674535"/>
              </a:xfrm>
              <a:prstGeom prst="rect">
                <a:avLst/>
              </a:prstGeom>
            </p:spPr>
            <p:txBody>
              <a:bodyPr wrap="square">
                <a:spAutoFit/>
              </a:bodyPr>
              <a:lstStyle/>
              <a:p>
                <a:r>
                  <a:rPr lang="en-US" dirty="0">
                    <a:solidFill>
                      <a:srgbClr val="00B050"/>
                    </a:solidFill>
                  </a:rPr>
                  <a:t>HYCOM </a:t>
                </a:r>
              </a:p>
              <a:p>
                <a:r>
                  <a:rPr lang="en-US" dirty="0" err="1">
                    <a:solidFill>
                      <a:srgbClr val="00B050"/>
                    </a:solidFill>
                  </a:rPr>
                  <a:t>Exp</a:t>
                </a:r>
                <a:endParaRPr lang="en-US" dirty="0">
                  <a:solidFill>
                    <a:srgbClr val="00B050"/>
                  </a:solidFill>
                </a:endParaRPr>
              </a:p>
            </p:txBody>
          </p:sp>
        </p:grpSp>
        <p:sp>
          <p:nvSpPr>
            <p:cNvPr id="18" name="Oval 17">
              <a:extLst>
                <a:ext uri="{FF2B5EF4-FFF2-40B4-BE49-F238E27FC236}">
                  <a16:creationId xmlns:a16="http://schemas.microsoft.com/office/drawing/2014/main" id="{4CA42E32-49E2-E94D-BE67-1863B29E6CFD}"/>
                </a:ext>
              </a:extLst>
            </p:cNvPr>
            <p:cNvSpPr/>
            <p:nvPr/>
          </p:nvSpPr>
          <p:spPr>
            <a:xfrm>
              <a:off x="4175025" y="6122020"/>
              <a:ext cx="155705" cy="164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555DE50-C914-5D43-9C86-CB95344DECA6}"/>
              </a:ext>
            </a:extLst>
          </p:cNvPr>
          <p:cNvSpPr txBox="1"/>
          <p:nvPr/>
        </p:nvSpPr>
        <p:spPr>
          <a:xfrm>
            <a:off x="1715419" y="129424"/>
            <a:ext cx="6118983" cy="954107"/>
          </a:xfrm>
          <a:prstGeom prst="rect">
            <a:avLst/>
          </a:prstGeom>
          <a:noFill/>
        </p:spPr>
        <p:txBody>
          <a:bodyPr wrap="none" rtlCol="0">
            <a:spAutoFit/>
          </a:bodyPr>
          <a:lstStyle/>
          <a:p>
            <a:pPr algn="ctr"/>
            <a:r>
              <a:rPr lang="en-US" sz="2800" dirty="0">
                <a:solidFill>
                  <a:schemeClr val="bg1"/>
                </a:solidFill>
                <a:latin typeface="Helvetica" pitchFamily="2" charset="0"/>
              </a:rPr>
              <a:t>Evaluation of Surface Ocean Metrics </a:t>
            </a:r>
          </a:p>
          <a:p>
            <a:pPr algn="ctr"/>
            <a:r>
              <a:rPr lang="en-US" sz="2800" dirty="0">
                <a:latin typeface="Helvetica" pitchFamily="2" charset="0"/>
              </a:rPr>
              <a:t>Relevant to Air-Sea Heat Fluxes </a:t>
            </a:r>
          </a:p>
        </p:txBody>
      </p:sp>
      <p:sp>
        <p:nvSpPr>
          <p:cNvPr id="20" name="Rectangle 19">
            <a:extLst>
              <a:ext uri="{FF2B5EF4-FFF2-40B4-BE49-F238E27FC236}">
                <a16:creationId xmlns:a16="http://schemas.microsoft.com/office/drawing/2014/main" id="{3B1FAD25-A06C-F448-843F-66C1F23B86D5}"/>
              </a:ext>
            </a:extLst>
          </p:cNvPr>
          <p:cNvSpPr/>
          <p:nvPr/>
        </p:nvSpPr>
        <p:spPr>
          <a:xfrm>
            <a:off x="599822" y="5893598"/>
            <a:ext cx="8256828"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0" i="0" u="none" strike="noStrike" dirty="0">
                <a:solidFill>
                  <a:srgbClr val="0D1B2A"/>
                </a:solidFill>
                <a:effectLst/>
                <a:latin typeface="Verdana" panose="020B0604030504040204" pitchFamily="34" charset="0"/>
              </a:rPr>
              <a:t>GOFS 3.1 has the best skill for the upper ocean metrics, followed by HWRF-HYCOM experimental and HWRF-POM experimental, while HWRF-POM operational has a poor skill for the same metrics. </a:t>
            </a:r>
            <a:endParaRPr lang="en-US" dirty="0"/>
          </a:p>
        </p:txBody>
      </p:sp>
    </p:spTree>
    <p:extLst>
      <p:ext uri="{BB962C8B-B14F-4D97-AF65-F5344CB8AC3E}">
        <p14:creationId xmlns:p14="http://schemas.microsoft.com/office/powerpoint/2010/main" val="662831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B78A5-B348-5146-B7AD-D2DF89E95B4D}"/>
              </a:ext>
            </a:extLst>
          </p:cNvPr>
          <p:cNvSpPr txBox="1"/>
          <p:nvPr/>
        </p:nvSpPr>
        <p:spPr>
          <a:xfrm>
            <a:off x="4171365" y="3832561"/>
            <a:ext cx="87747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solidFill>
                  <a:schemeClr val="tx1"/>
                </a:solidFill>
              </a:rPr>
              <a:t>MOM6</a:t>
            </a:r>
          </a:p>
        </p:txBody>
      </p:sp>
      <p:sp>
        <p:nvSpPr>
          <p:cNvPr id="4" name="TextBox 3">
            <a:extLst>
              <a:ext uri="{FF2B5EF4-FFF2-40B4-BE49-F238E27FC236}">
                <a16:creationId xmlns:a16="http://schemas.microsoft.com/office/drawing/2014/main" id="{7F0CE484-E652-1D49-ACA7-CF4DE5243529}"/>
              </a:ext>
            </a:extLst>
          </p:cNvPr>
          <p:cNvSpPr txBox="1"/>
          <p:nvPr/>
        </p:nvSpPr>
        <p:spPr>
          <a:xfrm>
            <a:off x="399652" y="32438"/>
            <a:ext cx="8420895" cy="523220"/>
          </a:xfrm>
          <a:prstGeom prst="rect">
            <a:avLst/>
          </a:prstGeom>
          <a:noFill/>
        </p:spPr>
        <p:txBody>
          <a:bodyPr wrap="none" rtlCol="0">
            <a:spAutoFit/>
          </a:bodyPr>
          <a:lstStyle/>
          <a:p>
            <a:r>
              <a:rPr lang="en-US" sz="2800" dirty="0">
                <a:solidFill>
                  <a:schemeClr val="bg1"/>
                </a:solidFill>
              </a:rPr>
              <a:t>Near Future of NOAA Hurricane Forecasting Models</a:t>
            </a:r>
          </a:p>
        </p:txBody>
      </p:sp>
      <p:sp>
        <p:nvSpPr>
          <p:cNvPr id="5" name="TextBox 4">
            <a:extLst>
              <a:ext uri="{FF2B5EF4-FFF2-40B4-BE49-F238E27FC236}">
                <a16:creationId xmlns:a16="http://schemas.microsoft.com/office/drawing/2014/main" id="{C457BDA3-9152-E645-8A03-8519030DCE38}"/>
              </a:ext>
            </a:extLst>
          </p:cNvPr>
          <p:cNvSpPr txBox="1"/>
          <p:nvPr/>
        </p:nvSpPr>
        <p:spPr>
          <a:xfrm>
            <a:off x="4296551" y="1258028"/>
            <a:ext cx="62709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FV3</a:t>
            </a:r>
          </a:p>
        </p:txBody>
      </p:sp>
      <p:pic>
        <p:nvPicPr>
          <p:cNvPr id="6" name="Picture 5">
            <a:extLst>
              <a:ext uri="{FF2B5EF4-FFF2-40B4-BE49-F238E27FC236}">
                <a16:creationId xmlns:a16="http://schemas.microsoft.com/office/drawing/2014/main" id="{D8A99316-62D5-6D40-99F1-304C454EEEE5}"/>
              </a:ext>
            </a:extLst>
          </p:cNvPr>
          <p:cNvPicPr>
            <a:picLocks noChangeAspect="1"/>
          </p:cNvPicPr>
          <p:nvPr/>
        </p:nvPicPr>
        <p:blipFill>
          <a:blip r:embed="rId2"/>
          <a:stretch>
            <a:fillRect/>
          </a:stretch>
        </p:blipFill>
        <p:spPr>
          <a:xfrm>
            <a:off x="606877" y="818561"/>
            <a:ext cx="2495552" cy="2495552"/>
          </a:xfrm>
          <a:prstGeom prst="rect">
            <a:avLst/>
          </a:prstGeom>
        </p:spPr>
      </p:pic>
      <p:pic>
        <p:nvPicPr>
          <p:cNvPr id="7" name="Picture 6">
            <a:extLst>
              <a:ext uri="{FF2B5EF4-FFF2-40B4-BE49-F238E27FC236}">
                <a16:creationId xmlns:a16="http://schemas.microsoft.com/office/drawing/2014/main" id="{DE6C21BD-ED52-C34B-8719-89A5AE3C2A6F}"/>
              </a:ext>
            </a:extLst>
          </p:cNvPr>
          <p:cNvPicPr>
            <a:picLocks noChangeAspect="1"/>
          </p:cNvPicPr>
          <p:nvPr/>
        </p:nvPicPr>
        <p:blipFill>
          <a:blip r:embed="rId3"/>
          <a:stretch>
            <a:fillRect/>
          </a:stretch>
        </p:blipFill>
        <p:spPr>
          <a:xfrm>
            <a:off x="104265" y="3832561"/>
            <a:ext cx="3989600" cy="2642327"/>
          </a:xfrm>
          <a:prstGeom prst="rect">
            <a:avLst/>
          </a:prstGeom>
        </p:spPr>
      </p:pic>
      <p:sp>
        <p:nvSpPr>
          <p:cNvPr id="8" name="TextBox 7">
            <a:extLst>
              <a:ext uri="{FF2B5EF4-FFF2-40B4-BE49-F238E27FC236}">
                <a16:creationId xmlns:a16="http://schemas.microsoft.com/office/drawing/2014/main" id="{CEEDBC93-3A2B-674E-89F9-DDC06E23E416}"/>
              </a:ext>
            </a:extLst>
          </p:cNvPr>
          <p:cNvSpPr txBox="1"/>
          <p:nvPr/>
        </p:nvSpPr>
        <p:spPr>
          <a:xfrm>
            <a:off x="3199845" y="846799"/>
            <a:ext cx="3147080" cy="369332"/>
          </a:xfrm>
          <a:prstGeom prst="rect">
            <a:avLst/>
          </a:prstGeom>
          <a:noFill/>
        </p:spPr>
        <p:txBody>
          <a:bodyPr wrap="none" rtlCol="0">
            <a:spAutoFit/>
          </a:bodyPr>
          <a:lstStyle/>
          <a:p>
            <a:r>
              <a:rPr lang="en-US" dirty="0"/>
              <a:t>Finite Volume Cubed-Sphere</a:t>
            </a:r>
          </a:p>
        </p:txBody>
      </p:sp>
      <p:sp>
        <p:nvSpPr>
          <p:cNvPr id="9" name="TextBox 8">
            <a:extLst>
              <a:ext uri="{FF2B5EF4-FFF2-40B4-BE49-F238E27FC236}">
                <a16:creationId xmlns:a16="http://schemas.microsoft.com/office/drawing/2014/main" id="{F7D8B8B3-DAE8-3F4A-81AF-4363EF6DA12B}"/>
              </a:ext>
            </a:extLst>
          </p:cNvPr>
          <p:cNvSpPr txBox="1"/>
          <p:nvPr/>
        </p:nvSpPr>
        <p:spPr>
          <a:xfrm>
            <a:off x="3382841" y="4308368"/>
            <a:ext cx="2454518" cy="369332"/>
          </a:xfrm>
          <a:prstGeom prst="rect">
            <a:avLst/>
          </a:prstGeom>
          <a:noFill/>
        </p:spPr>
        <p:txBody>
          <a:bodyPr wrap="none" rtlCol="0">
            <a:spAutoFit/>
          </a:bodyPr>
          <a:lstStyle/>
          <a:p>
            <a:r>
              <a:rPr lang="en-US" dirty="0"/>
              <a:t>Modular Ocean Model</a:t>
            </a:r>
          </a:p>
        </p:txBody>
      </p:sp>
      <p:cxnSp>
        <p:nvCxnSpPr>
          <p:cNvPr id="11" name="Straight Arrow Connector 10">
            <a:extLst>
              <a:ext uri="{FF2B5EF4-FFF2-40B4-BE49-F238E27FC236}">
                <a16:creationId xmlns:a16="http://schemas.microsoft.com/office/drawing/2014/main" id="{CFA5BA31-0012-564E-8F33-3AC5083B71B0}"/>
              </a:ext>
            </a:extLst>
          </p:cNvPr>
          <p:cNvCxnSpPr>
            <a:cxnSpLocks/>
          </p:cNvCxnSpPr>
          <p:nvPr/>
        </p:nvCxnSpPr>
        <p:spPr>
          <a:xfrm>
            <a:off x="4474029" y="1700284"/>
            <a:ext cx="0" cy="20690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C85FD0-89C4-A342-B809-5622DB6AC578}"/>
              </a:ext>
            </a:extLst>
          </p:cNvPr>
          <p:cNvCxnSpPr>
            <a:cxnSpLocks/>
          </p:cNvCxnSpPr>
          <p:nvPr/>
        </p:nvCxnSpPr>
        <p:spPr>
          <a:xfrm flipV="1">
            <a:off x="4773385" y="1689398"/>
            <a:ext cx="0" cy="20661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7732FA3-7A44-0346-A5ED-39B1492CCD89}"/>
              </a:ext>
            </a:extLst>
          </p:cNvPr>
          <p:cNvSpPr txBox="1"/>
          <p:nvPr/>
        </p:nvSpPr>
        <p:spPr>
          <a:xfrm>
            <a:off x="6504268" y="2537818"/>
            <a:ext cx="751113"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JEDI</a:t>
            </a:r>
          </a:p>
        </p:txBody>
      </p:sp>
      <p:sp>
        <p:nvSpPr>
          <p:cNvPr id="20" name="TextBox 19">
            <a:extLst>
              <a:ext uri="{FF2B5EF4-FFF2-40B4-BE49-F238E27FC236}">
                <a16:creationId xmlns:a16="http://schemas.microsoft.com/office/drawing/2014/main" id="{C8104D8C-298F-7941-B10F-2A907AA729EF}"/>
              </a:ext>
            </a:extLst>
          </p:cNvPr>
          <p:cNvSpPr txBox="1"/>
          <p:nvPr/>
        </p:nvSpPr>
        <p:spPr>
          <a:xfrm>
            <a:off x="4923649" y="2990947"/>
            <a:ext cx="3912353" cy="646331"/>
          </a:xfrm>
          <a:prstGeom prst="rect">
            <a:avLst/>
          </a:prstGeom>
          <a:noFill/>
        </p:spPr>
        <p:txBody>
          <a:bodyPr wrap="none" rtlCol="0">
            <a:spAutoFit/>
          </a:bodyPr>
          <a:lstStyle/>
          <a:p>
            <a:pPr algn="ctr"/>
            <a:r>
              <a:rPr lang="en-US" dirty="0"/>
              <a:t>The Joint Effort for Data Assimilation</a:t>
            </a:r>
          </a:p>
          <a:p>
            <a:pPr algn="ctr"/>
            <a:r>
              <a:rPr lang="en-US" dirty="0"/>
              <a:t>Integration</a:t>
            </a:r>
          </a:p>
        </p:txBody>
      </p:sp>
      <p:cxnSp>
        <p:nvCxnSpPr>
          <p:cNvPr id="21" name="Straight Arrow Connector 20">
            <a:extLst>
              <a:ext uri="{FF2B5EF4-FFF2-40B4-BE49-F238E27FC236}">
                <a16:creationId xmlns:a16="http://schemas.microsoft.com/office/drawing/2014/main" id="{103BDCE0-C603-BD49-AEE8-B1E4D52DD005}"/>
              </a:ext>
            </a:extLst>
          </p:cNvPr>
          <p:cNvCxnSpPr>
            <a:cxnSpLocks/>
          </p:cNvCxnSpPr>
          <p:nvPr/>
        </p:nvCxnSpPr>
        <p:spPr>
          <a:xfrm flipH="1" flipV="1">
            <a:off x="5048836" y="1442695"/>
            <a:ext cx="1830988" cy="1029804"/>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C444E1A-A5A0-494B-A878-49D8B9002721}"/>
              </a:ext>
            </a:extLst>
          </p:cNvPr>
          <p:cNvCxnSpPr>
            <a:cxnSpLocks/>
            <a:stCxn id="20" idx="0"/>
          </p:cNvCxnSpPr>
          <p:nvPr/>
        </p:nvCxnSpPr>
        <p:spPr>
          <a:xfrm flipH="1">
            <a:off x="5117594" y="2990947"/>
            <a:ext cx="1762232" cy="102628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281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2B9544-6C13-B244-BEB2-D203B9BB22FB}"/>
              </a:ext>
            </a:extLst>
          </p:cNvPr>
          <p:cNvSpPr txBox="1"/>
          <p:nvPr/>
        </p:nvSpPr>
        <p:spPr>
          <a:xfrm>
            <a:off x="1183225" y="140310"/>
            <a:ext cx="7183377" cy="954107"/>
          </a:xfrm>
          <a:prstGeom prst="rect">
            <a:avLst/>
          </a:prstGeom>
          <a:noFill/>
        </p:spPr>
        <p:txBody>
          <a:bodyPr wrap="none" rtlCol="0">
            <a:spAutoFit/>
          </a:bodyPr>
          <a:lstStyle/>
          <a:p>
            <a:pPr algn="ctr"/>
            <a:r>
              <a:rPr lang="en-US" sz="2800" dirty="0">
                <a:solidFill>
                  <a:schemeClr val="bg1"/>
                </a:solidFill>
                <a:latin typeface="Helvetica" pitchFamily="2" charset="0"/>
              </a:rPr>
              <a:t>Daily Profile Comparisons between  </a:t>
            </a:r>
          </a:p>
          <a:p>
            <a:pPr algn="ctr"/>
            <a:r>
              <a:rPr lang="en-US" sz="2800" dirty="0">
                <a:latin typeface="Helvetica" pitchFamily="2" charset="0"/>
              </a:rPr>
              <a:t>Operational Ocean Models and Glider Data </a:t>
            </a:r>
          </a:p>
        </p:txBody>
      </p:sp>
      <p:pic>
        <p:nvPicPr>
          <p:cNvPr id="6" name="Picture 5">
            <a:extLst>
              <a:ext uri="{FF2B5EF4-FFF2-40B4-BE49-F238E27FC236}">
                <a16:creationId xmlns:a16="http://schemas.microsoft.com/office/drawing/2014/main" id="{2E0021F6-1DCA-8249-9891-D5932573AEF5}"/>
              </a:ext>
            </a:extLst>
          </p:cNvPr>
          <p:cNvPicPr>
            <a:picLocks noChangeAspect="1"/>
          </p:cNvPicPr>
          <p:nvPr/>
        </p:nvPicPr>
        <p:blipFill>
          <a:blip r:embed="rId2"/>
          <a:stretch>
            <a:fillRect/>
          </a:stretch>
        </p:blipFill>
        <p:spPr>
          <a:xfrm>
            <a:off x="1117600" y="1429406"/>
            <a:ext cx="6908800" cy="5422900"/>
          </a:xfrm>
          <a:prstGeom prst="rect">
            <a:avLst/>
          </a:prstGeom>
        </p:spPr>
      </p:pic>
      <p:sp>
        <p:nvSpPr>
          <p:cNvPr id="7" name="Rectangle 6">
            <a:extLst>
              <a:ext uri="{FF2B5EF4-FFF2-40B4-BE49-F238E27FC236}">
                <a16:creationId xmlns:a16="http://schemas.microsoft.com/office/drawing/2014/main" id="{4DA82693-F1D8-0A48-AA6C-F104ECAFD2E7}"/>
              </a:ext>
            </a:extLst>
          </p:cNvPr>
          <p:cNvSpPr/>
          <p:nvPr/>
        </p:nvSpPr>
        <p:spPr>
          <a:xfrm>
            <a:off x="1280886" y="1049188"/>
            <a:ext cx="7511143" cy="369332"/>
          </a:xfrm>
          <a:prstGeom prst="rect">
            <a:avLst/>
          </a:prstGeom>
        </p:spPr>
        <p:txBody>
          <a:bodyPr wrap="square">
            <a:spAutoFit/>
          </a:bodyPr>
          <a:lstStyle/>
          <a:p>
            <a:r>
              <a:rPr lang="en-US" dirty="0"/>
              <a:t>https://</a:t>
            </a:r>
            <a:r>
              <a:rPr lang="en-US" dirty="0" err="1"/>
              <a:t>rucool.marine.rutgers.edu</a:t>
            </a:r>
            <a:r>
              <a:rPr lang="en-US" dirty="0"/>
              <a:t>/hurricane/Hurricane_season_2019/</a:t>
            </a:r>
          </a:p>
        </p:txBody>
      </p:sp>
    </p:spTree>
    <p:extLst>
      <p:ext uri="{BB962C8B-B14F-4D97-AF65-F5344CB8AC3E}">
        <p14:creationId xmlns:p14="http://schemas.microsoft.com/office/powerpoint/2010/main" val="4068998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2B9544-6C13-B244-BEB2-D203B9BB22FB}"/>
              </a:ext>
            </a:extLst>
          </p:cNvPr>
          <p:cNvSpPr txBox="1"/>
          <p:nvPr/>
        </p:nvSpPr>
        <p:spPr>
          <a:xfrm>
            <a:off x="1183225" y="140310"/>
            <a:ext cx="7183377" cy="954107"/>
          </a:xfrm>
          <a:prstGeom prst="rect">
            <a:avLst/>
          </a:prstGeom>
          <a:noFill/>
        </p:spPr>
        <p:txBody>
          <a:bodyPr wrap="none" rtlCol="0">
            <a:spAutoFit/>
          </a:bodyPr>
          <a:lstStyle/>
          <a:p>
            <a:pPr algn="ctr"/>
            <a:r>
              <a:rPr lang="en-US" sz="2800" dirty="0">
                <a:solidFill>
                  <a:schemeClr val="bg1"/>
                </a:solidFill>
                <a:latin typeface="Helvetica" pitchFamily="2" charset="0"/>
              </a:rPr>
              <a:t>Daily Profile Comparisons between  </a:t>
            </a:r>
          </a:p>
          <a:p>
            <a:pPr algn="ctr"/>
            <a:r>
              <a:rPr lang="en-US" sz="2800" dirty="0">
                <a:latin typeface="Helvetica" pitchFamily="2" charset="0"/>
              </a:rPr>
              <a:t>Operational Ocean Models and Glider Data </a:t>
            </a:r>
          </a:p>
        </p:txBody>
      </p:sp>
      <p:pic>
        <p:nvPicPr>
          <p:cNvPr id="4" name="Picture 3">
            <a:extLst>
              <a:ext uri="{FF2B5EF4-FFF2-40B4-BE49-F238E27FC236}">
                <a16:creationId xmlns:a16="http://schemas.microsoft.com/office/drawing/2014/main" id="{0C8E59AA-224F-0B4E-90E0-3D70ABA2FBC0}"/>
              </a:ext>
            </a:extLst>
          </p:cNvPr>
          <p:cNvPicPr>
            <a:picLocks noChangeAspect="1"/>
          </p:cNvPicPr>
          <p:nvPr/>
        </p:nvPicPr>
        <p:blipFill>
          <a:blip r:embed="rId2"/>
          <a:stretch>
            <a:fillRect/>
          </a:stretch>
        </p:blipFill>
        <p:spPr>
          <a:xfrm>
            <a:off x="1333213" y="1342571"/>
            <a:ext cx="6883400" cy="5435600"/>
          </a:xfrm>
          <a:prstGeom prst="rect">
            <a:avLst/>
          </a:prstGeom>
        </p:spPr>
      </p:pic>
    </p:spTree>
    <p:extLst>
      <p:ext uri="{BB962C8B-B14F-4D97-AF65-F5344CB8AC3E}">
        <p14:creationId xmlns:p14="http://schemas.microsoft.com/office/powerpoint/2010/main" val="4022628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DA8A153-BCE4-154E-BCA1-1DE43C94EBBA}"/>
              </a:ext>
            </a:extLst>
          </p:cNvPr>
          <p:cNvGrpSpPr/>
          <p:nvPr/>
        </p:nvGrpSpPr>
        <p:grpSpPr>
          <a:xfrm>
            <a:off x="1516469" y="1418264"/>
            <a:ext cx="6191362" cy="2731814"/>
            <a:chOff x="147604" y="569179"/>
            <a:chExt cx="6191362" cy="2731814"/>
          </a:xfrm>
        </p:grpSpPr>
        <p:pic>
          <p:nvPicPr>
            <p:cNvPr id="2" name="Picture 1">
              <a:extLst>
                <a:ext uri="{FF2B5EF4-FFF2-40B4-BE49-F238E27FC236}">
                  <a16:creationId xmlns:a16="http://schemas.microsoft.com/office/drawing/2014/main" id="{CF339184-5E7A-104A-9C4A-922D411AABC9}"/>
                </a:ext>
              </a:extLst>
            </p:cNvPr>
            <p:cNvPicPr>
              <a:picLocks noChangeAspect="1"/>
            </p:cNvPicPr>
            <p:nvPr/>
          </p:nvPicPr>
          <p:blipFill>
            <a:blip r:embed="rId2"/>
            <a:stretch>
              <a:fillRect/>
            </a:stretch>
          </p:blipFill>
          <p:spPr>
            <a:xfrm>
              <a:off x="5455584" y="1103892"/>
              <a:ext cx="883382" cy="2185607"/>
            </a:xfrm>
            <a:prstGeom prst="rect">
              <a:avLst/>
            </a:prstGeom>
          </p:spPr>
        </p:pic>
        <p:pic>
          <p:nvPicPr>
            <p:cNvPr id="3" name="Picture 2">
              <a:extLst>
                <a:ext uri="{FF2B5EF4-FFF2-40B4-BE49-F238E27FC236}">
                  <a16:creationId xmlns:a16="http://schemas.microsoft.com/office/drawing/2014/main" id="{FF8C803E-5933-5F43-B626-AA1D1EEDB25D}"/>
                </a:ext>
              </a:extLst>
            </p:cNvPr>
            <p:cNvPicPr>
              <a:picLocks noChangeAspect="1"/>
            </p:cNvPicPr>
            <p:nvPr/>
          </p:nvPicPr>
          <p:blipFill>
            <a:blip r:embed="rId3"/>
            <a:stretch>
              <a:fillRect/>
            </a:stretch>
          </p:blipFill>
          <p:spPr>
            <a:xfrm>
              <a:off x="147604" y="1092399"/>
              <a:ext cx="2540000" cy="2197100"/>
            </a:xfrm>
            <a:prstGeom prst="rect">
              <a:avLst/>
            </a:prstGeom>
          </p:spPr>
        </p:pic>
        <p:sp>
          <p:nvSpPr>
            <p:cNvPr id="4" name="TextBox 3">
              <a:extLst>
                <a:ext uri="{FF2B5EF4-FFF2-40B4-BE49-F238E27FC236}">
                  <a16:creationId xmlns:a16="http://schemas.microsoft.com/office/drawing/2014/main" id="{1EF84D97-EA8D-B14B-9ABD-C77BD3792EB3}"/>
                </a:ext>
              </a:extLst>
            </p:cNvPr>
            <p:cNvSpPr txBox="1"/>
            <p:nvPr/>
          </p:nvSpPr>
          <p:spPr>
            <a:xfrm>
              <a:off x="409956" y="569179"/>
              <a:ext cx="2015295" cy="523220"/>
            </a:xfrm>
            <a:prstGeom prst="rect">
              <a:avLst/>
            </a:prstGeom>
            <a:noFill/>
          </p:spPr>
          <p:txBody>
            <a:bodyPr wrap="none" rtlCol="0">
              <a:spAutoFit/>
            </a:bodyPr>
            <a:lstStyle/>
            <a:p>
              <a:pPr algn="ctr"/>
              <a:r>
                <a:rPr lang="en-US" sz="1400" dirty="0"/>
                <a:t>MODIS Color Index </a:t>
              </a:r>
            </a:p>
            <a:p>
              <a:pPr algn="ctr"/>
              <a:r>
                <a:rPr lang="en-US" sz="1400" dirty="0"/>
                <a:t>Aug 25 /2019 17:50 GMT</a:t>
              </a:r>
            </a:p>
          </p:txBody>
        </p:sp>
        <p:pic>
          <p:nvPicPr>
            <p:cNvPr id="5" name="Picture 4">
              <a:extLst>
                <a:ext uri="{FF2B5EF4-FFF2-40B4-BE49-F238E27FC236}">
                  <a16:creationId xmlns:a16="http://schemas.microsoft.com/office/drawing/2014/main" id="{76D845C4-0196-2847-92B8-FD8B9D1E40A3}"/>
                </a:ext>
              </a:extLst>
            </p:cNvPr>
            <p:cNvPicPr>
              <a:picLocks noChangeAspect="1"/>
            </p:cNvPicPr>
            <p:nvPr/>
          </p:nvPicPr>
          <p:blipFill>
            <a:blip r:embed="rId4"/>
            <a:stretch>
              <a:fillRect/>
            </a:stretch>
          </p:blipFill>
          <p:spPr>
            <a:xfrm>
              <a:off x="2801594" y="1103893"/>
              <a:ext cx="2540000" cy="2197100"/>
            </a:xfrm>
            <a:prstGeom prst="rect">
              <a:avLst/>
            </a:prstGeom>
          </p:spPr>
        </p:pic>
        <p:sp>
          <p:nvSpPr>
            <p:cNvPr id="6" name="TextBox 5">
              <a:extLst>
                <a:ext uri="{FF2B5EF4-FFF2-40B4-BE49-F238E27FC236}">
                  <a16:creationId xmlns:a16="http://schemas.microsoft.com/office/drawing/2014/main" id="{06D43B38-F89B-414F-8FA7-A48DA49186E4}"/>
                </a:ext>
              </a:extLst>
            </p:cNvPr>
            <p:cNvSpPr txBox="1"/>
            <p:nvPr/>
          </p:nvSpPr>
          <p:spPr>
            <a:xfrm>
              <a:off x="3063946" y="569179"/>
              <a:ext cx="2015296" cy="523220"/>
            </a:xfrm>
            <a:prstGeom prst="rect">
              <a:avLst/>
            </a:prstGeom>
            <a:noFill/>
          </p:spPr>
          <p:txBody>
            <a:bodyPr wrap="none" rtlCol="0">
              <a:spAutoFit/>
            </a:bodyPr>
            <a:lstStyle/>
            <a:p>
              <a:pPr algn="ctr"/>
              <a:r>
                <a:rPr lang="en-US" sz="1400" dirty="0"/>
                <a:t>MODIS Color Index </a:t>
              </a:r>
            </a:p>
            <a:p>
              <a:pPr algn="ctr"/>
              <a:r>
                <a:rPr lang="en-US" sz="1400" dirty="0"/>
                <a:t>Aug 30 /2019 18:10 GMT</a:t>
              </a:r>
            </a:p>
          </p:txBody>
        </p:sp>
      </p:grpSp>
      <p:sp>
        <p:nvSpPr>
          <p:cNvPr id="8" name="Rectangle 7">
            <a:extLst>
              <a:ext uri="{FF2B5EF4-FFF2-40B4-BE49-F238E27FC236}">
                <a16:creationId xmlns:a16="http://schemas.microsoft.com/office/drawing/2014/main" id="{B7BDC6E8-4508-B449-BA66-D4EBB4E9AC4C}"/>
              </a:ext>
            </a:extLst>
          </p:cNvPr>
          <p:cNvSpPr/>
          <p:nvPr/>
        </p:nvSpPr>
        <p:spPr>
          <a:xfrm>
            <a:off x="819697" y="4378777"/>
            <a:ext cx="7888662" cy="1477328"/>
          </a:xfrm>
          <a:prstGeom prst="rect">
            <a:avLst/>
          </a:prstGeom>
        </p:spPr>
        <p:txBody>
          <a:bodyPr wrap="square">
            <a:spAutoFit/>
          </a:bodyPr>
          <a:lstStyle/>
          <a:p>
            <a:r>
              <a:rPr lang="en-US" b="0" i="0" u="none" strike="noStrike" dirty="0">
                <a:solidFill>
                  <a:srgbClr val="0D1B2A"/>
                </a:solidFill>
                <a:effectLst/>
                <a:latin typeface="Verdana" panose="020B0604030504040204" pitchFamily="34" charset="0"/>
              </a:rPr>
              <a:t>MODIS Color Index derived from reflectance data at 555 nm after correction for gaseous absorption, molecular scattering, and sun glint effects (Hu 2011) </a:t>
            </a:r>
            <a:r>
              <a:rPr lang="en-US" b="0" i="0" u="none" strike="noStrike" dirty="0">
                <a:solidFill>
                  <a:srgbClr val="A5CD4E"/>
                </a:solidFill>
                <a:effectLst/>
                <a:latin typeface="Arial" panose="020B0604020202020204" pitchFamily="34" charset="0"/>
                <a:hlinkClick r:id="rId5"/>
              </a:rPr>
              <a:t>https://optics.marine.usf.edu/cgi-bin/optics_data</a:t>
            </a:r>
            <a:r>
              <a:rPr lang="en-US" b="0" i="0" u="none" strike="noStrike" dirty="0">
                <a:solidFill>
                  <a:srgbClr val="0D1B2A"/>
                </a:solidFill>
                <a:effectLst/>
                <a:latin typeface="Verdana" panose="020B0604030504040204" pitchFamily="34" charset="0"/>
              </a:rPr>
              <a:t>. This color index is a good proxy for turbidity signals (</a:t>
            </a:r>
            <a:r>
              <a:rPr lang="en-US" b="0" i="0" u="none" strike="noStrike" dirty="0" err="1">
                <a:solidFill>
                  <a:srgbClr val="0D1B2A"/>
                </a:solidFill>
                <a:effectLst/>
                <a:latin typeface="Verdana" panose="020B0604030504040204" pitchFamily="34" charset="0"/>
              </a:rPr>
              <a:t>Saldias</a:t>
            </a:r>
            <a:r>
              <a:rPr lang="en-US" b="0" i="0" u="none" strike="noStrike" dirty="0">
                <a:solidFill>
                  <a:srgbClr val="0D1B2A"/>
                </a:solidFill>
                <a:effectLst/>
                <a:latin typeface="Verdana" panose="020B0604030504040204" pitchFamily="34" charset="0"/>
              </a:rPr>
              <a:t> et al. 2012)</a:t>
            </a:r>
            <a:r>
              <a:rPr lang="en-US" b="0" i="0" u="none" strike="noStrike" dirty="0">
                <a:solidFill>
                  <a:srgbClr val="0D1B2A"/>
                </a:solidFill>
                <a:effectLst/>
                <a:latin typeface="Arial" panose="020B0604020202020204" pitchFamily="34" charset="0"/>
              </a:rPr>
              <a:t>.</a:t>
            </a:r>
            <a:endParaRPr lang="en-US" dirty="0"/>
          </a:p>
        </p:txBody>
      </p:sp>
      <p:sp>
        <p:nvSpPr>
          <p:cNvPr id="10" name="TextBox 9">
            <a:extLst>
              <a:ext uri="{FF2B5EF4-FFF2-40B4-BE49-F238E27FC236}">
                <a16:creationId xmlns:a16="http://schemas.microsoft.com/office/drawing/2014/main" id="{81162C11-C573-6142-8618-F44E3BDFE04A}"/>
              </a:ext>
            </a:extLst>
          </p:cNvPr>
          <p:cNvSpPr txBox="1"/>
          <p:nvPr/>
        </p:nvSpPr>
        <p:spPr>
          <a:xfrm>
            <a:off x="80301" y="79719"/>
            <a:ext cx="9063699" cy="1077218"/>
          </a:xfrm>
          <a:prstGeom prst="rect">
            <a:avLst/>
          </a:prstGeom>
          <a:noFill/>
        </p:spPr>
        <p:txBody>
          <a:bodyPr wrap="none" rtlCol="0">
            <a:spAutoFit/>
          </a:bodyPr>
          <a:lstStyle/>
          <a:p>
            <a:pPr algn="ctr"/>
            <a:r>
              <a:rPr lang="en-US" sz="3200" dirty="0">
                <a:solidFill>
                  <a:schemeClr val="bg1"/>
                </a:solidFill>
                <a:latin typeface="Helvetica" pitchFamily="2" charset="0"/>
              </a:rPr>
              <a:t>Influence of the Barrier Layer on the Mixed Layer</a:t>
            </a:r>
          </a:p>
          <a:p>
            <a:pPr algn="ctr"/>
            <a:r>
              <a:rPr lang="en-US" sz="3200" dirty="0">
                <a:latin typeface="Helvetica" pitchFamily="2" charset="0"/>
              </a:rPr>
              <a:t>Response to storms</a:t>
            </a:r>
            <a:r>
              <a:rPr lang="en-US" sz="3200" dirty="0">
                <a:solidFill>
                  <a:schemeClr val="bg1"/>
                </a:solidFill>
                <a:latin typeface="Helvetica" pitchFamily="2" charset="0"/>
              </a:rPr>
              <a:t> </a:t>
            </a:r>
          </a:p>
        </p:txBody>
      </p:sp>
    </p:spTree>
    <p:extLst>
      <p:ext uri="{BB962C8B-B14F-4D97-AF65-F5344CB8AC3E}">
        <p14:creationId xmlns:p14="http://schemas.microsoft.com/office/powerpoint/2010/main" val="2666120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8B48A1-F9D8-5F4D-AD02-54B0E90F6AC4}"/>
              </a:ext>
            </a:extLst>
          </p:cNvPr>
          <p:cNvSpPr txBox="1"/>
          <p:nvPr/>
        </p:nvSpPr>
        <p:spPr>
          <a:xfrm>
            <a:off x="665321" y="10510"/>
            <a:ext cx="7813357" cy="584775"/>
          </a:xfrm>
          <a:prstGeom prst="rect">
            <a:avLst/>
          </a:prstGeom>
          <a:noFill/>
        </p:spPr>
        <p:txBody>
          <a:bodyPr wrap="none" rtlCol="0">
            <a:spAutoFit/>
          </a:bodyPr>
          <a:lstStyle/>
          <a:p>
            <a:r>
              <a:rPr lang="en-US" sz="3200" dirty="0">
                <a:solidFill>
                  <a:schemeClr val="bg1"/>
                </a:solidFill>
                <a:latin typeface="Helvetica" pitchFamily="2" charset="0"/>
              </a:rPr>
              <a:t>Overview of the Hurricane Glider Program</a:t>
            </a:r>
          </a:p>
        </p:txBody>
      </p:sp>
      <p:sp>
        <p:nvSpPr>
          <p:cNvPr id="3" name="Rectangle 2">
            <a:extLst>
              <a:ext uri="{FF2B5EF4-FFF2-40B4-BE49-F238E27FC236}">
                <a16:creationId xmlns:a16="http://schemas.microsoft.com/office/drawing/2014/main" id="{D46E4610-0695-4D4D-B713-48379B693026}"/>
              </a:ext>
            </a:extLst>
          </p:cNvPr>
          <p:cNvSpPr/>
          <p:nvPr/>
        </p:nvSpPr>
        <p:spPr>
          <a:xfrm>
            <a:off x="370113" y="1185479"/>
            <a:ext cx="8490858" cy="2308324"/>
          </a:xfrm>
          <a:prstGeom prst="rect">
            <a:avLst/>
          </a:prstGeom>
        </p:spPr>
        <p:txBody>
          <a:bodyPr wrap="square">
            <a:spAutoFit/>
          </a:bodyPr>
          <a:lstStyle/>
          <a:p>
            <a:r>
              <a:rPr lang="en-US" sz="2400" b="0" i="0" u="none" strike="noStrike" dirty="0">
                <a:effectLst/>
                <a:latin typeface="Merriweather Light"/>
              </a:rPr>
              <a:t>“</a:t>
            </a:r>
            <a:r>
              <a:rPr lang="en-US" sz="2400" dirty="0">
                <a:latin typeface="Merriweather Light"/>
              </a:rPr>
              <a:t>It is a </a:t>
            </a:r>
            <a:r>
              <a:rPr lang="en-US" sz="2400" b="0" i="0" u="none" strike="noStrike" dirty="0">
                <a:effectLst/>
                <a:latin typeface="Merriweather Light"/>
              </a:rPr>
              <a:t>multi-institutional effort that brings together the research and operational components within NOAA and the university community to implement and carry out sustained and targeted ocean observations from underwater gliders in the Caribbean Sea and tropical North Atlantic Ocean in support of hurricane studies and forecasts”.</a:t>
            </a:r>
          </a:p>
        </p:txBody>
      </p:sp>
      <p:sp>
        <p:nvSpPr>
          <p:cNvPr id="4" name="Rectangle 3">
            <a:extLst>
              <a:ext uri="{FF2B5EF4-FFF2-40B4-BE49-F238E27FC236}">
                <a16:creationId xmlns:a16="http://schemas.microsoft.com/office/drawing/2014/main" id="{C862BF8C-75D9-024C-88A5-399AE636728D}"/>
              </a:ext>
            </a:extLst>
          </p:cNvPr>
          <p:cNvSpPr/>
          <p:nvPr/>
        </p:nvSpPr>
        <p:spPr>
          <a:xfrm>
            <a:off x="413656" y="3623018"/>
            <a:ext cx="8403772" cy="3046988"/>
          </a:xfrm>
          <a:prstGeom prst="rect">
            <a:avLst/>
          </a:prstGeom>
        </p:spPr>
        <p:txBody>
          <a:bodyPr wrap="square">
            <a:spAutoFit/>
          </a:bodyPr>
          <a:lstStyle/>
          <a:p>
            <a:r>
              <a:rPr lang="en-US" sz="2400" b="1" i="0" u="none" strike="noStrike" dirty="0">
                <a:solidFill>
                  <a:srgbClr val="333333"/>
                </a:solidFill>
                <a:effectLst/>
                <a:latin typeface="Merriweather Light"/>
              </a:rPr>
              <a:t>The goal of this work is to enhance our understanding of air-sea interaction processes during hurricane force wind events. In order to accomplish this goal, a pilot network of hurricane underwater gliders is implemented to:</a:t>
            </a:r>
            <a:endParaRPr lang="en-US" sz="2400" b="0" i="0" u="none" strike="noStrike" dirty="0">
              <a:solidFill>
                <a:srgbClr val="333333"/>
              </a:solidFill>
              <a:effectLst/>
              <a:latin typeface="Merriweather Light"/>
            </a:endParaRPr>
          </a:p>
          <a:p>
            <a:pPr>
              <a:buFont typeface="Arial" panose="020B0604020202020204" pitchFamily="34" charset="0"/>
              <a:buChar char="•"/>
            </a:pPr>
            <a:r>
              <a:rPr lang="en-US" sz="2400" b="0" i="0" u="none" strike="noStrike" dirty="0">
                <a:solidFill>
                  <a:srgbClr val="333333"/>
                </a:solidFill>
                <a:effectLst/>
                <a:latin typeface="Merriweather Light"/>
              </a:rPr>
              <a:t>Assess the impact of hurricane force winds on upper ocean density structure, and</a:t>
            </a:r>
          </a:p>
          <a:p>
            <a:pPr>
              <a:buFont typeface="Arial" panose="020B0604020202020204" pitchFamily="34" charset="0"/>
              <a:buChar char="•"/>
            </a:pPr>
            <a:r>
              <a:rPr lang="en-US" sz="2400" b="0" i="0" u="none" strike="noStrike" dirty="0">
                <a:solidFill>
                  <a:srgbClr val="333333"/>
                </a:solidFill>
                <a:effectLst/>
                <a:latin typeface="Merriweather Light"/>
              </a:rPr>
              <a:t>Assess the impact of ocean profile data from underwater gliders in operational hurricane intensity forecasts</a:t>
            </a:r>
          </a:p>
        </p:txBody>
      </p:sp>
      <p:sp>
        <p:nvSpPr>
          <p:cNvPr id="5" name="Rectangle 4">
            <a:extLst>
              <a:ext uri="{FF2B5EF4-FFF2-40B4-BE49-F238E27FC236}">
                <a16:creationId xmlns:a16="http://schemas.microsoft.com/office/drawing/2014/main" id="{D0F2F508-057A-484B-BC32-D6F0E44EF20B}"/>
              </a:ext>
            </a:extLst>
          </p:cNvPr>
          <p:cNvSpPr/>
          <p:nvPr/>
        </p:nvSpPr>
        <p:spPr>
          <a:xfrm>
            <a:off x="778327" y="686932"/>
            <a:ext cx="7826830" cy="369332"/>
          </a:xfrm>
          <a:prstGeom prst="rect">
            <a:avLst/>
          </a:prstGeom>
        </p:spPr>
        <p:txBody>
          <a:bodyPr wrap="square">
            <a:spAutoFit/>
          </a:bodyPr>
          <a:lstStyle/>
          <a:p>
            <a:r>
              <a:rPr lang="en-US" dirty="0"/>
              <a:t>https://</a:t>
            </a:r>
            <a:r>
              <a:rPr lang="en-US" dirty="0" err="1"/>
              <a:t>www.aoml.noaa.gov</a:t>
            </a:r>
            <a:r>
              <a:rPr lang="en-US" dirty="0"/>
              <a:t>/</a:t>
            </a:r>
            <a:r>
              <a:rPr lang="en-US" dirty="0" err="1"/>
              <a:t>phod</a:t>
            </a:r>
            <a:r>
              <a:rPr lang="en-US" dirty="0"/>
              <a:t>/</a:t>
            </a:r>
            <a:r>
              <a:rPr lang="en-US" dirty="0" err="1"/>
              <a:t>goos</a:t>
            </a:r>
            <a:r>
              <a:rPr lang="en-US" dirty="0"/>
              <a:t>/gliders/</a:t>
            </a:r>
            <a:r>
              <a:rPr lang="en-US" dirty="0" err="1"/>
              <a:t>index.php#gliders-project</a:t>
            </a:r>
            <a:endParaRPr lang="en-US" dirty="0"/>
          </a:p>
        </p:txBody>
      </p:sp>
    </p:spTree>
    <p:extLst>
      <p:ext uri="{BB962C8B-B14F-4D97-AF65-F5344CB8AC3E}">
        <p14:creationId xmlns:p14="http://schemas.microsoft.com/office/powerpoint/2010/main" val="289689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8754-6946-EA4F-B2DE-DF96CEBAA3A8}"/>
              </a:ext>
            </a:extLst>
          </p:cNvPr>
          <p:cNvSpPr/>
          <p:nvPr/>
        </p:nvSpPr>
        <p:spPr>
          <a:xfrm>
            <a:off x="293914" y="0"/>
            <a:ext cx="8632371" cy="1477328"/>
          </a:xfrm>
          <a:prstGeom prst="rect">
            <a:avLst/>
          </a:prstGeom>
        </p:spPr>
        <p:txBody>
          <a:bodyPr wrap="square">
            <a:spAutoFit/>
          </a:bodyPr>
          <a:lstStyle/>
          <a:p>
            <a:r>
              <a:rPr lang="en-US" b="0" i="0" u="none" strike="noStrike" dirty="0">
                <a:solidFill>
                  <a:schemeClr val="bg1"/>
                </a:solidFill>
                <a:effectLst/>
                <a:latin typeface="Verdana" panose="020B0604030504040204" pitchFamily="34" charset="0"/>
              </a:rPr>
              <a:t>The warm and fresh surface layer promotes water stability, which can inhibit vertical mixing during storm events, making it more difficult for </a:t>
            </a:r>
            <a:r>
              <a:rPr lang="en-US" b="0" i="0" u="none" strike="noStrike" dirty="0">
                <a:solidFill>
                  <a:srgbClr val="0D1B2A"/>
                </a:solidFill>
                <a:effectLst/>
                <a:latin typeface="Verdana" panose="020B0604030504040204" pitchFamily="34" charset="0"/>
              </a:rPr>
              <a:t>hurricanes to access the colder water beneath the surface mixed layer and potentially preventing the storm from weakening (</a:t>
            </a:r>
            <a:r>
              <a:rPr lang="en-US" b="0" i="0" u="none" strike="noStrike" dirty="0" err="1">
                <a:solidFill>
                  <a:srgbClr val="0D1B2A"/>
                </a:solidFill>
                <a:effectLst/>
                <a:latin typeface="Verdana" panose="020B0604030504040204" pitchFamily="34" charset="0"/>
              </a:rPr>
              <a:t>Balaguru</a:t>
            </a:r>
            <a:r>
              <a:rPr lang="en-US" b="0" i="0" u="none" strike="noStrike" dirty="0">
                <a:solidFill>
                  <a:srgbClr val="0D1B2A"/>
                </a:solidFill>
                <a:effectLst/>
                <a:latin typeface="Verdana" panose="020B0604030504040204" pitchFamily="34" charset="0"/>
              </a:rPr>
              <a:t> et al. 2012, </a:t>
            </a:r>
            <a:r>
              <a:rPr lang="en-US" b="0" i="0" u="none" strike="noStrike" dirty="0" err="1">
                <a:solidFill>
                  <a:srgbClr val="0D1B2A"/>
                </a:solidFill>
                <a:effectLst/>
                <a:latin typeface="Verdana" panose="020B0604030504040204" pitchFamily="34" charset="0"/>
              </a:rPr>
              <a:t>Domingues</a:t>
            </a:r>
            <a:r>
              <a:rPr lang="en-US" b="0" i="0" u="none" strike="noStrike" dirty="0">
                <a:solidFill>
                  <a:srgbClr val="0D1B2A"/>
                </a:solidFill>
                <a:effectLst/>
                <a:latin typeface="Verdana" panose="020B0604030504040204" pitchFamily="34" charset="0"/>
              </a:rPr>
              <a:t> et al. 2015, </a:t>
            </a:r>
            <a:r>
              <a:rPr lang="en-US" b="0" i="0" u="none" strike="noStrike" dirty="0" err="1">
                <a:solidFill>
                  <a:srgbClr val="0D1B2A"/>
                </a:solidFill>
                <a:effectLst/>
                <a:latin typeface="Verdana" panose="020B0604030504040204" pitchFamily="34" charset="0"/>
              </a:rPr>
              <a:t>Rudzin</a:t>
            </a:r>
            <a:r>
              <a:rPr lang="en-US" b="0" i="0" u="none" strike="noStrike" dirty="0">
                <a:solidFill>
                  <a:srgbClr val="0D1B2A"/>
                </a:solidFill>
                <a:effectLst/>
                <a:latin typeface="Verdana" panose="020B0604030504040204" pitchFamily="34" charset="0"/>
              </a:rPr>
              <a:t> et al. 2018).</a:t>
            </a:r>
            <a:endParaRPr lang="en-US" dirty="0"/>
          </a:p>
        </p:txBody>
      </p:sp>
      <p:pic>
        <p:nvPicPr>
          <p:cNvPr id="4" name="Picture 3">
            <a:extLst>
              <a:ext uri="{FF2B5EF4-FFF2-40B4-BE49-F238E27FC236}">
                <a16:creationId xmlns:a16="http://schemas.microsoft.com/office/drawing/2014/main" id="{CA9C9F2C-5B86-9948-AEEA-78BF889D087E}"/>
              </a:ext>
            </a:extLst>
          </p:cNvPr>
          <p:cNvPicPr>
            <a:picLocks noChangeAspect="1"/>
          </p:cNvPicPr>
          <p:nvPr/>
        </p:nvPicPr>
        <p:blipFill rotWithShape="1">
          <a:blip r:embed="rId2"/>
          <a:srcRect b="12818"/>
          <a:stretch/>
        </p:blipFill>
        <p:spPr>
          <a:xfrm>
            <a:off x="587828" y="1954615"/>
            <a:ext cx="7887518" cy="4901940"/>
          </a:xfrm>
          <a:prstGeom prst="rect">
            <a:avLst/>
          </a:prstGeom>
        </p:spPr>
      </p:pic>
      <p:sp>
        <p:nvSpPr>
          <p:cNvPr id="5" name="Rectangle 4">
            <a:extLst>
              <a:ext uri="{FF2B5EF4-FFF2-40B4-BE49-F238E27FC236}">
                <a16:creationId xmlns:a16="http://schemas.microsoft.com/office/drawing/2014/main" id="{9EFFB7FC-3BB0-4C49-AC75-770E74677AC1}"/>
              </a:ext>
            </a:extLst>
          </p:cNvPr>
          <p:cNvSpPr/>
          <p:nvPr/>
        </p:nvSpPr>
        <p:spPr>
          <a:xfrm>
            <a:off x="3624228" y="1585283"/>
            <a:ext cx="2566728" cy="369332"/>
          </a:xfrm>
          <a:prstGeom prst="rect">
            <a:avLst/>
          </a:prstGeom>
        </p:spPr>
        <p:txBody>
          <a:bodyPr wrap="none">
            <a:spAutoFit/>
          </a:bodyPr>
          <a:lstStyle/>
          <a:p>
            <a:r>
              <a:rPr lang="en-US" b="0" i="0" u="none" strike="noStrike" dirty="0" err="1">
                <a:solidFill>
                  <a:srgbClr val="0D1B2A"/>
                </a:solidFill>
                <a:effectLst/>
                <a:latin typeface="Verdana" panose="020B0604030504040204" pitchFamily="34" charset="0"/>
              </a:rPr>
              <a:t>Balaguru</a:t>
            </a:r>
            <a:r>
              <a:rPr lang="en-US" b="0" i="0" u="none" strike="noStrike" dirty="0">
                <a:solidFill>
                  <a:srgbClr val="0D1B2A"/>
                </a:solidFill>
                <a:effectLst/>
                <a:latin typeface="Verdana" panose="020B0604030504040204" pitchFamily="34" charset="0"/>
              </a:rPr>
              <a:t> et al. 2012</a:t>
            </a:r>
            <a:endParaRPr lang="en-US" dirty="0"/>
          </a:p>
        </p:txBody>
      </p:sp>
    </p:spTree>
    <p:extLst>
      <p:ext uri="{BB962C8B-B14F-4D97-AF65-F5344CB8AC3E}">
        <p14:creationId xmlns:p14="http://schemas.microsoft.com/office/powerpoint/2010/main" val="353560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31131D4-B83D-0A49-BC05-5C7F387EDC66}"/>
              </a:ext>
            </a:extLst>
          </p:cNvPr>
          <p:cNvGrpSpPr/>
          <p:nvPr/>
        </p:nvGrpSpPr>
        <p:grpSpPr>
          <a:xfrm>
            <a:off x="451703" y="677975"/>
            <a:ext cx="6172545" cy="6131850"/>
            <a:chOff x="451703" y="677975"/>
            <a:chExt cx="6172545" cy="6131850"/>
          </a:xfrm>
        </p:grpSpPr>
        <p:grpSp>
          <p:nvGrpSpPr>
            <p:cNvPr id="6" name="Group 5">
              <a:extLst>
                <a:ext uri="{FF2B5EF4-FFF2-40B4-BE49-F238E27FC236}">
                  <a16:creationId xmlns:a16="http://schemas.microsoft.com/office/drawing/2014/main" id="{7C4244C3-39E7-344F-AD2A-D8ABC3FF563A}"/>
                </a:ext>
              </a:extLst>
            </p:cNvPr>
            <p:cNvGrpSpPr/>
            <p:nvPr/>
          </p:nvGrpSpPr>
          <p:grpSpPr>
            <a:xfrm>
              <a:off x="451703" y="677975"/>
              <a:ext cx="6112834" cy="6131850"/>
              <a:chOff x="1562100" y="636863"/>
              <a:chExt cx="6112834" cy="6131850"/>
            </a:xfrm>
          </p:grpSpPr>
          <p:pic>
            <p:nvPicPr>
              <p:cNvPr id="5" name="Picture 4">
                <a:extLst>
                  <a:ext uri="{FF2B5EF4-FFF2-40B4-BE49-F238E27FC236}">
                    <a16:creationId xmlns:a16="http://schemas.microsoft.com/office/drawing/2014/main" id="{D46E228A-4EAA-8540-B546-DBA25BF1F4ED}"/>
                  </a:ext>
                </a:extLst>
              </p:cNvPr>
              <p:cNvPicPr>
                <a:picLocks noChangeAspect="1"/>
              </p:cNvPicPr>
              <p:nvPr/>
            </p:nvPicPr>
            <p:blipFill>
              <a:blip r:embed="rId2"/>
              <a:stretch>
                <a:fillRect/>
              </a:stretch>
            </p:blipFill>
            <p:spPr>
              <a:xfrm>
                <a:off x="1562100" y="636863"/>
                <a:ext cx="6096000" cy="1371600"/>
              </a:xfrm>
              <a:prstGeom prst="rect">
                <a:avLst/>
              </a:prstGeom>
            </p:spPr>
          </p:pic>
          <p:pic>
            <p:nvPicPr>
              <p:cNvPr id="7" name="Picture 6">
                <a:extLst>
                  <a:ext uri="{FF2B5EF4-FFF2-40B4-BE49-F238E27FC236}">
                    <a16:creationId xmlns:a16="http://schemas.microsoft.com/office/drawing/2014/main" id="{2B11761C-2930-0A41-88FA-3E4723124CAF}"/>
                  </a:ext>
                </a:extLst>
              </p:cNvPr>
              <p:cNvPicPr>
                <a:picLocks noChangeAspect="1"/>
              </p:cNvPicPr>
              <p:nvPr/>
            </p:nvPicPr>
            <p:blipFill>
              <a:blip r:embed="rId3"/>
              <a:stretch>
                <a:fillRect/>
              </a:stretch>
            </p:blipFill>
            <p:spPr>
              <a:xfrm>
                <a:off x="1562100" y="1830315"/>
                <a:ext cx="6096000" cy="1371600"/>
              </a:xfrm>
              <a:prstGeom prst="rect">
                <a:avLst/>
              </a:prstGeom>
            </p:spPr>
          </p:pic>
          <p:pic>
            <p:nvPicPr>
              <p:cNvPr id="9" name="Picture 8">
                <a:extLst>
                  <a:ext uri="{FF2B5EF4-FFF2-40B4-BE49-F238E27FC236}">
                    <a16:creationId xmlns:a16="http://schemas.microsoft.com/office/drawing/2014/main" id="{EB56A9A0-2200-7342-8D5C-C9F27FD4A465}"/>
                  </a:ext>
                </a:extLst>
              </p:cNvPr>
              <p:cNvPicPr>
                <a:picLocks noChangeAspect="1"/>
              </p:cNvPicPr>
              <p:nvPr/>
            </p:nvPicPr>
            <p:blipFill>
              <a:blip r:embed="rId4"/>
              <a:stretch>
                <a:fillRect/>
              </a:stretch>
            </p:blipFill>
            <p:spPr>
              <a:xfrm>
                <a:off x="1562100" y="3022001"/>
                <a:ext cx="6096000" cy="1371600"/>
              </a:xfrm>
              <a:prstGeom prst="rect">
                <a:avLst/>
              </a:prstGeom>
            </p:spPr>
          </p:pic>
          <p:pic>
            <p:nvPicPr>
              <p:cNvPr id="11" name="Picture 10">
                <a:extLst>
                  <a:ext uri="{FF2B5EF4-FFF2-40B4-BE49-F238E27FC236}">
                    <a16:creationId xmlns:a16="http://schemas.microsoft.com/office/drawing/2014/main" id="{E6555774-58BF-6B46-8031-7C884D64EE2A}"/>
                  </a:ext>
                </a:extLst>
              </p:cNvPr>
              <p:cNvPicPr>
                <a:picLocks noChangeAspect="1"/>
              </p:cNvPicPr>
              <p:nvPr/>
            </p:nvPicPr>
            <p:blipFill>
              <a:blip r:embed="rId5"/>
              <a:stretch>
                <a:fillRect/>
              </a:stretch>
            </p:blipFill>
            <p:spPr>
              <a:xfrm>
                <a:off x="1568420" y="4209557"/>
                <a:ext cx="6096000" cy="1371600"/>
              </a:xfrm>
              <a:prstGeom prst="rect">
                <a:avLst/>
              </a:prstGeom>
            </p:spPr>
          </p:pic>
          <p:pic>
            <p:nvPicPr>
              <p:cNvPr id="3" name="Picture 2">
                <a:extLst>
                  <a:ext uri="{FF2B5EF4-FFF2-40B4-BE49-F238E27FC236}">
                    <a16:creationId xmlns:a16="http://schemas.microsoft.com/office/drawing/2014/main" id="{FBF8E56E-2A6A-A645-B3AF-2A243BEE2370}"/>
                  </a:ext>
                </a:extLst>
              </p:cNvPr>
              <p:cNvPicPr>
                <a:picLocks noChangeAspect="1"/>
              </p:cNvPicPr>
              <p:nvPr/>
            </p:nvPicPr>
            <p:blipFill>
              <a:blip r:embed="rId6"/>
              <a:stretch>
                <a:fillRect/>
              </a:stretch>
            </p:blipFill>
            <p:spPr>
              <a:xfrm>
                <a:off x="1578934" y="5397113"/>
                <a:ext cx="6096000" cy="1371600"/>
              </a:xfrm>
              <a:prstGeom prst="rect">
                <a:avLst/>
              </a:prstGeom>
            </p:spPr>
          </p:pic>
          <p:sp>
            <p:nvSpPr>
              <p:cNvPr id="27" name="TextBox 26">
                <a:extLst>
                  <a:ext uri="{FF2B5EF4-FFF2-40B4-BE49-F238E27FC236}">
                    <a16:creationId xmlns:a16="http://schemas.microsoft.com/office/drawing/2014/main" id="{D5339D89-B3A2-F644-85E4-4148421ED49F}"/>
                  </a:ext>
                </a:extLst>
              </p:cNvPr>
              <p:cNvSpPr txBox="1"/>
              <p:nvPr/>
            </p:nvSpPr>
            <p:spPr>
              <a:xfrm>
                <a:off x="2112436" y="1407152"/>
                <a:ext cx="436338" cy="369332"/>
              </a:xfrm>
              <a:prstGeom prst="rect">
                <a:avLst/>
              </a:prstGeom>
              <a:noFill/>
            </p:spPr>
            <p:txBody>
              <a:bodyPr wrap="none" rtlCol="0">
                <a:spAutoFit/>
              </a:bodyPr>
              <a:lstStyle/>
              <a:p>
                <a:r>
                  <a:rPr lang="en-US" dirty="0"/>
                  <a:t>(a)</a:t>
                </a:r>
              </a:p>
            </p:txBody>
          </p:sp>
          <p:sp>
            <p:nvSpPr>
              <p:cNvPr id="28" name="TextBox 27">
                <a:extLst>
                  <a:ext uri="{FF2B5EF4-FFF2-40B4-BE49-F238E27FC236}">
                    <a16:creationId xmlns:a16="http://schemas.microsoft.com/office/drawing/2014/main" id="{239F9549-6163-B645-8AB3-93C0BB8D791A}"/>
                  </a:ext>
                </a:extLst>
              </p:cNvPr>
              <p:cNvSpPr txBox="1"/>
              <p:nvPr/>
            </p:nvSpPr>
            <p:spPr>
              <a:xfrm>
                <a:off x="2096848" y="2635355"/>
                <a:ext cx="447558" cy="369332"/>
              </a:xfrm>
              <a:prstGeom prst="rect">
                <a:avLst/>
              </a:prstGeom>
              <a:noFill/>
            </p:spPr>
            <p:txBody>
              <a:bodyPr wrap="none" rtlCol="0">
                <a:spAutoFit/>
              </a:bodyPr>
              <a:lstStyle/>
              <a:p>
                <a:r>
                  <a:rPr lang="en-US" dirty="0"/>
                  <a:t>(b)</a:t>
                </a:r>
              </a:p>
            </p:txBody>
          </p:sp>
          <p:sp>
            <p:nvSpPr>
              <p:cNvPr id="29" name="TextBox 28">
                <a:extLst>
                  <a:ext uri="{FF2B5EF4-FFF2-40B4-BE49-F238E27FC236}">
                    <a16:creationId xmlns:a16="http://schemas.microsoft.com/office/drawing/2014/main" id="{53304643-7972-AB48-90E5-7A7C0B10F97F}"/>
                  </a:ext>
                </a:extLst>
              </p:cNvPr>
              <p:cNvSpPr txBox="1"/>
              <p:nvPr/>
            </p:nvSpPr>
            <p:spPr>
              <a:xfrm>
                <a:off x="2108068" y="3798829"/>
                <a:ext cx="423514" cy="369332"/>
              </a:xfrm>
              <a:prstGeom prst="rect">
                <a:avLst/>
              </a:prstGeom>
              <a:noFill/>
            </p:spPr>
            <p:txBody>
              <a:bodyPr wrap="none" rtlCol="0">
                <a:spAutoFit/>
              </a:bodyPr>
              <a:lstStyle/>
              <a:p>
                <a:r>
                  <a:rPr lang="en-US" dirty="0"/>
                  <a:t>(c)</a:t>
                </a:r>
              </a:p>
            </p:txBody>
          </p:sp>
          <p:sp>
            <p:nvSpPr>
              <p:cNvPr id="30" name="TextBox 29">
                <a:extLst>
                  <a:ext uri="{FF2B5EF4-FFF2-40B4-BE49-F238E27FC236}">
                    <a16:creationId xmlns:a16="http://schemas.microsoft.com/office/drawing/2014/main" id="{B27AB766-035C-EF4F-AF27-F630800B892A}"/>
                  </a:ext>
                </a:extLst>
              </p:cNvPr>
              <p:cNvSpPr txBox="1"/>
              <p:nvPr/>
            </p:nvSpPr>
            <p:spPr>
              <a:xfrm>
                <a:off x="2134018" y="5003572"/>
                <a:ext cx="447558" cy="369332"/>
              </a:xfrm>
              <a:prstGeom prst="rect">
                <a:avLst/>
              </a:prstGeom>
              <a:noFill/>
            </p:spPr>
            <p:txBody>
              <a:bodyPr wrap="none" rtlCol="0">
                <a:spAutoFit/>
              </a:bodyPr>
              <a:lstStyle/>
              <a:p>
                <a:r>
                  <a:rPr lang="en-US" dirty="0"/>
                  <a:t>(d)</a:t>
                </a:r>
              </a:p>
            </p:txBody>
          </p:sp>
          <p:sp>
            <p:nvSpPr>
              <p:cNvPr id="31" name="TextBox 30">
                <a:extLst>
                  <a:ext uri="{FF2B5EF4-FFF2-40B4-BE49-F238E27FC236}">
                    <a16:creationId xmlns:a16="http://schemas.microsoft.com/office/drawing/2014/main" id="{22C9F499-6668-8646-846E-C7C5B82530A3}"/>
                  </a:ext>
                </a:extLst>
              </p:cNvPr>
              <p:cNvSpPr txBox="1"/>
              <p:nvPr/>
            </p:nvSpPr>
            <p:spPr>
              <a:xfrm>
                <a:off x="2139628" y="6194111"/>
                <a:ext cx="441146" cy="369332"/>
              </a:xfrm>
              <a:prstGeom prst="rect">
                <a:avLst/>
              </a:prstGeom>
              <a:noFill/>
            </p:spPr>
            <p:txBody>
              <a:bodyPr wrap="none" rtlCol="0">
                <a:spAutoFit/>
              </a:bodyPr>
              <a:lstStyle/>
              <a:p>
                <a:r>
                  <a:rPr lang="en-US" dirty="0"/>
                  <a:t>(e)</a:t>
                </a:r>
              </a:p>
            </p:txBody>
          </p:sp>
        </p:grpSp>
        <p:sp>
          <p:nvSpPr>
            <p:cNvPr id="16" name="TextBox 15">
              <a:extLst>
                <a:ext uri="{FF2B5EF4-FFF2-40B4-BE49-F238E27FC236}">
                  <a16:creationId xmlns:a16="http://schemas.microsoft.com/office/drawing/2014/main" id="{BF98DCE2-32BD-EF47-94CF-2C68D8B75CBF}"/>
                </a:ext>
              </a:extLst>
            </p:cNvPr>
            <p:cNvSpPr txBox="1"/>
            <p:nvPr/>
          </p:nvSpPr>
          <p:spPr>
            <a:xfrm>
              <a:off x="1841363" y="1487189"/>
              <a:ext cx="1417632" cy="369332"/>
            </a:xfrm>
            <a:prstGeom prst="rect">
              <a:avLst/>
            </a:prstGeom>
            <a:noFill/>
          </p:spPr>
          <p:txBody>
            <a:bodyPr wrap="none" rtlCol="0">
              <a:spAutoFit/>
            </a:bodyPr>
            <a:lstStyle/>
            <a:p>
              <a:r>
                <a:rPr lang="en-US" dirty="0"/>
                <a:t>Observations</a:t>
              </a:r>
            </a:p>
          </p:txBody>
        </p:sp>
        <p:sp>
          <p:nvSpPr>
            <p:cNvPr id="19" name="TextBox 18">
              <a:extLst>
                <a:ext uri="{FF2B5EF4-FFF2-40B4-BE49-F238E27FC236}">
                  <a16:creationId xmlns:a16="http://schemas.microsoft.com/office/drawing/2014/main" id="{185DFC98-6D80-0842-A6C2-15FDE5381145}"/>
                </a:ext>
              </a:extLst>
            </p:cNvPr>
            <p:cNvSpPr txBox="1"/>
            <p:nvPr/>
          </p:nvSpPr>
          <p:spPr>
            <a:xfrm>
              <a:off x="1841363" y="2697619"/>
              <a:ext cx="2446824" cy="369332"/>
            </a:xfrm>
            <a:prstGeom prst="rect">
              <a:avLst/>
            </a:prstGeom>
            <a:noFill/>
          </p:spPr>
          <p:txBody>
            <a:bodyPr wrap="none" rtlCol="0">
              <a:spAutoFit/>
            </a:bodyPr>
            <a:lstStyle/>
            <a:p>
              <a:r>
                <a:rPr lang="en-US" dirty="0"/>
                <a:t>Data Assimilative Model</a:t>
              </a:r>
            </a:p>
          </p:txBody>
        </p:sp>
        <p:sp>
          <p:nvSpPr>
            <p:cNvPr id="22" name="TextBox 21">
              <a:extLst>
                <a:ext uri="{FF2B5EF4-FFF2-40B4-BE49-F238E27FC236}">
                  <a16:creationId xmlns:a16="http://schemas.microsoft.com/office/drawing/2014/main" id="{CF9930D7-310E-1E46-A009-ABEA9D04C00C}"/>
                </a:ext>
              </a:extLst>
            </p:cNvPr>
            <p:cNvSpPr txBox="1"/>
            <p:nvPr/>
          </p:nvSpPr>
          <p:spPr>
            <a:xfrm>
              <a:off x="1841363" y="3867078"/>
              <a:ext cx="972317" cy="369332"/>
            </a:xfrm>
            <a:prstGeom prst="rect">
              <a:avLst/>
            </a:prstGeom>
            <a:noFill/>
          </p:spPr>
          <p:txBody>
            <a:bodyPr wrap="none" rtlCol="0">
              <a:spAutoFit/>
            </a:bodyPr>
            <a:lstStyle/>
            <a:p>
              <a:r>
                <a:rPr lang="en-US" dirty="0"/>
                <a:t>Forecast</a:t>
              </a:r>
            </a:p>
          </p:txBody>
        </p:sp>
        <p:sp>
          <p:nvSpPr>
            <p:cNvPr id="23" name="TextBox 22">
              <a:extLst>
                <a:ext uri="{FF2B5EF4-FFF2-40B4-BE49-F238E27FC236}">
                  <a16:creationId xmlns:a16="http://schemas.microsoft.com/office/drawing/2014/main" id="{70102B02-C3E0-4644-B107-CD6A152CFBD4}"/>
                </a:ext>
              </a:extLst>
            </p:cNvPr>
            <p:cNvSpPr txBox="1"/>
            <p:nvPr/>
          </p:nvSpPr>
          <p:spPr>
            <a:xfrm>
              <a:off x="1841363" y="5082757"/>
              <a:ext cx="972317" cy="369332"/>
            </a:xfrm>
            <a:prstGeom prst="rect">
              <a:avLst/>
            </a:prstGeom>
            <a:noFill/>
          </p:spPr>
          <p:txBody>
            <a:bodyPr wrap="none" rtlCol="0">
              <a:spAutoFit/>
            </a:bodyPr>
            <a:lstStyle/>
            <a:p>
              <a:r>
                <a:rPr lang="en-US" dirty="0"/>
                <a:t>Forecast</a:t>
              </a:r>
            </a:p>
          </p:txBody>
        </p:sp>
        <p:sp>
          <p:nvSpPr>
            <p:cNvPr id="24" name="TextBox 23">
              <a:extLst>
                <a:ext uri="{FF2B5EF4-FFF2-40B4-BE49-F238E27FC236}">
                  <a16:creationId xmlns:a16="http://schemas.microsoft.com/office/drawing/2014/main" id="{F78E0FCD-5F48-4B42-849A-0B33E285BD80}"/>
                </a:ext>
              </a:extLst>
            </p:cNvPr>
            <p:cNvSpPr txBox="1"/>
            <p:nvPr/>
          </p:nvSpPr>
          <p:spPr>
            <a:xfrm>
              <a:off x="1841362" y="6252623"/>
              <a:ext cx="972317" cy="369332"/>
            </a:xfrm>
            <a:prstGeom prst="rect">
              <a:avLst/>
            </a:prstGeom>
            <a:noFill/>
          </p:spPr>
          <p:txBody>
            <a:bodyPr wrap="none" rtlCol="0">
              <a:spAutoFit/>
            </a:bodyPr>
            <a:lstStyle/>
            <a:p>
              <a:r>
                <a:rPr lang="en-US" dirty="0"/>
                <a:t>Forecast</a:t>
              </a:r>
            </a:p>
          </p:txBody>
        </p:sp>
        <p:sp>
          <p:nvSpPr>
            <p:cNvPr id="8" name="Rectangle 7">
              <a:extLst>
                <a:ext uri="{FF2B5EF4-FFF2-40B4-BE49-F238E27FC236}">
                  <a16:creationId xmlns:a16="http://schemas.microsoft.com/office/drawing/2014/main" id="{1C6FED67-80A9-E543-90F2-6226914C66B2}"/>
                </a:ext>
              </a:extLst>
            </p:cNvPr>
            <p:cNvSpPr/>
            <p:nvPr/>
          </p:nvSpPr>
          <p:spPr>
            <a:xfrm>
              <a:off x="6289742" y="883742"/>
              <a:ext cx="334506" cy="533566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FDAB35A-B8F7-FC46-BEBC-DD875A8A477B}"/>
              </a:ext>
            </a:extLst>
          </p:cNvPr>
          <p:cNvSpPr txBox="1"/>
          <p:nvPr/>
        </p:nvSpPr>
        <p:spPr>
          <a:xfrm>
            <a:off x="1200865" y="52088"/>
            <a:ext cx="6818470" cy="584775"/>
          </a:xfrm>
          <a:prstGeom prst="rect">
            <a:avLst/>
          </a:prstGeom>
          <a:noFill/>
        </p:spPr>
        <p:txBody>
          <a:bodyPr wrap="none" rtlCol="0">
            <a:spAutoFit/>
          </a:bodyPr>
          <a:lstStyle/>
          <a:p>
            <a:r>
              <a:rPr lang="en-US" sz="3200" dirty="0">
                <a:solidFill>
                  <a:schemeClr val="bg1"/>
                </a:solidFill>
              </a:rPr>
              <a:t>Inside Area of Fresh Water Influence</a:t>
            </a:r>
          </a:p>
        </p:txBody>
      </p:sp>
      <p:pic>
        <p:nvPicPr>
          <p:cNvPr id="12" name="Picture 11">
            <a:extLst>
              <a:ext uri="{FF2B5EF4-FFF2-40B4-BE49-F238E27FC236}">
                <a16:creationId xmlns:a16="http://schemas.microsoft.com/office/drawing/2014/main" id="{225399FA-D16B-A54F-B12A-396C7C7957B9}"/>
              </a:ext>
            </a:extLst>
          </p:cNvPr>
          <p:cNvPicPr>
            <a:picLocks noChangeAspect="1"/>
          </p:cNvPicPr>
          <p:nvPr/>
        </p:nvPicPr>
        <p:blipFill>
          <a:blip r:embed="rId7"/>
          <a:stretch>
            <a:fillRect/>
          </a:stretch>
        </p:blipFill>
        <p:spPr>
          <a:xfrm>
            <a:off x="6659978" y="1334906"/>
            <a:ext cx="2373423" cy="226715"/>
          </a:xfrm>
          <a:prstGeom prst="rect">
            <a:avLst/>
          </a:prstGeom>
          <a:solidFill>
            <a:srgbClr val="FF7E79">
              <a:alpha val="21176"/>
            </a:srgbClr>
          </a:solidFill>
        </p:spPr>
      </p:pic>
      <p:pic>
        <p:nvPicPr>
          <p:cNvPr id="13" name="Picture 12">
            <a:extLst>
              <a:ext uri="{FF2B5EF4-FFF2-40B4-BE49-F238E27FC236}">
                <a16:creationId xmlns:a16="http://schemas.microsoft.com/office/drawing/2014/main" id="{BB6ABDDE-1DD8-EB43-A1D9-EE997FAFBCE1}"/>
              </a:ext>
            </a:extLst>
          </p:cNvPr>
          <p:cNvPicPr>
            <a:picLocks noChangeAspect="1"/>
          </p:cNvPicPr>
          <p:nvPr/>
        </p:nvPicPr>
        <p:blipFill>
          <a:blip r:embed="rId8"/>
          <a:stretch>
            <a:fillRect/>
          </a:stretch>
        </p:blipFill>
        <p:spPr>
          <a:xfrm>
            <a:off x="6526824" y="845284"/>
            <a:ext cx="2542307" cy="228600"/>
          </a:xfrm>
          <a:prstGeom prst="rect">
            <a:avLst/>
          </a:prstGeom>
          <a:solidFill>
            <a:srgbClr val="4E8F00">
              <a:alpha val="21961"/>
            </a:srgbClr>
          </a:solidFill>
        </p:spPr>
      </p:pic>
      <p:sp>
        <p:nvSpPr>
          <p:cNvPr id="14" name="TextBox 13">
            <a:extLst>
              <a:ext uri="{FF2B5EF4-FFF2-40B4-BE49-F238E27FC236}">
                <a16:creationId xmlns:a16="http://schemas.microsoft.com/office/drawing/2014/main" id="{7ED5488A-D533-844C-AC7D-827A9835CF69}"/>
              </a:ext>
            </a:extLst>
          </p:cNvPr>
          <p:cNvSpPr txBox="1"/>
          <p:nvPr/>
        </p:nvSpPr>
        <p:spPr>
          <a:xfrm>
            <a:off x="0" y="619028"/>
            <a:ext cx="864339" cy="369332"/>
          </a:xfrm>
          <a:prstGeom prst="rect">
            <a:avLst/>
          </a:prstGeom>
          <a:noFill/>
        </p:spPr>
        <p:txBody>
          <a:bodyPr wrap="none" rtlCol="0">
            <a:spAutoFit/>
          </a:bodyPr>
          <a:lstStyle/>
          <a:p>
            <a:r>
              <a:rPr lang="en-US" dirty="0"/>
              <a:t>Dorian</a:t>
            </a:r>
          </a:p>
        </p:txBody>
      </p:sp>
      <p:cxnSp>
        <p:nvCxnSpPr>
          <p:cNvPr id="15" name="Straight Arrow Connector 14">
            <a:extLst>
              <a:ext uri="{FF2B5EF4-FFF2-40B4-BE49-F238E27FC236}">
                <a16:creationId xmlns:a16="http://schemas.microsoft.com/office/drawing/2014/main" id="{FAE74DA3-6F8E-B845-83CD-9B55DB349B7F}"/>
              </a:ext>
            </a:extLst>
          </p:cNvPr>
          <p:cNvCxnSpPr>
            <a:cxnSpLocks/>
          </p:cNvCxnSpPr>
          <p:nvPr/>
        </p:nvCxnSpPr>
        <p:spPr>
          <a:xfrm>
            <a:off x="761457" y="883742"/>
            <a:ext cx="946804" cy="44335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0467B4E-7678-9847-908A-F143FA1C0EDD}"/>
              </a:ext>
            </a:extLst>
          </p:cNvPr>
          <p:cNvCxnSpPr>
            <a:cxnSpLocks/>
          </p:cNvCxnSpPr>
          <p:nvPr/>
        </p:nvCxnSpPr>
        <p:spPr>
          <a:xfrm flipH="1" flipV="1">
            <a:off x="5366657" y="1088790"/>
            <a:ext cx="1257591" cy="359473"/>
          </a:xfrm>
          <a:prstGeom prst="straightConnector1">
            <a:avLst/>
          </a:prstGeom>
          <a:ln w="19050">
            <a:solidFill>
              <a:srgbClr val="FF7E79"/>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7A8B6CD-BE50-804C-AA34-AECF574C8D8D}"/>
              </a:ext>
            </a:extLst>
          </p:cNvPr>
          <p:cNvCxnSpPr>
            <a:cxnSpLocks/>
          </p:cNvCxnSpPr>
          <p:nvPr/>
        </p:nvCxnSpPr>
        <p:spPr>
          <a:xfrm flipH="1" flipV="1">
            <a:off x="5590149" y="959584"/>
            <a:ext cx="900946" cy="42774"/>
          </a:xfrm>
          <a:prstGeom prst="straightConnector1">
            <a:avLst/>
          </a:prstGeom>
          <a:ln w="19050">
            <a:solidFill>
              <a:srgbClr val="4E8F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FCA855F-8A75-8D42-BFAE-BEBE1F194296}"/>
              </a:ext>
            </a:extLst>
          </p:cNvPr>
          <p:cNvSpPr/>
          <p:nvPr/>
        </p:nvSpPr>
        <p:spPr>
          <a:xfrm>
            <a:off x="6327356" y="2444688"/>
            <a:ext cx="2751810" cy="28623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0" i="0" u="none" strike="noStrike" dirty="0">
                <a:solidFill>
                  <a:srgbClr val="0D1B2A"/>
                </a:solidFill>
                <a:effectLst/>
                <a:latin typeface="Verdana" panose="020B0604030504040204" pitchFamily="34" charset="0"/>
              </a:rPr>
              <a:t> The mixed layer depth estimated using the density criteria (green dotted line) is significantly shallower than the mixed layer depth estimated using the temperature criteria (red line).</a:t>
            </a:r>
            <a:endParaRPr lang="en-US" dirty="0"/>
          </a:p>
        </p:txBody>
      </p:sp>
    </p:spTree>
    <p:extLst>
      <p:ext uri="{BB962C8B-B14F-4D97-AF65-F5344CB8AC3E}">
        <p14:creationId xmlns:p14="http://schemas.microsoft.com/office/powerpoint/2010/main" val="1182503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1035521-20E4-9B4D-BECB-86F6EA0D66AF}"/>
              </a:ext>
            </a:extLst>
          </p:cNvPr>
          <p:cNvSpPr txBox="1"/>
          <p:nvPr/>
        </p:nvSpPr>
        <p:spPr>
          <a:xfrm>
            <a:off x="1116679" y="-237"/>
            <a:ext cx="7137467" cy="584775"/>
          </a:xfrm>
          <a:prstGeom prst="rect">
            <a:avLst/>
          </a:prstGeom>
          <a:noFill/>
        </p:spPr>
        <p:txBody>
          <a:bodyPr wrap="none" rtlCol="0">
            <a:spAutoFit/>
          </a:bodyPr>
          <a:lstStyle/>
          <a:p>
            <a:r>
              <a:rPr lang="en-US" sz="3200" dirty="0">
                <a:solidFill>
                  <a:schemeClr val="bg1"/>
                </a:solidFill>
              </a:rPr>
              <a:t>Outside Area of Fresh Water Influence</a:t>
            </a:r>
          </a:p>
        </p:txBody>
      </p:sp>
      <p:grpSp>
        <p:nvGrpSpPr>
          <p:cNvPr id="2" name="Group 1">
            <a:extLst>
              <a:ext uri="{FF2B5EF4-FFF2-40B4-BE49-F238E27FC236}">
                <a16:creationId xmlns:a16="http://schemas.microsoft.com/office/drawing/2014/main" id="{3B28C5DD-D576-E740-B127-02751AB882AB}"/>
              </a:ext>
            </a:extLst>
          </p:cNvPr>
          <p:cNvGrpSpPr/>
          <p:nvPr/>
        </p:nvGrpSpPr>
        <p:grpSpPr>
          <a:xfrm>
            <a:off x="451269" y="719074"/>
            <a:ext cx="6106484" cy="6138926"/>
            <a:chOff x="1626929" y="657350"/>
            <a:chExt cx="6106484" cy="6138926"/>
          </a:xfrm>
        </p:grpSpPr>
        <p:pic>
          <p:nvPicPr>
            <p:cNvPr id="4" name="Picture 3">
              <a:extLst>
                <a:ext uri="{FF2B5EF4-FFF2-40B4-BE49-F238E27FC236}">
                  <a16:creationId xmlns:a16="http://schemas.microsoft.com/office/drawing/2014/main" id="{CF8DA7AB-BFE6-4D43-A790-FEDCC9701FA2}"/>
                </a:ext>
              </a:extLst>
            </p:cNvPr>
            <p:cNvPicPr>
              <a:picLocks noChangeAspect="1"/>
            </p:cNvPicPr>
            <p:nvPr/>
          </p:nvPicPr>
          <p:blipFill>
            <a:blip r:embed="rId2"/>
            <a:stretch>
              <a:fillRect/>
            </a:stretch>
          </p:blipFill>
          <p:spPr>
            <a:xfrm>
              <a:off x="1626929" y="657350"/>
              <a:ext cx="6096000" cy="1371600"/>
            </a:xfrm>
            <a:prstGeom prst="rect">
              <a:avLst/>
            </a:prstGeom>
          </p:spPr>
        </p:pic>
        <p:pic>
          <p:nvPicPr>
            <p:cNvPr id="8" name="Picture 7">
              <a:extLst>
                <a:ext uri="{FF2B5EF4-FFF2-40B4-BE49-F238E27FC236}">
                  <a16:creationId xmlns:a16="http://schemas.microsoft.com/office/drawing/2014/main" id="{6591A79C-E13C-A245-AD15-A8DFED069D3F}"/>
                </a:ext>
              </a:extLst>
            </p:cNvPr>
            <p:cNvPicPr>
              <a:picLocks noChangeAspect="1"/>
            </p:cNvPicPr>
            <p:nvPr/>
          </p:nvPicPr>
          <p:blipFill>
            <a:blip r:embed="rId3"/>
            <a:stretch>
              <a:fillRect/>
            </a:stretch>
          </p:blipFill>
          <p:spPr>
            <a:xfrm>
              <a:off x="1626929" y="1853686"/>
              <a:ext cx="6096000" cy="1371600"/>
            </a:xfrm>
            <a:prstGeom prst="rect">
              <a:avLst/>
            </a:prstGeom>
          </p:spPr>
        </p:pic>
        <p:pic>
          <p:nvPicPr>
            <p:cNvPr id="10" name="Picture 9">
              <a:extLst>
                <a:ext uri="{FF2B5EF4-FFF2-40B4-BE49-F238E27FC236}">
                  <a16:creationId xmlns:a16="http://schemas.microsoft.com/office/drawing/2014/main" id="{E0539EDA-495B-DC4C-A223-4914FED2E652}"/>
                </a:ext>
              </a:extLst>
            </p:cNvPr>
            <p:cNvPicPr>
              <a:picLocks noChangeAspect="1"/>
            </p:cNvPicPr>
            <p:nvPr/>
          </p:nvPicPr>
          <p:blipFill>
            <a:blip r:embed="rId4"/>
            <a:stretch>
              <a:fillRect/>
            </a:stretch>
          </p:blipFill>
          <p:spPr>
            <a:xfrm>
              <a:off x="1626929" y="3041013"/>
              <a:ext cx="6096000" cy="1371600"/>
            </a:xfrm>
            <a:prstGeom prst="rect">
              <a:avLst/>
            </a:prstGeom>
          </p:spPr>
        </p:pic>
        <p:pic>
          <p:nvPicPr>
            <p:cNvPr id="12" name="Picture 11">
              <a:extLst>
                <a:ext uri="{FF2B5EF4-FFF2-40B4-BE49-F238E27FC236}">
                  <a16:creationId xmlns:a16="http://schemas.microsoft.com/office/drawing/2014/main" id="{B44568D2-25F8-B046-8F41-2D8FD2B7D98B}"/>
                </a:ext>
              </a:extLst>
            </p:cNvPr>
            <p:cNvPicPr>
              <a:picLocks noChangeAspect="1"/>
            </p:cNvPicPr>
            <p:nvPr/>
          </p:nvPicPr>
          <p:blipFill>
            <a:blip r:embed="rId5"/>
            <a:stretch>
              <a:fillRect/>
            </a:stretch>
          </p:blipFill>
          <p:spPr>
            <a:xfrm>
              <a:off x="1632171" y="4234123"/>
              <a:ext cx="6096000" cy="1371600"/>
            </a:xfrm>
            <a:prstGeom prst="rect">
              <a:avLst/>
            </a:prstGeom>
          </p:spPr>
        </p:pic>
        <p:pic>
          <p:nvPicPr>
            <p:cNvPr id="3" name="Picture 2">
              <a:extLst>
                <a:ext uri="{FF2B5EF4-FFF2-40B4-BE49-F238E27FC236}">
                  <a16:creationId xmlns:a16="http://schemas.microsoft.com/office/drawing/2014/main" id="{4AC8588D-A7EC-4041-9782-81A19C15A1AB}"/>
                </a:ext>
              </a:extLst>
            </p:cNvPr>
            <p:cNvPicPr>
              <a:picLocks noChangeAspect="1"/>
            </p:cNvPicPr>
            <p:nvPr/>
          </p:nvPicPr>
          <p:blipFill>
            <a:blip r:embed="rId6"/>
            <a:stretch>
              <a:fillRect/>
            </a:stretch>
          </p:blipFill>
          <p:spPr>
            <a:xfrm>
              <a:off x="1637413" y="5424676"/>
              <a:ext cx="6096000" cy="1371600"/>
            </a:xfrm>
            <a:prstGeom prst="rect">
              <a:avLst/>
            </a:prstGeom>
          </p:spPr>
        </p:pic>
        <p:sp>
          <p:nvSpPr>
            <p:cNvPr id="22" name="TextBox 21">
              <a:extLst>
                <a:ext uri="{FF2B5EF4-FFF2-40B4-BE49-F238E27FC236}">
                  <a16:creationId xmlns:a16="http://schemas.microsoft.com/office/drawing/2014/main" id="{7293C7DC-EAD8-9942-8BA6-B8EF15EDB2D1}"/>
                </a:ext>
              </a:extLst>
            </p:cNvPr>
            <p:cNvSpPr txBox="1"/>
            <p:nvPr/>
          </p:nvSpPr>
          <p:spPr>
            <a:xfrm>
              <a:off x="3029499" y="1466742"/>
              <a:ext cx="1417632" cy="369332"/>
            </a:xfrm>
            <a:prstGeom prst="rect">
              <a:avLst/>
            </a:prstGeom>
            <a:noFill/>
          </p:spPr>
          <p:txBody>
            <a:bodyPr wrap="none" rtlCol="0">
              <a:spAutoFit/>
            </a:bodyPr>
            <a:lstStyle/>
            <a:p>
              <a:r>
                <a:rPr lang="en-US" dirty="0"/>
                <a:t>Observations</a:t>
              </a:r>
            </a:p>
          </p:txBody>
        </p:sp>
        <p:sp>
          <p:nvSpPr>
            <p:cNvPr id="23" name="TextBox 22">
              <a:extLst>
                <a:ext uri="{FF2B5EF4-FFF2-40B4-BE49-F238E27FC236}">
                  <a16:creationId xmlns:a16="http://schemas.microsoft.com/office/drawing/2014/main" id="{E1A52CAD-391A-D54E-A4D6-D5B03E85C92E}"/>
                </a:ext>
              </a:extLst>
            </p:cNvPr>
            <p:cNvSpPr txBox="1"/>
            <p:nvPr/>
          </p:nvSpPr>
          <p:spPr>
            <a:xfrm>
              <a:off x="3029499" y="2677172"/>
              <a:ext cx="2446824" cy="369332"/>
            </a:xfrm>
            <a:prstGeom prst="rect">
              <a:avLst/>
            </a:prstGeom>
            <a:noFill/>
          </p:spPr>
          <p:txBody>
            <a:bodyPr wrap="none" rtlCol="0">
              <a:spAutoFit/>
            </a:bodyPr>
            <a:lstStyle/>
            <a:p>
              <a:r>
                <a:rPr lang="en-US" dirty="0"/>
                <a:t>Data Assimilative Model</a:t>
              </a:r>
            </a:p>
          </p:txBody>
        </p:sp>
        <p:sp>
          <p:nvSpPr>
            <p:cNvPr id="24" name="TextBox 23">
              <a:extLst>
                <a:ext uri="{FF2B5EF4-FFF2-40B4-BE49-F238E27FC236}">
                  <a16:creationId xmlns:a16="http://schemas.microsoft.com/office/drawing/2014/main" id="{93C0CD84-2DA8-5843-99FC-DF2EE8393937}"/>
                </a:ext>
              </a:extLst>
            </p:cNvPr>
            <p:cNvSpPr txBox="1"/>
            <p:nvPr/>
          </p:nvSpPr>
          <p:spPr>
            <a:xfrm>
              <a:off x="3029499" y="3846631"/>
              <a:ext cx="972317" cy="369332"/>
            </a:xfrm>
            <a:prstGeom prst="rect">
              <a:avLst/>
            </a:prstGeom>
            <a:noFill/>
          </p:spPr>
          <p:txBody>
            <a:bodyPr wrap="none" rtlCol="0">
              <a:spAutoFit/>
            </a:bodyPr>
            <a:lstStyle/>
            <a:p>
              <a:r>
                <a:rPr lang="en-US" dirty="0"/>
                <a:t>Forecast</a:t>
              </a:r>
            </a:p>
          </p:txBody>
        </p:sp>
        <p:sp>
          <p:nvSpPr>
            <p:cNvPr id="25" name="TextBox 24">
              <a:extLst>
                <a:ext uri="{FF2B5EF4-FFF2-40B4-BE49-F238E27FC236}">
                  <a16:creationId xmlns:a16="http://schemas.microsoft.com/office/drawing/2014/main" id="{8EB9912A-726D-C34B-83D2-145C172A9CF3}"/>
                </a:ext>
              </a:extLst>
            </p:cNvPr>
            <p:cNvSpPr txBox="1"/>
            <p:nvPr/>
          </p:nvSpPr>
          <p:spPr>
            <a:xfrm>
              <a:off x="3029499" y="5062310"/>
              <a:ext cx="972317" cy="369332"/>
            </a:xfrm>
            <a:prstGeom prst="rect">
              <a:avLst/>
            </a:prstGeom>
            <a:noFill/>
          </p:spPr>
          <p:txBody>
            <a:bodyPr wrap="none" rtlCol="0">
              <a:spAutoFit/>
            </a:bodyPr>
            <a:lstStyle/>
            <a:p>
              <a:r>
                <a:rPr lang="en-US" dirty="0"/>
                <a:t>Forecast</a:t>
              </a:r>
            </a:p>
          </p:txBody>
        </p:sp>
        <p:sp>
          <p:nvSpPr>
            <p:cNvPr id="26" name="TextBox 25">
              <a:extLst>
                <a:ext uri="{FF2B5EF4-FFF2-40B4-BE49-F238E27FC236}">
                  <a16:creationId xmlns:a16="http://schemas.microsoft.com/office/drawing/2014/main" id="{86383D96-2B91-8D4B-AEA7-FEABCDE7082B}"/>
                </a:ext>
              </a:extLst>
            </p:cNvPr>
            <p:cNvSpPr txBox="1"/>
            <p:nvPr/>
          </p:nvSpPr>
          <p:spPr>
            <a:xfrm>
              <a:off x="3029498" y="6232176"/>
              <a:ext cx="972317" cy="369332"/>
            </a:xfrm>
            <a:prstGeom prst="rect">
              <a:avLst/>
            </a:prstGeom>
            <a:noFill/>
          </p:spPr>
          <p:txBody>
            <a:bodyPr wrap="none" rtlCol="0">
              <a:spAutoFit/>
            </a:bodyPr>
            <a:lstStyle/>
            <a:p>
              <a:r>
                <a:rPr lang="en-US" dirty="0"/>
                <a:t>Forecast</a:t>
              </a:r>
            </a:p>
          </p:txBody>
        </p:sp>
        <p:sp>
          <p:nvSpPr>
            <p:cNvPr id="27" name="TextBox 26">
              <a:extLst>
                <a:ext uri="{FF2B5EF4-FFF2-40B4-BE49-F238E27FC236}">
                  <a16:creationId xmlns:a16="http://schemas.microsoft.com/office/drawing/2014/main" id="{EEA129C2-C274-3240-9F0A-6BC997FD5DE4}"/>
                </a:ext>
              </a:extLst>
            </p:cNvPr>
            <p:cNvSpPr txBox="1"/>
            <p:nvPr/>
          </p:nvSpPr>
          <p:spPr>
            <a:xfrm>
              <a:off x="2168191" y="1407152"/>
              <a:ext cx="436338" cy="369332"/>
            </a:xfrm>
            <a:prstGeom prst="rect">
              <a:avLst/>
            </a:prstGeom>
            <a:noFill/>
          </p:spPr>
          <p:txBody>
            <a:bodyPr wrap="none" rtlCol="0">
              <a:spAutoFit/>
            </a:bodyPr>
            <a:lstStyle/>
            <a:p>
              <a:r>
                <a:rPr lang="en-US" dirty="0"/>
                <a:t>(a)</a:t>
              </a:r>
            </a:p>
          </p:txBody>
        </p:sp>
        <p:sp>
          <p:nvSpPr>
            <p:cNvPr id="28" name="TextBox 27">
              <a:extLst>
                <a:ext uri="{FF2B5EF4-FFF2-40B4-BE49-F238E27FC236}">
                  <a16:creationId xmlns:a16="http://schemas.microsoft.com/office/drawing/2014/main" id="{D5B56E05-0F03-FD46-A560-791911DB8C4D}"/>
                </a:ext>
              </a:extLst>
            </p:cNvPr>
            <p:cNvSpPr txBox="1"/>
            <p:nvPr/>
          </p:nvSpPr>
          <p:spPr>
            <a:xfrm>
              <a:off x="2152603" y="2635355"/>
              <a:ext cx="447558" cy="369332"/>
            </a:xfrm>
            <a:prstGeom prst="rect">
              <a:avLst/>
            </a:prstGeom>
            <a:noFill/>
          </p:spPr>
          <p:txBody>
            <a:bodyPr wrap="none" rtlCol="0">
              <a:spAutoFit/>
            </a:bodyPr>
            <a:lstStyle/>
            <a:p>
              <a:r>
                <a:rPr lang="en-US" dirty="0"/>
                <a:t>(b)</a:t>
              </a:r>
            </a:p>
          </p:txBody>
        </p:sp>
        <p:sp>
          <p:nvSpPr>
            <p:cNvPr id="29" name="TextBox 28">
              <a:extLst>
                <a:ext uri="{FF2B5EF4-FFF2-40B4-BE49-F238E27FC236}">
                  <a16:creationId xmlns:a16="http://schemas.microsoft.com/office/drawing/2014/main" id="{4567903E-E2A0-B54C-8A93-F9EB86967674}"/>
                </a:ext>
              </a:extLst>
            </p:cNvPr>
            <p:cNvSpPr txBox="1"/>
            <p:nvPr/>
          </p:nvSpPr>
          <p:spPr>
            <a:xfrm>
              <a:off x="2163823" y="3798829"/>
              <a:ext cx="423514" cy="369332"/>
            </a:xfrm>
            <a:prstGeom prst="rect">
              <a:avLst/>
            </a:prstGeom>
            <a:noFill/>
          </p:spPr>
          <p:txBody>
            <a:bodyPr wrap="none" rtlCol="0">
              <a:spAutoFit/>
            </a:bodyPr>
            <a:lstStyle/>
            <a:p>
              <a:r>
                <a:rPr lang="en-US" dirty="0"/>
                <a:t>(c)</a:t>
              </a:r>
            </a:p>
          </p:txBody>
        </p:sp>
        <p:sp>
          <p:nvSpPr>
            <p:cNvPr id="30" name="TextBox 29">
              <a:extLst>
                <a:ext uri="{FF2B5EF4-FFF2-40B4-BE49-F238E27FC236}">
                  <a16:creationId xmlns:a16="http://schemas.microsoft.com/office/drawing/2014/main" id="{A7E8396A-BA9C-2544-BE82-75C24CEE0F10}"/>
                </a:ext>
              </a:extLst>
            </p:cNvPr>
            <p:cNvSpPr txBox="1"/>
            <p:nvPr/>
          </p:nvSpPr>
          <p:spPr>
            <a:xfrm>
              <a:off x="2189773" y="5003572"/>
              <a:ext cx="447558" cy="369332"/>
            </a:xfrm>
            <a:prstGeom prst="rect">
              <a:avLst/>
            </a:prstGeom>
            <a:noFill/>
          </p:spPr>
          <p:txBody>
            <a:bodyPr wrap="none" rtlCol="0">
              <a:spAutoFit/>
            </a:bodyPr>
            <a:lstStyle/>
            <a:p>
              <a:r>
                <a:rPr lang="en-US" dirty="0"/>
                <a:t>(d)</a:t>
              </a:r>
            </a:p>
          </p:txBody>
        </p:sp>
        <p:sp>
          <p:nvSpPr>
            <p:cNvPr id="31" name="TextBox 30">
              <a:extLst>
                <a:ext uri="{FF2B5EF4-FFF2-40B4-BE49-F238E27FC236}">
                  <a16:creationId xmlns:a16="http://schemas.microsoft.com/office/drawing/2014/main" id="{801BE61E-C526-F042-8E40-6F0E50A63484}"/>
                </a:ext>
              </a:extLst>
            </p:cNvPr>
            <p:cNvSpPr txBox="1"/>
            <p:nvPr/>
          </p:nvSpPr>
          <p:spPr>
            <a:xfrm>
              <a:off x="2195383" y="6194111"/>
              <a:ext cx="441146" cy="369332"/>
            </a:xfrm>
            <a:prstGeom prst="rect">
              <a:avLst/>
            </a:prstGeom>
            <a:noFill/>
          </p:spPr>
          <p:txBody>
            <a:bodyPr wrap="none" rtlCol="0">
              <a:spAutoFit/>
            </a:bodyPr>
            <a:lstStyle/>
            <a:p>
              <a:r>
                <a:rPr lang="en-US" dirty="0"/>
                <a:t>(e)</a:t>
              </a:r>
            </a:p>
          </p:txBody>
        </p:sp>
      </p:grpSp>
      <p:sp>
        <p:nvSpPr>
          <p:cNvPr id="35" name="TextBox 34">
            <a:extLst>
              <a:ext uri="{FF2B5EF4-FFF2-40B4-BE49-F238E27FC236}">
                <a16:creationId xmlns:a16="http://schemas.microsoft.com/office/drawing/2014/main" id="{8D6944AC-9405-1B4F-81EF-1F4B3791EC44}"/>
              </a:ext>
            </a:extLst>
          </p:cNvPr>
          <p:cNvSpPr txBox="1"/>
          <p:nvPr/>
        </p:nvSpPr>
        <p:spPr>
          <a:xfrm>
            <a:off x="0" y="619028"/>
            <a:ext cx="864339" cy="369332"/>
          </a:xfrm>
          <a:prstGeom prst="rect">
            <a:avLst/>
          </a:prstGeom>
          <a:noFill/>
        </p:spPr>
        <p:txBody>
          <a:bodyPr wrap="none" rtlCol="0">
            <a:spAutoFit/>
          </a:bodyPr>
          <a:lstStyle/>
          <a:p>
            <a:r>
              <a:rPr lang="en-US" dirty="0"/>
              <a:t>Dorian</a:t>
            </a:r>
          </a:p>
        </p:txBody>
      </p:sp>
      <p:cxnSp>
        <p:nvCxnSpPr>
          <p:cNvPr id="36" name="Straight Arrow Connector 35">
            <a:extLst>
              <a:ext uri="{FF2B5EF4-FFF2-40B4-BE49-F238E27FC236}">
                <a16:creationId xmlns:a16="http://schemas.microsoft.com/office/drawing/2014/main" id="{5D06EED3-B3FD-6C46-8AB9-EC1C073405BD}"/>
              </a:ext>
            </a:extLst>
          </p:cNvPr>
          <p:cNvCxnSpPr>
            <a:cxnSpLocks/>
          </p:cNvCxnSpPr>
          <p:nvPr/>
        </p:nvCxnSpPr>
        <p:spPr>
          <a:xfrm>
            <a:off x="761457" y="883742"/>
            <a:ext cx="946804" cy="44335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9C97058-9FFD-AE4D-A8B9-0FF73AC98CAC}"/>
              </a:ext>
            </a:extLst>
          </p:cNvPr>
          <p:cNvSpPr/>
          <p:nvPr/>
        </p:nvSpPr>
        <p:spPr>
          <a:xfrm>
            <a:off x="6289742" y="938172"/>
            <a:ext cx="334506" cy="533566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1D76EF68-0424-6948-B073-86BB1071CE47}"/>
              </a:ext>
            </a:extLst>
          </p:cNvPr>
          <p:cNvPicPr>
            <a:picLocks noChangeAspect="1"/>
          </p:cNvPicPr>
          <p:nvPr/>
        </p:nvPicPr>
        <p:blipFill>
          <a:blip r:embed="rId7"/>
          <a:stretch>
            <a:fillRect/>
          </a:stretch>
        </p:blipFill>
        <p:spPr>
          <a:xfrm>
            <a:off x="6526824" y="845284"/>
            <a:ext cx="2542307" cy="228600"/>
          </a:xfrm>
          <a:prstGeom prst="rect">
            <a:avLst/>
          </a:prstGeom>
          <a:solidFill>
            <a:srgbClr val="4E8F00">
              <a:alpha val="21961"/>
            </a:srgbClr>
          </a:solidFill>
        </p:spPr>
      </p:pic>
      <p:pic>
        <p:nvPicPr>
          <p:cNvPr id="33" name="Picture 32">
            <a:extLst>
              <a:ext uri="{FF2B5EF4-FFF2-40B4-BE49-F238E27FC236}">
                <a16:creationId xmlns:a16="http://schemas.microsoft.com/office/drawing/2014/main" id="{3A64EC27-4B92-9249-99F1-091F925AC14A}"/>
              </a:ext>
            </a:extLst>
          </p:cNvPr>
          <p:cNvPicPr>
            <a:picLocks noChangeAspect="1"/>
          </p:cNvPicPr>
          <p:nvPr/>
        </p:nvPicPr>
        <p:blipFill>
          <a:blip r:embed="rId8"/>
          <a:stretch>
            <a:fillRect/>
          </a:stretch>
        </p:blipFill>
        <p:spPr>
          <a:xfrm>
            <a:off x="6659978" y="1334906"/>
            <a:ext cx="2373423" cy="226715"/>
          </a:xfrm>
          <a:prstGeom prst="rect">
            <a:avLst/>
          </a:prstGeom>
          <a:solidFill>
            <a:srgbClr val="FF7E79">
              <a:alpha val="21176"/>
            </a:srgbClr>
          </a:solidFill>
        </p:spPr>
      </p:pic>
      <p:cxnSp>
        <p:nvCxnSpPr>
          <p:cNvPr id="37" name="Straight Arrow Connector 36">
            <a:extLst>
              <a:ext uri="{FF2B5EF4-FFF2-40B4-BE49-F238E27FC236}">
                <a16:creationId xmlns:a16="http://schemas.microsoft.com/office/drawing/2014/main" id="{FBD65E15-DC34-E643-A371-95674FA79915}"/>
              </a:ext>
            </a:extLst>
          </p:cNvPr>
          <p:cNvCxnSpPr>
            <a:cxnSpLocks/>
          </p:cNvCxnSpPr>
          <p:nvPr/>
        </p:nvCxnSpPr>
        <p:spPr>
          <a:xfrm flipH="1" flipV="1">
            <a:off x="5366657" y="1088790"/>
            <a:ext cx="1257591" cy="359473"/>
          </a:xfrm>
          <a:prstGeom prst="straightConnector1">
            <a:avLst/>
          </a:prstGeom>
          <a:ln w="19050">
            <a:solidFill>
              <a:srgbClr val="FF7E79"/>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36687E2-9616-B746-91D4-0CD6AB58C704}"/>
              </a:ext>
            </a:extLst>
          </p:cNvPr>
          <p:cNvCxnSpPr>
            <a:cxnSpLocks/>
          </p:cNvCxnSpPr>
          <p:nvPr/>
        </p:nvCxnSpPr>
        <p:spPr>
          <a:xfrm flipH="1">
            <a:off x="5540829" y="1002358"/>
            <a:ext cx="950266" cy="71526"/>
          </a:xfrm>
          <a:prstGeom prst="straightConnector1">
            <a:avLst/>
          </a:prstGeom>
          <a:ln w="19050">
            <a:solidFill>
              <a:srgbClr val="4E8F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7D4FA70-EFAE-8B48-A162-277D1AD81E8E}"/>
              </a:ext>
            </a:extLst>
          </p:cNvPr>
          <p:cNvSpPr/>
          <p:nvPr/>
        </p:nvSpPr>
        <p:spPr>
          <a:xfrm>
            <a:off x="6290913" y="2085947"/>
            <a:ext cx="2778218" cy="36933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0" i="0" u="none" strike="noStrike" dirty="0">
                <a:solidFill>
                  <a:srgbClr val="0D1B2A"/>
                </a:solidFill>
                <a:effectLst/>
                <a:latin typeface="Verdana" panose="020B0604030504040204" pitchFamily="34" charset="0"/>
              </a:rPr>
              <a:t>In this area the mixed layer depth estimated using the density criteria (green dotted line) and the one estimated using the temperature criteria (red line) coincide. The mixed later depth at this location is 30 meters deeper than at the SG665 location. </a:t>
            </a:r>
            <a:endParaRPr lang="en-US" dirty="0"/>
          </a:p>
        </p:txBody>
      </p:sp>
    </p:spTree>
    <p:extLst>
      <p:ext uri="{BB962C8B-B14F-4D97-AF65-F5344CB8AC3E}">
        <p14:creationId xmlns:p14="http://schemas.microsoft.com/office/powerpoint/2010/main" val="2036532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9E168BE-118E-F742-88FD-2BCE98FF10F3}"/>
              </a:ext>
            </a:extLst>
          </p:cNvPr>
          <p:cNvSpPr txBox="1"/>
          <p:nvPr/>
        </p:nvSpPr>
        <p:spPr>
          <a:xfrm>
            <a:off x="2065544" y="0"/>
            <a:ext cx="5012911" cy="584775"/>
          </a:xfrm>
          <a:prstGeom prst="rect">
            <a:avLst/>
          </a:prstGeom>
          <a:noFill/>
        </p:spPr>
        <p:txBody>
          <a:bodyPr wrap="none" rtlCol="0">
            <a:spAutoFit/>
          </a:bodyPr>
          <a:lstStyle/>
          <a:p>
            <a:r>
              <a:rPr lang="en-US" sz="3200" dirty="0">
                <a:solidFill>
                  <a:schemeClr val="bg1"/>
                </a:solidFill>
              </a:rPr>
              <a:t>Inside Barrier layer SG665</a:t>
            </a:r>
          </a:p>
        </p:txBody>
      </p:sp>
      <p:grpSp>
        <p:nvGrpSpPr>
          <p:cNvPr id="2" name="Group 1">
            <a:extLst>
              <a:ext uri="{FF2B5EF4-FFF2-40B4-BE49-F238E27FC236}">
                <a16:creationId xmlns:a16="http://schemas.microsoft.com/office/drawing/2014/main" id="{78FDB464-332D-C142-B854-99BA12152DBA}"/>
              </a:ext>
            </a:extLst>
          </p:cNvPr>
          <p:cNvGrpSpPr/>
          <p:nvPr/>
        </p:nvGrpSpPr>
        <p:grpSpPr>
          <a:xfrm>
            <a:off x="0" y="922706"/>
            <a:ext cx="9141354" cy="3005383"/>
            <a:chOff x="0" y="2381394"/>
            <a:chExt cx="9141354" cy="3005383"/>
          </a:xfrm>
        </p:grpSpPr>
        <p:pic>
          <p:nvPicPr>
            <p:cNvPr id="3" name="Picture 2">
              <a:extLst>
                <a:ext uri="{FF2B5EF4-FFF2-40B4-BE49-F238E27FC236}">
                  <a16:creationId xmlns:a16="http://schemas.microsoft.com/office/drawing/2014/main" id="{A215BB62-DF15-FC49-93C9-77F1586A3281}"/>
                </a:ext>
              </a:extLst>
            </p:cNvPr>
            <p:cNvPicPr>
              <a:picLocks noChangeAspect="1"/>
            </p:cNvPicPr>
            <p:nvPr/>
          </p:nvPicPr>
          <p:blipFill>
            <a:blip r:embed="rId3"/>
            <a:stretch>
              <a:fillRect/>
            </a:stretch>
          </p:blipFill>
          <p:spPr>
            <a:xfrm>
              <a:off x="7211970" y="2395251"/>
              <a:ext cx="1929384" cy="1435327"/>
            </a:xfrm>
            <a:prstGeom prst="rect">
              <a:avLst/>
            </a:prstGeom>
          </p:spPr>
        </p:pic>
        <p:pic>
          <p:nvPicPr>
            <p:cNvPr id="5" name="Picture 4">
              <a:extLst>
                <a:ext uri="{FF2B5EF4-FFF2-40B4-BE49-F238E27FC236}">
                  <a16:creationId xmlns:a16="http://schemas.microsoft.com/office/drawing/2014/main" id="{E3769591-D650-FF42-A5F7-02C8A99C074C}"/>
                </a:ext>
              </a:extLst>
            </p:cNvPr>
            <p:cNvPicPr>
              <a:picLocks noChangeAspect="1"/>
            </p:cNvPicPr>
            <p:nvPr/>
          </p:nvPicPr>
          <p:blipFill>
            <a:blip r:embed="rId4"/>
            <a:stretch>
              <a:fillRect/>
            </a:stretch>
          </p:blipFill>
          <p:spPr>
            <a:xfrm>
              <a:off x="5396779" y="2395251"/>
              <a:ext cx="1929384" cy="1435326"/>
            </a:xfrm>
            <a:prstGeom prst="rect">
              <a:avLst/>
            </a:prstGeom>
          </p:spPr>
        </p:pic>
        <p:pic>
          <p:nvPicPr>
            <p:cNvPr id="7" name="Picture 6">
              <a:extLst>
                <a:ext uri="{FF2B5EF4-FFF2-40B4-BE49-F238E27FC236}">
                  <a16:creationId xmlns:a16="http://schemas.microsoft.com/office/drawing/2014/main" id="{CA68489C-AAC4-9141-97A1-98025B7B44BD}"/>
                </a:ext>
              </a:extLst>
            </p:cNvPr>
            <p:cNvPicPr>
              <a:picLocks noChangeAspect="1"/>
            </p:cNvPicPr>
            <p:nvPr/>
          </p:nvPicPr>
          <p:blipFill>
            <a:blip r:embed="rId5"/>
            <a:stretch>
              <a:fillRect/>
            </a:stretch>
          </p:blipFill>
          <p:spPr>
            <a:xfrm>
              <a:off x="3610543" y="2395251"/>
              <a:ext cx="1929384" cy="1435326"/>
            </a:xfrm>
            <a:prstGeom prst="rect">
              <a:avLst/>
            </a:prstGeom>
          </p:spPr>
        </p:pic>
        <p:pic>
          <p:nvPicPr>
            <p:cNvPr id="9" name="Picture 8">
              <a:extLst>
                <a:ext uri="{FF2B5EF4-FFF2-40B4-BE49-F238E27FC236}">
                  <a16:creationId xmlns:a16="http://schemas.microsoft.com/office/drawing/2014/main" id="{FAA6A9F2-2146-8F4C-A6D8-DC7F3D37D083}"/>
                </a:ext>
              </a:extLst>
            </p:cNvPr>
            <p:cNvPicPr>
              <a:picLocks noChangeAspect="1"/>
            </p:cNvPicPr>
            <p:nvPr/>
          </p:nvPicPr>
          <p:blipFill>
            <a:blip r:embed="rId6"/>
            <a:stretch>
              <a:fillRect/>
            </a:stretch>
          </p:blipFill>
          <p:spPr>
            <a:xfrm>
              <a:off x="1809543" y="2381394"/>
              <a:ext cx="1929384" cy="1435326"/>
            </a:xfrm>
            <a:prstGeom prst="rect">
              <a:avLst/>
            </a:prstGeom>
          </p:spPr>
        </p:pic>
        <p:pic>
          <p:nvPicPr>
            <p:cNvPr id="11" name="Picture 10">
              <a:extLst>
                <a:ext uri="{FF2B5EF4-FFF2-40B4-BE49-F238E27FC236}">
                  <a16:creationId xmlns:a16="http://schemas.microsoft.com/office/drawing/2014/main" id="{4F35D00E-C873-D44C-81B5-E022A40406DE}"/>
                </a:ext>
              </a:extLst>
            </p:cNvPr>
            <p:cNvPicPr>
              <a:picLocks noChangeAspect="1"/>
            </p:cNvPicPr>
            <p:nvPr/>
          </p:nvPicPr>
          <p:blipFill>
            <a:blip r:embed="rId7"/>
            <a:stretch>
              <a:fillRect/>
            </a:stretch>
          </p:blipFill>
          <p:spPr>
            <a:xfrm>
              <a:off x="2276" y="2381394"/>
              <a:ext cx="1929384" cy="1435326"/>
            </a:xfrm>
            <a:prstGeom prst="rect">
              <a:avLst/>
            </a:prstGeom>
          </p:spPr>
        </p:pic>
        <p:sp>
          <p:nvSpPr>
            <p:cNvPr id="16" name="TextBox 15">
              <a:extLst>
                <a:ext uri="{FF2B5EF4-FFF2-40B4-BE49-F238E27FC236}">
                  <a16:creationId xmlns:a16="http://schemas.microsoft.com/office/drawing/2014/main" id="{B353698D-1DE5-2746-B91B-622227651833}"/>
                </a:ext>
              </a:extLst>
            </p:cNvPr>
            <p:cNvSpPr txBox="1"/>
            <p:nvPr/>
          </p:nvSpPr>
          <p:spPr>
            <a:xfrm>
              <a:off x="1530757" y="2870391"/>
              <a:ext cx="351378" cy="276999"/>
            </a:xfrm>
            <a:prstGeom prst="rect">
              <a:avLst/>
            </a:prstGeom>
            <a:noFill/>
          </p:spPr>
          <p:txBody>
            <a:bodyPr wrap="none" rtlCol="0">
              <a:spAutoFit/>
            </a:bodyPr>
            <a:lstStyle/>
            <a:p>
              <a:r>
                <a:rPr lang="en-US" sz="1200" dirty="0"/>
                <a:t>(a)</a:t>
              </a:r>
            </a:p>
          </p:txBody>
        </p:sp>
        <p:sp>
          <p:nvSpPr>
            <p:cNvPr id="18" name="TextBox 17">
              <a:extLst>
                <a:ext uri="{FF2B5EF4-FFF2-40B4-BE49-F238E27FC236}">
                  <a16:creationId xmlns:a16="http://schemas.microsoft.com/office/drawing/2014/main" id="{E84A9A93-8D99-4E4D-92D8-9F976C8CF2CB}"/>
                </a:ext>
              </a:extLst>
            </p:cNvPr>
            <p:cNvSpPr txBox="1"/>
            <p:nvPr/>
          </p:nvSpPr>
          <p:spPr>
            <a:xfrm>
              <a:off x="3329706" y="2886784"/>
              <a:ext cx="357790" cy="276999"/>
            </a:xfrm>
            <a:prstGeom prst="rect">
              <a:avLst/>
            </a:prstGeom>
            <a:noFill/>
          </p:spPr>
          <p:txBody>
            <a:bodyPr wrap="none" rtlCol="0">
              <a:spAutoFit/>
            </a:bodyPr>
            <a:lstStyle/>
            <a:p>
              <a:r>
                <a:rPr lang="en-US" sz="1200" dirty="0"/>
                <a:t>(b)</a:t>
              </a:r>
            </a:p>
          </p:txBody>
        </p:sp>
        <p:sp>
          <p:nvSpPr>
            <p:cNvPr id="23" name="TextBox 22">
              <a:extLst>
                <a:ext uri="{FF2B5EF4-FFF2-40B4-BE49-F238E27FC236}">
                  <a16:creationId xmlns:a16="http://schemas.microsoft.com/office/drawing/2014/main" id="{36931933-56BF-DC46-ABBD-A53DD7EFC04F}"/>
                </a:ext>
              </a:extLst>
            </p:cNvPr>
            <p:cNvSpPr txBox="1"/>
            <p:nvPr/>
          </p:nvSpPr>
          <p:spPr>
            <a:xfrm>
              <a:off x="243375" y="2448327"/>
              <a:ext cx="474810" cy="276999"/>
            </a:xfrm>
            <a:prstGeom prst="rect">
              <a:avLst/>
            </a:prstGeom>
            <a:noFill/>
          </p:spPr>
          <p:txBody>
            <a:bodyPr wrap="none" rtlCol="0">
              <a:spAutoFit/>
            </a:bodyPr>
            <a:lstStyle/>
            <a:p>
              <a:r>
                <a:rPr lang="en-US" sz="1200" dirty="0">
                  <a:solidFill>
                    <a:srgbClr val="C00000"/>
                  </a:solidFill>
                </a:rPr>
                <a:t>MLD</a:t>
              </a:r>
            </a:p>
          </p:txBody>
        </p:sp>
        <p:sp>
          <p:nvSpPr>
            <p:cNvPr id="24" name="TextBox 23">
              <a:extLst>
                <a:ext uri="{FF2B5EF4-FFF2-40B4-BE49-F238E27FC236}">
                  <a16:creationId xmlns:a16="http://schemas.microsoft.com/office/drawing/2014/main" id="{4520E08F-2B4F-7340-BB56-4CCB1912D490}"/>
                </a:ext>
              </a:extLst>
            </p:cNvPr>
            <p:cNvSpPr txBox="1"/>
            <p:nvPr/>
          </p:nvSpPr>
          <p:spPr>
            <a:xfrm>
              <a:off x="236751" y="2610666"/>
              <a:ext cx="474810" cy="276999"/>
            </a:xfrm>
            <a:prstGeom prst="rect">
              <a:avLst/>
            </a:prstGeom>
            <a:noFill/>
          </p:spPr>
          <p:txBody>
            <a:bodyPr wrap="none" rtlCol="0">
              <a:spAutoFit/>
            </a:bodyPr>
            <a:lstStyle/>
            <a:p>
              <a:r>
                <a:rPr lang="en-US" sz="1200" dirty="0">
                  <a:solidFill>
                    <a:schemeClr val="accent1">
                      <a:lumMod val="50000"/>
                    </a:schemeClr>
                  </a:solidFill>
                </a:rPr>
                <a:t>MLD</a:t>
              </a:r>
            </a:p>
          </p:txBody>
        </p:sp>
        <p:sp>
          <p:nvSpPr>
            <p:cNvPr id="25" name="TextBox 24">
              <a:extLst>
                <a:ext uri="{FF2B5EF4-FFF2-40B4-BE49-F238E27FC236}">
                  <a16:creationId xmlns:a16="http://schemas.microsoft.com/office/drawing/2014/main" id="{DE9507A1-917D-934C-9F04-AC067390266B}"/>
                </a:ext>
              </a:extLst>
            </p:cNvPr>
            <p:cNvSpPr txBox="1"/>
            <p:nvPr/>
          </p:nvSpPr>
          <p:spPr>
            <a:xfrm>
              <a:off x="5132069" y="2870390"/>
              <a:ext cx="343364" cy="276999"/>
            </a:xfrm>
            <a:prstGeom prst="rect">
              <a:avLst/>
            </a:prstGeom>
            <a:noFill/>
          </p:spPr>
          <p:txBody>
            <a:bodyPr wrap="none" rtlCol="0">
              <a:spAutoFit/>
            </a:bodyPr>
            <a:lstStyle/>
            <a:p>
              <a:r>
                <a:rPr lang="en-US" sz="1200" dirty="0"/>
                <a:t>(c)</a:t>
              </a:r>
            </a:p>
          </p:txBody>
        </p:sp>
        <p:sp>
          <p:nvSpPr>
            <p:cNvPr id="28" name="TextBox 27">
              <a:extLst>
                <a:ext uri="{FF2B5EF4-FFF2-40B4-BE49-F238E27FC236}">
                  <a16:creationId xmlns:a16="http://schemas.microsoft.com/office/drawing/2014/main" id="{960052E9-D515-B846-9A1B-4CEE8F3EBD96}"/>
                </a:ext>
              </a:extLst>
            </p:cNvPr>
            <p:cNvSpPr txBox="1"/>
            <p:nvPr/>
          </p:nvSpPr>
          <p:spPr>
            <a:xfrm>
              <a:off x="6919892" y="2916557"/>
              <a:ext cx="357790" cy="276999"/>
            </a:xfrm>
            <a:prstGeom prst="rect">
              <a:avLst/>
            </a:prstGeom>
            <a:noFill/>
          </p:spPr>
          <p:txBody>
            <a:bodyPr wrap="none" rtlCol="0">
              <a:spAutoFit/>
            </a:bodyPr>
            <a:lstStyle/>
            <a:p>
              <a:r>
                <a:rPr lang="en-US" sz="1200" dirty="0"/>
                <a:t>(d)</a:t>
              </a:r>
            </a:p>
          </p:txBody>
        </p:sp>
        <p:sp>
          <p:nvSpPr>
            <p:cNvPr id="29" name="TextBox 28">
              <a:extLst>
                <a:ext uri="{FF2B5EF4-FFF2-40B4-BE49-F238E27FC236}">
                  <a16:creationId xmlns:a16="http://schemas.microsoft.com/office/drawing/2014/main" id="{EF5BD0B9-A304-9E44-A487-D65157010AFE}"/>
                </a:ext>
              </a:extLst>
            </p:cNvPr>
            <p:cNvSpPr txBox="1"/>
            <p:nvPr/>
          </p:nvSpPr>
          <p:spPr>
            <a:xfrm>
              <a:off x="8745588" y="2886784"/>
              <a:ext cx="354584" cy="276999"/>
            </a:xfrm>
            <a:prstGeom prst="rect">
              <a:avLst/>
            </a:prstGeom>
            <a:noFill/>
          </p:spPr>
          <p:txBody>
            <a:bodyPr wrap="none" rtlCol="0">
              <a:spAutoFit/>
            </a:bodyPr>
            <a:lstStyle/>
            <a:p>
              <a:r>
                <a:rPr lang="en-US" sz="1200" dirty="0"/>
                <a:t>(e)</a:t>
              </a:r>
            </a:p>
          </p:txBody>
        </p:sp>
        <p:pic>
          <p:nvPicPr>
            <p:cNvPr id="43" name="Picture 42">
              <a:extLst>
                <a:ext uri="{FF2B5EF4-FFF2-40B4-BE49-F238E27FC236}">
                  <a16:creationId xmlns:a16="http://schemas.microsoft.com/office/drawing/2014/main" id="{A2CF4CB2-D8DA-0A4D-8F57-CF625E19536D}"/>
                </a:ext>
              </a:extLst>
            </p:cNvPr>
            <p:cNvPicPr>
              <a:picLocks noChangeAspect="1"/>
            </p:cNvPicPr>
            <p:nvPr/>
          </p:nvPicPr>
          <p:blipFill>
            <a:blip r:embed="rId8"/>
            <a:stretch>
              <a:fillRect/>
            </a:stretch>
          </p:blipFill>
          <p:spPr>
            <a:xfrm>
              <a:off x="7213458" y="3923737"/>
              <a:ext cx="1926408" cy="1463040"/>
            </a:xfrm>
            <a:prstGeom prst="rect">
              <a:avLst/>
            </a:prstGeom>
          </p:spPr>
        </p:pic>
        <p:pic>
          <p:nvPicPr>
            <p:cNvPr id="44" name="Picture 43">
              <a:extLst>
                <a:ext uri="{FF2B5EF4-FFF2-40B4-BE49-F238E27FC236}">
                  <a16:creationId xmlns:a16="http://schemas.microsoft.com/office/drawing/2014/main" id="{3D51761B-CBCD-F24C-A655-DDE94F29EA6D}"/>
                </a:ext>
              </a:extLst>
            </p:cNvPr>
            <p:cNvPicPr>
              <a:picLocks noChangeAspect="1"/>
            </p:cNvPicPr>
            <p:nvPr/>
          </p:nvPicPr>
          <p:blipFill>
            <a:blip r:embed="rId9"/>
            <a:stretch>
              <a:fillRect/>
            </a:stretch>
          </p:blipFill>
          <p:spPr>
            <a:xfrm>
              <a:off x="5415882" y="3923737"/>
              <a:ext cx="1926408" cy="1463040"/>
            </a:xfrm>
            <a:prstGeom prst="rect">
              <a:avLst/>
            </a:prstGeom>
          </p:spPr>
        </p:pic>
        <p:pic>
          <p:nvPicPr>
            <p:cNvPr id="45" name="Picture 44">
              <a:extLst>
                <a:ext uri="{FF2B5EF4-FFF2-40B4-BE49-F238E27FC236}">
                  <a16:creationId xmlns:a16="http://schemas.microsoft.com/office/drawing/2014/main" id="{A2A3F8E8-4E63-8241-B77B-D5F48CD0F6B5}"/>
                </a:ext>
              </a:extLst>
            </p:cNvPr>
            <p:cNvPicPr>
              <a:picLocks noChangeAspect="1"/>
            </p:cNvPicPr>
            <p:nvPr/>
          </p:nvPicPr>
          <p:blipFill>
            <a:blip r:embed="rId10"/>
            <a:stretch>
              <a:fillRect/>
            </a:stretch>
          </p:blipFill>
          <p:spPr>
            <a:xfrm>
              <a:off x="3615586" y="3923737"/>
              <a:ext cx="1926408" cy="1463040"/>
            </a:xfrm>
            <a:prstGeom prst="rect">
              <a:avLst/>
            </a:prstGeom>
          </p:spPr>
        </p:pic>
        <p:pic>
          <p:nvPicPr>
            <p:cNvPr id="46" name="Picture 45">
              <a:extLst>
                <a:ext uri="{FF2B5EF4-FFF2-40B4-BE49-F238E27FC236}">
                  <a16:creationId xmlns:a16="http://schemas.microsoft.com/office/drawing/2014/main" id="{5A501C4F-DE3B-9345-BBCC-FDA7A7146510}"/>
                </a:ext>
              </a:extLst>
            </p:cNvPr>
            <p:cNvPicPr>
              <a:picLocks noChangeAspect="1"/>
            </p:cNvPicPr>
            <p:nvPr/>
          </p:nvPicPr>
          <p:blipFill>
            <a:blip r:embed="rId11"/>
            <a:stretch>
              <a:fillRect/>
            </a:stretch>
          </p:blipFill>
          <p:spPr>
            <a:xfrm>
              <a:off x="1802363" y="3923737"/>
              <a:ext cx="1926408" cy="1463040"/>
            </a:xfrm>
            <a:prstGeom prst="rect">
              <a:avLst/>
            </a:prstGeom>
          </p:spPr>
        </p:pic>
        <p:pic>
          <p:nvPicPr>
            <p:cNvPr id="47" name="Picture 46">
              <a:extLst>
                <a:ext uri="{FF2B5EF4-FFF2-40B4-BE49-F238E27FC236}">
                  <a16:creationId xmlns:a16="http://schemas.microsoft.com/office/drawing/2014/main" id="{8761F2B6-27C3-F145-A39B-A76AF6ED5DF4}"/>
                </a:ext>
              </a:extLst>
            </p:cNvPr>
            <p:cNvPicPr>
              <a:picLocks noChangeAspect="1"/>
            </p:cNvPicPr>
            <p:nvPr/>
          </p:nvPicPr>
          <p:blipFill>
            <a:blip r:embed="rId12"/>
            <a:stretch>
              <a:fillRect/>
            </a:stretch>
          </p:blipFill>
          <p:spPr>
            <a:xfrm>
              <a:off x="0" y="3898337"/>
              <a:ext cx="1926408" cy="1463040"/>
            </a:xfrm>
            <a:prstGeom prst="rect">
              <a:avLst/>
            </a:prstGeom>
          </p:spPr>
        </p:pic>
        <p:sp>
          <p:nvSpPr>
            <p:cNvPr id="48" name="TextBox 47">
              <a:extLst>
                <a:ext uri="{FF2B5EF4-FFF2-40B4-BE49-F238E27FC236}">
                  <a16:creationId xmlns:a16="http://schemas.microsoft.com/office/drawing/2014/main" id="{4F54030A-431C-5641-BD0B-4968057A48E6}"/>
                </a:ext>
              </a:extLst>
            </p:cNvPr>
            <p:cNvSpPr txBox="1"/>
            <p:nvPr/>
          </p:nvSpPr>
          <p:spPr>
            <a:xfrm>
              <a:off x="254416" y="3953555"/>
              <a:ext cx="474810" cy="276999"/>
            </a:xfrm>
            <a:prstGeom prst="rect">
              <a:avLst/>
            </a:prstGeom>
            <a:noFill/>
          </p:spPr>
          <p:txBody>
            <a:bodyPr wrap="none" rtlCol="0">
              <a:spAutoFit/>
            </a:bodyPr>
            <a:lstStyle/>
            <a:p>
              <a:r>
                <a:rPr lang="en-US" sz="1200" dirty="0">
                  <a:solidFill>
                    <a:srgbClr val="C00000"/>
                  </a:solidFill>
                </a:rPr>
                <a:t>MLD</a:t>
              </a:r>
            </a:p>
          </p:txBody>
        </p:sp>
        <p:sp>
          <p:nvSpPr>
            <p:cNvPr id="49" name="TextBox 48">
              <a:extLst>
                <a:ext uri="{FF2B5EF4-FFF2-40B4-BE49-F238E27FC236}">
                  <a16:creationId xmlns:a16="http://schemas.microsoft.com/office/drawing/2014/main" id="{A5EFBCFA-82CF-634D-B14B-440C48AC2BF3}"/>
                </a:ext>
              </a:extLst>
            </p:cNvPr>
            <p:cNvSpPr txBox="1"/>
            <p:nvPr/>
          </p:nvSpPr>
          <p:spPr>
            <a:xfrm>
              <a:off x="247792" y="4115894"/>
              <a:ext cx="474810" cy="276999"/>
            </a:xfrm>
            <a:prstGeom prst="rect">
              <a:avLst/>
            </a:prstGeom>
            <a:noFill/>
          </p:spPr>
          <p:txBody>
            <a:bodyPr wrap="none" rtlCol="0">
              <a:spAutoFit/>
            </a:bodyPr>
            <a:lstStyle/>
            <a:p>
              <a:r>
                <a:rPr lang="en-US" sz="1200" dirty="0">
                  <a:solidFill>
                    <a:schemeClr val="accent1">
                      <a:lumMod val="50000"/>
                    </a:schemeClr>
                  </a:solidFill>
                </a:rPr>
                <a:t>MLD</a:t>
              </a:r>
            </a:p>
          </p:txBody>
        </p:sp>
        <p:sp>
          <p:nvSpPr>
            <p:cNvPr id="30" name="TextBox 29">
              <a:extLst>
                <a:ext uri="{FF2B5EF4-FFF2-40B4-BE49-F238E27FC236}">
                  <a16:creationId xmlns:a16="http://schemas.microsoft.com/office/drawing/2014/main" id="{635A2607-DEC6-8844-9992-E2B8F9B2D1BC}"/>
                </a:ext>
              </a:extLst>
            </p:cNvPr>
            <p:cNvSpPr txBox="1"/>
            <p:nvPr/>
          </p:nvSpPr>
          <p:spPr>
            <a:xfrm>
              <a:off x="1533741" y="4449346"/>
              <a:ext cx="354584" cy="276999"/>
            </a:xfrm>
            <a:prstGeom prst="rect">
              <a:avLst/>
            </a:prstGeom>
            <a:noFill/>
          </p:spPr>
          <p:txBody>
            <a:bodyPr wrap="none" rtlCol="0">
              <a:spAutoFit/>
            </a:bodyPr>
            <a:lstStyle/>
            <a:p>
              <a:r>
                <a:rPr lang="en-US" sz="1200" dirty="0"/>
                <a:t>(e)</a:t>
              </a:r>
            </a:p>
          </p:txBody>
        </p:sp>
        <p:sp>
          <p:nvSpPr>
            <p:cNvPr id="31" name="TextBox 30">
              <a:extLst>
                <a:ext uri="{FF2B5EF4-FFF2-40B4-BE49-F238E27FC236}">
                  <a16:creationId xmlns:a16="http://schemas.microsoft.com/office/drawing/2014/main" id="{5B70C05B-804E-3E4C-B987-7B2F7611D912}"/>
                </a:ext>
              </a:extLst>
            </p:cNvPr>
            <p:cNvSpPr txBox="1"/>
            <p:nvPr/>
          </p:nvSpPr>
          <p:spPr>
            <a:xfrm>
              <a:off x="3384091" y="4445063"/>
              <a:ext cx="326371" cy="276999"/>
            </a:xfrm>
            <a:prstGeom prst="rect">
              <a:avLst/>
            </a:prstGeom>
            <a:noFill/>
          </p:spPr>
          <p:txBody>
            <a:bodyPr wrap="none" rtlCol="0">
              <a:spAutoFit/>
            </a:bodyPr>
            <a:lstStyle/>
            <a:p>
              <a:r>
                <a:rPr lang="en-US" sz="1200" dirty="0"/>
                <a:t>(f)</a:t>
              </a:r>
            </a:p>
          </p:txBody>
        </p:sp>
        <p:sp>
          <p:nvSpPr>
            <p:cNvPr id="32" name="TextBox 31">
              <a:extLst>
                <a:ext uri="{FF2B5EF4-FFF2-40B4-BE49-F238E27FC236}">
                  <a16:creationId xmlns:a16="http://schemas.microsoft.com/office/drawing/2014/main" id="{4810D642-2461-BF48-A930-A058DE0C04DA}"/>
                </a:ext>
              </a:extLst>
            </p:cNvPr>
            <p:cNvSpPr txBox="1"/>
            <p:nvPr/>
          </p:nvSpPr>
          <p:spPr>
            <a:xfrm>
              <a:off x="5173355" y="4445062"/>
              <a:ext cx="350545" cy="276999"/>
            </a:xfrm>
            <a:prstGeom prst="rect">
              <a:avLst/>
            </a:prstGeom>
            <a:noFill/>
          </p:spPr>
          <p:txBody>
            <a:bodyPr wrap="none" rtlCol="0">
              <a:spAutoFit/>
            </a:bodyPr>
            <a:lstStyle/>
            <a:p>
              <a:r>
                <a:rPr lang="en-US" sz="1200" dirty="0"/>
                <a:t>(g)</a:t>
              </a:r>
            </a:p>
          </p:txBody>
        </p:sp>
        <p:sp>
          <p:nvSpPr>
            <p:cNvPr id="33" name="TextBox 32">
              <a:extLst>
                <a:ext uri="{FF2B5EF4-FFF2-40B4-BE49-F238E27FC236}">
                  <a16:creationId xmlns:a16="http://schemas.microsoft.com/office/drawing/2014/main" id="{B3660E01-A84D-2044-8294-D8C5718FED01}"/>
                </a:ext>
              </a:extLst>
            </p:cNvPr>
            <p:cNvSpPr txBox="1"/>
            <p:nvPr/>
          </p:nvSpPr>
          <p:spPr>
            <a:xfrm>
              <a:off x="6954477" y="4445062"/>
              <a:ext cx="357790" cy="276999"/>
            </a:xfrm>
            <a:prstGeom prst="rect">
              <a:avLst/>
            </a:prstGeom>
            <a:noFill/>
          </p:spPr>
          <p:txBody>
            <a:bodyPr wrap="none" rtlCol="0">
              <a:spAutoFit/>
            </a:bodyPr>
            <a:lstStyle/>
            <a:p>
              <a:r>
                <a:rPr lang="en-US" sz="1200" dirty="0"/>
                <a:t>(h)</a:t>
              </a:r>
            </a:p>
          </p:txBody>
        </p:sp>
        <p:sp>
          <p:nvSpPr>
            <p:cNvPr id="34" name="TextBox 33">
              <a:extLst>
                <a:ext uri="{FF2B5EF4-FFF2-40B4-BE49-F238E27FC236}">
                  <a16:creationId xmlns:a16="http://schemas.microsoft.com/office/drawing/2014/main" id="{BC0773A6-253B-9742-89B4-DE4E5CC8FF9B}"/>
                </a:ext>
              </a:extLst>
            </p:cNvPr>
            <p:cNvSpPr txBox="1"/>
            <p:nvPr/>
          </p:nvSpPr>
          <p:spPr>
            <a:xfrm>
              <a:off x="8802016" y="4438724"/>
              <a:ext cx="312906" cy="276999"/>
            </a:xfrm>
            <a:prstGeom prst="rect">
              <a:avLst/>
            </a:prstGeom>
            <a:noFill/>
          </p:spPr>
          <p:txBody>
            <a:bodyPr wrap="none" rtlCol="0">
              <a:spAutoFit/>
            </a:bodyPr>
            <a:lstStyle/>
            <a:p>
              <a:r>
                <a:rPr lang="en-US" sz="1200" dirty="0"/>
                <a:t>(</a:t>
              </a:r>
              <a:r>
                <a:rPr lang="en-US" sz="1200" dirty="0" err="1"/>
                <a:t>i</a:t>
              </a:r>
              <a:r>
                <a:rPr lang="en-US" sz="1200" dirty="0"/>
                <a:t>)</a:t>
              </a:r>
            </a:p>
          </p:txBody>
        </p:sp>
      </p:grpSp>
      <p:sp>
        <p:nvSpPr>
          <p:cNvPr id="4" name="Rectangle 3">
            <a:extLst>
              <a:ext uri="{FF2B5EF4-FFF2-40B4-BE49-F238E27FC236}">
                <a16:creationId xmlns:a16="http://schemas.microsoft.com/office/drawing/2014/main" id="{8828A4C7-AE58-5A4B-92B4-0C84C9F12D5C}"/>
              </a:ext>
            </a:extLst>
          </p:cNvPr>
          <p:cNvSpPr/>
          <p:nvPr/>
        </p:nvSpPr>
        <p:spPr>
          <a:xfrm>
            <a:off x="462622" y="4154721"/>
            <a:ext cx="8232335"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0" i="0" u="none" strike="noStrike" dirty="0">
                <a:solidFill>
                  <a:srgbClr val="0D1B2A"/>
                </a:solidFill>
                <a:effectLst/>
                <a:latin typeface="Verdana" panose="020B0604030504040204" pitchFamily="34" charset="0"/>
              </a:rPr>
              <a:t>The vertical profiles of salinity before and after the passage of Dorian at the location of glider SG665 show that that there was a freshening of 0.5 </a:t>
            </a:r>
            <a:r>
              <a:rPr lang="en-US" b="0" i="0" u="none" strike="noStrike" dirty="0" err="1">
                <a:solidFill>
                  <a:srgbClr val="0D1B2A"/>
                </a:solidFill>
                <a:effectLst/>
                <a:latin typeface="Verdana" panose="020B0604030504040204" pitchFamily="34" charset="0"/>
              </a:rPr>
              <a:t>psu</a:t>
            </a:r>
            <a:r>
              <a:rPr lang="en-US" b="0" i="0" u="none" strike="noStrike" dirty="0">
                <a:solidFill>
                  <a:srgbClr val="0D1B2A"/>
                </a:solidFill>
                <a:effectLst/>
                <a:latin typeface="Verdana" panose="020B0604030504040204" pitchFamily="34" charset="0"/>
              </a:rPr>
              <a:t> within the mixed layer and that a very sharp halocline developed at this time. We think that this freshening was caused by an increase in precipitation during the passage of Dorian and a preexisting barrier layer that further inhibited vertical mixing. The effects of the inhibited vertical mixing are seen in the vertical profiles of temperature.</a:t>
            </a:r>
            <a:endParaRPr lang="en-US" dirty="0"/>
          </a:p>
        </p:txBody>
      </p:sp>
    </p:spTree>
    <p:extLst>
      <p:ext uri="{BB962C8B-B14F-4D97-AF65-F5344CB8AC3E}">
        <p14:creationId xmlns:p14="http://schemas.microsoft.com/office/powerpoint/2010/main" val="983402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9E168BE-118E-F742-88FD-2BCE98FF10F3}"/>
              </a:ext>
            </a:extLst>
          </p:cNvPr>
          <p:cNvSpPr txBox="1"/>
          <p:nvPr/>
        </p:nvSpPr>
        <p:spPr>
          <a:xfrm>
            <a:off x="2065544" y="0"/>
            <a:ext cx="5012911" cy="584775"/>
          </a:xfrm>
          <a:prstGeom prst="rect">
            <a:avLst/>
          </a:prstGeom>
          <a:noFill/>
        </p:spPr>
        <p:txBody>
          <a:bodyPr wrap="none" rtlCol="0">
            <a:spAutoFit/>
          </a:bodyPr>
          <a:lstStyle/>
          <a:p>
            <a:r>
              <a:rPr lang="en-US" sz="3200" dirty="0">
                <a:solidFill>
                  <a:schemeClr val="bg1"/>
                </a:solidFill>
              </a:rPr>
              <a:t>Inside Barrier layer SG665</a:t>
            </a:r>
          </a:p>
        </p:txBody>
      </p:sp>
      <p:grpSp>
        <p:nvGrpSpPr>
          <p:cNvPr id="2" name="Group 1">
            <a:extLst>
              <a:ext uri="{FF2B5EF4-FFF2-40B4-BE49-F238E27FC236}">
                <a16:creationId xmlns:a16="http://schemas.microsoft.com/office/drawing/2014/main" id="{78FDB464-332D-C142-B854-99BA12152DBA}"/>
              </a:ext>
            </a:extLst>
          </p:cNvPr>
          <p:cNvGrpSpPr/>
          <p:nvPr/>
        </p:nvGrpSpPr>
        <p:grpSpPr>
          <a:xfrm>
            <a:off x="0" y="922706"/>
            <a:ext cx="9141354" cy="3005383"/>
            <a:chOff x="0" y="2381394"/>
            <a:chExt cx="9141354" cy="3005383"/>
          </a:xfrm>
        </p:grpSpPr>
        <p:pic>
          <p:nvPicPr>
            <p:cNvPr id="3" name="Picture 2">
              <a:extLst>
                <a:ext uri="{FF2B5EF4-FFF2-40B4-BE49-F238E27FC236}">
                  <a16:creationId xmlns:a16="http://schemas.microsoft.com/office/drawing/2014/main" id="{A215BB62-DF15-FC49-93C9-77F1586A3281}"/>
                </a:ext>
              </a:extLst>
            </p:cNvPr>
            <p:cNvPicPr>
              <a:picLocks noChangeAspect="1"/>
            </p:cNvPicPr>
            <p:nvPr/>
          </p:nvPicPr>
          <p:blipFill>
            <a:blip r:embed="rId3"/>
            <a:stretch>
              <a:fillRect/>
            </a:stretch>
          </p:blipFill>
          <p:spPr>
            <a:xfrm>
              <a:off x="7211970" y="2395251"/>
              <a:ext cx="1929384" cy="1435327"/>
            </a:xfrm>
            <a:prstGeom prst="rect">
              <a:avLst/>
            </a:prstGeom>
          </p:spPr>
        </p:pic>
        <p:pic>
          <p:nvPicPr>
            <p:cNvPr id="5" name="Picture 4">
              <a:extLst>
                <a:ext uri="{FF2B5EF4-FFF2-40B4-BE49-F238E27FC236}">
                  <a16:creationId xmlns:a16="http://schemas.microsoft.com/office/drawing/2014/main" id="{E3769591-D650-FF42-A5F7-02C8A99C074C}"/>
                </a:ext>
              </a:extLst>
            </p:cNvPr>
            <p:cNvPicPr>
              <a:picLocks noChangeAspect="1"/>
            </p:cNvPicPr>
            <p:nvPr/>
          </p:nvPicPr>
          <p:blipFill>
            <a:blip r:embed="rId4"/>
            <a:stretch>
              <a:fillRect/>
            </a:stretch>
          </p:blipFill>
          <p:spPr>
            <a:xfrm>
              <a:off x="5396779" y="2395251"/>
              <a:ext cx="1929384" cy="1435326"/>
            </a:xfrm>
            <a:prstGeom prst="rect">
              <a:avLst/>
            </a:prstGeom>
          </p:spPr>
        </p:pic>
        <p:pic>
          <p:nvPicPr>
            <p:cNvPr id="7" name="Picture 6">
              <a:extLst>
                <a:ext uri="{FF2B5EF4-FFF2-40B4-BE49-F238E27FC236}">
                  <a16:creationId xmlns:a16="http://schemas.microsoft.com/office/drawing/2014/main" id="{CA68489C-AAC4-9141-97A1-98025B7B44BD}"/>
                </a:ext>
              </a:extLst>
            </p:cNvPr>
            <p:cNvPicPr>
              <a:picLocks noChangeAspect="1"/>
            </p:cNvPicPr>
            <p:nvPr/>
          </p:nvPicPr>
          <p:blipFill>
            <a:blip r:embed="rId5"/>
            <a:stretch>
              <a:fillRect/>
            </a:stretch>
          </p:blipFill>
          <p:spPr>
            <a:xfrm>
              <a:off x="3610543" y="2395251"/>
              <a:ext cx="1929384" cy="1435326"/>
            </a:xfrm>
            <a:prstGeom prst="rect">
              <a:avLst/>
            </a:prstGeom>
          </p:spPr>
        </p:pic>
        <p:pic>
          <p:nvPicPr>
            <p:cNvPr id="9" name="Picture 8">
              <a:extLst>
                <a:ext uri="{FF2B5EF4-FFF2-40B4-BE49-F238E27FC236}">
                  <a16:creationId xmlns:a16="http://schemas.microsoft.com/office/drawing/2014/main" id="{FAA6A9F2-2146-8F4C-A6D8-DC7F3D37D083}"/>
                </a:ext>
              </a:extLst>
            </p:cNvPr>
            <p:cNvPicPr>
              <a:picLocks noChangeAspect="1"/>
            </p:cNvPicPr>
            <p:nvPr/>
          </p:nvPicPr>
          <p:blipFill>
            <a:blip r:embed="rId6"/>
            <a:stretch>
              <a:fillRect/>
            </a:stretch>
          </p:blipFill>
          <p:spPr>
            <a:xfrm>
              <a:off x="1809543" y="2381394"/>
              <a:ext cx="1929384" cy="1435326"/>
            </a:xfrm>
            <a:prstGeom prst="rect">
              <a:avLst/>
            </a:prstGeom>
          </p:spPr>
        </p:pic>
        <p:pic>
          <p:nvPicPr>
            <p:cNvPr id="11" name="Picture 10">
              <a:extLst>
                <a:ext uri="{FF2B5EF4-FFF2-40B4-BE49-F238E27FC236}">
                  <a16:creationId xmlns:a16="http://schemas.microsoft.com/office/drawing/2014/main" id="{4F35D00E-C873-D44C-81B5-E022A40406DE}"/>
                </a:ext>
              </a:extLst>
            </p:cNvPr>
            <p:cNvPicPr>
              <a:picLocks noChangeAspect="1"/>
            </p:cNvPicPr>
            <p:nvPr/>
          </p:nvPicPr>
          <p:blipFill>
            <a:blip r:embed="rId7"/>
            <a:stretch>
              <a:fillRect/>
            </a:stretch>
          </p:blipFill>
          <p:spPr>
            <a:xfrm>
              <a:off x="2276" y="2381394"/>
              <a:ext cx="1929384" cy="1435326"/>
            </a:xfrm>
            <a:prstGeom prst="rect">
              <a:avLst/>
            </a:prstGeom>
          </p:spPr>
        </p:pic>
        <p:sp>
          <p:nvSpPr>
            <p:cNvPr id="16" name="TextBox 15">
              <a:extLst>
                <a:ext uri="{FF2B5EF4-FFF2-40B4-BE49-F238E27FC236}">
                  <a16:creationId xmlns:a16="http://schemas.microsoft.com/office/drawing/2014/main" id="{B353698D-1DE5-2746-B91B-622227651833}"/>
                </a:ext>
              </a:extLst>
            </p:cNvPr>
            <p:cNvSpPr txBox="1"/>
            <p:nvPr/>
          </p:nvSpPr>
          <p:spPr>
            <a:xfrm>
              <a:off x="1530757" y="2870391"/>
              <a:ext cx="351378" cy="276999"/>
            </a:xfrm>
            <a:prstGeom prst="rect">
              <a:avLst/>
            </a:prstGeom>
            <a:noFill/>
          </p:spPr>
          <p:txBody>
            <a:bodyPr wrap="none" rtlCol="0">
              <a:spAutoFit/>
            </a:bodyPr>
            <a:lstStyle/>
            <a:p>
              <a:r>
                <a:rPr lang="en-US" sz="1200" dirty="0"/>
                <a:t>(a)</a:t>
              </a:r>
            </a:p>
          </p:txBody>
        </p:sp>
        <p:sp>
          <p:nvSpPr>
            <p:cNvPr id="18" name="TextBox 17">
              <a:extLst>
                <a:ext uri="{FF2B5EF4-FFF2-40B4-BE49-F238E27FC236}">
                  <a16:creationId xmlns:a16="http://schemas.microsoft.com/office/drawing/2014/main" id="{E84A9A93-8D99-4E4D-92D8-9F976C8CF2CB}"/>
                </a:ext>
              </a:extLst>
            </p:cNvPr>
            <p:cNvSpPr txBox="1"/>
            <p:nvPr/>
          </p:nvSpPr>
          <p:spPr>
            <a:xfrm>
              <a:off x="3329706" y="2886784"/>
              <a:ext cx="357790" cy="276999"/>
            </a:xfrm>
            <a:prstGeom prst="rect">
              <a:avLst/>
            </a:prstGeom>
            <a:noFill/>
          </p:spPr>
          <p:txBody>
            <a:bodyPr wrap="none" rtlCol="0">
              <a:spAutoFit/>
            </a:bodyPr>
            <a:lstStyle/>
            <a:p>
              <a:r>
                <a:rPr lang="en-US" sz="1200" dirty="0"/>
                <a:t>(b)</a:t>
              </a:r>
            </a:p>
          </p:txBody>
        </p:sp>
        <p:sp>
          <p:nvSpPr>
            <p:cNvPr id="23" name="TextBox 22">
              <a:extLst>
                <a:ext uri="{FF2B5EF4-FFF2-40B4-BE49-F238E27FC236}">
                  <a16:creationId xmlns:a16="http://schemas.microsoft.com/office/drawing/2014/main" id="{36931933-56BF-DC46-ABBD-A53DD7EFC04F}"/>
                </a:ext>
              </a:extLst>
            </p:cNvPr>
            <p:cNvSpPr txBox="1"/>
            <p:nvPr/>
          </p:nvSpPr>
          <p:spPr>
            <a:xfrm>
              <a:off x="243375" y="2448327"/>
              <a:ext cx="474810" cy="276999"/>
            </a:xfrm>
            <a:prstGeom prst="rect">
              <a:avLst/>
            </a:prstGeom>
            <a:noFill/>
          </p:spPr>
          <p:txBody>
            <a:bodyPr wrap="none" rtlCol="0">
              <a:spAutoFit/>
            </a:bodyPr>
            <a:lstStyle/>
            <a:p>
              <a:r>
                <a:rPr lang="en-US" sz="1200" dirty="0">
                  <a:solidFill>
                    <a:srgbClr val="C00000"/>
                  </a:solidFill>
                </a:rPr>
                <a:t>MLD</a:t>
              </a:r>
            </a:p>
          </p:txBody>
        </p:sp>
        <p:sp>
          <p:nvSpPr>
            <p:cNvPr id="24" name="TextBox 23">
              <a:extLst>
                <a:ext uri="{FF2B5EF4-FFF2-40B4-BE49-F238E27FC236}">
                  <a16:creationId xmlns:a16="http://schemas.microsoft.com/office/drawing/2014/main" id="{4520E08F-2B4F-7340-BB56-4CCB1912D490}"/>
                </a:ext>
              </a:extLst>
            </p:cNvPr>
            <p:cNvSpPr txBox="1"/>
            <p:nvPr/>
          </p:nvSpPr>
          <p:spPr>
            <a:xfrm>
              <a:off x="236751" y="2610666"/>
              <a:ext cx="474810" cy="276999"/>
            </a:xfrm>
            <a:prstGeom prst="rect">
              <a:avLst/>
            </a:prstGeom>
            <a:noFill/>
          </p:spPr>
          <p:txBody>
            <a:bodyPr wrap="none" rtlCol="0">
              <a:spAutoFit/>
            </a:bodyPr>
            <a:lstStyle/>
            <a:p>
              <a:r>
                <a:rPr lang="en-US" sz="1200" dirty="0">
                  <a:solidFill>
                    <a:schemeClr val="accent1">
                      <a:lumMod val="50000"/>
                    </a:schemeClr>
                  </a:solidFill>
                </a:rPr>
                <a:t>MLD</a:t>
              </a:r>
            </a:p>
          </p:txBody>
        </p:sp>
        <p:sp>
          <p:nvSpPr>
            <p:cNvPr id="25" name="TextBox 24">
              <a:extLst>
                <a:ext uri="{FF2B5EF4-FFF2-40B4-BE49-F238E27FC236}">
                  <a16:creationId xmlns:a16="http://schemas.microsoft.com/office/drawing/2014/main" id="{DE9507A1-917D-934C-9F04-AC067390266B}"/>
                </a:ext>
              </a:extLst>
            </p:cNvPr>
            <p:cNvSpPr txBox="1"/>
            <p:nvPr/>
          </p:nvSpPr>
          <p:spPr>
            <a:xfrm>
              <a:off x="5132069" y="2870390"/>
              <a:ext cx="343364" cy="276999"/>
            </a:xfrm>
            <a:prstGeom prst="rect">
              <a:avLst/>
            </a:prstGeom>
            <a:noFill/>
          </p:spPr>
          <p:txBody>
            <a:bodyPr wrap="none" rtlCol="0">
              <a:spAutoFit/>
            </a:bodyPr>
            <a:lstStyle/>
            <a:p>
              <a:r>
                <a:rPr lang="en-US" sz="1200" dirty="0"/>
                <a:t>(c)</a:t>
              </a:r>
            </a:p>
          </p:txBody>
        </p:sp>
        <p:sp>
          <p:nvSpPr>
            <p:cNvPr id="28" name="TextBox 27">
              <a:extLst>
                <a:ext uri="{FF2B5EF4-FFF2-40B4-BE49-F238E27FC236}">
                  <a16:creationId xmlns:a16="http://schemas.microsoft.com/office/drawing/2014/main" id="{960052E9-D515-B846-9A1B-4CEE8F3EBD96}"/>
                </a:ext>
              </a:extLst>
            </p:cNvPr>
            <p:cNvSpPr txBox="1"/>
            <p:nvPr/>
          </p:nvSpPr>
          <p:spPr>
            <a:xfrm>
              <a:off x="6919892" y="2916557"/>
              <a:ext cx="357790" cy="276999"/>
            </a:xfrm>
            <a:prstGeom prst="rect">
              <a:avLst/>
            </a:prstGeom>
            <a:noFill/>
          </p:spPr>
          <p:txBody>
            <a:bodyPr wrap="none" rtlCol="0">
              <a:spAutoFit/>
            </a:bodyPr>
            <a:lstStyle/>
            <a:p>
              <a:r>
                <a:rPr lang="en-US" sz="1200" dirty="0"/>
                <a:t>(d)</a:t>
              </a:r>
            </a:p>
          </p:txBody>
        </p:sp>
        <p:sp>
          <p:nvSpPr>
            <p:cNvPr id="29" name="TextBox 28">
              <a:extLst>
                <a:ext uri="{FF2B5EF4-FFF2-40B4-BE49-F238E27FC236}">
                  <a16:creationId xmlns:a16="http://schemas.microsoft.com/office/drawing/2014/main" id="{EF5BD0B9-A304-9E44-A487-D65157010AFE}"/>
                </a:ext>
              </a:extLst>
            </p:cNvPr>
            <p:cNvSpPr txBox="1"/>
            <p:nvPr/>
          </p:nvSpPr>
          <p:spPr>
            <a:xfrm>
              <a:off x="8745588" y="2886784"/>
              <a:ext cx="354584" cy="276999"/>
            </a:xfrm>
            <a:prstGeom prst="rect">
              <a:avLst/>
            </a:prstGeom>
            <a:noFill/>
          </p:spPr>
          <p:txBody>
            <a:bodyPr wrap="none" rtlCol="0">
              <a:spAutoFit/>
            </a:bodyPr>
            <a:lstStyle/>
            <a:p>
              <a:r>
                <a:rPr lang="en-US" sz="1200" dirty="0"/>
                <a:t>(e)</a:t>
              </a:r>
            </a:p>
          </p:txBody>
        </p:sp>
        <p:pic>
          <p:nvPicPr>
            <p:cNvPr id="43" name="Picture 42">
              <a:extLst>
                <a:ext uri="{FF2B5EF4-FFF2-40B4-BE49-F238E27FC236}">
                  <a16:creationId xmlns:a16="http://schemas.microsoft.com/office/drawing/2014/main" id="{A2CF4CB2-D8DA-0A4D-8F57-CF625E19536D}"/>
                </a:ext>
              </a:extLst>
            </p:cNvPr>
            <p:cNvPicPr>
              <a:picLocks noChangeAspect="1"/>
            </p:cNvPicPr>
            <p:nvPr/>
          </p:nvPicPr>
          <p:blipFill>
            <a:blip r:embed="rId8"/>
            <a:stretch>
              <a:fillRect/>
            </a:stretch>
          </p:blipFill>
          <p:spPr>
            <a:xfrm>
              <a:off x="7213458" y="3923737"/>
              <a:ext cx="1926408" cy="1463040"/>
            </a:xfrm>
            <a:prstGeom prst="rect">
              <a:avLst/>
            </a:prstGeom>
          </p:spPr>
        </p:pic>
        <p:pic>
          <p:nvPicPr>
            <p:cNvPr id="44" name="Picture 43">
              <a:extLst>
                <a:ext uri="{FF2B5EF4-FFF2-40B4-BE49-F238E27FC236}">
                  <a16:creationId xmlns:a16="http://schemas.microsoft.com/office/drawing/2014/main" id="{3D51761B-CBCD-F24C-A655-DDE94F29EA6D}"/>
                </a:ext>
              </a:extLst>
            </p:cNvPr>
            <p:cNvPicPr>
              <a:picLocks noChangeAspect="1"/>
            </p:cNvPicPr>
            <p:nvPr/>
          </p:nvPicPr>
          <p:blipFill>
            <a:blip r:embed="rId9"/>
            <a:stretch>
              <a:fillRect/>
            </a:stretch>
          </p:blipFill>
          <p:spPr>
            <a:xfrm>
              <a:off x="5415882" y="3923737"/>
              <a:ext cx="1926408" cy="1463040"/>
            </a:xfrm>
            <a:prstGeom prst="rect">
              <a:avLst/>
            </a:prstGeom>
          </p:spPr>
        </p:pic>
        <p:pic>
          <p:nvPicPr>
            <p:cNvPr id="45" name="Picture 44">
              <a:extLst>
                <a:ext uri="{FF2B5EF4-FFF2-40B4-BE49-F238E27FC236}">
                  <a16:creationId xmlns:a16="http://schemas.microsoft.com/office/drawing/2014/main" id="{A2A3F8E8-4E63-8241-B77B-D5F48CD0F6B5}"/>
                </a:ext>
              </a:extLst>
            </p:cNvPr>
            <p:cNvPicPr>
              <a:picLocks noChangeAspect="1"/>
            </p:cNvPicPr>
            <p:nvPr/>
          </p:nvPicPr>
          <p:blipFill>
            <a:blip r:embed="rId10"/>
            <a:stretch>
              <a:fillRect/>
            </a:stretch>
          </p:blipFill>
          <p:spPr>
            <a:xfrm>
              <a:off x="3615586" y="3923737"/>
              <a:ext cx="1926408" cy="1463040"/>
            </a:xfrm>
            <a:prstGeom prst="rect">
              <a:avLst/>
            </a:prstGeom>
          </p:spPr>
        </p:pic>
        <p:pic>
          <p:nvPicPr>
            <p:cNvPr id="46" name="Picture 45">
              <a:extLst>
                <a:ext uri="{FF2B5EF4-FFF2-40B4-BE49-F238E27FC236}">
                  <a16:creationId xmlns:a16="http://schemas.microsoft.com/office/drawing/2014/main" id="{5A501C4F-DE3B-9345-BBCC-FDA7A7146510}"/>
                </a:ext>
              </a:extLst>
            </p:cNvPr>
            <p:cNvPicPr>
              <a:picLocks noChangeAspect="1"/>
            </p:cNvPicPr>
            <p:nvPr/>
          </p:nvPicPr>
          <p:blipFill>
            <a:blip r:embed="rId11"/>
            <a:stretch>
              <a:fillRect/>
            </a:stretch>
          </p:blipFill>
          <p:spPr>
            <a:xfrm>
              <a:off x="1802363" y="3923737"/>
              <a:ext cx="1926408" cy="1463040"/>
            </a:xfrm>
            <a:prstGeom prst="rect">
              <a:avLst/>
            </a:prstGeom>
          </p:spPr>
        </p:pic>
        <p:pic>
          <p:nvPicPr>
            <p:cNvPr id="47" name="Picture 46">
              <a:extLst>
                <a:ext uri="{FF2B5EF4-FFF2-40B4-BE49-F238E27FC236}">
                  <a16:creationId xmlns:a16="http://schemas.microsoft.com/office/drawing/2014/main" id="{8761F2B6-27C3-F145-A39B-A76AF6ED5DF4}"/>
                </a:ext>
              </a:extLst>
            </p:cNvPr>
            <p:cNvPicPr>
              <a:picLocks noChangeAspect="1"/>
            </p:cNvPicPr>
            <p:nvPr/>
          </p:nvPicPr>
          <p:blipFill>
            <a:blip r:embed="rId12"/>
            <a:stretch>
              <a:fillRect/>
            </a:stretch>
          </p:blipFill>
          <p:spPr>
            <a:xfrm>
              <a:off x="0" y="3898337"/>
              <a:ext cx="1926408" cy="1463040"/>
            </a:xfrm>
            <a:prstGeom prst="rect">
              <a:avLst/>
            </a:prstGeom>
          </p:spPr>
        </p:pic>
        <p:sp>
          <p:nvSpPr>
            <p:cNvPr id="48" name="TextBox 47">
              <a:extLst>
                <a:ext uri="{FF2B5EF4-FFF2-40B4-BE49-F238E27FC236}">
                  <a16:creationId xmlns:a16="http://schemas.microsoft.com/office/drawing/2014/main" id="{4F54030A-431C-5641-BD0B-4968057A48E6}"/>
                </a:ext>
              </a:extLst>
            </p:cNvPr>
            <p:cNvSpPr txBox="1"/>
            <p:nvPr/>
          </p:nvSpPr>
          <p:spPr>
            <a:xfrm>
              <a:off x="254416" y="3953555"/>
              <a:ext cx="474810" cy="276999"/>
            </a:xfrm>
            <a:prstGeom prst="rect">
              <a:avLst/>
            </a:prstGeom>
            <a:noFill/>
          </p:spPr>
          <p:txBody>
            <a:bodyPr wrap="none" rtlCol="0">
              <a:spAutoFit/>
            </a:bodyPr>
            <a:lstStyle/>
            <a:p>
              <a:r>
                <a:rPr lang="en-US" sz="1200" dirty="0">
                  <a:solidFill>
                    <a:srgbClr val="C00000"/>
                  </a:solidFill>
                </a:rPr>
                <a:t>MLD</a:t>
              </a:r>
            </a:p>
          </p:txBody>
        </p:sp>
        <p:sp>
          <p:nvSpPr>
            <p:cNvPr id="49" name="TextBox 48">
              <a:extLst>
                <a:ext uri="{FF2B5EF4-FFF2-40B4-BE49-F238E27FC236}">
                  <a16:creationId xmlns:a16="http://schemas.microsoft.com/office/drawing/2014/main" id="{A5EFBCFA-82CF-634D-B14B-440C48AC2BF3}"/>
                </a:ext>
              </a:extLst>
            </p:cNvPr>
            <p:cNvSpPr txBox="1"/>
            <p:nvPr/>
          </p:nvSpPr>
          <p:spPr>
            <a:xfrm>
              <a:off x="247792" y="4115894"/>
              <a:ext cx="474810" cy="276999"/>
            </a:xfrm>
            <a:prstGeom prst="rect">
              <a:avLst/>
            </a:prstGeom>
            <a:noFill/>
          </p:spPr>
          <p:txBody>
            <a:bodyPr wrap="none" rtlCol="0">
              <a:spAutoFit/>
            </a:bodyPr>
            <a:lstStyle/>
            <a:p>
              <a:r>
                <a:rPr lang="en-US" sz="1200" dirty="0">
                  <a:solidFill>
                    <a:schemeClr val="accent1">
                      <a:lumMod val="50000"/>
                    </a:schemeClr>
                  </a:solidFill>
                </a:rPr>
                <a:t>MLD</a:t>
              </a:r>
            </a:p>
          </p:txBody>
        </p:sp>
        <p:sp>
          <p:nvSpPr>
            <p:cNvPr id="30" name="TextBox 29">
              <a:extLst>
                <a:ext uri="{FF2B5EF4-FFF2-40B4-BE49-F238E27FC236}">
                  <a16:creationId xmlns:a16="http://schemas.microsoft.com/office/drawing/2014/main" id="{635A2607-DEC6-8844-9992-E2B8F9B2D1BC}"/>
                </a:ext>
              </a:extLst>
            </p:cNvPr>
            <p:cNvSpPr txBox="1"/>
            <p:nvPr/>
          </p:nvSpPr>
          <p:spPr>
            <a:xfrm>
              <a:off x="1533741" y="4449346"/>
              <a:ext cx="354584" cy="276999"/>
            </a:xfrm>
            <a:prstGeom prst="rect">
              <a:avLst/>
            </a:prstGeom>
            <a:noFill/>
          </p:spPr>
          <p:txBody>
            <a:bodyPr wrap="none" rtlCol="0">
              <a:spAutoFit/>
            </a:bodyPr>
            <a:lstStyle/>
            <a:p>
              <a:r>
                <a:rPr lang="en-US" sz="1200" dirty="0"/>
                <a:t>(e)</a:t>
              </a:r>
            </a:p>
          </p:txBody>
        </p:sp>
        <p:sp>
          <p:nvSpPr>
            <p:cNvPr id="31" name="TextBox 30">
              <a:extLst>
                <a:ext uri="{FF2B5EF4-FFF2-40B4-BE49-F238E27FC236}">
                  <a16:creationId xmlns:a16="http://schemas.microsoft.com/office/drawing/2014/main" id="{5B70C05B-804E-3E4C-B987-7B2F7611D912}"/>
                </a:ext>
              </a:extLst>
            </p:cNvPr>
            <p:cNvSpPr txBox="1"/>
            <p:nvPr/>
          </p:nvSpPr>
          <p:spPr>
            <a:xfrm>
              <a:off x="3384091" y="4445063"/>
              <a:ext cx="326371" cy="276999"/>
            </a:xfrm>
            <a:prstGeom prst="rect">
              <a:avLst/>
            </a:prstGeom>
            <a:noFill/>
          </p:spPr>
          <p:txBody>
            <a:bodyPr wrap="none" rtlCol="0">
              <a:spAutoFit/>
            </a:bodyPr>
            <a:lstStyle/>
            <a:p>
              <a:r>
                <a:rPr lang="en-US" sz="1200" dirty="0"/>
                <a:t>(f)</a:t>
              </a:r>
            </a:p>
          </p:txBody>
        </p:sp>
        <p:sp>
          <p:nvSpPr>
            <p:cNvPr id="32" name="TextBox 31">
              <a:extLst>
                <a:ext uri="{FF2B5EF4-FFF2-40B4-BE49-F238E27FC236}">
                  <a16:creationId xmlns:a16="http://schemas.microsoft.com/office/drawing/2014/main" id="{4810D642-2461-BF48-A930-A058DE0C04DA}"/>
                </a:ext>
              </a:extLst>
            </p:cNvPr>
            <p:cNvSpPr txBox="1"/>
            <p:nvPr/>
          </p:nvSpPr>
          <p:spPr>
            <a:xfrm>
              <a:off x="5173355" y="4445062"/>
              <a:ext cx="350545" cy="276999"/>
            </a:xfrm>
            <a:prstGeom prst="rect">
              <a:avLst/>
            </a:prstGeom>
            <a:noFill/>
          </p:spPr>
          <p:txBody>
            <a:bodyPr wrap="none" rtlCol="0">
              <a:spAutoFit/>
            </a:bodyPr>
            <a:lstStyle/>
            <a:p>
              <a:r>
                <a:rPr lang="en-US" sz="1200" dirty="0"/>
                <a:t>(g)</a:t>
              </a:r>
            </a:p>
          </p:txBody>
        </p:sp>
        <p:sp>
          <p:nvSpPr>
            <p:cNvPr id="33" name="TextBox 32">
              <a:extLst>
                <a:ext uri="{FF2B5EF4-FFF2-40B4-BE49-F238E27FC236}">
                  <a16:creationId xmlns:a16="http://schemas.microsoft.com/office/drawing/2014/main" id="{B3660E01-A84D-2044-8294-D8C5718FED01}"/>
                </a:ext>
              </a:extLst>
            </p:cNvPr>
            <p:cNvSpPr txBox="1"/>
            <p:nvPr/>
          </p:nvSpPr>
          <p:spPr>
            <a:xfrm>
              <a:off x="6954477" y="4445062"/>
              <a:ext cx="357790" cy="276999"/>
            </a:xfrm>
            <a:prstGeom prst="rect">
              <a:avLst/>
            </a:prstGeom>
            <a:noFill/>
          </p:spPr>
          <p:txBody>
            <a:bodyPr wrap="none" rtlCol="0">
              <a:spAutoFit/>
            </a:bodyPr>
            <a:lstStyle/>
            <a:p>
              <a:r>
                <a:rPr lang="en-US" sz="1200" dirty="0"/>
                <a:t>(h)</a:t>
              </a:r>
            </a:p>
          </p:txBody>
        </p:sp>
        <p:sp>
          <p:nvSpPr>
            <p:cNvPr id="34" name="TextBox 33">
              <a:extLst>
                <a:ext uri="{FF2B5EF4-FFF2-40B4-BE49-F238E27FC236}">
                  <a16:creationId xmlns:a16="http://schemas.microsoft.com/office/drawing/2014/main" id="{BC0773A6-253B-9742-89B4-DE4E5CC8FF9B}"/>
                </a:ext>
              </a:extLst>
            </p:cNvPr>
            <p:cNvSpPr txBox="1"/>
            <p:nvPr/>
          </p:nvSpPr>
          <p:spPr>
            <a:xfrm>
              <a:off x="8802016" y="4438724"/>
              <a:ext cx="312906" cy="276999"/>
            </a:xfrm>
            <a:prstGeom prst="rect">
              <a:avLst/>
            </a:prstGeom>
            <a:noFill/>
          </p:spPr>
          <p:txBody>
            <a:bodyPr wrap="none" rtlCol="0">
              <a:spAutoFit/>
            </a:bodyPr>
            <a:lstStyle/>
            <a:p>
              <a:r>
                <a:rPr lang="en-US" sz="1200" dirty="0"/>
                <a:t>(</a:t>
              </a:r>
              <a:r>
                <a:rPr lang="en-US" sz="1200" dirty="0" err="1"/>
                <a:t>i</a:t>
              </a:r>
              <a:r>
                <a:rPr lang="en-US" sz="1200" dirty="0"/>
                <a:t>)</a:t>
              </a:r>
            </a:p>
          </p:txBody>
        </p:sp>
      </p:grpSp>
      <p:pic>
        <p:nvPicPr>
          <p:cNvPr id="35" name="Picture 34">
            <a:extLst>
              <a:ext uri="{FF2B5EF4-FFF2-40B4-BE49-F238E27FC236}">
                <a16:creationId xmlns:a16="http://schemas.microsoft.com/office/drawing/2014/main" id="{10AF8442-49F6-5D48-B2F7-D788775571A0}"/>
              </a:ext>
            </a:extLst>
          </p:cNvPr>
          <p:cNvPicPr>
            <a:picLocks noChangeAspect="1"/>
          </p:cNvPicPr>
          <p:nvPr/>
        </p:nvPicPr>
        <p:blipFill>
          <a:blip r:embed="rId13"/>
          <a:stretch>
            <a:fillRect/>
          </a:stretch>
        </p:blipFill>
        <p:spPr>
          <a:xfrm>
            <a:off x="6790" y="4145646"/>
            <a:ext cx="9144000" cy="2158856"/>
          </a:xfrm>
          <a:prstGeom prst="rect">
            <a:avLst/>
          </a:prstGeom>
        </p:spPr>
      </p:pic>
    </p:spTree>
    <p:extLst>
      <p:ext uri="{BB962C8B-B14F-4D97-AF65-F5344CB8AC3E}">
        <p14:creationId xmlns:p14="http://schemas.microsoft.com/office/powerpoint/2010/main" val="2148200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1E49F4E-E57C-324E-85F5-DE6AA2518E3C}"/>
              </a:ext>
            </a:extLst>
          </p:cNvPr>
          <p:cNvCxnSpPr/>
          <p:nvPr/>
        </p:nvCxnSpPr>
        <p:spPr>
          <a:xfrm>
            <a:off x="4145973" y="220287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07B7E14-B075-F944-9224-128ED27DCE90}"/>
              </a:ext>
            </a:extLst>
          </p:cNvPr>
          <p:cNvSpPr txBox="1"/>
          <p:nvPr/>
        </p:nvSpPr>
        <p:spPr>
          <a:xfrm>
            <a:off x="3351954" y="52642"/>
            <a:ext cx="2440092" cy="584775"/>
          </a:xfrm>
          <a:prstGeom prst="rect">
            <a:avLst/>
          </a:prstGeom>
          <a:noFill/>
        </p:spPr>
        <p:txBody>
          <a:bodyPr wrap="none" rtlCol="0">
            <a:spAutoFit/>
          </a:bodyPr>
          <a:lstStyle/>
          <a:p>
            <a:pPr algn="ctr"/>
            <a:r>
              <a:rPr lang="en-US" sz="3200" dirty="0">
                <a:solidFill>
                  <a:schemeClr val="bg1"/>
                </a:solidFill>
              </a:rPr>
              <a:t>Precipitation</a:t>
            </a:r>
          </a:p>
        </p:txBody>
      </p:sp>
      <p:pic>
        <p:nvPicPr>
          <p:cNvPr id="3" name="Picture 2">
            <a:extLst>
              <a:ext uri="{FF2B5EF4-FFF2-40B4-BE49-F238E27FC236}">
                <a16:creationId xmlns:a16="http://schemas.microsoft.com/office/drawing/2014/main" id="{C2454C3A-E457-7149-B742-62A6E54BA9CA}"/>
              </a:ext>
            </a:extLst>
          </p:cNvPr>
          <p:cNvPicPr>
            <a:picLocks noChangeAspect="1"/>
          </p:cNvPicPr>
          <p:nvPr/>
        </p:nvPicPr>
        <p:blipFill>
          <a:blip r:embed="rId2"/>
          <a:stretch>
            <a:fillRect/>
          </a:stretch>
        </p:blipFill>
        <p:spPr>
          <a:xfrm>
            <a:off x="412173" y="1304847"/>
            <a:ext cx="3619500" cy="2062273"/>
          </a:xfrm>
          <a:prstGeom prst="rect">
            <a:avLst/>
          </a:prstGeom>
        </p:spPr>
      </p:pic>
      <p:sp>
        <p:nvSpPr>
          <p:cNvPr id="17" name="Rectangle 16">
            <a:extLst>
              <a:ext uri="{FF2B5EF4-FFF2-40B4-BE49-F238E27FC236}">
                <a16:creationId xmlns:a16="http://schemas.microsoft.com/office/drawing/2014/main" id="{01E704EA-529C-FC40-8B4D-00EDF47FF0F0}"/>
              </a:ext>
            </a:extLst>
          </p:cNvPr>
          <p:cNvSpPr/>
          <p:nvPr/>
        </p:nvSpPr>
        <p:spPr>
          <a:xfrm>
            <a:off x="3176153" y="2745675"/>
            <a:ext cx="135081" cy="12469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CF87433-7F64-2C4B-80C7-24EE08997A81}"/>
              </a:ext>
            </a:extLst>
          </p:cNvPr>
          <p:cNvSpPr/>
          <p:nvPr/>
        </p:nvSpPr>
        <p:spPr>
          <a:xfrm>
            <a:off x="311727" y="633036"/>
            <a:ext cx="4572000" cy="646331"/>
          </a:xfrm>
          <a:prstGeom prst="rect">
            <a:avLst/>
          </a:prstGeom>
        </p:spPr>
        <p:txBody>
          <a:bodyPr>
            <a:spAutoFit/>
          </a:bodyPr>
          <a:lstStyle/>
          <a:p>
            <a:r>
              <a:rPr lang="en-US" dirty="0"/>
              <a:t>http://</a:t>
            </a:r>
            <a:r>
              <a:rPr lang="en-US" dirty="0" err="1"/>
              <a:t>data.cocorahs.org</a:t>
            </a:r>
            <a:r>
              <a:rPr lang="en-US" dirty="0"/>
              <a:t>/</a:t>
            </a:r>
            <a:r>
              <a:rPr lang="en-US" dirty="0" err="1"/>
              <a:t>cocorahs</a:t>
            </a:r>
            <a:r>
              <a:rPr lang="en-US" dirty="0"/>
              <a:t>/maps/?country=</a:t>
            </a:r>
            <a:r>
              <a:rPr lang="en-US" dirty="0" err="1"/>
              <a:t>usa&amp;amp;state</a:t>
            </a:r>
            <a:r>
              <a:rPr lang="en-US" dirty="0"/>
              <a:t>=vi</a:t>
            </a:r>
          </a:p>
        </p:txBody>
      </p:sp>
      <p:sp>
        <p:nvSpPr>
          <p:cNvPr id="7" name="TextBox 6">
            <a:extLst>
              <a:ext uri="{FF2B5EF4-FFF2-40B4-BE49-F238E27FC236}">
                <a16:creationId xmlns:a16="http://schemas.microsoft.com/office/drawing/2014/main" id="{10549B29-FB42-DC41-A50A-02DD600C25EC}"/>
              </a:ext>
            </a:extLst>
          </p:cNvPr>
          <p:cNvSpPr txBox="1"/>
          <p:nvPr/>
        </p:nvSpPr>
        <p:spPr>
          <a:xfrm>
            <a:off x="2808532" y="2376343"/>
            <a:ext cx="1005403" cy="369332"/>
          </a:xfrm>
          <a:prstGeom prst="rect">
            <a:avLst/>
          </a:prstGeom>
          <a:noFill/>
        </p:spPr>
        <p:txBody>
          <a:bodyPr wrap="none" rtlCol="0">
            <a:spAutoFit/>
          </a:bodyPr>
          <a:lstStyle/>
          <a:p>
            <a:r>
              <a:rPr lang="en-US" dirty="0"/>
              <a:t>VI-SC-8</a:t>
            </a:r>
          </a:p>
        </p:txBody>
      </p:sp>
      <p:pic>
        <p:nvPicPr>
          <p:cNvPr id="19" name="Picture 18">
            <a:extLst>
              <a:ext uri="{FF2B5EF4-FFF2-40B4-BE49-F238E27FC236}">
                <a16:creationId xmlns:a16="http://schemas.microsoft.com/office/drawing/2014/main" id="{745C56CB-E9C5-E549-9376-491F6A68D500}"/>
              </a:ext>
            </a:extLst>
          </p:cNvPr>
          <p:cNvPicPr>
            <a:picLocks noChangeAspect="1"/>
          </p:cNvPicPr>
          <p:nvPr/>
        </p:nvPicPr>
        <p:blipFill>
          <a:blip r:embed="rId3"/>
          <a:stretch>
            <a:fillRect/>
          </a:stretch>
        </p:blipFill>
        <p:spPr>
          <a:xfrm>
            <a:off x="924789" y="3732008"/>
            <a:ext cx="7607889" cy="3082266"/>
          </a:xfrm>
          <a:prstGeom prst="rect">
            <a:avLst/>
          </a:prstGeom>
        </p:spPr>
      </p:pic>
      <p:sp>
        <p:nvSpPr>
          <p:cNvPr id="20" name="Rectangle 19">
            <a:extLst>
              <a:ext uri="{FF2B5EF4-FFF2-40B4-BE49-F238E27FC236}">
                <a16:creationId xmlns:a16="http://schemas.microsoft.com/office/drawing/2014/main" id="{5A30DADC-22E0-8A4F-A8BA-3EE8BA3ADFAC}"/>
              </a:ext>
            </a:extLst>
          </p:cNvPr>
          <p:cNvSpPr/>
          <p:nvPr/>
        </p:nvSpPr>
        <p:spPr>
          <a:xfrm>
            <a:off x="2669628" y="4343400"/>
            <a:ext cx="662151" cy="2057776"/>
          </a:xfrm>
          <a:prstGeom prst="rect">
            <a:avLst/>
          </a:prstGeom>
          <a:solidFill>
            <a:srgbClr val="1692B1">
              <a:alpha val="3333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55B1E8C8-5E38-C940-8419-BC4A57092C2F}"/>
              </a:ext>
            </a:extLst>
          </p:cNvPr>
          <p:cNvPicPr>
            <a:picLocks noChangeAspect="1"/>
          </p:cNvPicPr>
          <p:nvPr/>
        </p:nvPicPr>
        <p:blipFill rotWithShape="1">
          <a:blip r:embed="rId4"/>
          <a:srcRect l="27583" t="10369" r="27124" b="2476"/>
          <a:stretch/>
        </p:blipFill>
        <p:spPr>
          <a:xfrm>
            <a:off x="5489491" y="758306"/>
            <a:ext cx="2419111" cy="2791258"/>
          </a:xfrm>
          <a:prstGeom prst="rect">
            <a:avLst/>
          </a:prstGeom>
        </p:spPr>
      </p:pic>
      <p:sp>
        <p:nvSpPr>
          <p:cNvPr id="10" name="Rectangle 9">
            <a:extLst>
              <a:ext uri="{FF2B5EF4-FFF2-40B4-BE49-F238E27FC236}">
                <a16:creationId xmlns:a16="http://schemas.microsoft.com/office/drawing/2014/main" id="{2BFC9A31-2F14-0C4E-8C99-3310E64D3127}"/>
              </a:ext>
            </a:extLst>
          </p:cNvPr>
          <p:cNvSpPr/>
          <p:nvPr/>
        </p:nvSpPr>
        <p:spPr>
          <a:xfrm>
            <a:off x="7365970" y="2446777"/>
            <a:ext cx="135081" cy="12469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7035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7D9ED70-5589-3C49-82B4-2AF002DA191B}"/>
              </a:ext>
            </a:extLst>
          </p:cNvPr>
          <p:cNvGrpSpPr/>
          <p:nvPr/>
        </p:nvGrpSpPr>
        <p:grpSpPr>
          <a:xfrm>
            <a:off x="-10788" y="977575"/>
            <a:ext cx="9192900" cy="2984337"/>
            <a:chOff x="-10788" y="1119093"/>
            <a:chExt cx="9192900" cy="2984337"/>
          </a:xfrm>
        </p:grpSpPr>
        <p:pic>
          <p:nvPicPr>
            <p:cNvPr id="3" name="Picture 2">
              <a:extLst>
                <a:ext uri="{FF2B5EF4-FFF2-40B4-BE49-F238E27FC236}">
                  <a16:creationId xmlns:a16="http://schemas.microsoft.com/office/drawing/2014/main" id="{0D2CACA3-B353-1342-95B8-7947075B5D03}"/>
                </a:ext>
              </a:extLst>
            </p:cNvPr>
            <p:cNvPicPr>
              <a:picLocks noChangeAspect="1"/>
            </p:cNvPicPr>
            <p:nvPr/>
          </p:nvPicPr>
          <p:blipFill>
            <a:blip r:embed="rId2"/>
            <a:stretch>
              <a:fillRect/>
            </a:stretch>
          </p:blipFill>
          <p:spPr>
            <a:xfrm>
              <a:off x="7215474" y="1119093"/>
              <a:ext cx="1966638" cy="1463040"/>
            </a:xfrm>
            <a:prstGeom prst="rect">
              <a:avLst/>
            </a:prstGeom>
          </p:spPr>
        </p:pic>
        <p:pic>
          <p:nvPicPr>
            <p:cNvPr id="5" name="Picture 4">
              <a:extLst>
                <a:ext uri="{FF2B5EF4-FFF2-40B4-BE49-F238E27FC236}">
                  <a16:creationId xmlns:a16="http://schemas.microsoft.com/office/drawing/2014/main" id="{DC588270-79D6-1A42-9FC3-2E9F8397B233}"/>
                </a:ext>
              </a:extLst>
            </p:cNvPr>
            <p:cNvPicPr>
              <a:picLocks noChangeAspect="1"/>
            </p:cNvPicPr>
            <p:nvPr/>
          </p:nvPicPr>
          <p:blipFill>
            <a:blip r:embed="rId3"/>
            <a:stretch>
              <a:fillRect/>
            </a:stretch>
          </p:blipFill>
          <p:spPr>
            <a:xfrm>
              <a:off x="5405445" y="1119093"/>
              <a:ext cx="1966638" cy="1463040"/>
            </a:xfrm>
            <a:prstGeom prst="rect">
              <a:avLst/>
            </a:prstGeom>
          </p:spPr>
        </p:pic>
        <p:pic>
          <p:nvPicPr>
            <p:cNvPr id="7" name="Picture 6">
              <a:extLst>
                <a:ext uri="{FF2B5EF4-FFF2-40B4-BE49-F238E27FC236}">
                  <a16:creationId xmlns:a16="http://schemas.microsoft.com/office/drawing/2014/main" id="{04F44906-3E22-CE47-94C8-EA56E4C31837}"/>
                </a:ext>
              </a:extLst>
            </p:cNvPr>
            <p:cNvPicPr>
              <a:picLocks noChangeAspect="1"/>
            </p:cNvPicPr>
            <p:nvPr/>
          </p:nvPicPr>
          <p:blipFill>
            <a:blip r:embed="rId4"/>
            <a:stretch>
              <a:fillRect/>
            </a:stretch>
          </p:blipFill>
          <p:spPr>
            <a:xfrm>
              <a:off x="3597797" y="1119263"/>
              <a:ext cx="1966638" cy="1463040"/>
            </a:xfrm>
            <a:prstGeom prst="rect">
              <a:avLst/>
            </a:prstGeom>
          </p:spPr>
        </p:pic>
        <p:pic>
          <p:nvPicPr>
            <p:cNvPr id="9" name="Picture 8">
              <a:extLst>
                <a:ext uri="{FF2B5EF4-FFF2-40B4-BE49-F238E27FC236}">
                  <a16:creationId xmlns:a16="http://schemas.microsoft.com/office/drawing/2014/main" id="{2F2CB1E2-0C6C-6345-8237-75ACDBF33060}"/>
                </a:ext>
              </a:extLst>
            </p:cNvPr>
            <p:cNvPicPr>
              <a:picLocks noChangeAspect="1"/>
            </p:cNvPicPr>
            <p:nvPr/>
          </p:nvPicPr>
          <p:blipFill>
            <a:blip r:embed="rId5"/>
            <a:stretch>
              <a:fillRect/>
            </a:stretch>
          </p:blipFill>
          <p:spPr>
            <a:xfrm>
              <a:off x="1788967" y="1119093"/>
              <a:ext cx="1966638" cy="1463040"/>
            </a:xfrm>
            <a:prstGeom prst="rect">
              <a:avLst/>
            </a:prstGeom>
          </p:spPr>
        </p:pic>
        <p:pic>
          <p:nvPicPr>
            <p:cNvPr id="11" name="Picture 10">
              <a:extLst>
                <a:ext uri="{FF2B5EF4-FFF2-40B4-BE49-F238E27FC236}">
                  <a16:creationId xmlns:a16="http://schemas.microsoft.com/office/drawing/2014/main" id="{1F307C52-4F79-4846-85FC-E5EACD5F1148}"/>
                </a:ext>
              </a:extLst>
            </p:cNvPr>
            <p:cNvPicPr>
              <a:picLocks noChangeAspect="1"/>
            </p:cNvPicPr>
            <p:nvPr/>
          </p:nvPicPr>
          <p:blipFill>
            <a:blip r:embed="rId6"/>
            <a:stretch>
              <a:fillRect/>
            </a:stretch>
          </p:blipFill>
          <p:spPr>
            <a:xfrm>
              <a:off x="-10788" y="1119093"/>
              <a:ext cx="1966638" cy="1463040"/>
            </a:xfrm>
            <a:prstGeom prst="rect">
              <a:avLst/>
            </a:prstGeom>
          </p:spPr>
        </p:pic>
        <p:pic>
          <p:nvPicPr>
            <p:cNvPr id="13" name="Picture 12">
              <a:extLst>
                <a:ext uri="{FF2B5EF4-FFF2-40B4-BE49-F238E27FC236}">
                  <a16:creationId xmlns:a16="http://schemas.microsoft.com/office/drawing/2014/main" id="{5A8FF09B-9702-8F4B-A678-D02F34F62932}"/>
                </a:ext>
              </a:extLst>
            </p:cNvPr>
            <p:cNvPicPr>
              <a:picLocks noChangeAspect="1"/>
            </p:cNvPicPr>
            <p:nvPr/>
          </p:nvPicPr>
          <p:blipFill>
            <a:blip r:embed="rId7"/>
            <a:stretch>
              <a:fillRect/>
            </a:stretch>
          </p:blipFill>
          <p:spPr>
            <a:xfrm>
              <a:off x="7215474" y="2640390"/>
              <a:ext cx="1926408" cy="1463040"/>
            </a:xfrm>
            <a:prstGeom prst="rect">
              <a:avLst/>
            </a:prstGeom>
          </p:spPr>
        </p:pic>
        <p:pic>
          <p:nvPicPr>
            <p:cNvPr id="15" name="Picture 14">
              <a:extLst>
                <a:ext uri="{FF2B5EF4-FFF2-40B4-BE49-F238E27FC236}">
                  <a16:creationId xmlns:a16="http://schemas.microsoft.com/office/drawing/2014/main" id="{C175704B-0ADE-044F-9B1A-1ED85EDB59B9}"/>
                </a:ext>
              </a:extLst>
            </p:cNvPr>
            <p:cNvPicPr>
              <a:picLocks noChangeAspect="1"/>
            </p:cNvPicPr>
            <p:nvPr/>
          </p:nvPicPr>
          <p:blipFill>
            <a:blip r:embed="rId8"/>
            <a:stretch>
              <a:fillRect/>
            </a:stretch>
          </p:blipFill>
          <p:spPr>
            <a:xfrm>
              <a:off x="5445675" y="2640390"/>
              <a:ext cx="1926408" cy="1463040"/>
            </a:xfrm>
            <a:prstGeom prst="rect">
              <a:avLst/>
            </a:prstGeom>
          </p:spPr>
        </p:pic>
        <p:pic>
          <p:nvPicPr>
            <p:cNvPr id="17" name="Picture 16">
              <a:extLst>
                <a:ext uri="{FF2B5EF4-FFF2-40B4-BE49-F238E27FC236}">
                  <a16:creationId xmlns:a16="http://schemas.microsoft.com/office/drawing/2014/main" id="{80F41457-525F-2C4F-92AC-7D665E19500D}"/>
                </a:ext>
              </a:extLst>
            </p:cNvPr>
            <p:cNvPicPr>
              <a:picLocks noChangeAspect="1"/>
            </p:cNvPicPr>
            <p:nvPr/>
          </p:nvPicPr>
          <p:blipFill>
            <a:blip r:embed="rId9"/>
            <a:stretch>
              <a:fillRect/>
            </a:stretch>
          </p:blipFill>
          <p:spPr>
            <a:xfrm>
              <a:off x="3624448" y="2640390"/>
              <a:ext cx="1926408" cy="1463040"/>
            </a:xfrm>
            <a:prstGeom prst="rect">
              <a:avLst/>
            </a:prstGeom>
          </p:spPr>
        </p:pic>
        <p:pic>
          <p:nvPicPr>
            <p:cNvPr id="19" name="Picture 18">
              <a:extLst>
                <a:ext uri="{FF2B5EF4-FFF2-40B4-BE49-F238E27FC236}">
                  <a16:creationId xmlns:a16="http://schemas.microsoft.com/office/drawing/2014/main" id="{43995E51-C754-3848-8F89-1E83CE1D60D4}"/>
                </a:ext>
              </a:extLst>
            </p:cNvPr>
            <p:cNvPicPr>
              <a:picLocks noChangeAspect="1"/>
            </p:cNvPicPr>
            <p:nvPr/>
          </p:nvPicPr>
          <p:blipFill>
            <a:blip r:embed="rId10"/>
            <a:stretch>
              <a:fillRect/>
            </a:stretch>
          </p:blipFill>
          <p:spPr>
            <a:xfrm>
              <a:off x="1797505" y="2640390"/>
              <a:ext cx="1926408" cy="1463040"/>
            </a:xfrm>
            <a:prstGeom prst="rect">
              <a:avLst/>
            </a:prstGeom>
          </p:spPr>
        </p:pic>
        <p:pic>
          <p:nvPicPr>
            <p:cNvPr id="21" name="Picture 20">
              <a:extLst>
                <a:ext uri="{FF2B5EF4-FFF2-40B4-BE49-F238E27FC236}">
                  <a16:creationId xmlns:a16="http://schemas.microsoft.com/office/drawing/2014/main" id="{B401488F-E167-A04B-836A-342B99BD4AC8}"/>
                </a:ext>
              </a:extLst>
            </p:cNvPr>
            <p:cNvPicPr>
              <a:picLocks noChangeAspect="1"/>
            </p:cNvPicPr>
            <p:nvPr/>
          </p:nvPicPr>
          <p:blipFill>
            <a:blip r:embed="rId11"/>
            <a:stretch>
              <a:fillRect/>
            </a:stretch>
          </p:blipFill>
          <p:spPr>
            <a:xfrm>
              <a:off x="-10788" y="2640390"/>
              <a:ext cx="1926408" cy="1463040"/>
            </a:xfrm>
            <a:prstGeom prst="rect">
              <a:avLst/>
            </a:prstGeom>
          </p:spPr>
        </p:pic>
        <p:sp>
          <p:nvSpPr>
            <p:cNvPr id="22" name="TextBox 21">
              <a:extLst>
                <a:ext uri="{FF2B5EF4-FFF2-40B4-BE49-F238E27FC236}">
                  <a16:creationId xmlns:a16="http://schemas.microsoft.com/office/drawing/2014/main" id="{3A7503EB-700F-654A-BF48-22D73D9D9B67}"/>
                </a:ext>
              </a:extLst>
            </p:cNvPr>
            <p:cNvSpPr txBox="1"/>
            <p:nvPr/>
          </p:nvSpPr>
          <p:spPr>
            <a:xfrm>
              <a:off x="1561579" y="1606677"/>
              <a:ext cx="351378" cy="276999"/>
            </a:xfrm>
            <a:prstGeom prst="rect">
              <a:avLst/>
            </a:prstGeom>
            <a:noFill/>
          </p:spPr>
          <p:txBody>
            <a:bodyPr wrap="none" rtlCol="0">
              <a:spAutoFit/>
            </a:bodyPr>
            <a:lstStyle/>
            <a:p>
              <a:r>
                <a:rPr lang="en-US" sz="1200" dirty="0"/>
                <a:t>(a)</a:t>
              </a:r>
            </a:p>
          </p:txBody>
        </p:sp>
        <p:sp>
          <p:nvSpPr>
            <p:cNvPr id="23" name="TextBox 22">
              <a:extLst>
                <a:ext uri="{FF2B5EF4-FFF2-40B4-BE49-F238E27FC236}">
                  <a16:creationId xmlns:a16="http://schemas.microsoft.com/office/drawing/2014/main" id="{5518DB42-7135-1B4D-A2D2-7C26AA3E42B0}"/>
                </a:ext>
              </a:extLst>
            </p:cNvPr>
            <p:cNvSpPr txBox="1"/>
            <p:nvPr/>
          </p:nvSpPr>
          <p:spPr>
            <a:xfrm>
              <a:off x="3360528" y="1623070"/>
              <a:ext cx="357790" cy="276999"/>
            </a:xfrm>
            <a:prstGeom prst="rect">
              <a:avLst/>
            </a:prstGeom>
            <a:noFill/>
          </p:spPr>
          <p:txBody>
            <a:bodyPr wrap="none" rtlCol="0">
              <a:spAutoFit/>
            </a:bodyPr>
            <a:lstStyle/>
            <a:p>
              <a:r>
                <a:rPr lang="en-US" sz="1200" dirty="0"/>
                <a:t>(b)</a:t>
              </a:r>
            </a:p>
          </p:txBody>
        </p:sp>
        <p:sp>
          <p:nvSpPr>
            <p:cNvPr id="24" name="TextBox 23">
              <a:extLst>
                <a:ext uri="{FF2B5EF4-FFF2-40B4-BE49-F238E27FC236}">
                  <a16:creationId xmlns:a16="http://schemas.microsoft.com/office/drawing/2014/main" id="{C22446B7-40D7-684E-A979-B842487F7AC8}"/>
                </a:ext>
              </a:extLst>
            </p:cNvPr>
            <p:cNvSpPr txBox="1"/>
            <p:nvPr/>
          </p:nvSpPr>
          <p:spPr>
            <a:xfrm>
              <a:off x="233101" y="1379819"/>
              <a:ext cx="474810" cy="276999"/>
            </a:xfrm>
            <a:prstGeom prst="rect">
              <a:avLst/>
            </a:prstGeom>
            <a:noFill/>
          </p:spPr>
          <p:txBody>
            <a:bodyPr wrap="none" rtlCol="0">
              <a:spAutoFit/>
            </a:bodyPr>
            <a:lstStyle/>
            <a:p>
              <a:r>
                <a:rPr lang="en-US" sz="1200" dirty="0">
                  <a:solidFill>
                    <a:srgbClr val="C00000"/>
                  </a:solidFill>
                </a:rPr>
                <a:t>MLD</a:t>
              </a:r>
            </a:p>
          </p:txBody>
        </p:sp>
        <p:sp>
          <p:nvSpPr>
            <p:cNvPr id="25" name="TextBox 24">
              <a:extLst>
                <a:ext uri="{FF2B5EF4-FFF2-40B4-BE49-F238E27FC236}">
                  <a16:creationId xmlns:a16="http://schemas.microsoft.com/office/drawing/2014/main" id="{DEA62EA0-F448-8648-9289-5140ED7AD146}"/>
                </a:ext>
              </a:extLst>
            </p:cNvPr>
            <p:cNvSpPr txBox="1"/>
            <p:nvPr/>
          </p:nvSpPr>
          <p:spPr>
            <a:xfrm>
              <a:off x="236751" y="1685998"/>
              <a:ext cx="474810" cy="276999"/>
            </a:xfrm>
            <a:prstGeom prst="rect">
              <a:avLst/>
            </a:prstGeom>
            <a:noFill/>
          </p:spPr>
          <p:txBody>
            <a:bodyPr wrap="none" rtlCol="0">
              <a:spAutoFit/>
            </a:bodyPr>
            <a:lstStyle/>
            <a:p>
              <a:r>
                <a:rPr lang="en-US" sz="1200" dirty="0">
                  <a:solidFill>
                    <a:schemeClr val="accent1">
                      <a:lumMod val="50000"/>
                    </a:schemeClr>
                  </a:solidFill>
                </a:rPr>
                <a:t>MLD</a:t>
              </a:r>
            </a:p>
          </p:txBody>
        </p:sp>
        <p:sp>
          <p:nvSpPr>
            <p:cNvPr id="26" name="TextBox 25">
              <a:extLst>
                <a:ext uri="{FF2B5EF4-FFF2-40B4-BE49-F238E27FC236}">
                  <a16:creationId xmlns:a16="http://schemas.microsoft.com/office/drawing/2014/main" id="{A84CF70B-51C4-9244-8842-0F59D1274CC3}"/>
                </a:ext>
              </a:extLst>
            </p:cNvPr>
            <p:cNvSpPr txBox="1"/>
            <p:nvPr/>
          </p:nvSpPr>
          <p:spPr>
            <a:xfrm>
              <a:off x="5162891" y="1606676"/>
              <a:ext cx="343364" cy="276999"/>
            </a:xfrm>
            <a:prstGeom prst="rect">
              <a:avLst/>
            </a:prstGeom>
            <a:noFill/>
          </p:spPr>
          <p:txBody>
            <a:bodyPr wrap="none" rtlCol="0">
              <a:spAutoFit/>
            </a:bodyPr>
            <a:lstStyle/>
            <a:p>
              <a:r>
                <a:rPr lang="en-US" sz="1200" dirty="0"/>
                <a:t>(c)</a:t>
              </a:r>
            </a:p>
          </p:txBody>
        </p:sp>
        <p:sp>
          <p:nvSpPr>
            <p:cNvPr id="27" name="TextBox 26">
              <a:extLst>
                <a:ext uri="{FF2B5EF4-FFF2-40B4-BE49-F238E27FC236}">
                  <a16:creationId xmlns:a16="http://schemas.microsoft.com/office/drawing/2014/main" id="{1B5FF6D1-56A5-5448-96DA-A890FA4803A1}"/>
                </a:ext>
              </a:extLst>
            </p:cNvPr>
            <p:cNvSpPr txBox="1"/>
            <p:nvPr/>
          </p:nvSpPr>
          <p:spPr>
            <a:xfrm>
              <a:off x="6950714" y="1652843"/>
              <a:ext cx="357790" cy="276999"/>
            </a:xfrm>
            <a:prstGeom prst="rect">
              <a:avLst/>
            </a:prstGeom>
            <a:noFill/>
          </p:spPr>
          <p:txBody>
            <a:bodyPr wrap="none" rtlCol="0">
              <a:spAutoFit/>
            </a:bodyPr>
            <a:lstStyle/>
            <a:p>
              <a:r>
                <a:rPr lang="en-US" sz="1200" dirty="0"/>
                <a:t>(d)</a:t>
              </a:r>
            </a:p>
          </p:txBody>
        </p:sp>
        <p:sp>
          <p:nvSpPr>
            <p:cNvPr id="28" name="TextBox 27">
              <a:extLst>
                <a:ext uri="{FF2B5EF4-FFF2-40B4-BE49-F238E27FC236}">
                  <a16:creationId xmlns:a16="http://schemas.microsoft.com/office/drawing/2014/main" id="{D1094058-B720-E047-B4C5-09FF0AAB29A7}"/>
                </a:ext>
              </a:extLst>
            </p:cNvPr>
            <p:cNvSpPr txBox="1"/>
            <p:nvPr/>
          </p:nvSpPr>
          <p:spPr>
            <a:xfrm>
              <a:off x="8776410" y="1623070"/>
              <a:ext cx="354584" cy="276999"/>
            </a:xfrm>
            <a:prstGeom prst="rect">
              <a:avLst/>
            </a:prstGeom>
            <a:noFill/>
          </p:spPr>
          <p:txBody>
            <a:bodyPr wrap="none" rtlCol="0">
              <a:spAutoFit/>
            </a:bodyPr>
            <a:lstStyle/>
            <a:p>
              <a:r>
                <a:rPr lang="en-US" sz="1200" dirty="0"/>
                <a:t>(e)</a:t>
              </a:r>
            </a:p>
          </p:txBody>
        </p:sp>
        <p:sp>
          <p:nvSpPr>
            <p:cNvPr id="29" name="TextBox 28">
              <a:extLst>
                <a:ext uri="{FF2B5EF4-FFF2-40B4-BE49-F238E27FC236}">
                  <a16:creationId xmlns:a16="http://schemas.microsoft.com/office/drawing/2014/main" id="{C953FD39-4241-B64C-B6C2-CB35A15718DA}"/>
                </a:ext>
              </a:extLst>
            </p:cNvPr>
            <p:cNvSpPr txBox="1"/>
            <p:nvPr/>
          </p:nvSpPr>
          <p:spPr>
            <a:xfrm>
              <a:off x="244142" y="2905595"/>
              <a:ext cx="474810" cy="276999"/>
            </a:xfrm>
            <a:prstGeom prst="rect">
              <a:avLst/>
            </a:prstGeom>
            <a:noFill/>
          </p:spPr>
          <p:txBody>
            <a:bodyPr wrap="none" rtlCol="0">
              <a:spAutoFit/>
            </a:bodyPr>
            <a:lstStyle/>
            <a:p>
              <a:r>
                <a:rPr lang="en-US" sz="1200" dirty="0">
                  <a:solidFill>
                    <a:srgbClr val="C00000"/>
                  </a:solidFill>
                </a:rPr>
                <a:t>MLD</a:t>
              </a:r>
            </a:p>
          </p:txBody>
        </p:sp>
        <p:sp>
          <p:nvSpPr>
            <p:cNvPr id="30" name="TextBox 29">
              <a:extLst>
                <a:ext uri="{FF2B5EF4-FFF2-40B4-BE49-F238E27FC236}">
                  <a16:creationId xmlns:a16="http://schemas.microsoft.com/office/drawing/2014/main" id="{F67D37AE-7389-0445-AADA-D703A47AD434}"/>
                </a:ext>
              </a:extLst>
            </p:cNvPr>
            <p:cNvSpPr txBox="1"/>
            <p:nvPr/>
          </p:nvSpPr>
          <p:spPr>
            <a:xfrm>
              <a:off x="237518" y="3191222"/>
              <a:ext cx="474810" cy="276999"/>
            </a:xfrm>
            <a:prstGeom prst="rect">
              <a:avLst/>
            </a:prstGeom>
            <a:noFill/>
          </p:spPr>
          <p:txBody>
            <a:bodyPr wrap="none" rtlCol="0">
              <a:spAutoFit/>
            </a:bodyPr>
            <a:lstStyle/>
            <a:p>
              <a:r>
                <a:rPr lang="en-US" sz="1200" dirty="0">
                  <a:solidFill>
                    <a:schemeClr val="accent1">
                      <a:lumMod val="50000"/>
                    </a:schemeClr>
                  </a:solidFill>
                </a:rPr>
                <a:t>MLD</a:t>
              </a:r>
            </a:p>
          </p:txBody>
        </p:sp>
        <p:sp>
          <p:nvSpPr>
            <p:cNvPr id="31" name="TextBox 30">
              <a:extLst>
                <a:ext uri="{FF2B5EF4-FFF2-40B4-BE49-F238E27FC236}">
                  <a16:creationId xmlns:a16="http://schemas.microsoft.com/office/drawing/2014/main" id="{043D5804-1475-D145-AA74-84CE5D3D4B0E}"/>
                </a:ext>
              </a:extLst>
            </p:cNvPr>
            <p:cNvSpPr txBox="1"/>
            <p:nvPr/>
          </p:nvSpPr>
          <p:spPr>
            <a:xfrm>
              <a:off x="1533741" y="3134262"/>
              <a:ext cx="354584" cy="276999"/>
            </a:xfrm>
            <a:prstGeom prst="rect">
              <a:avLst/>
            </a:prstGeom>
            <a:noFill/>
          </p:spPr>
          <p:txBody>
            <a:bodyPr wrap="none" rtlCol="0">
              <a:spAutoFit/>
            </a:bodyPr>
            <a:lstStyle/>
            <a:p>
              <a:r>
                <a:rPr lang="en-US" sz="1200" dirty="0"/>
                <a:t>(e)</a:t>
              </a:r>
            </a:p>
          </p:txBody>
        </p:sp>
        <p:sp>
          <p:nvSpPr>
            <p:cNvPr id="32" name="TextBox 31">
              <a:extLst>
                <a:ext uri="{FF2B5EF4-FFF2-40B4-BE49-F238E27FC236}">
                  <a16:creationId xmlns:a16="http://schemas.microsoft.com/office/drawing/2014/main" id="{5926E4F9-7569-644A-89BF-265EC5964381}"/>
                </a:ext>
              </a:extLst>
            </p:cNvPr>
            <p:cNvSpPr txBox="1"/>
            <p:nvPr/>
          </p:nvSpPr>
          <p:spPr>
            <a:xfrm>
              <a:off x="3373817" y="3129979"/>
              <a:ext cx="326371" cy="276999"/>
            </a:xfrm>
            <a:prstGeom prst="rect">
              <a:avLst/>
            </a:prstGeom>
            <a:noFill/>
          </p:spPr>
          <p:txBody>
            <a:bodyPr wrap="none" rtlCol="0">
              <a:spAutoFit/>
            </a:bodyPr>
            <a:lstStyle/>
            <a:p>
              <a:r>
                <a:rPr lang="en-US" sz="1200" dirty="0"/>
                <a:t>(f)</a:t>
              </a:r>
            </a:p>
          </p:txBody>
        </p:sp>
        <p:sp>
          <p:nvSpPr>
            <p:cNvPr id="33" name="TextBox 32">
              <a:extLst>
                <a:ext uri="{FF2B5EF4-FFF2-40B4-BE49-F238E27FC236}">
                  <a16:creationId xmlns:a16="http://schemas.microsoft.com/office/drawing/2014/main" id="{CAA126FA-ED2D-1C4D-B4E4-1DB1C52A43DE}"/>
                </a:ext>
              </a:extLst>
            </p:cNvPr>
            <p:cNvSpPr txBox="1"/>
            <p:nvPr/>
          </p:nvSpPr>
          <p:spPr>
            <a:xfrm>
              <a:off x="5173355" y="3129978"/>
              <a:ext cx="350545" cy="276999"/>
            </a:xfrm>
            <a:prstGeom prst="rect">
              <a:avLst/>
            </a:prstGeom>
            <a:noFill/>
          </p:spPr>
          <p:txBody>
            <a:bodyPr wrap="none" rtlCol="0">
              <a:spAutoFit/>
            </a:bodyPr>
            <a:lstStyle/>
            <a:p>
              <a:r>
                <a:rPr lang="en-US" sz="1200" dirty="0"/>
                <a:t>(g)</a:t>
              </a:r>
            </a:p>
          </p:txBody>
        </p:sp>
        <p:sp>
          <p:nvSpPr>
            <p:cNvPr id="34" name="TextBox 33">
              <a:extLst>
                <a:ext uri="{FF2B5EF4-FFF2-40B4-BE49-F238E27FC236}">
                  <a16:creationId xmlns:a16="http://schemas.microsoft.com/office/drawing/2014/main" id="{8951087F-C74F-AF40-922C-D596188D5BC7}"/>
                </a:ext>
              </a:extLst>
            </p:cNvPr>
            <p:cNvSpPr txBox="1"/>
            <p:nvPr/>
          </p:nvSpPr>
          <p:spPr>
            <a:xfrm>
              <a:off x="6985299" y="3129978"/>
              <a:ext cx="357790" cy="276999"/>
            </a:xfrm>
            <a:prstGeom prst="rect">
              <a:avLst/>
            </a:prstGeom>
            <a:noFill/>
          </p:spPr>
          <p:txBody>
            <a:bodyPr wrap="none" rtlCol="0">
              <a:spAutoFit/>
            </a:bodyPr>
            <a:lstStyle/>
            <a:p>
              <a:r>
                <a:rPr lang="en-US" sz="1200" dirty="0"/>
                <a:t>(h)</a:t>
              </a:r>
            </a:p>
          </p:txBody>
        </p:sp>
        <p:sp>
          <p:nvSpPr>
            <p:cNvPr id="35" name="TextBox 34">
              <a:extLst>
                <a:ext uri="{FF2B5EF4-FFF2-40B4-BE49-F238E27FC236}">
                  <a16:creationId xmlns:a16="http://schemas.microsoft.com/office/drawing/2014/main" id="{9BD956D2-7B2E-C049-95BD-3AB5E1A39ADA}"/>
                </a:ext>
              </a:extLst>
            </p:cNvPr>
            <p:cNvSpPr txBox="1"/>
            <p:nvPr/>
          </p:nvSpPr>
          <p:spPr>
            <a:xfrm>
              <a:off x="8802016" y="3123640"/>
              <a:ext cx="312906" cy="276999"/>
            </a:xfrm>
            <a:prstGeom prst="rect">
              <a:avLst/>
            </a:prstGeom>
            <a:noFill/>
          </p:spPr>
          <p:txBody>
            <a:bodyPr wrap="none" rtlCol="0">
              <a:spAutoFit/>
            </a:bodyPr>
            <a:lstStyle/>
            <a:p>
              <a:r>
                <a:rPr lang="en-US" sz="1200" dirty="0"/>
                <a:t>(</a:t>
              </a:r>
              <a:r>
                <a:rPr lang="en-US" sz="1200" dirty="0" err="1"/>
                <a:t>i</a:t>
              </a:r>
              <a:r>
                <a:rPr lang="en-US" sz="1200" dirty="0"/>
                <a:t>)</a:t>
              </a:r>
            </a:p>
          </p:txBody>
        </p:sp>
      </p:grpSp>
      <p:sp>
        <p:nvSpPr>
          <p:cNvPr id="36" name="TextBox 35">
            <a:extLst>
              <a:ext uri="{FF2B5EF4-FFF2-40B4-BE49-F238E27FC236}">
                <a16:creationId xmlns:a16="http://schemas.microsoft.com/office/drawing/2014/main" id="{D12C9F7A-7341-8C4A-B35F-071D619F25F6}"/>
              </a:ext>
            </a:extLst>
          </p:cNvPr>
          <p:cNvSpPr txBox="1"/>
          <p:nvPr/>
        </p:nvSpPr>
        <p:spPr>
          <a:xfrm>
            <a:off x="1116679" y="-237"/>
            <a:ext cx="7137467" cy="584775"/>
          </a:xfrm>
          <a:prstGeom prst="rect">
            <a:avLst/>
          </a:prstGeom>
          <a:noFill/>
        </p:spPr>
        <p:txBody>
          <a:bodyPr wrap="none" rtlCol="0">
            <a:spAutoFit/>
          </a:bodyPr>
          <a:lstStyle/>
          <a:p>
            <a:r>
              <a:rPr lang="en-US" sz="3200" dirty="0">
                <a:solidFill>
                  <a:schemeClr val="bg1"/>
                </a:solidFill>
              </a:rPr>
              <a:t>Outside Area of Fresh Water Influence</a:t>
            </a:r>
          </a:p>
        </p:txBody>
      </p:sp>
      <p:sp>
        <p:nvSpPr>
          <p:cNvPr id="4" name="Rectangle 3">
            <a:extLst>
              <a:ext uri="{FF2B5EF4-FFF2-40B4-BE49-F238E27FC236}">
                <a16:creationId xmlns:a16="http://schemas.microsoft.com/office/drawing/2014/main" id="{23946B77-1904-FF4E-8B7B-3AF8C62D65C4}"/>
              </a:ext>
            </a:extLst>
          </p:cNvPr>
          <p:cNvSpPr/>
          <p:nvPr/>
        </p:nvSpPr>
        <p:spPr>
          <a:xfrm>
            <a:off x="487321" y="4451500"/>
            <a:ext cx="8200661"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0" i="0" u="none" strike="noStrike" dirty="0">
                <a:solidFill>
                  <a:srgbClr val="0D1B2A"/>
                </a:solidFill>
                <a:effectLst/>
                <a:latin typeface="Verdana" panose="020B0604030504040204" pitchFamily="34" charset="0"/>
              </a:rPr>
              <a:t>Dorian had a modest effect in the temperature and salinity profiles at this location. However we do see evidence of vertical mixing as the salinity within the mixed layer increases slightly. All the models have a mixed layer depth that is about 20 meters shallower than the observations.</a:t>
            </a:r>
            <a:endParaRPr lang="en-US" dirty="0"/>
          </a:p>
        </p:txBody>
      </p:sp>
    </p:spTree>
    <p:extLst>
      <p:ext uri="{BB962C8B-B14F-4D97-AF65-F5344CB8AC3E}">
        <p14:creationId xmlns:p14="http://schemas.microsoft.com/office/powerpoint/2010/main" val="636773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7E9890-C871-6741-AAEF-E66C4A30173E}"/>
              </a:ext>
            </a:extLst>
          </p:cNvPr>
          <p:cNvSpPr txBox="1"/>
          <p:nvPr/>
        </p:nvSpPr>
        <p:spPr>
          <a:xfrm>
            <a:off x="3401275" y="0"/>
            <a:ext cx="2417650" cy="584775"/>
          </a:xfrm>
          <a:prstGeom prst="rect">
            <a:avLst/>
          </a:prstGeom>
          <a:noFill/>
        </p:spPr>
        <p:txBody>
          <a:bodyPr wrap="none" rtlCol="0">
            <a:spAutoFit/>
          </a:bodyPr>
          <a:lstStyle/>
          <a:p>
            <a:r>
              <a:rPr lang="en-US" sz="3200" dirty="0">
                <a:solidFill>
                  <a:schemeClr val="bg1"/>
                </a:solidFill>
              </a:rPr>
              <a:t>Conclusions</a:t>
            </a:r>
          </a:p>
        </p:txBody>
      </p:sp>
      <p:sp>
        <p:nvSpPr>
          <p:cNvPr id="4" name="TextBox 3">
            <a:extLst>
              <a:ext uri="{FF2B5EF4-FFF2-40B4-BE49-F238E27FC236}">
                <a16:creationId xmlns:a16="http://schemas.microsoft.com/office/drawing/2014/main" id="{E11B2DAB-A2F3-BA4C-A31D-C3A2AA66D133}"/>
              </a:ext>
            </a:extLst>
          </p:cNvPr>
          <p:cNvSpPr txBox="1"/>
          <p:nvPr/>
        </p:nvSpPr>
        <p:spPr>
          <a:xfrm>
            <a:off x="436458" y="1186541"/>
            <a:ext cx="8347283" cy="4832092"/>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Helvetica" pitchFamily="2" charset="0"/>
              </a:rPr>
              <a:t>Underwater glider data is complementary to the Argo data</a:t>
            </a:r>
          </a:p>
          <a:p>
            <a:pPr marL="285750" indent="-285750">
              <a:buFont typeface="Arial" panose="020B0604020202020204" pitchFamily="34" charset="0"/>
              <a:buChar char="•"/>
            </a:pPr>
            <a:r>
              <a:rPr lang="en-US" sz="2200" dirty="0">
                <a:latin typeface="Helvetica" pitchFamily="2" charset="0"/>
              </a:rPr>
              <a:t>Navy operational ocean model (GOFS) benefits from the assimilation of </a:t>
            </a:r>
            <a:r>
              <a:rPr lang="en-US" sz="2200" dirty="0" err="1">
                <a:latin typeface="Helvetica" pitchFamily="2" charset="0"/>
              </a:rPr>
              <a:t>insitu</a:t>
            </a:r>
            <a:r>
              <a:rPr lang="en-US" sz="2200" dirty="0">
                <a:latin typeface="Helvetica" pitchFamily="2" charset="0"/>
              </a:rPr>
              <a:t> subsurface temperature and salinity from the hurricane glider program</a:t>
            </a:r>
          </a:p>
          <a:p>
            <a:pPr marL="285750" indent="-285750">
              <a:buFont typeface="Arial" panose="020B0604020202020204" pitchFamily="34" charset="0"/>
              <a:buChar char="•"/>
            </a:pPr>
            <a:r>
              <a:rPr lang="en-US" sz="2200" dirty="0">
                <a:solidFill>
                  <a:srgbClr val="0D1B2A"/>
                </a:solidFill>
                <a:latin typeface="Helvetica" pitchFamily="2" charset="0"/>
              </a:rPr>
              <a:t>T</a:t>
            </a:r>
            <a:r>
              <a:rPr lang="en-US" sz="2200" b="0" i="0" u="none" strike="noStrike" dirty="0">
                <a:solidFill>
                  <a:srgbClr val="0D1B2A"/>
                </a:solidFill>
                <a:effectLst/>
                <a:latin typeface="Helvetica" pitchFamily="2" charset="0"/>
              </a:rPr>
              <a:t>he skill of the current NOAA hurricane forecasting models considerably deteriorates for the upper ocean metrics that are relevant for air/sea heat fluxes</a:t>
            </a:r>
          </a:p>
          <a:p>
            <a:pPr marL="285750" indent="-285750">
              <a:buFont typeface="Arial" panose="020B0604020202020204" pitchFamily="34" charset="0"/>
              <a:buChar char="•"/>
            </a:pPr>
            <a:r>
              <a:rPr lang="en-US" sz="2200" dirty="0">
                <a:solidFill>
                  <a:srgbClr val="0D1B2A"/>
                </a:solidFill>
                <a:latin typeface="Helvetica" pitchFamily="2" charset="0"/>
              </a:rPr>
              <a:t>From the four models evaluated, the ones that have better skill are the ones that are HYCOM based</a:t>
            </a:r>
          </a:p>
          <a:p>
            <a:pPr marL="285750" indent="-285750">
              <a:buFont typeface="Arial" panose="020B0604020202020204" pitchFamily="34" charset="0"/>
              <a:buChar char="•"/>
            </a:pPr>
            <a:r>
              <a:rPr lang="en-US" sz="2200" dirty="0"/>
              <a:t>There is evidence that during the passage of Dorian through the area of fresh water influence, vertical mixing was inhibited by the presence of a barrier layer. However, none of the models captured the strength of the barrier layer and its effect on vertical mixing</a:t>
            </a:r>
            <a:endParaRPr lang="en-US" sz="2200" dirty="0">
              <a:latin typeface="Helvetica" pitchFamily="2" charset="0"/>
            </a:endParaRPr>
          </a:p>
        </p:txBody>
      </p:sp>
    </p:spTree>
    <p:extLst>
      <p:ext uri="{BB962C8B-B14F-4D97-AF65-F5344CB8AC3E}">
        <p14:creationId xmlns:p14="http://schemas.microsoft.com/office/powerpoint/2010/main" val="2354599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D9450-1A3D-184C-AB55-2740E59013E9}"/>
              </a:ext>
            </a:extLst>
          </p:cNvPr>
          <p:cNvSpPr txBox="1"/>
          <p:nvPr/>
        </p:nvSpPr>
        <p:spPr>
          <a:xfrm>
            <a:off x="2869280" y="0"/>
            <a:ext cx="4009431" cy="584775"/>
          </a:xfrm>
          <a:prstGeom prst="rect">
            <a:avLst/>
          </a:prstGeom>
          <a:noFill/>
        </p:spPr>
        <p:txBody>
          <a:bodyPr wrap="none" rtlCol="0">
            <a:spAutoFit/>
          </a:bodyPr>
          <a:lstStyle/>
          <a:p>
            <a:r>
              <a:rPr lang="en-US" sz="3200" dirty="0">
                <a:solidFill>
                  <a:schemeClr val="bg1"/>
                </a:solidFill>
              </a:rPr>
              <a:t>Future Collaboration </a:t>
            </a:r>
          </a:p>
        </p:txBody>
      </p:sp>
      <p:sp>
        <p:nvSpPr>
          <p:cNvPr id="4" name="TextBox 3">
            <a:extLst>
              <a:ext uri="{FF2B5EF4-FFF2-40B4-BE49-F238E27FC236}">
                <a16:creationId xmlns:a16="http://schemas.microsoft.com/office/drawing/2014/main" id="{6900ACC0-9396-1A4B-BFE9-55B0B2D09AF6}"/>
              </a:ext>
            </a:extLst>
          </p:cNvPr>
          <p:cNvSpPr txBox="1"/>
          <p:nvPr/>
        </p:nvSpPr>
        <p:spPr>
          <a:xfrm>
            <a:off x="529495" y="1001487"/>
            <a:ext cx="8161209"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Use glider observations along with satellite color data to </a:t>
            </a:r>
          </a:p>
          <a:p>
            <a:r>
              <a:rPr lang="en-US" sz="2400" dirty="0"/>
              <a:t>   estimate halocline depth</a:t>
            </a:r>
          </a:p>
          <a:p>
            <a:pPr marL="285750" indent="-285750">
              <a:buFont typeface="Arial" panose="020B0604020202020204" pitchFamily="34" charset="0"/>
              <a:buChar char="•"/>
            </a:pPr>
            <a:r>
              <a:rPr lang="en-US" sz="2400" dirty="0"/>
              <a:t>Heat budget within the mixed layer  </a:t>
            </a:r>
          </a:p>
        </p:txBody>
      </p:sp>
    </p:spTree>
    <p:extLst>
      <p:ext uri="{BB962C8B-B14F-4D97-AF65-F5344CB8AC3E}">
        <p14:creationId xmlns:p14="http://schemas.microsoft.com/office/powerpoint/2010/main" val="4071017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AA567F-7EC1-1542-833C-2A3894E6DB8B}"/>
              </a:ext>
            </a:extLst>
          </p:cNvPr>
          <p:cNvSpPr txBox="1"/>
          <p:nvPr/>
        </p:nvSpPr>
        <p:spPr>
          <a:xfrm>
            <a:off x="2702398" y="76201"/>
            <a:ext cx="3815403" cy="523220"/>
          </a:xfrm>
          <a:prstGeom prst="rect">
            <a:avLst/>
          </a:prstGeom>
          <a:noFill/>
        </p:spPr>
        <p:txBody>
          <a:bodyPr wrap="none" rtlCol="0">
            <a:spAutoFit/>
          </a:bodyPr>
          <a:lstStyle/>
          <a:p>
            <a:r>
              <a:rPr lang="en-US" sz="2800" dirty="0">
                <a:solidFill>
                  <a:schemeClr val="bg1"/>
                </a:solidFill>
              </a:rPr>
              <a:t>Glider Data Workshop </a:t>
            </a:r>
          </a:p>
        </p:txBody>
      </p:sp>
      <p:sp>
        <p:nvSpPr>
          <p:cNvPr id="3" name="Rectangle 2">
            <a:extLst>
              <a:ext uri="{FF2B5EF4-FFF2-40B4-BE49-F238E27FC236}">
                <a16:creationId xmlns:a16="http://schemas.microsoft.com/office/drawing/2014/main" id="{404CE9B7-7653-DB40-A30B-A16E804B890E}"/>
              </a:ext>
            </a:extLst>
          </p:cNvPr>
          <p:cNvSpPr/>
          <p:nvPr/>
        </p:nvSpPr>
        <p:spPr>
          <a:xfrm>
            <a:off x="590550" y="888669"/>
            <a:ext cx="8039100" cy="2308324"/>
          </a:xfrm>
          <a:prstGeom prst="rect">
            <a:avLst/>
          </a:prstGeom>
        </p:spPr>
        <p:txBody>
          <a:bodyPr wrap="square">
            <a:spAutoFit/>
          </a:bodyPr>
          <a:lstStyle/>
          <a:p>
            <a:pPr marL="285750" indent="-285750">
              <a:buFont typeface="Arial" panose="020B0604020202020204" pitchFamily="34" charset="0"/>
              <a:buChar char="•"/>
            </a:pPr>
            <a:r>
              <a:rPr lang="en-US" sz="2400" dirty="0">
                <a:latin typeface="Helvetica" pitchFamily="2" charset="0"/>
              </a:rPr>
              <a:t>Access</a:t>
            </a:r>
            <a:r>
              <a:rPr lang="en-US" sz="2400" dirty="0">
                <a:effectLst/>
                <a:latin typeface="Helvetica" pitchFamily="2" charset="0"/>
              </a:rPr>
              <a:t> glider data from the IOOS glider DAC using the </a:t>
            </a:r>
            <a:r>
              <a:rPr lang="en-US" sz="2400" b="1" dirty="0" err="1">
                <a:solidFill>
                  <a:srgbClr val="00B050"/>
                </a:solidFill>
                <a:effectLst/>
                <a:latin typeface="Helvetica" pitchFamily="2" charset="0"/>
              </a:rPr>
              <a:t>Thredds</a:t>
            </a:r>
            <a:r>
              <a:rPr lang="en-US" sz="2400" dirty="0">
                <a:effectLst/>
                <a:latin typeface="Helvetica" pitchFamily="2" charset="0"/>
              </a:rPr>
              <a:t> server and </a:t>
            </a:r>
            <a:r>
              <a:rPr lang="en-US" sz="2400" b="1" dirty="0">
                <a:solidFill>
                  <a:srgbClr val="00B050"/>
                </a:solidFill>
                <a:effectLst/>
                <a:latin typeface="Helvetica" pitchFamily="2" charset="0"/>
              </a:rPr>
              <a:t>ERDDAP</a:t>
            </a:r>
            <a:r>
              <a:rPr lang="en-US" sz="2400" b="1" dirty="0">
                <a:effectLst/>
                <a:latin typeface="Helvetica" pitchFamily="2" charset="0"/>
              </a:rPr>
              <a:t> server</a:t>
            </a:r>
            <a:endParaRPr lang="en-US" sz="2400" dirty="0">
              <a:effectLst/>
              <a:latin typeface="Helvetica" pitchFamily="2" charset="0"/>
            </a:endParaRPr>
          </a:p>
          <a:p>
            <a:pPr marL="285750" indent="-285750">
              <a:buFont typeface="Arial" panose="020B0604020202020204" pitchFamily="34" charset="0"/>
              <a:buChar char="•"/>
            </a:pPr>
            <a:r>
              <a:rPr lang="en-US" sz="2400" dirty="0">
                <a:latin typeface="Helvetica" pitchFamily="2" charset="0"/>
              </a:rPr>
              <a:t>Access </a:t>
            </a:r>
            <a:r>
              <a:rPr lang="en-US" sz="2400" dirty="0">
                <a:solidFill>
                  <a:srgbClr val="00B050"/>
                </a:solidFill>
                <a:effectLst/>
                <a:latin typeface="Helvetica" pitchFamily="2" charset="0"/>
              </a:rPr>
              <a:t>GOFS 3.1 and </a:t>
            </a:r>
            <a:r>
              <a:rPr lang="en-US" sz="2400" dirty="0" err="1">
                <a:solidFill>
                  <a:srgbClr val="00B050"/>
                </a:solidFill>
                <a:effectLst/>
                <a:latin typeface="Helvetica" pitchFamily="2" charset="0"/>
              </a:rPr>
              <a:t>AmSeas</a:t>
            </a:r>
            <a:r>
              <a:rPr lang="en-US" sz="2400" dirty="0">
                <a:solidFill>
                  <a:srgbClr val="00B050"/>
                </a:solidFill>
                <a:effectLst/>
                <a:latin typeface="Helvetica" pitchFamily="2" charset="0"/>
              </a:rPr>
              <a:t> </a:t>
            </a:r>
            <a:r>
              <a:rPr lang="en-US" sz="2400" dirty="0">
                <a:effectLst/>
                <a:latin typeface="Helvetica" pitchFamily="2" charset="0"/>
              </a:rPr>
              <a:t>output and compare with glider data</a:t>
            </a:r>
          </a:p>
          <a:p>
            <a:pPr marL="285750" indent="-285750">
              <a:buFont typeface="Arial" panose="020B0604020202020204" pitchFamily="34" charset="0"/>
              <a:buChar char="•"/>
            </a:pPr>
            <a:r>
              <a:rPr lang="en-US" sz="2400" dirty="0">
                <a:latin typeface="Helvetica" pitchFamily="2" charset="0"/>
              </a:rPr>
              <a:t>Produce daily comparison between glider profiles and </a:t>
            </a:r>
            <a:r>
              <a:rPr lang="en-US" sz="2400" dirty="0" err="1">
                <a:solidFill>
                  <a:srgbClr val="00B050"/>
                </a:solidFill>
                <a:latin typeface="Helvetica" pitchFamily="2" charset="0"/>
              </a:rPr>
              <a:t>AmSeas</a:t>
            </a:r>
            <a:r>
              <a:rPr lang="en-US" sz="2400" dirty="0">
                <a:latin typeface="Helvetica" pitchFamily="2" charset="0"/>
              </a:rPr>
              <a:t> model</a:t>
            </a:r>
          </a:p>
        </p:txBody>
      </p:sp>
    </p:spTree>
    <p:extLst>
      <p:ext uri="{BB962C8B-B14F-4D97-AF65-F5344CB8AC3E}">
        <p14:creationId xmlns:p14="http://schemas.microsoft.com/office/powerpoint/2010/main" val="1593581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A0F4FC-5DEB-0D4D-8B30-19E7874F64AB}"/>
              </a:ext>
            </a:extLst>
          </p:cNvPr>
          <p:cNvPicPr>
            <a:picLocks noChangeAspect="1"/>
          </p:cNvPicPr>
          <p:nvPr/>
        </p:nvPicPr>
        <p:blipFill>
          <a:blip r:embed="rId2"/>
          <a:stretch>
            <a:fillRect/>
          </a:stretch>
        </p:blipFill>
        <p:spPr>
          <a:xfrm>
            <a:off x="849155" y="756746"/>
            <a:ext cx="6970846" cy="5964620"/>
          </a:xfrm>
          <a:prstGeom prst="rect">
            <a:avLst/>
          </a:prstGeom>
        </p:spPr>
      </p:pic>
      <p:pic>
        <p:nvPicPr>
          <p:cNvPr id="6" name="Picture 5">
            <a:extLst>
              <a:ext uri="{FF2B5EF4-FFF2-40B4-BE49-F238E27FC236}">
                <a16:creationId xmlns:a16="http://schemas.microsoft.com/office/drawing/2014/main" id="{7C2C252C-BEEC-CA49-B6F7-903C193D1D42}"/>
              </a:ext>
            </a:extLst>
          </p:cNvPr>
          <p:cNvPicPr>
            <a:picLocks noChangeAspect="1"/>
          </p:cNvPicPr>
          <p:nvPr/>
        </p:nvPicPr>
        <p:blipFill rotWithShape="1">
          <a:blip r:embed="rId3"/>
          <a:srcRect l="11231"/>
          <a:stretch/>
        </p:blipFill>
        <p:spPr>
          <a:xfrm>
            <a:off x="5889736" y="1266058"/>
            <a:ext cx="2880007" cy="2162942"/>
          </a:xfrm>
          <a:prstGeom prst="rect">
            <a:avLst/>
          </a:prstGeom>
        </p:spPr>
      </p:pic>
      <p:sp>
        <p:nvSpPr>
          <p:cNvPr id="5" name="TextBox 4">
            <a:extLst>
              <a:ext uri="{FF2B5EF4-FFF2-40B4-BE49-F238E27FC236}">
                <a16:creationId xmlns:a16="http://schemas.microsoft.com/office/drawing/2014/main" id="{E0573761-A454-124F-9235-D07410F6B983}"/>
              </a:ext>
            </a:extLst>
          </p:cNvPr>
          <p:cNvSpPr txBox="1"/>
          <p:nvPr/>
        </p:nvSpPr>
        <p:spPr>
          <a:xfrm>
            <a:off x="665321" y="10510"/>
            <a:ext cx="7813357" cy="584775"/>
          </a:xfrm>
          <a:prstGeom prst="rect">
            <a:avLst/>
          </a:prstGeom>
          <a:noFill/>
        </p:spPr>
        <p:txBody>
          <a:bodyPr wrap="none" rtlCol="0">
            <a:spAutoFit/>
          </a:bodyPr>
          <a:lstStyle/>
          <a:p>
            <a:r>
              <a:rPr lang="en-US" sz="3200" dirty="0">
                <a:solidFill>
                  <a:schemeClr val="bg1"/>
                </a:solidFill>
                <a:latin typeface="Helvetica" pitchFamily="2" charset="0"/>
              </a:rPr>
              <a:t>Overview of the Hurricane Glider Program</a:t>
            </a:r>
          </a:p>
        </p:txBody>
      </p:sp>
    </p:spTree>
    <p:extLst>
      <p:ext uri="{BB962C8B-B14F-4D97-AF65-F5344CB8AC3E}">
        <p14:creationId xmlns:p14="http://schemas.microsoft.com/office/powerpoint/2010/main" val="3128436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0EF6B4-F06A-9340-9EA8-171759B8B985}"/>
              </a:ext>
            </a:extLst>
          </p:cNvPr>
          <p:cNvSpPr txBox="1"/>
          <p:nvPr/>
        </p:nvSpPr>
        <p:spPr>
          <a:xfrm>
            <a:off x="174170" y="599421"/>
            <a:ext cx="8871857" cy="6309420"/>
          </a:xfrm>
          <a:prstGeom prst="rect">
            <a:avLst/>
          </a:prstGeom>
          <a:noFill/>
        </p:spPr>
        <p:txBody>
          <a:bodyPr wrap="square" rtlCol="0">
            <a:spAutoFit/>
          </a:bodyPr>
          <a:lstStyle/>
          <a:p>
            <a:pPr marL="457200" indent="-457200">
              <a:buAutoNum type="arabicPeriod"/>
            </a:pPr>
            <a:r>
              <a:rPr lang="en-US" sz="2000" dirty="0">
                <a:latin typeface="Helvetica" pitchFamily="2" charset="0"/>
              </a:rPr>
              <a:t>Download Python Anaconda distribution:</a:t>
            </a:r>
          </a:p>
          <a:p>
            <a:r>
              <a:rPr lang="en-US" sz="2000" dirty="0">
                <a:latin typeface="Helvetica" pitchFamily="2" charset="0"/>
              </a:rPr>
              <a:t>       </a:t>
            </a:r>
            <a:r>
              <a:rPr lang="en-US" sz="2000" dirty="0">
                <a:latin typeface="Helvetica" pitchFamily="2" charset="0"/>
                <a:hlinkClick r:id="rId2"/>
              </a:rPr>
              <a:t>https://www.anaconda.com/distribution/#download-section</a:t>
            </a:r>
            <a:endParaRPr lang="en-US" sz="2000" dirty="0">
              <a:latin typeface="Helvetica" pitchFamily="2" charset="0"/>
            </a:endParaRPr>
          </a:p>
          <a:p>
            <a:r>
              <a:rPr lang="en-US" sz="2000" dirty="0">
                <a:latin typeface="Helvetica" pitchFamily="2" charset="0"/>
              </a:rPr>
              <a:t> </a:t>
            </a:r>
          </a:p>
          <a:p>
            <a:r>
              <a:rPr lang="en-US" sz="2000" dirty="0">
                <a:latin typeface="Helvetica" pitchFamily="2" charset="0"/>
              </a:rPr>
              <a:t>2. Open Anaconda and then open Spyder</a:t>
            </a:r>
          </a:p>
          <a:p>
            <a:endParaRPr lang="en-US" sz="2000" dirty="0">
              <a:latin typeface="Helvetica" pitchFamily="2" charset="0"/>
            </a:endParaRPr>
          </a:p>
          <a:p>
            <a:r>
              <a:rPr lang="en-US" sz="2000" dirty="0">
                <a:latin typeface="Helvetica" pitchFamily="2" charset="0"/>
              </a:rPr>
              <a:t>3. Download or clone (using git) a set of Python functions that read glider</a:t>
            </a:r>
          </a:p>
          <a:p>
            <a:r>
              <a:rPr lang="en-US" sz="2000" dirty="0">
                <a:latin typeface="Helvetica" pitchFamily="2" charset="0"/>
              </a:rPr>
              <a:t>    data from the IOOS glider DAC and GOFS output. Go to     </a:t>
            </a:r>
            <a:r>
              <a:rPr lang="en-US" sz="2000" dirty="0">
                <a:effectLst/>
                <a:latin typeface="Helvetica" pitchFamily="2" charset="0"/>
              </a:rPr>
              <a:t>          </a:t>
            </a:r>
            <a:r>
              <a:rPr lang="en-US" sz="2000" dirty="0">
                <a:effectLst/>
                <a:latin typeface="Helvetica" pitchFamily="2" charset="0"/>
                <a:hlinkClick r:id="rId3"/>
              </a:rPr>
              <a:t>https://github.com/MariaAristizabal/glider_model_comparisons_Python</a:t>
            </a:r>
            <a:endParaRPr lang="en-US" sz="2000" dirty="0">
              <a:effectLst/>
              <a:latin typeface="Helvetica" pitchFamily="2" charset="0"/>
            </a:endParaRPr>
          </a:p>
          <a:p>
            <a:endParaRPr lang="en-US" sz="2000" dirty="0">
              <a:latin typeface="Helvetica" pitchFamily="2" charset="0"/>
            </a:endParaRPr>
          </a:p>
          <a:p>
            <a:r>
              <a:rPr lang="en-US" sz="2000" dirty="0">
                <a:latin typeface="Helvetica" pitchFamily="2" charset="0"/>
              </a:rPr>
              <a:t>4. Read </a:t>
            </a:r>
            <a:r>
              <a:rPr lang="en-US" sz="2000" dirty="0" err="1">
                <a:latin typeface="Helvetica" pitchFamily="2" charset="0"/>
              </a:rPr>
              <a:t>README.md</a:t>
            </a:r>
            <a:r>
              <a:rPr lang="en-US" sz="2000" dirty="0">
                <a:latin typeface="Helvetica" pitchFamily="2" charset="0"/>
              </a:rPr>
              <a:t> from my </a:t>
            </a:r>
            <a:r>
              <a:rPr lang="en-US" sz="2000" dirty="0" err="1">
                <a:latin typeface="Helvetica" pitchFamily="2" charset="0"/>
              </a:rPr>
              <a:t>github</a:t>
            </a:r>
            <a:r>
              <a:rPr lang="en-US" sz="2000" dirty="0">
                <a:latin typeface="Helvetica" pitchFamily="2" charset="0"/>
              </a:rPr>
              <a:t> account</a:t>
            </a:r>
            <a:endParaRPr lang="en-US" sz="2000" dirty="0">
              <a:effectLst/>
              <a:latin typeface="Helvetica" pitchFamily="2" charset="0"/>
            </a:endParaRPr>
          </a:p>
          <a:p>
            <a:endParaRPr lang="en-US" sz="2000" dirty="0">
              <a:latin typeface="Helvetica" pitchFamily="2" charset="0"/>
            </a:endParaRPr>
          </a:p>
          <a:p>
            <a:r>
              <a:rPr lang="en-US" sz="2000" dirty="0">
                <a:latin typeface="Helvetica" pitchFamily="2" charset="0"/>
              </a:rPr>
              <a:t>5</a:t>
            </a:r>
            <a:r>
              <a:rPr lang="en-US" sz="2000" dirty="0">
                <a:effectLst/>
                <a:latin typeface="Helvetica" pitchFamily="2" charset="0"/>
              </a:rPr>
              <a:t>. From Spyder, go inside the folder “</a:t>
            </a:r>
            <a:r>
              <a:rPr lang="en-US" sz="2000" dirty="0" err="1">
                <a:effectLst/>
                <a:latin typeface="Helvetica" pitchFamily="2" charset="0"/>
              </a:rPr>
              <a:t>glider_model_comparisons_Python</a:t>
            </a:r>
            <a:r>
              <a:rPr lang="en-US" sz="2000" dirty="0">
                <a:effectLst/>
                <a:latin typeface="Helvetica" pitchFamily="2" charset="0"/>
              </a:rPr>
              <a:t>”</a:t>
            </a:r>
          </a:p>
          <a:p>
            <a:endParaRPr lang="en-US" sz="2000" dirty="0">
              <a:latin typeface="Helvetica" pitchFamily="2" charset="0"/>
            </a:endParaRPr>
          </a:p>
          <a:p>
            <a:r>
              <a:rPr lang="en-US" sz="2000" b="1" dirty="0" err="1">
                <a:solidFill>
                  <a:srgbClr val="00B050"/>
                </a:solidFill>
                <a:effectLst/>
                <a:latin typeface="Helvetica" pitchFamily="2" charset="0"/>
              </a:rPr>
              <a:t>Thredds</a:t>
            </a:r>
            <a:r>
              <a:rPr lang="en-US" sz="2000" dirty="0">
                <a:solidFill>
                  <a:srgbClr val="00B050"/>
                </a:solidFill>
                <a:effectLst/>
                <a:latin typeface="Helvetica" pitchFamily="2" charset="0"/>
              </a:rPr>
              <a:t> server:</a:t>
            </a:r>
            <a:endParaRPr lang="en-US" sz="2000" dirty="0">
              <a:solidFill>
                <a:srgbClr val="00B050"/>
              </a:solidFill>
              <a:latin typeface="Helvetica" pitchFamily="2" charset="0"/>
            </a:endParaRPr>
          </a:p>
          <a:p>
            <a:r>
              <a:rPr lang="en-US" sz="2000" dirty="0">
                <a:latin typeface="Helvetica" pitchFamily="2" charset="0"/>
              </a:rPr>
              <a:t>6. Open “</a:t>
            </a:r>
            <a:r>
              <a:rPr lang="en-US" sz="2000" dirty="0" err="1">
                <a:latin typeface="Helvetica" pitchFamily="2" charset="0"/>
              </a:rPr>
              <a:t>working_examples.py</a:t>
            </a:r>
            <a:r>
              <a:rPr lang="en-US" sz="2000" dirty="0">
                <a:latin typeface="Helvetica" pitchFamily="2" charset="0"/>
              </a:rPr>
              <a:t>” and run </a:t>
            </a:r>
            <a:r>
              <a:rPr lang="en-US" sz="2000" dirty="0">
                <a:solidFill>
                  <a:srgbClr val="C00000"/>
                </a:solidFill>
                <a:latin typeface="Helvetica" pitchFamily="2" charset="0"/>
              </a:rPr>
              <a:t>cell #1</a:t>
            </a:r>
            <a:r>
              <a:rPr lang="en-US" sz="2000" dirty="0">
                <a:latin typeface="Helvetica" pitchFamily="2" charset="0"/>
              </a:rPr>
              <a:t>:  Read glider data</a:t>
            </a:r>
          </a:p>
          <a:p>
            <a:r>
              <a:rPr lang="en-US" sz="2000" dirty="0">
                <a:latin typeface="Helvetica" pitchFamily="2" charset="0"/>
              </a:rPr>
              <a:t>    from the IOOS </a:t>
            </a:r>
            <a:r>
              <a:rPr lang="en-US" sz="2000" dirty="0" err="1">
                <a:latin typeface="Helvetica" pitchFamily="2" charset="0"/>
              </a:rPr>
              <a:t>thredds</a:t>
            </a:r>
            <a:r>
              <a:rPr lang="en-US" sz="2000" dirty="0">
                <a:latin typeface="Helvetica" pitchFamily="2" charset="0"/>
              </a:rPr>
              <a:t> server and plots a scatter plot of a glider transect</a:t>
            </a:r>
          </a:p>
          <a:p>
            <a:r>
              <a:rPr lang="en-US" sz="2000" dirty="0">
                <a:latin typeface="Helvetica" pitchFamily="2" charset="0"/>
              </a:rPr>
              <a:t>    for the entire length of the deployment. In this example, we are reading</a:t>
            </a:r>
          </a:p>
          <a:p>
            <a:r>
              <a:rPr lang="en-US" sz="2000" dirty="0">
                <a:latin typeface="Helvetica" pitchFamily="2" charset="0"/>
              </a:rPr>
              <a:t>    data from the SG668-20190819T1217 deployment.</a:t>
            </a:r>
          </a:p>
          <a:p>
            <a:r>
              <a:rPr lang="en-US" sz="2000" dirty="0">
                <a:latin typeface="Helvetica" pitchFamily="2" charset="0"/>
              </a:rPr>
              <a:t>    You may need to install the following packages: </a:t>
            </a:r>
            <a:r>
              <a:rPr lang="en-US" sz="2000" dirty="0" err="1">
                <a:latin typeface="Helvetica" pitchFamily="2" charset="0"/>
              </a:rPr>
              <a:t>xarray</a:t>
            </a:r>
            <a:r>
              <a:rPr lang="en-US" sz="2000" dirty="0">
                <a:latin typeface="Helvetica" pitchFamily="2" charset="0"/>
              </a:rPr>
              <a:t>, netCDF4, </a:t>
            </a:r>
            <a:r>
              <a:rPr lang="en-US" sz="2000" dirty="0" err="1">
                <a:latin typeface="Helvetica" pitchFamily="2" charset="0"/>
              </a:rPr>
              <a:t>erddapy</a:t>
            </a:r>
            <a:r>
              <a:rPr lang="en-US" sz="2000" dirty="0">
                <a:latin typeface="Helvetica" pitchFamily="2" charset="0"/>
              </a:rPr>
              <a:t>, </a:t>
            </a:r>
          </a:p>
          <a:p>
            <a:r>
              <a:rPr lang="en-US" sz="2000" dirty="0">
                <a:latin typeface="Helvetica" pitchFamily="2" charset="0"/>
              </a:rPr>
              <a:t>    </a:t>
            </a:r>
            <a:r>
              <a:rPr lang="en-US" sz="2000" dirty="0" err="1">
                <a:latin typeface="Helvetica" pitchFamily="2" charset="0"/>
              </a:rPr>
              <a:t>cmocean</a:t>
            </a:r>
            <a:r>
              <a:rPr lang="en-US" sz="2000" dirty="0">
                <a:latin typeface="Helvetica" pitchFamily="2" charset="0"/>
              </a:rPr>
              <a:t>. Continue in next slide …</a:t>
            </a:r>
          </a:p>
        </p:txBody>
      </p:sp>
      <p:sp>
        <p:nvSpPr>
          <p:cNvPr id="7" name="TextBox 6">
            <a:extLst>
              <a:ext uri="{FF2B5EF4-FFF2-40B4-BE49-F238E27FC236}">
                <a16:creationId xmlns:a16="http://schemas.microsoft.com/office/drawing/2014/main" id="{21804013-4E66-2A43-BF09-09378DA3E7EB}"/>
              </a:ext>
            </a:extLst>
          </p:cNvPr>
          <p:cNvSpPr txBox="1"/>
          <p:nvPr/>
        </p:nvSpPr>
        <p:spPr>
          <a:xfrm>
            <a:off x="2702396" y="0"/>
            <a:ext cx="3815403" cy="523220"/>
          </a:xfrm>
          <a:prstGeom prst="rect">
            <a:avLst/>
          </a:prstGeom>
          <a:noFill/>
        </p:spPr>
        <p:txBody>
          <a:bodyPr wrap="none" rtlCol="0">
            <a:spAutoFit/>
          </a:bodyPr>
          <a:lstStyle/>
          <a:p>
            <a:r>
              <a:rPr lang="en-US" sz="2800" dirty="0">
                <a:solidFill>
                  <a:schemeClr val="bg1"/>
                </a:solidFill>
              </a:rPr>
              <a:t>Glider Data Workshop </a:t>
            </a:r>
          </a:p>
        </p:txBody>
      </p:sp>
    </p:spTree>
    <p:extLst>
      <p:ext uri="{BB962C8B-B14F-4D97-AF65-F5344CB8AC3E}">
        <p14:creationId xmlns:p14="http://schemas.microsoft.com/office/powerpoint/2010/main" val="1404718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0EF6B4-F06A-9340-9EA8-171759B8B985}"/>
              </a:ext>
            </a:extLst>
          </p:cNvPr>
          <p:cNvSpPr txBox="1"/>
          <p:nvPr/>
        </p:nvSpPr>
        <p:spPr>
          <a:xfrm>
            <a:off x="174170" y="754713"/>
            <a:ext cx="8871857" cy="5601533"/>
          </a:xfrm>
          <a:prstGeom prst="rect">
            <a:avLst/>
          </a:prstGeom>
          <a:noFill/>
        </p:spPr>
        <p:txBody>
          <a:bodyPr wrap="square" rtlCol="0">
            <a:spAutoFit/>
          </a:bodyPr>
          <a:lstStyle/>
          <a:p>
            <a:r>
              <a:rPr lang="en-US" sz="2000" dirty="0">
                <a:latin typeface="Helvetica" pitchFamily="2" charset="0"/>
              </a:rPr>
              <a:t>    If this is the case, open terminal (on a Mac) or a Command </a:t>
            </a:r>
          </a:p>
          <a:p>
            <a:r>
              <a:rPr lang="en-US" sz="2000" dirty="0">
                <a:latin typeface="Helvetica" pitchFamily="2" charset="0"/>
              </a:rPr>
              <a:t>     Prompt (in Windows) and run the following commands:    </a:t>
            </a:r>
          </a:p>
          <a:p>
            <a:r>
              <a:rPr lang="en-US" sz="2000" dirty="0">
                <a:latin typeface="Helvetica" pitchFamily="2" charset="0"/>
              </a:rPr>
              <a:t>    </a:t>
            </a:r>
            <a:r>
              <a:rPr lang="en-US" sz="2000" dirty="0" err="1">
                <a:latin typeface="Helvetica" pitchFamily="2" charset="0"/>
              </a:rPr>
              <a:t>conda</a:t>
            </a:r>
            <a:r>
              <a:rPr lang="en-US" sz="2000" dirty="0">
                <a:latin typeface="Helvetica" pitchFamily="2" charset="0"/>
              </a:rPr>
              <a:t> install -c anaconda </a:t>
            </a:r>
            <a:r>
              <a:rPr lang="en-US" sz="2000" dirty="0" err="1">
                <a:latin typeface="Helvetica" pitchFamily="2" charset="0"/>
              </a:rPr>
              <a:t>xarray</a:t>
            </a:r>
            <a:endParaRPr lang="en-US" sz="2000" dirty="0">
              <a:latin typeface="Helvetica" pitchFamily="2" charset="0"/>
            </a:endParaRPr>
          </a:p>
          <a:p>
            <a:r>
              <a:rPr lang="en-US" sz="2000" dirty="0">
                <a:latin typeface="Helvetica" pitchFamily="2" charset="0"/>
              </a:rPr>
              <a:t>     </a:t>
            </a:r>
            <a:r>
              <a:rPr lang="en-US" sz="2000" dirty="0" err="1">
                <a:latin typeface="Helvetica" pitchFamily="2" charset="0"/>
              </a:rPr>
              <a:t>conda</a:t>
            </a:r>
            <a:r>
              <a:rPr lang="en-US" sz="2000" dirty="0">
                <a:latin typeface="Helvetica" pitchFamily="2" charset="0"/>
              </a:rPr>
              <a:t> install -c anaconda netcdf4</a:t>
            </a:r>
          </a:p>
          <a:p>
            <a:r>
              <a:rPr lang="en-US" sz="2000" dirty="0">
                <a:latin typeface="Helvetica" pitchFamily="2" charset="0"/>
              </a:rPr>
              <a:t>    </a:t>
            </a:r>
            <a:r>
              <a:rPr lang="en-US" sz="2000" dirty="0" err="1">
                <a:latin typeface="Helvetica" pitchFamily="2" charset="0"/>
              </a:rPr>
              <a:t>conda</a:t>
            </a:r>
            <a:r>
              <a:rPr lang="en-US" sz="2000" dirty="0">
                <a:latin typeface="Helvetica" pitchFamily="2" charset="0"/>
              </a:rPr>
              <a:t> install -c </a:t>
            </a:r>
            <a:r>
              <a:rPr lang="en-US" sz="2000" dirty="0" err="1">
                <a:latin typeface="Helvetica" pitchFamily="2" charset="0"/>
              </a:rPr>
              <a:t>conda</a:t>
            </a:r>
            <a:r>
              <a:rPr lang="en-US" sz="2000" dirty="0">
                <a:latin typeface="Helvetica" pitchFamily="2" charset="0"/>
              </a:rPr>
              <a:t>-forge </a:t>
            </a:r>
            <a:r>
              <a:rPr lang="en-US" sz="2000" dirty="0" err="1">
                <a:latin typeface="Helvetica" pitchFamily="2" charset="0"/>
              </a:rPr>
              <a:t>erddapy</a:t>
            </a:r>
            <a:r>
              <a:rPr lang="en-US" sz="2000" dirty="0">
                <a:latin typeface="Helvetica" pitchFamily="2" charset="0"/>
              </a:rPr>
              <a:t> </a:t>
            </a:r>
          </a:p>
          <a:p>
            <a:r>
              <a:rPr lang="en-US" sz="2000" dirty="0">
                <a:latin typeface="Helvetica" pitchFamily="2" charset="0"/>
              </a:rPr>
              <a:t>     </a:t>
            </a:r>
            <a:r>
              <a:rPr lang="en-US" sz="2000" dirty="0" err="1">
                <a:latin typeface="Helvetica" pitchFamily="2" charset="0"/>
              </a:rPr>
              <a:t>conda</a:t>
            </a:r>
            <a:r>
              <a:rPr lang="en-US" sz="2000" dirty="0">
                <a:latin typeface="Helvetica" pitchFamily="2" charset="0"/>
              </a:rPr>
              <a:t> install -c </a:t>
            </a:r>
            <a:r>
              <a:rPr lang="en-US" sz="2000" dirty="0" err="1">
                <a:latin typeface="Helvetica" pitchFamily="2" charset="0"/>
              </a:rPr>
              <a:t>conda</a:t>
            </a:r>
            <a:r>
              <a:rPr lang="en-US" sz="2000" dirty="0">
                <a:latin typeface="Helvetica" pitchFamily="2" charset="0"/>
              </a:rPr>
              <a:t>-forge </a:t>
            </a:r>
            <a:r>
              <a:rPr lang="en-US" sz="2000" dirty="0" err="1">
                <a:latin typeface="Helvetica" pitchFamily="2" charset="0"/>
              </a:rPr>
              <a:t>cmocean</a:t>
            </a:r>
            <a:endParaRPr lang="en-US" sz="2000" dirty="0">
              <a:latin typeface="Helvetica" pitchFamily="2" charset="0"/>
            </a:endParaRPr>
          </a:p>
          <a:p>
            <a:endParaRPr lang="en-US" dirty="0">
              <a:latin typeface="Helvetica" pitchFamily="2" charset="0"/>
            </a:endParaRPr>
          </a:p>
          <a:p>
            <a:r>
              <a:rPr lang="en-US" dirty="0"/>
              <a:t>7. </a:t>
            </a:r>
            <a:r>
              <a:rPr lang="en-US" sz="2000" dirty="0">
                <a:latin typeface="Helvetica" pitchFamily="2" charset="0"/>
              </a:rPr>
              <a:t> In “</a:t>
            </a:r>
            <a:r>
              <a:rPr lang="en-US" sz="2000" dirty="0" err="1">
                <a:latin typeface="Helvetica" pitchFamily="2" charset="0"/>
              </a:rPr>
              <a:t>working_examples.py</a:t>
            </a:r>
            <a:r>
              <a:rPr lang="en-US" sz="2000" dirty="0">
                <a:latin typeface="Helvetica" pitchFamily="2" charset="0"/>
              </a:rPr>
              <a:t>” run </a:t>
            </a:r>
            <a:r>
              <a:rPr lang="en-US" sz="2000" dirty="0">
                <a:solidFill>
                  <a:srgbClr val="C00000"/>
                </a:solidFill>
                <a:latin typeface="Helvetica" pitchFamily="2" charset="0"/>
              </a:rPr>
              <a:t>cell #2</a:t>
            </a:r>
            <a:r>
              <a:rPr lang="en-US" sz="2000" dirty="0">
                <a:latin typeface="Helvetica" pitchFamily="2" charset="0"/>
              </a:rPr>
              <a:t>: Read glider data from the IOOS   </a:t>
            </a:r>
          </a:p>
          <a:p>
            <a:r>
              <a:rPr lang="en-US" sz="2000" dirty="0">
                <a:latin typeface="Helvetica" pitchFamily="2" charset="0"/>
              </a:rPr>
              <a:t>     </a:t>
            </a:r>
            <a:r>
              <a:rPr lang="en-US" sz="2000" dirty="0" err="1">
                <a:latin typeface="Helvetica" pitchFamily="2" charset="0"/>
              </a:rPr>
              <a:t>thredds</a:t>
            </a:r>
            <a:r>
              <a:rPr lang="en-US" sz="2000" dirty="0">
                <a:latin typeface="Helvetica" pitchFamily="2" charset="0"/>
              </a:rPr>
              <a:t> server and plots a scatter plot of a glider transect for a specific </a:t>
            </a:r>
          </a:p>
          <a:p>
            <a:r>
              <a:rPr lang="en-US" sz="2000" dirty="0">
                <a:latin typeface="Helvetica" pitchFamily="2" charset="0"/>
              </a:rPr>
              <a:t>     time window</a:t>
            </a:r>
          </a:p>
          <a:p>
            <a:endParaRPr lang="en-US" sz="2000" dirty="0">
              <a:latin typeface="Helvetica Neue" panose="02000503000000020004" pitchFamily="2" charset="0"/>
            </a:endParaRPr>
          </a:p>
          <a:p>
            <a:r>
              <a:rPr lang="en-US" sz="2000" dirty="0">
                <a:latin typeface="Helvetica Neue" panose="02000503000000020004" pitchFamily="2" charset="0"/>
              </a:rPr>
              <a:t>8. Go to the IOOS </a:t>
            </a:r>
            <a:r>
              <a:rPr lang="en-US" sz="2000" dirty="0" err="1">
                <a:latin typeface="Helvetica Neue" panose="02000503000000020004" pitchFamily="2" charset="0"/>
              </a:rPr>
              <a:t>thredds</a:t>
            </a:r>
            <a:r>
              <a:rPr lang="en-US" sz="2000" dirty="0">
                <a:latin typeface="Helvetica Neue" panose="02000503000000020004" pitchFamily="2" charset="0"/>
              </a:rPr>
              <a:t> server:</a:t>
            </a:r>
          </a:p>
          <a:p>
            <a:r>
              <a:rPr lang="en-US" sz="2000" dirty="0">
                <a:latin typeface="Helvetica Neue" panose="02000503000000020004" pitchFamily="2" charset="0"/>
              </a:rPr>
              <a:t>     </a:t>
            </a:r>
            <a:r>
              <a:rPr lang="en-US" sz="2000" dirty="0">
                <a:latin typeface="Helvetica Neue" panose="02000503000000020004" pitchFamily="2" charset="0"/>
                <a:hlinkClick r:id="rId2"/>
              </a:rPr>
              <a:t>https://gliders.ioos.us/thredds/catalog/deployments/catalog.html</a:t>
            </a:r>
            <a:endParaRPr lang="en-US" sz="2000" dirty="0">
              <a:latin typeface="Helvetica Neue" panose="02000503000000020004" pitchFamily="2" charset="0"/>
            </a:endParaRPr>
          </a:p>
          <a:p>
            <a:r>
              <a:rPr lang="en-US" sz="2000" dirty="0">
                <a:latin typeface="Helvetica Neue" panose="02000503000000020004" pitchFamily="2" charset="0"/>
              </a:rPr>
              <a:t>    to learn where to find the </a:t>
            </a:r>
            <a:r>
              <a:rPr lang="en-US" sz="2000" dirty="0" err="1">
                <a:latin typeface="Helvetica Neue" panose="02000503000000020004" pitchFamily="2" charset="0"/>
              </a:rPr>
              <a:t>url</a:t>
            </a:r>
            <a:r>
              <a:rPr lang="en-US" sz="2000" dirty="0">
                <a:latin typeface="Helvetica Neue" panose="02000503000000020004" pitchFamily="2" charset="0"/>
              </a:rPr>
              <a:t> addresses for other deployments</a:t>
            </a:r>
          </a:p>
          <a:p>
            <a:endParaRPr lang="en-US" sz="2000" dirty="0">
              <a:latin typeface="Helvetica Neue" panose="02000503000000020004" pitchFamily="2" charset="0"/>
            </a:endParaRPr>
          </a:p>
          <a:p>
            <a:r>
              <a:rPr lang="en-US" sz="2000" dirty="0">
                <a:latin typeface="Helvetica Neue" panose="02000503000000020004" pitchFamily="2" charset="0"/>
              </a:rPr>
              <a:t>9. In “</a:t>
            </a:r>
            <a:r>
              <a:rPr lang="en-US" sz="2000" dirty="0" err="1">
                <a:latin typeface="Helvetica Neue" panose="02000503000000020004" pitchFamily="2" charset="0"/>
              </a:rPr>
              <a:t>working_examples.py</a:t>
            </a:r>
            <a:r>
              <a:rPr lang="en-US" sz="2000" dirty="0">
                <a:latin typeface="Helvetica Neue" panose="02000503000000020004" pitchFamily="2" charset="0"/>
              </a:rPr>
              <a:t>” run </a:t>
            </a:r>
            <a:r>
              <a:rPr lang="en-US" sz="2000" dirty="0">
                <a:solidFill>
                  <a:srgbClr val="C00000"/>
                </a:solidFill>
                <a:latin typeface="Helvetica Neue" panose="02000503000000020004" pitchFamily="2" charset="0"/>
              </a:rPr>
              <a:t>cell #3</a:t>
            </a:r>
            <a:r>
              <a:rPr lang="en-US" sz="2000" dirty="0">
                <a:latin typeface="Helvetica Neue" panose="02000503000000020004" pitchFamily="2" charset="0"/>
              </a:rPr>
              <a:t>: Same as cell #2, in addition to </a:t>
            </a:r>
          </a:p>
          <a:p>
            <a:r>
              <a:rPr lang="en-US" sz="2000" dirty="0">
                <a:latin typeface="Helvetica Neue" panose="02000503000000020004" pitchFamily="2" charset="0"/>
              </a:rPr>
              <a:t>    interpolating the variable of interest (temperature, salinity or density) to </a:t>
            </a:r>
          </a:p>
          <a:p>
            <a:r>
              <a:rPr lang="en-US" sz="2000" dirty="0">
                <a:latin typeface="Helvetica Neue" panose="02000503000000020004" pitchFamily="2" charset="0"/>
              </a:rPr>
              <a:t>    regular depth levels (gridding variables in the vertical)</a:t>
            </a:r>
          </a:p>
        </p:txBody>
      </p:sp>
      <p:sp>
        <p:nvSpPr>
          <p:cNvPr id="7" name="TextBox 6">
            <a:extLst>
              <a:ext uri="{FF2B5EF4-FFF2-40B4-BE49-F238E27FC236}">
                <a16:creationId xmlns:a16="http://schemas.microsoft.com/office/drawing/2014/main" id="{21804013-4E66-2A43-BF09-09378DA3E7EB}"/>
              </a:ext>
            </a:extLst>
          </p:cNvPr>
          <p:cNvSpPr txBox="1"/>
          <p:nvPr/>
        </p:nvSpPr>
        <p:spPr>
          <a:xfrm>
            <a:off x="2702398" y="76201"/>
            <a:ext cx="3815403" cy="523220"/>
          </a:xfrm>
          <a:prstGeom prst="rect">
            <a:avLst/>
          </a:prstGeom>
          <a:noFill/>
        </p:spPr>
        <p:txBody>
          <a:bodyPr wrap="none" rtlCol="0">
            <a:spAutoFit/>
          </a:bodyPr>
          <a:lstStyle/>
          <a:p>
            <a:r>
              <a:rPr lang="en-US" sz="2800" dirty="0">
                <a:solidFill>
                  <a:schemeClr val="bg1"/>
                </a:solidFill>
              </a:rPr>
              <a:t>Glider Data Workshop </a:t>
            </a:r>
          </a:p>
        </p:txBody>
      </p:sp>
    </p:spTree>
    <p:extLst>
      <p:ext uri="{BB962C8B-B14F-4D97-AF65-F5344CB8AC3E}">
        <p14:creationId xmlns:p14="http://schemas.microsoft.com/office/powerpoint/2010/main" val="188387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1C5A3B-9E36-C443-98AC-8D074599FCB3}"/>
              </a:ext>
            </a:extLst>
          </p:cNvPr>
          <p:cNvSpPr/>
          <p:nvPr/>
        </p:nvSpPr>
        <p:spPr>
          <a:xfrm>
            <a:off x="155120" y="771274"/>
            <a:ext cx="8909957" cy="5632311"/>
          </a:xfrm>
          <a:prstGeom prst="rect">
            <a:avLst/>
          </a:prstGeom>
        </p:spPr>
        <p:txBody>
          <a:bodyPr wrap="square">
            <a:spAutoFit/>
          </a:bodyPr>
          <a:lstStyle/>
          <a:p>
            <a:r>
              <a:rPr lang="en-US" sz="2000" b="1" dirty="0">
                <a:solidFill>
                  <a:srgbClr val="00B050"/>
                </a:solidFill>
                <a:effectLst/>
                <a:latin typeface="Helvetica" pitchFamily="2" charset="0"/>
              </a:rPr>
              <a:t>ERDDAP </a:t>
            </a:r>
            <a:r>
              <a:rPr lang="en-US" sz="2000" dirty="0">
                <a:solidFill>
                  <a:srgbClr val="00B050"/>
                </a:solidFill>
                <a:effectLst/>
                <a:latin typeface="Helvetica" pitchFamily="2" charset="0"/>
              </a:rPr>
              <a:t>server:</a:t>
            </a:r>
            <a:endParaRPr lang="en-US" sz="2000" dirty="0">
              <a:solidFill>
                <a:srgbClr val="00B050"/>
              </a:solidFill>
              <a:latin typeface="Helvetica" pitchFamily="2" charset="0"/>
            </a:endParaRPr>
          </a:p>
          <a:p>
            <a:r>
              <a:rPr lang="en-US" sz="2000" dirty="0">
                <a:latin typeface="Helvetica" pitchFamily="2" charset="0"/>
              </a:rPr>
              <a:t>10. Let’s go to the IOOS ERDDAPP server:</a:t>
            </a:r>
          </a:p>
          <a:p>
            <a:r>
              <a:rPr lang="en-US" sz="2000" dirty="0">
                <a:latin typeface="Helvetica" pitchFamily="2" charset="0"/>
              </a:rPr>
              <a:t>      </a:t>
            </a:r>
            <a:r>
              <a:rPr lang="en-US" sz="2000" dirty="0">
                <a:latin typeface="Helvetica" pitchFamily="2" charset="0"/>
                <a:hlinkClick r:id="rId2"/>
              </a:rPr>
              <a:t>https://gliders.ioos.us/erddap/index.html</a:t>
            </a:r>
            <a:r>
              <a:rPr lang="en-US" sz="2000" dirty="0">
                <a:latin typeface="Helvetica" pitchFamily="2" charset="0"/>
              </a:rPr>
              <a:t> and look for deployment </a:t>
            </a:r>
          </a:p>
          <a:p>
            <a:r>
              <a:rPr lang="en-US" sz="2000" dirty="0">
                <a:latin typeface="Helvetica" pitchFamily="2" charset="0"/>
              </a:rPr>
              <a:t>      </a:t>
            </a:r>
            <a:r>
              <a:rPr lang="en-US" sz="2000" b="1" dirty="0">
                <a:solidFill>
                  <a:srgbClr val="DD5500"/>
                </a:solidFill>
                <a:latin typeface="Helvetica" pitchFamily="2" charset="0"/>
              </a:rPr>
              <a:t>SG666-20190718T1206</a:t>
            </a:r>
            <a:endParaRPr lang="en-US" sz="2000" dirty="0">
              <a:latin typeface="Helvetica" pitchFamily="2" charset="0"/>
            </a:endParaRPr>
          </a:p>
          <a:p>
            <a:endParaRPr lang="en-US" sz="2000" dirty="0">
              <a:latin typeface="Helvetica" pitchFamily="2" charset="0"/>
            </a:endParaRPr>
          </a:p>
          <a:p>
            <a:r>
              <a:rPr lang="en-US" sz="2000" dirty="0">
                <a:latin typeface="Helvetica" pitchFamily="2" charset="0"/>
              </a:rPr>
              <a:t>11. In “</a:t>
            </a:r>
            <a:r>
              <a:rPr lang="en-US" sz="2000" dirty="0" err="1">
                <a:latin typeface="Helvetica" pitchFamily="2" charset="0"/>
              </a:rPr>
              <a:t>working_examples.py</a:t>
            </a:r>
            <a:r>
              <a:rPr lang="en-US" sz="2000" dirty="0">
                <a:latin typeface="Helvetica" pitchFamily="2" charset="0"/>
              </a:rPr>
              <a:t>” run </a:t>
            </a:r>
            <a:r>
              <a:rPr lang="en-US" sz="2000" dirty="0">
                <a:solidFill>
                  <a:srgbClr val="C00000"/>
                </a:solidFill>
                <a:latin typeface="Helvetica" pitchFamily="2" charset="0"/>
              </a:rPr>
              <a:t>cell #4</a:t>
            </a:r>
            <a:r>
              <a:rPr lang="en-US" sz="2000" dirty="0">
                <a:latin typeface="Helvetica" pitchFamily="2" charset="0"/>
              </a:rPr>
              <a:t>: Search for glider data sets    </a:t>
            </a:r>
          </a:p>
          <a:p>
            <a:r>
              <a:rPr lang="en-US" sz="2000" dirty="0">
                <a:latin typeface="Helvetica" pitchFamily="2" charset="0"/>
              </a:rPr>
              <a:t>      given a latitude and longitude box and time window </a:t>
            </a:r>
          </a:p>
          <a:p>
            <a:endParaRPr lang="en-US" sz="2000" dirty="0">
              <a:latin typeface="Helvetica" pitchFamily="2" charset="0"/>
            </a:endParaRPr>
          </a:p>
          <a:p>
            <a:r>
              <a:rPr lang="en-US" sz="2000" dirty="0">
                <a:latin typeface="Helvetica" pitchFamily="2" charset="0"/>
              </a:rPr>
              <a:t>12. In “</a:t>
            </a:r>
            <a:r>
              <a:rPr lang="en-US" sz="2000" dirty="0" err="1">
                <a:latin typeface="Helvetica" pitchFamily="2" charset="0"/>
              </a:rPr>
              <a:t>working_examples.py</a:t>
            </a:r>
            <a:r>
              <a:rPr lang="en-US" sz="2000" dirty="0">
                <a:latin typeface="Helvetica" pitchFamily="2" charset="0"/>
              </a:rPr>
              <a:t>” run </a:t>
            </a:r>
            <a:r>
              <a:rPr lang="en-US" sz="2000" dirty="0">
                <a:solidFill>
                  <a:srgbClr val="C00000"/>
                </a:solidFill>
                <a:latin typeface="Helvetica" pitchFamily="2" charset="0"/>
              </a:rPr>
              <a:t>cell #5</a:t>
            </a:r>
            <a:r>
              <a:rPr lang="en-US" sz="2000" dirty="0">
                <a:latin typeface="Helvetica" pitchFamily="2" charset="0"/>
              </a:rPr>
              <a:t>: Search for glider data sets given a </a:t>
            </a:r>
          </a:p>
          <a:p>
            <a:r>
              <a:rPr lang="en-US" sz="2000" dirty="0">
                <a:latin typeface="Helvetica" pitchFamily="2" charset="0"/>
              </a:rPr>
              <a:t>      latitude and longitude box and time window, choose one those data sets </a:t>
            </a:r>
          </a:p>
          <a:p>
            <a:r>
              <a:rPr lang="en-US" sz="2000" dirty="0">
                <a:latin typeface="Helvetica" pitchFamily="2" charset="0"/>
              </a:rPr>
              <a:t>      (</a:t>
            </a:r>
            <a:r>
              <a:rPr lang="en-US" sz="2000" dirty="0" err="1">
                <a:latin typeface="Helvetica" pitchFamily="2" charset="0"/>
              </a:rPr>
              <a:t>glider_id</a:t>
            </a:r>
            <a:r>
              <a:rPr lang="en-US" sz="2000" dirty="0">
                <a:latin typeface="Helvetica" pitchFamily="2" charset="0"/>
              </a:rPr>
              <a:t>), plot a scatter plot of the chosen glider transect, grid </a:t>
            </a:r>
          </a:p>
          <a:p>
            <a:r>
              <a:rPr lang="en-US" sz="2000" dirty="0">
                <a:latin typeface="Helvetica" pitchFamily="2" charset="0"/>
              </a:rPr>
              <a:t>      and plot a contour plot of the chosen glider transect </a:t>
            </a:r>
          </a:p>
          <a:p>
            <a:endParaRPr lang="en-US" sz="2000" dirty="0">
              <a:latin typeface="Helvetica" pitchFamily="2" charset="0"/>
            </a:endParaRPr>
          </a:p>
          <a:p>
            <a:r>
              <a:rPr lang="en-US" sz="2000" dirty="0">
                <a:latin typeface="Helvetica" pitchFamily="2" charset="0"/>
              </a:rPr>
              <a:t>13. In “</a:t>
            </a:r>
            <a:r>
              <a:rPr lang="en-US" sz="2000" dirty="0" err="1">
                <a:latin typeface="Helvetica" pitchFamily="2" charset="0"/>
              </a:rPr>
              <a:t>working_examples.py</a:t>
            </a:r>
            <a:r>
              <a:rPr lang="en-US" sz="2000" dirty="0">
                <a:latin typeface="Helvetica" pitchFamily="2" charset="0"/>
              </a:rPr>
              <a:t>” run </a:t>
            </a:r>
            <a:r>
              <a:rPr lang="en-US" sz="2000" dirty="0">
                <a:solidFill>
                  <a:srgbClr val="C00000"/>
                </a:solidFill>
                <a:latin typeface="Helvetica" pitchFamily="2" charset="0"/>
              </a:rPr>
              <a:t>cell #6</a:t>
            </a:r>
            <a:r>
              <a:rPr lang="en-US" sz="2000" dirty="0">
                <a:latin typeface="Helvetica" pitchFamily="2" charset="0"/>
              </a:rPr>
              <a:t>: Search for glider data sets given a </a:t>
            </a:r>
          </a:p>
          <a:p>
            <a:r>
              <a:rPr lang="en-US" sz="2000" dirty="0">
                <a:latin typeface="Helvetica" pitchFamily="2" charset="0"/>
              </a:rPr>
              <a:t>      latitude and longitude box and time window, choose one those data sets </a:t>
            </a:r>
          </a:p>
          <a:p>
            <a:r>
              <a:rPr lang="en-US" sz="2000" dirty="0">
                <a:latin typeface="Helvetica" pitchFamily="2" charset="0"/>
              </a:rPr>
              <a:t>      (</a:t>
            </a:r>
            <a:r>
              <a:rPr lang="en-US" sz="2000" dirty="0" err="1">
                <a:latin typeface="Helvetica" pitchFamily="2" charset="0"/>
              </a:rPr>
              <a:t>dataset_id</a:t>
            </a:r>
            <a:r>
              <a:rPr lang="en-US" sz="2000" dirty="0">
                <a:latin typeface="Helvetica" pitchFamily="2" charset="0"/>
              </a:rPr>
              <a:t>), grid in the vertical the glider transect, get the glider</a:t>
            </a:r>
          </a:p>
          <a:p>
            <a:r>
              <a:rPr lang="en-US" sz="2000" dirty="0">
                <a:latin typeface="Helvetica" pitchFamily="2" charset="0"/>
              </a:rPr>
              <a:t>      transect in the GOFS 3.1 grid, and plot both the transect from the glider</a:t>
            </a:r>
          </a:p>
          <a:p>
            <a:r>
              <a:rPr lang="en-US" sz="2000" dirty="0">
                <a:latin typeface="Helvetica" pitchFamily="2" charset="0"/>
              </a:rPr>
              <a:t>      deployment and GOFS 3.1 output </a:t>
            </a:r>
          </a:p>
        </p:txBody>
      </p:sp>
      <p:sp>
        <p:nvSpPr>
          <p:cNvPr id="3" name="TextBox 2">
            <a:extLst>
              <a:ext uri="{FF2B5EF4-FFF2-40B4-BE49-F238E27FC236}">
                <a16:creationId xmlns:a16="http://schemas.microsoft.com/office/drawing/2014/main" id="{006DBA2E-A7EC-854D-8BE9-B0BC3246F80E}"/>
              </a:ext>
            </a:extLst>
          </p:cNvPr>
          <p:cNvSpPr txBox="1"/>
          <p:nvPr/>
        </p:nvSpPr>
        <p:spPr>
          <a:xfrm>
            <a:off x="2702398" y="87087"/>
            <a:ext cx="3815403" cy="523220"/>
          </a:xfrm>
          <a:prstGeom prst="rect">
            <a:avLst/>
          </a:prstGeom>
          <a:noFill/>
        </p:spPr>
        <p:txBody>
          <a:bodyPr wrap="none" rtlCol="0">
            <a:spAutoFit/>
          </a:bodyPr>
          <a:lstStyle/>
          <a:p>
            <a:r>
              <a:rPr lang="en-US" sz="2800" dirty="0">
                <a:solidFill>
                  <a:schemeClr val="bg1"/>
                </a:solidFill>
              </a:rPr>
              <a:t>Glider Data Workshop </a:t>
            </a:r>
          </a:p>
        </p:txBody>
      </p:sp>
    </p:spTree>
    <p:extLst>
      <p:ext uri="{BB962C8B-B14F-4D97-AF65-F5344CB8AC3E}">
        <p14:creationId xmlns:p14="http://schemas.microsoft.com/office/powerpoint/2010/main" val="354712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98475C-D286-9D4B-87D7-EBBFFC0ACFCC}"/>
              </a:ext>
            </a:extLst>
          </p:cNvPr>
          <p:cNvSpPr/>
          <p:nvPr/>
        </p:nvSpPr>
        <p:spPr>
          <a:xfrm>
            <a:off x="155120" y="771274"/>
            <a:ext cx="8909957" cy="1938992"/>
          </a:xfrm>
          <a:prstGeom prst="rect">
            <a:avLst/>
          </a:prstGeom>
        </p:spPr>
        <p:txBody>
          <a:bodyPr wrap="square">
            <a:spAutoFit/>
          </a:bodyPr>
          <a:lstStyle/>
          <a:p>
            <a:r>
              <a:rPr lang="en-US" sz="2000" b="1" dirty="0">
                <a:solidFill>
                  <a:srgbClr val="00B050"/>
                </a:solidFill>
                <a:effectLst/>
                <a:latin typeface="Helvetica" pitchFamily="2" charset="0"/>
              </a:rPr>
              <a:t>ERDDAP </a:t>
            </a:r>
            <a:r>
              <a:rPr lang="en-US" sz="2000" dirty="0">
                <a:solidFill>
                  <a:srgbClr val="00B050"/>
                </a:solidFill>
                <a:effectLst/>
                <a:latin typeface="Helvetica" pitchFamily="2" charset="0"/>
              </a:rPr>
              <a:t>server:</a:t>
            </a:r>
            <a:endParaRPr lang="en-US" sz="2000" dirty="0">
              <a:latin typeface="Helvetica" pitchFamily="2" charset="0"/>
            </a:endParaRPr>
          </a:p>
          <a:p>
            <a:r>
              <a:rPr lang="en-US" sz="2000" dirty="0">
                <a:latin typeface="Helvetica" pitchFamily="2" charset="0"/>
              </a:rPr>
              <a:t>14. In “</a:t>
            </a:r>
            <a:r>
              <a:rPr lang="en-US" sz="2000" dirty="0" err="1">
                <a:latin typeface="Helvetica" pitchFamily="2" charset="0"/>
              </a:rPr>
              <a:t>working_examples.py</a:t>
            </a:r>
            <a:r>
              <a:rPr lang="en-US" sz="2000" dirty="0">
                <a:latin typeface="Helvetica" pitchFamily="2" charset="0"/>
              </a:rPr>
              <a:t>” run </a:t>
            </a:r>
            <a:r>
              <a:rPr lang="en-US" sz="2000" dirty="0">
                <a:solidFill>
                  <a:srgbClr val="C00000"/>
                </a:solidFill>
                <a:latin typeface="Helvetica" pitchFamily="2" charset="0"/>
              </a:rPr>
              <a:t>cell #7</a:t>
            </a:r>
            <a:r>
              <a:rPr lang="en-US" sz="2000" dirty="0">
                <a:latin typeface="Helvetica" pitchFamily="2" charset="0"/>
              </a:rPr>
              <a:t>: Search for glider data sets given a </a:t>
            </a:r>
          </a:p>
          <a:p>
            <a:r>
              <a:rPr lang="en-US" sz="2000" dirty="0">
                <a:latin typeface="Helvetica" pitchFamily="2" charset="0"/>
              </a:rPr>
              <a:t>latitude and longitude box and time window, choose one those data sets </a:t>
            </a:r>
          </a:p>
          <a:p>
            <a:r>
              <a:rPr lang="en-US" sz="2000" dirty="0">
                <a:latin typeface="Helvetica" pitchFamily="2" charset="0"/>
              </a:rPr>
              <a:t>(</a:t>
            </a:r>
            <a:r>
              <a:rPr lang="en-US" sz="2000" dirty="0" err="1">
                <a:latin typeface="Helvetica" pitchFamily="2" charset="0"/>
              </a:rPr>
              <a:t>dataset_id</a:t>
            </a:r>
            <a:r>
              <a:rPr lang="en-US" sz="2000" dirty="0">
                <a:latin typeface="Helvetica" pitchFamily="2" charset="0"/>
              </a:rPr>
              <a:t>), grid in the vertical the glider transect, get the glider</a:t>
            </a:r>
          </a:p>
          <a:p>
            <a:r>
              <a:rPr lang="en-US" sz="2000" dirty="0">
                <a:latin typeface="Helvetica" pitchFamily="2" charset="0"/>
              </a:rPr>
              <a:t>transect in the </a:t>
            </a:r>
            <a:r>
              <a:rPr lang="en-US" sz="2000" dirty="0" err="1">
                <a:latin typeface="Helvetica" pitchFamily="2" charset="0"/>
              </a:rPr>
              <a:t>AmSeas</a:t>
            </a:r>
            <a:r>
              <a:rPr lang="en-US" sz="2000" dirty="0">
                <a:latin typeface="Helvetica" pitchFamily="2" charset="0"/>
              </a:rPr>
              <a:t> grid, and plot both the transect from the glider</a:t>
            </a:r>
          </a:p>
          <a:p>
            <a:r>
              <a:rPr lang="en-US" sz="2000" dirty="0">
                <a:latin typeface="Helvetica" pitchFamily="2" charset="0"/>
              </a:rPr>
              <a:t>deployment and the </a:t>
            </a:r>
            <a:r>
              <a:rPr lang="en-US" sz="2000" dirty="0" err="1">
                <a:latin typeface="Helvetica" pitchFamily="2" charset="0"/>
              </a:rPr>
              <a:t>AmSeas</a:t>
            </a:r>
            <a:r>
              <a:rPr lang="en-US" sz="2000" dirty="0">
                <a:latin typeface="Helvetica" pitchFamily="2" charset="0"/>
              </a:rPr>
              <a:t> output</a:t>
            </a:r>
          </a:p>
        </p:txBody>
      </p:sp>
    </p:spTree>
    <p:extLst>
      <p:ext uri="{BB962C8B-B14F-4D97-AF65-F5344CB8AC3E}">
        <p14:creationId xmlns:p14="http://schemas.microsoft.com/office/powerpoint/2010/main" val="3621563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7D93A3-75E8-3847-A5D8-909A80F1F769}"/>
              </a:ext>
            </a:extLst>
          </p:cNvPr>
          <p:cNvSpPr txBox="1"/>
          <p:nvPr/>
        </p:nvSpPr>
        <p:spPr>
          <a:xfrm>
            <a:off x="2702398" y="87087"/>
            <a:ext cx="3815403" cy="523220"/>
          </a:xfrm>
          <a:prstGeom prst="rect">
            <a:avLst/>
          </a:prstGeom>
          <a:noFill/>
        </p:spPr>
        <p:txBody>
          <a:bodyPr wrap="none" rtlCol="0">
            <a:spAutoFit/>
          </a:bodyPr>
          <a:lstStyle/>
          <a:p>
            <a:r>
              <a:rPr lang="en-US" sz="2800" dirty="0">
                <a:solidFill>
                  <a:schemeClr val="bg1"/>
                </a:solidFill>
              </a:rPr>
              <a:t>Glider Data Workshop </a:t>
            </a:r>
          </a:p>
        </p:txBody>
      </p:sp>
      <p:sp>
        <p:nvSpPr>
          <p:cNvPr id="3" name="Rectangle 2">
            <a:extLst>
              <a:ext uri="{FF2B5EF4-FFF2-40B4-BE49-F238E27FC236}">
                <a16:creationId xmlns:a16="http://schemas.microsoft.com/office/drawing/2014/main" id="{154F7F3C-AD5E-F749-896F-7774E2A9B188}"/>
              </a:ext>
            </a:extLst>
          </p:cNvPr>
          <p:cNvSpPr/>
          <p:nvPr/>
        </p:nvSpPr>
        <p:spPr>
          <a:xfrm>
            <a:off x="224858" y="707962"/>
            <a:ext cx="8605626" cy="5016758"/>
          </a:xfrm>
          <a:prstGeom prst="rect">
            <a:avLst/>
          </a:prstGeom>
        </p:spPr>
        <p:txBody>
          <a:bodyPr wrap="none">
            <a:spAutoFit/>
          </a:bodyPr>
          <a:lstStyle/>
          <a:p>
            <a:r>
              <a:rPr lang="en-US" sz="2000" dirty="0" err="1">
                <a:solidFill>
                  <a:srgbClr val="00B050"/>
                </a:solidFill>
                <a:latin typeface="Helvetica" pitchFamily="2" charset="0"/>
              </a:rPr>
              <a:t>AmSeas</a:t>
            </a:r>
            <a:r>
              <a:rPr lang="en-US" sz="2000" dirty="0">
                <a:solidFill>
                  <a:srgbClr val="00B050"/>
                </a:solidFill>
                <a:latin typeface="Helvetica" pitchFamily="2" charset="0"/>
              </a:rPr>
              <a:t> model</a:t>
            </a:r>
          </a:p>
          <a:p>
            <a:r>
              <a:rPr lang="en-US" sz="2000" dirty="0">
                <a:latin typeface="Helvetica" pitchFamily="2" charset="0"/>
              </a:rPr>
              <a:t>15. Download or clone (using git) a set of Python functions that create the </a:t>
            </a:r>
          </a:p>
          <a:p>
            <a:r>
              <a:rPr lang="en-US" sz="2000" dirty="0">
                <a:latin typeface="Helvetica" pitchFamily="2" charset="0"/>
              </a:rPr>
              <a:t>      daily glider-data/models comparisons that can be found at </a:t>
            </a:r>
          </a:p>
          <a:p>
            <a:r>
              <a:rPr lang="en-US" sz="2000" dirty="0">
                <a:latin typeface="Helvetica" pitchFamily="2" charset="0"/>
              </a:rPr>
              <a:t>      </a:t>
            </a:r>
            <a:r>
              <a:rPr lang="en-US" sz="2000" dirty="0">
                <a:latin typeface="Helvetica" pitchFamily="2" charset="0"/>
                <a:hlinkClick r:id="rId2"/>
              </a:rPr>
              <a:t>https://rucool.marine.rutgers.edu/hurricane/Hurricane_season_2019/</a:t>
            </a:r>
            <a:endParaRPr lang="en-US" sz="2000" dirty="0">
              <a:latin typeface="Helvetica" pitchFamily="2" charset="0"/>
              <a:hlinkClick r:id="rId3">
                <a:extLst>
                  <a:ext uri="{A12FA001-AC4F-418D-AE19-62706E023703}">
                    <ahyp:hlinkClr xmlns:ahyp="http://schemas.microsoft.com/office/drawing/2018/hyperlinkcolor" val="tx"/>
                  </a:ext>
                </a:extLst>
              </a:hlinkClick>
            </a:endParaRPr>
          </a:p>
          <a:p>
            <a:r>
              <a:rPr lang="en-US" sz="2000" dirty="0">
                <a:latin typeface="Helvetica" pitchFamily="2" charset="0"/>
              </a:rPr>
              <a:t>     Go to</a:t>
            </a:r>
          </a:p>
          <a:p>
            <a:r>
              <a:rPr lang="en-US" sz="2000" dirty="0">
                <a:effectLst/>
                <a:latin typeface="Helvetica" pitchFamily="2" charset="0"/>
              </a:rPr>
              <a:t>     </a:t>
            </a:r>
            <a:r>
              <a:rPr lang="en-US" sz="2000" dirty="0">
                <a:effectLst/>
                <a:latin typeface="Helvetica" pitchFamily="2" charset="0"/>
                <a:hlinkClick r:id="rId4"/>
              </a:rPr>
              <a:t>https://github.com/MariaAristizabal/Daily_glider_models_comparisons</a:t>
            </a:r>
            <a:endParaRPr lang="en-US" sz="2000" dirty="0">
              <a:effectLst/>
              <a:latin typeface="Helvetica" pitchFamily="2" charset="0"/>
            </a:endParaRPr>
          </a:p>
          <a:p>
            <a:endParaRPr lang="en-US" sz="2000" dirty="0">
              <a:latin typeface="Helvetica" pitchFamily="2" charset="0"/>
            </a:endParaRPr>
          </a:p>
          <a:p>
            <a:r>
              <a:rPr lang="en-US" sz="2000" dirty="0">
                <a:effectLst/>
                <a:latin typeface="Helvetica" pitchFamily="2" charset="0"/>
              </a:rPr>
              <a:t>16. From Spyder, go inside the folder “</a:t>
            </a:r>
            <a:r>
              <a:rPr lang="en-US" sz="2000" dirty="0" err="1">
                <a:effectLst/>
                <a:latin typeface="Helvetica" pitchFamily="2" charset="0"/>
              </a:rPr>
              <a:t>Daily_glider_models_comparisons</a:t>
            </a:r>
            <a:r>
              <a:rPr lang="en-US" sz="2000" dirty="0">
                <a:effectLst/>
                <a:latin typeface="Helvetica" pitchFamily="2" charset="0"/>
              </a:rPr>
              <a:t>” </a:t>
            </a:r>
          </a:p>
          <a:p>
            <a:r>
              <a:rPr lang="en-US" sz="2000" dirty="0">
                <a:latin typeface="Helvetica" pitchFamily="2" charset="0"/>
              </a:rPr>
              <a:t>      and open the script “</a:t>
            </a:r>
            <a:r>
              <a:rPr lang="en-US" sz="2000" dirty="0" err="1">
                <a:latin typeface="Helvetica" pitchFamily="2" charset="0"/>
              </a:rPr>
              <a:t>Daily_glider_profiles_vs_AmSeas.py</a:t>
            </a:r>
            <a:r>
              <a:rPr lang="en-US" sz="2000" dirty="0">
                <a:latin typeface="Helvetica" pitchFamily="2" charset="0"/>
              </a:rPr>
              <a:t>”.</a:t>
            </a:r>
          </a:p>
          <a:p>
            <a:r>
              <a:rPr lang="en-US" sz="2000" dirty="0">
                <a:effectLst/>
                <a:latin typeface="Helvetica" pitchFamily="2" charset="0"/>
              </a:rPr>
              <a:t>      This script won’t </a:t>
            </a:r>
            <a:r>
              <a:rPr lang="en-US" sz="2000" dirty="0">
                <a:latin typeface="Helvetica" pitchFamily="2" charset="0"/>
              </a:rPr>
              <a:t>run right away. First, we need to make some small </a:t>
            </a:r>
          </a:p>
          <a:p>
            <a:r>
              <a:rPr lang="en-US" sz="2000" dirty="0">
                <a:latin typeface="Helvetica" pitchFamily="2" charset="0"/>
              </a:rPr>
              <a:t>      changes:</a:t>
            </a:r>
          </a:p>
          <a:p>
            <a:r>
              <a:rPr lang="en-US" sz="2000" dirty="0">
                <a:effectLst/>
                <a:latin typeface="Helvetica" pitchFamily="2" charset="0"/>
              </a:rPr>
              <a:t>      - </a:t>
            </a:r>
            <a:r>
              <a:rPr lang="en-US" sz="2000" dirty="0">
                <a:latin typeface="Helvetica" pitchFamily="2" charset="0"/>
              </a:rPr>
              <a:t>l</a:t>
            </a:r>
            <a:r>
              <a:rPr lang="en-US" sz="2000" dirty="0">
                <a:effectLst/>
                <a:latin typeface="Helvetica" pitchFamily="2" charset="0"/>
              </a:rPr>
              <a:t>ine 19: change the path and name of bathymetry file </a:t>
            </a:r>
          </a:p>
          <a:p>
            <a:r>
              <a:rPr lang="en-US" sz="2000" dirty="0">
                <a:latin typeface="Helvetica" pitchFamily="2" charset="0"/>
              </a:rPr>
              <a:t>        </a:t>
            </a:r>
            <a:r>
              <a:rPr lang="en-US" sz="2000" dirty="0">
                <a:effectLst/>
                <a:latin typeface="Helvetica" pitchFamily="2" charset="0"/>
              </a:rPr>
              <a:t>(inside folder cloned from my </a:t>
            </a:r>
            <a:r>
              <a:rPr lang="en-US" sz="2000" dirty="0" err="1">
                <a:effectLst/>
                <a:latin typeface="Helvetica" pitchFamily="2" charset="0"/>
              </a:rPr>
              <a:t>github</a:t>
            </a:r>
            <a:r>
              <a:rPr lang="en-US" sz="2000" dirty="0">
                <a:effectLst/>
                <a:latin typeface="Helvetica" pitchFamily="2" charset="0"/>
              </a:rPr>
              <a:t> account). </a:t>
            </a:r>
          </a:p>
          <a:p>
            <a:r>
              <a:rPr lang="en-US" sz="2000" dirty="0">
                <a:latin typeface="Helvetica" pitchFamily="2" charset="0"/>
              </a:rPr>
              <a:t>        New name: GEBCO_2014_2D_-100.0_0.0_-60.0_45.0.nc</a:t>
            </a:r>
            <a:endParaRPr lang="en-US" sz="2000" dirty="0">
              <a:effectLst/>
              <a:latin typeface="Helvetica" pitchFamily="2" charset="0"/>
            </a:endParaRPr>
          </a:p>
          <a:p>
            <a:r>
              <a:rPr lang="en-US" sz="2000" dirty="0">
                <a:latin typeface="Helvetica" pitchFamily="2" charset="0"/>
              </a:rPr>
              <a:t>      - line 34: comment that line so figures will show on the screen</a:t>
            </a:r>
          </a:p>
          <a:p>
            <a:r>
              <a:rPr lang="en-US" sz="2000" dirty="0">
                <a:effectLst/>
                <a:latin typeface="Helvetica" pitchFamily="2" charset="0"/>
              </a:rPr>
              <a:t>      - line 383-385 and 458-460: comment so we do not save the figures</a:t>
            </a:r>
          </a:p>
        </p:txBody>
      </p:sp>
    </p:spTree>
    <p:extLst>
      <p:ext uri="{BB962C8B-B14F-4D97-AF65-F5344CB8AC3E}">
        <p14:creationId xmlns:p14="http://schemas.microsoft.com/office/powerpoint/2010/main" val="169936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929543-6D57-4449-A3A4-A5D040DDB013}"/>
              </a:ext>
            </a:extLst>
          </p:cNvPr>
          <p:cNvSpPr/>
          <p:nvPr/>
        </p:nvSpPr>
        <p:spPr>
          <a:xfrm>
            <a:off x="250371" y="819006"/>
            <a:ext cx="8719458" cy="5847755"/>
          </a:xfrm>
          <a:prstGeom prst="rect">
            <a:avLst/>
          </a:prstGeom>
        </p:spPr>
        <p:txBody>
          <a:bodyPr wrap="square">
            <a:spAutoFit/>
          </a:bodyPr>
          <a:lstStyle/>
          <a:p>
            <a:pPr>
              <a:buFont typeface="Arial" panose="020B0604020202020204" pitchFamily="34" charset="0"/>
              <a:buChar char="•"/>
            </a:pPr>
            <a:r>
              <a:rPr lang="en-US" sz="2200" b="1" dirty="0">
                <a:effectLst/>
                <a:latin typeface="Helvetica Neue" panose="02000503000000020004" pitchFamily="2" charset="0"/>
              </a:rPr>
              <a:t> A </a:t>
            </a:r>
            <a:r>
              <a:rPr lang="en-US" sz="2200" b="1" dirty="0" err="1">
                <a:effectLst/>
                <a:latin typeface="Helvetica Neue" panose="02000503000000020004" pitchFamily="2" charset="0"/>
              </a:rPr>
              <a:t>Thredds</a:t>
            </a:r>
            <a:r>
              <a:rPr lang="en-US" sz="2200" b="1" dirty="0">
                <a:effectLst/>
                <a:latin typeface="Helvetica Neue" panose="02000503000000020004" pitchFamily="2" charset="0"/>
              </a:rPr>
              <a:t> server “is a web server that provides          </a:t>
            </a:r>
            <a:endParaRPr lang="en-US" sz="2200" dirty="0">
              <a:effectLst/>
              <a:latin typeface="Helvetica Neue" panose="02000503000000020004" pitchFamily="2" charset="0"/>
            </a:endParaRPr>
          </a:p>
          <a:p>
            <a:r>
              <a:rPr lang="en-US" sz="2200" b="1" dirty="0">
                <a:effectLst/>
                <a:latin typeface="Helvetica Neue" panose="02000503000000020004" pitchFamily="2" charset="0"/>
              </a:rPr>
              <a:t>    metadata and data access to scientific data sets </a:t>
            </a:r>
            <a:endParaRPr lang="en-US" sz="2200" dirty="0">
              <a:effectLst/>
              <a:latin typeface="Helvetica Neue" panose="02000503000000020004" pitchFamily="2" charset="0"/>
            </a:endParaRPr>
          </a:p>
          <a:p>
            <a:r>
              <a:rPr lang="en-US" sz="2200" b="1" dirty="0">
                <a:effectLst/>
                <a:latin typeface="Helvetica Neue" panose="02000503000000020004" pitchFamily="2" charset="0"/>
              </a:rPr>
              <a:t>    using </a:t>
            </a:r>
            <a:r>
              <a:rPr lang="en-US" sz="2200" b="1" dirty="0" err="1">
                <a:effectLst/>
                <a:latin typeface="Helvetica Neue" panose="02000503000000020004" pitchFamily="2" charset="0"/>
              </a:rPr>
              <a:t>OpeNDAP</a:t>
            </a:r>
            <a:r>
              <a:rPr lang="en-US" sz="2200" b="1" dirty="0">
                <a:effectLst/>
                <a:latin typeface="Helvetica Neue" panose="02000503000000020004" pitchFamily="2" charset="0"/>
              </a:rPr>
              <a:t> and other remote data access</a:t>
            </a:r>
            <a:endParaRPr lang="en-US" sz="2200" dirty="0">
              <a:effectLst/>
              <a:latin typeface="Helvetica Neue" panose="02000503000000020004" pitchFamily="2" charset="0"/>
            </a:endParaRPr>
          </a:p>
          <a:p>
            <a:r>
              <a:rPr lang="en-US" sz="2200" b="1" dirty="0">
                <a:effectLst/>
                <a:latin typeface="Helvetica Neue" panose="02000503000000020004" pitchFamily="2" charset="0"/>
              </a:rPr>
              <a:t>    protocols”</a:t>
            </a:r>
            <a:endParaRPr lang="en-US" sz="2200" dirty="0">
              <a:effectLst/>
              <a:latin typeface="Helvetica Neue" panose="02000503000000020004" pitchFamily="2" charset="0"/>
            </a:endParaRPr>
          </a:p>
          <a:p>
            <a:pPr>
              <a:buFont typeface="Arial" panose="020B0604020202020204" pitchFamily="34" charset="0"/>
              <a:buChar char="•"/>
            </a:pPr>
            <a:r>
              <a:rPr lang="en-US" sz="2200" b="1" dirty="0">
                <a:effectLst/>
                <a:latin typeface="Helvetica Neue" panose="02000503000000020004" pitchFamily="2" charset="0"/>
              </a:rPr>
              <a:t> </a:t>
            </a:r>
            <a:r>
              <a:rPr lang="en-US" sz="2200" b="1" dirty="0" err="1">
                <a:effectLst/>
                <a:latin typeface="Helvetica Neue" panose="02000503000000020004" pitchFamily="2" charset="0"/>
              </a:rPr>
              <a:t>Thredds</a:t>
            </a:r>
            <a:r>
              <a:rPr lang="en-US" sz="2200" b="1" dirty="0">
                <a:effectLst/>
                <a:latin typeface="Helvetica Neue" panose="02000503000000020004" pitchFamily="2" charset="0"/>
              </a:rPr>
              <a:t>: Thematic Real-Time Environment Distributed Data      </a:t>
            </a:r>
          </a:p>
          <a:p>
            <a:r>
              <a:rPr lang="en-US" sz="2200" b="1" dirty="0">
                <a:latin typeface="Helvetica Neue" panose="02000503000000020004" pitchFamily="2" charset="0"/>
              </a:rPr>
              <a:t>   </a:t>
            </a:r>
            <a:r>
              <a:rPr lang="en-US" sz="2200" b="1" dirty="0">
                <a:effectLst/>
                <a:latin typeface="Helvetica Neue" panose="02000503000000020004" pitchFamily="2" charset="0"/>
              </a:rPr>
              <a:t>Service</a:t>
            </a:r>
            <a:endParaRPr lang="en-US" sz="2200" dirty="0">
              <a:effectLst/>
              <a:latin typeface="Helvetica Neue" panose="02000503000000020004" pitchFamily="2" charset="0"/>
            </a:endParaRPr>
          </a:p>
          <a:p>
            <a:pPr>
              <a:buFont typeface="Arial" panose="020B0604020202020204" pitchFamily="34" charset="0"/>
              <a:buChar char="•"/>
            </a:pPr>
            <a:r>
              <a:rPr lang="en-US" sz="2200" b="1" dirty="0">
                <a:effectLst/>
                <a:latin typeface="Helvetica Neue" panose="02000503000000020004" pitchFamily="2" charset="0"/>
              </a:rPr>
              <a:t> </a:t>
            </a:r>
            <a:r>
              <a:rPr lang="en-US" sz="2200" b="1" dirty="0" err="1">
                <a:effectLst/>
                <a:latin typeface="Helvetica Neue" panose="02000503000000020004" pitchFamily="2" charset="0"/>
              </a:rPr>
              <a:t>OpenDAP</a:t>
            </a:r>
            <a:r>
              <a:rPr lang="en-US" sz="2200" b="1" dirty="0">
                <a:effectLst/>
                <a:latin typeface="Helvetica Neue" panose="02000503000000020004" pitchFamily="2" charset="0"/>
              </a:rPr>
              <a:t>: Open-Source Project for a network data access </a:t>
            </a:r>
          </a:p>
          <a:p>
            <a:r>
              <a:rPr lang="en-US" sz="2200" b="1" dirty="0">
                <a:latin typeface="Helvetica Neue" panose="02000503000000020004" pitchFamily="2" charset="0"/>
              </a:rPr>
              <a:t>   </a:t>
            </a:r>
            <a:r>
              <a:rPr lang="en-US" sz="2200" b="1" dirty="0">
                <a:effectLst/>
                <a:latin typeface="Helvetica Neue" panose="02000503000000020004" pitchFamily="2" charset="0"/>
              </a:rPr>
              <a:t>protocol</a:t>
            </a:r>
            <a:endParaRPr lang="en-US" sz="2200" dirty="0">
              <a:effectLst/>
              <a:latin typeface="Helvetica Neue" panose="02000503000000020004" pitchFamily="2" charset="0"/>
            </a:endParaRPr>
          </a:p>
          <a:p>
            <a:pPr>
              <a:buFont typeface="Arial" panose="020B0604020202020204" pitchFamily="34" charset="0"/>
              <a:buChar char="•"/>
            </a:pPr>
            <a:r>
              <a:rPr lang="en-US" sz="2200" b="1" dirty="0">
                <a:effectLst/>
                <a:latin typeface="Helvetica Neue" panose="02000503000000020004" pitchFamily="2" charset="0"/>
              </a:rPr>
              <a:t> “ERDDAP is a data server that gives you a simple, consistent </a:t>
            </a:r>
          </a:p>
          <a:p>
            <a:r>
              <a:rPr lang="en-US" sz="2200" b="1" dirty="0">
                <a:latin typeface="Helvetica Neue" panose="02000503000000020004" pitchFamily="2" charset="0"/>
              </a:rPr>
              <a:t>   </a:t>
            </a:r>
            <a:r>
              <a:rPr lang="en-US" sz="2200" b="1" dirty="0">
                <a:effectLst/>
                <a:latin typeface="Helvetica Neue" panose="02000503000000020004" pitchFamily="2" charset="0"/>
              </a:rPr>
              <a:t>way to download subsets of gridded and tabular scientific </a:t>
            </a:r>
          </a:p>
          <a:p>
            <a:r>
              <a:rPr lang="en-US" sz="2200" b="1" dirty="0">
                <a:latin typeface="Helvetica Neue" panose="02000503000000020004" pitchFamily="2" charset="0"/>
              </a:rPr>
              <a:t>   </a:t>
            </a:r>
            <a:r>
              <a:rPr lang="en-US" sz="2200" b="1" dirty="0">
                <a:effectLst/>
                <a:latin typeface="Helvetica Neue" panose="02000503000000020004" pitchFamily="2" charset="0"/>
              </a:rPr>
              <a:t>datasets in common file formats and make graphs and maps”</a:t>
            </a:r>
            <a:endParaRPr lang="en-US" sz="2200" dirty="0">
              <a:effectLst/>
              <a:latin typeface="Helvetica Neue" panose="02000503000000020004" pitchFamily="2" charset="0"/>
            </a:endParaRPr>
          </a:p>
          <a:p>
            <a:pPr>
              <a:buFont typeface="Arial" panose="020B0604020202020204" pitchFamily="34" charset="0"/>
              <a:buChar char="•"/>
            </a:pPr>
            <a:r>
              <a:rPr lang="en-US" sz="2200" b="1" dirty="0">
                <a:effectLst/>
                <a:latin typeface="Helvetica Neue" panose="02000503000000020004" pitchFamily="2" charset="0"/>
              </a:rPr>
              <a:t> ERDDAP returns data in the file format of your choice:  </a:t>
            </a:r>
            <a:endParaRPr lang="en-US" sz="2200" dirty="0">
              <a:effectLst/>
              <a:latin typeface="Helvetica Neue" panose="02000503000000020004" pitchFamily="2" charset="0"/>
            </a:endParaRPr>
          </a:p>
          <a:p>
            <a:r>
              <a:rPr lang="en-US" sz="2200" b="1" dirty="0">
                <a:effectLst/>
                <a:latin typeface="Helvetica Neue" panose="02000503000000020004" pitchFamily="2" charset="0"/>
              </a:rPr>
              <a:t>    .html table, .</a:t>
            </a:r>
            <a:r>
              <a:rPr lang="en-US" sz="2200" b="1" dirty="0" err="1">
                <a:effectLst/>
                <a:latin typeface="Helvetica Neue" panose="02000503000000020004" pitchFamily="2" charset="0"/>
              </a:rPr>
              <a:t>asc</a:t>
            </a:r>
            <a:r>
              <a:rPr lang="en-US" sz="2200" b="1" dirty="0">
                <a:effectLst/>
                <a:latin typeface="Helvetica Neue" panose="02000503000000020004" pitchFamily="2" charset="0"/>
              </a:rPr>
              <a:t>, google earth </a:t>
            </a:r>
            <a:r>
              <a:rPr lang="en-US" sz="2200" b="1" dirty="0" err="1">
                <a:effectLst/>
                <a:latin typeface="Helvetica Neue" panose="02000503000000020004" pitchFamily="2" charset="0"/>
              </a:rPr>
              <a:t>lml</a:t>
            </a:r>
            <a:r>
              <a:rPr lang="en-US" sz="2200" b="1" dirty="0">
                <a:effectLst/>
                <a:latin typeface="Helvetica Neue" panose="02000503000000020004" pitchFamily="2" charset="0"/>
              </a:rPr>
              <a:t>, .mat, .</a:t>
            </a:r>
            <a:r>
              <a:rPr lang="en-US" sz="2200" b="1" dirty="0" err="1">
                <a:effectLst/>
                <a:latin typeface="Helvetica Neue" panose="02000503000000020004" pitchFamily="2" charset="0"/>
              </a:rPr>
              <a:t>nc</a:t>
            </a:r>
            <a:r>
              <a:rPr lang="en-US" sz="2200" b="1" dirty="0">
                <a:effectLst/>
                <a:latin typeface="Helvetica Neue" panose="02000503000000020004" pitchFamily="2" charset="0"/>
              </a:rPr>
              <a:t>, .txt, .</a:t>
            </a:r>
            <a:r>
              <a:rPr lang="en-US" sz="2200" b="1" dirty="0" err="1">
                <a:effectLst/>
                <a:latin typeface="Helvetica Neue" panose="02000503000000020004" pitchFamily="2" charset="0"/>
              </a:rPr>
              <a:t>json</a:t>
            </a:r>
            <a:r>
              <a:rPr lang="en-US" sz="2200" b="1" dirty="0">
                <a:effectLst/>
                <a:latin typeface="Helvetica Neue" panose="02000503000000020004" pitchFamily="2" charset="0"/>
              </a:rPr>
              <a:t>…</a:t>
            </a:r>
            <a:endParaRPr lang="en-US" sz="2200" dirty="0">
              <a:effectLst/>
              <a:latin typeface="Helvetica Neue" panose="02000503000000020004" pitchFamily="2" charset="0"/>
            </a:endParaRPr>
          </a:p>
          <a:p>
            <a:pPr>
              <a:buFont typeface="Arial" panose="020B0604020202020204" pitchFamily="34" charset="0"/>
              <a:buChar char="•"/>
            </a:pPr>
            <a:r>
              <a:rPr lang="en-US" sz="2200" b="1" dirty="0">
                <a:effectLst/>
                <a:latin typeface="Helvetica Neue" panose="02000503000000020004" pitchFamily="2" charset="0"/>
              </a:rPr>
              <a:t> “</a:t>
            </a:r>
            <a:r>
              <a:rPr lang="en-US" sz="2200" b="1" dirty="0" err="1">
                <a:effectLst/>
                <a:latin typeface="Helvetica Neue" panose="02000503000000020004" pitchFamily="2" charset="0"/>
              </a:rPr>
              <a:t>NetCDF</a:t>
            </a:r>
            <a:r>
              <a:rPr lang="en-US" sz="2200" b="1" dirty="0">
                <a:effectLst/>
                <a:latin typeface="Helvetica Neue" panose="02000503000000020004" pitchFamily="2" charset="0"/>
              </a:rPr>
              <a:t> (Network Common Data Form) is a set of interfaces </a:t>
            </a:r>
          </a:p>
          <a:p>
            <a:r>
              <a:rPr lang="en-US" sz="2200" b="1" dirty="0">
                <a:latin typeface="Helvetica Neue" panose="02000503000000020004" pitchFamily="2" charset="0"/>
              </a:rPr>
              <a:t>   </a:t>
            </a:r>
            <a:r>
              <a:rPr lang="en-US" sz="2200" b="1" dirty="0">
                <a:effectLst/>
                <a:latin typeface="Helvetica Neue" panose="02000503000000020004" pitchFamily="2" charset="0"/>
              </a:rPr>
              <a:t>for array-oriented data access and freely distributed of data   </a:t>
            </a:r>
          </a:p>
          <a:p>
            <a:r>
              <a:rPr lang="en-US" sz="2200" b="1" dirty="0">
                <a:latin typeface="Helvetica Neue" panose="02000503000000020004" pitchFamily="2" charset="0"/>
              </a:rPr>
              <a:t>   </a:t>
            </a:r>
            <a:r>
              <a:rPr lang="en-US" sz="2200" b="1" dirty="0">
                <a:effectLst/>
                <a:latin typeface="Helvetica Neue" panose="02000503000000020004" pitchFamily="2" charset="0"/>
              </a:rPr>
              <a:t>access libraries for C, Fortran, C++, Java, and other  </a:t>
            </a:r>
          </a:p>
          <a:p>
            <a:r>
              <a:rPr lang="en-US" sz="2200" b="1" dirty="0">
                <a:latin typeface="Helvetica Neue" panose="02000503000000020004" pitchFamily="2" charset="0"/>
              </a:rPr>
              <a:t>   </a:t>
            </a:r>
            <a:r>
              <a:rPr lang="en-US" sz="2200" b="1" dirty="0">
                <a:effectLst/>
                <a:latin typeface="Helvetica Neue" panose="02000503000000020004" pitchFamily="2" charset="0"/>
              </a:rPr>
              <a:t>languages”</a:t>
            </a:r>
            <a:endParaRPr lang="en-US" sz="2200" dirty="0">
              <a:effectLst/>
              <a:latin typeface="Helvetica Neue" panose="02000503000000020004" pitchFamily="2" charset="0"/>
            </a:endParaRPr>
          </a:p>
        </p:txBody>
      </p:sp>
    </p:spTree>
    <p:extLst>
      <p:ext uri="{BB962C8B-B14F-4D97-AF65-F5344CB8AC3E}">
        <p14:creationId xmlns:p14="http://schemas.microsoft.com/office/powerpoint/2010/main" val="2781338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2F21E3-4980-E54F-9A98-B208FD38C029}"/>
              </a:ext>
            </a:extLst>
          </p:cNvPr>
          <p:cNvPicPr>
            <a:picLocks noChangeAspect="1"/>
          </p:cNvPicPr>
          <p:nvPr/>
        </p:nvPicPr>
        <p:blipFill>
          <a:blip r:embed="rId2"/>
          <a:stretch>
            <a:fillRect/>
          </a:stretch>
        </p:blipFill>
        <p:spPr>
          <a:xfrm>
            <a:off x="852427" y="761662"/>
            <a:ext cx="6967654" cy="5961888"/>
          </a:xfrm>
          <a:prstGeom prst="rect">
            <a:avLst/>
          </a:prstGeom>
        </p:spPr>
      </p:pic>
      <p:sp>
        <p:nvSpPr>
          <p:cNvPr id="5" name="TextBox 4">
            <a:extLst>
              <a:ext uri="{FF2B5EF4-FFF2-40B4-BE49-F238E27FC236}">
                <a16:creationId xmlns:a16="http://schemas.microsoft.com/office/drawing/2014/main" id="{E0573761-A454-124F-9235-D07410F6B983}"/>
              </a:ext>
            </a:extLst>
          </p:cNvPr>
          <p:cNvSpPr txBox="1"/>
          <p:nvPr/>
        </p:nvSpPr>
        <p:spPr>
          <a:xfrm>
            <a:off x="665321" y="10510"/>
            <a:ext cx="7813357" cy="584775"/>
          </a:xfrm>
          <a:prstGeom prst="rect">
            <a:avLst/>
          </a:prstGeom>
          <a:noFill/>
        </p:spPr>
        <p:txBody>
          <a:bodyPr wrap="none" rtlCol="0">
            <a:spAutoFit/>
          </a:bodyPr>
          <a:lstStyle/>
          <a:p>
            <a:r>
              <a:rPr lang="en-US" sz="3200" dirty="0">
                <a:solidFill>
                  <a:schemeClr val="bg1"/>
                </a:solidFill>
                <a:latin typeface="Helvetica" pitchFamily="2" charset="0"/>
              </a:rPr>
              <a:t>Overview of the Hurricane Glider Program</a:t>
            </a:r>
          </a:p>
        </p:txBody>
      </p:sp>
      <p:pic>
        <p:nvPicPr>
          <p:cNvPr id="9" name="Picture 8">
            <a:extLst>
              <a:ext uri="{FF2B5EF4-FFF2-40B4-BE49-F238E27FC236}">
                <a16:creationId xmlns:a16="http://schemas.microsoft.com/office/drawing/2014/main" id="{6AD9C4C1-5C95-8F4F-8FF6-59889C6914A7}"/>
              </a:ext>
            </a:extLst>
          </p:cNvPr>
          <p:cNvPicPr>
            <a:picLocks noChangeAspect="1"/>
          </p:cNvPicPr>
          <p:nvPr/>
        </p:nvPicPr>
        <p:blipFill rotWithShape="1">
          <a:blip r:embed="rId3"/>
          <a:srcRect l="10145"/>
          <a:stretch/>
        </p:blipFill>
        <p:spPr>
          <a:xfrm>
            <a:off x="5895715" y="1261872"/>
            <a:ext cx="3018923" cy="2167128"/>
          </a:xfrm>
          <a:prstGeom prst="rect">
            <a:avLst/>
          </a:prstGeom>
        </p:spPr>
      </p:pic>
    </p:spTree>
    <p:extLst>
      <p:ext uri="{BB962C8B-B14F-4D97-AF65-F5344CB8AC3E}">
        <p14:creationId xmlns:p14="http://schemas.microsoft.com/office/powerpoint/2010/main" val="1722254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E8EF46-B218-914F-8465-634F76B6D8F0}"/>
              </a:ext>
            </a:extLst>
          </p:cNvPr>
          <p:cNvPicPr>
            <a:picLocks noChangeAspect="1"/>
          </p:cNvPicPr>
          <p:nvPr/>
        </p:nvPicPr>
        <p:blipFill>
          <a:blip r:embed="rId2"/>
          <a:stretch>
            <a:fillRect/>
          </a:stretch>
        </p:blipFill>
        <p:spPr>
          <a:xfrm>
            <a:off x="0" y="1061452"/>
            <a:ext cx="9072882" cy="4639004"/>
          </a:xfrm>
          <a:prstGeom prst="rect">
            <a:avLst/>
          </a:prstGeom>
        </p:spPr>
      </p:pic>
      <p:sp>
        <p:nvSpPr>
          <p:cNvPr id="3" name="TextBox 2">
            <a:extLst>
              <a:ext uri="{FF2B5EF4-FFF2-40B4-BE49-F238E27FC236}">
                <a16:creationId xmlns:a16="http://schemas.microsoft.com/office/drawing/2014/main" id="{2957D20F-9EBB-1549-9216-849630115249}"/>
              </a:ext>
            </a:extLst>
          </p:cNvPr>
          <p:cNvSpPr txBox="1"/>
          <p:nvPr/>
        </p:nvSpPr>
        <p:spPr>
          <a:xfrm>
            <a:off x="1947339" y="5605864"/>
            <a:ext cx="5688930" cy="830997"/>
          </a:xfrm>
          <a:prstGeom prst="rect">
            <a:avLst/>
          </a:prstGeom>
          <a:noFill/>
        </p:spPr>
        <p:txBody>
          <a:bodyPr wrap="none" rtlCol="0">
            <a:spAutoFit/>
          </a:bodyPr>
          <a:lstStyle/>
          <a:p>
            <a:r>
              <a:rPr lang="en-US" sz="2400" dirty="0">
                <a:latin typeface="Helvetica" pitchFamily="2" charset="0"/>
              </a:rPr>
              <a:t>Total number of glider profiles = 123335 </a:t>
            </a:r>
          </a:p>
          <a:p>
            <a:r>
              <a:rPr lang="en-US" sz="2400" dirty="0">
                <a:latin typeface="Helvetica" pitchFamily="2" charset="0"/>
              </a:rPr>
              <a:t>Total number of Argo profiles =     17264</a:t>
            </a:r>
          </a:p>
        </p:txBody>
      </p:sp>
      <p:sp>
        <p:nvSpPr>
          <p:cNvPr id="4" name="TextBox 3">
            <a:extLst>
              <a:ext uri="{FF2B5EF4-FFF2-40B4-BE49-F238E27FC236}">
                <a16:creationId xmlns:a16="http://schemas.microsoft.com/office/drawing/2014/main" id="{17322003-CC2B-8243-A6D6-B11C372FBA4A}"/>
              </a:ext>
            </a:extLst>
          </p:cNvPr>
          <p:cNvSpPr txBox="1"/>
          <p:nvPr/>
        </p:nvSpPr>
        <p:spPr>
          <a:xfrm>
            <a:off x="2566483" y="0"/>
            <a:ext cx="4011034" cy="584775"/>
          </a:xfrm>
          <a:prstGeom prst="rect">
            <a:avLst/>
          </a:prstGeom>
          <a:noFill/>
        </p:spPr>
        <p:txBody>
          <a:bodyPr wrap="none" rtlCol="0">
            <a:spAutoFit/>
          </a:bodyPr>
          <a:lstStyle/>
          <a:p>
            <a:r>
              <a:rPr lang="en-US" sz="3200" dirty="0">
                <a:solidFill>
                  <a:schemeClr val="bg1"/>
                </a:solidFill>
                <a:latin typeface="Helvetica" pitchFamily="2" charset="0"/>
              </a:rPr>
              <a:t>Argo Floats vs Glider</a:t>
            </a:r>
          </a:p>
        </p:txBody>
      </p:sp>
      <p:sp>
        <p:nvSpPr>
          <p:cNvPr id="5" name="Rectangle 4">
            <a:extLst>
              <a:ext uri="{FF2B5EF4-FFF2-40B4-BE49-F238E27FC236}">
                <a16:creationId xmlns:a16="http://schemas.microsoft.com/office/drawing/2014/main" id="{23619042-334A-D943-B793-E2D46681F77D}"/>
              </a:ext>
            </a:extLst>
          </p:cNvPr>
          <p:cNvSpPr/>
          <p:nvPr/>
        </p:nvSpPr>
        <p:spPr>
          <a:xfrm>
            <a:off x="2327635" y="606237"/>
            <a:ext cx="4488729" cy="584775"/>
          </a:xfrm>
          <a:prstGeom prst="rect">
            <a:avLst/>
          </a:prstGeom>
        </p:spPr>
        <p:txBody>
          <a:bodyPr wrap="none">
            <a:spAutoFit/>
          </a:bodyPr>
          <a:lstStyle/>
          <a:p>
            <a:r>
              <a:rPr lang="en-US" sz="3200" dirty="0">
                <a:latin typeface="Helvetica" pitchFamily="2" charset="0"/>
              </a:rPr>
              <a:t>2018 Hurricane Season</a:t>
            </a:r>
          </a:p>
        </p:txBody>
      </p:sp>
    </p:spTree>
    <p:extLst>
      <p:ext uri="{BB962C8B-B14F-4D97-AF65-F5344CB8AC3E}">
        <p14:creationId xmlns:p14="http://schemas.microsoft.com/office/powerpoint/2010/main" val="1109116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CB32BB-B557-C04A-BD83-4CE480B24A25}"/>
              </a:ext>
            </a:extLst>
          </p:cNvPr>
          <p:cNvSpPr txBox="1"/>
          <p:nvPr/>
        </p:nvSpPr>
        <p:spPr>
          <a:xfrm>
            <a:off x="1947339" y="5627608"/>
            <a:ext cx="5666231" cy="830997"/>
          </a:xfrm>
          <a:prstGeom prst="rect">
            <a:avLst/>
          </a:prstGeom>
          <a:noFill/>
        </p:spPr>
        <p:txBody>
          <a:bodyPr wrap="none" rtlCol="0">
            <a:spAutoFit/>
          </a:bodyPr>
          <a:lstStyle/>
          <a:p>
            <a:r>
              <a:rPr lang="en-US" sz="2400" dirty="0">
                <a:latin typeface="Helvetica" pitchFamily="2" charset="0"/>
              </a:rPr>
              <a:t>Total number of glider profiles = 103511 </a:t>
            </a:r>
          </a:p>
          <a:p>
            <a:r>
              <a:rPr lang="en-US" sz="2400" dirty="0">
                <a:latin typeface="Helvetica" pitchFamily="2" charset="0"/>
              </a:rPr>
              <a:t>Total number of Argo profiles =     13164</a:t>
            </a:r>
          </a:p>
        </p:txBody>
      </p:sp>
      <p:pic>
        <p:nvPicPr>
          <p:cNvPr id="3" name="Picture 2">
            <a:extLst>
              <a:ext uri="{FF2B5EF4-FFF2-40B4-BE49-F238E27FC236}">
                <a16:creationId xmlns:a16="http://schemas.microsoft.com/office/drawing/2014/main" id="{1C19DD40-18FF-DD46-AA80-46D927ABA293}"/>
              </a:ext>
            </a:extLst>
          </p:cNvPr>
          <p:cNvPicPr>
            <a:picLocks noChangeAspect="1"/>
          </p:cNvPicPr>
          <p:nvPr/>
        </p:nvPicPr>
        <p:blipFill>
          <a:blip r:embed="rId2"/>
          <a:stretch>
            <a:fillRect/>
          </a:stretch>
        </p:blipFill>
        <p:spPr>
          <a:xfrm>
            <a:off x="0" y="1068956"/>
            <a:ext cx="9067024" cy="4636008"/>
          </a:xfrm>
          <a:prstGeom prst="rect">
            <a:avLst/>
          </a:prstGeom>
        </p:spPr>
      </p:pic>
      <p:sp>
        <p:nvSpPr>
          <p:cNvPr id="4" name="TextBox 3">
            <a:extLst>
              <a:ext uri="{FF2B5EF4-FFF2-40B4-BE49-F238E27FC236}">
                <a16:creationId xmlns:a16="http://schemas.microsoft.com/office/drawing/2014/main" id="{8A32F35C-6AAD-D34B-8A0D-323FE83148D8}"/>
              </a:ext>
            </a:extLst>
          </p:cNvPr>
          <p:cNvSpPr txBox="1"/>
          <p:nvPr/>
        </p:nvSpPr>
        <p:spPr>
          <a:xfrm>
            <a:off x="2566483" y="10510"/>
            <a:ext cx="4011034" cy="584775"/>
          </a:xfrm>
          <a:prstGeom prst="rect">
            <a:avLst/>
          </a:prstGeom>
          <a:noFill/>
        </p:spPr>
        <p:txBody>
          <a:bodyPr wrap="none" rtlCol="0">
            <a:spAutoFit/>
          </a:bodyPr>
          <a:lstStyle/>
          <a:p>
            <a:r>
              <a:rPr lang="en-US" sz="3200" dirty="0">
                <a:solidFill>
                  <a:schemeClr val="bg1"/>
                </a:solidFill>
                <a:latin typeface="Helvetica" pitchFamily="2" charset="0"/>
              </a:rPr>
              <a:t>Argo Floats vs Glider</a:t>
            </a:r>
          </a:p>
        </p:txBody>
      </p:sp>
      <p:sp>
        <p:nvSpPr>
          <p:cNvPr id="5" name="Rectangle 4">
            <a:extLst>
              <a:ext uri="{FF2B5EF4-FFF2-40B4-BE49-F238E27FC236}">
                <a16:creationId xmlns:a16="http://schemas.microsoft.com/office/drawing/2014/main" id="{CD5D91ED-61C7-5D4D-B303-05B16C29EB5A}"/>
              </a:ext>
            </a:extLst>
          </p:cNvPr>
          <p:cNvSpPr/>
          <p:nvPr/>
        </p:nvSpPr>
        <p:spPr>
          <a:xfrm>
            <a:off x="2327635" y="606237"/>
            <a:ext cx="4488729" cy="584775"/>
          </a:xfrm>
          <a:prstGeom prst="rect">
            <a:avLst/>
          </a:prstGeom>
        </p:spPr>
        <p:txBody>
          <a:bodyPr wrap="none">
            <a:spAutoFit/>
          </a:bodyPr>
          <a:lstStyle/>
          <a:p>
            <a:r>
              <a:rPr lang="en-US" sz="3200" dirty="0">
                <a:latin typeface="Helvetica" pitchFamily="2" charset="0"/>
              </a:rPr>
              <a:t>2019 Hurricane Season</a:t>
            </a:r>
          </a:p>
        </p:txBody>
      </p:sp>
    </p:spTree>
    <p:extLst>
      <p:ext uri="{BB962C8B-B14F-4D97-AF65-F5344CB8AC3E}">
        <p14:creationId xmlns:p14="http://schemas.microsoft.com/office/powerpoint/2010/main" val="2799062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020FCE-E0BC-B347-B2D6-BE13C754EFC9}"/>
              </a:ext>
            </a:extLst>
          </p:cNvPr>
          <p:cNvPicPr>
            <a:picLocks noChangeAspect="1"/>
          </p:cNvPicPr>
          <p:nvPr/>
        </p:nvPicPr>
        <p:blipFill>
          <a:blip r:embed="rId2"/>
          <a:stretch>
            <a:fillRect/>
          </a:stretch>
        </p:blipFill>
        <p:spPr>
          <a:xfrm>
            <a:off x="134955" y="785865"/>
            <a:ext cx="8813800" cy="5105400"/>
          </a:xfrm>
          <a:prstGeom prst="rect">
            <a:avLst/>
          </a:prstGeom>
        </p:spPr>
      </p:pic>
    </p:spTree>
    <p:extLst>
      <p:ext uri="{BB962C8B-B14F-4D97-AF65-F5344CB8AC3E}">
        <p14:creationId xmlns:p14="http://schemas.microsoft.com/office/powerpoint/2010/main" val="75315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40FD0C-1362-A648-BC80-B2B2BD03B2D0}"/>
              </a:ext>
            </a:extLst>
          </p:cNvPr>
          <p:cNvPicPr>
            <a:picLocks noChangeAspect="1"/>
          </p:cNvPicPr>
          <p:nvPr/>
        </p:nvPicPr>
        <p:blipFill>
          <a:blip r:embed="rId2"/>
          <a:stretch>
            <a:fillRect/>
          </a:stretch>
        </p:blipFill>
        <p:spPr>
          <a:xfrm>
            <a:off x="134955" y="785865"/>
            <a:ext cx="8750300" cy="4965700"/>
          </a:xfrm>
          <a:prstGeom prst="rect">
            <a:avLst/>
          </a:prstGeom>
        </p:spPr>
      </p:pic>
    </p:spTree>
    <p:extLst>
      <p:ext uri="{BB962C8B-B14F-4D97-AF65-F5344CB8AC3E}">
        <p14:creationId xmlns:p14="http://schemas.microsoft.com/office/powerpoint/2010/main" val="2667729533"/>
      </p:ext>
    </p:extLst>
  </p:cSld>
  <p:clrMapOvr>
    <a:masterClrMapping/>
  </p:clrMapOvr>
</p:sld>
</file>

<file path=ppt/theme/theme1.xml><?xml version="1.0" encoding="utf-8"?>
<a:theme xmlns:a="http://schemas.openxmlformats.org/drawingml/2006/main" name="2_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OS Cover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11313</TotalTime>
  <Words>2302</Words>
  <Application>Microsoft Macintosh PowerPoint</Application>
  <PresentationFormat>On-screen Show (4:3)</PresentationFormat>
  <Paragraphs>404</Paragraphs>
  <Slides>45</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45</vt:i4>
      </vt:variant>
    </vt:vector>
  </HeadingPairs>
  <TitlesOfParts>
    <vt:vector size="57" baseType="lpstr">
      <vt:lpstr>Arial</vt:lpstr>
      <vt:lpstr>Calibri</vt:lpstr>
      <vt:lpstr>Century Gothic</vt:lpstr>
      <vt:lpstr>Courier New</vt:lpstr>
      <vt:lpstr>Helvetica</vt:lpstr>
      <vt:lpstr>Helvetica Neue</vt:lpstr>
      <vt:lpstr>Helvetica Neue Medium</vt:lpstr>
      <vt:lpstr>Merriweather Light</vt:lpstr>
      <vt:lpstr>Rockwell</vt:lpstr>
      <vt:lpstr>Verdana</vt:lpstr>
      <vt:lpstr>2_IOOS PowerPoint Masters_012716</vt:lpstr>
      <vt:lpstr>IOOS Cover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Ocean Forecasting System (GOFS)</vt:lpstr>
      <vt:lpstr>Hurricane Coupled Ocean-Atmosphere</vt:lpstr>
      <vt:lpstr>Hurricane Coupled Ocean-Atmosphere</vt:lpstr>
      <vt:lpstr>NOAA Hurricane Forecasting Models</vt:lpstr>
      <vt:lpstr>Hurricane Michael</vt:lpstr>
      <vt:lpstr>NCODA Temperature Increments</vt:lpstr>
      <vt:lpstr>Hurricane Michael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Maria Aristizabal Vargas</cp:lastModifiedBy>
  <cp:revision>116</cp:revision>
  <dcterms:created xsi:type="dcterms:W3CDTF">2020-03-02T21:55:24Z</dcterms:created>
  <dcterms:modified xsi:type="dcterms:W3CDTF">2020-08-04T21:00:31Z</dcterms:modified>
</cp:coreProperties>
</file>