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79" r:id="rId2"/>
    <p:sldMasterId id="2147483690" r:id="rId3"/>
  </p:sldMasterIdLst>
  <p:notesMasterIdLst>
    <p:notesMasterId r:id="rId31"/>
  </p:notesMasterIdLst>
  <p:sldIdLst>
    <p:sldId id="598" r:id="rId4"/>
    <p:sldId id="599" r:id="rId5"/>
    <p:sldId id="594" r:id="rId6"/>
    <p:sldId id="667" r:id="rId7"/>
    <p:sldId id="671" r:id="rId8"/>
    <p:sldId id="580" r:id="rId9"/>
    <p:sldId id="715" r:id="rId10"/>
    <p:sldId id="716" r:id="rId11"/>
    <p:sldId id="717" r:id="rId12"/>
    <p:sldId id="718" r:id="rId13"/>
    <p:sldId id="680" r:id="rId14"/>
    <p:sldId id="719" r:id="rId15"/>
    <p:sldId id="606" r:id="rId16"/>
    <p:sldId id="720" r:id="rId17"/>
    <p:sldId id="721" r:id="rId18"/>
    <p:sldId id="681" r:id="rId19"/>
    <p:sldId id="683" r:id="rId20"/>
    <p:sldId id="723" r:id="rId21"/>
    <p:sldId id="724" r:id="rId22"/>
    <p:sldId id="725" r:id="rId23"/>
    <p:sldId id="722" r:id="rId24"/>
    <p:sldId id="726" r:id="rId25"/>
    <p:sldId id="727" r:id="rId26"/>
    <p:sldId id="730" r:id="rId27"/>
    <p:sldId id="731" r:id="rId28"/>
    <p:sldId id="728" r:id="rId29"/>
    <p:sldId id="72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E79"/>
    <a:srgbClr val="C00000"/>
    <a:srgbClr val="F000BB"/>
    <a:srgbClr val="C00095"/>
    <a:srgbClr val="FF30DD"/>
    <a:srgbClr val="8C0082"/>
    <a:srgbClr val="6A1675"/>
    <a:srgbClr val="A034B1"/>
    <a:srgbClr val="9538B4"/>
    <a:srgbClr val="525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43"/>
  </p:normalViewPr>
  <p:slideViewPr>
    <p:cSldViewPr snapToGrid="0" snapToObjects="1" showGuides="1">
      <p:cViewPr varScale="1">
        <p:scale>
          <a:sx n="131" d="100"/>
          <a:sy n="131" d="100"/>
        </p:scale>
        <p:origin x="1624" y="184"/>
      </p:cViewPr>
      <p:guideLst>
        <p:guide orient="horz" pos="2136"/>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0DABA3-E33C-104F-ADF5-5111973520E5}" type="datetimeFigureOut">
              <a:rPr lang="en-US" smtClean="0"/>
              <a:t>9/2/20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BBD69-9706-1340-8D26-1A53EC623330}" type="slidenum">
              <a:rPr lang="en-US" smtClean="0"/>
              <a:t>‹#›</a:t>
            </a:fld>
            <a:endParaRPr lang="en-US"/>
          </a:p>
        </p:txBody>
      </p:sp>
    </p:spTree>
    <p:extLst>
      <p:ext uri="{BB962C8B-B14F-4D97-AF65-F5344CB8AC3E}">
        <p14:creationId xmlns:p14="http://schemas.microsoft.com/office/powerpoint/2010/main" val="307175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ED5FE-8947-4743-B3B0-6CC04066E720}" type="slidenum">
              <a:rPr lang="en-US" smtClean="0"/>
              <a:t>18</a:t>
            </a:fld>
            <a:endParaRPr lang="en-US"/>
          </a:p>
        </p:txBody>
      </p:sp>
    </p:spTree>
    <p:extLst>
      <p:ext uri="{BB962C8B-B14F-4D97-AF65-F5344CB8AC3E}">
        <p14:creationId xmlns:p14="http://schemas.microsoft.com/office/powerpoint/2010/main" val="300175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ED5FE-8947-4743-B3B0-6CC04066E720}" type="slidenum">
              <a:rPr lang="en-US" smtClean="0"/>
              <a:t>19</a:t>
            </a:fld>
            <a:endParaRPr lang="en-US"/>
          </a:p>
        </p:txBody>
      </p:sp>
    </p:spTree>
    <p:extLst>
      <p:ext uri="{BB962C8B-B14F-4D97-AF65-F5344CB8AC3E}">
        <p14:creationId xmlns:p14="http://schemas.microsoft.com/office/powerpoint/2010/main" val="2164336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6"/>
        <p:cNvGrpSpPr/>
        <p:nvPr/>
      </p:nvGrpSpPr>
      <p:grpSpPr>
        <a:xfrm>
          <a:off x="0" y="0"/>
          <a:ext cx="0" cy="0"/>
          <a:chOff x="0" y="0"/>
          <a:chExt cx="0" cy="0"/>
        </a:xfrm>
      </p:grpSpPr>
      <p:sp>
        <p:nvSpPr>
          <p:cNvPr id="7" name="Google Shape;7;p2"/>
          <p:cNvSpPr txBox="1">
            <a:spLocks noGrp="1"/>
          </p:cNvSpPr>
          <p:nvPr>
            <p:ph type="ctrTitle"/>
          </p:nvPr>
        </p:nvSpPr>
        <p:spPr>
          <a:xfrm>
            <a:off x="685800" y="1600200"/>
            <a:ext cx="7772400" cy="14700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9pPr>
          </a:lstStyle>
          <a:p>
            <a:endParaRPr/>
          </a:p>
        </p:txBody>
      </p:sp>
      <p:sp>
        <p:nvSpPr>
          <p:cNvPr id="8" name="Google Shape;8;p2"/>
          <p:cNvSpPr txBox="1">
            <a:spLocks noGrp="1"/>
          </p:cNvSpPr>
          <p:nvPr>
            <p:ph type="subTitle" idx="1"/>
          </p:nvPr>
        </p:nvSpPr>
        <p:spPr>
          <a:xfrm>
            <a:off x="1371600" y="3124200"/>
            <a:ext cx="6400800" cy="1752900"/>
          </a:xfrm>
          <a:prstGeom prst="rect">
            <a:avLst/>
          </a:prstGeom>
          <a:noFill/>
          <a:ln>
            <a:noFill/>
          </a:ln>
        </p:spPr>
        <p:txBody>
          <a:bodyPr spcFirstLastPara="1" wrap="square" lIns="91425" tIns="45700" rIns="91425" bIns="45700" anchor="t" anchorCtr="0"/>
          <a:lstStyle>
            <a:lvl1pPr marR="0" lvl="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Rockwell"/>
                <a:ea typeface="Rockwell"/>
                <a:cs typeface="Rockwell"/>
                <a:sym typeface="Rockwel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Rockwell"/>
                <a:ea typeface="Rockwell"/>
                <a:cs typeface="Rockwell"/>
                <a:sym typeface="Rockwel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Rockwell"/>
                <a:ea typeface="Rockwell"/>
                <a:cs typeface="Rockwell"/>
                <a:sym typeface="Rockwel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Rockwell"/>
                <a:ea typeface="Rockwell"/>
                <a:cs typeface="Rockwell"/>
                <a:sym typeface="Rockwel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3998729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p1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560"/>
              </a:spcBef>
              <a:spcAft>
                <a:spcPts val="0"/>
              </a:spcAft>
              <a:buClr>
                <a:schemeClr val="dk2"/>
              </a:buClr>
              <a:buSzPts val="2800"/>
              <a:buFont typeface="Arial"/>
              <a:buNone/>
              <a:defRPr sz="2800" b="0" i="0" u="none" strike="noStrike" cap="none">
                <a:solidFill>
                  <a:schemeClr val="dk2"/>
                </a:solidFill>
                <a:latin typeface="Century Gothic"/>
                <a:ea typeface="Century Gothic"/>
                <a:cs typeface="Century Gothic"/>
                <a:sym typeface="Century Gothic"/>
              </a:defRPr>
            </a:lvl1pPr>
            <a:lvl2pPr marR="0" lvl="1" algn="l" rtl="0">
              <a:spcBef>
                <a:spcPts val="560"/>
              </a:spcBef>
              <a:spcAft>
                <a:spcPts val="0"/>
              </a:spcAft>
              <a:buClr>
                <a:schemeClr val="dk2"/>
              </a:buClr>
              <a:buSzPts val="2800"/>
              <a:buFont typeface="Arial"/>
              <a:buNone/>
              <a:defRPr sz="2800" b="0" i="0" u="none" strike="noStrike" cap="none">
                <a:solidFill>
                  <a:schemeClr val="dk2"/>
                </a:solidFill>
                <a:latin typeface="Century Gothic"/>
                <a:ea typeface="Century Gothic"/>
                <a:cs typeface="Century Gothic"/>
                <a:sym typeface="Century Gothic"/>
              </a:defRPr>
            </a:lvl2pPr>
            <a:lvl3pPr marR="0" lvl="2" algn="l" rtl="0">
              <a:spcBef>
                <a:spcPts val="480"/>
              </a:spcBef>
              <a:spcAft>
                <a:spcPts val="0"/>
              </a:spcAft>
              <a:buClr>
                <a:schemeClr val="dk2"/>
              </a:buClr>
              <a:buSzPts val="2400"/>
              <a:buFont typeface="Courier New"/>
              <a:buNone/>
              <a:defRPr sz="2400" b="0" i="0" u="none" strike="noStrike" cap="none">
                <a:solidFill>
                  <a:schemeClr val="dk2"/>
                </a:solidFill>
                <a:latin typeface="Century Gothic"/>
                <a:ea typeface="Century Gothic"/>
                <a:cs typeface="Century Gothic"/>
                <a:sym typeface="Century Gothic"/>
              </a:defRPr>
            </a:lvl3pPr>
            <a:lvl4pPr marR="0" lvl="3" algn="l" rtl="0">
              <a:spcBef>
                <a:spcPts val="400"/>
              </a:spcBef>
              <a:spcAft>
                <a:spcPts val="0"/>
              </a:spcAft>
              <a:buClr>
                <a:schemeClr val="dk2"/>
              </a:buClr>
              <a:buSzPts val="2000"/>
              <a:buFont typeface="Arial"/>
              <a:buNone/>
              <a:defRPr sz="2000" b="0" i="0" u="none" strike="noStrike" cap="none">
                <a:solidFill>
                  <a:schemeClr val="dk2"/>
                </a:solidFill>
                <a:latin typeface="Century Gothic"/>
                <a:ea typeface="Century Gothic"/>
                <a:cs typeface="Century Gothic"/>
                <a:sym typeface="Century Gothic"/>
              </a:defRPr>
            </a:lvl4pPr>
            <a:lvl5pPr marR="0" lvl="4" algn="l" rtl="0">
              <a:spcBef>
                <a:spcPts val="400"/>
              </a:spcBef>
              <a:spcAft>
                <a:spcPts val="0"/>
              </a:spcAft>
              <a:buClr>
                <a:schemeClr val="dk2"/>
              </a:buClr>
              <a:buSzPts val="2000"/>
              <a:buFont typeface="Arial"/>
              <a:buNone/>
              <a:defRPr sz="2000" b="0" i="0" u="none" strike="noStrike" cap="none">
                <a:solidFill>
                  <a:schemeClr val="dk2"/>
                </a:solidFill>
                <a:latin typeface="Century Gothic"/>
                <a:ea typeface="Century Gothic"/>
                <a:cs typeface="Century Gothic"/>
                <a:sym typeface="Century Gothic"/>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1" name="Google Shape;51;p13"/>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2"/>
              </a:buClr>
              <a:buSzPts val="1400"/>
              <a:buNone/>
              <a:defRPr sz="1400"/>
            </a:lvl1pPr>
            <a:lvl2pPr marL="914400" lvl="1" indent="-228600" algn="l" rtl="0">
              <a:spcBef>
                <a:spcPts val="240"/>
              </a:spcBef>
              <a:spcAft>
                <a:spcPts val="0"/>
              </a:spcAft>
              <a:buClr>
                <a:schemeClr val="dk2"/>
              </a:buClr>
              <a:buSzPts val="1200"/>
              <a:buNone/>
              <a:defRPr sz="1200"/>
            </a:lvl2pPr>
            <a:lvl3pPr marL="1371600" lvl="2" indent="-228600" algn="l" rtl="0">
              <a:spcBef>
                <a:spcPts val="200"/>
              </a:spcBef>
              <a:spcAft>
                <a:spcPts val="0"/>
              </a:spcAft>
              <a:buClr>
                <a:schemeClr val="dk2"/>
              </a:buClr>
              <a:buSzPts val="1000"/>
              <a:buNone/>
              <a:defRPr sz="1000"/>
            </a:lvl3pPr>
            <a:lvl4pPr marL="1828800" lvl="3" indent="-228600" algn="l" rtl="0">
              <a:spcBef>
                <a:spcPts val="180"/>
              </a:spcBef>
              <a:spcAft>
                <a:spcPts val="0"/>
              </a:spcAft>
              <a:buClr>
                <a:schemeClr val="dk2"/>
              </a:buClr>
              <a:buSzPts val="900"/>
              <a:buNone/>
              <a:defRPr sz="900"/>
            </a:lvl4pPr>
            <a:lvl5pPr marL="2286000" lvl="4" indent="-228600" algn="l" rtl="0">
              <a:spcBef>
                <a:spcPts val="180"/>
              </a:spcBef>
              <a:spcAft>
                <a:spcPts val="0"/>
              </a:spcAft>
              <a:buClr>
                <a:schemeClr val="dk2"/>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2" name="Google Shape;52;p13"/>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434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457200" y="609600"/>
            <a:ext cx="3008400" cy="825600"/>
          </a:xfrm>
          <a:prstGeom prst="rect">
            <a:avLst/>
          </a:prstGeom>
          <a:noFill/>
          <a:ln>
            <a:noFill/>
          </a:ln>
        </p:spPr>
        <p:txBody>
          <a:bodyPr spcFirstLastPara="1" wrap="square" lIns="91425" tIns="45700" rIns="91425" bIns="45700" anchor="b" anchorCtr="0"/>
          <a:lstStyle>
            <a:lvl1pPr lvl="0" algn="l" rtl="0">
              <a:spcBef>
                <a:spcPts val="0"/>
              </a:spcBef>
              <a:spcAft>
                <a:spcPts val="0"/>
              </a:spcAft>
              <a:buSzPts val="1400"/>
              <a:buNone/>
              <a:defRPr sz="2000" b="1">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3575050" y="609600"/>
            <a:ext cx="5111700" cy="5516700"/>
          </a:xfrm>
          <a:prstGeom prst="rect">
            <a:avLst/>
          </a:prstGeom>
          <a:noFill/>
          <a:ln>
            <a:noFill/>
          </a:ln>
        </p:spPr>
        <p:txBody>
          <a:bodyPr spcFirstLastPara="1" wrap="square" lIns="91425" tIns="45700" rIns="91425" bIns="45700" anchor="t" anchorCtr="0"/>
          <a:lstStyle>
            <a:lvl1pPr marL="457200" lvl="0" indent="-228600" algn="l" rtl="0">
              <a:spcBef>
                <a:spcPts val="560"/>
              </a:spcBef>
              <a:spcAft>
                <a:spcPts val="0"/>
              </a:spcAft>
              <a:buSzPts val="1400"/>
              <a:buNone/>
              <a:defRPr sz="2800"/>
            </a:lvl1pPr>
            <a:lvl2pPr marL="914400" lvl="1" indent="-381000" algn="l" rtl="0">
              <a:spcBef>
                <a:spcPts val="480"/>
              </a:spcBef>
              <a:spcAft>
                <a:spcPts val="0"/>
              </a:spcAft>
              <a:buClr>
                <a:schemeClr val="dk2"/>
              </a:buClr>
              <a:buSzPts val="2400"/>
              <a:buChar char="•"/>
              <a:defRPr sz="2400"/>
            </a:lvl2pPr>
            <a:lvl3pPr marL="1371600" lvl="2" indent="-355600" algn="l" rtl="0">
              <a:spcBef>
                <a:spcPts val="400"/>
              </a:spcBef>
              <a:spcAft>
                <a:spcPts val="0"/>
              </a:spcAft>
              <a:buClr>
                <a:schemeClr val="dk2"/>
              </a:buClr>
              <a:buSzPts val="2000"/>
              <a:buChar char="o"/>
              <a:defRPr sz="20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55600" algn="l" rtl="0">
              <a:spcBef>
                <a:spcPts val="400"/>
              </a:spcBef>
              <a:spcAft>
                <a:spcPts val="0"/>
              </a:spcAft>
              <a:buClr>
                <a:schemeClr val="dk1"/>
              </a:buClr>
              <a:buSzPts val="2000"/>
              <a:buChar char="•"/>
              <a:defRPr sz="2000"/>
            </a:lvl6pPr>
            <a:lvl7pPr marL="3200400" lvl="6" indent="-355600" algn="l" rtl="0">
              <a:spcBef>
                <a:spcPts val="400"/>
              </a:spcBef>
              <a:spcAft>
                <a:spcPts val="0"/>
              </a:spcAft>
              <a:buClr>
                <a:schemeClr val="dk1"/>
              </a:buClr>
              <a:buSzPts val="2000"/>
              <a:buChar char="•"/>
              <a:defRPr sz="2000"/>
            </a:lvl7pPr>
            <a:lvl8pPr marL="3657600" lvl="7" indent="-355600" algn="l" rtl="0">
              <a:spcBef>
                <a:spcPts val="400"/>
              </a:spcBef>
              <a:spcAft>
                <a:spcPts val="0"/>
              </a:spcAft>
              <a:buClr>
                <a:schemeClr val="dk1"/>
              </a:buClr>
              <a:buSzPts val="2000"/>
              <a:buChar char="•"/>
              <a:defRPr sz="2000"/>
            </a:lvl8pPr>
            <a:lvl9pPr marL="4114800" lvl="8" indent="-355600" algn="l" rtl="0">
              <a:spcBef>
                <a:spcPts val="4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lvl="0" indent="-228600" algn="l" rtl="0">
              <a:spcBef>
                <a:spcPts val="280"/>
              </a:spcBef>
              <a:spcAft>
                <a:spcPts val="0"/>
              </a:spcAft>
              <a:buClr>
                <a:schemeClr val="dk2"/>
              </a:buClr>
              <a:buSzPts val="1400"/>
              <a:buNone/>
              <a:defRPr sz="1400"/>
            </a:lvl1pPr>
            <a:lvl2pPr marL="914400" lvl="1" indent="-228600" algn="l" rtl="0">
              <a:spcBef>
                <a:spcPts val="240"/>
              </a:spcBef>
              <a:spcAft>
                <a:spcPts val="0"/>
              </a:spcAft>
              <a:buClr>
                <a:schemeClr val="dk2"/>
              </a:buClr>
              <a:buSzPts val="1200"/>
              <a:buNone/>
              <a:defRPr sz="1200"/>
            </a:lvl2pPr>
            <a:lvl3pPr marL="1371600" lvl="2" indent="-228600" algn="l" rtl="0">
              <a:spcBef>
                <a:spcPts val="200"/>
              </a:spcBef>
              <a:spcAft>
                <a:spcPts val="0"/>
              </a:spcAft>
              <a:buClr>
                <a:schemeClr val="dk2"/>
              </a:buClr>
              <a:buSzPts val="1000"/>
              <a:buNone/>
              <a:defRPr sz="1000"/>
            </a:lvl3pPr>
            <a:lvl4pPr marL="1828800" lvl="3" indent="-228600" algn="l" rtl="0">
              <a:spcBef>
                <a:spcPts val="180"/>
              </a:spcBef>
              <a:spcAft>
                <a:spcPts val="0"/>
              </a:spcAft>
              <a:buClr>
                <a:schemeClr val="dk2"/>
              </a:buClr>
              <a:buSzPts val="900"/>
              <a:buNone/>
              <a:defRPr sz="900"/>
            </a:lvl4pPr>
            <a:lvl5pPr marL="2286000" lvl="4" indent="-228600" algn="l" rtl="0">
              <a:spcBef>
                <a:spcPts val="180"/>
              </a:spcBef>
              <a:spcAft>
                <a:spcPts val="0"/>
              </a:spcAft>
              <a:buClr>
                <a:schemeClr val="dk2"/>
              </a:buClr>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58" name="Google Shape;58;p14"/>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56816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5"/>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15"/>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896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6"/>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2"/>
              </a:buClr>
              <a:buSzPts val="2400"/>
              <a:buNone/>
              <a:defRPr sz="2400" b="1"/>
            </a:lvl1pPr>
            <a:lvl2pPr marL="914400" lvl="1" indent="-228600" algn="l" rtl="0">
              <a:spcBef>
                <a:spcPts val="400"/>
              </a:spcBef>
              <a:spcAft>
                <a:spcPts val="0"/>
              </a:spcAft>
              <a:buClr>
                <a:schemeClr val="dk2"/>
              </a:buClr>
              <a:buSzPts val="2000"/>
              <a:buNone/>
              <a:defRPr sz="2000" b="1"/>
            </a:lvl2pPr>
            <a:lvl3pPr marL="1371600" lvl="2" indent="-228600" algn="l" rtl="0">
              <a:spcBef>
                <a:spcPts val="360"/>
              </a:spcBef>
              <a:spcAft>
                <a:spcPts val="0"/>
              </a:spcAft>
              <a:buClr>
                <a:schemeClr val="dk2"/>
              </a:buClr>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7" name="Google Shape;67;p16"/>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lvl="0" indent="-228600" algn="l" rtl="0">
              <a:spcBef>
                <a:spcPts val="480"/>
              </a:spcBef>
              <a:spcAft>
                <a:spcPts val="0"/>
              </a:spcAft>
              <a:buSzPts val="1400"/>
              <a:buNone/>
              <a:defRPr sz="2400"/>
            </a:lvl1pPr>
            <a:lvl2pPr marL="914400" lvl="1" indent="-355600" algn="l" rtl="0">
              <a:spcBef>
                <a:spcPts val="400"/>
              </a:spcBef>
              <a:spcAft>
                <a:spcPts val="0"/>
              </a:spcAft>
              <a:buClr>
                <a:schemeClr val="dk2"/>
              </a:buClr>
              <a:buSzPts val="2000"/>
              <a:buChar char="•"/>
              <a:defRPr sz="2000"/>
            </a:lvl2pPr>
            <a:lvl3pPr marL="1371600" lvl="2" indent="-342900" algn="l" rtl="0">
              <a:spcBef>
                <a:spcPts val="360"/>
              </a:spcBef>
              <a:spcAft>
                <a:spcPts val="0"/>
              </a:spcAft>
              <a:buClr>
                <a:schemeClr val="dk2"/>
              </a:buClr>
              <a:buSzPts val="1800"/>
              <a:buChar char="o"/>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68" name="Google Shape;68;p16"/>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2"/>
              </a:buClr>
              <a:buSzPts val="2400"/>
              <a:buNone/>
              <a:defRPr sz="2400" b="1"/>
            </a:lvl1pPr>
            <a:lvl2pPr marL="914400" lvl="1" indent="-228600" algn="l" rtl="0">
              <a:spcBef>
                <a:spcPts val="400"/>
              </a:spcBef>
              <a:spcAft>
                <a:spcPts val="0"/>
              </a:spcAft>
              <a:buClr>
                <a:schemeClr val="dk2"/>
              </a:buClr>
              <a:buSzPts val="2000"/>
              <a:buNone/>
              <a:defRPr sz="2000" b="1"/>
            </a:lvl2pPr>
            <a:lvl3pPr marL="1371600" lvl="2" indent="-228600" algn="l" rtl="0">
              <a:spcBef>
                <a:spcPts val="360"/>
              </a:spcBef>
              <a:spcAft>
                <a:spcPts val="0"/>
              </a:spcAft>
              <a:buClr>
                <a:schemeClr val="dk2"/>
              </a:buClr>
              <a:buSzPts val="1800"/>
              <a:buNone/>
              <a:defRPr sz="1800" b="1"/>
            </a:lvl3pPr>
            <a:lvl4pPr marL="1828800" lvl="3" indent="-228600" algn="l" rtl="0">
              <a:spcBef>
                <a:spcPts val="320"/>
              </a:spcBef>
              <a:spcAft>
                <a:spcPts val="0"/>
              </a:spcAft>
              <a:buClr>
                <a:schemeClr val="dk2"/>
              </a:buClr>
              <a:buSzPts val="1600"/>
              <a:buNone/>
              <a:defRPr sz="1600" b="1"/>
            </a:lvl4pPr>
            <a:lvl5pPr marL="2286000" lvl="4" indent="-228600" algn="l" rtl="0">
              <a:spcBef>
                <a:spcPts val="320"/>
              </a:spcBef>
              <a:spcAft>
                <a:spcPts val="0"/>
              </a:spcAft>
              <a:buClr>
                <a:schemeClr val="dk2"/>
              </a:buClr>
              <a:buSzPts val="1600"/>
              <a:buNone/>
              <a:defRPr sz="1600" b="1"/>
            </a:lvl5pPr>
            <a:lvl6pPr marL="2743200" lvl="5" indent="-228600" algn="l" rtl="0">
              <a:spcBef>
                <a:spcPts val="320"/>
              </a:spcBef>
              <a:spcAft>
                <a:spcPts val="0"/>
              </a:spcAft>
              <a:buClr>
                <a:schemeClr val="dk1"/>
              </a:buClr>
              <a:buSzPts val="1600"/>
              <a:buNone/>
              <a:defRPr sz="1600" b="1"/>
            </a:lvl6pPr>
            <a:lvl7pPr marL="3200400" lvl="6" indent="-228600" algn="l" rtl="0">
              <a:spcBef>
                <a:spcPts val="320"/>
              </a:spcBef>
              <a:spcAft>
                <a:spcPts val="0"/>
              </a:spcAft>
              <a:buClr>
                <a:schemeClr val="dk1"/>
              </a:buClr>
              <a:buSzPts val="1600"/>
              <a:buNone/>
              <a:defRPr sz="1600" b="1"/>
            </a:lvl7pPr>
            <a:lvl8pPr marL="3657600" lvl="7" indent="-228600" algn="l" rtl="0">
              <a:spcBef>
                <a:spcPts val="320"/>
              </a:spcBef>
              <a:spcAft>
                <a:spcPts val="0"/>
              </a:spcAft>
              <a:buClr>
                <a:schemeClr val="dk1"/>
              </a:buClr>
              <a:buSzPts val="1600"/>
              <a:buNone/>
              <a:defRPr sz="1600" b="1"/>
            </a:lvl8pPr>
            <a:lvl9pPr marL="4114800" lvl="8" indent="-228600" algn="l" rtl="0">
              <a:spcBef>
                <a:spcPts val="320"/>
              </a:spcBef>
              <a:spcAft>
                <a:spcPts val="0"/>
              </a:spcAft>
              <a:buClr>
                <a:schemeClr val="dk1"/>
              </a:buClr>
              <a:buSzPts val="1600"/>
              <a:buNone/>
              <a:defRPr sz="1600" b="1"/>
            </a:lvl9pPr>
          </a:lstStyle>
          <a:p>
            <a:endParaRPr/>
          </a:p>
        </p:txBody>
      </p:sp>
      <p:sp>
        <p:nvSpPr>
          <p:cNvPr id="69" name="Google Shape;69;p16"/>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lvl="0" indent="-228600" algn="l" rtl="0">
              <a:spcBef>
                <a:spcPts val="480"/>
              </a:spcBef>
              <a:spcAft>
                <a:spcPts val="0"/>
              </a:spcAft>
              <a:buSzPts val="1400"/>
              <a:buNone/>
              <a:defRPr sz="2400"/>
            </a:lvl1pPr>
            <a:lvl2pPr marL="914400" lvl="1" indent="-355600" algn="l" rtl="0">
              <a:spcBef>
                <a:spcPts val="400"/>
              </a:spcBef>
              <a:spcAft>
                <a:spcPts val="0"/>
              </a:spcAft>
              <a:buClr>
                <a:schemeClr val="dk2"/>
              </a:buClr>
              <a:buSzPts val="2000"/>
              <a:buChar char="•"/>
              <a:defRPr sz="2000"/>
            </a:lvl2pPr>
            <a:lvl3pPr marL="1371600" lvl="2" indent="-342900" algn="l" rtl="0">
              <a:spcBef>
                <a:spcPts val="360"/>
              </a:spcBef>
              <a:spcAft>
                <a:spcPts val="0"/>
              </a:spcAft>
              <a:buClr>
                <a:schemeClr val="dk2"/>
              </a:buClr>
              <a:buSzPts val="1800"/>
              <a:buChar char="o"/>
              <a:defRPr sz="1800"/>
            </a:lvl3pPr>
            <a:lvl4pPr marL="1828800" lvl="3" indent="-330200" algn="l" rtl="0">
              <a:spcBef>
                <a:spcPts val="320"/>
              </a:spcBef>
              <a:spcAft>
                <a:spcPts val="0"/>
              </a:spcAft>
              <a:buClr>
                <a:schemeClr val="dk2"/>
              </a:buClr>
              <a:buSzPts val="1600"/>
              <a:buChar char="–"/>
              <a:defRPr sz="1600"/>
            </a:lvl4pPr>
            <a:lvl5pPr marL="2286000" lvl="4" indent="-330200" algn="l" rtl="0">
              <a:spcBef>
                <a:spcPts val="320"/>
              </a:spcBef>
              <a:spcAft>
                <a:spcPts val="0"/>
              </a:spcAft>
              <a:buClr>
                <a:schemeClr val="dk2"/>
              </a:buClr>
              <a:buSzPts val="1600"/>
              <a:buChar char="»"/>
              <a:defRPr sz="1600"/>
            </a:lvl5pPr>
            <a:lvl6pPr marL="2743200" lvl="5" indent="-330200" algn="l" rtl="0">
              <a:spcBef>
                <a:spcPts val="320"/>
              </a:spcBef>
              <a:spcAft>
                <a:spcPts val="0"/>
              </a:spcAft>
              <a:buClr>
                <a:schemeClr val="dk1"/>
              </a:buClr>
              <a:buSzPts val="1600"/>
              <a:buChar char="•"/>
              <a:defRPr sz="1600"/>
            </a:lvl6pPr>
            <a:lvl7pPr marL="3200400" lvl="6" indent="-330200" algn="l" rtl="0">
              <a:spcBef>
                <a:spcPts val="320"/>
              </a:spcBef>
              <a:spcAft>
                <a:spcPts val="0"/>
              </a:spcAft>
              <a:buClr>
                <a:schemeClr val="dk1"/>
              </a:buClr>
              <a:buSzPts val="1600"/>
              <a:buChar char="•"/>
              <a:defRPr sz="1600"/>
            </a:lvl7pPr>
            <a:lvl8pPr marL="3657600" lvl="7" indent="-330200" algn="l" rtl="0">
              <a:spcBef>
                <a:spcPts val="320"/>
              </a:spcBef>
              <a:spcAft>
                <a:spcPts val="0"/>
              </a:spcAft>
              <a:buClr>
                <a:schemeClr val="dk1"/>
              </a:buClr>
              <a:buSzPts val="1600"/>
              <a:buChar char="•"/>
              <a:defRPr sz="1600"/>
            </a:lvl8pPr>
            <a:lvl9pPr marL="4114800" lvl="8" indent="-330200" algn="l" rtl="0">
              <a:spcBef>
                <a:spcPts val="320"/>
              </a:spcBef>
              <a:spcAft>
                <a:spcPts val="0"/>
              </a:spcAft>
              <a:buClr>
                <a:schemeClr val="dk1"/>
              </a:buClr>
              <a:buSzPts val="1600"/>
              <a:buChar char="•"/>
              <a:defRPr sz="1600"/>
            </a:lvl9pPr>
          </a:lstStyle>
          <a:p>
            <a:endParaRPr/>
          </a:p>
        </p:txBody>
      </p:sp>
      <p:sp>
        <p:nvSpPr>
          <p:cNvPr id="70" name="Google Shape;70;p16"/>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0301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228600" algn="l" rtl="0">
              <a:spcBef>
                <a:spcPts val="560"/>
              </a:spcBef>
              <a:spcAft>
                <a:spcPts val="0"/>
              </a:spcAft>
              <a:buSzPts val="1400"/>
              <a:buNone/>
              <a:defRPr sz="2800"/>
            </a:lvl1pPr>
            <a:lvl2pPr marL="914400" lvl="1" indent="-381000" algn="l" rtl="0">
              <a:spcBef>
                <a:spcPts val="480"/>
              </a:spcBef>
              <a:spcAft>
                <a:spcPts val="0"/>
              </a:spcAft>
              <a:buClr>
                <a:schemeClr val="dk2"/>
              </a:buClr>
              <a:buSzPts val="2400"/>
              <a:buChar char="•"/>
              <a:defRPr sz="2400"/>
            </a:lvl2pPr>
            <a:lvl3pPr marL="1371600" lvl="2" indent="-355600" algn="l" rtl="0">
              <a:spcBef>
                <a:spcPts val="400"/>
              </a:spcBef>
              <a:spcAft>
                <a:spcPts val="0"/>
              </a:spcAft>
              <a:buClr>
                <a:schemeClr val="dk2"/>
              </a:buClr>
              <a:buSzPts val="2000"/>
              <a:buChar char="o"/>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5" name="Google Shape;75;p17"/>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228600" algn="l" rtl="0">
              <a:spcBef>
                <a:spcPts val="560"/>
              </a:spcBef>
              <a:spcAft>
                <a:spcPts val="0"/>
              </a:spcAft>
              <a:buSzPts val="1400"/>
              <a:buNone/>
              <a:defRPr sz="2800"/>
            </a:lvl1pPr>
            <a:lvl2pPr marL="914400" lvl="1" indent="-381000" algn="l" rtl="0">
              <a:spcBef>
                <a:spcPts val="480"/>
              </a:spcBef>
              <a:spcAft>
                <a:spcPts val="0"/>
              </a:spcAft>
              <a:buClr>
                <a:schemeClr val="dk2"/>
              </a:buClr>
              <a:buSzPts val="2400"/>
              <a:buChar char="•"/>
              <a:defRPr sz="2400"/>
            </a:lvl2pPr>
            <a:lvl3pPr marL="1371600" lvl="2" indent="-355600" algn="l" rtl="0">
              <a:spcBef>
                <a:spcPts val="400"/>
              </a:spcBef>
              <a:spcAft>
                <a:spcPts val="0"/>
              </a:spcAft>
              <a:buClr>
                <a:schemeClr val="dk2"/>
              </a:buClr>
              <a:buSzPts val="2000"/>
              <a:buChar char="o"/>
              <a:defRPr sz="2000"/>
            </a:lvl3pPr>
            <a:lvl4pPr marL="1828800" lvl="3" indent="-342900" algn="l" rtl="0">
              <a:spcBef>
                <a:spcPts val="360"/>
              </a:spcBef>
              <a:spcAft>
                <a:spcPts val="0"/>
              </a:spcAft>
              <a:buClr>
                <a:schemeClr val="dk2"/>
              </a:buClr>
              <a:buSzPts val="1800"/>
              <a:buChar char="–"/>
              <a:defRPr sz="1800"/>
            </a:lvl4pPr>
            <a:lvl5pPr marL="2286000" lvl="4" indent="-342900" algn="l" rtl="0">
              <a:spcBef>
                <a:spcPts val="360"/>
              </a:spcBef>
              <a:spcAft>
                <a:spcPts val="0"/>
              </a:spcAft>
              <a:buClr>
                <a:schemeClr val="dk2"/>
              </a:buClr>
              <a:buSzPts val="1800"/>
              <a:buChar char="»"/>
              <a:defRPr sz="1800"/>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76" name="Google Shape;76;p17"/>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1111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3025546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754169-C995-3042-824B-11822E50D829}" type="datetimeFigureOut">
              <a:rPr lang="en-US" smtClean="0"/>
              <a:t>9/2/20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91CE28-5DC8-654E-8F07-5F8A0763E311}" type="slidenum">
              <a:rPr lang="en-US" smtClean="0"/>
              <a:t>‹#›</a:t>
            </a:fld>
            <a:endParaRPr lang="en-US"/>
          </a:p>
        </p:txBody>
      </p:sp>
    </p:spTree>
    <p:extLst>
      <p:ext uri="{BB962C8B-B14F-4D97-AF65-F5344CB8AC3E}">
        <p14:creationId xmlns:p14="http://schemas.microsoft.com/office/powerpoint/2010/main" val="3765265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793F-0084-CF4C-AB87-C961436B603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E26F8FF-8A58-CE48-9CE5-BFCE5F6E812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F15CF62-CF3A-4046-AF01-B7E40F60A6DA}"/>
              </a:ext>
            </a:extLst>
          </p:cNvPr>
          <p:cNvSpPr>
            <a:spLocks noGrp="1"/>
          </p:cNvSpPr>
          <p:nvPr>
            <p:ph type="dt" sz="half" idx="10"/>
          </p:nvPr>
        </p:nvSpPr>
        <p:spPr/>
        <p:txBody>
          <a:bodyPr/>
          <a:lstStyle/>
          <a:p>
            <a:fld id="{43754169-C995-3042-824B-11822E50D829}" type="datetimeFigureOut">
              <a:rPr lang="en-US" smtClean="0"/>
              <a:t>9/2/20</a:t>
            </a:fld>
            <a:endParaRPr lang="en-US"/>
          </a:p>
        </p:txBody>
      </p:sp>
      <p:sp>
        <p:nvSpPr>
          <p:cNvPr id="5" name="Footer Placeholder 4">
            <a:extLst>
              <a:ext uri="{FF2B5EF4-FFF2-40B4-BE49-F238E27FC236}">
                <a16:creationId xmlns:a16="http://schemas.microsoft.com/office/drawing/2014/main" id="{E558236B-23AF-8F4D-B108-DD8722638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50F99-814E-A942-BA49-D682645E9A8B}"/>
              </a:ext>
            </a:extLst>
          </p:cNvPr>
          <p:cNvSpPr>
            <a:spLocks noGrp="1"/>
          </p:cNvSpPr>
          <p:nvPr>
            <p:ph type="sldNum" sz="quarter" idx="12"/>
          </p:nvPr>
        </p:nvSpPr>
        <p:spPr/>
        <p:txBody>
          <a:bodyPr/>
          <a:lstStyle/>
          <a:p>
            <a:fld id="{D991CE28-5DC8-654E-8F07-5F8A0763E311}" type="slidenum">
              <a:rPr lang="en-US" smtClean="0"/>
              <a:t>‹#›</a:t>
            </a:fld>
            <a:endParaRPr lang="en-US"/>
          </a:p>
        </p:txBody>
      </p:sp>
    </p:spTree>
    <p:extLst>
      <p:ext uri="{BB962C8B-B14F-4D97-AF65-F5344CB8AC3E}">
        <p14:creationId xmlns:p14="http://schemas.microsoft.com/office/powerpoint/2010/main" val="29722055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E300-52D1-2F45-B32C-362359418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B0D67F-D206-1E48-9BAE-2A0C276406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42A0A-D285-A940-A989-CDF8BF0C2B7B}"/>
              </a:ext>
            </a:extLst>
          </p:cNvPr>
          <p:cNvSpPr>
            <a:spLocks noGrp="1"/>
          </p:cNvSpPr>
          <p:nvPr>
            <p:ph type="dt" sz="half" idx="10"/>
          </p:nvPr>
        </p:nvSpPr>
        <p:spPr/>
        <p:txBody>
          <a:bodyPr/>
          <a:lstStyle/>
          <a:p>
            <a:fld id="{06502435-571F-CA40-B968-0F1244A0D9A6}" type="datetimeFigureOut">
              <a:rPr lang="en-US" smtClean="0"/>
              <a:t>9/2/20</a:t>
            </a:fld>
            <a:endParaRPr lang="en-US"/>
          </a:p>
        </p:txBody>
      </p:sp>
      <p:sp>
        <p:nvSpPr>
          <p:cNvPr id="5" name="Footer Placeholder 4">
            <a:extLst>
              <a:ext uri="{FF2B5EF4-FFF2-40B4-BE49-F238E27FC236}">
                <a16:creationId xmlns:a16="http://schemas.microsoft.com/office/drawing/2014/main" id="{8B589CF6-12A3-2241-B287-92915D3399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B47DF-8B27-B24F-8EC9-7917F1A86509}"/>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13214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019AC-C9F4-CD46-BD81-EF99CF588E7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50E3572-2139-1C44-9CDE-46F345BCEAD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C0729E-3B73-FA41-8880-A699A775EF71}"/>
              </a:ext>
            </a:extLst>
          </p:cNvPr>
          <p:cNvSpPr>
            <a:spLocks noGrp="1"/>
          </p:cNvSpPr>
          <p:nvPr>
            <p:ph type="dt" sz="half" idx="10"/>
          </p:nvPr>
        </p:nvSpPr>
        <p:spPr/>
        <p:txBody>
          <a:bodyPr/>
          <a:lstStyle/>
          <a:p>
            <a:fld id="{06502435-571F-CA40-B968-0F1244A0D9A6}" type="datetimeFigureOut">
              <a:rPr lang="en-US" smtClean="0"/>
              <a:t>9/2/20</a:t>
            </a:fld>
            <a:endParaRPr lang="en-US"/>
          </a:p>
        </p:txBody>
      </p:sp>
      <p:sp>
        <p:nvSpPr>
          <p:cNvPr id="5" name="Footer Placeholder 4">
            <a:extLst>
              <a:ext uri="{FF2B5EF4-FFF2-40B4-BE49-F238E27FC236}">
                <a16:creationId xmlns:a16="http://schemas.microsoft.com/office/drawing/2014/main" id="{1AB7546B-5308-BB43-8FE2-1B1E51A3F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6E0F1-8FF0-E249-8FDA-7AF3A10F9B27}"/>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260511891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9"/>
        <p:cNvGrpSpPr/>
        <p:nvPr/>
      </p:nvGrpSpPr>
      <p:grpSpPr>
        <a:xfrm>
          <a:off x="0" y="0"/>
          <a:ext cx="0" cy="0"/>
          <a:chOff x="0" y="0"/>
          <a:chExt cx="0" cy="0"/>
        </a:xfrm>
      </p:grpSpPr>
      <p:sp>
        <p:nvSpPr>
          <p:cNvPr id="10" name="Google Shape;10;p3"/>
          <p:cNvSpPr txBox="1">
            <a:spLocks noGrp="1"/>
          </p:cNvSpPr>
          <p:nvPr>
            <p:ph type="body" idx="1"/>
          </p:nvPr>
        </p:nvSpPr>
        <p:spPr>
          <a:xfrm>
            <a:off x="914400" y="2514600"/>
            <a:ext cx="6705600" cy="7620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960"/>
              </a:spcBef>
              <a:spcAft>
                <a:spcPts val="0"/>
              </a:spcAft>
              <a:buClr>
                <a:srgbClr val="000000"/>
              </a:buClr>
              <a:buSzPts val="1400"/>
              <a:buFont typeface="Arial"/>
              <a:buNone/>
              <a:defRPr sz="4800" b="0" i="0" u="none" strike="noStrike" cap="none">
                <a:solidFill>
                  <a:schemeClr val="lt1"/>
                </a:solidFill>
                <a:latin typeface="Rockwell"/>
                <a:ea typeface="Rockwell"/>
                <a:cs typeface="Rockwell"/>
                <a:sym typeface="Rockwel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Rockwell"/>
                <a:ea typeface="Rockwell"/>
                <a:cs typeface="Rockwell"/>
                <a:sym typeface="Rockwel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1" name="Google Shape;11;p3"/>
          <p:cNvSpPr txBox="1">
            <a:spLocks noGrp="1"/>
          </p:cNvSpPr>
          <p:nvPr>
            <p:ph type="body" idx="2"/>
          </p:nvPr>
        </p:nvSpPr>
        <p:spPr>
          <a:xfrm>
            <a:off x="914400" y="3276600"/>
            <a:ext cx="6705600" cy="4572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400"/>
              </a:spcBef>
              <a:spcAft>
                <a:spcPts val="0"/>
              </a:spcAft>
              <a:buClr>
                <a:srgbClr val="000000"/>
              </a:buClr>
              <a:buSzPts val="1400"/>
              <a:buFont typeface="Arial"/>
              <a:buNone/>
              <a:defRPr sz="2000" b="0" i="0" u="none" strike="noStrike" cap="none">
                <a:solidFill>
                  <a:srgbClr val="187F9F"/>
                </a:solidFill>
                <a:latin typeface="Rockwell"/>
                <a:ea typeface="Rockwell"/>
                <a:cs typeface="Rockwell"/>
                <a:sym typeface="Rockwel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Rockwell"/>
                <a:ea typeface="Rockwell"/>
                <a:cs typeface="Rockwell"/>
                <a:sym typeface="Rockwel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Rockwell"/>
                <a:ea typeface="Rockwell"/>
                <a:cs typeface="Rockwell"/>
                <a:sym typeface="Rockwel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621647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36B6-B391-E84C-A1BE-5623CCAAA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F42ABD-4950-F741-A528-12071F115F6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29186-4A8C-D744-82A4-ECA4E14296EB}"/>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DD87CC-BE48-9D49-B094-C87D2770D91B}"/>
              </a:ext>
            </a:extLst>
          </p:cNvPr>
          <p:cNvSpPr>
            <a:spLocks noGrp="1"/>
          </p:cNvSpPr>
          <p:nvPr>
            <p:ph type="dt" sz="half" idx="10"/>
          </p:nvPr>
        </p:nvSpPr>
        <p:spPr/>
        <p:txBody>
          <a:bodyPr/>
          <a:lstStyle/>
          <a:p>
            <a:fld id="{06502435-571F-CA40-B968-0F1244A0D9A6}" type="datetimeFigureOut">
              <a:rPr lang="en-US" smtClean="0"/>
              <a:t>9/2/20</a:t>
            </a:fld>
            <a:endParaRPr lang="en-US"/>
          </a:p>
        </p:txBody>
      </p:sp>
      <p:sp>
        <p:nvSpPr>
          <p:cNvPr id="6" name="Footer Placeholder 5">
            <a:extLst>
              <a:ext uri="{FF2B5EF4-FFF2-40B4-BE49-F238E27FC236}">
                <a16:creationId xmlns:a16="http://schemas.microsoft.com/office/drawing/2014/main" id="{76C4C047-7E10-B74F-B75D-EB6414BBC2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120955-14D5-BC46-8B54-9FE7044810EA}"/>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42692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91C1A-4AC6-FB49-8455-89B0817261A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9DE87D-E8EA-664C-976C-F4B7B044269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EBEBCDC-CC1E-1847-8E53-A249FEA0B4EE}"/>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6B2E4B-4F2B-B54C-BB78-7B859FA133C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F72D209-E9A0-DA4F-8463-F30C4795C68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5433AC-18DA-E24C-8D74-3E6CDEC0A62F}"/>
              </a:ext>
            </a:extLst>
          </p:cNvPr>
          <p:cNvSpPr>
            <a:spLocks noGrp="1"/>
          </p:cNvSpPr>
          <p:nvPr>
            <p:ph type="dt" sz="half" idx="10"/>
          </p:nvPr>
        </p:nvSpPr>
        <p:spPr/>
        <p:txBody>
          <a:bodyPr/>
          <a:lstStyle/>
          <a:p>
            <a:fld id="{06502435-571F-CA40-B968-0F1244A0D9A6}" type="datetimeFigureOut">
              <a:rPr lang="en-US" smtClean="0"/>
              <a:t>9/2/20</a:t>
            </a:fld>
            <a:endParaRPr lang="en-US"/>
          </a:p>
        </p:txBody>
      </p:sp>
      <p:sp>
        <p:nvSpPr>
          <p:cNvPr id="8" name="Footer Placeholder 7">
            <a:extLst>
              <a:ext uri="{FF2B5EF4-FFF2-40B4-BE49-F238E27FC236}">
                <a16:creationId xmlns:a16="http://schemas.microsoft.com/office/drawing/2014/main" id="{2EB9C380-115E-0B44-9F32-27405887CC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5DF0E1-446C-DE43-9B6F-4014315CC9C1}"/>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96799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A53EB-6ABA-A841-B395-349F14F908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DB8523-C6B2-1948-9904-06C233CB9EAE}"/>
              </a:ext>
            </a:extLst>
          </p:cNvPr>
          <p:cNvSpPr>
            <a:spLocks noGrp="1"/>
          </p:cNvSpPr>
          <p:nvPr>
            <p:ph type="dt" sz="half" idx="10"/>
          </p:nvPr>
        </p:nvSpPr>
        <p:spPr/>
        <p:txBody>
          <a:bodyPr/>
          <a:lstStyle/>
          <a:p>
            <a:fld id="{06502435-571F-CA40-B968-0F1244A0D9A6}" type="datetimeFigureOut">
              <a:rPr lang="en-US" smtClean="0"/>
              <a:t>9/2/20</a:t>
            </a:fld>
            <a:endParaRPr lang="en-US"/>
          </a:p>
        </p:txBody>
      </p:sp>
      <p:sp>
        <p:nvSpPr>
          <p:cNvPr id="4" name="Footer Placeholder 3">
            <a:extLst>
              <a:ext uri="{FF2B5EF4-FFF2-40B4-BE49-F238E27FC236}">
                <a16:creationId xmlns:a16="http://schemas.microsoft.com/office/drawing/2014/main" id="{4B895CA4-B4A6-2040-932A-597C5A68FF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DE0105-F739-3C43-9B80-DEAB85CA0CFF}"/>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778243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85551F-CAD0-AD49-9AEB-A12BAC786086}"/>
              </a:ext>
            </a:extLst>
          </p:cNvPr>
          <p:cNvSpPr>
            <a:spLocks noGrp="1"/>
          </p:cNvSpPr>
          <p:nvPr>
            <p:ph type="dt" sz="half" idx="10"/>
          </p:nvPr>
        </p:nvSpPr>
        <p:spPr/>
        <p:txBody>
          <a:bodyPr/>
          <a:lstStyle/>
          <a:p>
            <a:fld id="{06502435-571F-CA40-B968-0F1244A0D9A6}" type="datetimeFigureOut">
              <a:rPr lang="en-US" smtClean="0"/>
              <a:t>9/2/20</a:t>
            </a:fld>
            <a:endParaRPr lang="en-US"/>
          </a:p>
        </p:txBody>
      </p:sp>
      <p:sp>
        <p:nvSpPr>
          <p:cNvPr id="3" name="Footer Placeholder 2">
            <a:extLst>
              <a:ext uri="{FF2B5EF4-FFF2-40B4-BE49-F238E27FC236}">
                <a16:creationId xmlns:a16="http://schemas.microsoft.com/office/drawing/2014/main" id="{6B140A2E-80EB-B249-AA25-0AAFFA25E1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DB656B-F2B8-694D-87C0-41BBF4B3F6A0}"/>
              </a:ext>
            </a:extLst>
          </p:cNvPr>
          <p:cNvSpPr>
            <a:spLocks noGrp="1"/>
          </p:cNvSpPr>
          <p:nvPr>
            <p:ph type="sldNum" sz="quarter" idx="12"/>
          </p:nvPr>
        </p:nvSpPr>
        <p:spPr/>
        <p:txBody>
          <a:bodyPr/>
          <a:lstStyle/>
          <a:p>
            <a:fld id="{67B9F98A-6444-6540-9162-1B9CA5368184}" type="slidenum">
              <a:rPr lang="en-US" smtClean="0"/>
              <a:t>‹#›</a:t>
            </a:fld>
            <a:endParaRPr lang="en-US"/>
          </a:p>
        </p:txBody>
      </p:sp>
    </p:spTree>
    <p:extLst>
      <p:ext uri="{BB962C8B-B14F-4D97-AF65-F5344CB8AC3E}">
        <p14:creationId xmlns:p14="http://schemas.microsoft.com/office/powerpoint/2010/main" val="14512452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0D600-744D-F942-9187-6F175FE1FB5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F127F88-0244-484B-9195-21AB057B0B6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A82B00-C291-DE41-A4F3-49E13199B97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AC662FB-F25F-634F-98D2-68574877EA7F}"/>
              </a:ext>
            </a:extLst>
          </p:cNvPr>
          <p:cNvSpPr>
            <a:spLocks noGrp="1"/>
          </p:cNvSpPr>
          <p:nvPr>
            <p:ph type="dt" sz="half" idx="10"/>
          </p:nvPr>
        </p:nvSpPr>
        <p:spPr/>
        <p:txBody>
          <a:bodyPr/>
          <a:lstStyle/>
          <a:p>
            <a:fld id="{06502435-571F-CA40-B968-0F1244A0D9A6}" type="datetimeFigureOut">
              <a:rPr lang="en-US" smtClean="0"/>
              <a:t>9/2/20</a:t>
            </a:fld>
            <a:endParaRPr lang="en-US"/>
          </a:p>
        </p:txBody>
      </p:sp>
      <p:sp>
        <p:nvSpPr>
          <p:cNvPr id="6" name="Footer Placeholder 5">
            <a:extLst>
              <a:ext uri="{FF2B5EF4-FFF2-40B4-BE49-F238E27FC236}">
                <a16:creationId xmlns:a16="http://schemas.microsoft.com/office/drawing/2014/main" id="{78803621-287E-1C48-B49D-01163F2F6C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6BF22F-2344-594F-A070-B68FB73B7043}"/>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7742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3227-3907-E845-A935-D796DC8F685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DDED673-7628-9B48-A459-CED86C5FBA4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E8A0756-A39E-2347-8D76-38B7D011F8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028BF95-61CA-F34E-A73D-4FCFD3B81375}"/>
              </a:ext>
            </a:extLst>
          </p:cNvPr>
          <p:cNvSpPr>
            <a:spLocks noGrp="1"/>
          </p:cNvSpPr>
          <p:nvPr>
            <p:ph type="dt" sz="half" idx="10"/>
          </p:nvPr>
        </p:nvSpPr>
        <p:spPr/>
        <p:txBody>
          <a:bodyPr/>
          <a:lstStyle/>
          <a:p>
            <a:fld id="{06502435-571F-CA40-B968-0F1244A0D9A6}" type="datetimeFigureOut">
              <a:rPr lang="en-US" smtClean="0"/>
              <a:t>9/2/20</a:t>
            </a:fld>
            <a:endParaRPr lang="en-US"/>
          </a:p>
        </p:txBody>
      </p:sp>
      <p:sp>
        <p:nvSpPr>
          <p:cNvPr id="6" name="Footer Placeholder 5">
            <a:extLst>
              <a:ext uri="{FF2B5EF4-FFF2-40B4-BE49-F238E27FC236}">
                <a16:creationId xmlns:a16="http://schemas.microsoft.com/office/drawing/2014/main" id="{380B59A1-3669-074B-89C4-BDE1C15582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E8A8F3-5931-9040-BB8E-7E6918314A3C}"/>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sz="1400">
              <a:solidFill>
                <a:srgbClr val="000000"/>
              </a:solidFill>
            </a:endParaRPr>
          </a:p>
        </p:txBody>
      </p:sp>
    </p:spTree>
    <p:extLst>
      <p:ext uri="{BB962C8B-B14F-4D97-AF65-F5344CB8AC3E}">
        <p14:creationId xmlns:p14="http://schemas.microsoft.com/office/powerpoint/2010/main" val="244409548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99E36-9E65-D84D-A981-38EBC9B824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94CE1E-40A0-9A46-A346-A383E95F30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1D3A3-34F2-C442-9183-C69970D59EEF}"/>
              </a:ext>
            </a:extLst>
          </p:cNvPr>
          <p:cNvSpPr>
            <a:spLocks noGrp="1"/>
          </p:cNvSpPr>
          <p:nvPr>
            <p:ph type="dt" sz="half" idx="10"/>
          </p:nvPr>
        </p:nvSpPr>
        <p:spPr/>
        <p:txBody>
          <a:bodyPr/>
          <a:lstStyle/>
          <a:p>
            <a:fld id="{06502435-571F-CA40-B968-0F1244A0D9A6}" type="datetimeFigureOut">
              <a:rPr lang="en-US" smtClean="0"/>
              <a:t>9/2/20</a:t>
            </a:fld>
            <a:endParaRPr lang="en-US"/>
          </a:p>
        </p:txBody>
      </p:sp>
      <p:sp>
        <p:nvSpPr>
          <p:cNvPr id="5" name="Footer Placeholder 4">
            <a:extLst>
              <a:ext uri="{FF2B5EF4-FFF2-40B4-BE49-F238E27FC236}">
                <a16:creationId xmlns:a16="http://schemas.microsoft.com/office/drawing/2014/main" id="{6C14D31B-B267-CE4D-9E33-0128B972F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05D58-A279-374F-8473-0BC1B43FC6A7}"/>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51644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520CEA-5D2A-1644-960F-DF4FF115905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0AFFEE-6900-B74E-B52C-095C94C5D099}"/>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E41D5-B92E-8D4E-A3F6-D087CDC556AD}"/>
              </a:ext>
            </a:extLst>
          </p:cNvPr>
          <p:cNvSpPr>
            <a:spLocks noGrp="1"/>
          </p:cNvSpPr>
          <p:nvPr>
            <p:ph type="dt" sz="half" idx="10"/>
          </p:nvPr>
        </p:nvSpPr>
        <p:spPr/>
        <p:txBody>
          <a:bodyPr/>
          <a:lstStyle/>
          <a:p>
            <a:fld id="{06502435-571F-CA40-B968-0F1244A0D9A6}" type="datetimeFigureOut">
              <a:rPr lang="en-US" smtClean="0"/>
              <a:t>9/2/20</a:t>
            </a:fld>
            <a:endParaRPr lang="en-US"/>
          </a:p>
        </p:txBody>
      </p:sp>
      <p:sp>
        <p:nvSpPr>
          <p:cNvPr id="5" name="Footer Placeholder 4">
            <a:extLst>
              <a:ext uri="{FF2B5EF4-FFF2-40B4-BE49-F238E27FC236}">
                <a16:creationId xmlns:a16="http://schemas.microsoft.com/office/drawing/2014/main" id="{B1556725-D6D1-DE42-800C-516B527064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33144-E3C3-AF47-828C-71FCE0593A94}"/>
              </a:ext>
            </a:extLst>
          </p:cNvPr>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52458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457200" y="2362200"/>
            <a:ext cx="8229600" cy="11433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9pPr>
          </a:lstStyle>
          <a:p>
            <a:endParaRPr/>
          </a:p>
        </p:txBody>
      </p:sp>
    </p:spTree>
    <p:extLst>
      <p:ext uri="{BB962C8B-B14F-4D97-AF65-F5344CB8AC3E}">
        <p14:creationId xmlns:p14="http://schemas.microsoft.com/office/powerpoint/2010/main" val="2876699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4137037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1792288" y="652462"/>
            <a:ext cx="5486400" cy="5667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3200" b="1" i="0" u="none" strike="noStrike" cap="none">
                <a:solidFill>
                  <a:schemeClr val="lt1"/>
                </a:solidFill>
                <a:latin typeface="Rockwell"/>
                <a:ea typeface="Rockwell"/>
                <a:cs typeface="Rockwell"/>
                <a:sym typeface="Rockwel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Rockwell"/>
                <a:ea typeface="Rockwell"/>
                <a:cs typeface="Rockwell"/>
                <a:sym typeface="Rockwell"/>
              </a:defRPr>
            </a:lvl9pPr>
          </a:lstStyle>
          <a:p>
            <a:endParaRPr/>
          </a:p>
        </p:txBody>
      </p:sp>
      <p:sp>
        <p:nvSpPr>
          <p:cNvPr id="17" name="Google Shape;17;p6"/>
          <p:cNvSpPr>
            <a:spLocks noGrp="1"/>
          </p:cNvSpPr>
          <p:nvPr>
            <p:ph type="pic" idx="2"/>
          </p:nvPr>
        </p:nvSpPr>
        <p:spPr>
          <a:xfrm>
            <a:off x="1792288" y="1219200"/>
            <a:ext cx="5486400" cy="4114800"/>
          </a:xfrm>
          <a:prstGeom prst="rect">
            <a:avLst/>
          </a:prstGeom>
          <a:noFill/>
          <a:ln>
            <a:noFill/>
          </a:ln>
        </p:spPr>
        <p:txBody>
          <a:bodyPr spcFirstLastPara="1" wrap="square" lIns="91425" tIns="45700" rIns="91425" bIns="45700" anchor="t" anchorCtr="0"/>
          <a:lstStyle>
            <a:lvl1pPr marR="0" lvl="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Tree>
    <p:extLst>
      <p:ext uri="{BB962C8B-B14F-4D97-AF65-F5344CB8AC3E}">
        <p14:creationId xmlns:p14="http://schemas.microsoft.com/office/powerpoint/2010/main" val="280960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CD3C2-28CE-3D4A-905C-25FA5E982E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2A4D4C-E82B-BE46-B162-4E3F8E2DE9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E034F-1497-4946-B442-F5515DD319C0}"/>
              </a:ext>
            </a:extLst>
          </p:cNvPr>
          <p:cNvSpPr>
            <a:spLocks noGrp="1"/>
          </p:cNvSpPr>
          <p:nvPr>
            <p:ph type="dt" sz="half" idx="10"/>
          </p:nvPr>
        </p:nvSpPr>
        <p:spPr/>
        <p:txBody>
          <a:bodyPr/>
          <a:lstStyle/>
          <a:p>
            <a:fld id="{66E3BD2D-6C4E-894A-9762-B0E72A8AF9E4}" type="datetimeFigureOut">
              <a:rPr lang="en-US" smtClean="0"/>
              <a:t>9/2/20</a:t>
            </a:fld>
            <a:endParaRPr lang="en-US"/>
          </a:p>
        </p:txBody>
      </p:sp>
      <p:sp>
        <p:nvSpPr>
          <p:cNvPr id="5" name="Footer Placeholder 4">
            <a:extLst>
              <a:ext uri="{FF2B5EF4-FFF2-40B4-BE49-F238E27FC236}">
                <a16:creationId xmlns:a16="http://schemas.microsoft.com/office/drawing/2014/main" id="{2A46E6CB-58A3-C143-B2E5-CF2881DCF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4C0E0-F604-6C49-9499-409C811D6A17}"/>
              </a:ext>
            </a:extLst>
          </p:cNvPr>
          <p:cNvSpPr>
            <a:spLocks noGrp="1"/>
          </p:cNvSpPr>
          <p:nvPr>
            <p:ph type="sldNum" sz="quarter" idx="12"/>
          </p:nvPr>
        </p:nvSpPr>
        <p:spPr/>
        <p:txBody>
          <a:bodyPr/>
          <a:lstStyle/>
          <a:p>
            <a:fld id="{5306FFE6-7E24-9447-9E7F-D2AAFCE2585E}" type="slidenum">
              <a:rPr lang="en-US" smtClean="0"/>
              <a:t>‹#›</a:t>
            </a:fld>
            <a:endParaRPr lang="en-US"/>
          </a:p>
        </p:txBody>
      </p:sp>
    </p:spTree>
    <p:extLst>
      <p:ext uri="{BB962C8B-B14F-4D97-AF65-F5344CB8AC3E}">
        <p14:creationId xmlns:p14="http://schemas.microsoft.com/office/powerpoint/2010/main" val="212679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457200" y="990600"/>
            <a:ext cx="8229600" cy="5257800"/>
          </a:xfrm>
          <a:prstGeom prst="rect">
            <a:avLst/>
          </a:prstGeom>
          <a:noFill/>
          <a:ln>
            <a:noFill/>
          </a:ln>
        </p:spPr>
        <p:txBody>
          <a:bodyPr spcFirstLastPara="1" wrap="square" lIns="91425" tIns="45700" rIns="91425" bIns="45700" anchor="t" anchorCtr="0"/>
          <a:lstStyle>
            <a:lvl1pPr marL="457200" lvl="0" indent="-228600" algn="l" rtl="0">
              <a:spcBef>
                <a:spcPts val="360"/>
              </a:spcBef>
              <a:spcAft>
                <a:spcPts val="0"/>
              </a:spcAft>
              <a:buSzPts val="1400"/>
              <a:buNone/>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o"/>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36" name="Google Shape;36;p10"/>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 name="Google Shape;37;p10"/>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17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rot="5400000">
            <a:off x="4838700" y="2400300"/>
            <a:ext cx="5638800" cy="20574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 name="Google Shape;40;p11"/>
          <p:cNvSpPr txBox="1">
            <a:spLocks noGrp="1"/>
          </p:cNvSpPr>
          <p:nvPr>
            <p:ph type="body" idx="1"/>
          </p:nvPr>
        </p:nvSpPr>
        <p:spPr>
          <a:xfrm rot="5400000">
            <a:off x="647700" y="419100"/>
            <a:ext cx="5638800" cy="6019800"/>
          </a:xfrm>
          <a:prstGeom prst="rect">
            <a:avLst/>
          </a:prstGeom>
          <a:noFill/>
          <a:ln>
            <a:noFill/>
          </a:ln>
        </p:spPr>
        <p:txBody>
          <a:bodyPr spcFirstLastPara="1" wrap="square" lIns="91425" tIns="45700" rIns="91425" bIns="45700" anchor="t" anchorCtr="0"/>
          <a:lstStyle>
            <a:lvl1pPr marL="457200" lvl="0" indent="-228600" algn="l" rtl="0">
              <a:spcBef>
                <a:spcPts val="360"/>
              </a:spcBef>
              <a:spcAft>
                <a:spcPts val="0"/>
              </a:spcAft>
              <a:buSzPts val="1400"/>
              <a:buNone/>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o"/>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1" name="Google Shape;41;p11"/>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11"/>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4665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 name="Google Shape;45;p12"/>
          <p:cNvSpPr txBox="1">
            <a:spLocks noGrp="1"/>
          </p:cNvSpPr>
          <p:nvPr>
            <p:ph type="body" idx="1"/>
          </p:nvPr>
        </p:nvSpPr>
        <p:spPr>
          <a:xfrm rot="5400000">
            <a:off x="1943100" y="-495300"/>
            <a:ext cx="5257800" cy="8229600"/>
          </a:xfrm>
          <a:prstGeom prst="rect">
            <a:avLst/>
          </a:prstGeom>
          <a:noFill/>
          <a:ln>
            <a:noFill/>
          </a:ln>
        </p:spPr>
        <p:txBody>
          <a:bodyPr spcFirstLastPara="1" wrap="square" lIns="91425" tIns="45700" rIns="91425" bIns="45700" anchor="t" anchorCtr="0"/>
          <a:lstStyle>
            <a:lvl1pPr marL="457200" lvl="0" indent="-228600" algn="l" rtl="0">
              <a:spcBef>
                <a:spcPts val="360"/>
              </a:spcBef>
              <a:spcAft>
                <a:spcPts val="0"/>
              </a:spcAft>
              <a:buSzPts val="1400"/>
              <a:buNone/>
              <a:defRPr/>
            </a:lvl1pPr>
            <a:lvl2pPr marL="914400" lvl="1" indent="-342900" algn="l" rtl="0">
              <a:spcBef>
                <a:spcPts val="360"/>
              </a:spcBef>
              <a:spcAft>
                <a:spcPts val="0"/>
              </a:spcAft>
              <a:buClr>
                <a:schemeClr val="dk2"/>
              </a:buClr>
              <a:buSzPts val="1800"/>
              <a:buChar char="•"/>
              <a:defRPr/>
            </a:lvl2pPr>
            <a:lvl3pPr marL="1371600" lvl="2" indent="-342900" algn="l" rtl="0">
              <a:spcBef>
                <a:spcPts val="360"/>
              </a:spcBef>
              <a:spcAft>
                <a:spcPts val="0"/>
              </a:spcAft>
              <a:buClr>
                <a:schemeClr val="dk2"/>
              </a:buClr>
              <a:buSzPts val="1800"/>
              <a:buChar char="o"/>
              <a:defRPr/>
            </a:lvl3pPr>
            <a:lvl4pPr marL="1828800" lvl="3" indent="-342900" algn="l" rtl="0">
              <a:spcBef>
                <a:spcPts val="360"/>
              </a:spcBef>
              <a:spcAft>
                <a:spcPts val="0"/>
              </a:spcAft>
              <a:buClr>
                <a:schemeClr val="dk2"/>
              </a:buClr>
              <a:buSzPts val="1800"/>
              <a:buChar char="–"/>
              <a:defRPr/>
            </a:lvl4pPr>
            <a:lvl5pPr marL="2286000" lvl="4" indent="-342900" algn="l" rtl="0">
              <a:spcBef>
                <a:spcPts val="360"/>
              </a:spcBef>
              <a:spcAft>
                <a:spcPts val="0"/>
              </a:spcAft>
              <a:buClr>
                <a:schemeClr val="dk2"/>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46" name="Google Shape;46;p12"/>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 name="Google Shape;47;p12"/>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184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2.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8">
            <a:alphaModFix/>
          </a:blip>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406953746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2">
            <a:alphaModFix/>
          </a:blip>
          <a:stretch>
            <a:fillRect/>
          </a:stretch>
        </a:blipFill>
        <a:effectLst/>
      </p:bgPr>
    </p:bg>
    <p:spTree>
      <p:nvGrpSpPr>
        <p:cNvPr id="1" name="Shape 28"/>
        <p:cNvGrpSpPr/>
        <p:nvPr/>
      </p:nvGrpSpPr>
      <p:grpSpPr>
        <a:xfrm>
          <a:off x="0" y="0"/>
          <a:ext cx="0" cy="0"/>
          <a:chOff x="0" y="0"/>
          <a:chExt cx="0" cy="0"/>
        </a:xfrm>
      </p:grpSpPr>
      <p:sp>
        <p:nvSpPr>
          <p:cNvPr id="29" name="Google Shape;29;p9"/>
          <p:cNvSpPr txBox="1">
            <a:spLocks noGrp="1"/>
          </p:cNvSpPr>
          <p:nvPr>
            <p:ph type="title"/>
          </p:nvPr>
        </p:nvSpPr>
        <p:spPr>
          <a:xfrm>
            <a:off x="4762" y="17462"/>
            <a:ext cx="9139200" cy="592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3200" b="0" i="0" u="none" strike="noStrike" cap="none">
                <a:solidFill>
                  <a:schemeClr val="lt1"/>
                </a:solidFill>
                <a:latin typeface="Rockwell"/>
                <a:ea typeface="Rockwell"/>
                <a:cs typeface="Rockwell"/>
                <a:sym typeface="Rockwell"/>
              </a:defRPr>
            </a:lvl9pPr>
          </a:lstStyle>
          <a:p>
            <a:endParaRPr/>
          </a:p>
        </p:txBody>
      </p:sp>
      <p:sp>
        <p:nvSpPr>
          <p:cNvPr id="30" name="Google Shape;30;p9"/>
          <p:cNvSpPr txBox="1">
            <a:spLocks noGrp="1"/>
          </p:cNvSpPr>
          <p:nvPr>
            <p:ph type="body" idx="1"/>
          </p:nvPr>
        </p:nvSpPr>
        <p:spPr>
          <a:xfrm>
            <a:off x="457200" y="990600"/>
            <a:ext cx="8229600" cy="5257800"/>
          </a:xfrm>
          <a:prstGeom prst="rect">
            <a:avLst/>
          </a:prstGeom>
          <a:noFill/>
          <a:ln>
            <a:noFill/>
          </a:ln>
        </p:spPr>
        <p:txBody>
          <a:bodyPr spcFirstLastPara="1" wrap="square" lIns="91425" tIns="45700" rIns="91425" bIns="45700" anchor="t" anchorCtr="0"/>
          <a:lstStyle>
            <a:lvl1pPr marL="457200" marR="0" lvl="0" indent="-228600" algn="l" rtl="0">
              <a:spcBef>
                <a:spcPts val="480"/>
              </a:spcBef>
              <a:spcAft>
                <a:spcPts val="0"/>
              </a:spcAft>
              <a:buSzPts val="1400"/>
              <a:buNone/>
              <a:defRPr sz="2400" b="0" i="0" u="none" strike="noStrike" cap="none">
                <a:solidFill>
                  <a:schemeClr val="dk2"/>
                </a:solidFill>
                <a:latin typeface="Century Gothic"/>
                <a:ea typeface="Century Gothic"/>
                <a:cs typeface="Century Gothic"/>
                <a:sym typeface="Century Gothic"/>
              </a:defRPr>
            </a:lvl1pPr>
            <a:lvl2pPr marL="914400" marR="0" lvl="1" indent="-355600" algn="l" rtl="0">
              <a:spcBef>
                <a:spcPts val="400"/>
              </a:spcBef>
              <a:spcAft>
                <a:spcPts val="0"/>
              </a:spcAft>
              <a:buClr>
                <a:schemeClr val="dk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360"/>
              </a:spcBef>
              <a:spcAft>
                <a:spcPts val="0"/>
              </a:spcAft>
              <a:buClr>
                <a:schemeClr val="dk2"/>
              </a:buClr>
              <a:buSzPts val="1800"/>
              <a:buFont typeface="Courier New"/>
              <a:buChar char="o"/>
              <a:defRPr sz="1800" b="0" i="0" u="none" strike="noStrike" cap="none">
                <a:solidFill>
                  <a:schemeClr val="dk2"/>
                </a:solidFill>
                <a:latin typeface="Century Gothic"/>
                <a:ea typeface="Century Gothic"/>
                <a:cs typeface="Century Gothic"/>
                <a:sym typeface="Century Gothic"/>
              </a:defRPr>
            </a:lvl3pPr>
            <a:lvl4pPr marL="1828800" marR="0" lvl="3" indent="-330200" algn="l" rtl="0">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9"/>
          <p:cNvSpPr txBox="1">
            <a:spLocks noGrp="1"/>
          </p:cNvSpPr>
          <p:nvPr>
            <p:ph type="ftr" idx="11"/>
          </p:nvPr>
        </p:nvSpPr>
        <p:spPr>
          <a:xfrm>
            <a:off x="1600200" y="6356350"/>
            <a:ext cx="53340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400" b="0" i="0" u="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2" name="Google Shape;32;p9"/>
          <p:cNvSpPr txBox="1">
            <a:spLocks noGrp="1"/>
          </p:cNvSpPr>
          <p:nvPr>
            <p:ph type="sldNum" idx="12"/>
          </p:nvPr>
        </p:nvSpPr>
        <p:spPr>
          <a:xfrm>
            <a:off x="457200" y="6356350"/>
            <a:ext cx="762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2pPr>
            <a:lvl3pPr marL="0" marR="0" lvl="2"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3pPr>
            <a:lvl4pPr marL="0" marR="0" lvl="3"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4pPr>
            <a:lvl5pPr marL="0" marR="0" lvl="4"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5pPr>
            <a:lvl6pPr marL="0" marR="0" lvl="5"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6pPr>
            <a:lvl7pPr marL="0" marR="0" lvl="6"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7pPr>
            <a:lvl8pPr marL="0" marR="0" lvl="7"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8pPr>
            <a:lvl9pPr marL="0" marR="0" lvl="8" indent="0" algn="l" rtl="0">
              <a:lnSpc>
                <a:spcPct val="100000"/>
              </a:lnSpc>
              <a:spcBef>
                <a:spcPts val="0"/>
              </a:spcBef>
              <a:spcAft>
                <a:spcPts val="0"/>
              </a:spcAft>
              <a:buClr>
                <a:schemeClr val="dk2"/>
              </a:buClr>
              <a:buSzPts val="1200"/>
              <a:buFont typeface="Arial"/>
              <a:buNone/>
              <a:defRPr sz="1200" b="0" i="0" u="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solidFill>
                <a:srgbClr val="000000"/>
              </a:solidFill>
            </a:endParaRPr>
          </a:p>
        </p:txBody>
      </p:sp>
    </p:spTree>
    <p:extLst>
      <p:ext uri="{BB962C8B-B14F-4D97-AF65-F5344CB8AC3E}">
        <p14:creationId xmlns:p14="http://schemas.microsoft.com/office/powerpoint/2010/main" val="2132450798"/>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7F70B7-7C9A-5847-9576-F1BCF289795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348AEE-88F1-8C43-BAF1-9D1772E7C9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21684-FFDB-184B-8089-B6C0F4B2F13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502435-571F-CA40-B968-0F1244A0D9A6}" type="datetimeFigureOut">
              <a:rPr lang="en-US" smtClean="0"/>
              <a:t>9/2/20</a:t>
            </a:fld>
            <a:endParaRPr lang="en-US"/>
          </a:p>
        </p:txBody>
      </p:sp>
      <p:sp>
        <p:nvSpPr>
          <p:cNvPr id="5" name="Footer Placeholder 4">
            <a:extLst>
              <a:ext uri="{FF2B5EF4-FFF2-40B4-BE49-F238E27FC236}">
                <a16:creationId xmlns:a16="http://schemas.microsoft.com/office/drawing/2014/main" id="{A44E9704-92BF-9444-AF74-DEE46FF857E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03E7F6-ADF5-B44F-BC68-B1395BCAA2D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B9F98A-6444-6540-9162-1B9CA5368184}" type="slidenum">
              <a:rPr lang="en-US" smtClean="0"/>
              <a:t>‹#›</a:t>
            </a:fld>
            <a:endParaRPr lang="en-US"/>
          </a:p>
        </p:txBody>
      </p:sp>
    </p:spTree>
    <p:extLst>
      <p:ext uri="{BB962C8B-B14F-4D97-AF65-F5344CB8AC3E}">
        <p14:creationId xmlns:p14="http://schemas.microsoft.com/office/powerpoint/2010/main" val="28353825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4.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hyperlink" Target="https://www.sciencedirect.com/science/article/pii/S0034425712001290#bb0170" TargetMode="External"/><Relationship Id="rId3" Type="http://schemas.openxmlformats.org/officeDocument/2006/relationships/image" Target="../media/image24.tiff"/><Relationship Id="rId7" Type="http://schemas.openxmlformats.org/officeDocument/2006/relationships/hyperlink" Target="https://www.sciencedirect.com/science/article/pii/S0278434313003762#bib22" TargetMode="External"/><Relationship Id="rId2" Type="http://schemas.openxmlformats.org/officeDocument/2006/relationships/image" Target="../media/image23.png"/><Relationship Id="rId1" Type="http://schemas.openxmlformats.org/officeDocument/2006/relationships/slideLayout" Target="../slideLayouts/slideLayout23.xml"/><Relationship Id="rId6" Type="http://schemas.openxmlformats.org/officeDocument/2006/relationships/hyperlink" Target="https://optics.marine.usf.edu/cgi-bin/optics_data?roi=ECARIB&amp;Date=8/28/2019&amp;Pass=A1645#MOD35_ATBD_Collection6.pdf" TargetMode="External"/><Relationship Id="rId5" Type="http://schemas.openxmlformats.org/officeDocument/2006/relationships/hyperlink" Target="https://optics.marine.usf.edu/cgi-bin/optics_data?roi=ECARIB&amp;Date=8/28/2019&amp;Pass=A1645#Binder1.pdf" TargetMode="External"/><Relationship Id="rId10" Type="http://schemas.openxmlformats.org/officeDocument/2006/relationships/hyperlink" Target="https://www.sciencedirect.com/science/article/pii/S0034425712001290#bb0270" TargetMode="External"/><Relationship Id="rId4" Type="http://schemas.openxmlformats.org/officeDocument/2006/relationships/image" Target="../media/image25.tiff"/><Relationship Id="rId9" Type="http://schemas.openxmlformats.org/officeDocument/2006/relationships/hyperlink" Target="https://www.sciencedirect.com/science/article/pii/S0034425712001290#bb0175"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7.png"/><Relationship Id="rId7" Type="http://schemas.openxmlformats.org/officeDocument/2006/relationships/image" Target="../media/image31.emf"/><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34.png"/><Relationship Id="rId7" Type="http://schemas.openxmlformats.org/officeDocument/2006/relationships/image" Target="../media/image31.emf"/><Relationship Id="rId2" Type="http://schemas.openxmlformats.org/officeDocument/2006/relationships/image" Target="../media/image33.png"/><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3.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B3256-6DC1-9648-BDE3-4D43BE96F99A}"/>
              </a:ext>
            </a:extLst>
          </p:cNvPr>
          <p:cNvSpPr>
            <a:spLocks noGrp="1"/>
          </p:cNvSpPr>
          <p:nvPr>
            <p:ph type="title" idx="4294967295"/>
          </p:nvPr>
        </p:nvSpPr>
        <p:spPr/>
        <p:txBody>
          <a:bodyPr>
            <a:normAutofit fontScale="90000"/>
          </a:bodyPr>
          <a:lstStyle/>
          <a:p>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4" name="Rectangle 3">
            <a:extLst>
              <a:ext uri="{FF2B5EF4-FFF2-40B4-BE49-F238E27FC236}">
                <a16:creationId xmlns:a16="http://schemas.microsoft.com/office/drawing/2014/main" id="{D2A1CF09-8837-4D45-AB92-3481C935DF9F}"/>
              </a:ext>
            </a:extLst>
          </p:cNvPr>
          <p:cNvSpPr/>
          <p:nvPr/>
        </p:nvSpPr>
        <p:spPr>
          <a:xfrm>
            <a:off x="507124" y="127678"/>
            <a:ext cx="8129752" cy="2062103"/>
          </a:xfrm>
          <a:prstGeom prst="rect">
            <a:avLst/>
          </a:prstGeom>
        </p:spPr>
        <p:txBody>
          <a:bodyPr wrap="square">
            <a:spAutoFit/>
          </a:bodyPr>
          <a:lstStyle/>
          <a:p>
            <a:pPr algn="ctr"/>
            <a:r>
              <a:rPr lang="en-US" sz="3200" dirty="0">
                <a:solidFill>
                  <a:schemeClr val="bg1"/>
                </a:solidFill>
                <a:latin typeface="Helvetica" pitchFamily="2" charset="0"/>
                <a:ea typeface="Times New Roman" panose="02020603050405020304" pitchFamily="18" charset="0"/>
                <a:cs typeface="Calibri" panose="020F0502020204030204" pitchFamily="34" charset="0"/>
              </a:rPr>
              <a:t>Evaluation of Ocean Surface metrics relevant to Heat Fluxes on the HWRF-POM and HWRF-HYCOM Forecasting Models during Hurricane Dorian</a:t>
            </a:r>
            <a:endParaRPr lang="en-US" sz="3200" dirty="0">
              <a:solidFill>
                <a:schemeClr val="bg1"/>
              </a:solidFill>
              <a:latin typeface="Helvetica" pitchFamily="2" charset="0"/>
            </a:endParaRPr>
          </a:p>
        </p:txBody>
      </p:sp>
      <p:sp>
        <p:nvSpPr>
          <p:cNvPr id="2" name="TextBox 1">
            <a:extLst>
              <a:ext uri="{FF2B5EF4-FFF2-40B4-BE49-F238E27FC236}">
                <a16:creationId xmlns:a16="http://schemas.microsoft.com/office/drawing/2014/main" id="{62A00850-EED7-2843-8768-A3E9965FC571}"/>
              </a:ext>
            </a:extLst>
          </p:cNvPr>
          <p:cNvSpPr txBox="1"/>
          <p:nvPr/>
        </p:nvSpPr>
        <p:spPr>
          <a:xfrm>
            <a:off x="507124" y="2741180"/>
            <a:ext cx="2445541" cy="1200329"/>
          </a:xfrm>
          <a:prstGeom prst="rect">
            <a:avLst/>
          </a:prstGeom>
          <a:noFill/>
        </p:spPr>
        <p:txBody>
          <a:bodyPr wrap="none" rtlCol="0">
            <a:spAutoFit/>
          </a:bodyPr>
          <a:lstStyle/>
          <a:p>
            <a:pPr algn="ctr"/>
            <a:r>
              <a:rPr lang="en-US" sz="2400" dirty="0">
                <a:solidFill>
                  <a:schemeClr val="bg1"/>
                </a:solidFill>
                <a:latin typeface="Helvetica" pitchFamily="2" charset="0"/>
              </a:rPr>
              <a:t>Maria </a:t>
            </a:r>
            <a:r>
              <a:rPr lang="en-US" sz="2400" dirty="0" err="1">
                <a:solidFill>
                  <a:schemeClr val="bg1"/>
                </a:solidFill>
                <a:latin typeface="Helvetica" pitchFamily="2" charset="0"/>
              </a:rPr>
              <a:t>Aristizabal</a:t>
            </a:r>
            <a:endParaRPr lang="en-US" sz="2400" dirty="0">
              <a:solidFill>
                <a:schemeClr val="bg1"/>
              </a:solidFill>
              <a:latin typeface="Helvetica" pitchFamily="2" charset="0"/>
            </a:endParaRPr>
          </a:p>
          <a:p>
            <a:pPr algn="ctr"/>
            <a:r>
              <a:rPr lang="en-US" sz="2400" dirty="0">
                <a:solidFill>
                  <a:schemeClr val="bg1"/>
                </a:solidFill>
                <a:latin typeface="Helvetica" pitchFamily="2" charset="0"/>
              </a:rPr>
              <a:t>Travis Miles</a:t>
            </a:r>
          </a:p>
          <a:p>
            <a:pPr algn="ctr"/>
            <a:r>
              <a:rPr lang="en-US" sz="2400" dirty="0">
                <a:solidFill>
                  <a:schemeClr val="bg1"/>
                </a:solidFill>
                <a:latin typeface="Helvetica" pitchFamily="2" charset="0"/>
              </a:rPr>
              <a:t>Scott Glenn </a:t>
            </a:r>
          </a:p>
        </p:txBody>
      </p:sp>
      <p:sp>
        <p:nvSpPr>
          <p:cNvPr id="5" name="TextBox 4">
            <a:extLst>
              <a:ext uri="{FF2B5EF4-FFF2-40B4-BE49-F238E27FC236}">
                <a16:creationId xmlns:a16="http://schemas.microsoft.com/office/drawing/2014/main" id="{EB3F2B36-552F-474D-A876-5B73E672AEEB}"/>
              </a:ext>
            </a:extLst>
          </p:cNvPr>
          <p:cNvSpPr txBox="1"/>
          <p:nvPr/>
        </p:nvSpPr>
        <p:spPr>
          <a:xfrm>
            <a:off x="3587471" y="2925847"/>
            <a:ext cx="2324674" cy="830997"/>
          </a:xfrm>
          <a:prstGeom prst="rect">
            <a:avLst/>
          </a:prstGeom>
          <a:noFill/>
        </p:spPr>
        <p:txBody>
          <a:bodyPr wrap="none" rtlCol="0">
            <a:spAutoFit/>
          </a:bodyPr>
          <a:lstStyle/>
          <a:p>
            <a:pPr algn="ctr"/>
            <a:r>
              <a:rPr lang="en-US" sz="2400" dirty="0">
                <a:solidFill>
                  <a:schemeClr val="bg1"/>
                </a:solidFill>
                <a:latin typeface="Helvetica" pitchFamily="2" charset="0"/>
              </a:rPr>
              <a:t>Hyun-Sook Kim</a:t>
            </a:r>
          </a:p>
          <a:p>
            <a:pPr algn="ctr"/>
            <a:r>
              <a:rPr lang="en-US" sz="2400" dirty="0" err="1">
                <a:solidFill>
                  <a:schemeClr val="bg1"/>
                </a:solidFill>
                <a:latin typeface="Helvetica" pitchFamily="2" charset="0"/>
              </a:rPr>
              <a:t>Avichal</a:t>
            </a:r>
            <a:r>
              <a:rPr lang="en-US" sz="2400" dirty="0">
                <a:solidFill>
                  <a:schemeClr val="bg1"/>
                </a:solidFill>
                <a:latin typeface="Helvetica" pitchFamily="2" charset="0"/>
              </a:rPr>
              <a:t> </a:t>
            </a:r>
            <a:r>
              <a:rPr lang="en-US" sz="2400" dirty="0" err="1">
                <a:solidFill>
                  <a:schemeClr val="bg1"/>
                </a:solidFill>
                <a:latin typeface="Helvetica" pitchFamily="2" charset="0"/>
              </a:rPr>
              <a:t>Mehra</a:t>
            </a:r>
            <a:endParaRPr lang="en-US" sz="2400" dirty="0">
              <a:solidFill>
                <a:schemeClr val="bg1"/>
              </a:solidFill>
              <a:latin typeface="Helvetica" pitchFamily="2" charset="0"/>
            </a:endParaRPr>
          </a:p>
        </p:txBody>
      </p:sp>
      <p:pic>
        <p:nvPicPr>
          <p:cNvPr id="6" name="Picture 5">
            <a:extLst>
              <a:ext uri="{FF2B5EF4-FFF2-40B4-BE49-F238E27FC236}">
                <a16:creationId xmlns:a16="http://schemas.microsoft.com/office/drawing/2014/main" id="{0C6642E6-D579-684F-9E21-1B05164765AE}"/>
              </a:ext>
            </a:extLst>
          </p:cNvPr>
          <p:cNvPicPr>
            <a:picLocks noChangeAspect="1"/>
          </p:cNvPicPr>
          <p:nvPr/>
        </p:nvPicPr>
        <p:blipFill rotWithShape="1">
          <a:blip r:embed="rId2"/>
          <a:srcRect t="31631" b="34660"/>
          <a:stretch/>
        </p:blipFill>
        <p:spPr>
          <a:xfrm>
            <a:off x="954405" y="3986830"/>
            <a:ext cx="1550978" cy="522811"/>
          </a:xfrm>
          <a:prstGeom prst="rect">
            <a:avLst/>
          </a:prstGeom>
        </p:spPr>
      </p:pic>
      <p:pic>
        <p:nvPicPr>
          <p:cNvPr id="9" name="Picture 8">
            <a:extLst>
              <a:ext uri="{FF2B5EF4-FFF2-40B4-BE49-F238E27FC236}">
                <a16:creationId xmlns:a16="http://schemas.microsoft.com/office/drawing/2014/main" id="{E259439D-8E50-3D4B-ACA2-ADBDBBF8D32F}"/>
              </a:ext>
            </a:extLst>
          </p:cNvPr>
          <p:cNvPicPr>
            <a:picLocks noChangeAspect="1"/>
          </p:cNvPicPr>
          <p:nvPr/>
        </p:nvPicPr>
        <p:blipFill>
          <a:blip r:embed="rId3"/>
          <a:stretch>
            <a:fillRect/>
          </a:stretch>
        </p:blipFill>
        <p:spPr>
          <a:xfrm>
            <a:off x="3903560" y="3838588"/>
            <a:ext cx="1705689" cy="920579"/>
          </a:xfrm>
          <a:prstGeom prst="rect">
            <a:avLst/>
          </a:prstGeom>
        </p:spPr>
      </p:pic>
      <p:sp>
        <p:nvSpPr>
          <p:cNvPr id="10" name="Rectangle 9">
            <a:extLst>
              <a:ext uri="{FF2B5EF4-FFF2-40B4-BE49-F238E27FC236}">
                <a16:creationId xmlns:a16="http://schemas.microsoft.com/office/drawing/2014/main" id="{E70713CE-592C-AF47-8875-2B6458B03FED}"/>
              </a:ext>
            </a:extLst>
          </p:cNvPr>
          <p:cNvSpPr/>
          <p:nvPr/>
        </p:nvSpPr>
        <p:spPr>
          <a:xfrm>
            <a:off x="6417925" y="2998109"/>
            <a:ext cx="2480262" cy="430887"/>
          </a:xfrm>
          <a:prstGeom prst="rect">
            <a:avLst/>
          </a:prstGeom>
        </p:spPr>
        <p:txBody>
          <a:bodyPr wrap="square">
            <a:spAutoFit/>
          </a:bodyPr>
          <a:lstStyle/>
          <a:p>
            <a:pPr algn="ctr"/>
            <a:r>
              <a:rPr lang="en-US" sz="2200" dirty="0">
                <a:solidFill>
                  <a:schemeClr val="bg1"/>
                </a:solidFill>
                <a:latin typeface="Helvetica" pitchFamily="2" charset="0"/>
              </a:rPr>
              <a:t>Benjamin </a:t>
            </a:r>
            <a:r>
              <a:rPr lang="en-US" sz="2200" dirty="0" err="1">
                <a:solidFill>
                  <a:schemeClr val="bg1"/>
                </a:solidFill>
                <a:latin typeface="Helvetica" pitchFamily="2" charset="0"/>
              </a:rPr>
              <a:t>LaCour</a:t>
            </a:r>
            <a:endParaRPr lang="en-US" sz="2200" dirty="0">
              <a:latin typeface="Helvetica" pitchFamily="2" charset="0"/>
            </a:endParaRPr>
          </a:p>
        </p:txBody>
      </p:sp>
      <p:pic>
        <p:nvPicPr>
          <p:cNvPr id="11" name="Picture 10">
            <a:extLst>
              <a:ext uri="{FF2B5EF4-FFF2-40B4-BE49-F238E27FC236}">
                <a16:creationId xmlns:a16="http://schemas.microsoft.com/office/drawing/2014/main" id="{174D1D90-E54F-E347-8980-05E657D5D800}"/>
              </a:ext>
            </a:extLst>
          </p:cNvPr>
          <p:cNvPicPr>
            <a:picLocks noChangeAspect="1"/>
          </p:cNvPicPr>
          <p:nvPr/>
        </p:nvPicPr>
        <p:blipFill>
          <a:blip r:embed="rId4"/>
          <a:stretch>
            <a:fillRect/>
          </a:stretch>
        </p:blipFill>
        <p:spPr>
          <a:xfrm>
            <a:off x="7302066" y="3548681"/>
            <a:ext cx="960960" cy="960960"/>
          </a:xfrm>
          <a:prstGeom prst="rect">
            <a:avLst/>
          </a:prstGeom>
        </p:spPr>
      </p:pic>
    </p:spTree>
    <p:extLst>
      <p:ext uri="{BB962C8B-B14F-4D97-AF65-F5344CB8AC3E}">
        <p14:creationId xmlns:p14="http://schemas.microsoft.com/office/powerpoint/2010/main" val="48983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E5F93D-2422-2548-9CFD-44D570E8E570}"/>
              </a:ext>
            </a:extLst>
          </p:cNvPr>
          <p:cNvGrpSpPr/>
          <p:nvPr/>
        </p:nvGrpSpPr>
        <p:grpSpPr>
          <a:xfrm>
            <a:off x="624467" y="691375"/>
            <a:ext cx="7141464" cy="5769864"/>
            <a:chOff x="1241135" y="1156545"/>
            <a:chExt cx="6875000" cy="5248656"/>
          </a:xfrm>
        </p:grpSpPr>
        <p:pic>
          <p:nvPicPr>
            <p:cNvPr id="4" name="Picture 3">
              <a:extLst>
                <a:ext uri="{FF2B5EF4-FFF2-40B4-BE49-F238E27FC236}">
                  <a16:creationId xmlns:a16="http://schemas.microsoft.com/office/drawing/2014/main" id="{046D349E-BC93-C54D-8774-8AABBA6E1477}"/>
                </a:ext>
              </a:extLst>
            </p:cNvPr>
            <p:cNvPicPr>
              <a:picLocks noChangeAspect="1"/>
            </p:cNvPicPr>
            <p:nvPr/>
          </p:nvPicPr>
          <p:blipFill>
            <a:blip r:embed="rId2"/>
            <a:stretch>
              <a:fillRect/>
            </a:stretch>
          </p:blipFill>
          <p:spPr>
            <a:xfrm>
              <a:off x="1241135" y="1156545"/>
              <a:ext cx="6875000" cy="5248656"/>
            </a:xfrm>
            <a:prstGeom prst="rect">
              <a:avLst/>
            </a:prstGeom>
          </p:spPr>
        </p:pic>
        <p:sp>
          <p:nvSpPr>
            <p:cNvPr id="5" name="Oval 4">
              <a:extLst>
                <a:ext uri="{FF2B5EF4-FFF2-40B4-BE49-F238E27FC236}">
                  <a16:creationId xmlns:a16="http://schemas.microsoft.com/office/drawing/2014/main" id="{86A1F2D5-9398-F94E-B46B-40C57C646EE2}"/>
                </a:ext>
              </a:extLst>
            </p:cNvPr>
            <p:cNvSpPr/>
            <p:nvPr/>
          </p:nvSpPr>
          <p:spPr>
            <a:xfrm rot="17388416">
              <a:off x="3030926" y="3850433"/>
              <a:ext cx="1010946" cy="586554"/>
            </a:xfrm>
            <a:prstGeom prst="ellipse">
              <a:avLst/>
            </a:prstGeom>
            <a:solidFill>
              <a:srgbClr val="C00000">
                <a:alpha val="12941"/>
              </a:srgbClr>
            </a:solidFill>
            <a:ln w="1905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2771F6B-50CE-0845-B2FB-7F7008FA9555}"/>
                </a:ext>
              </a:extLst>
            </p:cNvPr>
            <p:cNvSpPr/>
            <p:nvPr/>
          </p:nvSpPr>
          <p:spPr>
            <a:xfrm rot="3385415">
              <a:off x="1831083" y="3564017"/>
              <a:ext cx="1388962" cy="528841"/>
            </a:xfrm>
            <a:prstGeom prst="ellipse">
              <a:avLst/>
            </a:prstGeom>
            <a:solidFill>
              <a:srgbClr val="7030A0">
                <a:alpha val="32157"/>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201A81-F1FD-0943-A977-5A8883CF8DA4}"/>
                </a:ext>
              </a:extLst>
            </p:cNvPr>
            <p:cNvSpPr/>
            <p:nvPr/>
          </p:nvSpPr>
          <p:spPr>
            <a:xfrm rot="15027916">
              <a:off x="2323621" y="3675439"/>
              <a:ext cx="1078569" cy="480394"/>
            </a:xfrm>
            <a:prstGeom prst="ellipse">
              <a:avLst/>
            </a:prstGeom>
            <a:solidFill>
              <a:srgbClr val="009193">
                <a:alpha val="25098"/>
              </a:srgbClr>
            </a:solidFill>
            <a:ln w="19050">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AC7E35C-4CC2-0341-9B1A-4652E9839739}"/>
                </a:ext>
              </a:extLst>
            </p:cNvPr>
            <p:cNvSpPr/>
            <p:nvPr/>
          </p:nvSpPr>
          <p:spPr>
            <a:xfrm>
              <a:off x="6616784" y="3419437"/>
              <a:ext cx="808075" cy="281763"/>
            </a:xfrm>
            <a:prstGeom prst="ellipse">
              <a:avLst/>
            </a:prstGeom>
            <a:solidFill>
              <a:srgbClr val="C00000">
                <a:alpha val="12941"/>
              </a:srgbClr>
            </a:solidFill>
            <a:ln w="1905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6D1B26-3943-6F41-82C0-02A678DD21D8}"/>
                </a:ext>
              </a:extLst>
            </p:cNvPr>
            <p:cNvSpPr/>
            <p:nvPr/>
          </p:nvSpPr>
          <p:spPr>
            <a:xfrm rot="16200000">
              <a:off x="7050855" y="3273006"/>
              <a:ext cx="285320" cy="1233375"/>
            </a:xfrm>
            <a:prstGeom prst="ellipse">
              <a:avLst/>
            </a:prstGeom>
            <a:solidFill>
              <a:srgbClr val="7030A0">
                <a:alpha val="32157"/>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95366A5-92BF-9448-8E58-00E1ABEBA57D}"/>
                </a:ext>
              </a:extLst>
            </p:cNvPr>
            <p:cNvSpPr/>
            <p:nvPr/>
          </p:nvSpPr>
          <p:spPr>
            <a:xfrm rot="16200000">
              <a:off x="7055943" y="3551704"/>
              <a:ext cx="272075" cy="1233375"/>
            </a:xfrm>
            <a:prstGeom prst="ellipse">
              <a:avLst/>
            </a:prstGeom>
            <a:solidFill>
              <a:srgbClr val="009193">
                <a:alpha val="32157"/>
              </a:srgbClr>
            </a:solidFill>
            <a:ln w="19050">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FDCB385-41F8-604D-9C95-CF1F4FC6918D}"/>
                </a:ext>
              </a:extLst>
            </p:cNvPr>
            <p:cNvSpPr txBox="1"/>
            <p:nvPr/>
          </p:nvSpPr>
          <p:spPr>
            <a:xfrm>
              <a:off x="3794576" y="4055851"/>
              <a:ext cx="838691" cy="369332"/>
            </a:xfrm>
            <a:prstGeom prst="rect">
              <a:avLst/>
            </a:prstGeom>
            <a:noFill/>
          </p:spPr>
          <p:txBody>
            <a:bodyPr wrap="none" rtlCol="0">
              <a:spAutoFit/>
            </a:bodyPr>
            <a:lstStyle/>
            <a:p>
              <a:r>
                <a:rPr lang="en-US" dirty="0">
                  <a:solidFill>
                    <a:srgbClr val="C00000"/>
                  </a:solidFill>
                </a:rPr>
                <a:t>GOFS</a:t>
              </a:r>
            </a:p>
          </p:txBody>
        </p:sp>
        <p:sp>
          <p:nvSpPr>
            <p:cNvPr id="12" name="TextBox 11">
              <a:extLst>
                <a:ext uri="{FF2B5EF4-FFF2-40B4-BE49-F238E27FC236}">
                  <a16:creationId xmlns:a16="http://schemas.microsoft.com/office/drawing/2014/main" id="{4483F4BF-A671-0C49-AD45-B9449206B08B}"/>
                </a:ext>
              </a:extLst>
            </p:cNvPr>
            <p:cNvSpPr txBox="1"/>
            <p:nvPr/>
          </p:nvSpPr>
          <p:spPr>
            <a:xfrm>
              <a:off x="2047337" y="2685169"/>
              <a:ext cx="774571" cy="646331"/>
            </a:xfrm>
            <a:prstGeom prst="rect">
              <a:avLst/>
            </a:prstGeom>
            <a:noFill/>
          </p:spPr>
          <p:txBody>
            <a:bodyPr wrap="none" rtlCol="0">
              <a:spAutoFit/>
            </a:bodyPr>
            <a:lstStyle/>
            <a:p>
              <a:r>
                <a:rPr lang="en-US" dirty="0">
                  <a:solidFill>
                    <a:srgbClr val="7030A0"/>
                  </a:solidFill>
                </a:rPr>
                <a:t>POM </a:t>
              </a:r>
            </a:p>
            <a:p>
              <a:r>
                <a:rPr lang="en-US" dirty="0" err="1">
                  <a:solidFill>
                    <a:srgbClr val="7030A0"/>
                  </a:solidFill>
                </a:rPr>
                <a:t>Oper</a:t>
              </a:r>
              <a:endParaRPr lang="en-US" dirty="0">
                <a:solidFill>
                  <a:srgbClr val="7030A0"/>
                </a:solidFill>
              </a:endParaRPr>
            </a:p>
          </p:txBody>
        </p:sp>
        <p:sp>
          <p:nvSpPr>
            <p:cNvPr id="13" name="TextBox 12">
              <a:extLst>
                <a:ext uri="{FF2B5EF4-FFF2-40B4-BE49-F238E27FC236}">
                  <a16:creationId xmlns:a16="http://schemas.microsoft.com/office/drawing/2014/main" id="{49D00A53-24A3-A348-88AE-49DEA1E276DB}"/>
                </a:ext>
              </a:extLst>
            </p:cNvPr>
            <p:cNvSpPr txBox="1"/>
            <p:nvPr/>
          </p:nvSpPr>
          <p:spPr>
            <a:xfrm>
              <a:off x="2733142" y="2885646"/>
              <a:ext cx="711693" cy="646331"/>
            </a:xfrm>
            <a:prstGeom prst="rect">
              <a:avLst/>
            </a:prstGeom>
            <a:noFill/>
          </p:spPr>
          <p:txBody>
            <a:bodyPr wrap="square" rtlCol="0">
              <a:spAutoFit/>
            </a:bodyPr>
            <a:lstStyle/>
            <a:p>
              <a:r>
                <a:rPr lang="en-US" dirty="0">
                  <a:solidFill>
                    <a:schemeClr val="accent1">
                      <a:lumMod val="75000"/>
                    </a:schemeClr>
                  </a:solidFill>
                </a:rPr>
                <a:t>POM </a:t>
              </a:r>
            </a:p>
            <a:p>
              <a:r>
                <a:rPr lang="en-US" dirty="0" err="1">
                  <a:solidFill>
                    <a:schemeClr val="accent1">
                      <a:lumMod val="75000"/>
                    </a:schemeClr>
                  </a:solidFill>
                </a:rPr>
                <a:t>Exp</a:t>
              </a:r>
              <a:endParaRPr lang="en-US" dirty="0">
                <a:solidFill>
                  <a:schemeClr val="accent1">
                    <a:lumMod val="75000"/>
                  </a:schemeClr>
                </a:solidFill>
              </a:endParaRPr>
            </a:p>
          </p:txBody>
        </p:sp>
        <p:sp>
          <p:nvSpPr>
            <p:cNvPr id="14" name="Oval 13">
              <a:extLst>
                <a:ext uri="{FF2B5EF4-FFF2-40B4-BE49-F238E27FC236}">
                  <a16:creationId xmlns:a16="http://schemas.microsoft.com/office/drawing/2014/main" id="{0B5B3611-A090-EC44-8A7B-810CB25C112E}"/>
                </a:ext>
              </a:extLst>
            </p:cNvPr>
            <p:cNvSpPr/>
            <p:nvPr/>
          </p:nvSpPr>
          <p:spPr>
            <a:xfrm rot="6201409">
              <a:off x="3000186" y="3464061"/>
              <a:ext cx="1249831" cy="499826"/>
            </a:xfrm>
            <a:prstGeom prst="ellipse">
              <a:avLst/>
            </a:prstGeom>
            <a:solidFill>
              <a:schemeClr val="accent6">
                <a:lumMod val="60000"/>
                <a:lumOff val="40000"/>
                <a:alpha val="32157"/>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8AF6A6B-1078-3444-BC80-83981394840E}"/>
                </a:ext>
              </a:extLst>
            </p:cNvPr>
            <p:cNvSpPr/>
            <p:nvPr/>
          </p:nvSpPr>
          <p:spPr>
            <a:xfrm>
              <a:off x="6566194" y="4340594"/>
              <a:ext cx="1446029" cy="317894"/>
            </a:xfrm>
            <a:prstGeom prst="ellipse">
              <a:avLst/>
            </a:prstGeom>
            <a:solidFill>
              <a:schemeClr val="accent6">
                <a:lumMod val="60000"/>
                <a:lumOff val="40000"/>
                <a:alpha val="32157"/>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1D7C3D-E82E-5348-A15C-C4779A854AE8}"/>
                </a:ext>
              </a:extLst>
            </p:cNvPr>
            <p:cNvSpPr/>
            <p:nvPr/>
          </p:nvSpPr>
          <p:spPr>
            <a:xfrm>
              <a:off x="3881386" y="3293965"/>
              <a:ext cx="1049503" cy="587946"/>
            </a:xfrm>
            <a:prstGeom prst="rect">
              <a:avLst/>
            </a:prstGeom>
          </p:spPr>
          <p:txBody>
            <a:bodyPr wrap="square">
              <a:spAutoFit/>
            </a:bodyPr>
            <a:lstStyle/>
            <a:p>
              <a:r>
                <a:rPr lang="en-US" dirty="0">
                  <a:solidFill>
                    <a:srgbClr val="00B050"/>
                  </a:solidFill>
                </a:rPr>
                <a:t>HYCOM </a:t>
              </a:r>
            </a:p>
            <a:p>
              <a:r>
                <a:rPr lang="en-US" dirty="0" err="1">
                  <a:solidFill>
                    <a:srgbClr val="00B050"/>
                  </a:solidFill>
                </a:rPr>
                <a:t>Exp</a:t>
              </a:r>
              <a:endParaRPr lang="en-US" dirty="0">
                <a:solidFill>
                  <a:srgbClr val="00B050"/>
                </a:solidFill>
              </a:endParaRPr>
            </a:p>
          </p:txBody>
        </p:sp>
      </p:grpSp>
      <p:sp>
        <p:nvSpPr>
          <p:cNvPr id="17" name="Rectangle 16">
            <a:extLst>
              <a:ext uri="{FF2B5EF4-FFF2-40B4-BE49-F238E27FC236}">
                <a16:creationId xmlns:a16="http://schemas.microsoft.com/office/drawing/2014/main" id="{1AF14D07-F304-6741-9354-EC3A25F0A9C9}"/>
              </a:ext>
            </a:extLst>
          </p:cNvPr>
          <p:cNvSpPr/>
          <p:nvPr/>
        </p:nvSpPr>
        <p:spPr>
          <a:xfrm>
            <a:off x="6462982" y="6122020"/>
            <a:ext cx="2681017" cy="5673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CA42E32-49E2-E94D-BE67-1863B29E6CFD}"/>
              </a:ext>
            </a:extLst>
          </p:cNvPr>
          <p:cNvSpPr/>
          <p:nvPr/>
        </p:nvSpPr>
        <p:spPr>
          <a:xfrm>
            <a:off x="4069087" y="5733321"/>
            <a:ext cx="155705" cy="164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999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38F91C-F4E6-3044-BCAE-96756F05F7AD}"/>
              </a:ext>
            </a:extLst>
          </p:cNvPr>
          <p:cNvSpPr txBox="1"/>
          <p:nvPr/>
        </p:nvSpPr>
        <p:spPr>
          <a:xfrm>
            <a:off x="468219" y="0"/>
            <a:ext cx="8538941" cy="584775"/>
          </a:xfrm>
          <a:prstGeom prst="rect">
            <a:avLst/>
          </a:prstGeom>
          <a:noFill/>
        </p:spPr>
        <p:txBody>
          <a:bodyPr wrap="none" rtlCol="0">
            <a:spAutoFit/>
          </a:bodyPr>
          <a:lstStyle/>
          <a:p>
            <a:r>
              <a:rPr lang="en-US" sz="3200" dirty="0">
                <a:solidFill>
                  <a:schemeClr val="bg1"/>
                </a:solidFill>
              </a:rPr>
              <a:t>Temp. mean from 100 m to base mixed Layer </a:t>
            </a:r>
          </a:p>
        </p:txBody>
      </p:sp>
      <p:grpSp>
        <p:nvGrpSpPr>
          <p:cNvPr id="6" name="Group 5">
            <a:extLst>
              <a:ext uri="{FF2B5EF4-FFF2-40B4-BE49-F238E27FC236}">
                <a16:creationId xmlns:a16="http://schemas.microsoft.com/office/drawing/2014/main" id="{1D0DC6A0-963C-3D4D-85DE-78B8A79FD219}"/>
              </a:ext>
            </a:extLst>
          </p:cNvPr>
          <p:cNvGrpSpPr/>
          <p:nvPr/>
        </p:nvGrpSpPr>
        <p:grpSpPr>
          <a:xfrm>
            <a:off x="1385686" y="790266"/>
            <a:ext cx="6665976" cy="5768103"/>
            <a:chOff x="1385686" y="918786"/>
            <a:chExt cx="6665976" cy="5247054"/>
          </a:xfrm>
        </p:grpSpPr>
        <p:pic>
          <p:nvPicPr>
            <p:cNvPr id="4" name="Picture 3">
              <a:extLst>
                <a:ext uri="{FF2B5EF4-FFF2-40B4-BE49-F238E27FC236}">
                  <a16:creationId xmlns:a16="http://schemas.microsoft.com/office/drawing/2014/main" id="{3284E456-6977-6741-A5E2-03C5E55B7D8B}"/>
                </a:ext>
              </a:extLst>
            </p:cNvPr>
            <p:cNvPicPr>
              <a:picLocks noChangeAspect="1"/>
            </p:cNvPicPr>
            <p:nvPr/>
          </p:nvPicPr>
          <p:blipFill>
            <a:blip r:embed="rId2"/>
            <a:stretch>
              <a:fillRect/>
            </a:stretch>
          </p:blipFill>
          <p:spPr>
            <a:xfrm>
              <a:off x="1385686" y="918786"/>
              <a:ext cx="6665976" cy="5247054"/>
            </a:xfrm>
            <a:prstGeom prst="rect">
              <a:avLst/>
            </a:prstGeom>
          </p:spPr>
        </p:pic>
        <p:sp>
          <p:nvSpPr>
            <p:cNvPr id="11" name="TextBox 10">
              <a:extLst>
                <a:ext uri="{FF2B5EF4-FFF2-40B4-BE49-F238E27FC236}">
                  <a16:creationId xmlns:a16="http://schemas.microsoft.com/office/drawing/2014/main" id="{74E78B71-FCF2-9645-A0B9-BFE5C26BE180}"/>
                </a:ext>
              </a:extLst>
            </p:cNvPr>
            <p:cNvSpPr txBox="1"/>
            <p:nvPr/>
          </p:nvSpPr>
          <p:spPr>
            <a:xfrm>
              <a:off x="2878571" y="2409827"/>
              <a:ext cx="1045799" cy="335969"/>
            </a:xfrm>
            <a:prstGeom prst="rect">
              <a:avLst/>
            </a:prstGeom>
            <a:noFill/>
          </p:spPr>
          <p:txBody>
            <a:bodyPr wrap="none" rtlCol="0">
              <a:spAutoFit/>
            </a:bodyPr>
            <a:lstStyle/>
            <a:p>
              <a:r>
                <a:rPr lang="en-US" dirty="0">
                  <a:solidFill>
                    <a:srgbClr val="7030A0"/>
                  </a:solidFill>
                </a:rPr>
                <a:t>Temp ML</a:t>
              </a:r>
            </a:p>
          </p:txBody>
        </p:sp>
        <p:sp>
          <p:nvSpPr>
            <p:cNvPr id="13" name="TextBox 12">
              <a:extLst>
                <a:ext uri="{FF2B5EF4-FFF2-40B4-BE49-F238E27FC236}">
                  <a16:creationId xmlns:a16="http://schemas.microsoft.com/office/drawing/2014/main" id="{1A415A54-E7DC-BA42-B238-B4CBCE73CE5D}"/>
                </a:ext>
              </a:extLst>
            </p:cNvPr>
            <p:cNvSpPr txBox="1"/>
            <p:nvPr/>
          </p:nvSpPr>
          <p:spPr>
            <a:xfrm>
              <a:off x="2209320" y="2692785"/>
              <a:ext cx="662126" cy="320534"/>
            </a:xfrm>
            <a:prstGeom prst="rect">
              <a:avLst/>
            </a:prstGeom>
            <a:noFill/>
          </p:spPr>
          <p:txBody>
            <a:bodyPr wrap="none" rtlCol="0">
              <a:spAutoFit/>
            </a:bodyPr>
            <a:lstStyle/>
            <a:p>
              <a:r>
                <a:rPr lang="en-US" dirty="0">
                  <a:solidFill>
                    <a:srgbClr val="0070C0"/>
                  </a:solidFill>
                </a:rPr>
                <a:t>T100</a:t>
              </a:r>
            </a:p>
          </p:txBody>
        </p:sp>
        <p:sp>
          <p:nvSpPr>
            <p:cNvPr id="14" name="Oval 13">
              <a:extLst>
                <a:ext uri="{FF2B5EF4-FFF2-40B4-BE49-F238E27FC236}">
                  <a16:creationId xmlns:a16="http://schemas.microsoft.com/office/drawing/2014/main" id="{3D45F709-19C7-BE49-BB0A-9943D2AD3D5E}"/>
                </a:ext>
              </a:extLst>
            </p:cNvPr>
            <p:cNvSpPr/>
            <p:nvPr/>
          </p:nvSpPr>
          <p:spPr>
            <a:xfrm rot="12914460">
              <a:off x="3163431" y="3486396"/>
              <a:ext cx="684212" cy="1026700"/>
            </a:xfrm>
            <a:prstGeom prst="ellipse">
              <a:avLst/>
            </a:prstGeom>
            <a:solidFill>
              <a:srgbClr val="F000BB">
                <a:alpha val="32157"/>
              </a:srgbClr>
            </a:solidFill>
            <a:ln w="19050">
              <a:solidFill>
                <a:srgbClr val="8C00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86F2D0B5-67CE-2C40-BD35-A0530D378C92}"/>
                </a:ext>
              </a:extLst>
            </p:cNvPr>
            <p:cNvSpPr/>
            <p:nvPr/>
          </p:nvSpPr>
          <p:spPr>
            <a:xfrm>
              <a:off x="4719692" y="5516240"/>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D37DED-3343-EE4C-9DF0-3FDD4FD25FEC}"/>
                </a:ext>
              </a:extLst>
            </p:cNvPr>
            <p:cNvSpPr/>
            <p:nvPr/>
          </p:nvSpPr>
          <p:spPr>
            <a:xfrm rot="3353328">
              <a:off x="4509086" y="5066238"/>
              <a:ext cx="532776" cy="446982"/>
            </a:xfrm>
            <a:prstGeom prst="ellipse">
              <a:avLst/>
            </a:prstGeom>
            <a:solidFill>
              <a:srgbClr val="FFC000">
                <a:alpha val="32157"/>
              </a:srgb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03E1752-45F7-9841-A72B-AD269C3BD0E0}"/>
                </a:ext>
              </a:extLst>
            </p:cNvPr>
            <p:cNvSpPr txBox="1"/>
            <p:nvPr/>
          </p:nvSpPr>
          <p:spPr>
            <a:xfrm>
              <a:off x="4856852" y="4843533"/>
              <a:ext cx="697948" cy="335969"/>
            </a:xfrm>
            <a:prstGeom prst="rect">
              <a:avLst/>
            </a:prstGeom>
            <a:noFill/>
          </p:spPr>
          <p:txBody>
            <a:bodyPr wrap="none" rtlCol="0">
              <a:spAutoFit/>
            </a:bodyPr>
            <a:lstStyle/>
            <a:p>
              <a:r>
                <a:rPr lang="en-US" dirty="0">
                  <a:solidFill>
                    <a:srgbClr val="FFC000"/>
                  </a:solidFill>
                </a:rPr>
                <a:t>Temp</a:t>
              </a:r>
            </a:p>
          </p:txBody>
        </p:sp>
        <p:sp>
          <p:nvSpPr>
            <p:cNvPr id="26" name="Oval 25">
              <a:extLst>
                <a:ext uri="{FF2B5EF4-FFF2-40B4-BE49-F238E27FC236}">
                  <a16:creationId xmlns:a16="http://schemas.microsoft.com/office/drawing/2014/main" id="{EB447FB7-543B-314C-B8C2-71CB824D742E}"/>
                </a:ext>
              </a:extLst>
            </p:cNvPr>
            <p:cNvSpPr/>
            <p:nvPr/>
          </p:nvSpPr>
          <p:spPr>
            <a:xfrm rot="18765879">
              <a:off x="2633519" y="2711172"/>
              <a:ext cx="738092" cy="1934676"/>
            </a:xfrm>
            <a:prstGeom prst="ellipse">
              <a:avLst/>
            </a:prstGeom>
            <a:solidFill>
              <a:srgbClr val="4472C4">
                <a:alpha val="32157"/>
              </a:srgbClr>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FF689A2-E3DC-4F42-B911-46525D55C7E0}"/>
                </a:ext>
              </a:extLst>
            </p:cNvPr>
            <p:cNvSpPr txBox="1"/>
            <p:nvPr/>
          </p:nvSpPr>
          <p:spPr>
            <a:xfrm>
              <a:off x="3727393" y="3693578"/>
              <a:ext cx="1549282" cy="335969"/>
            </a:xfrm>
            <a:prstGeom prst="rect">
              <a:avLst/>
            </a:prstGeom>
            <a:noFill/>
          </p:spPr>
          <p:txBody>
            <a:bodyPr wrap="square" rtlCol="0">
              <a:spAutoFit/>
            </a:bodyPr>
            <a:lstStyle/>
            <a:p>
              <a:pPr algn="ctr"/>
              <a:r>
                <a:rPr lang="en-US" dirty="0">
                  <a:solidFill>
                    <a:srgbClr val="F000BB"/>
                  </a:solidFill>
                </a:rPr>
                <a:t>T100 to ml</a:t>
              </a:r>
            </a:p>
          </p:txBody>
        </p:sp>
        <p:sp>
          <p:nvSpPr>
            <p:cNvPr id="29" name="Oval 28">
              <a:extLst>
                <a:ext uri="{FF2B5EF4-FFF2-40B4-BE49-F238E27FC236}">
                  <a16:creationId xmlns:a16="http://schemas.microsoft.com/office/drawing/2014/main" id="{E1BD1895-EB1D-2649-874A-D489225992F9}"/>
                </a:ext>
              </a:extLst>
            </p:cNvPr>
            <p:cNvSpPr/>
            <p:nvPr/>
          </p:nvSpPr>
          <p:spPr>
            <a:xfrm>
              <a:off x="6586706" y="1051687"/>
              <a:ext cx="789454" cy="265091"/>
            </a:xfrm>
            <a:prstGeom prst="ellipse">
              <a:avLst/>
            </a:prstGeom>
            <a:solidFill>
              <a:srgbClr val="FFC000">
                <a:alpha val="32157"/>
              </a:srgb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859C97B9-0907-1E47-8121-0DC0BC5564C1}"/>
                </a:ext>
              </a:extLst>
            </p:cNvPr>
            <p:cNvSpPr/>
            <p:nvPr/>
          </p:nvSpPr>
          <p:spPr>
            <a:xfrm>
              <a:off x="6560082" y="1334697"/>
              <a:ext cx="1171677" cy="289461"/>
            </a:xfrm>
            <a:prstGeom prst="ellipse">
              <a:avLst/>
            </a:prstGeom>
            <a:solidFill>
              <a:srgbClr val="7030A0">
                <a:alpha val="32157"/>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6ABD766-6F43-5243-BA1E-0FD4F3156D84}"/>
                </a:ext>
              </a:extLst>
            </p:cNvPr>
            <p:cNvSpPr/>
            <p:nvPr/>
          </p:nvSpPr>
          <p:spPr>
            <a:xfrm rot="5400000" flipV="1">
              <a:off x="6843437" y="1406749"/>
              <a:ext cx="253188" cy="740067"/>
            </a:xfrm>
            <a:prstGeom prst="ellipse">
              <a:avLst/>
            </a:prstGeom>
            <a:solidFill>
              <a:srgbClr val="4472C4">
                <a:alpha val="32157"/>
              </a:srgbClr>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1A18F807-139C-9F45-A1F0-517B6FF04D34}"/>
                </a:ext>
              </a:extLst>
            </p:cNvPr>
            <p:cNvSpPr/>
            <p:nvPr/>
          </p:nvSpPr>
          <p:spPr>
            <a:xfrm rot="5400000" flipV="1">
              <a:off x="6947677" y="1571495"/>
              <a:ext cx="335924" cy="1051604"/>
            </a:xfrm>
            <a:prstGeom prst="ellipse">
              <a:avLst/>
            </a:prstGeom>
            <a:solidFill>
              <a:srgbClr val="F000BB">
                <a:alpha val="32157"/>
              </a:srgbClr>
            </a:solidFill>
            <a:ln w="19050">
              <a:solidFill>
                <a:srgbClr val="F000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10" name="Oval 9">
              <a:extLst>
                <a:ext uri="{FF2B5EF4-FFF2-40B4-BE49-F238E27FC236}">
                  <a16:creationId xmlns:a16="http://schemas.microsoft.com/office/drawing/2014/main" id="{10638700-9625-CC4B-AFB5-E2542D16F1E4}"/>
                </a:ext>
              </a:extLst>
            </p:cNvPr>
            <p:cNvSpPr/>
            <p:nvPr/>
          </p:nvSpPr>
          <p:spPr>
            <a:xfrm rot="18852913">
              <a:off x="2430753" y="2920107"/>
              <a:ext cx="1763606" cy="1040843"/>
            </a:xfrm>
            <a:prstGeom prst="ellipse">
              <a:avLst/>
            </a:prstGeom>
            <a:solidFill>
              <a:srgbClr val="7030A0">
                <a:alpha val="32157"/>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985C03BB-80A4-1841-BDE5-1B3533962EE2}"/>
              </a:ext>
            </a:extLst>
          </p:cNvPr>
          <p:cNvSpPr/>
          <p:nvPr/>
        </p:nvSpPr>
        <p:spPr>
          <a:xfrm>
            <a:off x="6462982" y="6122020"/>
            <a:ext cx="2681017" cy="5673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2896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BE5346-0766-9D45-B974-5A60F70A0363}"/>
              </a:ext>
            </a:extLst>
          </p:cNvPr>
          <p:cNvSpPr txBox="1"/>
          <p:nvPr/>
        </p:nvSpPr>
        <p:spPr>
          <a:xfrm>
            <a:off x="2386754" y="2711"/>
            <a:ext cx="3865161" cy="584775"/>
          </a:xfrm>
          <a:prstGeom prst="rect">
            <a:avLst/>
          </a:prstGeom>
          <a:noFill/>
        </p:spPr>
        <p:txBody>
          <a:bodyPr wrap="none" rtlCol="0">
            <a:spAutoFit/>
          </a:bodyPr>
          <a:lstStyle/>
          <a:p>
            <a:r>
              <a:rPr lang="en-US" sz="3200" dirty="0">
                <a:solidFill>
                  <a:schemeClr val="bg1"/>
                </a:solidFill>
              </a:rPr>
              <a:t>SG665 Temperature</a:t>
            </a:r>
          </a:p>
        </p:txBody>
      </p:sp>
      <p:sp>
        <p:nvSpPr>
          <p:cNvPr id="17" name="TextBox 16">
            <a:extLst>
              <a:ext uri="{FF2B5EF4-FFF2-40B4-BE49-F238E27FC236}">
                <a16:creationId xmlns:a16="http://schemas.microsoft.com/office/drawing/2014/main" id="{0C7EF95D-032B-2745-80C2-B3034D0C5FE4}"/>
              </a:ext>
            </a:extLst>
          </p:cNvPr>
          <p:cNvSpPr txBox="1"/>
          <p:nvPr/>
        </p:nvSpPr>
        <p:spPr>
          <a:xfrm>
            <a:off x="1705735" y="225194"/>
            <a:ext cx="1093569" cy="461665"/>
          </a:xfrm>
          <a:prstGeom prst="rect">
            <a:avLst/>
          </a:prstGeom>
          <a:noFill/>
        </p:spPr>
        <p:txBody>
          <a:bodyPr wrap="none" rtlCol="0">
            <a:spAutoFit/>
          </a:bodyPr>
          <a:lstStyle/>
          <a:p>
            <a:r>
              <a:rPr lang="en-US" sz="2400" dirty="0"/>
              <a:t>Dorian</a:t>
            </a:r>
          </a:p>
        </p:txBody>
      </p:sp>
      <p:pic>
        <p:nvPicPr>
          <p:cNvPr id="5" name="Picture 4">
            <a:extLst>
              <a:ext uri="{FF2B5EF4-FFF2-40B4-BE49-F238E27FC236}">
                <a16:creationId xmlns:a16="http://schemas.microsoft.com/office/drawing/2014/main" id="{3267F9E4-126E-384E-A56F-453F0DADCAC2}"/>
              </a:ext>
            </a:extLst>
          </p:cNvPr>
          <p:cNvPicPr>
            <a:picLocks noChangeAspect="1"/>
          </p:cNvPicPr>
          <p:nvPr/>
        </p:nvPicPr>
        <p:blipFill>
          <a:blip r:embed="rId2"/>
          <a:stretch>
            <a:fillRect/>
          </a:stretch>
        </p:blipFill>
        <p:spPr>
          <a:xfrm>
            <a:off x="1298186" y="644930"/>
            <a:ext cx="5985936" cy="1371600"/>
          </a:xfrm>
          <a:prstGeom prst="rect">
            <a:avLst/>
          </a:prstGeom>
        </p:spPr>
      </p:pic>
      <p:pic>
        <p:nvPicPr>
          <p:cNvPr id="7" name="Picture 6">
            <a:extLst>
              <a:ext uri="{FF2B5EF4-FFF2-40B4-BE49-F238E27FC236}">
                <a16:creationId xmlns:a16="http://schemas.microsoft.com/office/drawing/2014/main" id="{B13F7038-29C0-6746-A7D3-7A5734B33EAF}"/>
              </a:ext>
            </a:extLst>
          </p:cNvPr>
          <p:cNvPicPr>
            <a:picLocks noChangeAspect="1"/>
          </p:cNvPicPr>
          <p:nvPr/>
        </p:nvPicPr>
        <p:blipFill>
          <a:blip r:embed="rId3"/>
          <a:stretch>
            <a:fillRect/>
          </a:stretch>
        </p:blipFill>
        <p:spPr>
          <a:xfrm>
            <a:off x="1304595" y="1835426"/>
            <a:ext cx="5985933" cy="1371600"/>
          </a:xfrm>
          <a:prstGeom prst="rect">
            <a:avLst/>
          </a:prstGeom>
        </p:spPr>
      </p:pic>
      <p:pic>
        <p:nvPicPr>
          <p:cNvPr id="32" name="Picture 31">
            <a:extLst>
              <a:ext uri="{FF2B5EF4-FFF2-40B4-BE49-F238E27FC236}">
                <a16:creationId xmlns:a16="http://schemas.microsoft.com/office/drawing/2014/main" id="{37E4C096-68D8-2341-A9E7-AE66B6DA5691}"/>
              </a:ext>
            </a:extLst>
          </p:cNvPr>
          <p:cNvPicPr>
            <a:picLocks noChangeAspect="1"/>
          </p:cNvPicPr>
          <p:nvPr/>
        </p:nvPicPr>
        <p:blipFill>
          <a:blip r:embed="rId4"/>
          <a:stretch>
            <a:fillRect/>
          </a:stretch>
        </p:blipFill>
        <p:spPr>
          <a:xfrm>
            <a:off x="1311004" y="3036607"/>
            <a:ext cx="5985933" cy="1371600"/>
          </a:xfrm>
          <a:prstGeom prst="rect">
            <a:avLst/>
          </a:prstGeom>
        </p:spPr>
      </p:pic>
      <p:pic>
        <p:nvPicPr>
          <p:cNvPr id="34" name="Picture 33">
            <a:extLst>
              <a:ext uri="{FF2B5EF4-FFF2-40B4-BE49-F238E27FC236}">
                <a16:creationId xmlns:a16="http://schemas.microsoft.com/office/drawing/2014/main" id="{2CB6C988-E43E-2A49-A281-536749A9A833}"/>
              </a:ext>
            </a:extLst>
          </p:cNvPr>
          <p:cNvPicPr>
            <a:picLocks noChangeAspect="1"/>
          </p:cNvPicPr>
          <p:nvPr/>
        </p:nvPicPr>
        <p:blipFill>
          <a:blip r:embed="rId5"/>
          <a:stretch>
            <a:fillRect/>
          </a:stretch>
        </p:blipFill>
        <p:spPr>
          <a:xfrm>
            <a:off x="1326367" y="4227103"/>
            <a:ext cx="5985933" cy="1371600"/>
          </a:xfrm>
          <a:prstGeom prst="rect">
            <a:avLst/>
          </a:prstGeom>
        </p:spPr>
      </p:pic>
      <p:pic>
        <p:nvPicPr>
          <p:cNvPr id="12" name="Picture 11">
            <a:extLst>
              <a:ext uri="{FF2B5EF4-FFF2-40B4-BE49-F238E27FC236}">
                <a16:creationId xmlns:a16="http://schemas.microsoft.com/office/drawing/2014/main" id="{492A35C4-DD73-244C-9BE8-9B48258B7DAF}"/>
              </a:ext>
            </a:extLst>
          </p:cNvPr>
          <p:cNvPicPr>
            <a:picLocks noChangeAspect="1"/>
          </p:cNvPicPr>
          <p:nvPr/>
        </p:nvPicPr>
        <p:blipFill>
          <a:blip r:embed="rId6"/>
          <a:stretch>
            <a:fillRect/>
          </a:stretch>
        </p:blipFill>
        <p:spPr>
          <a:xfrm>
            <a:off x="1341730" y="5417599"/>
            <a:ext cx="5985933" cy="1371600"/>
          </a:xfrm>
          <a:prstGeom prst="rect">
            <a:avLst/>
          </a:prstGeom>
        </p:spPr>
      </p:pic>
      <p:cxnSp>
        <p:nvCxnSpPr>
          <p:cNvPr id="18" name="Straight Arrow Connector 17">
            <a:extLst>
              <a:ext uri="{FF2B5EF4-FFF2-40B4-BE49-F238E27FC236}">
                <a16:creationId xmlns:a16="http://schemas.microsoft.com/office/drawing/2014/main" id="{09EDCE0C-ED5D-6048-B8D6-A09DEC8FA3CE}"/>
              </a:ext>
            </a:extLst>
          </p:cNvPr>
          <p:cNvCxnSpPr>
            <a:cxnSpLocks/>
          </p:cNvCxnSpPr>
          <p:nvPr/>
        </p:nvCxnSpPr>
        <p:spPr>
          <a:xfrm>
            <a:off x="2074127" y="686859"/>
            <a:ext cx="479502" cy="372098"/>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A032189-AD62-944E-9B17-15513E34F232}"/>
              </a:ext>
            </a:extLst>
          </p:cNvPr>
          <p:cNvSpPr txBox="1"/>
          <p:nvPr/>
        </p:nvSpPr>
        <p:spPr>
          <a:xfrm>
            <a:off x="2598233" y="1435258"/>
            <a:ext cx="1544012" cy="369332"/>
          </a:xfrm>
          <a:prstGeom prst="rect">
            <a:avLst/>
          </a:prstGeom>
          <a:noFill/>
        </p:spPr>
        <p:txBody>
          <a:bodyPr wrap="none" rtlCol="0">
            <a:spAutoFit/>
          </a:bodyPr>
          <a:lstStyle/>
          <a:p>
            <a:r>
              <a:rPr lang="en-US" dirty="0">
                <a:solidFill>
                  <a:schemeClr val="bg1"/>
                </a:solidFill>
              </a:rPr>
              <a:t>Observations</a:t>
            </a:r>
          </a:p>
        </p:txBody>
      </p:sp>
      <p:sp>
        <p:nvSpPr>
          <p:cNvPr id="14" name="TextBox 13">
            <a:extLst>
              <a:ext uri="{FF2B5EF4-FFF2-40B4-BE49-F238E27FC236}">
                <a16:creationId xmlns:a16="http://schemas.microsoft.com/office/drawing/2014/main" id="{F1433C7B-264E-6A4E-AC70-B9018E7C6B68}"/>
              </a:ext>
            </a:extLst>
          </p:cNvPr>
          <p:cNvSpPr txBox="1"/>
          <p:nvPr/>
        </p:nvSpPr>
        <p:spPr>
          <a:xfrm>
            <a:off x="2598233" y="2616955"/>
            <a:ext cx="2634119" cy="369332"/>
          </a:xfrm>
          <a:prstGeom prst="rect">
            <a:avLst/>
          </a:prstGeom>
          <a:noFill/>
        </p:spPr>
        <p:txBody>
          <a:bodyPr wrap="none" rtlCol="0">
            <a:spAutoFit/>
          </a:bodyPr>
          <a:lstStyle/>
          <a:p>
            <a:r>
              <a:rPr lang="en-US" dirty="0">
                <a:solidFill>
                  <a:schemeClr val="bg1"/>
                </a:solidFill>
              </a:rPr>
              <a:t>Data Assimilative Model</a:t>
            </a:r>
          </a:p>
        </p:txBody>
      </p:sp>
      <p:sp>
        <p:nvSpPr>
          <p:cNvPr id="15" name="TextBox 14">
            <a:extLst>
              <a:ext uri="{FF2B5EF4-FFF2-40B4-BE49-F238E27FC236}">
                <a16:creationId xmlns:a16="http://schemas.microsoft.com/office/drawing/2014/main" id="{AAD42DCD-0901-5C46-9D3C-CD962704B0D0}"/>
              </a:ext>
            </a:extLst>
          </p:cNvPr>
          <p:cNvSpPr txBox="1"/>
          <p:nvPr/>
        </p:nvSpPr>
        <p:spPr>
          <a:xfrm>
            <a:off x="2598233" y="3846954"/>
            <a:ext cx="1082348" cy="369332"/>
          </a:xfrm>
          <a:prstGeom prst="rect">
            <a:avLst/>
          </a:prstGeom>
          <a:noFill/>
        </p:spPr>
        <p:txBody>
          <a:bodyPr wrap="none" rtlCol="0">
            <a:spAutoFit/>
          </a:bodyPr>
          <a:lstStyle/>
          <a:p>
            <a:r>
              <a:rPr lang="en-US" dirty="0">
                <a:solidFill>
                  <a:schemeClr val="bg1"/>
                </a:solidFill>
              </a:rPr>
              <a:t>Forecast</a:t>
            </a:r>
          </a:p>
        </p:txBody>
      </p:sp>
      <p:sp>
        <p:nvSpPr>
          <p:cNvPr id="16" name="TextBox 15">
            <a:extLst>
              <a:ext uri="{FF2B5EF4-FFF2-40B4-BE49-F238E27FC236}">
                <a16:creationId xmlns:a16="http://schemas.microsoft.com/office/drawing/2014/main" id="{E3362832-D1EF-E247-974F-79569D6714E8}"/>
              </a:ext>
            </a:extLst>
          </p:cNvPr>
          <p:cNvSpPr txBox="1"/>
          <p:nvPr/>
        </p:nvSpPr>
        <p:spPr>
          <a:xfrm>
            <a:off x="2598233" y="5007177"/>
            <a:ext cx="1082348" cy="369332"/>
          </a:xfrm>
          <a:prstGeom prst="rect">
            <a:avLst/>
          </a:prstGeom>
          <a:noFill/>
        </p:spPr>
        <p:txBody>
          <a:bodyPr wrap="none" rtlCol="0">
            <a:spAutoFit/>
          </a:bodyPr>
          <a:lstStyle/>
          <a:p>
            <a:r>
              <a:rPr lang="en-US" dirty="0">
                <a:solidFill>
                  <a:schemeClr val="bg1"/>
                </a:solidFill>
              </a:rPr>
              <a:t>Forecast</a:t>
            </a:r>
          </a:p>
        </p:txBody>
      </p:sp>
      <p:sp>
        <p:nvSpPr>
          <p:cNvPr id="19" name="TextBox 18">
            <a:extLst>
              <a:ext uri="{FF2B5EF4-FFF2-40B4-BE49-F238E27FC236}">
                <a16:creationId xmlns:a16="http://schemas.microsoft.com/office/drawing/2014/main" id="{42641830-388E-2D42-A9A2-BA048293A2A6}"/>
              </a:ext>
            </a:extLst>
          </p:cNvPr>
          <p:cNvSpPr txBox="1"/>
          <p:nvPr/>
        </p:nvSpPr>
        <p:spPr>
          <a:xfrm>
            <a:off x="2598233" y="6194111"/>
            <a:ext cx="1082348" cy="369332"/>
          </a:xfrm>
          <a:prstGeom prst="rect">
            <a:avLst/>
          </a:prstGeom>
          <a:noFill/>
        </p:spPr>
        <p:txBody>
          <a:bodyPr wrap="none" rtlCol="0">
            <a:spAutoFit/>
          </a:bodyPr>
          <a:lstStyle/>
          <a:p>
            <a:r>
              <a:rPr lang="en-US" dirty="0">
                <a:solidFill>
                  <a:schemeClr val="bg1"/>
                </a:solidFill>
              </a:rPr>
              <a:t>Forecast</a:t>
            </a:r>
          </a:p>
        </p:txBody>
      </p:sp>
      <p:sp>
        <p:nvSpPr>
          <p:cNvPr id="10" name="TextBox 9">
            <a:extLst>
              <a:ext uri="{FF2B5EF4-FFF2-40B4-BE49-F238E27FC236}">
                <a16:creationId xmlns:a16="http://schemas.microsoft.com/office/drawing/2014/main" id="{8F05ABA0-BD7B-A14B-9396-2658F6C89FC9}"/>
              </a:ext>
            </a:extLst>
          </p:cNvPr>
          <p:cNvSpPr txBox="1"/>
          <p:nvPr/>
        </p:nvSpPr>
        <p:spPr>
          <a:xfrm>
            <a:off x="1855958" y="1407152"/>
            <a:ext cx="436338" cy="369332"/>
          </a:xfrm>
          <a:prstGeom prst="rect">
            <a:avLst/>
          </a:prstGeom>
          <a:noFill/>
        </p:spPr>
        <p:txBody>
          <a:bodyPr wrap="none" rtlCol="0">
            <a:spAutoFit/>
          </a:bodyPr>
          <a:lstStyle/>
          <a:p>
            <a:r>
              <a:rPr lang="en-US" dirty="0">
                <a:solidFill>
                  <a:schemeClr val="bg1"/>
                </a:solidFill>
              </a:rPr>
              <a:t>(a)</a:t>
            </a:r>
          </a:p>
        </p:txBody>
      </p:sp>
      <p:sp>
        <p:nvSpPr>
          <p:cNvPr id="22" name="TextBox 21">
            <a:extLst>
              <a:ext uri="{FF2B5EF4-FFF2-40B4-BE49-F238E27FC236}">
                <a16:creationId xmlns:a16="http://schemas.microsoft.com/office/drawing/2014/main" id="{B769B76B-B9A2-5146-B144-3CBBD6ED6061}"/>
              </a:ext>
            </a:extLst>
          </p:cNvPr>
          <p:cNvSpPr txBox="1"/>
          <p:nvPr/>
        </p:nvSpPr>
        <p:spPr>
          <a:xfrm>
            <a:off x="1840370" y="2635355"/>
            <a:ext cx="447558" cy="369332"/>
          </a:xfrm>
          <a:prstGeom prst="rect">
            <a:avLst/>
          </a:prstGeom>
          <a:noFill/>
        </p:spPr>
        <p:txBody>
          <a:bodyPr wrap="none" rtlCol="0">
            <a:spAutoFit/>
          </a:bodyPr>
          <a:lstStyle/>
          <a:p>
            <a:r>
              <a:rPr lang="en-US" dirty="0">
                <a:solidFill>
                  <a:schemeClr val="bg1"/>
                </a:solidFill>
              </a:rPr>
              <a:t>(b)</a:t>
            </a:r>
          </a:p>
        </p:txBody>
      </p:sp>
      <p:sp>
        <p:nvSpPr>
          <p:cNvPr id="23" name="TextBox 22">
            <a:extLst>
              <a:ext uri="{FF2B5EF4-FFF2-40B4-BE49-F238E27FC236}">
                <a16:creationId xmlns:a16="http://schemas.microsoft.com/office/drawing/2014/main" id="{0F7AB0A2-4A81-DC48-89D2-05F4EFF7DA53}"/>
              </a:ext>
            </a:extLst>
          </p:cNvPr>
          <p:cNvSpPr txBox="1"/>
          <p:nvPr/>
        </p:nvSpPr>
        <p:spPr>
          <a:xfrm>
            <a:off x="1851590" y="3798829"/>
            <a:ext cx="423514" cy="369332"/>
          </a:xfrm>
          <a:prstGeom prst="rect">
            <a:avLst/>
          </a:prstGeom>
          <a:noFill/>
        </p:spPr>
        <p:txBody>
          <a:bodyPr wrap="none" rtlCol="0">
            <a:spAutoFit/>
          </a:bodyPr>
          <a:lstStyle/>
          <a:p>
            <a:r>
              <a:rPr lang="en-US" dirty="0">
                <a:solidFill>
                  <a:schemeClr val="bg1"/>
                </a:solidFill>
              </a:rPr>
              <a:t>(c)</a:t>
            </a:r>
          </a:p>
        </p:txBody>
      </p:sp>
      <p:sp>
        <p:nvSpPr>
          <p:cNvPr id="24" name="TextBox 23">
            <a:extLst>
              <a:ext uri="{FF2B5EF4-FFF2-40B4-BE49-F238E27FC236}">
                <a16:creationId xmlns:a16="http://schemas.microsoft.com/office/drawing/2014/main" id="{C120939A-BEAE-D746-8CF2-B61681669FB9}"/>
              </a:ext>
            </a:extLst>
          </p:cNvPr>
          <p:cNvSpPr txBox="1"/>
          <p:nvPr/>
        </p:nvSpPr>
        <p:spPr>
          <a:xfrm>
            <a:off x="1877540" y="5003572"/>
            <a:ext cx="447558" cy="369332"/>
          </a:xfrm>
          <a:prstGeom prst="rect">
            <a:avLst/>
          </a:prstGeom>
          <a:noFill/>
        </p:spPr>
        <p:txBody>
          <a:bodyPr wrap="none" rtlCol="0">
            <a:spAutoFit/>
          </a:bodyPr>
          <a:lstStyle/>
          <a:p>
            <a:r>
              <a:rPr lang="en-US" dirty="0">
                <a:solidFill>
                  <a:schemeClr val="bg1"/>
                </a:solidFill>
              </a:rPr>
              <a:t>(d)</a:t>
            </a:r>
          </a:p>
        </p:txBody>
      </p:sp>
      <p:sp>
        <p:nvSpPr>
          <p:cNvPr id="25" name="TextBox 24">
            <a:extLst>
              <a:ext uri="{FF2B5EF4-FFF2-40B4-BE49-F238E27FC236}">
                <a16:creationId xmlns:a16="http://schemas.microsoft.com/office/drawing/2014/main" id="{1F2692F9-BD02-0D42-A82B-364A1120C83D}"/>
              </a:ext>
            </a:extLst>
          </p:cNvPr>
          <p:cNvSpPr txBox="1"/>
          <p:nvPr/>
        </p:nvSpPr>
        <p:spPr>
          <a:xfrm>
            <a:off x="1883150" y="6194111"/>
            <a:ext cx="441146" cy="369332"/>
          </a:xfrm>
          <a:prstGeom prst="rect">
            <a:avLst/>
          </a:prstGeom>
          <a:noFill/>
        </p:spPr>
        <p:txBody>
          <a:bodyPr wrap="none" rtlCol="0">
            <a:spAutoFit/>
          </a:bodyPr>
          <a:lstStyle/>
          <a:p>
            <a:r>
              <a:rPr lang="en-US" dirty="0">
                <a:solidFill>
                  <a:schemeClr val="bg1"/>
                </a:solidFill>
              </a:rPr>
              <a:t>(e)</a:t>
            </a:r>
          </a:p>
        </p:txBody>
      </p:sp>
    </p:spTree>
    <p:extLst>
      <p:ext uri="{BB962C8B-B14F-4D97-AF65-F5344CB8AC3E}">
        <p14:creationId xmlns:p14="http://schemas.microsoft.com/office/powerpoint/2010/main" val="1231668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5EC7D7-B8A3-1D49-8607-0C7DD15A0BE3}"/>
              </a:ext>
            </a:extLst>
          </p:cNvPr>
          <p:cNvSpPr txBox="1"/>
          <p:nvPr/>
        </p:nvSpPr>
        <p:spPr>
          <a:xfrm>
            <a:off x="2366631" y="0"/>
            <a:ext cx="4486938" cy="646331"/>
          </a:xfrm>
          <a:prstGeom prst="rect">
            <a:avLst/>
          </a:prstGeom>
          <a:noFill/>
        </p:spPr>
        <p:txBody>
          <a:bodyPr wrap="square" rtlCol="0">
            <a:spAutoFit/>
          </a:bodyPr>
          <a:lstStyle/>
          <a:p>
            <a:r>
              <a:rPr lang="en-US" sz="3600" dirty="0">
                <a:solidFill>
                  <a:schemeClr val="bg1"/>
                </a:solidFill>
              </a:rPr>
              <a:t>Ocean Heat Content</a:t>
            </a:r>
          </a:p>
        </p:txBody>
      </p:sp>
      <p:pic>
        <p:nvPicPr>
          <p:cNvPr id="4" name="Picture 3">
            <a:extLst>
              <a:ext uri="{FF2B5EF4-FFF2-40B4-BE49-F238E27FC236}">
                <a16:creationId xmlns:a16="http://schemas.microsoft.com/office/drawing/2014/main" id="{75FD3A6B-DFD2-C749-8EAC-4DA91DDD512E}"/>
              </a:ext>
            </a:extLst>
          </p:cNvPr>
          <p:cNvPicPr>
            <a:picLocks noChangeAspect="1"/>
          </p:cNvPicPr>
          <p:nvPr/>
        </p:nvPicPr>
        <p:blipFill>
          <a:blip r:embed="rId2"/>
          <a:stretch>
            <a:fillRect/>
          </a:stretch>
        </p:blipFill>
        <p:spPr>
          <a:xfrm>
            <a:off x="-15953" y="646331"/>
            <a:ext cx="9144000" cy="2158856"/>
          </a:xfrm>
          <a:prstGeom prst="rect">
            <a:avLst/>
          </a:prstGeom>
        </p:spPr>
      </p:pic>
      <p:pic>
        <p:nvPicPr>
          <p:cNvPr id="9" name="Picture 8">
            <a:extLst>
              <a:ext uri="{FF2B5EF4-FFF2-40B4-BE49-F238E27FC236}">
                <a16:creationId xmlns:a16="http://schemas.microsoft.com/office/drawing/2014/main" id="{DE4FFE14-68D2-264E-9A5A-3982C4E00CB4}"/>
              </a:ext>
            </a:extLst>
          </p:cNvPr>
          <p:cNvPicPr>
            <a:picLocks noChangeAspect="1"/>
          </p:cNvPicPr>
          <p:nvPr/>
        </p:nvPicPr>
        <p:blipFill>
          <a:blip r:embed="rId3"/>
          <a:stretch>
            <a:fillRect/>
          </a:stretch>
        </p:blipFill>
        <p:spPr>
          <a:xfrm>
            <a:off x="81644" y="2578522"/>
            <a:ext cx="9057289" cy="2162935"/>
          </a:xfrm>
          <a:prstGeom prst="rect">
            <a:avLst/>
          </a:prstGeom>
        </p:spPr>
      </p:pic>
      <p:pic>
        <p:nvPicPr>
          <p:cNvPr id="16" name="Picture 15">
            <a:extLst>
              <a:ext uri="{FF2B5EF4-FFF2-40B4-BE49-F238E27FC236}">
                <a16:creationId xmlns:a16="http://schemas.microsoft.com/office/drawing/2014/main" id="{A40C96EF-AD41-DB41-B6E0-BAB88D589375}"/>
              </a:ext>
            </a:extLst>
          </p:cNvPr>
          <p:cNvPicPr>
            <a:picLocks noChangeAspect="1"/>
          </p:cNvPicPr>
          <p:nvPr/>
        </p:nvPicPr>
        <p:blipFill>
          <a:blip r:embed="rId4"/>
          <a:stretch>
            <a:fillRect/>
          </a:stretch>
        </p:blipFill>
        <p:spPr>
          <a:xfrm>
            <a:off x="0" y="4525413"/>
            <a:ext cx="9144000" cy="2158856"/>
          </a:xfrm>
          <a:prstGeom prst="rect">
            <a:avLst/>
          </a:prstGeom>
        </p:spPr>
      </p:pic>
      <p:sp>
        <p:nvSpPr>
          <p:cNvPr id="6" name="TextBox 5">
            <a:extLst>
              <a:ext uri="{FF2B5EF4-FFF2-40B4-BE49-F238E27FC236}">
                <a16:creationId xmlns:a16="http://schemas.microsoft.com/office/drawing/2014/main" id="{9A698900-E003-FE4D-8E7E-ACDED3F25DE9}"/>
              </a:ext>
            </a:extLst>
          </p:cNvPr>
          <p:cNvSpPr txBox="1"/>
          <p:nvPr/>
        </p:nvSpPr>
        <p:spPr>
          <a:xfrm>
            <a:off x="573569" y="568804"/>
            <a:ext cx="436338" cy="369332"/>
          </a:xfrm>
          <a:prstGeom prst="rect">
            <a:avLst/>
          </a:prstGeom>
          <a:noFill/>
        </p:spPr>
        <p:txBody>
          <a:bodyPr wrap="none" rtlCol="0">
            <a:spAutoFit/>
          </a:bodyPr>
          <a:lstStyle/>
          <a:p>
            <a:r>
              <a:rPr lang="en-US" dirty="0"/>
              <a:t>(a)</a:t>
            </a:r>
          </a:p>
        </p:txBody>
      </p:sp>
      <p:sp>
        <p:nvSpPr>
          <p:cNvPr id="7" name="TextBox 6">
            <a:extLst>
              <a:ext uri="{FF2B5EF4-FFF2-40B4-BE49-F238E27FC236}">
                <a16:creationId xmlns:a16="http://schemas.microsoft.com/office/drawing/2014/main" id="{9A39A597-B573-6A48-9579-77E4A9D2E4E8}"/>
              </a:ext>
            </a:extLst>
          </p:cNvPr>
          <p:cNvSpPr txBox="1"/>
          <p:nvPr/>
        </p:nvSpPr>
        <p:spPr>
          <a:xfrm>
            <a:off x="573569" y="2513382"/>
            <a:ext cx="447558" cy="369332"/>
          </a:xfrm>
          <a:prstGeom prst="rect">
            <a:avLst/>
          </a:prstGeom>
          <a:noFill/>
        </p:spPr>
        <p:txBody>
          <a:bodyPr wrap="none" rtlCol="0">
            <a:spAutoFit/>
          </a:bodyPr>
          <a:lstStyle/>
          <a:p>
            <a:r>
              <a:rPr lang="en-US" dirty="0"/>
              <a:t>(b)</a:t>
            </a:r>
          </a:p>
        </p:txBody>
      </p:sp>
      <p:sp>
        <p:nvSpPr>
          <p:cNvPr id="8" name="TextBox 7">
            <a:extLst>
              <a:ext uri="{FF2B5EF4-FFF2-40B4-BE49-F238E27FC236}">
                <a16:creationId xmlns:a16="http://schemas.microsoft.com/office/drawing/2014/main" id="{E34B21D4-6352-2148-B40F-F458EA2EEB04}"/>
              </a:ext>
            </a:extLst>
          </p:cNvPr>
          <p:cNvSpPr txBox="1"/>
          <p:nvPr/>
        </p:nvSpPr>
        <p:spPr>
          <a:xfrm>
            <a:off x="584789" y="4475450"/>
            <a:ext cx="423514"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4211316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261BC2-F980-2443-9DFC-5D0D35556AD5}"/>
              </a:ext>
            </a:extLst>
          </p:cNvPr>
          <p:cNvPicPr>
            <a:picLocks noChangeAspect="1"/>
          </p:cNvPicPr>
          <p:nvPr/>
        </p:nvPicPr>
        <p:blipFill>
          <a:blip r:embed="rId2"/>
          <a:stretch>
            <a:fillRect/>
          </a:stretch>
        </p:blipFill>
        <p:spPr>
          <a:xfrm>
            <a:off x="3116506" y="665082"/>
            <a:ext cx="4167616" cy="6124117"/>
          </a:xfrm>
          <a:prstGeom prst="rect">
            <a:avLst/>
          </a:prstGeom>
        </p:spPr>
      </p:pic>
      <p:cxnSp>
        <p:nvCxnSpPr>
          <p:cNvPr id="4" name="Straight Connector 3">
            <a:extLst>
              <a:ext uri="{FF2B5EF4-FFF2-40B4-BE49-F238E27FC236}">
                <a16:creationId xmlns:a16="http://schemas.microsoft.com/office/drawing/2014/main" id="{E70B5DAF-9E38-444C-836A-F0F5CD2F41B8}"/>
              </a:ext>
            </a:extLst>
          </p:cNvPr>
          <p:cNvCxnSpPr>
            <a:cxnSpLocks/>
          </p:cNvCxnSpPr>
          <p:nvPr/>
        </p:nvCxnSpPr>
        <p:spPr>
          <a:xfrm>
            <a:off x="3992136" y="3601844"/>
            <a:ext cx="298852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731C4D1-6A44-EE40-B8C3-5E35AAD0B268}"/>
              </a:ext>
            </a:extLst>
          </p:cNvPr>
          <p:cNvPicPr>
            <a:picLocks noChangeAspect="1"/>
          </p:cNvPicPr>
          <p:nvPr/>
        </p:nvPicPr>
        <p:blipFill rotWithShape="1">
          <a:blip r:embed="rId2"/>
          <a:srcRect l="22437" t="5953" r="32879" b="68737"/>
          <a:stretch/>
        </p:blipFill>
        <p:spPr>
          <a:xfrm>
            <a:off x="5118410" y="4590311"/>
            <a:ext cx="1862253" cy="1550019"/>
          </a:xfrm>
          <a:prstGeom prst="rect">
            <a:avLst/>
          </a:prstGeom>
        </p:spPr>
      </p:pic>
      <p:sp>
        <p:nvSpPr>
          <p:cNvPr id="9" name="Rectangle 8">
            <a:extLst>
              <a:ext uri="{FF2B5EF4-FFF2-40B4-BE49-F238E27FC236}">
                <a16:creationId xmlns:a16="http://schemas.microsoft.com/office/drawing/2014/main" id="{E59B321F-452F-8B47-93DA-514A5326B8D4}"/>
              </a:ext>
            </a:extLst>
          </p:cNvPr>
          <p:cNvSpPr/>
          <p:nvPr/>
        </p:nvSpPr>
        <p:spPr>
          <a:xfrm>
            <a:off x="4092498" y="1048214"/>
            <a:ext cx="1873404" cy="1565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A67BB10E-A042-094A-9552-F9431F46792C}"/>
              </a:ext>
            </a:extLst>
          </p:cNvPr>
          <p:cNvCxnSpPr>
            <a:cxnSpLocks/>
          </p:cNvCxnSpPr>
          <p:nvPr/>
        </p:nvCxnSpPr>
        <p:spPr>
          <a:xfrm>
            <a:off x="3992136" y="1657814"/>
            <a:ext cx="298852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048F0A0-AEED-D04A-836A-54407AAEEF8B}"/>
              </a:ext>
            </a:extLst>
          </p:cNvPr>
          <p:cNvSpPr txBox="1"/>
          <p:nvPr/>
        </p:nvSpPr>
        <p:spPr>
          <a:xfrm>
            <a:off x="4535154" y="2428712"/>
            <a:ext cx="1000595" cy="369332"/>
          </a:xfrm>
          <a:prstGeom prst="rect">
            <a:avLst/>
          </a:prstGeom>
          <a:noFill/>
        </p:spPr>
        <p:txBody>
          <a:bodyPr wrap="none" rtlCol="0">
            <a:spAutoFit/>
          </a:bodyPr>
          <a:lstStyle/>
          <a:p>
            <a:r>
              <a:rPr lang="en-US" dirty="0"/>
              <a:t>T100_ml</a:t>
            </a:r>
          </a:p>
        </p:txBody>
      </p:sp>
      <p:sp>
        <p:nvSpPr>
          <p:cNvPr id="11" name="TextBox 10">
            <a:extLst>
              <a:ext uri="{FF2B5EF4-FFF2-40B4-BE49-F238E27FC236}">
                <a16:creationId xmlns:a16="http://schemas.microsoft.com/office/drawing/2014/main" id="{EC4F0AFC-573E-9048-987B-6274AF28C260}"/>
              </a:ext>
            </a:extLst>
          </p:cNvPr>
          <p:cNvSpPr txBox="1"/>
          <p:nvPr/>
        </p:nvSpPr>
        <p:spPr>
          <a:xfrm>
            <a:off x="4535154" y="1179879"/>
            <a:ext cx="988091" cy="369332"/>
          </a:xfrm>
          <a:prstGeom prst="rect">
            <a:avLst/>
          </a:prstGeom>
          <a:noFill/>
        </p:spPr>
        <p:txBody>
          <a:bodyPr wrap="none" rtlCol="0">
            <a:spAutoFit/>
          </a:bodyPr>
          <a:lstStyle/>
          <a:p>
            <a:r>
              <a:rPr lang="en-US" dirty="0"/>
              <a:t>Temp ml</a:t>
            </a:r>
          </a:p>
        </p:txBody>
      </p:sp>
      <p:cxnSp>
        <p:nvCxnSpPr>
          <p:cNvPr id="13" name="Straight Connector 12">
            <a:extLst>
              <a:ext uri="{FF2B5EF4-FFF2-40B4-BE49-F238E27FC236}">
                <a16:creationId xmlns:a16="http://schemas.microsoft.com/office/drawing/2014/main" id="{B7043862-A0F7-794E-9F11-3B7C04728F0F}"/>
              </a:ext>
            </a:extLst>
          </p:cNvPr>
          <p:cNvCxnSpPr>
            <a:cxnSpLocks/>
          </p:cNvCxnSpPr>
          <p:nvPr/>
        </p:nvCxnSpPr>
        <p:spPr>
          <a:xfrm flipH="1">
            <a:off x="5003427" y="1668749"/>
            <a:ext cx="2" cy="651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2D9E126-865A-634A-B5A8-6EB461F0B7AA}"/>
              </a:ext>
            </a:extLst>
          </p:cNvPr>
          <p:cNvCxnSpPr>
            <a:cxnSpLocks/>
          </p:cNvCxnSpPr>
          <p:nvPr/>
        </p:nvCxnSpPr>
        <p:spPr>
          <a:xfrm flipH="1">
            <a:off x="5021890" y="2925838"/>
            <a:ext cx="2" cy="651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665030F5-4E77-DD46-BB87-D78ABA2AF153}"/>
              </a:ext>
            </a:extLst>
          </p:cNvPr>
          <p:cNvSpPr/>
          <p:nvPr/>
        </p:nvSpPr>
        <p:spPr>
          <a:xfrm>
            <a:off x="4014437" y="1026996"/>
            <a:ext cx="2966225" cy="630818"/>
          </a:xfrm>
          <a:prstGeom prst="rect">
            <a:avLst/>
          </a:prstGeom>
          <a:solidFill>
            <a:srgbClr val="FF7E7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5D24B3E-8F62-474E-9F44-B45222ED4F35}"/>
              </a:ext>
            </a:extLst>
          </p:cNvPr>
          <p:cNvSpPr/>
          <p:nvPr/>
        </p:nvSpPr>
        <p:spPr>
          <a:xfrm>
            <a:off x="4014437" y="1646881"/>
            <a:ext cx="2966225" cy="1954962"/>
          </a:xfrm>
          <a:prstGeom prst="rect">
            <a:avLst/>
          </a:prstGeom>
          <a:solidFill>
            <a:schemeClr val="accent5">
              <a:lumMod val="50000"/>
              <a:alpha val="1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43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339184-5E7A-104A-9C4A-922D411AABC9}"/>
              </a:ext>
            </a:extLst>
          </p:cNvPr>
          <p:cNvPicPr>
            <a:picLocks noChangeAspect="1"/>
          </p:cNvPicPr>
          <p:nvPr/>
        </p:nvPicPr>
        <p:blipFill>
          <a:blip r:embed="rId2"/>
          <a:stretch>
            <a:fillRect/>
          </a:stretch>
        </p:blipFill>
        <p:spPr>
          <a:xfrm>
            <a:off x="5455584" y="1103892"/>
            <a:ext cx="883382" cy="2185607"/>
          </a:xfrm>
          <a:prstGeom prst="rect">
            <a:avLst/>
          </a:prstGeom>
        </p:spPr>
      </p:pic>
      <p:pic>
        <p:nvPicPr>
          <p:cNvPr id="3" name="Picture 2">
            <a:extLst>
              <a:ext uri="{FF2B5EF4-FFF2-40B4-BE49-F238E27FC236}">
                <a16:creationId xmlns:a16="http://schemas.microsoft.com/office/drawing/2014/main" id="{FF8C803E-5933-5F43-B626-AA1D1EEDB25D}"/>
              </a:ext>
            </a:extLst>
          </p:cNvPr>
          <p:cNvPicPr>
            <a:picLocks noChangeAspect="1"/>
          </p:cNvPicPr>
          <p:nvPr/>
        </p:nvPicPr>
        <p:blipFill>
          <a:blip r:embed="rId3"/>
          <a:stretch>
            <a:fillRect/>
          </a:stretch>
        </p:blipFill>
        <p:spPr>
          <a:xfrm>
            <a:off x="147604" y="1092399"/>
            <a:ext cx="2540000" cy="2197100"/>
          </a:xfrm>
          <a:prstGeom prst="rect">
            <a:avLst/>
          </a:prstGeom>
        </p:spPr>
      </p:pic>
      <p:sp>
        <p:nvSpPr>
          <p:cNvPr id="4" name="TextBox 3">
            <a:extLst>
              <a:ext uri="{FF2B5EF4-FFF2-40B4-BE49-F238E27FC236}">
                <a16:creationId xmlns:a16="http://schemas.microsoft.com/office/drawing/2014/main" id="{1EF84D97-EA8D-B14B-9ABD-C77BD3792EB3}"/>
              </a:ext>
            </a:extLst>
          </p:cNvPr>
          <p:cNvSpPr txBox="1"/>
          <p:nvPr/>
        </p:nvSpPr>
        <p:spPr>
          <a:xfrm>
            <a:off x="409956" y="569179"/>
            <a:ext cx="2015295" cy="523220"/>
          </a:xfrm>
          <a:prstGeom prst="rect">
            <a:avLst/>
          </a:prstGeom>
          <a:noFill/>
        </p:spPr>
        <p:txBody>
          <a:bodyPr wrap="none" rtlCol="0">
            <a:spAutoFit/>
          </a:bodyPr>
          <a:lstStyle/>
          <a:p>
            <a:pPr algn="ctr"/>
            <a:r>
              <a:rPr lang="en-US" sz="1400" dirty="0"/>
              <a:t>MODIS Color Index </a:t>
            </a:r>
          </a:p>
          <a:p>
            <a:pPr algn="ctr"/>
            <a:r>
              <a:rPr lang="en-US" sz="1400" dirty="0"/>
              <a:t>Aug 25 /2019 17:50 GMT</a:t>
            </a:r>
          </a:p>
        </p:txBody>
      </p:sp>
      <p:pic>
        <p:nvPicPr>
          <p:cNvPr id="5" name="Picture 4">
            <a:extLst>
              <a:ext uri="{FF2B5EF4-FFF2-40B4-BE49-F238E27FC236}">
                <a16:creationId xmlns:a16="http://schemas.microsoft.com/office/drawing/2014/main" id="{76D845C4-0196-2847-92B8-FD8B9D1E40A3}"/>
              </a:ext>
            </a:extLst>
          </p:cNvPr>
          <p:cNvPicPr>
            <a:picLocks noChangeAspect="1"/>
          </p:cNvPicPr>
          <p:nvPr/>
        </p:nvPicPr>
        <p:blipFill>
          <a:blip r:embed="rId4"/>
          <a:stretch>
            <a:fillRect/>
          </a:stretch>
        </p:blipFill>
        <p:spPr>
          <a:xfrm>
            <a:off x="2801594" y="1103893"/>
            <a:ext cx="2540000" cy="2197100"/>
          </a:xfrm>
          <a:prstGeom prst="rect">
            <a:avLst/>
          </a:prstGeom>
        </p:spPr>
      </p:pic>
      <p:sp>
        <p:nvSpPr>
          <p:cNvPr id="6" name="TextBox 5">
            <a:extLst>
              <a:ext uri="{FF2B5EF4-FFF2-40B4-BE49-F238E27FC236}">
                <a16:creationId xmlns:a16="http://schemas.microsoft.com/office/drawing/2014/main" id="{06D43B38-F89B-414F-8FA7-A48DA49186E4}"/>
              </a:ext>
            </a:extLst>
          </p:cNvPr>
          <p:cNvSpPr txBox="1"/>
          <p:nvPr/>
        </p:nvSpPr>
        <p:spPr>
          <a:xfrm>
            <a:off x="3063946" y="569179"/>
            <a:ext cx="2015296" cy="523220"/>
          </a:xfrm>
          <a:prstGeom prst="rect">
            <a:avLst/>
          </a:prstGeom>
          <a:noFill/>
        </p:spPr>
        <p:txBody>
          <a:bodyPr wrap="none" rtlCol="0">
            <a:spAutoFit/>
          </a:bodyPr>
          <a:lstStyle/>
          <a:p>
            <a:pPr algn="ctr"/>
            <a:r>
              <a:rPr lang="en-US" sz="1400" dirty="0"/>
              <a:t>MODIS Color Index </a:t>
            </a:r>
          </a:p>
          <a:p>
            <a:pPr algn="ctr"/>
            <a:r>
              <a:rPr lang="en-US" sz="1400" dirty="0"/>
              <a:t>Aug 30 /2019 18:10 GMT</a:t>
            </a:r>
          </a:p>
        </p:txBody>
      </p:sp>
      <p:sp>
        <p:nvSpPr>
          <p:cNvPr id="7" name="Rectangle 6">
            <a:extLst>
              <a:ext uri="{FF2B5EF4-FFF2-40B4-BE49-F238E27FC236}">
                <a16:creationId xmlns:a16="http://schemas.microsoft.com/office/drawing/2014/main" id="{DC213B21-A624-1E42-83AD-2FB3BBD02564}"/>
              </a:ext>
            </a:extLst>
          </p:cNvPr>
          <p:cNvSpPr/>
          <p:nvPr/>
        </p:nvSpPr>
        <p:spPr>
          <a:xfrm>
            <a:off x="0" y="3428747"/>
            <a:ext cx="7895063" cy="4401205"/>
          </a:xfrm>
          <a:prstGeom prst="rect">
            <a:avLst/>
          </a:prstGeom>
        </p:spPr>
        <p:txBody>
          <a:bodyPr wrap="square">
            <a:spAutoFit/>
          </a:bodyPr>
          <a:lstStyle/>
          <a:p>
            <a:r>
              <a:rPr lang="en-US" dirty="0">
                <a:solidFill>
                  <a:srgbClr val="222222"/>
                </a:solidFill>
                <a:latin typeface="Lucida Grande" panose="020B0600040502020204" pitchFamily="34" charset="0"/>
              </a:rPr>
              <a:t> </a:t>
            </a:r>
            <a:r>
              <a:rPr lang="en-US" sz="1600" dirty="0">
                <a:solidFill>
                  <a:srgbClr val="222222"/>
                </a:solidFill>
                <a:latin typeface="Lucida Grande" panose="020B0600040502020204" pitchFamily="34" charset="0"/>
              </a:rPr>
              <a:t>MODIS Color Index derived from reflectance data after correction for gaseous absorption, molecular scattering, and sun glint effects. It is basically the reflectance at 555 nm, referenced against linear baseline between 469 and 645 nm (</a:t>
            </a:r>
            <a:r>
              <a:rPr lang="en-US" sz="1600" dirty="0">
                <a:solidFill>
                  <a:srgbClr val="222222"/>
                </a:solidFill>
                <a:latin typeface="Lucida Grande" panose="020B0600040502020204" pitchFamily="34" charset="0"/>
                <a:hlinkClick r:id="rId5"/>
              </a:rPr>
              <a:t>Hu, 2011</a:t>
            </a:r>
            <a:r>
              <a:rPr lang="en-US" sz="1600" dirty="0">
                <a:solidFill>
                  <a:srgbClr val="222222"/>
                </a:solidFill>
                <a:latin typeface="Lucida Grande" panose="020B0600040502020204" pitchFamily="34" charset="0"/>
              </a:rPr>
              <a:t>). CI has the advantage over the “standard” NASA </a:t>
            </a:r>
            <a:r>
              <a:rPr lang="en-US" sz="1600" dirty="0" err="1">
                <a:solidFill>
                  <a:srgbClr val="222222"/>
                </a:solidFill>
                <a:latin typeface="Lucida Grande" panose="020B0600040502020204" pitchFamily="34" charset="0"/>
              </a:rPr>
              <a:t>chlor_a</a:t>
            </a:r>
            <a:r>
              <a:rPr lang="en-US" sz="1600" dirty="0">
                <a:solidFill>
                  <a:srgbClr val="222222"/>
                </a:solidFill>
                <a:latin typeface="Lucida Grande" panose="020B0600040502020204" pitchFamily="34" charset="0"/>
              </a:rPr>
              <a:t> or other products because it is nearly immune to sun glint contamination, and therefore increases the data coverage for subtropical and tropical oceans. This is particular useful for cruise planning and for feature tracking. The MODIS standard product MOD35 (</a:t>
            </a:r>
            <a:r>
              <a:rPr lang="en-US" sz="1600" dirty="0">
                <a:solidFill>
                  <a:srgbClr val="222222"/>
                </a:solidFill>
                <a:latin typeface="Lucida Grande" panose="020B0600040502020204" pitchFamily="34" charset="0"/>
                <a:hlinkClick r:id="rId6"/>
              </a:rPr>
              <a:t>Ackerman et al., 2010</a:t>
            </a:r>
            <a:r>
              <a:rPr lang="en-US" sz="1600" dirty="0">
                <a:solidFill>
                  <a:srgbClr val="222222"/>
                </a:solidFill>
                <a:latin typeface="Lucida Grande" panose="020B0600040502020204" pitchFamily="34" charset="0"/>
              </a:rPr>
              <a:t>) is used to discriminate clouds from water, and a </a:t>
            </a:r>
            <a:r>
              <a:rPr lang="en-US" sz="1600" dirty="0" err="1">
                <a:solidFill>
                  <a:srgbClr val="222222"/>
                </a:solidFill>
                <a:latin typeface="Lucida Grande" panose="020B0600040502020204" pitchFamily="34" charset="0"/>
              </a:rPr>
              <a:t>cloudmask</a:t>
            </a:r>
            <a:r>
              <a:rPr lang="en-US" sz="1600" dirty="0">
                <a:solidFill>
                  <a:srgbClr val="222222"/>
                </a:solidFill>
                <a:latin typeface="Lucida Grande" panose="020B0600040502020204" pitchFamily="34" charset="0"/>
              </a:rPr>
              <a:t> (grey color) is overlaid on the image.</a:t>
            </a:r>
          </a:p>
          <a:p>
            <a:endParaRPr lang="en-US" sz="1600" dirty="0">
              <a:solidFill>
                <a:srgbClr val="222222"/>
              </a:solidFill>
              <a:latin typeface="Lucida Grande" panose="020B0600040502020204" pitchFamily="34" charset="0"/>
            </a:endParaRPr>
          </a:p>
          <a:p>
            <a:r>
              <a:rPr lang="en-US" sz="1600" dirty="0"/>
              <a:t>However </a:t>
            </a:r>
            <a:r>
              <a:rPr lang="en-US" sz="1600" dirty="0">
                <a:hlinkClick r:id="rId7"/>
              </a:rPr>
              <a:t>Doxaran et al. (2009)</a:t>
            </a:r>
            <a:r>
              <a:rPr lang="en-US" sz="1600" dirty="0"/>
              <a:t> demonstrated that this product can be appropriate for monitoring reflective turbid waters,</a:t>
            </a:r>
          </a:p>
          <a:p>
            <a:endParaRPr lang="en-US" sz="1600" dirty="0"/>
          </a:p>
          <a:p>
            <a:r>
              <a:rPr lang="en-US" dirty="0"/>
              <a:t>The strongest turbidity signal is observed at 555 nm (nLw555), as previously reported for other locations (e.g. </a:t>
            </a:r>
            <a:r>
              <a:rPr lang="en-US" dirty="0">
                <a:hlinkClick r:id="rId8"/>
              </a:rPr>
              <a:t>Nezlin and DiGiacomo, 2005</a:t>
            </a:r>
            <a:r>
              <a:rPr lang="en-US" dirty="0"/>
              <a:t>, </a:t>
            </a:r>
            <a:r>
              <a:rPr lang="en-US" dirty="0">
                <a:hlinkClick r:id="rId9"/>
              </a:rPr>
              <a:t>Nezlin et al., 2005</a:t>
            </a:r>
            <a:r>
              <a:rPr lang="en-US" dirty="0"/>
              <a:t>, </a:t>
            </a:r>
            <a:r>
              <a:rPr lang="en-US" dirty="0">
                <a:hlinkClick r:id="rId10"/>
              </a:rPr>
              <a:t>Thomas and Weatherbee, 2006</a:t>
            </a:r>
            <a:r>
              <a:rPr lang="en-US" dirty="0"/>
              <a:t>).</a:t>
            </a:r>
            <a:endParaRPr lang="en-US" sz="1600" dirty="0"/>
          </a:p>
        </p:txBody>
      </p:sp>
    </p:spTree>
    <p:extLst>
      <p:ext uri="{BB962C8B-B14F-4D97-AF65-F5344CB8AC3E}">
        <p14:creationId xmlns:p14="http://schemas.microsoft.com/office/powerpoint/2010/main" val="2986546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6E228A-4EAA-8540-B546-DBA25BF1F4ED}"/>
              </a:ext>
            </a:extLst>
          </p:cNvPr>
          <p:cNvPicPr>
            <a:picLocks noChangeAspect="1"/>
          </p:cNvPicPr>
          <p:nvPr/>
        </p:nvPicPr>
        <p:blipFill>
          <a:blip r:embed="rId2"/>
          <a:stretch>
            <a:fillRect/>
          </a:stretch>
        </p:blipFill>
        <p:spPr>
          <a:xfrm>
            <a:off x="1562100" y="636863"/>
            <a:ext cx="6096000" cy="1371600"/>
          </a:xfrm>
          <a:prstGeom prst="rect">
            <a:avLst/>
          </a:prstGeom>
        </p:spPr>
      </p:pic>
      <p:pic>
        <p:nvPicPr>
          <p:cNvPr id="7" name="Picture 6">
            <a:extLst>
              <a:ext uri="{FF2B5EF4-FFF2-40B4-BE49-F238E27FC236}">
                <a16:creationId xmlns:a16="http://schemas.microsoft.com/office/drawing/2014/main" id="{2B11761C-2930-0A41-88FA-3E4723124CAF}"/>
              </a:ext>
            </a:extLst>
          </p:cNvPr>
          <p:cNvPicPr>
            <a:picLocks noChangeAspect="1"/>
          </p:cNvPicPr>
          <p:nvPr/>
        </p:nvPicPr>
        <p:blipFill>
          <a:blip r:embed="rId3"/>
          <a:stretch>
            <a:fillRect/>
          </a:stretch>
        </p:blipFill>
        <p:spPr>
          <a:xfrm>
            <a:off x="1562100" y="1830315"/>
            <a:ext cx="6096000" cy="1371600"/>
          </a:xfrm>
          <a:prstGeom prst="rect">
            <a:avLst/>
          </a:prstGeom>
        </p:spPr>
      </p:pic>
      <p:pic>
        <p:nvPicPr>
          <p:cNvPr id="9" name="Picture 8">
            <a:extLst>
              <a:ext uri="{FF2B5EF4-FFF2-40B4-BE49-F238E27FC236}">
                <a16:creationId xmlns:a16="http://schemas.microsoft.com/office/drawing/2014/main" id="{EB56A9A0-2200-7342-8D5C-C9F27FD4A465}"/>
              </a:ext>
            </a:extLst>
          </p:cNvPr>
          <p:cNvPicPr>
            <a:picLocks noChangeAspect="1"/>
          </p:cNvPicPr>
          <p:nvPr/>
        </p:nvPicPr>
        <p:blipFill>
          <a:blip r:embed="rId4"/>
          <a:stretch>
            <a:fillRect/>
          </a:stretch>
        </p:blipFill>
        <p:spPr>
          <a:xfrm>
            <a:off x="1562100" y="3022001"/>
            <a:ext cx="6096000" cy="1371600"/>
          </a:xfrm>
          <a:prstGeom prst="rect">
            <a:avLst/>
          </a:prstGeom>
        </p:spPr>
      </p:pic>
      <p:pic>
        <p:nvPicPr>
          <p:cNvPr id="11" name="Picture 10">
            <a:extLst>
              <a:ext uri="{FF2B5EF4-FFF2-40B4-BE49-F238E27FC236}">
                <a16:creationId xmlns:a16="http://schemas.microsoft.com/office/drawing/2014/main" id="{E6555774-58BF-6B46-8031-7C884D64EE2A}"/>
              </a:ext>
            </a:extLst>
          </p:cNvPr>
          <p:cNvPicPr>
            <a:picLocks noChangeAspect="1"/>
          </p:cNvPicPr>
          <p:nvPr/>
        </p:nvPicPr>
        <p:blipFill>
          <a:blip r:embed="rId5"/>
          <a:stretch>
            <a:fillRect/>
          </a:stretch>
        </p:blipFill>
        <p:spPr>
          <a:xfrm>
            <a:off x="1568420" y="4209557"/>
            <a:ext cx="6096000" cy="1371600"/>
          </a:xfrm>
          <a:prstGeom prst="rect">
            <a:avLst/>
          </a:prstGeom>
        </p:spPr>
      </p:pic>
      <p:sp>
        <p:nvSpPr>
          <p:cNvPr id="20" name="TextBox 19">
            <a:extLst>
              <a:ext uri="{FF2B5EF4-FFF2-40B4-BE49-F238E27FC236}">
                <a16:creationId xmlns:a16="http://schemas.microsoft.com/office/drawing/2014/main" id="{0FDAB35A-B8F7-FC46-BEBC-DD875A8A477B}"/>
              </a:ext>
            </a:extLst>
          </p:cNvPr>
          <p:cNvSpPr txBox="1"/>
          <p:nvPr/>
        </p:nvSpPr>
        <p:spPr>
          <a:xfrm>
            <a:off x="1200865" y="52088"/>
            <a:ext cx="6818470" cy="584775"/>
          </a:xfrm>
          <a:prstGeom prst="rect">
            <a:avLst/>
          </a:prstGeom>
          <a:noFill/>
        </p:spPr>
        <p:txBody>
          <a:bodyPr wrap="none" rtlCol="0">
            <a:spAutoFit/>
          </a:bodyPr>
          <a:lstStyle/>
          <a:p>
            <a:r>
              <a:rPr lang="en-US" sz="3200" dirty="0">
                <a:solidFill>
                  <a:schemeClr val="bg1"/>
                </a:solidFill>
              </a:rPr>
              <a:t>Inside Area of Fresh Water Influence</a:t>
            </a:r>
          </a:p>
        </p:txBody>
      </p:sp>
      <p:sp>
        <p:nvSpPr>
          <p:cNvPr id="21" name="Rectangle 20">
            <a:extLst>
              <a:ext uri="{FF2B5EF4-FFF2-40B4-BE49-F238E27FC236}">
                <a16:creationId xmlns:a16="http://schemas.microsoft.com/office/drawing/2014/main" id="{2AAFACB4-6ED9-4643-80B6-65DD8A2FB33D}"/>
              </a:ext>
            </a:extLst>
          </p:cNvPr>
          <p:cNvSpPr/>
          <p:nvPr/>
        </p:nvSpPr>
        <p:spPr>
          <a:xfrm>
            <a:off x="8096036" y="780399"/>
            <a:ext cx="493160" cy="54971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BF8E56E-2A6A-A645-B3AF-2A243BEE2370}"/>
              </a:ext>
            </a:extLst>
          </p:cNvPr>
          <p:cNvPicPr>
            <a:picLocks noChangeAspect="1"/>
          </p:cNvPicPr>
          <p:nvPr/>
        </p:nvPicPr>
        <p:blipFill>
          <a:blip r:embed="rId6"/>
          <a:stretch>
            <a:fillRect/>
          </a:stretch>
        </p:blipFill>
        <p:spPr>
          <a:xfrm>
            <a:off x="1578934" y="5397113"/>
            <a:ext cx="6096000" cy="1371600"/>
          </a:xfrm>
          <a:prstGeom prst="rect">
            <a:avLst/>
          </a:prstGeom>
        </p:spPr>
      </p:pic>
      <p:pic>
        <p:nvPicPr>
          <p:cNvPr id="12" name="Picture 11">
            <a:extLst>
              <a:ext uri="{FF2B5EF4-FFF2-40B4-BE49-F238E27FC236}">
                <a16:creationId xmlns:a16="http://schemas.microsoft.com/office/drawing/2014/main" id="{225399FA-D16B-A54F-B12A-396C7C7957B9}"/>
              </a:ext>
            </a:extLst>
          </p:cNvPr>
          <p:cNvPicPr>
            <a:picLocks noChangeAspect="1"/>
          </p:cNvPicPr>
          <p:nvPr/>
        </p:nvPicPr>
        <p:blipFill>
          <a:blip r:embed="rId7"/>
          <a:stretch>
            <a:fillRect/>
          </a:stretch>
        </p:blipFill>
        <p:spPr>
          <a:xfrm>
            <a:off x="2595473" y="87175"/>
            <a:ext cx="2373423" cy="226715"/>
          </a:xfrm>
          <a:prstGeom prst="rect">
            <a:avLst/>
          </a:prstGeom>
          <a:solidFill>
            <a:srgbClr val="FF7E79">
              <a:alpha val="21176"/>
            </a:srgbClr>
          </a:solidFill>
        </p:spPr>
      </p:pic>
      <p:pic>
        <p:nvPicPr>
          <p:cNvPr id="13" name="Picture 12">
            <a:extLst>
              <a:ext uri="{FF2B5EF4-FFF2-40B4-BE49-F238E27FC236}">
                <a16:creationId xmlns:a16="http://schemas.microsoft.com/office/drawing/2014/main" id="{BB6ABDDE-1DD8-EB43-A1D9-EE997FAFBCE1}"/>
              </a:ext>
            </a:extLst>
          </p:cNvPr>
          <p:cNvPicPr>
            <a:picLocks noChangeAspect="1"/>
          </p:cNvPicPr>
          <p:nvPr/>
        </p:nvPicPr>
        <p:blipFill>
          <a:blip r:embed="rId8"/>
          <a:stretch>
            <a:fillRect/>
          </a:stretch>
        </p:blipFill>
        <p:spPr>
          <a:xfrm>
            <a:off x="4852798" y="353415"/>
            <a:ext cx="2542307" cy="228600"/>
          </a:xfrm>
          <a:prstGeom prst="rect">
            <a:avLst/>
          </a:prstGeom>
          <a:solidFill>
            <a:srgbClr val="4E8F00">
              <a:alpha val="21961"/>
            </a:srgbClr>
          </a:solidFill>
        </p:spPr>
      </p:pic>
      <p:sp>
        <p:nvSpPr>
          <p:cNvPr id="14" name="TextBox 13">
            <a:extLst>
              <a:ext uri="{FF2B5EF4-FFF2-40B4-BE49-F238E27FC236}">
                <a16:creationId xmlns:a16="http://schemas.microsoft.com/office/drawing/2014/main" id="{7ED5488A-D533-844C-AC7D-827A9835CF69}"/>
              </a:ext>
            </a:extLst>
          </p:cNvPr>
          <p:cNvSpPr txBox="1"/>
          <p:nvPr/>
        </p:nvSpPr>
        <p:spPr>
          <a:xfrm>
            <a:off x="1501904" y="268103"/>
            <a:ext cx="1093569" cy="461665"/>
          </a:xfrm>
          <a:prstGeom prst="rect">
            <a:avLst/>
          </a:prstGeom>
          <a:noFill/>
        </p:spPr>
        <p:txBody>
          <a:bodyPr wrap="none" rtlCol="0">
            <a:spAutoFit/>
          </a:bodyPr>
          <a:lstStyle/>
          <a:p>
            <a:r>
              <a:rPr lang="en-US" sz="2400" dirty="0"/>
              <a:t>Dorian</a:t>
            </a:r>
          </a:p>
        </p:txBody>
      </p:sp>
      <p:cxnSp>
        <p:nvCxnSpPr>
          <p:cNvPr id="15" name="Straight Arrow Connector 14">
            <a:extLst>
              <a:ext uri="{FF2B5EF4-FFF2-40B4-BE49-F238E27FC236}">
                <a16:creationId xmlns:a16="http://schemas.microsoft.com/office/drawing/2014/main" id="{FAE74DA3-6F8E-B845-83CD-9B55DB349B7F}"/>
              </a:ext>
            </a:extLst>
          </p:cNvPr>
          <p:cNvCxnSpPr>
            <a:cxnSpLocks/>
          </p:cNvCxnSpPr>
          <p:nvPr/>
        </p:nvCxnSpPr>
        <p:spPr>
          <a:xfrm>
            <a:off x="2140990" y="661886"/>
            <a:ext cx="658313" cy="58916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F98DCE2-32BD-EF47-94CF-2C68D8B75CBF}"/>
              </a:ext>
            </a:extLst>
          </p:cNvPr>
          <p:cNvSpPr txBox="1"/>
          <p:nvPr/>
        </p:nvSpPr>
        <p:spPr>
          <a:xfrm>
            <a:off x="2799304" y="1410987"/>
            <a:ext cx="1417632" cy="369332"/>
          </a:xfrm>
          <a:prstGeom prst="rect">
            <a:avLst/>
          </a:prstGeom>
          <a:noFill/>
        </p:spPr>
        <p:txBody>
          <a:bodyPr wrap="none" rtlCol="0">
            <a:spAutoFit/>
          </a:bodyPr>
          <a:lstStyle/>
          <a:p>
            <a:r>
              <a:rPr lang="en-US" dirty="0"/>
              <a:t>Observations</a:t>
            </a:r>
          </a:p>
        </p:txBody>
      </p:sp>
      <p:sp>
        <p:nvSpPr>
          <p:cNvPr id="19" name="TextBox 18">
            <a:extLst>
              <a:ext uri="{FF2B5EF4-FFF2-40B4-BE49-F238E27FC236}">
                <a16:creationId xmlns:a16="http://schemas.microsoft.com/office/drawing/2014/main" id="{185DFC98-6D80-0842-A6C2-15FDE5381145}"/>
              </a:ext>
            </a:extLst>
          </p:cNvPr>
          <p:cNvSpPr txBox="1"/>
          <p:nvPr/>
        </p:nvSpPr>
        <p:spPr>
          <a:xfrm>
            <a:off x="2799304" y="2621417"/>
            <a:ext cx="2446824" cy="369332"/>
          </a:xfrm>
          <a:prstGeom prst="rect">
            <a:avLst/>
          </a:prstGeom>
          <a:noFill/>
        </p:spPr>
        <p:txBody>
          <a:bodyPr wrap="none" rtlCol="0">
            <a:spAutoFit/>
          </a:bodyPr>
          <a:lstStyle/>
          <a:p>
            <a:r>
              <a:rPr lang="en-US" dirty="0"/>
              <a:t>Data Assimilative Model</a:t>
            </a:r>
          </a:p>
        </p:txBody>
      </p:sp>
      <p:sp>
        <p:nvSpPr>
          <p:cNvPr id="22" name="TextBox 21">
            <a:extLst>
              <a:ext uri="{FF2B5EF4-FFF2-40B4-BE49-F238E27FC236}">
                <a16:creationId xmlns:a16="http://schemas.microsoft.com/office/drawing/2014/main" id="{CF9930D7-310E-1E46-A009-ABEA9D04C00C}"/>
              </a:ext>
            </a:extLst>
          </p:cNvPr>
          <p:cNvSpPr txBox="1"/>
          <p:nvPr/>
        </p:nvSpPr>
        <p:spPr>
          <a:xfrm>
            <a:off x="2799304" y="3790876"/>
            <a:ext cx="972317" cy="369332"/>
          </a:xfrm>
          <a:prstGeom prst="rect">
            <a:avLst/>
          </a:prstGeom>
          <a:noFill/>
        </p:spPr>
        <p:txBody>
          <a:bodyPr wrap="none" rtlCol="0">
            <a:spAutoFit/>
          </a:bodyPr>
          <a:lstStyle/>
          <a:p>
            <a:r>
              <a:rPr lang="en-US" dirty="0"/>
              <a:t>Forecast</a:t>
            </a:r>
          </a:p>
        </p:txBody>
      </p:sp>
      <p:sp>
        <p:nvSpPr>
          <p:cNvPr id="23" name="TextBox 22">
            <a:extLst>
              <a:ext uri="{FF2B5EF4-FFF2-40B4-BE49-F238E27FC236}">
                <a16:creationId xmlns:a16="http://schemas.microsoft.com/office/drawing/2014/main" id="{70102B02-C3E0-4644-B107-CD6A152CFBD4}"/>
              </a:ext>
            </a:extLst>
          </p:cNvPr>
          <p:cNvSpPr txBox="1"/>
          <p:nvPr/>
        </p:nvSpPr>
        <p:spPr>
          <a:xfrm>
            <a:off x="2799304" y="5006555"/>
            <a:ext cx="972317" cy="369332"/>
          </a:xfrm>
          <a:prstGeom prst="rect">
            <a:avLst/>
          </a:prstGeom>
          <a:noFill/>
        </p:spPr>
        <p:txBody>
          <a:bodyPr wrap="none" rtlCol="0">
            <a:spAutoFit/>
          </a:bodyPr>
          <a:lstStyle/>
          <a:p>
            <a:r>
              <a:rPr lang="en-US" dirty="0"/>
              <a:t>Forecast</a:t>
            </a:r>
          </a:p>
        </p:txBody>
      </p:sp>
      <p:sp>
        <p:nvSpPr>
          <p:cNvPr id="24" name="TextBox 23">
            <a:extLst>
              <a:ext uri="{FF2B5EF4-FFF2-40B4-BE49-F238E27FC236}">
                <a16:creationId xmlns:a16="http://schemas.microsoft.com/office/drawing/2014/main" id="{F78E0FCD-5F48-4B42-849A-0B33E285BD80}"/>
              </a:ext>
            </a:extLst>
          </p:cNvPr>
          <p:cNvSpPr txBox="1"/>
          <p:nvPr/>
        </p:nvSpPr>
        <p:spPr>
          <a:xfrm>
            <a:off x="2799303" y="6176421"/>
            <a:ext cx="972317" cy="369332"/>
          </a:xfrm>
          <a:prstGeom prst="rect">
            <a:avLst/>
          </a:prstGeom>
          <a:noFill/>
        </p:spPr>
        <p:txBody>
          <a:bodyPr wrap="none" rtlCol="0">
            <a:spAutoFit/>
          </a:bodyPr>
          <a:lstStyle/>
          <a:p>
            <a:r>
              <a:rPr lang="en-US" dirty="0"/>
              <a:t>Forecast</a:t>
            </a:r>
          </a:p>
        </p:txBody>
      </p:sp>
      <p:cxnSp>
        <p:nvCxnSpPr>
          <p:cNvPr id="25" name="Straight Arrow Connector 24">
            <a:extLst>
              <a:ext uri="{FF2B5EF4-FFF2-40B4-BE49-F238E27FC236}">
                <a16:creationId xmlns:a16="http://schemas.microsoft.com/office/drawing/2014/main" id="{90467B4E-7678-9847-908A-F143FA1C0EDD}"/>
              </a:ext>
            </a:extLst>
          </p:cNvPr>
          <p:cNvCxnSpPr>
            <a:cxnSpLocks/>
          </p:cNvCxnSpPr>
          <p:nvPr/>
        </p:nvCxnSpPr>
        <p:spPr>
          <a:xfrm>
            <a:off x="2650764" y="325787"/>
            <a:ext cx="0" cy="702296"/>
          </a:xfrm>
          <a:prstGeom prst="straightConnector1">
            <a:avLst/>
          </a:prstGeom>
          <a:ln w="12700">
            <a:solidFill>
              <a:srgbClr val="FF7E7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7A8B6CD-BE50-804C-AA34-AECF574C8D8D}"/>
              </a:ext>
            </a:extLst>
          </p:cNvPr>
          <p:cNvCxnSpPr>
            <a:cxnSpLocks/>
          </p:cNvCxnSpPr>
          <p:nvPr/>
        </p:nvCxnSpPr>
        <p:spPr>
          <a:xfrm>
            <a:off x="6371554" y="582015"/>
            <a:ext cx="0" cy="340998"/>
          </a:xfrm>
          <a:prstGeom prst="straightConnector1">
            <a:avLst/>
          </a:prstGeom>
          <a:ln w="12700">
            <a:solidFill>
              <a:srgbClr val="4E8F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5339D89-B3A2-F644-85E4-4148421ED49F}"/>
              </a:ext>
            </a:extLst>
          </p:cNvPr>
          <p:cNvSpPr txBox="1"/>
          <p:nvPr/>
        </p:nvSpPr>
        <p:spPr>
          <a:xfrm>
            <a:off x="2112436" y="1407152"/>
            <a:ext cx="436338" cy="369332"/>
          </a:xfrm>
          <a:prstGeom prst="rect">
            <a:avLst/>
          </a:prstGeom>
          <a:noFill/>
        </p:spPr>
        <p:txBody>
          <a:bodyPr wrap="none" rtlCol="0">
            <a:spAutoFit/>
          </a:bodyPr>
          <a:lstStyle/>
          <a:p>
            <a:r>
              <a:rPr lang="en-US" dirty="0"/>
              <a:t>(a)</a:t>
            </a:r>
          </a:p>
        </p:txBody>
      </p:sp>
      <p:sp>
        <p:nvSpPr>
          <p:cNvPr id="28" name="TextBox 27">
            <a:extLst>
              <a:ext uri="{FF2B5EF4-FFF2-40B4-BE49-F238E27FC236}">
                <a16:creationId xmlns:a16="http://schemas.microsoft.com/office/drawing/2014/main" id="{239F9549-6163-B645-8AB3-93C0BB8D791A}"/>
              </a:ext>
            </a:extLst>
          </p:cNvPr>
          <p:cNvSpPr txBox="1"/>
          <p:nvPr/>
        </p:nvSpPr>
        <p:spPr>
          <a:xfrm>
            <a:off x="2096848" y="2635355"/>
            <a:ext cx="447558" cy="369332"/>
          </a:xfrm>
          <a:prstGeom prst="rect">
            <a:avLst/>
          </a:prstGeom>
          <a:noFill/>
        </p:spPr>
        <p:txBody>
          <a:bodyPr wrap="none" rtlCol="0">
            <a:spAutoFit/>
          </a:bodyPr>
          <a:lstStyle/>
          <a:p>
            <a:r>
              <a:rPr lang="en-US" dirty="0"/>
              <a:t>(b)</a:t>
            </a:r>
          </a:p>
        </p:txBody>
      </p:sp>
      <p:sp>
        <p:nvSpPr>
          <p:cNvPr id="29" name="TextBox 28">
            <a:extLst>
              <a:ext uri="{FF2B5EF4-FFF2-40B4-BE49-F238E27FC236}">
                <a16:creationId xmlns:a16="http://schemas.microsoft.com/office/drawing/2014/main" id="{53304643-7972-AB48-90E5-7A7C0B10F97F}"/>
              </a:ext>
            </a:extLst>
          </p:cNvPr>
          <p:cNvSpPr txBox="1"/>
          <p:nvPr/>
        </p:nvSpPr>
        <p:spPr>
          <a:xfrm>
            <a:off x="2108068" y="3798829"/>
            <a:ext cx="423514" cy="369332"/>
          </a:xfrm>
          <a:prstGeom prst="rect">
            <a:avLst/>
          </a:prstGeom>
          <a:noFill/>
        </p:spPr>
        <p:txBody>
          <a:bodyPr wrap="none" rtlCol="0">
            <a:spAutoFit/>
          </a:bodyPr>
          <a:lstStyle/>
          <a:p>
            <a:r>
              <a:rPr lang="en-US" dirty="0"/>
              <a:t>(c)</a:t>
            </a:r>
          </a:p>
        </p:txBody>
      </p:sp>
      <p:sp>
        <p:nvSpPr>
          <p:cNvPr id="30" name="TextBox 29">
            <a:extLst>
              <a:ext uri="{FF2B5EF4-FFF2-40B4-BE49-F238E27FC236}">
                <a16:creationId xmlns:a16="http://schemas.microsoft.com/office/drawing/2014/main" id="{B27AB766-035C-EF4F-AF27-F630800B892A}"/>
              </a:ext>
            </a:extLst>
          </p:cNvPr>
          <p:cNvSpPr txBox="1"/>
          <p:nvPr/>
        </p:nvSpPr>
        <p:spPr>
          <a:xfrm>
            <a:off x="2134018" y="5003572"/>
            <a:ext cx="447558" cy="369332"/>
          </a:xfrm>
          <a:prstGeom prst="rect">
            <a:avLst/>
          </a:prstGeom>
          <a:noFill/>
        </p:spPr>
        <p:txBody>
          <a:bodyPr wrap="none" rtlCol="0">
            <a:spAutoFit/>
          </a:bodyPr>
          <a:lstStyle/>
          <a:p>
            <a:r>
              <a:rPr lang="en-US" dirty="0"/>
              <a:t>(d)</a:t>
            </a:r>
          </a:p>
        </p:txBody>
      </p:sp>
      <p:sp>
        <p:nvSpPr>
          <p:cNvPr id="31" name="TextBox 30">
            <a:extLst>
              <a:ext uri="{FF2B5EF4-FFF2-40B4-BE49-F238E27FC236}">
                <a16:creationId xmlns:a16="http://schemas.microsoft.com/office/drawing/2014/main" id="{22C9F499-6668-8646-846E-C7C5B82530A3}"/>
              </a:ext>
            </a:extLst>
          </p:cNvPr>
          <p:cNvSpPr txBox="1"/>
          <p:nvPr/>
        </p:nvSpPr>
        <p:spPr>
          <a:xfrm>
            <a:off x="2139628" y="6194111"/>
            <a:ext cx="441146" cy="369332"/>
          </a:xfrm>
          <a:prstGeom prst="rect">
            <a:avLst/>
          </a:prstGeom>
          <a:noFill/>
        </p:spPr>
        <p:txBody>
          <a:bodyPr wrap="none" rtlCol="0">
            <a:spAutoFit/>
          </a:bodyPr>
          <a:lstStyle/>
          <a:p>
            <a:r>
              <a:rPr lang="en-US" dirty="0"/>
              <a:t>(e)</a:t>
            </a:r>
          </a:p>
        </p:txBody>
      </p:sp>
      <p:sp>
        <p:nvSpPr>
          <p:cNvPr id="8" name="Rectangle 7">
            <a:extLst>
              <a:ext uri="{FF2B5EF4-FFF2-40B4-BE49-F238E27FC236}">
                <a16:creationId xmlns:a16="http://schemas.microsoft.com/office/drawing/2014/main" id="{1C6FED67-80A9-E543-90F2-6226914C66B2}"/>
              </a:ext>
            </a:extLst>
          </p:cNvPr>
          <p:cNvSpPr/>
          <p:nvPr/>
        </p:nvSpPr>
        <p:spPr>
          <a:xfrm>
            <a:off x="7426822" y="941848"/>
            <a:ext cx="411895" cy="533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078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8DA7AB-BFE6-4D43-A790-FEDCC9701FA2}"/>
              </a:ext>
            </a:extLst>
          </p:cNvPr>
          <p:cNvPicPr>
            <a:picLocks noChangeAspect="1"/>
          </p:cNvPicPr>
          <p:nvPr/>
        </p:nvPicPr>
        <p:blipFill>
          <a:blip r:embed="rId2"/>
          <a:stretch>
            <a:fillRect/>
          </a:stretch>
        </p:blipFill>
        <p:spPr>
          <a:xfrm>
            <a:off x="1626929" y="657350"/>
            <a:ext cx="6096000" cy="1371600"/>
          </a:xfrm>
          <a:prstGeom prst="rect">
            <a:avLst/>
          </a:prstGeom>
        </p:spPr>
      </p:pic>
      <p:pic>
        <p:nvPicPr>
          <p:cNvPr id="8" name="Picture 7">
            <a:extLst>
              <a:ext uri="{FF2B5EF4-FFF2-40B4-BE49-F238E27FC236}">
                <a16:creationId xmlns:a16="http://schemas.microsoft.com/office/drawing/2014/main" id="{6591A79C-E13C-A245-AD15-A8DFED069D3F}"/>
              </a:ext>
            </a:extLst>
          </p:cNvPr>
          <p:cNvPicPr>
            <a:picLocks noChangeAspect="1"/>
          </p:cNvPicPr>
          <p:nvPr/>
        </p:nvPicPr>
        <p:blipFill>
          <a:blip r:embed="rId3"/>
          <a:stretch>
            <a:fillRect/>
          </a:stretch>
        </p:blipFill>
        <p:spPr>
          <a:xfrm>
            <a:off x="1626929" y="1853686"/>
            <a:ext cx="6096000" cy="1371600"/>
          </a:xfrm>
          <a:prstGeom prst="rect">
            <a:avLst/>
          </a:prstGeom>
        </p:spPr>
      </p:pic>
      <p:pic>
        <p:nvPicPr>
          <p:cNvPr id="10" name="Picture 9">
            <a:extLst>
              <a:ext uri="{FF2B5EF4-FFF2-40B4-BE49-F238E27FC236}">
                <a16:creationId xmlns:a16="http://schemas.microsoft.com/office/drawing/2014/main" id="{E0539EDA-495B-DC4C-A223-4914FED2E652}"/>
              </a:ext>
            </a:extLst>
          </p:cNvPr>
          <p:cNvPicPr>
            <a:picLocks noChangeAspect="1"/>
          </p:cNvPicPr>
          <p:nvPr/>
        </p:nvPicPr>
        <p:blipFill>
          <a:blip r:embed="rId4"/>
          <a:stretch>
            <a:fillRect/>
          </a:stretch>
        </p:blipFill>
        <p:spPr>
          <a:xfrm>
            <a:off x="1626929" y="3041013"/>
            <a:ext cx="6096000" cy="1371600"/>
          </a:xfrm>
          <a:prstGeom prst="rect">
            <a:avLst/>
          </a:prstGeom>
        </p:spPr>
      </p:pic>
      <p:pic>
        <p:nvPicPr>
          <p:cNvPr id="12" name="Picture 11">
            <a:extLst>
              <a:ext uri="{FF2B5EF4-FFF2-40B4-BE49-F238E27FC236}">
                <a16:creationId xmlns:a16="http://schemas.microsoft.com/office/drawing/2014/main" id="{B44568D2-25F8-B046-8F41-2D8FD2B7D98B}"/>
              </a:ext>
            </a:extLst>
          </p:cNvPr>
          <p:cNvPicPr>
            <a:picLocks noChangeAspect="1"/>
          </p:cNvPicPr>
          <p:nvPr/>
        </p:nvPicPr>
        <p:blipFill>
          <a:blip r:embed="rId5"/>
          <a:stretch>
            <a:fillRect/>
          </a:stretch>
        </p:blipFill>
        <p:spPr>
          <a:xfrm>
            <a:off x="1632171" y="4234123"/>
            <a:ext cx="6096000" cy="1371600"/>
          </a:xfrm>
          <a:prstGeom prst="rect">
            <a:avLst/>
          </a:prstGeom>
        </p:spPr>
      </p:pic>
      <p:sp>
        <p:nvSpPr>
          <p:cNvPr id="15" name="TextBox 14">
            <a:extLst>
              <a:ext uri="{FF2B5EF4-FFF2-40B4-BE49-F238E27FC236}">
                <a16:creationId xmlns:a16="http://schemas.microsoft.com/office/drawing/2014/main" id="{01035521-20E4-9B4D-BECB-86F6EA0D66AF}"/>
              </a:ext>
            </a:extLst>
          </p:cNvPr>
          <p:cNvSpPr txBox="1"/>
          <p:nvPr/>
        </p:nvSpPr>
        <p:spPr>
          <a:xfrm>
            <a:off x="1093569" y="7548"/>
            <a:ext cx="7137467" cy="584775"/>
          </a:xfrm>
          <a:prstGeom prst="rect">
            <a:avLst/>
          </a:prstGeom>
          <a:noFill/>
        </p:spPr>
        <p:txBody>
          <a:bodyPr wrap="none" rtlCol="0">
            <a:spAutoFit/>
          </a:bodyPr>
          <a:lstStyle/>
          <a:p>
            <a:r>
              <a:rPr lang="en-US" sz="3200" dirty="0">
                <a:solidFill>
                  <a:schemeClr val="bg1"/>
                </a:solidFill>
              </a:rPr>
              <a:t>Outside Area of Fresh Water Influence</a:t>
            </a:r>
          </a:p>
        </p:txBody>
      </p:sp>
      <p:pic>
        <p:nvPicPr>
          <p:cNvPr id="3" name="Picture 2">
            <a:extLst>
              <a:ext uri="{FF2B5EF4-FFF2-40B4-BE49-F238E27FC236}">
                <a16:creationId xmlns:a16="http://schemas.microsoft.com/office/drawing/2014/main" id="{4AC8588D-A7EC-4041-9782-81A19C15A1AB}"/>
              </a:ext>
            </a:extLst>
          </p:cNvPr>
          <p:cNvPicPr>
            <a:picLocks noChangeAspect="1"/>
          </p:cNvPicPr>
          <p:nvPr/>
        </p:nvPicPr>
        <p:blipFill>
          <a:blip r:embed="rId6"/>
          <a:stretch>
            <a:fillRect/>
          </a:stretch>
        </p:blipFill>
        <p:spPr>
          <a:xfrm>
            <a:off x="1637413" y="5424676"/>
            <a:ext cx="6096000" cy="1371600"/>
          </a:xfrm>
          <a:prstGeom prst="rect">
            <a:avLst/>
          </a:prstGeom>
        </p:spPr>
      </p:pic>
      <p:sp>
        <p:nvSpPr>
          <p:cNvPr id="11" name="TextBox 10">
            <a:extLst>
              <a:ext uri="{FF2B5EF4-FFF2-40B4-BE49-F238E27FC236}">
                <a16:creationId xmlns:a16="http://schemas.microsoft.com/office/drawing/2014/main" id="{B5501E05-CA06-2D47-B109-A62E655FB842}"/>
              </a:ext>
            </a:extLst>
          </p:cNvPr>
          <p:cNvSpPr txBox="1"/>
          <p:nvPr/>
        </p:nvSpPr>
        <p:spPr>
          <a:xfrm>
            <a:off x="1200865" y="52088"/>
            <a:ext cx="6818470" cy="584775"/>
          </a:xfrm>
          <a:prstGeom prst="rect">
            <a:avLst/>
          </a:prstGeom>
          <a:noFill/>
        </p:spPr>
        <p:txBody>
          <a:bodyPr wrap="none" rtlCol="0">
            <a:spAutoFit/>
          </a:bodyPr>
          <a:lstStyle/>
          <a:p>
            <a:r>
              <a:rPr lang="en-US" sz="3200" dirty="0">
                <a:solidFill>
                  <a:schemeClr val="bg1"/>
                </a:solidFill>
              </a:rPr>
              <a:t>Inside Area of Fresh Water Influence</a:t>
            </a:r>
          </a:p>
        </p:txBody>
      </p:sp>
      <p:pic>
        <p:nvPicPr>
          <p:cNvPr id="16" name="Picture 15">
            <a:extLst>
              <a:ext uri="{FF2B5EF4-FFF2-40B4-BE49-F238E27FC236}">
                <a16:creationId xmlns:a16="http://schemas.microsoft.com/office/drawing/2014/main" id="{C92453A2-D539-874B-8E61-DE84C930CC29}"/>
              </a:ext>
            </a:extLst>
          </p:cNvPr>
          <p:cNvPicPr>
            <a:picLocks noChangeAspect="1"/>
          </p:cNvPicPr>
          <p:nvPr/>
        </p:nvPicPr>
        <p:blipFill>
          <a:blip r:embed="rId7"/>
          <a:stretch>
            <a:fillRect/>
          </a:stretch>
        </p:blipFill>
        <p:spPr>
          <a:xfrm>
            <a:off x="2595473" y="87175"/>
            <a:ext cx="2373423" cy="226715"/>
          </a:xfrm>
          <a:prstGeom prst="rect">
            <a:avLst/>
          </a:prstGeom>
          <a:solidFill>
            <a:srgbClr val="FF7E79">
              <a:alpha val="21176"/>
            </a:srgbClr>
          </a:solidFill>
        </p:spPr>
      </p:pic>
      <p:pic>
        <p:nvPicPr>
          <p:cNvPr id="17" name="Picture 16">
            <a:extLst>
              <a:ext uri="{FF2B5EF4-FFF2-40B4-BE49-F238E27FC236}">
                <a16:creationId xmlns:a16="http://schemas.microsoft.com/office/drawing/2014/main" id="{4C94272F-E559-6B41-B082-E41C3AF3EEDA}"/>
              </a:ext>
            </a:extLst>
          </p:cNvPr>
          <p:cNvPicPr>
            <a:picLocks noChangeAspect="1"/>
          </p:cNvPicPr>
          <p:nvPr/>
        </p:nvPicPr>
        <p:blipFill>
          <a:blip r:embed="rId8"/>
          <a:stretch>
            <a:fillRect/>
          </a:stretch>
        </p:blipFill>
        <p:spPr>
          <a:xfrm>
            <a:off x="4852798" y="353415"/>
            <a:ext cx="2542307" cy="228600"/>
          </a:xfrm>
          <a:prstGeom prst="rect">
            <a:avLst/>
          </a:prstGeom>
          <a:solidFill>
            <a:srgbClr val="4E8F00">
              <a:alpha val="21961"/>
            </a:srgbClr>
          </a:solidFill>
        </p:spPr>
      </p:pic>
      <p:sp>
        <p:nvSpPr>
          <p:cNvPr id="18" name="TextBox 17">
            <a:extLst>
              <a:ext uri="{FF2B5EF4-FFF2-40B4-BE49-F238E27FC236}">
                <a16:creationId xmlns:a16="http://schemas.microsoft.com/office/drawing/2014/main" id="{54D9ED12-DFB9-384D-9BF7-EC85CC087CE6}"/>
              </a:ext>
            </a:extLst>
          </p:cNvPr>
          <p:cNvSpPr txBox="1"/>
          <p:nvPr/>
        </p:nvSpPr>
        <p:spPr>
          <a:xfrm>
            <a:off x="1501904" y="268103"/>
            <a:ext cx="1093569" cy="461665"/>
          </a:xfrm>
          <a:prstGeom prst="rect">
            <a:avLst/>
          </a:prstGeom>
          <a:noFill/>
        </p:spPr>
        <p:txBody>
          <a:bodyPr wrap="none" rtlCol="0">
            <a:spAutoFit/>
          </a:bodyPr>
          <a:lstStyle/>
          <a:p>
            <a:r>
              <a:rPr lang="en-US" sz="2400" dirty="0"/>
              <a:t>Dorian</a:t>
            </a:r>
          </a:p>
        </p:txBody>
      </p:sp>
      <p:cxnSp>
        <p:nvCxnSpPr>
          <p:cNvPr id="19" name="Straight Arrow Connector 18">
            <a:extLst>
              <a:ext uri="{FF2B5EF4-FFF2-40B4-BE49-F238E27FC236}">
                <a16:creationId xmlns:a16="http://schemas.microsoft.com/office/drawing/2014/main" id="{4AD3F955-5CB8-8840-839D-A1C0685F6A47}"/>
              </a:ext>
            </a:extLst>
          </p:cNvPr>
          <p:cNvCxnSpPr>
            <a:cxnSpLocks/>
          </p:cNvCxnSpPr>
          <p:nvPr/>
        </p:nvCxnSpPr>
        <p:spPr>
          <a:xfrm>
            <a:off x="2140990" y="661886"/>
            <a:ext cx="658313" cy="58916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0346D3F-94FF-9F43-B4FC-D1D366849669}"/>
              </a:ext>
            </a:extLst>
          </p:cNvPr>
          <p:cNvCxnSpPr>
            <a:cxnSpLocks/>
          </p:cNvCxnSpPr>
          <p:nvPr/>
        </p:nvCxnSpPr>
        <p:spPr>
          <a:xfrm>
            <a:off x="2896086" y="359240"/>
            <a:ext cx="0" cy="702296"/>
          </a:xfrm>
          <a:prstGeom prst="straightConnector1">
            <a:avLst/>
          </a:prstGeom>
          <a:ln w="12700">
            <a:solidFill>
              <a:srgbClr val="FF7E79"/>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FD0301B-FBD8-BA4C-AEC0-AE5DE9012BE7}"/>
              </a:ext>
            </a:extLst>
          </p:cNvPr>
          <p:cNvCxnSpPr>
            <a:cxnSpLocks/>
          </p:cNvCxnSpPr>
          <p:nvPr/>
        </p:nvCxnSpPr>
        <p:spPr>
          <a:xfrm>
            <a:off x="6360399" y="604317"/>
            <a:ext cx="0" cy="457219"/>
          </a:xfrm>
          <a:prstGeom prst="straightConnector1">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293C7DC-EAD8-9942-8BA6-B8EF15EDB2D1}"/>
              </a:ext>
            </a:extLst>
          </p:cNvPr>
          <p:cNvSpPr txBox="1"/>
          <p:nvPr/>
        </p:nvSpPr>
        <p:spPr>
          <a:xfrm>
            <a:off x="2866210" y="1466742"/>
            <a:ext cx="1417632" cy="369332"/>
          </a:xfrm>
          <a:prstGeom prst="rect">
            <a:avLst/>
          </a:prstGeom>
          <a:noFill/>
        </p:spPr>
        <p:txBody>
          <a:bodyPr wrap="none" rtlCol="0">
            <a:spAutoFit/>
          </a:bodyPr>
          <a:lstStyle/>
          <a:p>
            <a:r>
              <a:rPr lang="en-US" dirty="0"/>
              <a:t>Observations</a:t>
            </a:r>
          </a:p>
        </p:txBody>
      </p:sp>
      <p:sp>
        <p:nvSpPr>
          <p:cNvPr id="23" name="TextBox 22">
            <a:extLst>
              <a:ext uri="{FF2B5EF4-FFF2-40B4-BE49-F238E27FC236}">
                <a16:creationId xmlns:a16="http://schemas.microsoft.com/office/drawing/2014/main" id="{E1A52CAD-391A-D54E-A4D6-D5B03E85C92E}"/>
              </a:ext>
            </a:extLst>
          </p:cNvPr>
          <p:cNvSpPr txBox="1"/>
          <p:nvPr/>
        </p:nvSpPr>
        <p:spPr>
          <a:xfrm>
            <a:off x="2866210" y="2677172"/>
            <a:ext cx="2446824" cy="369332"/>
          </a:xfrm>
          <a:prstGeom prst="rect">
            <a:avLst/>
          </a:prstGeom>
          <a:noFill/>
        </p:spPr>
        <p:txBody>
          <a:bodyPr wrap="none" rtlCol="0">
            <a:spAutoFit/>
          </a:bodyPr>
          <a:lstStyle/>
          <a:p>
            <a:r>
              <a:rPr lang="en-US" dirty="0"/>
              <a:t>Data Assimilative Model</a:t>
            </a:r>
          </a:p>
        </p:txBody>
      </p:sp>
      <p:sp>
        <p:nvSpPr>
          <p:cNvPr id="24" name="TextBox 23">
            <a:extLst>
              <a:ext uri="{FF2B5EF4-FFF2-40B4-BE49-F238E27FC236}">
                <a16:creationId xmlns:a16="http://schemas.microsoft.com/office/drawing/2014/main" id="{93C0CD84-2DA8-5843-99FC-DF2EE8393937}"/>
              </a:ext>
            </a:extLst>
          </p:cNvPr>
          <p:cNvSpPr txBox="1"/>
          <p:nvPr/>
        </p:nvSpPr>
        <p:spPr>
          <a:xfrm>
            <a:off x="2866210" y="3846631"/>
            <a:ext cx="972317" cy="369332"/>
          </a:xfrm>
          <a:prstGeom prst="rect">
            <a:avLst/>
          </a:prstGeom>
          <a:noFill/>
        </p:spPr>
        <p:txBody>
          <a:bodyPr wrap="none" rtlCol="0">
            <a:spAutoFit/>
          </a:bodyPr>
          <a:lstStyle/>
          <a:p>
            <a:r>
              <a:rPr lang="en-US" dirty="0"/>
              <a:t>Forecast</a:t>
            </a:r>
          </a:p>
        </p:txBody>
      </p:sp>
      <p:sp>
        <p:nvSpPr>
          <p:cNvPr id="25" name="TextBox 24">
            <a:extLst>
              <a:ext uri="{FF2B5EF4-FFF2-40B4-BE49-F238E27FC236}">
                <a16:creationId xmlns:a16="http://schemas.microsoft.com/office/drawing/2014/main" id="{8EB9912A-726D-C34B-83D2-145C172A9CF3}"/>
              </a:ext>
            </a:extLst>
          </p:cNvPr>
          <p:cNvSpPr txBox="1"/>
          <p:nvPr/>
        </p:nvSpPr>
        <p:spPr>
          <a:xfrm>
            <a:off x="2866210" y="5062310"/>
            <a:ext cx="972317" cy="369332"/>
          </a:xfrm>
          <a:prstGeom prst="rect">
            <a:avLst/>
          </a:prstGeom>
          <a:noFill/>
        </p:spPr>
        <p:txBody>
          <a:bodyPr wrap="none" rtlCol="0">
            <a:spAutoFit/>
          </a:bodyPr>
          <a:lstStyle/>
          <a:p>
            <a:r>
              <a:rPr lang="en-US" dirty="0"/>
              <a:t>Forecast</a:t>
            </a:r>
          </a:p>
        </p:txBody>
      </p:sp>
      <p:sp>
        <p:nvSpPr>
          <p:cNvPr id="26" name="TextBox 25">
            <a:extLst>
              <a:ext uri="{FF2B5EF4-FFF2-40B4-BE49-F238E27FC236}">
                <a16:creationId xmlns:a16="http://schemas.microsoft.com/office/drawing/2014/main" id="{86383D96-2B91-8D4B-AEA7-FEABCDE7082B}"/>
              </a:ext>
            </a:extLst>
          </p:cNvPr>
          <p:cNvSpPr txBox="1"/>
          <p:nvPr/>
        </p:nvSpPr>
        <p:spPr>
          <a:xfrm>
            <a:off x="2866209" y="6232176"/>
            <a:ext cx="972317" cy="369332"/>
          </a:xfrm>
          <a:prstGeom prst="rect">
            <a:avLst/>
          </a:prstGeom>
          <a:noFill/>
        </p:spPr>
        <p:txBody>
          <a:bodyPr wrap="none" rtlCol="0">
            <a:spAutoFit/>
          </a:bodyPr>
          <a:lstStyle/>
          <a:p>
            <a:r>
              <a:rPr lang="en-US" dirty="0"/>
              <a:t>Forecast</a:t>
            </a:r>
          </a:p>
        </p:txBody>
      </p:sp>
      <p:sp>
        <p:nvSpPr>
          <p:cNvPr id="27" name="TextBox 26">
            <a:extLst>
              <a:ext uri="{FF2B5EF4-FFF2-40B4-BE49-F238E27FC236}">
                <a16:creationId xmlns:a16="http://schemas.microsoft.com/office/drawing/2014/main" id="{EEA129C2-C274-3240-9F0A-6BC997FD5DE4}"/>
              </a:ext>
            </a:extLst>
          </p:cNvPr>
          <p:cNvSpPr txBox="1"/>
          <p:nvPr/>
        </p:nvSpPr>
        <p:spPr>
          <a:xfrm>
            <a:off x="2168191" y="1407152"/>
            <a:ext cx="436338" cy="369332"/>
          </a:xfrm>
          <a:prstGeom prst="rect">
            <a:avLst/>
          </a:prstGeom>
          <a:noFill/>
        </p:spPr>
        <p:txBody>
          <a:bodyPr wrap="none" rtlCol="0">
            <a:spAutoFit/>
          </a:bodyPr>
          <a:lstStyle/>
          <a:p>
            <a:r>
              <a:rPr lang="en-US" dirty="0"/>
              <a:t>(a)</a:t>
            </a:r>
          </a:p>
        </p:txBody>
      </p:sp>
      <p:sp>
        <p:nvSpPr>
          <p:cNvPr id="28" name="TextBox 27">
            <a:extLst>
              <a:ext uri="{FF2B5EF4-FFF2-40B4-BE49-F238E27FC236}">
                <a16:creationId xmlns:a16="http://schemas.microsoft.com/office/drawing/2014/main" id="{D5B56E05-0F03-FD46-A560-791911DB8C4D}"/>
              </a:ext>
            </a:extLst>
          </p:cNvPr>
          <p:cNvSpPr txBox="1"/>
          <p:nvPr/>
        </p:nvSpPr>
        <p:spPr>
          <a:xfrm>
            <a:off x="2152603" y="2635355"/>
            <a:ext cx="447558" cy="369332"/>
          </a:xfrm>
          <a:prstGeom prst="rect">
            <a:avLst/>
          </a:prstGeom>
          <a:noFill/>
        </p:spPr>
        <p:txBody>
          <a:bodyPr wrap="none" rtlCol="0">
            <a:spAutoFit/>
          </a:bodyPr>
          <a:lstStyle/>
          <a:p>
            <a:r>
              <a:rPr lang="en-US" dirty="0"/>
              <a:t>(b)</a:t>
            </a:r>
          </a:p>
        </p:txBody>
      </p:sp>
      <p:sp>
        <p:nvSpPr>
          <p:cNvPr id="29" name="TextBox 28">
            <a:extLst>
              <a:ext uri="{FF2B5EF4-FFF2-40B4-BE49-F238E27FC236}">
                <a16:creationId xmlns:a16="http://schemas.microsoft.com/office/drawing/2014/main" id="{4567903E-E2A0-B54C-8A93-F9EB86967674}"/>
              </a:ext>
            </a:extLst>
          </p:cNvPr>
          <p:cNvSpPr txBox="1"/>
          <p:nvPr/>
        </p:nvSpPr>
        <p:spPr>
          <a:xfrm>
            <a:off x="2163823" y="3798829"/>
            <a:ext cx="423514" cy="369332"/>
          </a:xfrm>
          <a:prstGeom prst="rect">
            <a:avLst/>
          </a:prstGeom>
          <a:noFill/>
        </p:spPr>
        <p:txBody>
          <a:bodyPr wrap="none" rtlCol="0">
            <a:spAutoFit/>
          </a:bodyPr>
          <a:lstStyle/>
          <a:p>
            <a:r>
              <a:rPr lang="en-US" dirty="0"/>
              <a:t>(c)</a:t>
            </a:r>
          </a:p>
        </p:txBody>
      </p:sp>
      <p:sp>
        <p:nvSpPr>
          <p:cNvPr id="30" name="TextBox 29">
            <a:extLst>
              <a:ext uri="{FF2B5EF4-FFF2-40B4-BE49-F238E27FC236}">
                <a16:creationId xmlns:a16="http://schemas.microsoft.com/office/drawing/2014/main" id="{A7E8396A-BA9C-2544-BE82-75C24CEE0F10}"/>
              </a:ext>
            </a:extLst>
          </p:cNvPr>
          <p:cNvSpPr txBox="1"/>
          <p:nvPr/>
        </p:nvSpPr>
        <p:spPr>
          <a:xfrm>
            <a:off x="2189773" y="5003572"/>
            <a:ext cx="447558" cy="369332"/>
          </a:xfrm>
          <a:prstGeom prst="rect">
            <a:avLst/>
          </a:prstGeom>
          <a:noFill/>
        </p:spPr>
        <p:txBody>
          <a:bodyPr wrap="none" rtlCol="0">
            <a:spAutoFit/>
          </a:bodyPr>
          <a:lstStyle/>
          <a:p>
            <a:r>
              <a:rPr lang="en-US" dirty="0"/>
              <a:t>(d)</a:t>
            </a:r>
          </a:p>
        </p:txBody>
      </p:sp>
      <p:sp>
        <p:nvSpPr>
          <p:cNvPr id="31" name="TextBox 30">
            <a:extLst>
              <a:ext uri="{FF2B5EF4-FFF2-40B4-BE49-F238E27FC236}">
                <a16:creationId xmlns:a16="http://schemas.microsoft.com/office/drawing/2014/main" id="{801BE61E-C526-F042-8E40-6F0E50A63484}"/>
              </a:ext>
            </a:extLst>
          </p:cNvPr>
          <p:cNvSpPr txBox="1"/>
          <p:nvPr/>
        </p:nvSpPr>
        <p:spPr>
          <a:xfrm>
            <a:off x="2195383" y="6194111"/>
            <a:ext cx="441146" cy="369332"/>
          </a:xfrm>
          <a:prstGeom prst="rect">
            <a:avLst/>
          </a:prstGeom>
          <a:noFill/>
        </p:spPr>
        <p:txBody>
          <a:bodyPr wrap="none" rtlCol="0">
            <a:spAutoFit/>
          </a:bodyPr>
          <a:lstStyle/>
          <a:p>
            <a:r>
              <a:rPr lang="en-US" dirty="0"/>
              <a:t>(e)</a:t>
            </a:r>
          </a:p>
        </p:txBody>
      </p:sp>
      <p:sp>
        <p:nvSpPr>
          <p:cNvPr id="32" name="Rectangle 31">
            <a:extLst>
              <a:ext uri="{FF2B5EF4-FFF2-40B4-BE49-F238E27FC236}">
                <a16:creationId xmlns:a16="http://schemas.microsoft.com/office/drawing/2014/main" id="{854F983F-E041-B74A-B78A-3AA47909D297}"/>
              </a:ext>
            </a:extLst>
          </p:cNvPr>
          <p:cNvSpPr/>
          <p:nvPr/>
        </p:nvSpPr>
        <p:spPr>
          <a:xfrm>
            <a:off x="7484572" y="941848"/>
            <a:ext cx="411895" cy="533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014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0A4B2C9-BA37-B449-9659-6A3A1C588336}"/>
              </a:ext>
            </a:extLst>
          </p:cNvPr>
          <p:cNvPicPr>
            <a:picLocks noChangeAspect="1"/>
          </p:cNvPicPr>
          <p:nvPr/>
        </p:nvPicPr>
        <p:blipFill>
          <a:blip r:embed="rId3"/>
          <a:stretch>
            <a:fillRect/>
          </a:stretch>
        </p:blipFill>
        <p:spPr>
          <a:xfrm>
            <a:off x="0" y="4152492"/>
            <a:ext cx="9144000" cy="2158856"/>
          </a:xfrm>
          <a:prstGeom prst="rect">
            <a:avLst/>
          </a:prstGeom>
        </p:spPr>
      </p:pic>
      <p:sp>
        <p:nvSpPr>
          <p:cNvPr id="27" name="TextBox 26">
            <a:extLst>
              <a:ext uri="{FF2B5EF4-FFF2-40B4-BE49-F238E27FC236}">
                <a16:creationId xmlns:a16="http://schemas.microsoft.com/office/drawing/2014/main" id="{99E168BE-118E-F742-88FD-2BCE98FF10F3}"/>
              </a:ext>
            </a:extLst>
          </p:cNvPr>
          <p:cNvSpPr txBox="1"/>
          <p:nvPr/>
        </p:nvSpPr>
        <p:spPr>
          <a:xfrm>
            <a:off x="3640606" y="67518"/>
            <a:ext cx="2903359" cy="369332"/>
          </a:xfrm>
          <a:prstGeom prst="rect">
            <a:avLst/>
          </a:prstGeom>
          <a:noFill/>
        </p:spPr>
        <p:txBody>
          <a:bodyPr wrap="none" rtlCol="0">
            <a:spAutoFit/>
          </a:bodyPr>
          <a:lstStyle/>
          <a:p>
            <a:r>
              <a:rPr lang="en-US" dirty="0">
                <a:solidFill>
                  <a:schemeClr val="bg1"/>
                </a:solidFill>
              </a:rPr>
              <a:t>Inside Barrier layer SG665</a:t>
            </a:r>
          </a:p>
        </p:txBody>
      </p:sp>
      <p:pic>
        <p:nvPicPr>
          <p:cNvPr id="3" name="Picture 2">
            <a:extLst>
              <a:ext uri="{FF2B5EF4-FFF2-40B4-BE49-F238E27FC236}">
                <a16:creationId xmlns:a16="http://schemas.microsoft.com/office/drawing/2014/main" id="{A215BB62-DF15-FC49-93C9-77F1586A3281}"/>
              </a:ext>
            </a:extLst>
          </p:cNvPr>
          <p:cNvPicPr>
            <a:picLocks noChangeAspect="1"/>
          </p:cNvPicPr>
          <p:nvPr/>
        </p:nvPicPr>
        <p:blipFill>
          <a:blip r:embed="rId4"/>
          <a:stretch>
            <a:fillRect/>
          </a:stretch>
        </p:blipFill>
        <p:spPr>
          <a:xfrm>
            <a:off x="7250643" y="2367538"/>
            <a:ext cx="1929384" cy="1435327"/>
          </a:xfrm>
          <a:prstGeom prst="rect">
            <a:avLst/>
          </a:prstGeom>
        </p:spPr>
      </p:pic>
      <p:pic>
        <p:nvPicPr>
          <p:cNvPr id="5" name="Picture 4">
            <a:extLst>
              <a:ext uri="{FF2B5EF4-FFF2-40B4-BE49-F238E27FC236}">
                <a16:creationId xmlns:a16="http://schemas.microsoft.com/office/drawing/2014/main" id="{E3769591-D650-FF42-A5F7-02C8A99C074C}"/>
              </a:ext>
            </a:extLst>
          </p:cNvPr>
          <p:cNvPicPr>
            <a:picLocks noChangeAspect="1"/>
          </p:cNvPicPr>
          <p:nvPr/>
        </p:nvPicPr>
        <p:blipFill>
          <a:blip r:embed="rId5"/>
          <a:stretch>
            <a:fillRect/>
          </a:stretch>
        </p:blipFill>
        <p:spPr>
          <a:xfrm>
            <a:off x="5447579" y="2395251"/>
            <a:ext cx="1929384" cy="1435326"/>
          </a:xfrm>
          <a:prstGeom prst="rect">
            <a:avLst/>
          </a:prstGeom>
        </p:spPr>
      </p:pic>
      <p:pic>
        <p:nvPicPr>
          <p:cNvPr id="7" name="Picture 6">
            <a:extLst>
              <a:ext uri="{FF2B5EF4-FFF2-40B4-BE49-F238E27FC236}">
                <a16:creationId xmlns:a16="http://schemas.microsoft.com/office/drawing/2014/main" id="{CA68489C-AAC4-9141-97A1-98025B7B44BD}"/>
              </a:ext>
            </a:extLst>
          </p:cNvPr>
          <p:cNvPicPr>
            <a:picLocks noChangeAspect="1"/>
          </p:cNvPicPr>
          <p:nvPr/>
        </p:nvPicPr>
        <p:blipFill>
          <a:blip r:embed="rId6"/>
          <a:stretch>
            <a:fillRect/>
          </a:stretch>
        </p:blipFill>
        <p:spPr>
          <a:xfrm>
            <a:off x="3648643" y="2395251"/>
            <a:ext cx="1929384" cy="1435326"/>
          </a:xfrm>
          <a:prstGeom prst="rect">
            <a:avLst/>
          </a:prstGeom>
        </p:spPr>
      </p:pic>
      <p:pic>
        <p:nvPicPr>
          <p:cNvPr id="9" name="Picture 8">
            <a:extLst>
              <a:ext uri="{FF2B5EF4-FFF2-40B4-BE49-F238E27FC236}">
                <a16:creationId xmlns:a16="http://schemas.microsoft.com/office/drawing/2014/main" id="{FAA6A9F2-2146-8F4C-A6D8-DC7F3D37D083}"/>
              </a:ext>
            </a:extLst>
          </p:cNvPr>
          <p:cNvPicPr>
            <a:picLocks noChangeAspect="1"/>
          </p:cNvPicPr>
          <p:nvPr/>
        </p:nvPicPr>
        <p:blipFill>
          <a:blip r:embed="rId7"/>
          <a:stretch>
            <a:fillRect/>
          </a:stretch>
        </p:blipFill>
        <p:spPr>
          <a:xfrm>
            <a:off x="1847643" y="2381394"/>
            <a:ext cx="1929384" cy="1435326"/>
          </a:xfrm>
          <a:prstGeom prst="rect">
            <a:avLst/>
          </a:prstGeom>
        </p:spPr>
      </p:pic>
      <p:pic>
        <p:nvPicPr>
          <p:cNvPr id="11" name="Picture 10">
            <a:extLst>
              <a:ext uri="{FF2B5EF4-FFF2-40B4-BE49-F238E27FC236}">
                <a16:creationId xmlns:a16="http://schemas.microsoft.com/office/drawing/2014/main" id="{4F35D00E-C873-D44C-81B5-E022A40406DE}"/>
              </a:ext>
            </a:extLst>
          </p:cNvPr>
          <p:cNvPicPr>
            <a:picLocks noChangeAspect="1"/>
          </p:cNvPicPr>
          <p:nvPr/>
        </p:nvPicPr>
        <p:blipFill>
          <a:blip r:embed="rId8"/>
          <a:stretch>
            <a:fillRect/>
          </a:stretch>
        </p:blipFill>
        <p:spPr>
          <a:xfrm>
            <a:off x="2276" y="2381394"/>
            <a:ext cx="1929384" cy="1435326"/>
          </a:xfrm>
          <a:prstGeom prst="rect">
            <a:avLst/>
          </a:prstGeom>
        </p:spPr>
      </p:pic>
      <p:pic>
        <p:nvPicPr>
          <p:cNvPr id="13" name="Picture 12">
            <a:extLst>
              <a:ext uri="{FF2B5EF4-FFF2-40B4-BE49-F238E27FC236}">
                <a16:creationId xmlns:a16="http://schemas.microsoft.com/office/drawing/2014/main" id="{9D1A8465-76C7-F647-9743-AB0728C9B87D}"/>
              </a:ext>
            </a:extLst>
          </p:cNvPr>
          <p:cNvPicPr>
            <a:picLocks noChangeAspect="1"/>
          </p:cNvPicPr>
          <p:nvPr/>
        </p:nvPicPr>
        <p:blipFill>
          <a:blip r:embed="rId9"/>
          <a:stretch>
            <a:fillRect/>
          </a:stretch>
        </p:blipFill>
        <p:spPr>
          <a:xfrm>
            <a:off x="7238858" y="824937"/>
            <a:ext cx="1926408" cy="1463040"/>
          </a:xfrm>
          <a:prstGeom prst="rect">
            <a:avLst/>
          </a:prstGeom>
        </p:spPr>
      </p:pic>
      <p:pic>
        <p:nvPicPr>
          <p:cNvPr id="15" name="Picture 14">
            <a:extLst>
              <a:ext uri="{FF2B5EF4-FFF2-40B4-BE49-F238E27FC236}">
                <a16:creationId xmlns:a16="http://schemas.microsoft.com/office/drawing/2014/main" id="{F886660C-1F51-1B45-BE26-88ADEB144E4A}"/>
              </a:ext>
            </a:extLst>
          </p:cNvPr>
          <p:cNvPicPr>
            <a:picLocks noChangeAspect="1"/>
          </p:cNvPicPr>
          <p:nvPr/>
        </p:nvPicPr>
        <p:blipFill>
          <a:blip r:embed="rId10"/>
          <a:stretch>
            <a:fillRect/>
          </a:stretch>
        </p:blipFill>
        <p:spPr>
          <a:xfrm>
            <a:off x="5441282" y="824937"/>
            <a:ext cx="1926408" cy="1463040"/>
          </a:xfrm>
          <a:prstGeom prst="rect">
            <a:avLst/>
          </a:prstGeom>
        </p:spPr>
      </p:pic>
      <p:pic>
        <p:nvPicPr>
          <p:cNvPr id="17" name="Picture 16">
            <a:extLst>
              <a:ext uri="{FF2B5EF4-FFF2-40B4-BE49-F238E27FC236}">
                <a16:creationId xmlns:a16="http://schemas.microsoft.com/office/drawing/2014/main" id="{6599CD44-D8EA-E247-876C-98EA17DEBE9A}"/>
              </a:ext>
            </a:extLst>
          </p:cNvPr>
          <p:cNvPicPr>
            <a:picLocks noChangeAspect="1"/>
          </p:cNvPicPr>
          <p:nvPr/>
        </p:nvPicPr>
        <p:blipFill>
          <a:blip r:embed="rId11"/>
          <a:stretch>
            <a:fillRect/>
          </a:stretch>
        </p:blipFill>
        <p:spPr>
          <a:xfrm>
            <a:off x="3640986" y="824937"/>
            <a:ext cx="1926408" cy="1463040"/>
          </a:xfrm>
          <a:prstGeom prst="rect">
            <a:avLst/>
          </a:prstGeom>
        </p:spPr>
      </p:pic>
      <p:pic>
        <p:nvPicPr>
          <p:cNvPr id="19" name="Picture 18">
            <a:extLst>
              <a:ext uri="{FF2B5EF4-FFF2-40B4-BE49-F238E27FC236}">
                <a16:creationId xmlns:a16="http://schemas.microsoft.com/office/drawing/2014/main" id="{6D80BA44-610D-794B-90B5-D0564FF9FA0B}"/>
              </a:ext>
            </a:extLst>
          </p:cNvPr>
          <p:cNvPicPr>
            <a:picLocks noChangeAspect="1"/>
          </p:cNvPicPr>
          <p:nvPr/>
        </p:nvPicPr>
        <p:blipFill>
          <a:blip r:embed="rId12"/>
          <a:stretch>
            <a:fillRect/>
          </a:stretch>
        </p:blipFill>
        <p:spPr>
          <a:xfrm>
            <a:off x="1827763" y="824937"/>
            <a:ext cx="1926408" cy="1463040"/>
          </a:xfrm>
          <a:prstGeom prst="rect">
            <a:avLst/>
          </a:prstGeom>
        </p:spPr>
      </p:pic>
      <p:pic>
        <p:nvPicPr>
          <p:cNvPr id="21" name="Picture 20">
            <a:extLst>
              <a:ext uri="{FF2B5EF4-FFF2-40B4-BE49-F238E27FC236}">
                <a16:creationId xmlns:a16="http://schemas.microsoft.com/office/drawing/2014/main" id="{57AA645D-E2CB-3343-9124-3E2ACBC016F0}"/>
              </a:ext>
            </a:extLst>
          </p:cNvPr>
          <p:cNvPicPr>
            <a:picLocks noChangeAspect="1"/>
          </p:cNvPicPr>
          <p:nvPr/>
        </p:nvPicPr>
        <p:blipFill>
          <a:blip r:embed="rId13"/>
          <a:stretch>
            <a:fillRect/>
          </a:stretch>
        </p:blipFill>
        <p:spPr>
          <a:xfrm>
            <a:off x="25400" y="799537"/>
            <a:ext cx="1926408" cy="1463040"/>
          </a:xfrm>
          <a:prstGeom prst="rect">
            <a:avLst/>
          </a:prstGeom>
        </p:spPr>
      </p:pic>
      <p:sp>
        <p:nvSpPr>
          <p:cNvPr id="16" name="TextBox 15">
            <a:extLst>
              <a:ext uri="{FF2B5EF4-FFF2-40B4-BE49-F238E27FC236}">
                <a16:creationId xmlns:a16="http://schemas.microsoft.com/office/drawing/2014/main" id="{B353698D-1DE5-2746-B91B-622227651833}"/>
              </a:ext>
            </a:extLst>
          </p:cNvPr>
          <p:cNvSpPr txBox="1"/>
          <p:nvPr/>
        </p:nvSpPr>
        <p:spPr>
          <a:xfrm>
            <a:off x="1556157" y="1371791"/>
            <a:ext cx="351378" cy="276999"/>
          </a:xfrm>
          <a:prstGeom prst="rect">
            <a:avLst/>
          </a:prstGeom>
          <a:noFill/>
        </p:spPr>
        <p:txBody>
          <a:bodyPr wrap="none" rtlCol="0">
            <a:spAutoFit/>
          </a:bodyPr>
          <a:lstStyle/>
          <a:p>
            <a:r>
              <a:rPr lang="en-US" sz="1200" dirty="0"/>
              <a:t>(a)</a:t>
            </a:r>
          </a:p>
        </p:txBody>
      </p:sp>
      <p:sp>
        <p:nvSpPr>
          <p:cNvPr id="18" name="TextBox 17">
            <a:extLst>
              <a:ext uri="{FF2B5EF4-FFF2-40B4-BE49-F238E27FC236}">
                <a16:creationId xmlns:a16="http://schemas.microsoft.com/office/drawing/2014/main" id="{E84A9A93-8D99-4E4D-92D8-9F976C8CF2CB}"/>
              </a:ext>
            </a:extLst>
          </p:cNvPr>
          <p:cNvSpPr txBox="1"/>
          <p:nvPr/>
        </p:nvSpPr>
        <p:spPr>
          <a:xfrm>
            <a:off x="3355106" y="1388184"/>
            <a:ext cx="357790" cy="276999"/>
          </a:xfrm>
          <a:prstGeom prst="rect">
            <a:avLst/>
          </a:prstGeom>
          <a:noFill/>
        </p:spPr>
        <p:txBody>
          <a:bodyPr wrap="none" rtlCol="0">
            <a:spAutoFit/>
          </a:bodyPr>
          <a:lstStyle/>
          <a:p>
            <a:r>
              <a:rPr lang="en-US" sz="1200" dirty="0"/>
              <a:t>(b)</a:t>
            </a:r>
          </a:p>
        </p:txBody>
      </p:sp>
      <p:sp>
        <p:nvSpPr>
          <p:cNvPr id="20" name="TextBox 19">
            <a:extLst>
              <a:ext uri="{FF2B5EF4-FFF2-40B4-BE49-F238E27FC236}">
                <a16:creationId xmlns:a16="http://schemas.microsoft.com/office/drawing/2014/main" id="{AAE05645-71A7-1346-93C3-BDB6C87D6871}"/>
              </a:ext>
            </a:extLst>
          </p:cNvPr>
          <p:cNvSpPr txBox="1"/>
          <p:nvPr/>
        </p:nvSpPr>
        <p:spPr>
          <a:xfrm>
            <a:off x="279816" y="854755"/>
            <a:ext cx="474810" cy="276999"/>
          </a:xfrm>
          <a:prstGeom prst="rect">
            <a:avLst/>
          </a:prstGeom>
          <a:noFill/>
        </p:spPr>
        <p:txBody>
          <a:bodyPr wrap="none" rtlCol="0">
            <a:spAutoFit/>
          </a:bodyPr>
          <a:lstStyle/>
          <a:p>
            <a:r>
              <a:rPr lang="en-US" sz="1200" dirty="0">
                <a:solidFill>
                  <a:srgbClr val="C00000"/>
                </a:solidFill>
              </a:rPr>
              <a:t>MLD</a:t>
            </a:r>
          </a:p>
        </p:txBody>
      </p:sp>
      <p:sp>
        <p:nvSpPr>
          <p:cNvPr id="22" name="TextBox 21">
            <a:extLst>
              <a:ext uri="{FF2B5EF4-FFF2-40B4-BE49-F238E27FC236}">
                <a16:creationId xmlns:a16="http://schemas.microsoft.com/office/drawing/2014/main" id="{D89BAC56-2FFD-C742-A38C-C18DB603492A}"/>
              </a:ext>
            </a:extLst>
          </p:cNvPr>
          <p:cNvSpPr txBox="1"/>
          <p:nvPr/>
        </p:nvSpPr>
        <p:spPr>
          <a:xfrm>
            <a:off x="273192" y="1017094"/>
            <a:ext cx="474810" cy="276999"/>
          </a:xfrm>
          <a:prstGeom prst="rect">
            <a:avLst/>
          </a:prstGeom>
          <a:noFill/>
        </p:spPr>
        <p:txBody>
          <a:bodyPr wrap="none" rtlCol="0">
            <a:spAutoFit/>
          </a:bodyPr>
          <a:lstStyle/>
          <a:p>
            <a:r>
              <a:rPr lang="en-US" sz="1200" dirty="0">
                <a:solidFill>
                  <a:schemeClr val="accent1">
                    <a:lumMod val="50000"/>
                  </a:schemeClr>
                </a:solidFill>
              </a:rPr>
              <a:t>MLD</a:t>
            </a:r>
          </a:p>
        </p:txBody>
      </p:sp>
      <p:sp>
        <p:nvSpPr>
          <p:cNvPr id="23" name="TextBox 22">
            <a:extLst>
              <a:ext uri="{FF2B5EF4-FFF2-40B4-BE49-F238E27FC236}">
                <a16:creationId xmlns:a16="http://schemas.microsoft.com/office/drawing/2014/main" id="{36931933-56BF-DC46-ABBD-A53DD7EFC04F}"/>
              </a:ext>
            </a:extLst>
          </p:cNvPr>
          <p:cNvSpPr txBox="1"/>
          <p:nvPr/>
        </p:nvSpPr>
        <p:spPr>
          <a:xfrm>
            <a:off x="243375" y="2448327"/>
            <a:ext cx="474810" cy="276999"/>
          </a:xfrm>
          <a:prstGeom prst="rect">
            <a:avLst/>
          </a:prstGeom>
          <a:noFill/>
        </p:spPr>
        <p:txBody>
          <a:bodyPr wrap="none" rtlCol="0">
            <a:spAutoFit/>
          </a:bodyPr>
          <a:lstStyle/>
          <a:p>
            <a:r>
              <a:rPr lang="en-US" sz="1200" dirty="0">
                <a:solidFill>
                  <a:srgbClr val="C00000"/>
                </a:solidFill>
              </a:rPr>
              <a:t>MLD</a:t>
            </a:r>
          </a:p>
        </p:txBody>
      </p:sp>
      <p:sp>
        <p:nvSpPr>
          <p:cNvPr id="24" name="TextBox 23">
            <a:extLst>
              <a:ext uri="{FF2B5EF4-FFF2-40B4-BE49-F238E27FC236}">
                <a16:creationId xmlns:a16="http://schemas.microsoft.com/office/drawing/2014/main" id="{4520E08F-2B4F-7340-BB56-4CCB1912D490}"/>
              </a:ext>
            </a:extLst>
          </p:cNvPr>
          <p:cNvSpPr txBox="1"/>
          <p:nvPr/>
        </p:nvSpPr>
        <p:spPr>
          <a:xfrm>
            <a:off x="236751" y="2610666"/>
            <a:ext cx="474810" cy="276999"/>
          </a:xfrm>
          <a:prstGeom prst="rect">
            <a:avLst/>
          </a:prstGeom>
          <a:noFill/>
        </p:spPr>
        <p:txBody>
          <a:bodyPr wrap="none" rtlCol="0">
            <a:spAutoFit/>
          </a:bodyPr>
          <a:lstStyle/>
          <a:p>
            <a:r>
              <a:rPr lang="en-US" sz="1200" dirty="0">
                <a:solidFill>
                  <a:schemeClr val="accent1">
                    <a:lumMod val="50000"/>
                  </a:schemeClr>
                </a:solidFill>
              </a:rPr>
              <a:t>MLD</a:t>
            </a:r>
          </a:p>
        </p:txBody>
      </p:sp>
      <p:sp>
        <p:nvSpPr>
          <p:cNvPr id="25" name="TextBox 24">
            <a:extLst>
              <a:ext uri="{FF2B5EF4-FFF2-40B4-BE49-F238E27FC236}">
                <a16:creationId xmlns:a16="http://schemas.microsoft.com/office/drawing/2014/main" id="{DE9507A1-917D-934C-9F04-AC067390266B}"/>
              </a:ext>
            </a:extLst>
          </p:cNvPr>
          <p:cNvSpPr txBox="1"/>
          <p:nvPr/>
        </p:nvSpPr>
        <p:spPr>
          <a:xfrm>
            <a:off x="5157469" y="1371790"/>
            <a:ext cx="343364" cy="276999"/>
          </a:xfrm>
          <a:prstGeom prst="rect">
            <a:avLst/>
          </a:prstGeom>
          <a:noFill/>
        </p:spPr>
        <p:txBody>
          <a:bodyPr wrap="none" rtlCol="0">
            <a:spAutoFit/>
          </a:bodyPr>
          <a:lstStyle/>
          <a:p>
            <a:r>
              <a:rPr lang="en-US" sz="1200" dirty="0"/>
              <a:t>(c)</a:t>
            </a:r>
          </a:p>
        </p:txBody>
      </p:sp>
      <p:sp>
        <p:nvSpPr>
          <p:cNvPr id="28" name="TextBox 27">
            <a:extLst>
              <a:ext uri="{FF2B5EF4-FFF2-40B4-BE49-F238E27FC236}">
                <a16:creationId xmlns:a16="http://schemas.microsoft.com/office/drawing/2014/main" id="{960052E9-D515-B846-9A1B-4CEE8F3EBD96}"/>
              </a:ext>
            </a:extLst>
          </p:cNvPr>
          <p:cNvSpPr txBox="1"/>
          <p:nvPr/>
        </p:nvSpPr>
        <p:spPr>
          <a:xfrm>
            <a:off x="6970692" y="1417957"/>
            <a:ext cx="357790" cy="276999"/>
          </a:xfrm>
          <a:prstGeom prst="rect">
            <a:avLst/>
          </a:prstGeom>
          <a:noFill/>
        </p:spPr>
        <p:txBody>
          <a:bodyPr wrap="none" rtlCol="0">
            <a:spAutoFit/>
          </a:bodyPr>
          <a:lstStyle/>
          <a:p>
            <a:r>
              <a:rPr lang="en-US" sz="1200" dirty="0"/>
              <a:t>(d)</a:t>
            </a:r>
          </a:p>
        </p:txBody>
      </p:sp>
      <p:sp>
        <p:nvSpPr>
          <p:cNvPr id="29" name="TextBox 28">
            <a:extLst>
              <a:ext uri="{FF2B5EF4-FFF2-40B4-BE49-F238E27FC236}">
                <a16:creationId xmlns:a16="http://schemas.microsoft.com/office/drawing/2014/main" id="{EF5BD0B9-A304-9E44-A487-D65157010AFE}"/>
              </a:ext>
            </a:extLst>
          </p:cNvPr>
          <p:cNvSpPr txBox="1"/>
          <p:nvPr/>
        </p:nvSpPr>
        <p:spPr>
          <a:xfrm>
            <a:off x="8770988" y="1388184"/>
            <a:ext cx="354584" cy="276999"/>
          </a:xfrm>
          <a:prstGeom prst="rect">
            <a:avLst/>
          </a:prstGeom>
          <a:noFill/>
        </p:spPr>
        <p:txBody>
          <a:bodyPr wrap="none" rtlCol="0">
            <a:spAutoFit/>
          </a:bodyPr>
          <a:lstStyle/>
          <a:p>
            <a:r>
              <a:rPr lang="en-US" sz="1200" dirty="0"/>
              <a:t>(e)</a:t>
            </a:r>
          </a:p>
        </p:txBody>
      </p:sp>
      <p:sp>
        <p:nvSpPr>
          <p:cNvPr id="30" name="TextBox 29">
            <a:extLst>
              <a:ext uri="{FF2B5EF4-FFF2-40B4-BE49-F238E27FC236}">
                <a16:creationId xmlns:a16="http://schemas.microsoft.com/office/drawing/2014/main" id="{635A2607-DEC6-8844-9992-E2B8F9B2D1BC}"/>
              </a:ext>
            </a:extLst>
          </p:cNvPr>
          <p:cNvSpPr txBox="1"/>
          <p:nvPr/>
        </p:nvSpPr>
        <p:spPr>
          <a:xfrm>
            <a:off x="1533741" y="2861846"/>
            <a:ext cx="326371" cy="276999"/>
          </a:xfrm>
          <a:prstGeom prst="rect">
            <a:avLst/>
          </a:prstGeom>
          <a:noFill/>
        </p:spPr>
        <p:txBody>
          <a:bodyPr wrap="none" rtlCol="0">
            <a:spAutoFit/>
          </a:bodyPr>
          <a:lstStyle/>
          <a:p>
            <a:r>
              <a:rPr lang="en-US" sz="1200" dirty="0"/>
              <a:t>(f)</a:t>
            </a:r>
          </a:p>
        </p:txBody>
      </p:sp>
      <p:sp>
        <p:nvSpPr>
          <p:cNvPr id="31" name="TextBox 30">
            <a:extLst>
              <a:ext uri="{FF2B5EF4-FFF2-40B4-BE49-F238E27FC236}">
                <a16:creationId xmlns:a16="http://schemas.microsoft.com/office/drawing/2014/main" id="{5B70C05B-804E-3E4C-B987-7B2F7611D912}"/>
              </a:ext>
            </a:extLst>
          </p:cNvPr>
          <p:cNvSpPr txBox="1"/>
          <p:nvPr/>
        </p:nvSpPr>
        <p:spPr>
          <a:xfrm>
            <a:off x="3384091" y="2857563"/>
            <a:ext cx="350545" cy="276999"/>
          </a:xfrm>
          <a:prstGeom prst="rect">
            <a:avLst/>
          </a:prstGeom>
          <a:noFill/>
        </p:spPr>
        <p:txBody>
          <a:bodyPr wrap="none" rtlCol="0">
            <a:spAutoFit/>
          </a:bodyPr>
          <a:lstStyle/>
          <a:p>
            <a:r>
              <a:rPr lang="en-US" sz="1200" dirty="0"/>
              <a:t>(g)</a:t>
            </a:r>
          </a:p>
        </p:txBody>
      </p:sp>
      <p:sp>
        <p:nvSpPr>
          <p:cNvPr id="32" name="TextBox 31">
            <a:extLst>
              <a:ext uri="{FF2B5EF4-FFF2-40B4-BE49-F238E27FC236}">
                <a16:creationId xmlns:a16="http://schemas.microsoft.com/office/drawing/2014/main" id="{4810D642-2461-BF48-A930-A058DE0C04DA}"/>
              </a:ext>
            </a:extLst>
          </p:cNvPr>
          <p:cNvSpPr txBox="1"/>
          <p:nvPr/>
        </p:nvSpPr>
        <p:spPr>
          <a:xfrm>
            <a:off x="5198755" y="2857562"/>
            <a:ext cx="357790" cy="276999"/>
          </a:xfrm>
          <a:prstGeom prst="rect">
            <a:avLst/>
          </a:prstGeom>
          <a:noFill/>
        </p:spPr>
        <p:txBody>
          <a:bodyPr wrap="none" rtlCol="0">
            <a:spAutoFit/>
          </a:bodyPr>
          <a:lstStyle/>
          <a:p>
            <a:r>
              <a:rPr lang="en-US" sz="1200" dirty="0"/>
              <a:t>(h)</a:t>
            </a:r>
          </a:p>
        </p:txBody>
      </p:sp>
      <p:sp>
        <p:nvSpPr>
          <p:cNvPr id="33" name="TextBox 32">
            <a:extLst>
              <a:ext uri="{FF2B5EF4-FFF2-40B4-BE49-F238E27FC236}">
                <a16:creationId xmlns:a16="http://schemas.microsoft.com/office/drawing/2014/main" id="{B3660E01-A84D-2044-8294-D8C5718FED01}"/>
              </a:ext>
            </a:extLst>
          </p:cNvPr>
          <p:cNvSpPr txBox="1"/>
          <p:nvPr/>
        </p:nvSpPr>
        <p:spPr>
          <a:xfrm>
            <a:off x="6979877" y="2857562"/>
            <a:ext cx="312906" cy="276999"/>
          </a:xfrm>
          <a:prstGeom prst="rect">
            <a:avLst/>
          </a:prstGeom>
          <a:noFill/>
        </p:spPr>
        <p:txBody>
          <a:bodyPr wrap="none" rtlCol="0">
            <a:spAutoFit/>
          </a:bodyPr>
          <a:lstStyle/>
          <a:p>
            <a:r>
              <a:rPr lang="en-US" sz="1200" dirty="0"/>
              <a:t>(</a:t>
            </a:r>
            <a:r>
              <a:rPr lang="en-US" sz="1200" dirty="0" err="1"/>
              <a:t>i</a:t>
            </a:r>
            <a:r>
              <a:rPr lang="en-US" sz="1200" dirty="0"/>
              <a:t>)</a:t>
            </a:r>
          </a:p>
        </p:txBody>
      </p:sp>
      <p:sp>
        <p:nvSpPr>
          <p:cNvPr id="34" name="TextBox 33">
            <a:extLst>
              <a:ext uri="{FF2B5EF4-FFF2-40B4-BE49-F238E27FC236}">
                <a16:creationId xmlns:a16="http://schemas.microsoft.com/office/drawing/2014/main" id="{BC0773A6-253B-9742-89B4-DE4E5CC8FF9B}"/>
              </a:ext>
            </a:extLst>
          </p:cNvPr>
          <p:cNvSpPr txBox="1"/>
          <p:nvPr/>
        </p:nvSpPr>
        <p:spPr>
          <a:xfrm>
            <a:off x="8827416" y="2851224"/>
            <a:ext cx="319255" cy="276999"/>
          </a:xfrm>
          <a:prstGeom prst="rect">
            <a:avLst/>
          </a:prstGeom>
          <a:noFill/>
        </p:spPr>
        <p:txBody>
          <a:bodyPr wrap="none" rtlCol="0">
            <a:spAutoFit/>
          </a:bodyPr>
          <a:lstStyle/>
          <a:p>
            <a:r>
              <a:rPr lang="en-US" sz="1200" dirty="0"/>
              <a:t>(j)</a:t>
            </a:r>
          </a:p>
        </p:txBody>
      </p:sp>
    </p:spTree>
    <p:extLst>
      <p:ext uri="{BB962C8B-B14F-4D97-AF65-F5344CB8AC3E}">
        <p14:creationId xmlns:p14="http://schemas.microsoft.com/office/powerpoint/2010/main" val="102403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99E168BE-118E-F742-88FD-2BCE98FF10F3}"/>
              </a:ext>
            </a:extLst>
          </p:cNvPr>
          <p:cNvSpPr txBox="1"/>
          <p:nvPr/>
        </p:nvSpPr>
        <p:spPr>
          <a:xfrm>
            <a:off x="3640606" y="67518"/>
            <a:ext cx="2903359" cy="369332"/>
          </a:xfrm>
          <a:prstGeom prst="rect">
            <a:avLst/>
          </a:prstGeom>
          <a:noFill/>
        </p:spPr>
        <p:txBody>
          <a:bodyPr wrap="none" rtlCol="0">
            <a:spAutoFit/>
          </a:bodyPr>
          <a:lstStyle/>
          <a:p>
            <a:r>
              <a:rPr lang="en-US" dirty="0">
                <a:solidFill>
                  <a:schemeClr val="bg1"/>
                </a:solidFill>
              </a:rPr>
              <a:t>Inside Barrier layer SG665</a:t>
            </a:r>
          </a:p>
        </p:txBody>
      </p:sp>
      <p:pic>
        <p:nvPicPr>
          <p:cNvPr id="3" name="Picture 2">
            <a:extLst>
              <a:ext uri="{FF2B5EF4-FFF2-40B4-BE49-F238E27FC236}">
                <a16:creationId xmlns:a16="http://schemas.microsoft.com/office/drawing/2014/main" id="{A215BB62-DF15-FC49-93C9-77F1586A3281}"/>
              </a:ext>
            </a:extLst>
          </p:cNvPr>
          <p:cNvPicPr>
            <a:picLocks noChangeAspect="1"/>
          </p:cNvPicPr>
          <p:nvPr/>
        </p:nvPicPr>
        <p:blipFill>
          <a:blip r:embed="rId3"/>
          <a:stretch>
            <a:fillRect/>
          </a:stretch>
        </p:blipFill>
        <p:spPr>
          <a:xfrm>
            <a:off x="7211970" y="2395251"/>
            <a:ext cx="1929384" cy="1435327"/>
          </a:xfrm>
          <a:prstGeom prst="rect">
            <a:avLst/>
          </a:prstGeom>
        </p:spPr>
      </p:pic>
      <p:pic>
        <p:nvPicPr>
          <p:cNvPr id="5" name="Picture 4">
            <a:extLst>
              <a:ext uri="{FF2B5EF4-FFF2-40B4-BE49-F238E27FC236}">
                <a16:creationId xmlns:a16="http://schemas.microsoft.com/office/drawing/2014/main" id="{E3769591-D650-FF42-A5F7-02C8A99C074C}"/>
              </a:ext>
            </a:extLst>
          </p:cNvPr>
          <p:cNvPicPr>
            <a:picLocks noChangeAspect="1"/>
          </p:cNvPicPr>
          <p:nvPr/>
        </p:nvPicPr>
        <p:blipFill>
          <a:blip r:embed="rId4"/>
          <a:stretch>
            <a:fillRect/>
          </a:stretch>
        </p:blipFill>
        <p:spPr>
          <a:xfrm>
            <a:off x="5396779" y="2395251"/>
            <a:ext cx="1929384" cy="1435326"/>
          </a:xfrm>
          <a:prstGeom prst="rect">
            <a:avLst/>
          </a:prstGeom>
        </p:spPr>
      </p:pic>
      <p:pic>
        <p:nvPicPr>
          <p:cNvPr id="7" name="Picture 6">
            <a:extLst>
              <a:ext uri="{FF2B5EF4-FFF2-40B4-BE49-F238E27FC236}">
                <a16:creationId xmlns:a16="http://schemas.microsoft.com/office/drawing/2014/main" id="{CA68489C-AAC4-9141-97A1-98025B7B44BD}"/>
              </a:ext>
            </a:extLst>
          </p:cNvPr>
          <p:cNvPicPr>
            <a:picLocks noChangeAspect="1"/>
          </p:cNvPicPr>
          <p:nvPr/>
        </p:nvPicPr>
        <p:blipFill>
          <a:blip r:embed="rId5"/>
          <a:stretch>
            <a:fillRect/>
          </a:stretch>
        </p:blipFill>
        <p:spPr>
          <a:xfrm>
            <a:off x="3610543" y="2395251"/>
            <a:ext cx="1929384" cy="1435326"/>
          </a:xfrm>
          <a:prstGeom prst="rect">
            <a:avLst/>
          </a:prstGeom>
        </p:spPr>
      </p:pic>
      <p:pic>
        <p:nvPicPr>
          <p:cNvPr id="9" name="Picture 8">
            <a:extLst>
              <a:ext uri="{FF2B5EF4-FFF2-40B4-BE49-F238E27FC236}">
                <a16:creationId xmlns:a16="http://schemas.microsoft.com/office/drawing/2014/main" id="{FAA6A9F2-2146-8F4C-A6D8-DC7F3D37D083}"/>
              </a:ext>
            </a:extLst>
          </p:cNvPr>
          <p:cNvPicPr>
            <a:picLocks noChangeAspect="1"/>
          </p:cNvPicPr>
          <p:nvPr/>
        </p:nvPicPr>
        <p:blipFill>
          <a:blip r:embed="rId6"/>
          <a:stretch>
            <a:fillRect/>
          </a:stretch>
        </p:blipFill>
        <p:spPr>
          <a:xfrm>
            <a:off x="1809543" y="2381394"/>
            <a:ext cx="1929384" cy="1435326"/>
          </a:xfrm>
          <a:prstGeom prst="rect">
            <a:avLst/>
          </a:prstGeom>
        </p:spPr>
      </p:pic>
      <p:pic>
        <p:nvPicPr>
          <p:cNvPr id="11" name="Picture 10">
            <a:extLst>
              <a:ext uri="{FF2B5EF4-FFF2-40B4-BE49-F238E27FC236}">
                <a16:creationId xmlns:a16="http://schemas.microsoft.com/office/drawing/2014/main" id="{4F35D00E-C873-D44C-81B5-E022A40406DE}"/>
              </a:ext>
            </a:extLst>
          </p:cNvPr>
          <p:cNvPicPr>
            <a:picLocks noChangeAspect="1"/>
          </p:cNvPicPr>
          <p:nvPr/>
        </p:nvPicPr>
        <p:blipFill>
          <a:blip r:embed="rId7"/>
          <a:stretch>
            <a:fillRect/>
          </a:stretch>
        </p:blipFill>
        <p:spPr>
          <a:xfrm>
            <a:off x="2276" y="2381394"/>
            <a:ext cx="1929384" cy="1435326"/>
          </a:xfrm>
          <a:prstGeom prst="rect">
            <a:avLst/>
          </a:prstGeom>
        </p:spPr>
      </p:pic>
      <p:sp>
        <p:nvSpPr>
          <p:cNvPr id="16" name="TextBox 15">
            <a:extLst>
              <a:ext uri="{FF2B5EF4-FFF2-40B4-BE49-F238E27FC236}">
                <a16:creationId xmlns:a16="http://schemas.microsoft.com/office/drawing/2014/main" id="{B353698D-1DE5-2746-B91B-622227651833}"/>
              </a:ext>
            </a:extLst>
          </p:cNvPr>
          <p:cNvSpPr txBox="1"/>
          <p:nvPr/>
        </p:nvSpPr>
        <p:spPr>
          <a:xfrm>
            <a:off x="1530757" y="2870391"/>
            <a:ext cx="351378" cy="276999"/>
          </a:xfrm>
          <a:prstGeom prst="rect">
            <a:avLst/>
          </a:prstGeom>
          <a:noFill/>
        </p:spPr>
        <p:txBody>
          <a:bodyPr wrap="none" rtlCol="0">
            <a:spAutoFit/>
          </a:bodyPr>
          <a:lstStyle/>
          <a:p>
            <a:r>
              <a:rPr lang="en-US" sz="1200" dirty="0"/>
              <a:t>(a)</a:t>
            </a:r>
          </a:p>
        </p:txBody>
      </p:sp>
      <p:sp>
        <p:nvSpPr>
          <p:cNvPr id="18" name="TextBox 17">
            <a:extLst>
              <a:ext uri="{FF2B5EF4-FFF2-40B4-BE49-F238E27FC236}">
                <a16:creationId xmlns:a16="http://schemas.microsoft.com/office/drawing/2014/main" id="{E84A9A93-8D99-4E4D-92D8-9F976C8CF2CB}"/>
              </a:ext>
            </a:extLst>
          </p:cNvPr>
          <p:cNvSpPr txBox="1"/>
          <p:nvPr/>
        </p:nvSpPr>
        <p:spPr>
          <a:xfrm>
            <a:off x="3329706" y="2886784"/>
            <a:ext cx="357790" cy="276999"/>
          </a:xfrm>
          <a:prstGeom prst="rect">
            <a:avLst/>
          </a:prstGeom>
          <a:noFill/>
        </p:spPr>
        <p:txBody>
          <a:bodyPr wrap="none" rtlCol="0">
            <a:spAutoFit/>
          </a:bodyPr>
          <a:lstStyle/>
          <a:p>
            <a:r>
              <a:rPr lang="en-US" sz="1200" dirty="0"/>
              <a:t>(b)</a:t>
            </a:r>
          </a:p>
        </p:txBody>
      </p:sp>
      <p:sp>
        <p:nvSpPr>
          <p:cNvPr id="23" name="TextBox 22">
            <a:extLst>
              <a:ext uri="{FF2B5EF4-FFF2-40B4-BE49-F238E27FC236}">
                <a16:creationId xmlns:a16="http://schemas.microsoft.com/office/drawing/2014/main" id="{36931933-56BF-DC46-ABBD-A53DD7EFC04F}"/>
              </a:ext>
            </a:extLst>
          </p:cNvPr>
          <p:cNvSpPr txBox="1"/>
          <p:nvPr/>
        </p:nvSpPr>
        <p:spPr>
          <a:xfrm>
            <a:off x="243375" y="2448327"/>
            <a:ext cx="474810" cy="276999"/>
          </a:xfrm>
          <a:prstGeom prst="rect">
            <a:avLst/>
          </a:prstGeom>
          <a:noFill/>
        </p:spPr>
        <p:txBody>
          <a:bodyPr wrap="none" rtlCol="0">
            <a:spAutoFit/>
          </a:bodyPr>
          <a:lstStyle/>
          <a:p>
            <a:r>
              <a:rPr lang="en-US" sz="1200" dirty="0">
                <a:solidFill>
                  <a:srgbClr val="C00000"/>
                </a:solidFill>
              </a:rPr>
              <a:t>MLD</a:t>
            </a:r>
          </a:p>
        </p:txBody>
      </p:sp>
      <p:sp>
        <p:nvSpPr>
          <p:cNvPr id="24" name="TextBox 23">
            <a:extLst>
              <a:ext uri="{FF2B5EF4-FFF2-40B4-BE49-F238E27FC236}">
                <a16:creationId xmlns:a16="http://schemas.microsoft.com/office/drawing/2014/main" id="{4520E08F-2B4F-7340-BB56-4CCB1912D490}"/>
              </a:ext>
            </a:extLst>
          </p:cNvPr>
          <p:cNvSpPr txBox="1"/>
          <p:nvPr/>
        </p:nvSpPr>
        <p:spPr>
          <a:xfrm>
            <a:off x="236751" y="2610666"/>
            <a:ext cx="474810" cy="276999"/>
          </a:xfrm>
          <a:prstGeom prst="rect">
            <a:avLst/>
          </a:prstGeom>
          <a:noFill/>
        </p:spPr>
        <p:txBody>
          <a:bodyPr wrap="none" rtlCol="0">
            <a:spAutoFit/>
          </a:bodyPr>
          <a:lstStyle/>
          <a:p>
            <a:r>
              <a:rPr lang="en-US" sz="1200" dirty="0">
                <a:solidFill>
                  <a:schemeClr val="accent1">
                    <a:lumMod val="50000"/>
                  </a:schemeClr>
                </a:solidFill>
              </a:rPr>
              <a:t>MLD</a:t>
            </a:r>
          </a:p>
        </p:txBody>
      </p:sp>
      <p:sp>
        <p:nvSpPr>
          <p:cNvPr id="25" name="TextBox 24">
            <a:extLst>
              <a:ext uri="{FF2B5EF4-FFF2-40B4-BE49-F238E27FC236}">
                <a16:creationId xmlns:a16="http://schemas.microsoft.com/office/drawing/2014/main" id="{DE9507A1-917D-934C-9F04-AC067390266B}"/>
              </a:ext>
            </a:extLst>
          </p:cNvPr>
          <p:cNvSpPr txBox="1"/>
          <p:nvPr/>
        </p:nvSpPr>
        <p:spPr>
          <a:xfrm>
            <a:off x="5132069" y="2870390"/>
            <a:ext cx="343364" cy="276999"/>
          </a:xfrm>
          <a:prstGeom prst="rect">
            <a:avLst/>
          </a:prstGeom>
          <a:noFill/>
        </p:spPr>
        <p:txBody>
          <a:bodyPr wrap="none" rtlCol="0">
            <a:spAutoFit/>
          </a:bodyPr>
          <a:lstStyle/>
          <a:p>
            <a:r>
              <a:rPr lang="en-US" sz="1200" dirty="0"/>
              <a:t>(c)</a:t>
            </a:r>
          </a:p>
        </p:txBody>
      </p:sp>
      <p:sp>
        <p:nvSpPr>
          <p:cNvPr id="28" name="TextBox 27">
            <a:extLst>
              <a:ext uri="{FF2B5EF4-FFF2-40B4-BE49-F238E27FC236}">
                <a16:creationId xmlns:a16="http://schemas.microsoft.com/office/drawing/2014/main" id="{960052E9-D515-B846-9A1B-4CEE8F3EBD96}"/>
              </a:ext>
            </a:extLst>
          </p:cNvPr>
          <p:cNvSpPr txBox="1"/>
          <p:nvPr/>
        </p:nvSpPr>
        <p:spPr>
          <a:xfrm>
            <a:off x="6919892" y="2916557"/>
            <a:ext cx="357790" cy="276999"/>
          </a:xfrm>
          <a:prstGeom prst="rect">
            <a:avLst/>
          </a:prstGeom>
          <a:noFill/>
        </p:spPr>
        <p:txBody>
          <a:bodyPr wrap="none" rtlCol="0">
            <a:spAutoFit/>
          </a:bodyPr>
          <a:lstStyle/>
          <a:p>
            <a:r>
              <a:rPr lang="en-US" sz="1200" dirty="0"/>
              <a:t>(d)</a:t>
            </a:r>
          </a:p>
        </p:txBody>
      </p:sp>
      <p:sp>
        <p:nvSpPr>
          <p:cNvPr id="29" name="TextBox 28">
            <a:extLst>
              <a:ext uri="{FF2B5EF4-FFF2-40B4-BE49-F238E27FC236}">
                <a16:creationId xmlns:a16="http://schemas.microsoft.com/office/drawing/2014/main" id="{EF5BD0B9-A304-9E44-A487-D65157010AFE}"/>
              </a:ext>
            </a:extLst>
          </p:cNvPr>
          <p:cNvSpPr txBox="1"/>
          <p:nvPr/>
        </p:nvSpPr>
        <p:spPr>
          <a:xfrm>
            <a:off x="8745588" y="2886784"/>
            <a:ext cx="354584" cy="276999"/>
          </a:xfrm>
          <a:prstGeom prst="rect">
            <a:avLst/>
          </a:prstGeom>
          <a:noFill/>
        </p:spPr>
        <p:txBody>
          <a:bodyPr wrap="none" rtlCol="0">
            <a:spAutoFit/>
          </a:bodyPr>
          <a:lstStyle/>
          <a:p>
            <a:r>
              <a:rPr lang="en-US" sz="1200" dirty="0"/>
              <a:t>(e)</a:t>
            </a:r>
          </a:p>
        </p:txBody>
      </p:sp>
      <p:pic>
        <p:nvPicPr>
          <p:cNvPr id="43" name="Picture 42">
            <a:extLst>
              <a:ext uri="{FF2B5EF4-FFF2-40B4-BE49-F238E27FC236}">
                <a16:creationId xmlns:a16="http://schemas.microsoft.com/office/drawing/2014/main" id="{A2CF4CB2-D8DA-0A4D-8F57-CF625E19536D}"/>
              </a:ext>
            </a:extLst>
          </p:cNvPr>
          <p:cNvPicPr>
            <a:picLocks noChangeAspect="1"/>
          </p:cNvPicPr>
          <p:nvPr/>
        </p:nvPicPr>
        <p:blipFill>
          <a:blip r:embed="rId8"/>
          <a:stretch>
            <a:fillRect/>
          </a:stretch>
        </p:blipFill>
        <p:spPr>
          <a:xfrm>
            <a:off x="7213458" y="3923737"/>
            <a:ext cx="1926408" cy="1463040"/>
          </a:xfrm>
          <a:prstGeom prst="rect">
            <a:avLst/>
          </a:prstGeom>
        </p:spPr>
      </p:pic>
      <p:pic>
        <p:nvPicPr>
          <p:cNvPr id="44" name="Picture 43">
            <a:extLst>
              <a:ext uri="{FF2B5EF4-FFF2-40B4-BE49-F238E27FC236}">
                <a16:creationId xmlns:a16="http://schemas.microsoft.com/office/drawing/2014/main" id="{3D51761B-CBCD-F24C-A655-DDE94F29EA6D}"/>
              </a:ext>
            </a:extLst>
          </p:cNvPr>
          <p:cNvPicPr>
            <a:picLocks noChangeAspect="1"/>
          </p:cNvPicPr>
          <p:nvPr/>
        </p:nvPicPr>
        <p:blipFill>
          <a:blip r:embed="rId9"/>
          <a:stretch>
            <a:fillRect/>
          </a:stretch>
        </p:blipFill>
        <p:spPr>
          <a:xfrm>
            <a:off x="5415882" y="3923737"/>
            <a:ext cx="1926408" cy="1463040"/>
          </a:xfrm>
          <a:prstGeom prst="rect">
            <a:avLst/>
          </a:prstGeom>
        </p:spPr>
      </p:pic>
      <p:pic>
        <p:nvPicPr>
          <p:cNvPr id="45" name="Picture 44">
            <a:extLst>
              <a:ext uri="{FF2B5EF4-FFF2-40B4-BE49-F238E27FC236}">
                <a16:creationId xmlns:a16="http://schemas.microsoft.com/office/drawing/2014/main" id="{A2A3F8E8-4E63-8241-B77B-D5F48CD0F6B5}"/>
              </a:ext>
            </a:extLst>
          </p:cNvPr>
          <p:cNvPicPr>
            <a:picLocks noChangeAspect="1"/>
          </p:cNvPicPr>
          <p:nvPr/>
        </p:nvPicPr>
        <p:blipFill>
          <a:blip r:embed="rId10"/>
          <a:stretch>
            <a:fillRect/>
          </a:stretch>
        </p:blipFill>
        <p:spPr>
          <a:xfrm>
            <a:off x="3615586" y="3923737"/>
            <a:ext cx="1926408" cy="1463040"/>
          </a:xfrm>
          <a:prstGeom prst="rect">
            <a:avLst/>
          </a:prstGeom>
        </p:spPr>
      </p:pic>
      <p:pic>
        <p:nvPicPr>
          <p:cNvPr id="46" name="Picture 45">
            <a:extLst>
              <a:ext uri="{FF2B5EF4-FFF2-40B4-BE49-F238E27FC236}">
                <a16:creationId xmlns:a16="http://schemas.microsoft.com/office/drawing/2014/main" id="{5A501C4F-DE3B-9345-BBCC-FDA7A7146510}"/>
              </a:ext>
            </a:extLst>
          </p:cNvPr>
          <p:cNvPicPr>
            <a:picLocks noChangeAspect="1"/>
          </p:cNvPicPr>
          <p:nvPr/>
        </p:nvPicPr>
        <p:blipFill>
          <a:blip r:embed="rId11"/>
          <a:stretch>
            <a:fillRect/>
          </a:stretch>
        </p:blipFill>
        <p:spPr>
          <a:xfrm>
            <a:off x="1802363" y="3923737"/>
            <a:ext cx="1926408" cy="1463040"/>
          </a:xfrm>
          <a:prstGeom prst="rect">
            <a:avLst/>
          </a:prstGeom>
        </p:spPr>
      </p:pic>
      <p:pic>
        <p:nvPicPr>
          <p:cNvPr id="47" name="Picture 46">
            <a:extLst>
              <a:ext uri="{FF2B5EF4-FFF2-40B4-BE49-F238E27FC236}">
                <a16:creationId xmlns:a16="http://schemas.microsoft.com/office/drawing/2014/main" id="{8761F2B6-27C3-F145-A39B-A76AF6ED5DF4}"/>
              </a:ext>
            </a:extLst>
          </p:cNvPr>
          <p:cNvPicPr>
            <a:picLocks noChangeAspect="1"/>
          </p:cNvPicPr>
          <p:nvPr/>
        </p:nvPicPr>
        <p:blipFill>
          <a:blip r:embed="rId12"/>
          <a:stretch>
            <a:fillRect/>
          </a:stretch>
        </p:blipFill>
        <p:spPr>
          <a:xfrm>
            <a:off x="0" y="3898337"/>
            <a:ext cx="1926408" cy="1463040"/>
          </a:xfrm>
          <a:prstGeom prst="rect">
            <a:avLst/>
          </a:prstGeom>
        </p:spPr>
      </p:pic>
      <p:sp>
        <p:nvSpPr>
          <p:cNvPr id="48" name="TextBox 47">
            <a:extLst>
              <a:ext uri="{FF2B5EF4-FFF2-40B4-BE49-F238E27FC236}">
                <a16:creationId xmlns:a16="http://schemas.microsoft.com/office/drawing/2014/main" id="{4F54030A-431C-5641-BD0B-4968057A48E6}"/>
              </a:ext>
            </a:extLst>
          </p:cNvPr>
          <p:cNvSpPr txBox="1"/>
          <p:nvPr/>
        </p:nvSpPr>
        <p:spPr>
          <a:xfrm>
            <a:off x="254416" y="3953555"/>
            <a:ext cx="474810" cy="276999"/>
          </a:xfrm>
          <a:prstGeom prst="rect">
            <a:avLst/>
          </a:prstGeom>
          <a:noFill/>
        </p:spPr>
        <p:txBody>
          <a:bodyPr wrap="none" rtlCol="0">
            <a:spAutoFit/>
          </a:bodyPr>
          <a:lstStyle/>
          <a:p>
            <a:r>
              <a:rPr lang="en-US" sz="1200" dirty="0">
                <a:solidFill>
                  <a:srgbClr val="C00000"/>
                </a:solidFill>
              </a:rPr>
              <a:t>MLD</a:t>
            </a:r>
          </a:p>
        </p:txBody>
      </p:sp>
      <p:sp>
        <p:nvSpPr>
          <p:cNvPr id="49" name="TextBox 48">
            <a:extLst>
              <a:ext uri="{FF2B5EF4-FFF2-40B4-BE49-F238E27FC236}">
                <a16:creationId xmlns:a16="http://schemas.microsoft.com/office/drawing/2014/main" id="{A5EFBCFA-82CF-634D-B14B-440C48AC2BF3}"/>
              </a:ext>
            </a:extLst>
          </p:cNvPr>
          <p:cNvSpPr txBox="1"/>
          <p:nvPr/>
        </p:nvSpPr>
        <p:spPr>
          <a:xfrm>
            <a:off x="247792" y="4115894"/>
            <a:ext cx="474810" cy="276999"/>
          </a:xfrm>
          <a:prstGeom prst="rect">
            <a:avLst/>
          </a:prstGeom>
          <a:noFill/>
        </p:spPr>
        <p:txBody>
          <a:bodyPr wrap="none" rtlCol="0">
            <a:spAutoFit/>
          </a:bodyPr>
          <a:lstStyle/>
          <a:p>
            <a:r>
              <a:rPr lang="en-US" sz="1200" dirty="0">
                <a:solidFill>
                  <a:schemeClr val="accent1">
                    <a:lumMod val="50000"/>
                  </a:schemeClr>
                </a:solidFill>
              </a:rPr>
              <a:t>MLD</a:t>
            </a:r>
          </a:p>
        </p:txBody>
      </p:sp>
      <p:sp>
        <p:nvSpPr>
          <p:cNvPr id="30" name="TextBox 29">
            <a:extLst>
              <a:ext uri="{FF2B5EF4-FFF2-40B4-BE49-F238E27FC236}">
                <a16:creationId xmlns:a16="http://schemas.microsoft.com/office/drawing/2014/main" id="{635A2607-DEC6-8844-9992-E2B8F9B2D1BC}"/>
              </a:ext>
            </a:extLst>
          </p:cNvPr>
          <p:cNvSpPr txBox="1"/>
          <p:nvPr/>
        </p:nvSpPr>
        <p:spPr>
          <a:xfrm>
            <a:off x="1533741" y="4449346"/>
            <a:ext cx="326371" cy="276999"/>
          </a:xfrm>
          <a:prstGeom prst="rect">
            <a:avLst/>
          </a:prstGeom>
          <a:noFill/>
        </p:spPr>
        <p:txBody>
          <a:bodyPr wrap="none" rtlCol="0">
            <a:spAutoFit/>
          </a:bodyPr>
          <a:lstStyle/>
          <a:p>
            <a:r>
              <a:rPr lang="en-US" sz="1200" dirty="0"/>
              <a:t>(f)</a:t>
            </a:r>
          </a:p>
        </p:txBody>
      </p:sp>
      <p:sp>
        <p:nvSpPr>
          <p:cNvPr id="31" name="TextBox 30">
            <a:extLst>
              <a:ext uri="{FF2B5EF4-FFF2-40B4-BE49-F238E27FC236}">
                <a16:creationId xmlns:a16="http://schemas.microsoft.com/office/drawing/2014/main" id="{5B70C05B-804E-3E4C-B987-7B2F7611D912}"/>
              </a:ext>
            </a:extLst>
          </p:cNvPr>
          <p:cNvSpPr txBox="1"/>
          <p:nvPr/>
        </p:nvSpPr>
        <p:spPr>
          <a:xfrm>
            <a:off x="3363771" y="4445063"/>
            <a:ext cx="350545" cy="276999"/>
          </a:xfrm>
          <a:prstGeom prst="rect">
            <a:avLst/>
          </a:prstGeom>
          <a:noFill/>
        </p:spPr>
        <p:txBody>
          <a:bodyPr wrap="none" rtlCol="0">
            <a:spAutoFit/>
          </a:bodyPr>
          <a:lstStyle/>
          <a:p>
            <a:r>
              <a:rPr lang="en-US" sz="1200" dirty="0"/>
              <a:t>(g)</a:t>
            </a:r>
          </a:p>
        </p:txBody>
      </p:sp>
      <p:sp>
        <p:nvSpPr>
          <p:cNvPr id="32" name="TextBox 31">
            <a:extLst>
              <a:ext uri="{FF2B5EF4-FFF2-40B4-BE49-F238E27FC236}">
                <a16:creationId xmlns:a16="http://schemas.microsoft.com/office/drawing/2014/main" id="{4810D642-2461-BF48-A930-A058DE0C04DA}"/>
              </a:ext>
            </a:extLst>
          </p:cNvPr>
          <p:cNvSpPr txBox="1"/>
          <p:nvPr/>
        </p:nvSpPr>
        <p:spPr>
          <a:xfrm>
            <a:off x="5153035" y="4445062"/>
            <a:ext cx="357790" cy="276999"/>
          </a:xfrm>
          <a:prstGeom prst="rect">
            <a:avLst/>
          </a:prstGeom>
          <a:noFill/>
        </p:spPr>
        <p:txBody>
          <a:bodyPr wrap="none" rtlCol="0">
            <a:spAutoFit/>
          </a:bodyPr>
          <a:lstStyle/>
          <a:p>
            <a:r>
              <a:rPr lang="en-US" sz="1200" dirty="0"/>
              <a:t>(h)</a:t>
            </a:r>
          </a:p>
        </p:txBody>
      </p:sp>
      <p:sp>
        <p:nvSpPr>
          <p:cNvPr id="33" name="TextBox 32">
            <a:extLst>
              <a:ext uri="{FF2B5EF4-FFF2-40B4-BE49-F238E27FC236}">
                <a16:creationId xmlns:a16="http://schemas.microsoft.com/office/drawing/2014/main" id="{B3660E01-A84D-2044-8294-D8C5718FED01}"/>
              </a:ext>
            </a:extLst>
          </p:cNvPr>
          <p:cNvSpPr txBox="1"/>
          <p:nvPr/>
        </p:nvSpPr>
        <p:spPr>
          <a:xfrm>
            <a:off x="6954477" y="4445062"/>
            <a:ext cx="312906" cy="276999"/>
          </a:xfrm>
          <a:prstGeom prst="rect">
            <a:avLst/>
          </a:prstGeom>
          <a:noFill/>
        </p:spPr>
        <p:txBody>
          <a:bodyPr wrap="none" rtlCol="0">
            <a:spAutoFit/>
          </a:bodyPr>
          <a:lstStyle/>
          <a:p>
            <a:r>
              <a:rPr lang="en-US" sz="1200" dirty="0"/>
              <a:t>(</a:t>
            </a:r>
            <a:r>
              <a:rPr lang="en-US" sz="1200" dirty="0" err="1"/>
              <a:t>i</a:t>
            </a:r>
            <a:r>
              <a:rPr lang="en-US" sz="1200" dirty="0"/>
              <a:t>)</a:t>
            </a:r>
          </a:p>
        </p:txBody>
      </p:sp>
      <p:sp>
        <p:nvSpPr>
          <p:cNvPr id="34" name="TextBox 33">
            <a:extLst>
              <a:ext uri="{FF2B5EF4-FFF2-40B4-BE49-F238E27FC236}">
                <a16:creationId xmlns:a16="http://schemas.microsoft.com/office/drawing/2014/main" id="{BC0773A6-253B-9742-89B4-DE4E5CC8FF9B}"/>
              </a:ext>
            </a:extLst>
          </p:cNvPr>
          <p:cNvSpPr txBox="1"/>
          <p:nvPr/>
        </p:nvSpPr>
        <p:spPr>
          <a:xfrm>
            <a:off x="8802016" y="4438724"/>
            <a:ext cx="319255" cy="276999"/>
          </a:xfrm>
          <a:prstGeom prst="rect">
            <a:avLst/>
          </a:prstGeom>
          <a:noFill/>
        </p:spPr>
        <p:txBody>
          <a:bodyPr wrap="none" rtlCol="0">
            <a:spAutoFit/>
          </a:bodyPr>
          <a:lstStyle/>
          <a:p>
            <a:r>
              <a:rPr lang="en-US" sz="1200" dirty="0"/>
              <a:t>(j)</a:t>
            </a:r>
          </a:p>
        </p:txBody>
      </p:sp>
    </p:spTree>
    <p:extLst>
      <p:ext uri="{BB962C8B-B14F-4D97-AF65-F5344CB8AC3E}">
        <p14:creationId xmlns:p14="http://schemas.microsoft.com/office/powerpoint/2010/main" val="3817481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DD1AD4-936E-2E4B-ADBA-D4ACD56D3727}"/>
              </a:ext>
            </a:extLst>
          </p:cNvPr>
          <p:cNvSpPr txBox="1"/>
          <p:nvPr/>
        </p:nvSpPr>
        <p:spPr>
          <a:xfrm>
            <a:off x="3541975" y="0"/>
            <a:ext cx="2052165" cy="584775"/>
          </a:xfrm>
          <a:prstGeom prst="rect">
            <a:avLst/>
          </a:prstGeom>
          <a:noFill/>
        </p:spPr>
        <p:txBody>
          <a:bodyPr wrap="none" rtlCol="0">
            <a:spAutoFit/>
          </a:bodyPr>
          <a:lstStyle/>
          <a:p>
            <a:r>
              <a:rPr lang="en-US" sz="3200" dirty="0">
                <a:solidFill>
                  <a:schemeClr val="bg1"/>
                </a:solidFill>
                <a:latin typeface="Helvetica" pitchFamily="2" charset="0"/>
              </a:rPr>
              <a:t>Motivation</a:t>
            </a:r>
          </a:p>
        </p:txBody>
      </p:sp>
      <p:sp>
        <p:nvSpPr>
          <p:cNvPr id="7" name="TextBox 6">
            <a:extLst>
              <a:ext uri="{FF2B5EF4-FFF2-40B4-BE49-F238E27FC236}">
                <a16:creationId xmlns:a16="http://schemas.microsoft.com/office/drawing/2014/main" id="{5E3E1C14-1379-0A44-9ED4-EB431CB3835C}"/>
              </a:ext>
            </a:extLst>
          </p:cNvPr>
          <p:cNvSpPr txBox="1"/>
          <p:nvPr/>
        </p:nvSpPr>
        <p:spPr>
          <a:xfrm>
            <a:off x="0" y="4488120"/>
            <a:ext cx="8486619" cy="2369880"/>
          </a:xfrm>
          <a:prstGeom prst="rect">
            <a:avLst/>
          </a:prstGeom>
          <a:noFill/>
        </p:spPr>
        <p:txBody>
          <a:bodyPr wrap="none" rtlCol="0">
            <a:spAutoFit/>
          </a:bodyPr>
          <a:lstStyle/>
          <a:p>
            <a:pPr marL="457200" indent="-457200">
              <a:buFont typeface="Arial" panose="020B0604020202020204" pitchFamily="34" charset="0"/>
              <a:buChar char="•"/>
            </a:pPr>
            <a:r>
              <a:rPr lang="en-US" sz="2400" dirty="0">
                <a:solidFill>
                  <a:srgbClr val="000000"/>
                </a:solidFill>
                <a:latin typeface="Helvetica" pitchFamily="2" charset="0"/>
                <a:ea typeface="Times New Roman" panose="02020603050405020304" pitchFamily="18" charset="0"/>
                <a:cs typeface="Calibri" panose="020F0502020204030204" pitchFamily="34" charset="0"/>
              </a:rPr>
              <a:t>Accurate ocean initial conditions are essential for the </a:t>
            </a:r>
          </a:p>
          <a:p>
            <a:r>
              <a:rPr lang="en-US" sz="2400" dirty="0">
                <a:solidFill>
                  <a:srgbClr val="000000"/>
                </a:solidFill>
                <a:latin typeface="Helvetica" pitchFamily="2" charset="0"/>
                <a:ea typeface="Times New Roman" panose="02020603050405020304" pitchFamily="18" charset="0"/>
                <a:cs typeface="Calibri" panose="020F0502020204030204" pitchFamily="34" charset="0"/>
              </a:rPr>
              <a:t>     correct evolution of the temperature within the ocean</a:t>
            </a:r>
          </a:p>
          <a:p>
            <a:r>
              <a:rPr lang="en-US" sz="2400" dirty="0">
                <a:solidFill>
                  <a:srgbClr val="000000"/>
                </a:solidFill>
                <a:latin typeface="Helvetica" pitchFamily="2" charset="0"/>
                <a:ea typeface="Times New Roman" panose="02020603050405020304" pitchFamily="18" charset="0"/>
                <a:cs typeface="Calibri" panose="020F0502020204030204" pitchFamily="34" charset="0"/>
              </a:rPr>
              <a:t>     surface mixed layer in coupled atmosphere/ocean models</a:t>
            </a:r>
          </a:p>
          <a:p>
            <a:r>
              <a:rPr lang="en-US" sz="2400" dirty="0">
                <a:solidFill>
                  <a:srgbClr val="000000"/>
                </a:solidFill>
                <a:latin typeface="Helvetica" pitchFamily="2" charset="0"/>
                <a:ea typeface="Times New Roman" panose="02020603050405020304" pitchFamily="18" charset="0"/>
                <a:cs typeface="Calibri" panose="020F0502020204030204" pitchFamily="34" charset="0"/>
              </a:rPr>
              <a:t>     and the subsequent evolution of the storm intensity </a:t>
            </a:r>
          </a:p>
          <a:p>
            <a:r>
              <a:rPr lang="en-US" sz="2400" dirty="0">
                <a:latin typeface="Helvetica" pitchFamily="2" charset="0"/>
              </a:rPr>
              <a:t>    (Halliwell et al. 2008,…..)</a:t>
            </a:r>
            <a:endParaRPr lang="en-US" sz="2400" dirty="0">
              <a:solidFill>
                <a:srgbClr val="000000"/>
              </a:solidFill>
              <a:latin typeface="Helvetica" pitchFamily="2" charset="0"/>
              <a:ea typeface="Times New Roman" panose="02020603050405020304" pitchFamily="18" charset="0"/>
              <a:cs typeface="Calibri" panose="020F0502020204030204" pitchFamily="34" charset="0"/>
            </a:endParaRPr>
          </a:p>
          <a:p>
            <a:pPr marL="457200" indent="-457200">
              <a:buFont typeface="Arial" panose="020B0604020202020204" pitchFamily="34" charset="0"/>
              <a:buChar char="•"/>
            </a:pPr>
            <a:endParaRPr lang="en-US" sz="2800" dirty="0">
              <a:latin typeface="Helvetica" pitchFamily="2" charset="0"/>
            </a:endParaRPr>
          </a:p>
        </p:txBody>
      </p:sp>
      <p:grpSp>
        <p:nvGrpSpPr>
          <p:cNvPr id="2" name="Group 1">
            <a:extLst>
              <a:ext uri="{FF2B5EF4-FFF2-40B4-BE49-F238E27FC236}">
                <a16:creationId xmlns:a16="http://schemas.microsoft.com/office/drawing/2014/main" id="{0554E227-834E-3447-884B-9B0812B7F376}"/>
              </a:ext>
            </a:extLst>
          </p:cNvPr>
          <p:cNvGrpSpPr/>
          <p:nvPr/>
        </p:nvGrpSpPr>
        <p:grpSpPr>
          <a:xfrm>
            <a:off x="4954829" y="1831625"/>
            <a:ext cx="3907857" cy="2377440"/>
            <a:chOff x="4610101" y="2520489"/>
            <a:chExt cx="3907857" cy="2377440"/>
          </a:xfrm>
        </p:grpSpPr>
        <p:pic>
          <p:nvPicPr>
            <p:cNvPr id="4" name="Picture 3">
              <a:extLst>
                <a:ext uri="{FF2B5EF4-FFF2-40B4-BE49-F238E27FC236}">
                  <a16:creationId xmlns:a16="http://schemas.microsoft.com/office/drawing/2014/main" id="{2633809E-085E-7447-983C-54A89A5DF492}"/>
                </a:ext>
              </a:extLst>
            </p:cNvPr>
            <p:cNvPicPr>
              <a:picLocks noChangeAspect="1"/>
            </p:cNvPicPr>
            <p:nvPr/>
          </p:nvPicPr>
          <p:blipFill>
            <a:blip r:embed="rId2"/>
            <a:stretch>
              <a:fillRect/>
            </a:stretch>
          </p:blipFill>
          <p:spPr>
            <a:xfrm>
              <a:off x="4610101" y="2520489"/>
              <a:ext cx="3907857" cy="2377440"/>
            </a:xfrm>
            <a:prstGeom prst="rect">
              <a:avLst/>
            </a:prstGeom>
          </p:spPr>
        </p:pic>
        <p:sp>
          <p:nvSpPr>
            <p:cNvPr id="8" name="Rectangle 7">
              <a:extLst>
                <a:ext uri="{FF2B5EF4-FFF2-40B4-BE49-F238E27FC236}">
                  <a16:creationId xmlns:a16="http://schemas.microsoft.com/office/drawing/2014/main" id="{DFE1306B-BFE4-4C47-BF30-66F23D71BD86}"/>
                </a:ext>
              </a:extLst>
            </p:cNvPr>
            <p:cNvSpPr/>
            <p:nvPr/>
          </p:nvSpPr>
          <p:spPr>
            <a:xfrm>
              <a:off x="6548836" y="3154907"/>
              <a:ext cx="284998" cy="1370236"/>
            </a:xfrm>
            <a:prstGeom prst="rect">
              <a:avLst/>
            </a:prstGeom>
            <a:solidFill>
              <a:srgbClr val="DDDDDD">
                <a:alpha val="45882"/>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a:extLst>
              <a:ext uri="{FF2B5EF4-FFF2-40B4-BE49-F238E27FC236}">
                <a16:creationId xmlns:a16="http://schemas.microsoft.com/office/drawing/2014/main" id="{5C2F91FC-8771-984E-B151-352EDA0C1476}"/>
              </a:ext>
            </a:extLst>
          </p:cNvPr>
          <p:cNvSpPr/>
          <p:nvPr/>
        </p:nvSpPr>
        <p:spPr>
          <a:xfrm>
            <a:off x="0" y="733181"/>
            <a:ext cx="8634248" cy="830997"/>
          </a:xfrm>
          <a:prstGeom prst="rect">
            <a:avLst/>
          </a:prstGeom>
        </p:spPr>
        <p:txBody>
          <a:bodyPr wrap="square">
            <a:spAutoFit/>
          </a:bodyPr>
          <a:lstStyle/>
          <a:p>
            <a:pPr marL="457200" indent="-457200">
              <a:buFont typeface="Arial" panose="020B0604020202020204" pitchFamily="34" charset="0"/>
              <a:buChar char="•"/>
            </a:pPr>
            <a:r>
              <a:rPr lang="en-US" sz="2400" dirty="0">
                <a:solidFill>
                  <a:srgbClr val="000000"/>
                </a:solidFill>
                <a:latin typeface="Helvetica" pitchFamily="2" charset="0"/>
                <a:ea typeface="Times New Roman" panose="02020603050405020304" pitchFamily="18" charset="0"/>
                <a:cs typeface="Calibri" panose="020F0502020204030204" pitchFamily="34" charset="0"/>
              </a:rPr>
              <a:t>The Caribbean is an important area for the genesis </a:t>
            </a:r>
          </a:p>
          <a:p>
            <a:r>
              <a:rPr lang="en-US" sz="2400" dirty="0">
                <a:solidFill>
                  <a:srgbClr val="000000"/>
                </a:solidFill>
                <a:latin typeface="Helvetica" pitchFamily="2" charset="0"/>
                <a:ea typeface="Times New Roman" panose="02020603050405020304" pitchFamily="18" charset="0"/>
                <a:cs typeface="Calibri" panose="020F0502020204030204" pitchFamily="34" charset="0"/>
              </a:rPr>
              <a:t>      and strengthening of tropical cyclones</a:t>
            </a:r>
          </a:p>
        </p:txBody>
      </p:sp>
      <p:sp>
        <p:nvSpPr>
          <p:cNvPr id="11" name="Rectangle 10">
            <a:extLst>
              <a:ext uri="{FF2B5EF4-FFF2-40B4-BE49-F238E27FC236}">
                <a16:creationId xmlns:a16="http://schemas.microsoft.com/office/drawing/2014/main" id="{62336BCB-109F-3249-9045-3ED71960FF01}"/>
              </a:ext>
            </a:extLst>
          </p:cNvPr>
          <p:cNvSpPr/>
          <p:nvPr/>
        </p:nvSpPr>
        <p:spPr>
          <a:xfrm>
            <a:off x="0" y="2235515"/>
            <a:ext cx="4954829" cy="1569660"/>
          </a:xfrm>
          <a:prstGeom prst="rect">
            <a:avLst/>
          </a:prstGeom>
        </p:spPr>
        <p:txBody>
          <a:bodyPr wrap="square">
            <a:spAutoFit/>
          </a:bodyPr>
          <a:lstStyle/>
          <a:p>
            <a:pPr marL="457200" indent="-457200">
              <a:buFont typeface="Arial" panose="020B0604020202020204" pitchFamily="34" charset="0"/>
              <a:buChar char="•"/>
            </a:pPr>
            <a:r>
              <a:rPr lang="en-US" sz="2400" dirty="0">
                <a:solidFill>
                  <a:srgbClr val="000000"/>
                </a:solidFill>
                <a:latin typeface="Helvetica" pitchFamily="2" charset="0"/>
                <a:cs typeface="Calibri" panose="020F0502020204030204" pitchFamily="34" charset="0"/>
              </a:rPr>
              <a:t>Hurricane Dorian experienced </a:t>
            </a:r>
          </a:p>
          <a:p>
            <a:r>
              <a:rPr lang="en-US" sz="2400" dirty="0">
                <a:solidFill>
                  <a:srgbClr val="000000"/>
                </a:solidFill>
                <a:latin typeface="Helvetica" pitchFamily="2" charset="0"/>
                <a:cs typeface="Calibri" panose="020F0502020204030204" pitchFamily="34" charset="0"/>
              </a:rPr>
              <a:t>     rapid intensification but none of</a:t>
            </a:r>
          </a:p>
          <a:p>
            <a:r>
              <a:rPr lang="en-US" sz="2400" dirty="0">
                <a:solidFill>
                  <a:srgbClr val="000000"/>
                </a:solidFill>
                <a:latin typeface="Helvetica" pitchFamily="2" charset="0"/>
                <a:cs typeface="Calibri" panose="020F0502020204030204" pitchFamily="34" charset="0"/>
              </a:rPr>
              <a:t>     the operational hurricane</a:t>
            </a:r>
          </a:p>
          <a:p>
            <a:r>
              <a:rPr lang="en-US" sz="2400" dirty="0">
                <a:solidFill>
                  <a:srgbClr val="000000"/>
                </a:solidFill>
                <a:latin typeface="Helvetica" pitchFamily="2" charset="0"/>
                <a:cs typeface="Calibri" panose="020F0502020204030204" pitchFamily="34" charset="0"/>
              </a:rPr>
              <a:t>     forecasting models predicted it</a:t>
            </a:r>
          </a:p>
        </p:txBody>
      </p:sp>
    </p:spTree>
    <p:extLst>
      <p:ext uri="{BB962C8B-B14F-4D97-AF65-F5344CB8AC3E}">
        <p14:creationId xmlns:p14="http://schemas.microsoft.com/office/powerpoint/2010/main" val="540577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CACA3-B353-1342-95B8-7947075B5D03}"/>
              </a:ext>
            </a:extLst>
          </p:cNvPr>
          <p:cNvPicPr>
            <a:picLocks noChangeAspect="1"/>
          </p:cNvPicPr>
          <p:nvPr/>
        </p:nvPicPr>
        <p:blipFill>
          <a:blip r:embed="rId2"/>
          <a:stretch>
            <a:fillRect/>
          </a:stretch>
        </p:blipFill>
        <p:spPr>
          <a:xfrm>
            <a:off x="7215474" y="1119093"/>
            <a:ext cx="1966638" cy="1463040"/>
          </a:xfrm>
          <a:prstGeom prst="rect">
            <a:avLst/>
          </a:prstGeom>
        </p:spPr>
      </p:pic>
      <p:pic>
        <p:nvPicPr>
          <p:cNvPr id="5" name="Picture 4">
            <a:extLst>
              <a:ext uri="{FF2B5EF4-FFF2-40B4-BE49-F238E27FC236}">
                <a16:creationId xmlns:a16="http://schemas.microsoft.com/office/drawing/2014/main" id="{DC588270-79D6-1A42-9FC3-2E9F8397B233}"/>
              </a:ext>
            </a:extLst>
          </p:cNvPr>
          <p:cNvPicPr>
            <a:picLocks noChangeAspect="1"/>
          </p:cNvPicPr>
          <p:nvPr/>
        </p:nvPicPr>
        <p:blipFill>
          <a:blip r:embed="rId3"/>
          <a:stretch>
            <a:fillRect/>
          </a:stretch>
        </p:blipFill>
        <p:spPr>
          <a:xfrm>
            <a:off x="5405445" y="1119093"/>
            <a:ext cx="1966638" cy="1463040"/>
          </a:xfrm>
          <a:prstGeom prst="rect">
            <a:avLst/>
          </a:prstGeom>
        </p:spPr>
      </p:pic>
      <p:pic>
        <p:nvPicPr>
          <p:cNvPr id="7" name="Picture 6">
            <a:extLst>
              <a:ext uri="{FF2B5EF4-FFF2-40B4-BE49-F238E27FC236}">
                <a16:creationId xmlns:a16="http://schemas.microsoft.com/office/drawing/2014/main" id="{04F44906-3E22-CE47-94C8-EA56E4C31837}"/>
              </a:ext>
            </a:extLst>
          </p:cNvPr>
          <p:cNvPicPr>
            <a:picLocks noChangeAspect="1"/>
          </p:cNvPicPr>
          <p:nvPr/>
        </p:nvPicPr>
        <p:blipFill>
          <a:blip r:embed="rId4"/>
          <a:stretch>
            <a:fillRect/>
          </a:stretch>
        </p:blipFill>
        <p:spPr>
          <a:xfrm>
            <a:off x="3597797" y="1119263"/>
            <a:ext cx="1966638" cy="1463040"/>
          </a:xfrm>
          <a:prstGeom prst="rect">
            <a:avLst/>
          </a:prstGeom>
        </p:spPr>
      </p:pic>
      <p:pic>
        <p:nvPicPr>
          <p:cNvPr id="9" name="Picture 8">
            <a:extLst>
              <a:ext uri="{FF2B5EF4-FFF2-40B4-BE49-F238E27FC236}">
                <a16:creationId xmlns:a16="http://schemas.microsoft.com/office/drawing/2014/main" id="{2F2CB1E2-0C6C-6345-8237-75ACDBF33060}"/>
              </a:ext>
            </a:extLst>
          </p:cNvPr>
          <p:cNvPicPr>
            <a:picLocks noChangeAspect="1"/>
          </p:cNvPicPr>
          <p:nvPr/>
        </p:nvPicPr>
        <p:blipFill>
          <a:blip r:embed="rId5"/>
          <a:stretch>
            <a:fillRect/>
          </a:stretch>
        </p:blipFill>
        <p:spPr>
          <a:xfrm>
            <a:off x="1788967" y="1119093"/>
            <a:ext cx="1966638" cy="1463040"/>
          </a:xfrm>
          <a:prstGeom prst="rect">
            <a:avLst/>
          </a:prstGeom>
        </p:spPr>
      </p:pic>
      <p:pic>
        <p:nvPicPr>
          <p:cNvPr id="11" name="Picture 10">
            <a:extLst>
              <a:ext uri="{FF2B5EF4-FFF2-40B4-BE49-F238E27FC236}">
                <a16:creationId xmlns:a16="http://schemas.microsoft.com/office/drawing/2014/main" id="{1F307C52-4F79-4846-85FC-E5EACD5F1148}"/>
              </a:ext>
            </a:extLst>
          </p:cNvPr>
          <p:cNvPicPr>
            <a:picLocks noChangeAspect="1"/>
          </p:cNvPicPr>
          <p:nvPr/>
        </p:nvPicPr>
        <p:blipFill>
          <a:blip r:embed="rId6"/>
          <a:stretch>
            <a:fillRect/>
          </a:stretch>
        </p:blipFill>
        <p:spPr>
          <a:xfrm>
            <a:off x="-10788" y="1119093"/>
            <a:ext cx="1966638" cy="1463040"/>
          </a:xfrm>
          <a:prstGeom prst="rect">
            <a:avLst/>
          </a:prstGeom>
        </p:spPr>
      </p:pic>
      <p:pic>
        <p:nvPicPr>
          <p:cNvPr id="13" name="Picture 12">
            <a:extLst>
              <a:ext uri="{FF2B5EF4-FFF2-40B4-BE49-F238E27FC236}">
                <a16:creationId xmlns:a16="http://schemas.microsoft.com/office/drawing/2014/main" id="{5A8FF09B-9702-8F4B-A678-D02F34F62932}"/>
              </a:ext>
            </a:extLst>
          </p:cNvPr>
          <p:cNvPicPr>
            <a:picLocks noChangeAspect="1"/>
          </p:cNvPicPr>
          <p:nvPr/>
        </p:nvPicPr>
        <p:blipFill>
          <a:blip r:embed="rId7"/>
          <a:stretch>
            <a:fillRect/>
          </a:stretch>
        </p:blipFill>
        <p:spPr>
          <a:xfrm>
            <a:off x="7215474" y="2640390"/>
            <a:ext cx="1926408" cy="1463040"/>
          </a:xfrm>
          <a:prstGeom prst="rect">
            <a:avLst/>
          </a:prstGeom>
        </p:spPr>
      </p:pic>
      <p:pic>
        <p:nvPicPr>
          <p:cNvPr id="15" name="Picture 14">
            <a:extLst>
              <a:ext uri="{FF2B5EF4-FFF2-40B4-BE49-F238E27FC236}">
                <a16:creationId xmlns:a16="http://schemas.microsoft.com/office/drawing/2014/main" id="{C175704B-0ADE-044F-9B1A-1ED85EDB59B9}"/>
              </a:ext>
            </a:extLst>
          </p:cNvPr>
          <p:cNvPicPr>
            <a:picLocks noChangeAspect="1"/>
          </p:cNvPicPr>
          <p:nvPr/>
        </p:nvPicPr>
        <p:blipFill>
          <a:blip r:embed="rId8"/>
          <a:stretch>
            <a:fillRect/>
          </a:stretch>
        </p:blipFill>
        <p:spPr>
          <a:xfrm>
            <a:off x="5445675" y="2640390"/>
            <a:ext cx="1926408" cy="1463040"/>
          </a:xfrm>
          <a:prstGeom prst="rect">
            <a:avLst/>
          </a:prstGeom>
        </p:spPr>
      </p:pic>
      <p:pic>
        <p:nvPicPr>
          <p:cNvPr id="17" name="Picture 16">
            <a:extLst>
              <a:ext uri="{FF2B5EF4-FFF2-40B4-BE49-F238E27FC236}">
                <a16:creationId xmlns:a16="http://schemas.microsoft.com/office/drawing/2014/main" id="{80F41457-525F-2C4F-92AC-7D665E19500D}"/>
              </a:ext>
            </a:extLst>
          </p:cNvPr>
          <p:cNvPicPr>
            <a:picLocks noChangeAspect="1"/>
          </p:cNvPicPr>
          <p:nvPr/>
        </p:nvPicPr>
        <p:blipFill>
          <a:blip r:embed="rId9"/>
          <a:stretch>
            <a:fillRect/>
          </a:stretch>
        </p:blipFill>
        <p:spPr>
          <a:xfrm>
            <a:off x="3624448" y="2640390"/>
            <a:ext cx="1926408" cy="1463040"/>
          </a:xfrm>
          <a:prstGeom prst="rect">
            <a:avLst/>
          </a:prstGeom>
        </p:spPr>
      </p:pic>
      <p:pic>
        <p:nvPicPr>
          <p:cNvPr id="19" name="Picture 18">
            <a:extLst>
              <a:ext uri="{FF2B5EF4-FFF2-40B4-BE49-F238E27FC236}">
                <a16:creationId xmlns:a16="http://schemas.microsoft.com/office/drawing/2014/main" id="{43995E51-C754-3848-8F89-1E83CE1D60D4}"/>
              </a:ext>
            </a:extLst>
          </p:cNvPr>
          <p:cNvPicPr>
            <a:picLocks noChangeAspect="1"/>
          </p:cNvPicPr>
          <p:nvPr/>
        </p:nvPicPr>
        <p:blipFill>
          <a:blip r:embed="rId10"/>
          <a:stretch>
            <a:fillRect/>
          </a:stretch>
        </p:blipFill>
        <p:spPr>
          <a:xfrm>
            <a:off x="1797505" y="2640390"/>
            <a:ext cx="1926408" cy="1463040"/>
          </a:xfrm>
          <a:prstGeom prst="rect">
            <a:avLst/>
          </a:prstGeom>
        </p:spPr>
      </p:pic>
      <p:pic>
        <p:nvPicPr>
          <p:cNvPr id="21" name="Picture 20">
            <a:extLst>
              <a:ext uri="{FF2B5EF4-FFF2-40B4-BE49-F238E27FC236}">
                <a16:creationId xmlns:a16="http://schemas.microsoft.com/office/drawing/2014/main" id="{B401488F-E167-A04B-836A-342B99BD4AC8}"/>
              </a:ext>
            </a:extLst>
          </p:cNvPr>
          <p:cNvPicPr>
            <a:picLocks noChangeAspect="1"/>
          </p:cNvPicPr>
          <p:nvPr/>
        </p:nvPicPr>
        <p:blipFill>
          <a:blip r:embed="rId11"/>
          <a:stretch>
            <a:fillRect/>
          </a:stretch>
        </p:blipFill>
        <p:spPr>
          <a:xfrm>
            <a:off x="-10788" y="2640390"/>
            <a:ext cx="1926408" cy="1463040"/>
          </a:xfrm>
          <a:prstGeom prst="rect">
            <a:avLst/>
          </a:prstGeom>
        </p:spPr>
      </p:pic>
      <p:sp>
        <p:nvSpPr>
          <p:cNvPr id="22" name="TextBox 21">
            <a:extLst>
              <a:ext uri="{FF2B5EF4-FFF2-40B4-BE49-F238E27FC236}">
                <a16:creationId xmlns:a16="http://schemas.microsoft.com/office/drawing/2014/main" id="{3A7503EB-700F-654A-BF48-22D73D9D9B67}"/>
              </a:ext>
            </a:extLst>
          </p:cNvPr>
          <p:cNvSpPr txBox="1"/>
          <p:nvPr/>
        </p:nvSpPr>
        <p:spPr>
          <a:xfrm>
            <a:off x="1561579" y="1606677"/>
            <a:ext cx="351378" cy="276999"/>
          </a:xfrm>
          <a:prstGeom prst="rect">
            <a:avLst/>
          </a:prstGeom>
          <a:noFill/>
        </p:spPr>
        <p:txBody>
          <a:bodyPr wrap="none" rtlCol="0">
            <a:spAutoFit/>
          </a:bodyPr>
          <a:lstStyle/>
          <a:p>
            <a:r>
              <a:rPr lang="en-US" sz="1200" dirty="0"/>
              <a:t>(a)</a:t>
            </a:r>
          </a:p>
        </p:txBody>
      </p:sp>
      <p:sp>
        <p:nvSpPr>
          <p:cNvPr id="23" name="TextBox 22">
            <a:extLst>
              <a:ext uri="{FF2B5EF4-FFF2-40B4-BE49-F238E27FC236}">
                <a16:creationId xmlns:a16="http://schemas.microsoft.com/office/drawing/2014/main" id="{5518DB42-7135-1B4D-A2D2-7C26AA3E42B0}"/>
              </a:ext>
            </a:extLst>
          </p:cNvPr>
          <p:cNvSpPr txBox="1"/>
          <p:nvPr/>
        </p:nvSpPr>
        <p:spPr>
          <a:xfrm>
            <a:off x="3360528" y="1623070"/>
            <a:ext cx="357790" cy="276999"/>
          </a:xfrm>
          <a:prstGeom prst="rect">
            <a:avLst/>
          </a:prstGeom>
          <a:noFill/>
        </p:spPr>
        <p:txBody>
          <a:bodyPr wrap="none" rtlCol="0">
            <a:spAutoFit/>
          </a:bodyPr>
          <a:lstStyle/>
          <a:p>
            <a:r>
              <a:rPr lang="en-US" sz="1200" dirty="0"/>
              <a:t>(b)</a:t>
            </a:r>
          </a:p>
        </p:txBody>
      </p:sp>
      <p:sp>
        <p:nvSpPr>
          <p:cNvPr id="24" name="TextBox 23">
            <a:extLst>
              <a:ext uri="{FF2B5EF4-FFF2-40B4-BE49-F238E27FC236}">
                <a16:creationId xmlns:a16="http://schemas.microsoft.com/office/drawing/2014/main" id="{C22446B7-40D7-684E-A979-B842487F7AC8}"/>
              </a:ext>
            </a:extLst>
          </p:cNvPr>
          <p:cNvSpPr txBox="1"/>
          <p:nvPr/>
        </p:nvSpPr>
        <p:spPr>
          <a:xfrm>
            <a:off x="233101" y="1379819"/>
            <a:ext cx="474810" cy="276999"/>
          </a:xfrm>
          <a:prstGeom prst="rect">
            <a:avLst/>
          </a:prstGeom>
          <a:noFill/>
        </p:spPr>
        <p:txBody>
          <a:bodyPr wrap="none" rtlCol="0">
            <a:spAutoFit/>
          </a:bodyPr>
          <a:lstStyle/>
          <a:p>
            <a:r>
              <a:rPr lang="en-US" sz="1200" dirty="0">
                <a:solidFill>
                  <a:srgbClr val="C00000"/>
                </a:solidFill>
              </a:rPr>
              <a:t>MLD</a:t>
            </a:r>
          </a:p>
        </p:txBody>
      </p:sp>
      <p:sp>
        <p:nvSpPr>
          <p:cNvPr id="25" name="TextBox 24">
            <a:extLst>
              <a:ext uri="{FF2B5EF4-FFF2-40B4-BE49-F238E27FC236}">
                <a16:creationId xmlns:a16="http://schemas.microsoft.com/office/drawing/2014/main" id="{DEA62EA0-F448-8648-9289-5140ED7AD146}"/>
              </a:ext>
            </a:extLst>
          </p:cNvPr>
          <p:cNvSpPr txBox="1"/>
          <p:nvPr/>
        </p:nvSpPr>
        <p:spPr>
          <a:xfrm>
            <a:off x="236751" y="1685998"/>
            <a:ext cx="474810" cy="276999"/>
          </a:xfrm>
          <a:prstGeom prst="rect">
            <a:avLst/>
          </a:prstGeom>
          <a:noFill/>
        </p:spPr>
        <p:txBody>
          <a:bodyPr wrap="none" rtlCol="0">
            <a:spAutoFit/>
          </a:bodyPr>
          <a:lstStyle/>
          <a:p>
            <a:r>
              <a:rPr lang="en-US" sz="1200" dirty="0">
                <a:solidFill>
                  <a:schemeClr val="accent1">
                    <a:lumMod val="50000"/>
                  </a:schemeClr>
                </a:solidFill>
              </a:rPr>
              <a:t>MLD</a:t>
            </a:r>
          </a:p>
        </p:txBody>
      </p:sp>
      <p:sp>
        <p:nvSpPr>
          <p:cNvPr id="26" name="TextBox 25">
            <a:extLst>
              <a:ext uri="{FF2B5EF4-FFF2-40B4-BE49-F238E27FC236}">
                <a16:creationId xmlns:a16="http://schemas.microsoft.com/office/drawing/2014/main" id="{A84CF70B-51C4-9244-8842-0F59D1274CC3}"/>
              </a:ext>
            </a:extLst>
          </p:cNvPr>
          <p:cNvSpPr txBox="1"/>
          <p:nvPr/>
        </p:nvSpPr>
        <p:spPr>
          <a:xfrm>
            <a:off x="5162891" y="1606676"/>
            <a:ext cx="343364" cy="276999"/>
          </a:xfrm>
          <a:prstGeom prst="rect">
            <a:avLst/>
          </a:prstGeom>
          <a:noFill/>
        </p:spPr>
        <p:txBody>
          <a:bodyPr wrap="none" rtlCol="0">
            <a:spAutoFit/>
          </a:bodyPr>
          <a:lstStyle/>
          <a:p>
            <a:r>
              <a:rPr lang="en-US" sz="1200" dirty="0"/>
              <a:t>(c)</a:t>
            </a:r>
          </a:p>
        </p:txBody>
      </p:sp>
      <p:sp>
        <p:nvSpPr>
          <p:cNvPr id="27" name="TextBox 26">
            <a:extLst>
              <a:ext uri="{FF2B5EF4-FFF2-40B4-BE49-F238E27FC236}">
                <a16:creationId xmlns:a16="http://schemas.microsoft.com/office/drawing/2014/main" id="{1B5FF6D1-56A5-5448-96DA-A890FA4803A1}"/>
              </a:ext>
            </a:extLst>
          </p:cNvPr>
          <p:cNvSpPr txBox="1"/>
          <p:nvPr/>
        </p:nvSpPr>
        <p:spPr>
          <a:xfrm>
            <a:off x="6950714" y="1652843"/>
            <a:ext cx="357790" cy="276999"/>
          </a:xfrm>
          <a:prstGeom prst="rect">
            <a:avLst/>
          </a:prstGeom>
          <a:noFill/>
        </p:spPr>
        <p:txBody>
          <a:bodyPr wrap="none" rtlCol="0">
            <a:spAutoFit/>
          </a:bodyPr>
          <a:lstStyle/>
          <a:p>
            <a:r>
              <a:rPr lang="en-US" sz="1200" dirty="0"/>
              <a:t>(d)</a:t>
            </a:r>
          </a:p>
        </p:txBody>
      </p:sp>
      <p:sp>
        <p:nvSpPr>
          <p:cNvPr id="28" name="TextBox 27">
            <a:extLst>
              <a:ext uri="{FF2B5EF4-FFF2-40B4-BE49-F238E27FC236}">
                <a16:creationId xmlns:a16="http://schemas.microsoft.com/office/drawing/2014/main" id="{D1094058-B720-E047-B4C5-09FF0AAB29A7}"/>
              </a:ext>
            </a:extLst>
          </p:cNvPr>
          <p:cNvSpPr txBox="1"/>
          <p:nvPr/>
        </p:nvSpPr>
        <p:spPr>
          <a:xfrm>
            <a:off x="8776410" y="1623070"/>
            <a:ext cx="354584" cy="276999"/>
          </a:xfrm>
          <a:prstGeom prst="rect">
            <a:avLst/>
          </a:prstGeom>
          <a:noFill/>
        </p:spPr>
        <p:txBody>
          <a:bodyPr wrap="none" rtlCol="0">
            <a:spAutoFit/>
          </a:bodyPr>
          <a:lstStyle/>
          <a:p>
            <a:r>
              <a:rPr lang="en-US" sz="1200" dirty="0"/>
              <a:t>(e)</a:t>
            </a:r>
          </a:p>
        </p:txBody>
      </p:sp>
      <p:sp>
        <p:nvSpPr>
          <p:cNvPr id="29" name="TextBox 28">
            <a:extLst>
              <a:ext uri="{FF2B5EF4-FFF2-40B4-BE49-F238E27FC236}">
                <a16:creationId xmlns:a16="http://schemas.microsoft.com/office/drawing/2014/main" id="{C953FD39-4241-B64C-B6C2-CB35A15718DA}"/>
              </a:ext>
            </a:extLst>
          </p:cNvPr>
          <p:cNvSpPr txBox="1"/>
          <p:nvPr/>
        </p:nvSpPr>
        <p:spPr>
          <a:xfrm>
            <a:off x="244142" y="2905595"/>
            <a:ext cx="474810" cy="276999"/>
          </a:xfrm>
          <a:prstGeom prst="rect">
            <a:avLst/>
          </a:prstGeom>
          <a:noFill/>
        </p:spPr>
        <p:txBody>
          <a:bodyPr wrap="none" rtlCol="0">
            <a:spAutoFit/>
          </a:bodyPr>
          <a:lstStyle/>
          <a:p>
            <a:r>
              <a:rPr lang="en-US" sz="1200" dirty="0">
                <a:solidFill>
                  <a:srgbClr val="C00000"/>
                </a:solidFill>
              </a:rPr>
              <a:t>MLD</a:t>
            </a:r>
          </a:p>
        </p:txBody>
      </p:sp>
      <p:sp>
        <p:nvSpPr>
          <p:cNvPr id="30" name="TextBox 29">
            <a:extLst>
              <a:ext uri="{FF2B5EF4-FFF2-40B4-BE49-F238E27FC236}">
                <a16:creationId xmlns:a16="http://schemas.microsoft.com/office/drawing/2014/main" id="{F67D37AE-7389-0445-AADA-D703A47AD434}"/>
              </a:ext>
            </a:extLst>
          </p:cNvPr>
          <p:cNvSpPr txBox="1"/>
          <p:nvPr/>
        </p:nvSpPr>
        <p:spPr>
          <a:xfrm>
            <a:off x="237518" y="3191222"/>
            <a:ext cx="474810" cy="276999"/>
          </a:xfrm>
          <a:prstGeom prst="rect">
            <a:avLst/>
          </a:prstGeom>
          <a:noFill/>
        </p:spPr>
        <p:txBody>
          <a:bodyPr wrap="none" rtlCol="0">
            <a:spAutoFit/>
          </a:bodyPr>
          <a:lstStyle/>
          <a:p>
            <a:r>
              <a:rPr lang="en-US" sz="1200" dirty="0">
                <a:solidFill>
                  <a:schemeClr val="accent1">
                    <a:lumMod val="50000"/>
                  </a:schemeClr>
                </a:solidFill>
              </a:rPr>
              <a:t>MLD</a:t>
            </a:r>
          </a:p>
        </p:txBody>
      </p:sp>
      <p:sp>
        <p:nvSpPr>
          <p:cNvPr id="31" name="TextBox 30">
            <a:extLst>
              <a:ext uri="{FF2B5EF4-FFF2-40B4-BE49-F238E27FC236}">
                <a16:creationId xmlns:a16="http://schemas.microsoft.com/office/drawing/2014/main" id="{043D5804-1475-D145-AA74-84CE5D3D4B0E}"/>
              </a:ext>
            </a:extLst>
          </p:cNvPr>
          <p:cNvSpPr txBox="1"/>
          <p:nvPr/>
        </p:nvSpPr>
        <p:spPr>
          <a:xfrm>
            <a:off x="1533741" y="3134262"/>
            <a:ext cx="326371" cy="276999"/>
          </a:xfrm>
          <a:prstGeom prst="rect">
            <a:avLst/>
          </a:prstGeom>
          <a:noFill/>
        </p:spPr>
        <p:txBody>
          <a:bodyPr wrap="none" rtlCol="0">
            <a:spAutoFit/>
          </a:bodyPr>
          <a:lstStyle/>
          <a:p>
            <a:r>
              <a:rPr lang="en-US" sz="1200" dirty="0"/>
              <a:t>(f)</a:t>
            </a:r>
          </a:p>
        </p:txBody>
      </p:sp>
      <p:sp>
        <p:nvSpPr>
          <p:cNvPr id="32" name="TextBox 31">
            <a:extLst>
              <a:ext uri="{FF2B5EF4-FFF2-40B4-BE49-F238E27FC236}">
                <a16:creationId xmlns:a16="http://schemas.microsoft.com/office/drawing/2014/main" id="{5926E4F9-7569-644A-89BF-265EC5964381}"/>
              </a:ext>
            </a:extLst>
          </p:cNvPr>
          <p:cNvSpPr txBox="1"/>
          <p:nvPr/>
        </p:nvSpPr>
        <p:spPr>
          <a:xfrm>
            <a:off x="3353497" y="3129979"/>
            <a:ext cx="350545" cy="276999"/>
          </a:xfrm>
          <a:prstGeom prst="rect">
            <a:avLst/>
          </a:prstGeom>
          <a:noFill/>
        </p:spPr>
        <p:txBody>
          <a:bodyPr wrap="none" rtlCol="0">
            <a:spAutoFit/>
          </a:bodyPr>
          <a:lstStyle/>
          <a:p>
            <a:r>
              <a:rPr lang="en-US" sz="1200" dirty="0"/>
              <a:t>(g)</a:t>
            </a:r>
          </a:p>
        </p:txBody>
      </p:sp>
      <p:sp>
        <p:nvSpPr>
          <p:cNvPr id="33" name="TextBox 32">
            <a:extLst>
              <a:ext uri="{FF2B5EF4-FFF2-40B4-BE49-F238E27FC236}">
                <a16:creationId xmlns:a16="http://schemas.microsoft.com/office/drawing/2014/main" id="{CAA126FA-ED2D-1C4D-B4E4-1DB1C52A43DE}"/>
              </a:ext>
            </a:extLst>
          </p:cNvPr>
          <p:cNvSpPr txBox="1"/>
          <p:nvPr/>
        </p:nvSpPr>
        <p:spPr>
          <a:xfrm>
            <a:off x="5173355" y="3129978"/>
            <a:ext cx="357790" cy="276999"/>
          </a:xfrm>
          <a:prstGeom prst="rect">
            <a:avLst/>
          </a:prstGeom>
          <a:noFill/>
        </p:spPr>
        <p:txBody>
          <a:bodyPr wrap="none" rtlCol="0">
            <a:spAutoFit/>
          </a:bodyPr>
          <a:lstStyle/>
          <a:p>
            <a:r>
              <a:rPr lang="en-US" sz="1200" dirty="0"/>
              <a:t>(h)</a:t>
            </a:r>
          </a:p>
        </p:txBody>
      </p:sp>
      <p:sp>
        <p:nvSpPr>
          <p:cNvPr id="34" name="TextBox 33">
            <a:extLst>
              <a:ext uri="{FF2B5EF4-FFF2-40B4-BE49-F238E27FC236}">
                <a16:creationId xmlns:a16="http://schemas.microsoft.com/office/drawing/2014/main" id="{8951087F-C74F-AF40-922C-D596188D5BC7}"/>
              </a:ext>
            </a:extLst>
          </p:cNvPr>
          <p:cNvSpPr txBox="1"/>
          <p:nvPr/>
        </p:nvSpPr>
        <p:spPr>
          <a:xfrm>
            <a:off x="6985299" y="3129978"/>
            <a:ext cx="312906" cy="276999"/>
          </a:xfrm>
          <a:prstGeom prst="rect">
            <a:avLst/>
          </a:prstGeom>
          <a:noFill/>
        </p:spPr>
        <p:txBody>
          <a:bodyPr wrap="none" rtlCol="0">
            <a:spAutoFit/>
          </a:bodyPr>
          <a:lstStyle/>
          <a:p>
            <a:r>
              <a:rPr lang="en-US" sz="1200" dirty="0"/>
              <a:t>(</a:t>
            </a:r>
            <a:r>
              <a:rPr lang="en-US" sz="1200" dirty="0" err="1"/>
              <a:t>i</a:t>
            </a:r>
            <a:r>
              <a:rPr lang="en-US" sz="1200" dirty="0"/>
              <a:t>)</a:t>
            </a:r>
          </a:p>
        </p:txBody>
      </p:sp>
      <p:sp>
        <p:nvSpPr>
          <p:cNvPr id="35" name="TextBox 34">
            <a:extLst>
              <a:ext uri="{FF2B5EF4-FFF2-40B4-BE49-F238E27FC236}">
                <a16:creationId xmlns:a16="http://schemas.microsoft.com/office/drawing/2014/main" id="{9BD956D2-7B2E-C049-95BD-3AB5E1A39ADA}"/>
              </a:ext>
            </a:extLst>
          </p:cNvPr>
          <p:cNvSpPr txBox="1"/>
          <p:nvPr/>
        </p:nvSpPr>
        <p:spPr>
          <a:xfrm>
            <a:off x="8802016" y="3123640"/>
            <a:ext cx="319255" cy="276999"/>
          </a:xfrm>
          <a:prstGeom prst="rect">
            <a:avLst/>
          </a:prstGeom>
          <a:noFill/>
        </p:spPr>
        <p:txBody>
          <a:bodyPr wrap="none" rtlCol="0">
            <a:spAutoFit/>
          </a:bodyPr>
          <a:lstStyle/>
          <a:p>
            <a:r>
              <a:rPr lang="en-US" sz="1200" dirty="0"/>
              <a:t>(j)</a:t>
            </a:r>
          </a:p>
        </p:txBody>
      </p:sp>
    </p:spTree>
    <p:extLst>
      <p:ext uri="{BB962C8B-B14F-4D97-AF65-F5344CB8AC3E}">
        <p14:creationId xmlns:p14="http://schemas.microsoft.com/office/powerpoint/2010/main" val="1899936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59B091-8EC4-6E4E-8717-727F99FA0424}"/>
              </a:ext>
            </a:extLst>
          </p:cNvPr>
          <p:cNvPicPr>
            <a:picLocks noChangeAspect="1"/>
          </p:cNvPicPr>
          <p:nvPr/>
        </p:nvPicPr>
        <p:blipFill>
          <a:blip r:embed="rId2"/>
          <a:stretch>
            <a:fillRect/>
          </a:stretch>
        </p:blipFill>
        <p:spPr>
          <a:xfrm>
            <a:off x="61901" y="314363"/>
            <a:ext cx="8839200" cy="6375400"/>
          </a:xfrm>
          <a:prstGeom prst="rect">
            <a:avLst/>
          </a:prstGeom>
        </p:spPr>
      </p:pic>
      <p:sp>
        <p:nvSpPr>
          <p:cNvPr id="3" name="Rectangle 2">
            <a:extLst>
              <a:ext uri="{FF2B5EF4-FFF2-40B4-BE49-F238E27FC236}">
                <a16:creationId xmlns:a16="http://schemas.microsoft.com/office/drawing/2014/main" id="{D5B1FA8C-B9E7-0F47-909B-8586B40B5F4C}"/>
              </a:ext>
            </a:extLst>
          </p:cNvPr>
          <p:cNvSpPr/>
          <p:nvPr/>
        </p:nvSpPr>
        <p:spPr>
          <a:xfrm>
            <a:off x="6786087" y="1833058"/>
            <a:ext cx="674079" cy="3842913"/>
          </a:xfrm>
          <a:prstGeom prst="rect">
            <a:avLst/>
          </a:prstGeom>
          <a:solidFill>
            <a:srgbClr val="DDDDDD">
              <a:alpha val="45882"/>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38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59B091-8EC4-6E4E-8717-727F99FA0424}"/>
              </a:ext>
            </a:extLst>
          </p:cNvPr>
          <p:cNvPicPr>
            <a:picLocks noChangeAspect="1"/>
          </p:cNvPicPr>
          <p:nvPr/>
        </p:nvPicPr>
        <p:blipFill>
          <a:blip r:embed="rId2"/>
          <a:stretch>
            <a:fillRect/>
          </a:stretch>
        </p:blipFill>
        <p:spPr>
          <a:xfrm>
            <a:off x="2091535" y="141109"/>
            <a:ext cx="4540271" cy="3274735"/>
          </a:xfrm>
          <a:prstGeom prst="rect">
            <a:avLst/>
          </a:prstGeom>
        </p:spPr>
      </p:pic>
      <p:sp>
        <p:nvSpPr>
          <p:cNvPr id="2" name="TextBox 1">
            <a:extLst>
              <a:ext uri="{FF2B5EF4-FFF2-40B4-BE49-F238E27FC236}">
                <a16:creationId xmlns:a16="http://schemas.microsoft.com/office/drawing/2014/main" id="{7C00524C-D07A-3440-9326-1A93398A04E5}"/>
              </a:ext>
            </a:extLst>
          </p:cNvPr>
          <p:cNvSpPr txBox="1"/>
          <p:nvPr/>
        </p:nvSpPr>
        <p:spPr>
          <a:xfrm>
            <a:off x="529389" y="3638349"/>
            <a:ext cx="7376635" cy="2585323"/>
          </a:xfrm>
          <a:prstGeom prst="rect">
            <a:avLst/>
          </a:prstGeom>
          <a:noFill/>
        </p:spPr>
        <p:txBody>
          <a:bodyPr wrap="none" rtlCol="0">
            <a:spAutoFit/>
          </a:bodyPr>
          <a:lstStyle/>
          <a:p>
            <a:r>
              <a:rPr lang="en-US" dirty="0"/>
              <a:t>HWRF - Hurricane Weather Research and Forecast model </a:t>
            </a:r>
          </a:p>
          <a:p>
            <a:r>
              <a:rPr lang="en-US" dirty="0"/>
              <a:t>HMON - Hurricane Multi-scale Ocean-coupled Non-hydrostatic model </a:t>
            </a:r>
          </a:p>
          <a:p>
            <a:r>
              <a:rPr lang="en-US" dirty="0"/>
              <a:t>CTCX - NRL COAMPS-TC 5km model (experimental version)</a:t>
            </a:r>
          </a:p>
          <a:p>
            <a:r>
              <a:rPr lang="en-US" dirty="0"/>
              <a:t>AVNO - NWS / Global Forecast System (GFS model)</a:t>
            </a:r>
          </a:p>
          <a:p>
            <a:r>
              <a:rPr lang="en-US" dirty="0"/>
              <a:t>GV14 – NSF/NCAR Gulfstream V (G-V) aircraft ????</a:t>
            </a:r>
          </a:p>
          <a:p>
            <a:r>
              <a:rPr lang="en-US" dirty="0"/>
              <a:t>SHF5 - Statistical Hurricane Intensity Forecast (SHIFOR) intensity model 5-day</a:t>
            </a:r>
          </a:p>
          <a:p>
            <a:r>
              <a:rPr lang="en-US" dirty="0"/>
              <a:t>OFCL - National Hurricane Center (NHC) official forecast</a:t>
            </a:r>
          </a:p>
          <a:p>
            <a:r>
              <a:rPr lang="en-US" dirty="0"/>
              <a:t>            (in ATCF system and not from advisory data)</a:t>
            </a:r>
          </a:p>
          <a:p>
            <a:r>
              <a:rPr lang="en-US" dirty="0"/>
              <a:t>            ATCF – Automated Tropical Cyclone Forecast System </a:t>
            </a:r>
          </a:p>
        </p:txBody>
      </p:sp>
    </p:spTree>
    <p:extLst>
      <p:ext uri="{BB962C8B-B14F-4D97-AF65-F5344CB8AC3E}">
        <p14:creationId xmlns:p14="http://schemas.microsoft.com/office/powerpoint/2010/main" val="2234933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15DCE9C-B36A-A944-87FC-A479A56C535C}"/>
              </a:ext>
            </a:extLst>
          </p:cNvPr>
          <p:cNvSpPr/>
          <p:nvPr/>
        </p:nvSpPr>
        <p:spPr>
          <a:xfrm>
            <a:off x="6462982" y="6122020"/>
            <a:ext cx="2681017" cy="5673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253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521A047-8453-3A4A-A694-250E72B41494}"/>
              </a:ext>
            </a:extLst>
          </p:cNvPr>
          <p:cNvGrpSpPr/>
          <p:nvPr/>
        </p:nvGrpSpPr>
        <p:grpSpPr>
          <a:xfrm>
            <a:off x="312346" y="320040"/>
            <a:ext cx="4167616" cy="6057679"/>
            <a:chOff x="312346" y="320040"/>
            <a:chExt cx="4167616" cy="6057679"/>
          </a:xfrm>
        </p:grpSpPr>
        <p:grpSp>
          <p:nvGrpSpPr>
            <p:cNvPr id="12" name="Group 11">
              <a:extLst>
                <a:ext uri="{FF2B5EF4-FFF2-40B4-BE49-F238E27FC236}">
                  <a16:creationId xmlns:a16="http://schemas.microsoft.com/office/drawing/2014/main" id="{5D0410BC-7581-7841-9E20-B393142B7CAC}"/>
                </a:ext>
              </a:extLst>
            </p:cNvPr>
            <p:cNvGrpSpPr/>
            <p:nvPr/>
          </p:nvGrpSpPr>
          <p:grpSpPr>
            <a:xfrm>
              <a:off x="312346" y="533400"/>
              <a:ext cx="4167616" cy="5844319"/>
              <a:chOff x="327586" y="487680"/>
              <a:chExt cx="4167616" cy="5844319"/>
            </a:xfrm>
          </p:grpSpPr>
          <p:grpSp>
            <p:nvGrpSpPr>
              <p:cNvPr id="6" name="Group 5">
                <a:extLst>
                  <a:ext uri="{FF2B5EF4-FFF2-40B4-BE49-F238E27FC236}">
                    <a16:creationId xmlns:a16="http://schemas.microsoft.com/office/drawing/2014/main" id="{B1B5683A-70A7-9447-8F93-0C950AD3D796}"/>
                  </a:ext>
                </a:extLst>
              </p:cNvPr>
              <p:cNvGrpSpPr/>
              <p:nvPr/>
            </p:nvGrpSpPr>
            <p:grpSpPr>
              <a:xfrm>
                <a:off x="327586" y="487680"/>
                <a:ext cx="4167616" cy="5844319"/>
                <a:chOff x="3116506" y="944880"/>
                <a:chExt cx="4167616" cy="5844319"/>
              </a:xfrm>
            </p:grpSpPr>
            <p:grpSp>
              <p:nvGrpSpPr>
                <p:cNvPr id="5" name="Group 4">
                  <a:extLst>
                    <a:ext uri="{FF2B5EF4-FFF2-40B4-BE49-F238E27FC236}">
                      <a16:creationId xmlns:a16="http://schemas.microsoft.com/office/drawing/2014/main" id="{22B4AC45-CDE2-D148-A91F-8F5BEA443F91}"/>
                    </a:ext>
                  </a:extLst>
                </p:cNvPr>
                <p:cNvGrpSpPr/>
                <p:nvPr/>
              </p:nvGrpSpPr>
              <p:grpSpPr>
                <a:xfrm>
                  <a:off x="3116506" y="944880"/>
                  <a:ext cx="4167616" cy="5844319"/>
                  <a:chOff x="3116506" y="944880"/>
                  <a:chExt cx="4167616" cy="5844319"/>
                </a:xfrm>
              </p:grpSpPr>
              <p:pic>
                <p:nvPicPr>
                  <p:cNvPr id="2" name="Picture 1">
                    <a:extLst>
                      <a:ext uri="{FF2B5EF4-FFF2-40B4-BE49-F238E27FC236}">
                        <a16:creationId xmlns:a16="http://schemas.microsoft.com/office/drawing/2014/main" id="{7A261BC2-F980-2443-9DFC-5D0D35556AD5}"/>
                      </a:ext>
                    </a:extLst>
                  </p:cNvPr>
                  <p:cNvPicPr>
                    <a:picLocks noChangeAspect="1"/>
                  </p:cNvPicPr>
                  <p:nvPr/>
                </p:nvPicPr>
                <p:blipFill rotWithShape="1">
                  <a:blip r:embed="rId2"/>
                  <a:srcRect t="4568"/>
                  <a:stretch/>
                </p:blipFill>
                <p:spPr>
                  <a:xfrm>
                    <a:off x="3116506" y="944880"/>
                    <a:ext cx="4167616" cy="5844319"/>
                  </a:xfrm>
                  <a:prstGeom prst="rect">
                    <a:avLst/>
                  </a:prstGeom>
                </p:spPr>
              </p:pic>
              <p:pic>
                <p:nvPicPr>
                  <p:cNvPr id="7" name="Picture 6">
                    <a:extLst>
                      <a:ext uri="{FF2B5EF4-FFF2-40B4-BE49-F238E27FC236}">
                        <a16:creationId xmlns:a16="http://schemas.microsoft.com/office/drawing/2014/main" id="{C731C4D1-6A44-EE40-B8C3-5E35AAD0B268}"/>
                      </a:ext>
                    </a:extLst>
                  </p:cNvPr>
                  <p:cNvPicPr>
                    <a:picLocks noChangeAspect="1"/>
                  </p:cNvPicPr>
                  <p:nvPr/>
                </p:nvPicPr>
                <p:blipFill rotWithShape="1">
                  <a:blip r:embed="rId2"/>
                  <a:srcRect l="22437" t="5953" r="32879" b="68737"/>
                  <a:stretch/>
                </p:blipFill>
                <p:spPr>
                  <a:xfrm>
                    <a:off x="5118410" y="4590311"/>
                    <a:ext cx="1862253" cy="1550019"/>
                  </a:xfrm>
                  <a:prstGeom prst="rect">
                    <a:avLst/>
                  </a:prstGeom>
                </p:spPr>
              </p:pic>
              <p:sp>
                <p:nvSpPr>
                  <p:cNvPr id="9" name="Rectangle 8">
                    <a:extLst>
                      <a:ext uri="{FF2B5EF4-FFF2-40B4-BE49-F238E27FC236}">
                        <a16:creationId xmlns:a16="http://schemas.microsoft.com/office/drawing/2014/main" id="{E59B321F-452F-8B47-93DA-514A5326B8D4}"/>
                      </a:ext>
                    </a:extLst>
                  </p:cNvPr>
                  <p:cNvSpPr/>
                  <p:nvPr/>
                </p:nvSpPr>
                <p:spPr>
                  <a:xfrm>
                    <a:off x="4062018" y="1048214"/>
                    <a:ext cx="1873404" cy="1565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665030F5-4E77-DD46-BB87-D78ABA2AF153}"/>
                    </a:ext>
                  </a:extLst>
                </p:cNvPr>
                <p:cNvSpPr/>
                <p:nvPr/>
              </p:nvSpPr>
              <p:spPr>
                <a:xfrm>
                  <a:off x="4014437" y="1026996"/>
                  <a:ext cx="2966225" cy="630818"/>
                </a:xfrm>
                <a:prstGeom prst="rect">
                  <a:avLst/>
                </a:prstGeom>
                <a:solidFill>
                  <a:srgbClr val="FF7E7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A67BB10E-A042-094A-9552-F9431F46792C}"/>
                  </a:ext>
                </a:extLst>
              </p:cNvPr>
              <p:cNvCxnSpPr>
                <a:cxnSpLocks/>
              </p:cNvCxnSpPr>
              <p:nvPr/>
            </p:nvCxnSpPr>
            <p:spPr>
              <a:xfrm>
                <a:off x="1203216" y="1190454"/>
                <a:ext cx="298852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C4F0AFC-573E-9048-987B-6274AF28C260}"/>
                  </a:ext>
                </a:extLst>
              </p:cNvPr>
              <p:cNvSpPr txBox="1"/>
              <p:nvPr/>
            </p:nvSpPr>
            <p:spPr>
              <a:xfrm>
                <a:off x="1319514" y="707439"/>
                <a:ext cx="2069734" cy="369332"/>
              </a:xfrm>
              <a:prstGeom prst="rect">
                <a:avLst/>
              </a:prstGeom>
              <a:noFill/>
            </p:spPr>
            <p:txBody>
              <a:bodyPr wrap="none" rtlCol="0">
                <a:spAutoFit/>
              </a:bodyPr>
              <a:lstStyle/>
              <a:p>
                <a:r>
                  <a:rPr lang="en-US" dirty="0"/>
                  <a:t>Surface Mixed Layer</a:t>
                </a:r>
              </a:p>
            </p:txBody>
          </p:sp>
        </p:grpSp>
        <p:sp>
          <p:nvSpPr>
            <p:cNvPr id="22" name="Rectangle 21">
              <a:extLst>
                <a:ext uri="{FF2B5EF4-FFF2-40B4-BE49-F238E27FC236}">
                  <a16:creationId xmlns:a16="http://schemas.microsoft.com/office/drawing/2014/main" id="{7B46BA3F-137D-7943-8000-7E4B5B1D9B1F}"/>
                </a:ext>
              </a:extLst>
            </p:cNvPr>
            <p:cNvSpPr/>
            <p:nvPr/>
          </p:nvSpPr>
          <p:spPr>
            <a:xfrm>
              <a:off x="1356360" y="320040"/>
              <a:ext cx="479502" cy="266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9D2F35BA-54C3-8B46-8A6B-D9E5E7EDADE9}"/>
              </a:ext>
            </a:extLst>
          </p:cNvPr>
          <p:cNvGrpSpPr/>
          <p:nvPr/>
        </p:nvGrpSpPr>
        <p:grpSpPr>
          <a:xfrm>
            <a:off x="4518586" y="269240"/>
            <a:ext cx="4167616" cy="6057679"/>
            <a:chOff x="312346" y="320040"/>
            <a:chExt cx="4167616" cy="6057679"/>
          </a:xfrm>
        </p:grpSpPr>
        <p:grpSp>
          <p:nvGrpSpPr>
            <p:cNvPr id="24" name="Group 23">
              <a:extLst>
                <a:ext uri="{FF2B5EF4-FFF2-40B4-BE49-F238E27FC236}">
                  <a16:creationId xmlns:a16="http://schemas.microsoft.com/office/drawing/2014/main" id="{77629339-84CE-F54C-8BD5-7388D2F42B09}"/>
                </a:ext>
              </a:extLst>
            </p:cNvPr>
            <p:cNvGrpSpPr/>
            <p:nvPr/>
          </p:nvGrpSpPr>
          <p:grpSpPr>
            <a:xfrm>
              <a:off x="312346" y="533400"/>
              <a:ext cx="4167616" cy="5844319"/>
              <a:chOff x="327586" y="487680"/>
              <a:chExt cx="4167616" cy="5844319"/>
            </a:xfrm>
          </p:grpSpPr>
          <p:grpSp>
            <p:nvGrpSpPr>
              <p:cNvPr id="26" name="Group 25">
                <a:extLst>
                  <a:ext uri="{FF2B5EF4-FFF2-40B4-BE49-F238E27FC236}">
                    <a16:creationId xmlns:a16="http://schemas.microsoft.com/office/drawing/2014/main" id="{BE98F360-60AF-FE4C-90E7-FBF1381D3D97}"/>
                  </a:ext>
                </a:extLst>
              </p:cNvPr>
              <p:cNvGrpSpPr/>
              <p:nvPr/>
            </p:nvGrpSpPr>
            <p:grpSpPr>
              <a:xfrm>
                <a:off x="327586" y="487680"/>
                <a:ext cx="4167616" cy="5844319"/>
                <a:chOff x="3116506" y="944880"/>
                <a:chExt cx="4167616" cy="5844319"/>
              </a:xfrm>
            </p:grpSpPr>
            <p:grpSp>
              <p:nvGrpSpPr>
                <p:cNvPr id="29" name="Group 28">
                  <a:extLst>
                    <a:ext uri="{FF2B5EF4-FFF2-40B4-BE49-F238E27FC236}">
                      <a16:creationId xmlns:a16="http://schemas.microsoft.com/office/drawing/2014/main" id="{43566329-0837-0546-9C94-5E3F782EC988}"/>
                    </a:ext>
                  </a:extLst>
                </p:cNvPr>
                <p:cNvGrpSpPr/>
                <p:nvPr/>
              </p:nvGrpSpPr>
              <p:grpSpPr>
                <a:xfrm>
                  <a:off x="3116506" y="944880"/>
                  <a:ext cx="4167616" cy="5844319"/>
                  <a:chOff x="3116506" y="944880"/>
                  <a:chExt cx="4167616" cy="5844319"/>
                </a:xfrm>
              </p:grpSpPr>
              <p:pic>
                <p:nvPicPr>
                  <p:cNvPr id="31" name="Picture 30">
                    <a:extLst>
                      <a:ext uri="{FF2B5EF4-FFF2-40B4-BE49-F238E27FC236}">
                        <a16:creationId xmlns:a16="http://schemas.microsoft.com/office/drawing/2014/main" id="{AB6D42E9-26EC-ED48-8B4E-AB7200804B99}"/>
                      </a:ext>
                    </a:extLst>
                  </p:cNvPr>
                  <p:cNvPicPr>
                    <a:picLocks noChangeAspect="1"/>
                  </p:cNvPicPr>
                  <p:nvPr/>
                </p:nvPicPr>
                <p:blipFill rotWithShape="1">
                  <a:blip r:embed="rId2"/>
                  <a:srcRect t="4568"/>
                  <a:stretch/>
                </p:blipFill>
                <p:spPr>
                  <a:xfrm>
                    <a:off x="3116506" y="944880"/>
                    <a:ext cx="4167616" cy="5844319"/>
                  </a:xfrm>
                  <a:prstGeom prst="rect">
                    <a:avLst/>
                  </a:prstGeom>
                </p:spPr>
              </p:pic>
              <p:sp>
                <p:nvSpPr>
                  <p:cNvPr id="33" name="Rectangle 32">
                    <a:extLst>
                      <a:ext uri="{FF2B5EF4-FFF2-40B4-BE49-F238E27FC236}">
                        <a16:creationId xmlns:a16="http://schemas.microsoft.com/office/drawing/2014/main" id="{4772C2B8-ACAA-E542-AFBB-7358E8105058}"/>
                      </a:ext>
                    </a:extLst>
                  </p:cNvPr>
                  <p:cNvSpPr/>
                  <p:nvPr/>
                </p:nvSpPr>
                <p:spPr>
                  <a:xfrm>
                    <a:off x="4021378" y="1058374"/>
                    <a:ext cx="1873404" cy="1565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29">
                  <a:extLst>
                    <a:ext uri="{FF2B5EF4-FFF2-40B4-BE49-F238E27FC236}">
                      <a16:creationId xmlns:a16="http://schemas.microsoft.com/office/drawing/2014/main" id="{8D9D332F-A4C6-1A45-81E2-4650007F158B}"/>
                    </a:ext>
                  </a:extLst>
                </p:cNvPr>
                <p:cNvSpPr/>
                <p:nvPr/>
              </p:nvSpPr>
              <p:spPr>
                <a:xfrm>
                  <a:off x="5791200" y="1026996"/>
                  <a:ext cx="995680" cy="2127684"/>
                </a:xfrm>
                <a:prstGeom prst="rect">
                  <a:avLst/>
                </a:prstGeom>
                <a:solidFill>
                  <a:srgbClr val="FF7E7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7" name="Straight Connector 26">
                <a:extLst>
                  <a:ext uri="{FF2B5EF4-FFF2-40B4-BE49-F238E27FC236}">
                    <a16:creationId xmlns:a16="http://schemas.microsoft.com/office/drawing/2014/main" id="{20CB8A58-2D1D-D447-B0F8-785DE1527204}"/>
                  </a:ext>
                </a:extLst>
              </p:cNvPr>
              <p:cNvCxnSpPr>
                <a:cxnSpLocks/>
              </p:cNvCxnSpPr>
              <p:nvPr/>
            </p:nvCxnSpPr>
            <p:spPr>
              <a:xfrm flipV="1">
                <a:off x="3013183" y="563880"/>
                <a:ext cx="0" cy="519176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C1B9D7A-B414-1F48-B3DF-6DDAAB2B73CC}"/>
                  </a:ext>
                </a:extLst>
              </p:cNvPr>
              <p:cNvSpPr txBox="1"/>
              <p:nvPr/>
            </p:nvSpPr>
            <p:spPr>
              <a:xfrm>
                <a:off x="2985754" y="585519"/>
                <a:ext cx="744114" cy="461665"/>
              </a:xfrm>
              <a:prstGeom prst="rect">
                <a:avLst/>
              </a:prstGeom>
              <a:noFill/>
            </p:spPr>
            <p:txBody>
              <a:bodyPr wrap="none" rtlCol="0">
                <a:spAutoFit/>
              </a:bodyPr>
              <a:lstStyle/>
              <a:p>
                <a:r>
                  <a:rPr lang="en-US" sz="2400" dirty="0"/>
                  <a:t>OHC</a:t>
                </a:r>
              </a:p>
            </p:txBody>
          </p:sp>
        </p:grpSp>
        <p:sp>
          <p:nvSpPr>
            <p:cNvPr id="25" name="Rectangle 24">
              <a:extLst>
                <a:ext uri="{FF2B5EF4-FFF2-40B4-BE49-F238E27FC236}">
                  <a16:creationId xmlns:a16="http://schemas.microsoft.com/office/drawing/2014/main" id="{E786751A-6C2B-F84A-A362-22608B3DAD20}"/>
                </a:ext>
              </a:extLst>
            </p:cNvPr>
            <p:cNvSpPr/>
            <p:nvPr/>
          </p:nvSpPr>
          <p:spPr>
            <a:xfrm>
              <a:off x="1356360" y="320040"/>
              <a:ext cx="479502" cy="266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4" name="Straight Connector 33">
            <a:extLst>
              <a:ext uri="{FF2B5EF4-FFF2-40B4-BE49-F238E27FC236}">
                <a16:creationId xmlns:a16="http://schemas.microsoft.com/office/drawing/2014/main" id="{F87C0F4F-214C-7749-9C3F-5FA8BDF68BB4}"/>
              </a:ext>
            </a:extLst>
          </p:cNvPr>
          <p:cNvCxnSpPr>
            <a:cxnSpLocks/>
          </p:cNvCxnSpPr>
          <p:nvPr/>
        </p:nvCxnSpPr>
        <p:spPr>
          <a:xfrm>
            <a:off x="5445016" y="2689054"/>
            <a:ext cx="298852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025C772-CE48-134B-B97C-5304476699C0}"/>
              </a:ext>
            </a:extLst>
          </p:cNvPr>
          <p:cNvCxnSpPr>
            <a:cxnSpLocks/>
          </p:cNvCxnSpPr>
          <p:nvPr/>
        </p:nvCxnSpPr>
        <p:spPr>
          <a:xfrm flipV="1">
            <a:off x="8189703" y="538480"/>
            <a:ext cx="0" cy="21640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454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521A047-8453-3A4A-A694-250E72B41494}"/>
              </a:ext>
            </a:extLst>
          </p:cNvPr>
          <p:cNvGrpSpPr/>
          <p:nvPr/>
        </p:nvGrpSpPr>
        <p:grpSpPr>
          <a:xfrm>
            <a:off x="312346" y="320040"/>
            <a:ext cx="4167616" cy="6057679"/>
            <a:chOff x="312346" y="320040"/>
            <a:chExt cx="4167616" cy="6057679"/>
          </a:xfrm>
        </p:grpSpPr>
        <p:grpSp>
          <p:nvGrpSpPr>
            <p:cNvPr id="12" name="Group 11">
              <a:extLst>
                <a:ext uri="{FF2B5EF4-FFF2-40B4-BE49-F238E27FC236}">
                  <a16:creationId xmlns:a16="http://schemas.microsoft.com/office/drawing/2014/main" id="{5D0410BC-7581-7841-9E20-B393142B7CAC}"/>
                </a:ext>
              </a:extLst>
            </p:cNvPr>
            <p:cNvGrpSpPr/>
            <p:nvPr/>
          </p:nvGrpSpPr>
          <p:grpSpPr>
            <a:xfrm>
              <a:off x="312346" y="533400"/>
              <a:ext cx="4167616" cy="5844319"/>
              <a:chOff x="327586" y="487680"/>
              <a:chExt cx="4167616" cy="5844319"/>
            </a:xfrm>
          </p:grpSpPr>
          <p:grpSp>
            <p:nvGrpSpPr>
              <p:cNvPr id="6" name="Group 5">
                <a:extLst>
                  <a:ext uri="{FF2B5EF4-FFF2-40B4-BE49-F238E27FC236}">
                    <a16:creationId xmlns:a16="http://schemas.microsoft.com/office/drawing/2014/main" id="{B1B5683A-70A7-9447-8F93-0C950AD3D796}"/>
                  </a:ext>
                </a:extLst>
              </p:cNvPr>
              <p:cNvGrpSpPr/>
              <p:nvPr/>
            </p:nvGrpSpPr>
            <p:grpSpPr>
              <a:xfrm>
                <a:off x="327586" y="487680"/>
                <a:ext cx="4167616" cy="5844319"/>
                <a:chOff x="3116506" y="944880"/>
                <a:chExt cx="4167616" cy="5844319"/>
              </a:xfrm>
            </p:grpSpPr>
            <p:grpSp>
              <p:nvGrpSpPr>
                <p:cNvPr id="5" name="Group 4">
                  <a:extLst>
                    <a:ext uri="{FF2B5EF4-FFF2-40B4-BE49-F238E27FC236}">
                      <a16:creationId xmlns:a16="http://schemas.microsoft.com/office/drawing/2014/main" id="{22B4AC45-CDE2-D148-A91F-8F5BEA443F91}"/>
                    </a:ext>
                  </a:extLst>
                </p:cNvPr>
                <p:cNvGrpSpPr/>
                <p:nvPr/>
              </p:nvGrpSpPr>
              <p:grpSpPr>
                <a:xfrm>
                  <a:off x="3116506" y="944880"/>
                  <a:ext cx="4167616" cy="5844319"/>
                  <a:chOff x="3116506" y="944880"/>
                  <a:chExt cx="4167616" cy="5844319"/>
                </a:xfrm>
              </p:grpSpPr>
              <p:pic>
                <p:nvPicPr>
                  <p:cNvPr id="2" name="Picture 1">
                    <a:extLst>
                      <a:ext uri="{FF2B5EF4-FFF2-40B4-BE49-F238E27FC236}">
                        <a16:creationId xmlns:a16="http://schemas.microsoft.com/office/drawing/2014/main" id="{7A261BC2-F980-2443-9DFC-5D0D35556AD5}"/>
                      </a:ext>
                    </a:extLst>
                  </p:cNvPr>
                  <p:cNvPicPr>
                    <a:picLocks noChangeAspect="1"/>
                  </p:cNvPicPr>
                  <p:nvPr/>
                </p:nvPicPr>
                <p:blipFill rotWithShape="1">
                  <a:blip r:embed="rId2"/>
                  <a:srcRect t="4568"/>
                  <a:stretch/>
                </p:blipFill>
                <p:spPr>
                  <a:xfrm>
                    <a:off x="3116506" y="944880"/>
                    <a:ext cx="4167616" cy="5844319"/>
                  </a:xfrm>
                  <a:prstGeom prst="rect">
                    <a:avLst/>
                  </a:prstGeom>
                </p:spPr>
              </p:pic>
              <p:pic>
                <p:nvPicPr>
                  <p:cNvPr id="7" name="Picture 6">
                    <a:extLst>
                      <a:ext uri="{FF2B5EF4-FFF2-40B4-BE49-F238E27FC236}">
                        <a16:creationId xmlns:a16="http://schemas.microsoft.com/office/drawing/2014/main" id="{C731C4D1-6A44-EE40-B8C3-5E35AAD0B268}"/>
                      </a:ext>
                    </a:extLst>
                  </p:cNvPr>
                  <p:cNvPicPr>
                    <a:picLocks noChangeAspect="1"/>
                  </p:cNvPicPr>
                  <p:nvPr/>
                </p:nvPicPr>
                <p:blipFill rotWithShape="1">
                  <a:blip r:embed="rId2"/>
                  <a:srcRect l="22437" t="5953" r="32879" b="68737"/>
                  <a:stretch/>
                </p:blipFill>
                <p:spPr>
                  <a:xfrm>
                    <a:off x="5118410" y="4590311"/>
                    <a:ext cx="1862253" cy="1550019"/>
                  </a:xfrm>
                  <a:prstGeom prst="rect">
                    <a:avLst/>
                  </a:prstGeom>
                </p:spPr>
              </p:pic>
              <p:sp>
                <p:nvSpPr>
                  <p:cNvPr id="9" name="Rectangle 8">
                    <a:extLst>
                      <a:ext uri="{FF2B5EF4-FFF2-40B4-BE49-F238E27FC236}">
                        <a16:creationId xmlns:a16="http://schemas.microsoft.com/office/drawing/2014/main" id="{E59B321F-452F-8B47-93DA-514A5326B8D4}"/>
                      </a:ext>
                    </a:extLst>
                  </p:cNvPr>
                  <p:cNvSpPr/>
                  <p:nvPr/>
                </p:nvSpPr>
                <p:spPr>
                  <a:xfrm>
                    <a:off x="4062018" y="1048214"/>
                    <a:ext cx="1873404" cy="1565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a:extLst>
                    <a:ext uri="{FF2B5EF4-FFF2-40B4-BE49-F238E27FC236}">
                      <a16:creationId xmlns:a16="http://schemas.microsoft.com/office/drawing/2014/main" id="{665030F5-4E77-DD46-BB87-D78ABA2AF153}"/>
                    </a:ext>
                  </a:extLst>
                </p:cNvPr>
                <p:cNvSpPr/>
                <p:nvPr/>
              </p:nvSpPr>
              <p:spPr>
                <a:xfrm>
                  <a:off x="4014437" y="1026996"/>
                  <a:ext cx="2966225" cy="630818"/>
                </a:xfrm>
                <a:prstGeom prst="rect">
                  <a:avLst/>
                </a:prstGeom>
                <a:solidFill>
                  <a:srgbClr val="FF7E7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A67BB10E-A042-094A-9552-F9431F46792C}"/>
                  </a:ext>
                </a:extLst>
              </p:cNvPr>
              <p:cNvCxnSpPr>
                <a:cxnSpLocks/>
              </p:cNvCxnSpPr>
              <p:nvPr/>
            </p:nvCxnSpPr>
            <p:spPr>
              <a:xfrm>
                <a:off x="1203216" y="1190454"/>
                <a:ext cx="298852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C4F0AFC-573E-9048-987B-6274AF28C260}"/>
                  </a:ext>
                </a:extLst>
              </p:cNvPr>
              <p:cNvSpPr txBox="1"/>
              <p:nvPr/>
            </p:nvSpPr>
            <p:spPr>
              <a:xfrm>
                <a:off x="1319514" y="707439"/>
                <a:ext cx="2069734" cy="369332"/>
              </a:xfrm>
              <a:prstGeom prst="rect">
                <a:avLst/>
              </a:prstGeom>
              <a:noFill/>
            </p:spPr>
            <p:txBody>
              <a:bodyPr wrap="none" rtlCol="0">
                <a:spAutoFit/>
              </a:bodyPr>
              <a:lstStyle/>
              <a:p>
                <a:r>
                  <a:rPr lang="en-US" dirty="0"/>
                  <a:t>Surface Mixed Layer</a:t>
                </a:r>
              </a:p>
            </p:txBody>
          </p:sp>
        </p:grpSp>
        <p:sp>
          <p:nvSpPr>
            <p:cNvPr id="22" name="Rectangle 21">
              <a:extLst>
                <a:ext uri="{FF2B5EF4-FFF2-40B4-BE49-F238E27FC236}">
                  <a16:creationId xmlns:a16="http://schemas.microsoft.com/office/drawing/2014/main" id="{7B46BA3F-137D-7943-8000-7E4B5B1D9B1F}"/>
                </a:ext>
              </a:extLst>
            </p:cNvPr>
            <p:cNvSpPr/>
            <p:nvPr/>
          </p:nvSpPr>
          <p:spPr>
            <a:xfrm>
              <a:off x="1356360" y="320040"/>
              <a:ext cx="479502" cy="266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9D2F35BA-54C3-8B46-8A6B-D9E5E7EDADE9}"/>
              </a:ext>
            </a:extLst>
          </p:cNvPr>
          <p:cNvGrpSpPr/>
          <p:nvPr/>
        </p:nvGrpSpPr>
        <p:grpSpPr>
          <a:xfrm>
            <a:off x="4518586" y="269240"/>
            <a:ext cx="4167616" cy="6057679"/>
            <a:chOff x="312346" y="320040"/>
            <a:chExt cx="4167616" cy="6057679"/>
          </a:xfrm>
        </p:grpSpPr>
        <p:grpSp>
          <p:nvGrpSpPr>
            <p:cNvPr id="24" name="Group 23">
              <a:extLst>
                <a:ext uri="{FF2B5EF4-FFF2-40B4-BE49-F238E27FC236}">
                  <a16:creationId xmlns:a16="http://schemas.microsoft.com/office/drawing/2014/main" id="{77629339-84CE-F54C-8BD5-7388D2F42B09}"/>
                </a:ext>
              </a:extLst>
            </p:cNvPr>
            <p:cNvGrpSpPr/>
            <p:nvPr/>
          </p:nvGrpSpPr>
          <p:grpSpPr>
            <a:xfrm>
              <a:off x="312346" y="533400"/>
              <a:ext cx="4167616" cy="5844319"/>
              <a:chOff x="327586" y="487680"/>
              <a:chExt cx="4167616" cy="5844319"/>
            </a:xfrm>
          </p:grpSpPr>
          <p:grpSp>
            <p:nvGrpSpPr>
              <p:cNvPr id="26" name="Group 25">
                <a:extLst>
                  <a:ext uri="{FF2B5EF4-FFF2-40B4-BE49-F238E27FC236}">
                    <a16:creationId xmlns:a16="http://schemas.microsoft.com/office/drawing/2014/main" id="{BE98F360-60AF-FE4C-90E7-FBF1381D3D97}"/>
                  </a:ext>
                </a:extLst>
              </p:cNvPr>
              <p:cNvGrpSpPr/>
              <p:nvPr/>
            </p:nvGrpSpPr>
            <p:grpSpPr>
              <a:xfrm>
                <a:off x="327586" y="487680"/>
                <a:ext cx="4167616" cy="5844319"/>
                <a:chOff x="3116506" y="944880"/>
                <a:chExt cx="4167616" cy="5844319"/>
              </a:xfrm>
            </p:grpSpPr>
            <p:grpSp>
              <p:nvGrpSpPr>
                <p:cNvPr id="29" name="Group 28">
                  <a:extLst>
                    <a:ext uri="{FF2B5EF4-FFF2-40B4-BE49-F238E27FC236}">
                      <a16:creationId xmlns:a16="http://schemas.microsoft.com/office/drawing/2014/main" id="{43566329-0837-0546-9C94-5E3F782EC988}"/>
                    </a:ext>
                  </a:extLst>
                </p:cNvPr>
                <p:cNvGrpSpPr/>
                <p:nvPr/>
              </p:nvGrpSpPr>
              <p:grpSpPr>
                <a:xfrm>
                  <a:off x="3116506" y="944880"/>
                  <a:ext cx="4167616" cy="5844319"/>
                  <a:chOff x="3116506" y="944880"/>
                  <a:chExt cx="4167616" cy="5844319"/>
                </a:xfrm>
              </p:grpSpPr>
              <p:pic>
                <p:nvPicPr>
                  <p:cNvPr id="31" name="Picture 30">
                    <a:extLst>
                      <a:ext uri="{FF2B5EF4-FFF2-40B4-BE49-F238E27FC236}">
                        <a16:creationId xmlns:a16="http://schemas.microsoft.com/office/drawing/2014/main" id="{AB6D42E9-26EC-ED48-8B4E-AB7200804B99}"/>
                      </a:ext>
                    </a:extLst>
                  </p:cNvPr>
                  <p:cNvPicPr>
                    <a:picLocks noChangeAspect="1"/>
                  </p:cNvPicPr>
                  <p:nvPr/>
                </p:nvPicPr>
                <p:blipFill rotWithShape="1">
                  <a:blip r:embed="rId2"/>
                  <a:srcRect t="4568"/>
                  <a:stretch/>
                </p:blipFill>
                <p:spPr>
                  <a:xfrm>
                    <a:off x="3116506" y="944880"/>
                    <a:ext cx="4167616" cy="5844319"/>
                  </a:xfrm>
                  <a:prstGeom prst="rect">
                    <a:avLst/>
                  </a:prstGeom>
                </p:spPr>
              </p:pic>
              <p:sp>
                <p:nvSpPr>
                  <p:cNvPr id="33" name="Rectangle 32">
                    <a:extLst>
                      <a:ext uri="{FF2B5EF4-FFF2-40B4-BE49-F238E27FC236}">
                        <a16:creationId xmlns:a16="http://schemas.microsoft.com/office/drawing/2014/main" id="{4772C2B8-ACAA-E542-AFBB-7358E8105058}"/>
                      </a:ext>
                    </a:extLst>
                  </p:cNvPr>
                  <p:cNvSpPr/>
                  <p:nvPr/>
                </p:nvSpPr>
                <p:spPr>
                  <a:xfrm>
                    <a:off x="4021378" y="1058374"/>
                    <a:ext cx="1873404" cy="1565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Rectangle 29">
                  <a:extLst>
                    <a:ext uri="{FF2B5EF4-FFF2-40B4-BE49-F238E27FC236}">
                      <a16:creationId xmlns:a16="http://schemas.microsoft.com/office/drawing/2014/main" id="{8D9D332F-A4C6-1A45-81E2-4650007F158B}"/>
                    </a:ext>
                  </a:extLst>
                </p:cNvPr>
                <p:cNvSpPr/>
                <p:nvPr/>
              </p:nvSpPr>
              <p:spPr>
                <a:xfrm>
                  <a:off x="5608320" y="1026996"/>
                  <a:ext cx="1148080" cy="2595044"/>
                </a:xfrm>
                <a:prstGeom prst="rect">
                  <a:avLst/>
                </a:prstGeom>
                <a:solidFill>
                  <a:srgbClr val="0070C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7" name="Straight Connector 26">
                <a:extLst>
                  <a:ext uri="{FF2B5EF4-FFF2-40B4-BE49-F238E27FC236}">
                    <a16:creationId xmlns:a16="http://schemas.microsoft.com/office/drawing/2014/main" id="{20CB8A58-2D1D-D447-B0F8-785DE1527204}"/>
                  </a:ext>
                </a:extLst>
              </p:cNvPr>
              <p:cNvCxnSpPr>
                <a:cxnSpLocks/>
              </p:cNvCxnSpPr>
              <p:nvPr/>
            </p:nvCxnSpPr>
            <p:spPr>
              <a:xfrm flipV="1">
                <a:off x="2830303" y="563880"/>
                <a:ext cx="0" cy="258064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C1B9D7A-B414-1F48-B3DF-6DDAAB2B73CC}"/>
                  </a:ext>
                </a:extLst>
              </p:cNvPr>
              <p:cNvSpPr txBox="1"/>
              <p:nvPr/>
            </p:nvSpPr>
            <p:spPr>
              <a:xfrm>
                <a:off x="3046714" y="3074719"/>
                <a:ext cx="801823" cy="461665"/>
              </a:xfrm>
              <a:prstGeom prst="rect">
                <a:avLst/>
              </a:prstGeom>
              <a:noFill/>
            </p:spPr>
            <p:txBody>
              <a:bodyPr wrap="none" rtlCol="0">
                <a:spAutoFit/>
              </a:bodyPr>
              <a:lstStyle/>
              <a:p>
                <a:r>
                  <a:rPr lang="en-US" sz="2400" dirty="0"/>
                  <a:t>T100</a:t>
                </a:r>
              </a:p>
            </p:txBody>
          </p:sp>
        </p:grpSp>
        <p:sp>
          <p:nvSpPr>
            <p:cNvPr id="25" name="Rectangle 24">
              <a:extLst>
                <a:ext uri="{FF2B5EF4-FFF2-40B4-BE49-F238E27FC236}">
                  <a16:creationId xmlns:a16="http://schemas.microsoft.com/office/drawing/2014/main" id="{E786751A-6C2B-F84A-A362-22608B3DAD20}"/>
                </a:ext>
              </a:extLst>
            </p:cNvPr>
            <p:cNvSpPr/>
            <p:nvPr/>
          </p:nvSpPr>
          <p:spPr>
            <a:xfrm>
              <a:off x="1356360" y="320040"/>
              <a:ext cx="479502" cy="266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4" name="Straight Connector 33">
            <a:extLst>
              <a:ext uri="{FF2B5EF4-FFF2-40B4-BE49-F238E27FC236}">
                <a16:creationId xmlns:a16="http://schemas.microsoft.com/office/drawing/2014/main" id="{F87C0F4F-214C-7749-9C3F-5FA8BDF68BB4}"/>
              </a:ext>
            </a:extLst>
          </p:cNvPr>
          <p:cNvCxnSpPr>
            <a:cxnSpLocks/>
          </p:cNvCxnSpPr>
          <p:nvPr/>
        </p:nvCxnSpPr>
        <p:spPr>
          <a:xfrm>
            <a:off x="5424696" y="3146254"/>
            <a:ext cx="298852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D4758E9-B445-4046-B352-8B65ADECECB6}"/>
              </a:ext>
            </a:extLst>
          </p:cNvPr>
          <p:cNvCxnSpPr>
            <a:cxnSpLocks/>
          </p:cNvCxnSpPr>
          <p:nvPr/>
        </p:nvCxnSpPr>
        <p:spPr>
          <a:xfrm flipV="1">
            <a:off x="8149063" y="568960"/>
            <a:ext cx="0" cy="259080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CC29B67-9A36-534E-B4DD-FA4E23F0DDE6}"/>
              </a:ext>
            </a:extLst>
          </p:cNvPr>
          <p:cNvCxnSpPr>
            <a:cxnSpLocks/>
            <a:stCxn id="30" idx="2"/>
          </p:cNvCxnSpPr>
          <p:nvPr/>
        </p:nvCxnSpPr>
        <p:spPr>
          <a:xfrm flipV="1">
            <a:off x="7584440" y="538480"/>
            <a:ext cx="5823" cy="26212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808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D6F3-9ABB-1F4F-B8AA-AE01DF2FA683}"/>
              </a:ext>
            </a:extLst>
          </p:cNvPr>
          <p:cNvPicPr>
            <a:picLocks noChangeAspect="1"/>
          </p:cNvPicPr>
          <p:nvPr/>
        </p:nvPicPr>
        <p:blipFill>
          <a:blip r:embed="rId2"/>
          <a:stretch>
            <a:fillRect/>
          </a:stretch>
        </p:blipFill>
        <p:spPr>
          <a:xfrm>
            <a:off x="4580894" y="1453709"/>
            <a:ext cx="4524707" cy="3657600"/>
          </a:xfrm>
          <a:prstGeom prst="rect">
            <a:avLst/>
          </a:prstGeom>
        </p:spPr>
      </p:pic>
      <p:pic>
        <p:nvPicPr>
          <p:cNvPr id="2" name="Picture 1">
            <a:extLst>
              <a:ext uri="{FF2B5EF4-FFF2-40B4-BE49-F238E27FC236}">
                <a16:creationId xmlns:a16="http://schemas.microsoft.com/office/drawing/2014/main" id="{A5F9349F-B3CB-7748-BDF2-791FCC938B31}"/>
              </a:ext>
            </a:extLst>
          </p:cNvPr>
          <p:cNvPicPr>
            <a:picLocks noChangeAspect="1"/>
          </p:cNvPicPr>
          <p:nvPr/>
        </p:nvPicPr>
        <p:blipFill>
          <a:blip r:embed="rId2"/>
          <a:stretch>
            <a:fillRect/>
          </a:stretch>
        </p:blipFill>
        <p:spPr>
          <a:xfrm>
            <a:off x="0" y="1453709"/>
            <a:ext cx="4524707" cy="3657600"/>
          </a:xfrm>
          <a:prstGeom prst="rect">
            <a:avLst/>
          </a:prstGeom>
        </p:spPr>
      </p:pic>
      <p:sp>
        <p:nvSpPr>
          <p:cNvPr id="4" name="Oval 3">
            <a:extLst>
              <a:ext uri="{FF2B5EF4-FFF2-40B4-BE49-F238E27FC236}">
                <a16:creationId xmlns:a16="http://schemas.microsoft.com/office/drawing/2014/main" id="{08D3AD88-4C58-2C40-B1D1-30115316F131}"/>
              </a:ext>
            </a:extLst>
          </p:cNvPr>
          <p:cNvSpPr/>
          <p:nvPr/>
        </p:nvSpPr>
        <p:spPr>
          <a:xfrm rot="3353328">
            <a:off x="2043452" y="4311595"/>
            <a:ext cx="342157" cy="358256"/>
          </a:xfrm>
          <a:prstGeom prst="ellipse">
            <a:avLst/>
          </a:prstGeom>
          <a:solidFill>
            <a:schemeClr val="accent2">
              <a:lumMod val="60000"/>
              <a:lumOff val="40000"/>
              <a:alpha val="32157"/>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8EA56D6-B9DE-A947-AE7B-9571A946268F}"/>
              </a:ext>
            </a:extLst>
          </p:cNvPr>
          <p:cNvSpPr/>
          <p:nvPr/>
        </p:nvSpPr>
        <p:spPr>
          <a:xfrm rot="1154949">
            <a:off x="1563637" y="3844029"/>
            <a:ext cx="771099" cy="450630"/>
          </a:xfrm>
          <a:prstGeom prst="ellipse">
            <a:avLst/>
          </a:prstGeom>
          <a:solidFill>
            <a:srgbClr val="D7E4BD">
              <a:alpha val="52941"/>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E0F6F56-B8D2-2449-B0F0-4B04F0D4E327}"/>
              </a:ext>
            </a:extLst>
          </p:cNvPr>
          <p:cNvSpPr/>
          <p:nvPr/>
        </p:nvSpPr>
        <p:spPr>
          <a:xfrm rot="18633806">
            <a:off x="798272" y="2736949"/>
            <a:ext cx="483940" cy="1293365"/>
          </a:xfrm>
          <a:prstGeom prst="ellipse">
            <a:avLst/>
          </a:prstGeom>
          <a:solidFill>
            <a:srgbClr val="4472C4">
              <a:alpha val="32157"/>
            </a:srgbClr>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C8D8A80A-E08C-8744-8B85-D7BF9C86C297}"/>
              </a:ext>
            </a:extLst>
          </p:cNvPr>
          <p:cNvSpPr/>
          <p:nvPr/>
        </p:nvSpPr>
        <p:spPr>
          <a:xfrm rot="2378057">
            <a:off x="910232" y="2646840"/>
            <a:ext cx="737952" cy="1153379"/>
          </a:xfrm>
          <a:prstGeom prst="ellipse">
            <a:avLst/>
          </a:prstGeom>
          <a:solidFill>
            <a:srgbClr val="7030A0">
              <a:alpha val="32157"/>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2C7D703A-D417-894C-9E6E-87B19173359A}"/>
              </a:ext>
            </a:extLst>
          </p:cNvPr>
          <p:cNvSpPr/>
          <p:nvPr/>
        </p:nvSpPr>
        <p:spPr>
          <a:xfrm rot="17898059">
            <a:off x="929936" y="2739565"/>
            <a:ext cx="676023" cy="1067295"/>
          </a:xfrm>
          <a:prstGeom prst="ellipse">
            <a:avLst/>
          </a:prstGeom>
          <a:solidFill>
            <a:srgbClr val="FF7E79">
              <a:alpha val="20000"/>
            </a:srgbClr>
          </a:solidFill>
          <a:ln w="1905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 name="Oval 8">
            <a:extLst>
              <a:ext uri="{FF2B5EF4-FFF2-40B4-BE49-F238E27FC236}">
                <a16:creationId xmlns:a16="http://schemas.microsoft.com/office/drawing/2014/main" id="{CCF4EF90-F6CC-3D40-A752-BE265FE5744F}"/>
              </a:ext>
            </a:extLst>
          </p:cNvPr>
          <p:cNvSpPr/>
          <p:nvPr/>
        </p:nvSpPr>
        <p:spPr>
          <a:xfrm rot="20135038">
            <a:off x="1156870" y="3797895"/>
            <a:ext cx="1158763" cy="435509"/>
          </a:xfrm>
          <a:prstGeom prst="ellipse">
            <a:avLst/>
          </a:prstGeom>
          <a:solidFill>
            <a:srgbClr val="FFFF00">
              <a:alpha val="32157"/>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18540594-6817-6041-A111-188B1E832B71}"/>
              </a:ext>
            </a:extLst>
          </p:cNvPr>
          <p:cNvSpPr txBox="1"/>
          <p:nvPr/>
        </p:nvSpPr>
        <p:spPr>
          <a:xfrm>
            <a:off x="2367583" y="4294258"/>
            <a:ext cx="639342" cy="338554"/>
          </a:xfrm>
          <a:prstGeom prst="rect">
            <a:avLst/>
          </a:prstGeom>
          <a:noFill/>
        </p:spPr>
        <p:txBody>
          <a:bodyPr wrap="none" rtlCol="0">
            <a:spAutoFit/>
          </a:bodyPr>
          <a:lstStyle/>
          <a:p>
            <a:r>
              <a:rPr lang="en-US" sz="1600" dirty="0">
                <a:solidFill>
                  <a:srgbClr val="FFC000"/>
                </a:solidFill>
              </a:rPr>
              <a:t>Temp</a:t>
            </a:r>
          </a:p>
        </p:txBody>
      </p:sp>
      <p:sp>
        <p:nvSpPr>
          <p:cNvPr id="11" name="TextBox 10">
            <a:extLst>
              <a:ext uri="{FF2B5EF4-FFF2-40B4-BE49-F238E27FC236}">
                <a16:creationId xmlns:a16="http://schemas.microsoft.com/office/drawing/2014/main" id="{1B5E6240-5A61-8745-9954-A558185111D1}"/>
              </a:ext>
            </a:extLst>
          </p:cNvPr>
          <p:cNvSpPr txBox="1"/>
          <p:nvPr/>
        </p:nvSpPr>
        <p:spPr>
          <a:xfrm>
            <a:off x="2269410" y="3990377"/>
            <a:ext cx="492443" cy="338554"/>
          </a:xfrm>
          <a:prstGeom prst="rect">
            <a:avLst/>
          </a:prstGeom>
          <a:noFill/>
        </p:spPr>
        <p:txBody>
          <a:bodyPr wrap="none" rtlCol="0">
            <a:spAutoFit/>
          </a:bodyPr>
          <a:lstStyle/>
          <a:p>
            <a:r>
              <a:rPr lang="en-US" sz="1600" dirty="0">
                <a:solidFill>
                  <a:srgbClr val="00B050"/>
                </a:solidFill>
              </a:rPr>
              <a:t>Salt</a:t>
            </a:r>
          </a:p>
        </p:txBody>
      </p:sp>
      <p:sp>
        <p:nvSpPr>
          <p:cNvPr id="12" name="TextBox 11">
            <a:extLst>
              <a:ext uri="{FF2B5EF4-FFF2-40B4-BE49-F238E27FC236}">
                <a16:creationId xmlns:a16="http://schemas.microsoft.com/office/drawing/2014/main" id="{15125AC8-E61E-B346-88C9-058867E095BE}"/>
              </a:ext>
            </a:extLst>
          </p:cNvPr>
          <p:cNvSpPr txBox="1"/>
          <p:nvPr/>
        </p:nvSpPr>
        <p:spPr>
          <a:xfrm>
            <a:off x="612918" y="2610002"/>
            <a:ext cx="558166" cy="338554"/>
          </a:xfrm>
          <a:prstGeom prst="rect">
            <a:avLst/>
          </a:prstGeom>
          <a:noFill/>
        </p:spPr>
        <p:txBody>
          <a:bodyPr wrap="none" rtlCol="0">
            <a:spAutoFit/>
          </a:bodyPr>
          <a:lstStyle/>
          <a:p>
            <a:r>
              <a:rPr lang="en-US" sz="1600" dirty="0">
                <a:solidFill>
                  <a:srgbClr val="C00000"/>
                </a:solidFill>
              </a:rPr>
              <a:t>OHC</a:t>
            </a:r>
          </a:p>
        </p:txBody>
      </p:sp>
      <p:sp>
        <p:nvSpPr>
          <p:cNvPr id="13" name="TextBox 12">
            <a:extLst>
              <a:ext uri="{FF2B5EF4-FFF2-40B4-BE49-F238E27FC236}">
                <a16:creationId xmlns:a16="http://schemas.microsoft.com/office/drawing/2014/main" id="{FEFB8FC4-DBA6-EA4C-8B53-5A6EACC010EB}"/>
              </a:ext>
            </a:extLst>
          </p:cNvPr>
          <p:cNvSpPr txBox="1"/>
          <p:nvPr/>
        </p:nvSpPr>
        <p:spPr>
          <a:xfrm>
            <a:off x="1118674" y="2440725"/>
            <a:ext cx="947119" cy="338554"/>
          </a:xfrm>
          <a:prstGeom prst="rect">
            <a:avLst/>
          </a:prstGeom>
          <a:noFill/>
        </p:spPr>
        <p:txBody>
          <a:bodyPr wrap="none" rtlCol="0">
            <a:spAutoFit/>
          </a:bodyPr>
          <a:lstStyle/>
          <a:p>
            <a:r>
              <a:rPr lang="en-US" sz="1600" dirty="0">
                <a:solidFill>
                  <a:srgbClr val="7030A0"/>
                </a:solidFill>
              </a:rPr>
              <a:t>Temp</a:t>
            </a:r>
            <a:r>
              <a:rPr lang="en-US" sz="1600" dirty="0">
                <a:solidFill>
                  <a:schemeClr val="accent4">
                    <a:lumMod val="75000"/>
                  </a:schemeClr>
                </a:solidFill>
              </a:rPr>
              <a:t> </a:t>
            </a:r>
            <a:r>
              <a:rPr lang="en-US" sz="1600" dirty="0">
                <a:solidFill>
                  <a:srgbClr val="7030A0"/>
                </a:solidFill>
              </a:rPr>
              <a:t>ML</a:t>
            </a:r>
          </a:p>
        </p:txBody>
      </p:sp>
      <p:sp>
        <p:nvSpPr>
          <p:cNvPr id="14" name="TextBox 13">
            <a:extLst>
              <a:ext uri="{FF2B5EF4-FFF2-40B4-BE49-F238E27FC236}">
                <a16:creationId xmlns:a16="http://schemas.microsoft.com/office/drawing/2014/main" id="{233FA587-A220-004E-88A7-1C135E0B1BE4}"/>
              </a:ext>
            </a:extLst>
          </p:cNvPr>
          <p:cNvSpPr txBox="1"/>
          <p:nvPr/>
        </p:nvSpPr>
        <p:spPr>
          <a:xfrm>
            <a:off x="667168" y="3743028"/>
            <a:ext cx="596638" cy="338554"/>
          </a:xfrm>
          <a:prstGeom prst="rect">
            <a:avLst/>
          </a:prstGeom>
          <a:noFill/>
        </p:spPr>
        <p:txBody>
          <a:bodyPr wrap="none" rtlCol="0">
            <a:spAutoFit/>
          </a:bodyPr>
          <a:lstStyle/>
          <a:p>
            <a:r>
              <a:rPr lang="en-US" sz="1600" dirty="0">
                <a:solidFill>
                  <a:srgbClr val="0070C0"/>
                </a:solidFill>
              </a:rPr>
              <a:t>T100</a:t>
            </a:r>
          </a:p>
        </p:txBody>
      </p:sp>
      <p:sp>
        <p:nvSpPr>
          <p:cNvPr id="15" name="TextBox 14">
            <a:extLst>
              <a:ext uri="{FF2B5EF4-FFF2-40B4-BE49-F238E27FC236}">
                <a16:creationId xmlns:a16="http://schemas.microsoft.com/office/drawing/2014/main" id="{28A810CF-F426-E249-995B-0DC080B1D968}"/>
              </a:ext>
            </a:extLst>
          </p:cNvPr>
          <p:cNvSpPr txBox="1"/>
          <p:nvPr/>
        </p:nvSpPr>
        <p:spPr>
          <a:xfrm>
            <a:off x="2007324" y="3411052"/>
            <a:ext cx="800219" cy="338554"/>
          </a:xfrm>
          <a:prstGeom prst="rect">
            <a:avLst/>
          </a:prstGeom>
          <a:noFill/>
          <a:ln>
            <a:noFill/>
          </a:ln>
        </p:spPr>
        <p:txBody>
          <a:bodyPr wrap="none" rtlCol="0">
            <a:spAutoFit/>
          </a:bodyPr>
          <a:lstStyle/>
          <a:p>
            <a:r>
              <a:rPr lang="en-US" sz="1600" dirty="0">
                <a:solidFill>
                  <a:srgbClr val="949400"/>
                </a:solidFill>
              </a:rPr>
              <a:t>Salt ML</a:t>
            </a:r>
          </a:p>
        </p:txBody>
      </p:sp>
      <p:sp>
        <p:nvSpPr>
          <p:cNvPr id="16" name="Oval 15">
            <a:extLst>
              <a:ext uri="{FF2B5EF4-FFF2-40B4-BE49-F238E27FC236}">
                <a16:creationId xmlns:a16="http://schemas.microsoft.com/office/drawing/2014/main" id="{63917DC0-A9AF-5A43-92E2-ACA0EE2265CA}"/>
              </a:ext>
            </a:extLst>
          </p:cNvPr>
          <p:cNvSpPr/>
          <p:nvPr/>
        </p:nvSpPr>
        <p:spPr>
          <a:xfrm flipV="1">
            <a:off x="2159650" y="4660000"/>
            <a:ext cx="109760" cy="99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FAD3CB9C-0456-DE4B-9527-7C52D5F06685}"/>
              </a:ext>
            </a:extLst>
          </p:cNvPr>
          <p:cNvSpPr/>
          <p:nvPr/>
        </p:nvSpPr>
        <p:spPr>
          <a:xfrm flipV="1">
            <a:off x="6745554" y="4653376"/>
            <a:ext cx="109760" cy="993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91DED01-01FD-144B-AEF8-9CA779988E7F}"/>
              </a:ext>
            </a:extLst>
          </p:cNvPr>
          <p:cNvSpPr/>
          <p:nvPr/>
        </p:nvSpPr>
        <p:spPr>
          <a:xfrm>
            <a:off x="3505201" y="1534582"/>
            <a:ext cx="571500" cy="213338"/>
          </a:xfrm>
          <a:prstGeom prst="ellipse">
            <a:avLst/>
          </a:prstGeom>
          <a:solidFill>
            <a:schemeClr val="accent2">
              <a:lumMod val="60000"/>
              <a:lumOff val="40000"/>
              <a:alpha val="32157"/>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D20DA03-CAF4-844F-B8A9-B5BF379B539B}"/>
              </a:ext>
            </a:extLst>
          </p:cNvPr>
          <p:cNvSpPr/>
          <p:nvPr/>
        </p:nvSpPr>
        <p:spPr>
          <a:xfrm>
            <a:off x="3517412" y="1753921"/>
            <a:ext cx="454024" cy="192930"/>
          </a:xfrm>
          <a:prstGeom prst="ellipse">
            <a:avLst/>
          </a:prstGeom>
          <a:solidFill>
            <a:srgbClr val="92D050">
              <a:alpha val="32157"/>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D6177CF-9EF6-1946-A266-A101C8344E82}"/>
              </a:ext>
            </a:extLst>
          </p:cNvPr>
          <p:cNvSpPr/>
          <p:nvPr/>
        </p:nvSpPr>
        <p:spPr>
          <a:xfrm>
            <a:off x="3505201" y="2393170"/>
            <a:ext cx="478447" cy="184930"/>
          </a:xfrm>
          <a:prstGeom prst="ellipse">
            <a:avLst/>
          </a:prstGeom>
          <a:solidFill>
            <a:srgbClr val="FF7E79">
              <a:alpha val="32157"/>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7C3F102-E3EB-C14E-8EA8-A2CFD3DEB21E}"/>
              </a:ext>
            </a:extLst>
          </p:cNvPr>
          <p:cNvSpPr/>
          <p:nvPr/>
        </p:nvSpPr>
        <p:spPr>
          <a:xfrm>
            <a:off x="3505199" y="1939965"/>
            <a:ext cx="800099" cy="227777"/>
          </a:xfrm>
          <a:prstGeom prst="ellipse">
            <a:avLst/>
          </a:prstGeom>
          <a:solidFill>
            <a:srgbClr val="7030A0">
              <a:alpha val="32157"/>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471D7C1-3901-6A44-A0A4-046C81D3677A}"/>
              </a:ext>
            </a:extLst>
          </p:cNvPr>
          <p:cNvSpPr/>
          <p:nvPr/>
        </p:nvSpPr>
        <p:spPr>
          <a:xfrm rot="5312082" flipV="1">
            <a:off x="3640928" y="2458900"/>
            <a:ext cx="208837" cy="475109"/>
          </a:xfrm>
          <a:prstGeom prst="ellipse">
            <a:avLst/>
          </a:prstGeom>
          <a:solidFill>
            <a:srgbClr val="4472C4">
              <a:alpha val="32157"/>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1F66A28-5BC3-AF4C-9A2E-70EC993A2D44}"/>
              </a:ext>
            </a:extLst>
          </p:cNvPr>
          <p:cNvSpPr/>
          <p:nvPr/>
        </p:nvSpPr>
        <p:spPr>
          <a:xfrm>
            <a:off x="3506473" y="2174326"/>
            <a:ext cx="682625" cy="219624"/>
          </a:xfrm>
          <a:prstGeom prst="ellipse">
            <a:avLst/>
          </a:prstGeom>
          <a:solidFill>
            <a:srgbClr val="FFFF00">
              <a:alpha val="32157"/>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9DC442E-733C-B843-A7C2-2399044EAC3F}"/>
              </a:ext>
            </a:extLst>
          </p:cNvPr>
          <p:cNvSpPr/>
          <p:nvPr/>
        </p:nvSpPr>
        <p:spPr>
          <a:xfrm rot="17388416">
            <a:off x="5746342" y="3384986"/>
            <a:ext cx="714493" cy="316281"/>
          </a:xfrm>
          <a:prstGeom prst="ellipse">
            <a:avLst/>
          </a:prstGeom>
          <a:solidFill>
            <a:srgbClr val="C00000">
              <a:alpha val="12941"/>
            </a:srgbClr>
          </a:solidFill>
          <a:ln w="1905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21A5562-6789-FF41-B814-BCA2A87EED2E}"/>
              </a:ext>
            </a:extLst>
          </p:cNvPr>
          <p:cNvSpPr/>
          <p:nvPr/>
        </p:nvSpPr>
        <p:spPr>
          <a:xfrm rot="3385415">
            <a:off x="4935233" y="3138275"/>
            <a:ext cx="994417" cy="343497"/>
          </a:xfrm>
          <a:prstGeom prst="ellipse">
            <a:avLst/>
          </a:prstGeom>
          <a:solidFill>
            <a:srgbClr val="7030A0">
              <a:alpha val="32157"/>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FA733A2-AE0F-B141-A901-13E15D35EAA8}"/>
              </a:ext>
            </a:extLst>
          </p:cNvPr>
          <p:cNvSpPr/>
          <p:nvPr/>
        </p:nvSpPr>
        <p:spPr>
          <a:xfrm rot="15027916">
            <a:off x="5250292" y="3250677"/>
            <a:ext cx="798099" cy="285705"/>
          </a:xfrm>
          <a:prstGeom prst="ellipse">
            <a:avLst/>
          </a:prstGeom>
          <a:solidFill>
            <a:srgbClr val="009193">
              <a:alpha val="25098"/>
            </a:srgbClr>
          </a:solidFill>
          <a:ln w="19050">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599AA0D-DAD2-584F-8A73-215090B04B94}"/>
              </a:ext>
            </a:extLst>
          </p:cNvPr>
          <p:cNvSpPr/>
          <p:nvPr/>
        </p:nvSpPr>
        <p:spPr>
          <a:xfrm>
            <a:off x="8097520" y="3003271"/>
            <a:ext cx="558800" cy="227609"/>
          </a:xfrm>
          <a:prstGeom prst="ellipse">
            <a:avLst/>
          </a:prstGeom>
          <a:solidFill>
            <a:srgbClr val="C00000">
              <a:alpha val="12941"/>
            </a:srgbClr>
          </a:solidFill>
          <a:ln w="1905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195593-D651-E04F-9FEE-8D77643CB82D}"/>
              </a:ext>
            </a:extLst>
          </p:cNvPr>
          <p:cNvSpPr/>
          <p:nvPr/>
        </p:nvSpPr>
        <p:spPr>
          <a:xfrm rot="16200000">
            <a:off x="8179533" y="3824848"/>
            <a:ext cx="313653" cy="639921"/>
          </a:xfrm>
          <a:prstGeom prst="ellipse">
            <a:avLst/>
          </a:prstGeom>
          <a:solidFill>
            <a:srgbClr val="7030A0">
              <a:alpha val="32157"/>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BBA6727-5FA4-1B47-BC6E-C5A8E1059C9C}"/>
              </a:ext>
            </a:extLst>
          </p:cNvPr>
          <p:cNvSpPr/>
          <p:nvPr/>
        </p:nvSpPr>
        <p:spPr>
          <a:xfrm rot="16200000">
            <a:off x="8371652" y="4012786"/>
            <a:ext cx="299093" cy="1281179"/>
          </a:xfrm>
          <a:prstGeom prst="ellipse">
            <a:avLst/>
          </a:prstGeom>
          <a:solidFill>
            <a:srgbClr val="009193">
              <a:alpha val="32157"/>
            </a:srgbClr>
          </a:solidFill>
          <a:ln w="19050">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9288718-B1C0-E146-9518-8D000D8DE12D}"/>
              </a:ext>
            </a:extLst>
          </p:cNvPr>
          <p:cNvSpPr txBox="1"/>
          <p:nvPr/>
        </p:nvSpPr>
        <p:spPr>
          <a:xfrm>
            <a:off x="5383445" y="5267968"/>
            <a:ext cx="637034" cy="338554"/>
          </a:xfrm>
          <a:prstGeom prst="rect">
            <a:avLst/>
          </a:prstGeom>
          <a:noFill/>
        </p:spPr>
        <p:txBody>
          <a:bodyPr wrap="none" rtlCol="0">
            <a:spAutoFit/>
          </a:bodyPr>
          <a:lstStyle/>
          <a:p>
            <a:r>
              <a:rPr lang="en-US" sz="1600" dirty="0">
                <a:solidFill>
                  <a:srgbClr val="C00000"/>
                </a:solidFill>
              </a:rPr>
              <a:t>GOFS</a:t>
            </a:r>
          </a:p>
        </p:txBody>
      </p:sp>
      <p:sp>
        <p:nvSpPr>
          <p:cNvPr id="32" name="TextBox 31">
            <a:extLst>
              <a:ext uri="{FF2B5EF4-FFF2-40B4-BE49-F238E27FC236}">
                <a16:creationId xmlns:a16="http://schemas.microsoft.com/office/drawing/2014/main" id="{360B85B8-2F0A-BF4E-BB4E-1B1570741FDE}"/>
              </a:ext>
            </a:extLst>
          </p:cNvPr>
          <p:cNvSpPr txBox="1"/>
          <p:nvPr/>
        </p:nvSpPr>
        <p:spPr>
          <a:xfrm>
            <a:off x="3006925" y="725442"/>
            <a:ext cx="647934" cy="584775"/>
          </a:xfrm>
          <a:prstGeom prst="rect">
            <a:avLst/>
          </a:prstGeom>
          <a:noFill/>
        </p:spPr>
        <p:txBody>
          <a:bodyPr wrap="none" rtlCol="0">
            <a:spAutoFit/>
          </a:bodyPr>
          <a:lstStyle/>
          <a:p>
            <a:r>
              <a:rPr lang="en-US" sz="1600" dirty="0">
                <a:solidFill>
                  <a:srgbClr val="7030A0"/>
                </a:solidFill>
              </a:rPr>
              <a:t>POM </a:t>
            </a:r>
          </a:p>
          <a:p>
            <a:r>
              <a:rPr lang="en-US" sz="1600" dirty="0" err="1">
                <a:solidFill>
                  <a:srgbClr val="7030A0"/>
                </a:solidFill>
              </a:rPr>
              <a:t>Oper</a:t>
            </a:r>
            <a:endParaRPr lang="en-US" sz="1600" dirty="0">
              <a:solidFill>
                <a:srgbClr val="7030A0"/>
              </a:solidFill>
            </a:endParaRPr>
          </a:p>
        </p:txBody>
      </p:sp>
      <p:sp>
        <p:nvSpPr>
          <p:cNvPr id="33" name="TextBox 32">
            <a:extLst>
              <a:ext uri="{FF2B5EF4-FFF2-40B4-BE49-F238E27FC236}">
                <a16:creationId xmlns:a16="http://schemas.microsoft.com/office/drawing/2014/main" id="{7FB43AC7-8AB3-7D4A-AEAD-6D12BC5805A4}"/>
              </a:ext>
            </a:extLst>
          </p:cNvPr>
          <p:cNvSpPr txBox="1"/>
          <p:nvPr/>
        </p:nvSpPr>
        <p:spPr>
          <a:xfrm>
            <a:off x="3912140" y="428375"/>
            <a:ext cx="739277" cy="584775"/>
          </a:xfrm>
          <a:prstGeom prst="rect">
            <a:avLst/>
          </a:prstGeom>
          <a:noFill/>
        </p:spPr>
        <p:txBody>
          <a:bodyPr wrap="square" rtlCol="0">
            <a:spAutoFit/>
          </a:bodyPr>
          <a:lstStyle/>
          <a:p>
            <a:r>
              <a:rPr lang="en-US" sz="1600" dirty="0">
                <a:solidFill>
                  <a:schemeClr val="accent1">
                    <a:lumMod val="75000"/>
                  </a:schemeClr>
                </a:solidFill>
              </a:rPr>
              <a:t>POM </a:t>
            </a:r>
          </a:p>
          <a:p>
            <a:r>
              <a:rPr lang="en-US" sz="1600" dirty="0" err="1">
                <a:solidFill>
                  <a:schemeClr val="accent1">
                    <a:lumMod val="75000"/>
                  </a:schemeClr>
                </a:solidFill>
              </a:rPr>
              <a:t>Exp</a:t>
            </a:r>
            <a:endParaRPr lang="en-US" sz="1600" dirty="0">
              <a:solidFill>
                <a:schemeClr val="accent1">
                  <a:lumMod val="75000"/>
                </a:schemeClr>
              </a:solidFill>
            </a:endParaRPr>
          </a:p>
        </p:txBody>
      </p:sp>
      <p:sp>
        <p:nvSpPr>
          <p:cNvPr id="34" name="Oval 33">
            <a:extLst>
              <a:ext uri="{FF2B5EF4-FFF2-40B4-BE49-F238E27FC236}">
                <a16:creationId xmlns:a16="http://schemas.microsoft.com/office/drawing/2014/main" id="{48191ED2-610D-2640-906C-C9A1440BFC0E}"/>
              </a:ext>
            </a:extLst>
          </p:cNvPr>
          <p:cNvSpPr/>
          <p:nvPr/>
        </p:nvSpPr>
        <p:spPr>
          <a:xfrm rot="6322498">
            <a:off x="5706734" y="3112078"/>
            <a:ext cx="894345" cy="270455"/>
          </a:xfrm>
          <a:prstGeom prst="ellipse">
            <a:avLst/>
          </a:prstGeom>
          <a:solidFill>
            <a:schemeClr val="accent4">
              <a:lumMod val="60000"/>
              <a:lumOff val="40000"/>
              <a:alpha val="32157"/>
            </a:schemeClr>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04E6B73-1325-F74E-A6DF-43885C9D9CA3}"/>
              </a:ext>
            </a:extLst>
          </p:cNvPr>
          <p:cNvSpPr/>
          <p:nvPr/>
        </p:nvSpPr>
        <p:spPr>
          <a:xfrm>
            <a:off x="6169984" y="5575178"/>
            <a:ext cx="1090180" cy="584775"/>
          </a:xfrm>
          <a:prstGeom prst="rect">
            <a:avLst/>
          </a:prstGeom>
        </p:spPr>
        <p:txBody>
          <a:bodyPr wrap="square">
            <a:spAutoFit/>
          </a:bodyPr>
          <a:lstStyle/>
          <a:p>
            <a:r>
              <a:rPr lang="en-US" sz="1600" dirty="0">
                <a:solidFill>
                  <a:srgbClr val="00B050"/>
                </a:solidFill>
              </a:rPr>
              <a:t>HYCOM </a:t>
            </a:r>
          </a:p>
          <a:p>
            <a:r>
              <a:rPr lang="en-US" sz="1600" dirty="0" err="1">
                <a:solidFill>
                  <a:srgbClr val="00B050"/>
                </a:solidFill>
              </a:rPr>
              <a:t>Exp</a:t>
            </a:r>
            <a:endParaRPr lang="en-US" sz="1600" dirty="0">
              <a:solidFill>
                <a:srgbClr val="00B050"/>
              </a:solidFill>
            </a:endParaRPr>
          </a:p>
        </p:txBody>
      </p:sp>
    </p:spTree>
    <p:extLst>
      <p:ext uri="{BB962C8B-B14F-4D97-AF65-F5344CB8AC3E}">
        <p14:creationId xmlns:p14="http://schemas.microsoft.com/office/powerpoint/2010/main" val="10645670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BBFE1F-0AC1-8147-8D22-FB115192C195}"/>
              </a:ext>
            </a:extLst>
          </p:cNvPr>
          <p:cNvPicPr>
            <a:picLocks noChangeAspect="1"/>
          </p:cNvPicPr>
          <p:nvPr/>
        </p:nvPicPr>
        <p:blipFill>
          <a:blip r:embed="rId2"/>
          <a:stretch>
            <a:fillRect/>
          </a:stretch>
        </p:blipFill>
        <p:spPr>
          <a:xfrm>
            <a:off x="2780990" y="1092399"/>
            <a:ext cx="883382" cy="2185607"/>
          </a:xfrm>
          <a:prstGeom prst="rect">
            <a:avLst/>
          </a:prstGeom>
        </p:spPr>
      </p:pic>
      <p:pic>
        <p:nvPicPr>
          <p:cNvPr id="3" name="Picture 2">
            <a:extLst>
              <a:ext uri="{FF2B5EF4-FFF2-40B4-BE49-F238E27FC236}">
                <a16:creationId xmlns:a16="http://schemas.microsoft.com/office/drawing/2014/main" id="{14237C28-DB09-FC45-9BDA-0AC5175C6D69}"/>
              </a:ext>
            </a:extLst>
          </p:cNvPr>
          <p:cNvPicPr>
            <a:picLocks noChangeAspect="1"/>
          </p:cNvPicPr>
          <p:nvPr/>
        </p:nvPicPr>
        <p:blipFill>
          <a:blip r:embed="rId3"/>
          <a:stretch>
            <a:fillRect/>
          </a:stretch>
        </p:blipFill>
        <p:spPr>
          <a:xfrm>
            <a:off x="147604" y="1092399"/>
            <a:ext cx="2540000" cy="2197100"/>
          </a:xfrm>
          <a:prstGeom prst="rect">
            <a:avLst/>
          </a:prstGeom>
        </p:spPr>
      </p:pic>
      <p:sp>
        <p:nvSpPr>
          <p:cNvPr id="4" name="TextBox 3">
            <a:extLst>
              <a:ext uri="{FF2B5EF4-FFF2-40B4-BE49-F238E27FC236}">
                <a16:creationId xmlns:a16="http://schemas.microsoft.com/office/drawing/2014/main" id="{6E8F356A-C242-7545-ADA4-3BCF31AC5AD5}"/>
              </a:ext>
            </a:extLst>
          </p:cNvPr>
          <p:cNvSpPr txBox="1"/>
          <p:nvPr/>
        </p:nvSpPr>
        <p:spPr>
          <a:xfrm>
            <a:off x="409956" y="569179"/>
            <a:ext cx="2015295" cy="523220"/>
          </a:xfrm>
          <a:prstGeom prst="rect">
            <a:avLst/>
          </a:prstGeom>
          <a:noFill/>
        </p:spPr>
        <p:txBody>
          <a:bodyPr wrap="none" rtlCol="0">
            <a:spAutoFit/>
          </a:bodyPr>
          <a:lstStyle/>
          <a:p>
            <a:pPr algn="ctr"/>
            <a:r>
              <a:rPr lang="en-US" sz="1400" dirty="0"/>
              <a:t>MODIS Color Index </a:t>
            </a:r>
          </a:p>
          <a:p>
            <a:pPr algn="ctr"/>
            <a:r>
              <a:rPr lang="en-US" sz="1400" dirty="0"/>
              <a:t>Aug 25 /2019 17:50 GMT</a:t>
            </a:r>
          </a:p>
        </p:txBody>
      </p:sp>
    </p:spTree>
    <p:extLst>
      <p:ext uri="{BB962C8B-B14F-4D97-AF65-F5344CB8AC3E}">
        <p14:creationId xmlns:p14="http://schemas.microsoft.com/office/powerpoint/2010/main" val="30356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DD1AD4-936E-2E4B-ADBA-D4ACD56D3727}"/>
              </a:ext>
            </a:extLst>
          </p:cNvPr>
          <p:cNvSpPr txBox="1"/>
          <p:nvPr/>
        </p:nvSpPr>
        <p:spPr>
          <a:xfrm>
            <a:off x="3584017" y="0"/>
            <a:ext cx="1893467" cy="584775"/>
          </a:xfrm>
          <a:prstGeom prst="rect">
            <a:avLst/>
          </a:prstGeom>
          <a:noFill/>
        </p:spPr>
        <p:txBody>
          <a:bodyPr wrap="none" rtlCol="0">
            <a:spAutoFit/>
          </a:bodyPr>
          <a:lstStyle/>
          <a:p>
            <a:r>
              <a:rPr lang="en-US" sz="3200" dirty="0">
                <a:solidFill>
                  <a:schemeClr val="bg1"/>
                </a:solidFill>
                <a:latin typeface="Helvetica" pitchFamily="2" charset="0"/>
              </a:rPr>
              <a:t>Objective</a:t>
            </a:r>
          </a:p>
        </p:txBody>
      </p:sp>
      <p:sp>
        <p:nvSpPr>
          <p:cNvPr id="7" name="TextBox 6">
            <a:extLst>
              <a:ext uri="{FF2B5EF4-FFF2-40B4-BE49-F238E27FC236}">
                <a16:creationId xmlns:a16="http://schemas.microsoft.com/office/drawing/2014/main" id="{5E3E1C14-1379-0A44-9ED4-EB431CB3835C}"/>
              </a:ext>
            </a:extLst>
          </p:cNvPr>
          <p:cNvSpPr txBox="1"/>
          <p:nvPr/>
        </p:nvSpPr>
        <p:spPr>
          <a:xfrm>
            <a:off x="208092" y="689426"/>
            <a:ext cx="8436925" cy="2308324"/>
          </a:xfrm>
          <a:prstGeom prst="rect">
            <a:avLst/>
          </a:prstGeom>
          <a:noFill/>
        </p:spPr>
        <p:txBody>
          <a:bodyPr wrap="none" rtlCol="0">
            <a:spAutoFit/>
          </a:bodyPr>
          <a:lstStyle/>
          <a:p>
            <a:pPr marL="457200" indent="-457200">
              <a:buFont typeface="Arial" panose="020B0604020202020204" pitchFamily="34" charset="0"/>
              <a:buChar char="•"/>
            </a:pPr>
            <a:r>
              <a:rPr lang="en-US" sz="2400" dirty="0">
                <a:solidFill>
                  <a:srgbClr val="000000"/>
                </a:solidFill>
                <a:latin typeface="Helvetica" pitchFamily="2" charset="0"/>
                <a:ea typeface="Times New Roman" panose="02020603050405020304" pitchFamily="18" charset="0"/>
                <a:cs typeface="Calibri" panose="020F0502020204030204" pitchFamily="34" charset="0"/>
              </a:rPr>
              <a:t>Evaluate the ocean initial conditions in the Global Ocean </a:t>
            </a:r>
          </a:p>
          <a:p>
            <a:r>
              <a:rPr lang="en-US" sz="2400" dirty="0">
                <a:solidFill>
                  <a:srgbClr val="000000"/>
                </a:solidFill>
                <a:latin typeface="Helvetica" pitchFamily="2" charset="0"/>
                <a:ea typeface="Times New Roman" panose="02020603050405020304" pitchFamily="18" charset="0"/>
                <a:cs typeface="Calibri" panose="020F0502020204030204" pitchFamily="34" charset="0"/>
              </a:rPr>
              <a:t>     Forecasting System (GOFS 3.1) and the operational and </a:t>
            </a:r>
          </a:p>
          <a:p>
            <a:r>
              <a:rPr lang="en-US" sz="2400" dirty="0">
                <a:solidFill>
                  <a:srgbClr val="000000"/>
                </a:solidFill>
                <a:latin typeface="Helvetica" pitchFamily="2" charset="0"/>
                <a:ea typeface="Times New Roman" panose="02020603050405020304" pitchFamily="18" charset="0"/>
                <a:cs typeface="Calibri" panose="020F0502020204030204" pitchFamily="34" charset="0"/>
              </a:rPr>
              <a:t>     experimental HWRF-POM forecasting systems, using </a:t>
            </a:r>
          </a:p>
          <a:p>
            <a:r>
              <a:rPr lang="en-US" sz="2400" dirty="0">
                <a:solidFill>
                  <a:srgbClr val="000000"/>
                </a:solidFill>
                <a:latin typeface="Helvetica" pitchFamily="2" charset="0"/>
                <a:ea typeface="Times New Roman" panose="02020603050405020304" pitchFamily="18" charset="0"/>
                <a:cs typeface="Calibri" panose="020F0502020204030204" pitchFamily="34" charset="0"/>
              </a:rPr>
              <a:t>     temperature and salinity from a fleet of autonomous </a:t>
            </a:r>
          </a:p>
          <a:p>
            <a:r>
              <a:rPr lang="en-US" sz="2400" dirty="0">
                <a:solidFill>
                  <a:srgbClr val="000000"/>
                </a:solidFill>
                <a:latin typeface="Helvetica" pitchFamily="2" charset="0"/>
                <a:ea typeface="Times New Roman" panose="02020603050405020304" pitchFamily="18" charset="0"/>
                <a:cs typeface="Calibri" panose="020F0502020204030204" pitchFamily="34" charset="0"/>
              </a:rPr>
              <a:t>     underwater gliders, dedicated to hurricane research and</a:t>
            </a:r>
          </a:p>
          <a:p>
            <a:r>
              <a:rPr lang="en-US" sz="2400" dirty="0">
                <a:solidFill>
                  <a:srgbClr val="000000"/>
                </a:solidFill>
                <a:latin typeface="Helvetica" pitchFamily="2" charset="0"/>
                <a:cs typeface="Calibri" panose="020F0502020204030204" pitchFamily="34" charset="0"/>
              </a:rPr>
              <a:t>     operations</a:t>
            </a:r>
            <a:endParaRPr lang="en-US" sz="2800" dirty="0">
              <a:latin typeface="Helvetica" pitchFamily="2" charset="0"/>
            </a:endParaRPr>
          </a:p>
        </p:txBody>
      </p:sp>
      <p:pic>
        <p:nvPicPr>
          <p:cNvPr id="11" name="Picture 10">
            <a:extLst>
              <a:ext uri="{FF2B5EF4-FFF2-40B4-BE49-F238E27FC236}">
                <a16:creationId xmlns:a16="http://schemas.microsoft.com/office/drawing/2014/main" id="{34C0711C-5135-8443-A038-BA1F8141DD38}"/>
              </a:ext>
            </a:extLst>
          </p:cNvPr>
          <p:cNvPicPr>
            <a:picLocks noChangeAspect="1"/>
          </p:cNvPicPr>
          <p:nvPr/>
        </p:nvPicPr>
        <p:blipFill rotWithShape="1">
          <a:blip r:embed="rId2"/>
          <a:srcRect l="27583" t="10369" r="27124" b="2476"/>
          <a:stretch/>
        </p:blipFill>
        <p:spPr>
          <a:xfrm>
            <a:off x="5074392" y="2768751"/>
            <a:ext cx="3437980" cy="3966866"/>
          </a:xfrm>
          <a:prstGeom prst="rect">
            <a:avLst/>
          </a:prstGeom>
        </p:spPr>
      </p:pic>
      <p:pic>
        <p:nvPicPr>
          <p:cNvPr id="12" name="Picture 11">
            <a:extLst>
              <a:ext uri="{FF2B5EF4-FFF2-40B4-BE49-F238E27FC236}">
                <a16:creationId xmlns:a16="http://schemas.microsoft.com/office/drawing/2014/main" id="{E3A6D22C-33D0-394F-9E08-8C9EE5D594FB}"/>
              </a:ext>
            </a:extLst>
          </p:cNvPr>
          <p:cNvPicPr>
            <a:picLocks noChangeAspect="1"/>
          </p:cNvPicPr>
          <p:nvPr/>
        </p:nvPicPr>
        <p:blipFill rotWithShape="1">
          <a:blip r:embed="rId3"/>
          <a:srcRect l="19188" t="17178" r="19482" b="2047"/>
          <a:stretch/>
        </p:blipFill>
        <p:spPr>
          <a:xfrm>
            <a:off x="356903" y="3249546"/>
            <a:ext cx="3997129" cy="3156541"/>
          </a:xfrm>
          <a:prstGeom prst="rect">
            <a:avLst/>
          </a:prstGeom>
        </p:spPr>
      </p:pic>
      <p:sp>
        <p:nvSpPr>
          <p:cNvPr id="13" name="TextBox 12">
            <a:extLst>
              <a:ext uri="{FF2B5EF4-FFF2-40B4-BE49-F238E27FC236}">
                <a16:creationId xmlns:a16="http://schemas.microsoft.com/office/drawing/2014/main" id="{B68299C6-2EA1-524B-8798-2DD17802FBDD}"/>
              </a:ext>
            </a:extLst>
          </p:cNvPr>
          <p:cNvSpPr txBox="1"/>
          <p:nvPr/>
        </p:nvSpPr>
        <p:spPr>
          <a:xfrm>
            <a:off x="2355468" y="4282360"/>
            <a:ext cx="1954381" cy="646331"/>
          </a:xfrm>
          <a:prstGeom prst="rect">
            <a:avLst/>
          </a:prstGeom>
          <a:solidFill>
            <a:srgbClr val="F5F5F5">
              <a:alpha val="40000"/>
            </a:srgbClr>
          </a:solidFill>
        </p:spPr>
        <p:txBody>
          <a:bodyPr wrap="none" rtlCol="0">
            <a:spAutoFit/>
          </a:bodyPr>
          <a:lstStyle/>
          <a:p>
            <a:pPr algn="ctr"/>
            <a:r>
              <a:rPr lang="en-US" b="1" dirty="0"/>
              <a:t>Dorian</a:t>
            </a:r>
          </a:p>
          <a:p>
            <a:pPr algn="ctr"/>
            <a:r>
              <a:rPr lang="en-US" b="1" dirty="0"/>
              <a:t>Aug 20 – Sep 07</a:t>
            </a:r>
          </a:p>
        </p:txBody>
      </p:sp>
      <p:cxnSp>
        <p:nvCxnSpPr>
          <p:cNvPr id="14" name="Straight Connector 13">
            <a:extLst>
              <a:ext uri="{FF2B5EF4-FFF2-40B4-BE49-F238E27FC236}">
                <a16:creationId xmlns:a16="http://schemas.microsoft.com/office/drawing/2014/main" id="{75E9DCD6-A60F-DB4F-B9C8-6E82D5BEC162}"/>
              </a:ext>
            </a:extLst>
          </p:cNvPr>
          <p:cNvCxnSpPr>
            <a:cxnSpLocks/>
          </p:cNvCxnSpPr>
          <p:nvPr/>
        </p:nvCxnSpPr>
        <p:spPr>
          <a:xfrm flipH="1">
            <a:off x="3296773" y="2779731"/>
            <a:ext cx="1858201" cy="25286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AB811CE-02BD-254D-895B-3703D1D68A81}"/>
              </a:ext>
            </a:extLst>
          </p:cNvPr>
          <p:cNvCxnSpPr>
            <a:cxnSpLocks/>
          </p:cNvCxnSpPr>
          <p:nvPr/>
        </p:nvCxnSpPr>
        <p:spPr>
          <a:xfrm flipH="1" flipV="1">
            <a:off x="3278678" y="5987602"/>
            <a:ext cx="1876296" cy="6807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57B9D70-C969-2947-9213-BFC40E1DF393}"/>
              </a:ext>
            </a:extLst>
          </p:cNvPr>
          <p:cNvPicPr>
            <a:picLocks noChangeAspect="1"/>
          </p:cNvPicPr>
          <p:nvPr/>
        </p:nvPicPr>
        <p:blipFill>
          <a:blip r:embed="rId4"/>
          <a:stretch>
            <a:fillRect/>
          </a:stretch>
        </p:blipFill>
        <p:spPr>
          <a:xfrm>
            <a:off x="7437683" y="4921627"/>
            <a:ext cx="310896" cy="310896"/>
          </a:xfrm>
          <a:prstGeom prst="rect">
            <a:avLst/>
          </a:prstGeom>
        </p:spPr>
      </p:pic>
      <p:grpSp>
        <p:nvGrpSpPr>
          <p:cNvPr id="34" name="Group 33">
            <a:extLst>
              <a:ext uri="{FF2B5EF4-FFF2-40B4-BE49-F238E27FC236}">
                <a16:creationId xmlns:a16="http://schemas.microsoft.com/office/drawing/2014/main" id="{46574B91-D5D0-B14C-89DD-E3F12EB49C69}"/>
              </a:ext>
            </a:extLst>
          </p:cNvPr>
          <p:cNvGrpSpPr/>
          <p:nvPr/>
        </p:nvGrpSpPr>
        <p:grpSpPr>
          <a:xfrm>
            <a:off x="7975511" y="5527096"/>
            <a:ext cx="310896" cy="310896"/>
            <a:chOff x="7496729" y="2421175"/>
            <a:chExt cx="310896" cy="310896"/>
          </a:xfrm>
        </p:grpSpPr>
        <p:sp>
          <p:nvSpPr>
            <p:cNvPr id="35" name="Rectangle 34">
              <a:extLst>
                <a:ext uri="{FF2B5EF4-FFF2-40B4-BE49-F238E27FC236}">
                  <a16:creationId xmlns:a16="http://schemas.microsoft.com/office/drawing/2014/main" id="{C36F5359-84C6-7540-892E-67739FA4EFEC}"/>
                </a:ext>
              </a:extLst>
            </p:cNvPr>
            <p:cNvSpPr/>
            <p:nvPr/>
          </p:nvSpPr>
          <p:spPr>
            <a:xfrm>
              <a:off x="7602276" y="2527712"/>
              <a:ext cx="116961" cy="1197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F8ED66F9-F831-974E-B317-799F97524DDD}"/>
                </a:ext>
              </a:extLst>
            </p:cNvPr>
            <p:cNvPicPr>
              <a:picLocks noChangeAspect="1"/>
            </p:cNvPicPr>
            <p:nvPr/>
          </p:nvPicPr>
          <p:blipFill>
            <a:blip r:embed="rId5"/>
            <a:stretch>
              <a:fillRect/>
            </a:stretch>
          </p:blipFill>
          <p:spPr>
            <a:xfrm>
              <a:off x="7496729" y="2421175"/>
              <a:ext cx="310896" cy="310896"/>
            </a:xfrm>
            <a:prstGeom prst="rect">
              <a:avLst/>
            </a:prstGeom>
          </p:spPr>
        </p:pic>
      </p:grpSp>
      <p:grpSp>
        <p:nvGrpSpPr>
          <p:cNvPr id="37" name="Group 36">
            <a:extLst>
              <a:ext uri="{FF2B5EF4-FFF2-40B4-BE49-F238E27FC236}">
                <a16:creationId xmlns:a16="http://schemas.microsoft.com/office/drawing/2014/main" id="{572C2B92-77D0-BF4E-82DB-C3590E555772}"/>
              </a:ext>
            </a:extLst>
          </p:cNvPr>
          <p:cNvGrpSpPr/>
          <p:nvPr/>
        </p:nvGrpSpPr>
        <p:grpSpPr>
          <a:xfrm>
            <a:off x="8222501" y="5826637"/>
            <a:ext cx="310896" cy="310896"/>
            <a:chOff x="7496729" y="2421175"/>
            <a:chExt cx="310896" cy="310896"/>
          </a:xfrm>
        </p:grpSpPr>
        <p:sp>
          <p:nvSpPr>
            <p:cNvPr id="38" name="Rectangle 37">
              <a:extLst>
                <a:ext uri="{FF2B5EF4-FFF2-40B4-BE49-F238E27FC236}">
                  <a16:creationId xmlns:a16="http://schemas.microsoft.com/office/drawing/2014/main" id="{3A5DAAE2-5065-C34E-BD0A-F0F7D6927940}"/>
                </a:ext>
              </a:extLst>
            </p:cNvPr>
            <p:cNvSpPr/>
            <p:nvPr/>
          </p:nvSpPr>
          <p:spPr>
            <a:xfrm>
              <a:off x="7602276" y="2527712"/>
              <a:ext cx="116961" cy="1197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7FCD0F1-9DC8-874B-B143-6B5CCE173BF9}"/>
                </a:ext>
              </a:extLst>
            </p:cNvPr>
            <p:cNvPicPr>
              <a:picLocks noChangeAspect="1"/>
            </p:cNvPicPr>
            <p:nvPr/>
          </p:nvPicPr>
          <p:blipFill>
            <a:blip r:embed="rId5"/>
            <a:stretch>
              <a:fillRect/>
            </a:stretch>
          </p:blipFill>
          <p:spPr>
            <a:xfrm>
              <a:off x="7496729" y="2421175"/>
              <a:ext cx="310896" cy="310896"/>
            </a:xfrm>
            <a:prstGeom prst="rect">
              <a:avLst/>
            </a:prstGeom>
          </p:spPr>
        </p:pic>
      </p:grpSp>
      <p:pic>
        <p:nvPicPr>
          <p:cNvPr id="40" name="Picture 39">
            <a:extLst>
              <a:ext uri="{FF2B5EF4-FFF2-40B4-BE49-F238E27FC236}">
                <a16:creationId xmlns:a16="http://schemas.microsoft.com/office/drawing/2014/main" id="{AD4700AD-FAF9-5545-B679-2FB4A4DD21B2}"/>
              </a:ext>
            </a:extLst>
          </p:cNvPr>
          <p:cNvPicPr>
            <a:picLocks noChangeAspect="1"/>
          </p:cNvPicPr>
          <p:nvPr/>
        </p:nvPicPr>
        <p:blipFill>
          <a:blip r:embed="rId4"/>
          <a:stretch>
            <a:fillRect/>
          </a:stretch>
        </p:blipFill>
        <p:spPr>
          <a:xfrm>
            <a:off x="7159164" y="4495958"/>
            <a:ext cx="310896" cy="310896"/>
          </a:xfrm>
          <a:prstGeom prst="rect">
            <a:avLst/>
          </a:prstGeom>
        </p:spPr>
      </p:pic>
      <p:pic>
        <p:nvPicPr>
          <p:cNvPr id="41" name="Picture 40">
            <a:extLst>
              <a:ext uri="{FF2B5EF4-FFF2-40B4-BE49-F238E27FC236}">
                <a16:creationId xmlns:a16="http://schemas.microsoft.com/office/drawing/2014/main" id="{BCB04AE0-58E5-0B4D-84D1-39505629848C}"/>
              </a:ext>
            </a:extLst>
          </p:cNvPr>
          <p:cNvPicPr>
            <a:picLocks noChangeAspect="1"/>
          </p:cNvPicPr>
          <p:nvPr/>
        </p:nvPicPr>
        <p:blipFill>
          <a:blip r:embed="rId4"/>
          <a:stretch>
            <a:fillRect/>
          </a:stretch>
        </p:blipFill>
        <p:spPr>
          <a:xfrm>
            <a:off x="6796559" y="4112331"/>
            <a:ext cx="310896" cy="310896"/>
          </a:xfrm>
          <a:prstGeom prst="rect">
            <a:avLst/>
          </a:prstGeom>
        </p:spPr>
      </p:pic>
      <p:pic>
        <p:nvPicPr>
          <p:cNvPr id="42" name="Picture 41">
            <a:extLst>
              <a:ext uri="{FF2B5EF4-FFF2-40B4-BE49-F238E27FC236}">
                <a16:creationId xmlns:a16="http://schemas.microsoft.com/office/drawing/2014/main" id="{12754318-E720-7241-9010-BACB675788A4}"/>
              </a:ext>
            </a:extLst>
          </p:cNvPr>
          <p:cNvPicPr>
            <a:picLocks noChangeAspect="1"/>
          </p:cNvPicPr>
          <p:nvPr/>
        </p:nvPicPr>
        <p:blipFill>
          <a:blip r:embed="rId4"/>
          <a:stretch>
            <a:fillRect/>
          </a:stretch>
        </p:blipFill>
        <p:spPr>
          <a:xfrm>
            <a:off x="6560082" y="3560542"/>
            <a:ext cx="310896" cy="310896"/>
          </a:xfrm>
          <a:prstGeom prst="rect">
            <a:avLst/>
          </a:prstGeom>
        </p:spPr>
      </p:pic>
      <p:pic>
        <p:nvPicPr>
          <p:cNvPr id="43" name="Picture 42">
            <a:extLst>
              <a:ext uri="{FF2B5EF4-FFF2-40B4-BE49-F238E27FC236}">
                <a16:creationId xmlns:a16="http://schemas.microsoft.com/office/drawing/2014/main" id="{CCDADD8E-AEAE-FA4C-B533-00F0AEA7C2A2}"/>
              </a:ext>
            </a:extLst>
          </p:cNvPr>
          <p:cNvPicPr>
            <a:picLocks noChangeAspect="1"/>
          </p:cNvPicPr>
          <p:nvPr/>
        </p:nvPicPr>
        <p:blipFill>
          <a:blip r:embed="rId4"/>
          <a:stretch>
            <a:fillRect/>
          </a:stretch>
        </p:blipFill>
        <p:spPr>
          <a:xfrm>
            <a:off x="6334113" y="3071813"/>
            <a:ext cx="310896" cy="310896"/>
          </a:xfrm>
          <a:prstGeom prst="rect">
            <a:avLst/>
          </a:prstGeom>
        </p:spPr>
      </p:pic>
      <p:pic>
        <p:nvPicPr>
          <p:cNvPr id="44" name="Picture 43">
            <a:extLst>
              <a:ext uri="{FF2B5EF4-FFF2-40B4-BE49-F238E27FC236}">
                <a16:creationId xmlns:a16="http://schemas.microsoft.com/office/drawing/2014/main" id="{3B359B32-D713-B248-9DDD-7171905814F8}"/>
              </a:ext>
            </a:extLst>
          </p:cNvPr>
          <p:cNvPicPr>
            <a:picLocks noChangeAspect="1"/>
          </p:cNvPicPr>
          <p:nvPr/>
        </p:nvPicPr>
        <p:blipFill>
          <a:blip r:embed="rId4"/>
          <a:stretch>
            <a:fillRect/>
          </a:stretch>
        </p:blipFill>
        <p:spPr>
          <a:xfrm>
            <a:off x="6024063" y="2667164"/>
            <a:ext cx="310896" cy="310896"/>
          </a:xfrm>
          <a:prstGeom prst="rect">
            <a:avLst/>
          </a:prstGeom>
        </p:spPr>
      </p:pic>
    </p:spTree>
    <p:extLst>
      <p:ext uri="{BB962C8B-B14F-4D97-AF65-F5344CB8AC3E}">
        <p14:creationId xmlns:p14="http://schemas.microsoft.com/office/powerpoint/2010/main" val="424338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77ABCD-C361-3C46-ACA6-154C51406585}"/>
              </a:ext>
            </a:extLst>
          </p:cNvPr>
          <p:cNvSpPr txBox="1"/>
          <p:nvPr/>
        </p:nvSpPr>
        <p:spPr>
          <a:xfrm>
            <a:off x="3605954" y="0"/>
            <a:ext cx="2417650" cy="584775"/>
          </a:xfrm>
          <a:prstGeom prst="rect">
            <a:avLst/>
          </a:prstGeom>
          <a:noFill/>
        </p:spPr>
        <p:txBody>
          <a:bodyPr wrap="none" rtlCol="0">
            <a:spAutoFit/>
          </a:bodyPr>
          <a:lstStyle/>
          <a:p>
            <a:r>
              <a:rPr lang="en-US" sz="3200" dirty="0">
                <a:solidFill>
                  <a:schemeClr val="bg1"/>
                </a:solidFill>
                <a:latin typeface="Helvetica" pitchFamily="2" charset="0"/>
              </a:rPr>
              <a:t>Conclusions</a:t>
            </a:r>
          </a:p>
        </p:txBody>
      </p:sp>
      <p:sp>
        <p:nvSpPr>
          <p:cNvPr id="3" name="TextBox 2">
            <a:extLst>
              <a:ext uri="{FF2B5EF4-FFF2-40B4-BE49-F238E27FC236}">
                <a16:creationId xmlns:a16="http://schemas.microsoft.com/office/drawing/2014/main" id="{FEBA3769-F90F-1845-850B-EB9FAE6DFF95}"/>
              </a:ext>
            </a:extLst>
          </p:cNvPr>
          <p:cNvSpPr txBox="1"/>
          <p:nvPr/>
        </p:nvSpPr>
        <p:spPr>
          <a:xfrm>
            <a:off x="4929" y="693682"/>
            <a:ext cx="9308959" cy="2677656"/>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Helvetica" pitchFamily="2" charset="0"/>
              </a:rPr>
              <a:t>The oceans models evaluated here, GOFS and HWRF/POM </a:t>
            </a:r>
          </a:p>
          <a:p>
            <a:r>
              <a:rPr lang="en-US" sz="2400" dirty="0">
                <a:latin typeface="Helvetica" pitchFamily="2" charset="0"/>
              </a:rPr>
              <a:t>    operational and experimental, have a good skill in the bulk temp </a:t>
            </a:r>
          </a:p>
          <a:p>
            <a:r>
              <a:rPr lang="en-US" sz="2400" dirty="0">
                <a:latin typeface="Helvetica" pitchFamily="2" charset="0"/>
              </a:rPr>
              <a:t>    and salinity when hurricane Dorian was transitioning from </a:t>
            </a:r>
          </a:p>
          <a:p>
            <a:r>
              <a:rPr lang="en-US" sz="2400" dirty="0">
                <a:latin typeface="Helvetica" pitchFamily="2" charset="0"/>
              </a:rPr>
              <a:t>    tropical storm to category 1 hurricane. However, their skill is </a:t>
            </a:r>
          </a:p>
          <a:p>
            <a:r>
              <a:rPr lang="en-US" sz="2400" dirty="0">
                <a:latin typeface="Helvetica" pitchFamily="2" charset="0"/>
              </a:rPr>
              <a:t>    significantly reduced for surface quantities that are relevant to </a:t>
            </a:r>
          </a:p>
          <a:p>
            <a:r>
              <a:rPr lang="en-US" sz="2400" dirty="0">
                <a:latin typeface="Helvetica" pitchFamily="2" charset="0"/>
              </a:rPr>
              <a:t>    the atmosphere/ocean heat fluxes such as temperature in the </a:t>
            </a:r>
          </a:p>
          <a:p>
            <a:r>
              <a:rPr lang="en-US" sz="2400" dirty="0">
                <a:latin typeface="Helvetica" pitchFamily="2" charset="0"/>
              </a:rPr>
              <a:t>    mixed layer, ocean heat content and T100</a:t>
            </a:r>
          </a:p>
        </p:txBody>
      </p:sp>
      <p:sp>
        <p:nvSpPr>
          <p:cNvPr id="4" name="Rectangle 3">
            <a:extLst>
              <a:ext uri="{FF2B5EF4-FFF2-40B4-BE49-F238E27FC236}">
                <a16:creationId xmlns:a16="http://schemas.microsoft.com/office/drawing/2014/main" id="{D8B5996C-2949-484F-86E1-DDB957339051}"/>
              </a:ext>
            </a:extLst>
          </p:cNvPr>
          <p:cNvSpPr/>
          <p:nvPr/>
        </p:nvSpPr>
        <p:spPr>
          <a:xfrm>
            <a:off x="78502" y="3390900"/>
            <a:ext cx="8817138" cy="1569660"/>
          </a:xfrm>
          <a:prstGeom prst="rect">
            <a:avLst/>
          </a:prstGeom>
        </p:spPr>
        <p:txBody>
          <a:bodyPr wrap="square">
            <a:spAutoFit/>
          </a:bodyPr>
          <a:lstStyle/>
          <a:p>
            <a:pPr marL="342900" indent="-342900">
              <a:buFont typeface="Arial" panose="020B0604020202020204" pitchFamily="34" charset="0"/>
              <a:buChar char="•"/>
            </a:pPr>
            <a:r>
              <a:rPr lang="en-US" sz="2400" dirty="0">
                <a:latin typeface="Helvetica" pitchFamily="2" charset="0"/>
              </a:rPr>
              <a:t>The evolution of the temperature in the mixed layer in the Caribbean is highly influenced by the barrier layer. This barrier layer is poorly represented in the ocean models evaluated here……………….   </a:t>
            </a:r>
            <a:endParaRPr lang="en-US" sz="2400" dirty="0"/>
          </a:p>
        </p:txBody>
      </p:sp>
      <p:sp>
        <p:nvSpPr>
          <p:cNvPr id="5" name="Oval 4">
            <a:extLst>
              <a:ext uri="{FF2B5EF4-FFF2-40B4-BE49-F238E27FC236}">
                <a16:creationId xmlns:a16="http://schemas.microsoft.com/office/drawing/2014/main" id="{C5F5C1F5-C996-4B4B-BE1F-4B9E762264F6}"/>
              </a:ext>
            </a:extLst>
          </p:cNvPr>
          <p:cNvSpPr/>
          <p:nvPr/>
        </p:nvSpPr>
        <p:spPr>
          <a:xfrm>
            <a:off x="3378820" y="5475249"/>
            <a:ext cx="914400" cy="9144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984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26B13B-E47C-624A-9D9B-FDB9896BCC36}"/>
              </a:ext>
            </a:extLst>
          </p:cNvPr>
          <p:cNvPicPr>
            <a:picLocks noChangeAspect="1"/>
          </p:cNvPicPr>
          <p:nvPr/>
        </p:nvPicPr>
        <p:blipFill rotWithShape="1">
          <a:blip r:embed="rId2"/>
          <a:srcRect l="19188" t="17178" r="19482" b="2047"/>
          <a:stretch/>
        </p:blipFill>
        <p:spPr>
          <a:xfrm>
            <a:off x="1077780" y="698137"/>
            <a:ext cx="7064640" cy="5578960"/>
          </a:xfrm>
          <a:prstGeom prst="rect">
            <a:avLst/>
          </a:prstGeom>
        </p:spPr>
      </p:pic>
      <p:sp>
        <p:nvSpPr>
          <p:cNvPr id="3" name="TextBox 2">
            <a:extLst>
              <a:ext uri="{FF2B5EF4-FFF2-40B4-BE49-F238E27FC236}">
                <a16:creationId xmlns:a16="http://schemas.microsoft.com/office/drawing/2014/main" id="{A2135C0D-ACED-A54B-AD36-99EBBAEAFA33}"/>
              </a:ext>
            </a:extLst>
          </p:cNvPr>
          <p:cNvSpPr txBox="1"/>
          <p:nvPr/>
        </p:nvSpPr>
        <p:spPr>
          <a:xfrm>
            <a:off x="4610100" y="3220207"/>
            <a:ext cx="2247900" cy="646331"/>
          </a:xfrm>
          <a:prstGeom prst="rect">
            <a:avLst/>
          </a:prstGeom>
          <a:solidFill>
            <a:srgbClr val="F5F5F5">
              <a:alpha val="40000"/>
            </a:srgbClr>
          </a:solidFill>
        </p:spPr>
        <p:txBody>
          <a:bodyPr wrap="square" rtlCol="0">
            <a:spAutoFit/>
          </a:bodyPr>
          <a:lstStyle/>
          <a:p>
            <a:pPr algn="ctr"/>
            <a:r>
              <a:rPr lang="en-US" b="1" dirty="0"/>
              <a:t>Hurricane Dorian</a:t>
            </a:r>
          </a:p>
          <a:p>
            <a:pPr algn="ctr"/>
            <a:r>
              <a:rPr lang="en-US" b="1" dirty="0"/>
              <a:t>Aug 20 – Sep 07</a:t>
            </a:r>
          </a:p>
        </p:txBody>
      </p:sp>
    </p:spTree>
    <p:extLst>
      <p:ext uri="{BB962C8B-B14F-4D97-AF65-F5344CB8AC3E}">
        <p14:creationId xmlns:p14="http://schemas.microsoft.com/office/powerpoint/2010/main" val="334846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47164A-EDCD-EE41-9FFF-54E598FE9F27}"/>
              </a:ext>
            </a:extLst>
          </p:cNvPr>
          <p:cNvSpPr txBox="1"/>
          <p:nvPr/>
        </p:nvSpPr>
        <p:spPr>
          <a:xfrm>
            <a:off x="1266092" y="-54240"/>
            <a:ext cx="7139354" cy="707886"/>
          </a:xfrm>
          <a:prstGeom prst="rect">
            <a:avLst/>
          </a:prstGeom>
          <a:noFill/>
          <a:ln>
            <a:noFill/>
          </a:ln>
        </p:spPr>
        <p:txBody>
          <a:bodyPr wrap="square" rtlCol="0">
            <a:spAutoFit/>
          </a:bodyPr>
          <a:lstStyle/>
          <a:p>
            <a:r>
              <a:rPr lang="en-US" sz="4000" dirty="0">
                <a:solidFill>
                  <a:schemeClr val="bg1"/>
                </a:solidFill>
              </a:rPr>
              <a:t>Evaluation of Initial Conditions</a:t>
            </a:r>
          </a:p>
        </p:txBody>
      </p:sp>
      <p:grpSp>
        <p:nvGrpSpPr>
          <p:cNvPr id="2" name="Group 1">
            <a:extLst>
              <a:ext uri="{FF2B5EF4-FFF2-40B4-BE49-F238E27FC236}">
                <a16:creationId xmlns:a16="http://schemas.microsoft.com/office/drawing/2014/main" id="{B56F1A21-D3F7-064F-8C51-1DB0FE7B2F9F}"/>
              </a:ext>
            </a:extLst>
          </p:cNvPr>
          <p:cNvGrpSpPr/>
          <p:nvPr/>
        </p:nvGrpSpPr>
        <p:grpSpPr>
          <a:xfrm>
            <a:off x="2249007" y="299703"/>
            <a:ext cx="5173524" cy="5920957"/>
            <a:chOff x="2277279" y="1427696"/>
            <a:chExt cx="4624684" cy="5430304"/>
          </a:xfrm>
        </p:grpSpPr>
        <p:pic>
          <p:nvPicPr>
            <p:cNvPr id="16" name="Picture 15">
              <a:extLst>
                <a:ext uri="{FF2B5EF4-FFF2-40B4-BE49-F238E27FC236}">
                  <a16:creationId xmlns:a16="http://schemas.microsoft.com/office/drawing/2014/main" id="{B2DB0BDB-06F1-4042-AD25-D12602C1BDD5}"/>
                </a:ext>
              </a:extLst>
            </p:cNvPr>
            <p:cNvPicPr>
              <a:picLocks noChangeAspect="1"/>
            </p:cNvPicPr>
            <p:nvPr/>
          </p:nvPicPr>
          <p:blipFill rotWithShape="1">
            <a:blip r:embed="rId2"/>
            <a:srcRect l="27583" t="10369" r="27124" b="2476"/>
            <a:stretch/>
          </p:blipFill>
          <p:spPr>
            <a:xfrm>
              <a:off x="2277279" y="1522843"/>
              <a:ext cx="4623842" cy="5335157"/>
            </a:xfrm>
            <a:prstGeom prst="rect">
              <a:avLst/>
            </a:prstGeom>
          </p:spPr>
        </p:pic>
        <p:pic>
          <p:nvPicPr>
            <p:cNvPr id="8" name="Picture 7">
              <a:extLst>
                <a:ext uri="{FF2B5EF4-FFF2-40B4-BE49-F238E27FC236}">
                  <a16:creationId xmlns:a16="http://schemas.microsoft.com/office/drawing/2014/main" id="{58B53FEE-B0CD-EB4B-891B-25D4BC477389}"/>
                </a:ext>
              </a:extLst>
            </p:cNvPr>
            <p:cNvPicPr>
              <a:picLocks noChangeAspect="1"/>
            </p:cNvPicPr>
            <p:nvPr/>
          </p:nvPicPr>
          <p:blipFill>
            <a:blip r:embed="rId3"/>
            <a:stretch>
              <a:fillRect/>
            </a:stretch>
          </p:blipFill>
          <p:spPr>
            <a:xfrm>
              <a:off x="5513593" y="4445949"/>
              <a:ext cx="320040" cy="320040"/>
            </a:xfrm>
            <a:prstGeom prst="rect">
              <a:avLst/>
            </a:prstGeom>
          </p:spPr>
        </p:pic>
        <p:grpSp>
          <p:nvGrpSpPr>
            <p:cNvPr id="12" name="Group 11">
              <a:extLst>
                <a:ext uri="{FF2B5EF4-FFF2-40B4-BE49-F238E27FC236}">
                  <a16:creationId xmlns:a16="http://schemas.microsoft.com/office/drawing/2014/main" id="{1F89F6A9-0188-8F4B-93F0-6ED10C92344C}"/>
                </a:ext>
              </a:extLst>
            </p:cNvPr>
            <p:cNvGrpSpPr/>
            <p:nvPr/>
          </p:nvGrpSpPr>
          <p:grpSpPr>
            <a:xfrm>
              <a:off x="6581923" y="5740045"/>
              <a:ext cx="320040" cy="320040"/>
              <a:chOff x="7487501" y="2411947"/>
              <a:chExt cx="320040" cy="320040"/>
            </a:xfrm>
          </p:grpSpPr>
          <p:sp>
            <p:nvSpPr>
              <p:cNvPr id="5" name="Rectangle 4">
                <a:extLst>
                  <a:ext uri="{FF2B5EF4-FFF2-40B4-BE49-F238E27FC236}">
                    <a16:creationId xmlns:a16="http://schemas.microsoft.com/office/drawing/2014/main" id="{CFC593BB-E01C-D249-A62B-DDF81C2D7E64}"/>
                  </a:ext>
                </a:extLst>
              </p:cNvPr>
              <p:cNvSpPr/>
              <p:nvPr/>
            </p:nvSpPr>
            <p:spPr>
              <a:xfrm>
                <a:off x="7602276" y="2527712"/>
                <a:ext cx="116961" cy="1197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504FD70-9C15-2B48-A175-39056DF48878}"/>
                  </a:ext>
                </a:extLst>
              </p:cNvPr>
              <p:cNvPicPr>
                <a:picLocks noChangeAspect="1"/>
              </p:cNvPicPr>
              <p:nvPr/>
            </p:nvPicPr>
            <p:blipFill>
              <a:blip r:embed="rId4"/>
              <a:stretch>
                <a:fillRect/>
              </a:stretch>
            </p:blipFill>
            <p:spPr>
              <a:xfrm>
                <a:off x="7487501" y="2411947"/>
                <a:ext cx="320040" cy="320040"/>
              </a:xfrm>
              <a:prstGeom prst="rect">
                <a:avLst/>
              </a:prstGeom>
            </p:spPr>
          </p:pic>
        </p:grpSp>
        <p:grpSp>
          <p:nvGrpSpPr>
            <p:cNvPr id="24" name="Group 23">
              <a:extLst>
                <a:ext uri="{FF2B5EF4-FFF2-40B4-BE49-F238E27FC236}">
                  <a16:creationId xmlns:a16="http://schemas.microsoft.com/office/drawing/2014/main" id="{0C136128-288C-5147-B2DB-35D9F29F6AB5}"/>
                </a:ext>
              </a:extLst>
            </p:cNvPr>
            <p:cNvGrpSpPr/>
            <p:nvPr/>
          </p:nvGrpSpPr>
          <p:grpSpPr>
            <a:xfrm>
              <a:off x="6187916" y="5256830"/>
              <a:ext cx="320040" cy="320040"/>
              <a:chOff x="7487501" y="2411947"/>
              <a:chExt cx="320040" cy="320040"/>
            </a:xfrm>
          </p:grpSpPr>
          <p:sp>
            <p:nvSpPr>
              <p:cNvPr id="25" name="Rectangle 24">
                <a:extLst>
                  <a:ext uri="{FF2B5EF4-FFF2-40B4-BE49-F238E27FC236}">
                    <a16:creationId xmlns:a16="http://schemas.microsoft.com/office/drawing/2014/main" id="{EDCF50C7-CEFD-144A-ACDF-C46A8DD3C3B3}"/>
                  </a:ext>
                </a:extLst>
              </p:cNvPr>
              <p:cNvSpPr/>
              <p:nvPr/>
            </p:nvSpPr>
            <p:spPr>
              <a:xfrm>
                <a:off x="7602276" y="2527712"/>
                <a:ext cx="116961" cy="1197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8D60B0EA-E2D7-5848-8989-C568B1D648FA}"/>
                  </a:ext>
                </a:extLst>
              </p:cNvPr>
              <p:cNvPicPr>
                <a:picLocks noChangeAspect="1"/>
              </p:cNvPicPr>
              <p:nvPr/>
            </p:nvPicPr>
            <p:blipFill>
              <a:blip r:embed="rId4"/>
              <a:stretch>
                <a:fillRect/>
              </a:stretch>
            </p:blipFill>
            <p:spPr>
              <a:xfrm>
                <a:off x="7487501" y="2411947"/>
                <a:ext cx="320040" cy="320040"/>
              </a:xfrm>
              <a:prstGeom prst="rect">
                <a:avLst/>
              </a:prstGeom>
            </p:spPr>
          </p:pic>
        </p:grpSp>
        <p:pic>
          <p:nvPicPr>
            <p:cNvPr id="27" name="Picture 26">
              <a:extLst>
                <a:ext uri="{FF2B5EF4-FFF2-40B4-BE49-F238E27FC236}">
                  <a16:creationId xmlns:a16="http://schemas.microsoft.com/office/drawing/2014/main" id="{8A48F2C5-0069-A148-A0A6-4246F8F71420}"/>
                </a:ext>
              </a:extLst>
            </p:cNvPr>
            <p:cNvPicPr>
              <a:picLocks noChangeAspect="1"/>
            </p:cNvPicPr>
            <p:nvPr/>
          </p:nvPicPr>
          <p:blipFill>
            <a:blip r:embed="rId3"/>
            <a:stretch>
              <a:fillRect/>
            </a:stretch>
          </p:blipFill>
          <p:spPr>
            <a:xfrm>
              <a:off x="5130734" y="3851218"/>
              <a:ext cx="320040" cy="320040"/>
            </a:xfrm>
            <a:prstGeom prst="rect">
              <a:avLst/>
            </a:prstGeom>
          </p:spPr>
        </p:pic>
        <p:pic>
          <p:nvPicPr>
            <p:cNvPr id="28" name="Picture 27">
              <a:extLst>
                <a:ext uri="{FF2B5EF4-FFF2-40B4-BE49-F238E27FC236}">
                  <a16:creationId xmlns:a16="http://schemas.microsoft.com/office/drawing/2014/main" id="{9EA0F256-F1EE-8B49-A29F-789C9A6C6526}"/>
                </a:ext>
              </a:extLst>
            </p:cNvPr>
            <p:cNvPicPr>
              <a:picLocks noChangeAspect="1"/>
            </p:cNvPicPr>
            <p:nvPr/>
          </p:nvPicPr>
          <p:blipFill>
            <a:blip r:embed="rId3"/>
            <a:stretch>
              <a:fillRect/>
            </a:stretch>
          </p:blipFill>
          <p:spPr>
            <a:xfrm>
              <a:off x="4658669" y="3323397"/>
              <a:ext cx="320040" cy="320040"/>
            </a:xfrm>
            <a:prstGeom prst="rect">
              <a:avLst/>
            </a:prstGeom>
          </p:spPr>
        </p:pic>
        <p:pic>
          <p:nvPicPr>
            <p:cNvPr id="29" name="Picture 28">
              <a:extLst>
                <a:ext uri="{FF2B5EF4-FFF2-40B4-BE49-F238E27FC236}">
                  <a16:creationId xmlns:a16="http://schemas.microsoft.com/office/drawing/2014/main" id="{652C1EC5-66C6-6E4B-9AB3-22B1D6759B68}"/>
                </a:ext>
              </a:extLst>
            </p:cNvPr>
            <p:cNvPicPr>
              <a:picLocks noChangeAspect="1"/>
            </p:cNvPicPr>
            <p:nvPr/>
          </p:nvPicPr>
          <p:blipFill>
            <a:blip r:embed="rId3"/>
            <a:stretch>
              <a:fillRect/>
            </a:stretch>
          </p:blipFill>
          <p:spPr>
            <a:xfrm>
              <a:off x="4342722" y="2628305"/>
              <a:ext cx="320040" cy="320040"/>
            </a:xfrm>
            <a:prstGeom prst="rect">
              <a:avLst/>
            </a:prstGeom>
          </p:spPr>
        </p:pic>
        <p:pic>
          <p:nvPicPr>
            <p:cNvPr id="30" name="Picture 29">
              <a:extLst>
                <a:ext uri="{FF2B5EF4-FFF2-40B4-BE49-F238E27FC236}">
                  <a16:creationId xmlns:a16="http://schemas.microsoft.com/office/drawing/2014/main" id="{DA18F9F3-7C06-784C-A957-9B7FA4381749}"/>
                </a:ext>
              </a:extLst>
            </p:cNvPr>
            <p:cNvPicPr>
              <a:picLocks noChangeAspect="1"/>
            </p:cNvPicPr>
            <p:nvPr/>
          </p:nvPicPr>
          <p:blipFill>
            <a:blip r:embed="rId3"/>
            <a:stretch>
              <a:fillRect/>
            </a:stretch>
          </p:blipFill>
          <p:spPr>
            <a:xfrm>
              <a:off x="3993321" y="1977819"/>
              <a:ext cx="320040" cy="320040"/>
            </a:xfrm>
            <a:prstGeom prst="rect">
              <a:avLst/>
            </a:prstGeom>
          </p:spPr>
        </p:pic>
        <p:pic>
          <p:nvPicPr>
            <p:cNvPr id="31" name="Picture 30">
              <a:extLst>
                <a:ext uri="{FF2B5EF4-FFF2-40B4-BE49-F238E27FC236}">
                  <a16:creationId xmlns:a16="http://schemas.microsoft.com/office/drawing/2014/main" id="{CCBCC54C-ABF3-EC44-8FCB-E677E6995AE5}"/>
                </a:ext>
              </a:extLst>
            </p:cNvPr>
            <p:cNvPicPr>
              <a:picLocks noChangeAspect="1"/>
            </p:cNvPicPr>
            <p:nvPr/>
          </p:nvPicPr>
          <p:blipFill>
            <a:blip r:embed="rId3"/>
            <a:stretch>
              <a:fillRect/>
            </a:stretch>
          </p:blipFill>
          <p:spPr>
            <a:xfrm>
              <a:off x="3565859" y="1427696"/>
              <a:ext cx="320040" cy="320040"/>
            </a:xfrm>
            <a:prstGeom prst="rect">
              <a:avLst/>
            </a:prstGeom>
          </p:spPr>
        </p:pic>
      </p:grpSp>
    </p:spTree>
    <p:extLst>
      <p:ext uri="{BB962C8B-B14F-4D97-AF65-F5344CB8AC3E}">
        <p14:creationId xmlns:p14="http://schemas.microsoft.com/office/powerpoint/2010/main" val="939975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482E4A-79FA-E544-B9ED-DCB913D97607}"/>
              </a:ext>
            </a:extLst>
          </p:cNvPr>
          <p:cNvPicPr>
            <a:picLocks noChangeAspect="1"/>
          </p:cNvPicPr>
          <p:nvPr/>
        </p:nvPicPr>
        <p:blipFill>
          <a:blip r:embed="rId2"/>
          <a:stretch>
            <a:fillRect/>
          </a:stretch>
        </p:blipFill>
        <p:spPr>
          <a:xfrm>
            <a:off x="333011" y="1018780"/>
            <a:ext cx="5619216" cy="4996546"/>
          </a:xfrm>
          <a:prstGeom prst="rect">
            <a:avLst/>
          </a:prstGeom>
        </p:spPr>
      </p:pic>
      <p:sp>
        <p:nvSpPr>
          <p:cNvPr id="2" name="TextBox 1">
            <a:extLst>
              <a:ext uri="{FF2B5EF4-FFF2-40B4-BE49-F238E27FC236}">
                <a16:creationId xmlns:a16="http://schemas.microsoft.com/office/drawing/2014/main" id="{A0F55E58-18DD-334E-BBFF-15977A59D907}"/>
              </a:ext>
            </a:extLst>
          </p:cNvPr>
          <p:cNvSpPr txBox="1"/>
          <p:nvPr/>
        </p:nvSpPr>
        <p:spPr>
          <a:xfrm>
            <a:off x="2201084" y="35169"/>
            <a:ext cx="5118902" cy="584775"/>
          </a:xfrm>
          <a:prstGeom prst="rect">
            <a:avLst/>
          </a:prstGeom>
          <a:noFill/>
        </p:spPr>
        <p:txBody>
          <a:bodyPr wrap="none" rtlCol="0">
            <a:spAutoFit/>
          </a:bodyPr>
          <a:lstStyle/>
          <a:p>
            <a:r>
              <a:rPr lang="en-US" sz="3200" dirty="0">
                <a:solidFill>
                  <a:schemeClr val="bg1"/>
                </a:solidFill>
                <a:latin typeface="Helvetica" pitchFamily="2" charset="0"/>
              </a:rPr>
              <a:t>Normalized Taylor Diagram</a:t>
            </a:r>
          </a:p>
        </p:txBody>
      </p:sp>
      <p:sp>
        <p:nvSpPr>
          <p:cNvPr id="30" name="Chord 29">
            <a:extLst>
              <a:ext uri="{FF2B5EF4-FFF2-40B4-BE49-F238E27FC236}">
                <a16:creationId xmlns:a16="http://schemas.microsoft.com/office/drawing/2014/main" id="{7DAEFA6F-EEF4-E949-AD7F-5ACFF1B2B7D6}"/>
              </a:ext>
            </a:extLst>
          </p:cNvPr>
          <p:cNvSpPr/>
          <p:nvPr/>
        </p:nvSpPr>
        <p:spPr>
          <a:xfrm rot="6799861">
            <a:off x="2705972" y="4954921"/>
            <a:ext cx="977322" cy="1011298"/>
          </a:xfrm>
          <a:prstGeom prst="chord">
            <a:avLst>
              <a:gd name="adj1" fmla="val 4312891"/>
              <a:gd name="adj2" fmla="val 14493424"/>
            </a:avLst>
          </a:prstGeom>
          <a:solidFill>
            <a:schemeClr val="accent5">
              <a:lumMod val="40000"/>
              <a:lumOff val="60000"/>
              <a:alpha val="76078"/>
            </a:schemeClr>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5FBA28F4-362A-4F4A-97C4-7924581BD4FA}"/>
              </a:ext>
            </a:extLst>
          </p:cNvPr>
          <p:cNvSpPr txBox="1"/>
          <p:nvPr/>
        </p:nvSpPr>
        <p:spPr>
          <a:xfrm>
            <a:off x="1534369" y="2046936"/>
            <a:ext cx="2110898" cy="1077218"/>
          </a:xfrm>
          <a:prstGeom prst="rect">
            <a:avLst/>
          </a:prstGeom>
          <a:noFill/>
        </p:spPr>
        <p:txBody>
          <a:bodyPr wrap="square" rtlCol="0">
            <a:spAutoFit/>
          </a:bodyPr>
          <a:lstStyle/>
          <a:p>
            <a:pPr algn="ctr"/>
            <a:r>
              <a:rPr lang="en-US" sz="3200" dirty="0"/>
              <a:t>Accurate </a:t>
            </a:r>
          </a:p>
          <a:p>
            <a:pPr algn="ctr"/>
            <a:r>
              <a:rPr lang="en-US" sz="3200" dirty="0"/>
              <a:t>model</a:t>
            </a:r>
          </a:p>
        </p:txBody>
      </p:sp>
      <p:sp>
        <p:nvSpPr>
          <p:cNvPr id="20" name="Arc 19">
            <a:extLst>
              <a:ext uri="{FF2B5EF4-FFF2-40B4-BE49-F238E27FC236}">
                <a16:creationId xmlns:a16="http://schemas.microsoft.com/office/drawing/2014/main" id="{2352C681-A950-A24C-AB09-6AA84D08FE0A}"/>
              </a:ext>
            </a:extLst>
          </p:cNvPr>
          <p:cNvSpPr/>
          <p:nvPr/>
        </p:nvSpPr>
        <p:spPr>
          <a:xfrm>
            <a:off x="-822039" y="3456878"/>
            <a:ext cx="4000139" cy="3838112"/>
          </a:xfrm>
          <a:prstGeom prst="arc">
            <a:avLst>
              <a:gd name="adj1" fmla="val 16200000"/>
              <a:gd name="adj2" fmla="val 31489"/>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22FF9CB9-1060-BF41-B15F-422E7D15BE0C}"/>
              </a:ext>
            </a:extLst>
          </p:cNvPr>
          <p:cNvCxnSpPr>
            <a:cxnSpLocks/>
          </p:cNvCxnSpPr>
          <p:nvPr/>
        </p:nvCxnSpPr>
        <p:spPr>
          <a:xfrm flipV="1">
            <a:off x="1191769" y="2585545"/>
            <a:ext cx="2796098" cy="2796937"/>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8900826-DE29-974D-9FB1-AA0BCCC1DF84}"/>
              </a:ext>
            </a:extLst>
          </p:cNvPr>
          <p:cNvSpPr/>
          <p:nvPr/>
        </p:nvSpPr>
        <p:spPr>
          <a:xfrm>
            <a:off x="3095179" y="5339829"/>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6870DE0B-FEBB-6743-BE78-449F8BE3DC82}"/>
              </a:ext>
            </a:extLst>
          </p:cNvPr>
          <p:cNvCxnSpPr>
            <a:cxnSpLocks/>
          </p:cNvCxnSpPr>
          <p:nvPr/>
        </p:nvCxnSpPr>
        <p:spPr>
          <a:xfrm>
            <a:off x="2815848" y="3050271"/>
            <a:ext cx="416491" cy="2090440"/>
          </a:xfrm>
          <a:prstGeom prst="straightConnector1">
            <a:avLst/>
          </a:prstGeom>
          <a:ln w="63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45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C65004-4C04-BB4D-A517-3BE413E1DB99}"/>
              </a:ext>
            </a:extLst>
          </p:cNvPr>
          <p:cNvGrpSpPr/>
          <p:nvPr/>
        </p:nvGrpSpPr>
        <p:grpSpPr>
          <a:xfrm>
            <a:off x="936702" y="706028"/>
            <a:ext cx="7140905" cy="5772434"/>
            <a:chOff x="-193040" y="956708"/>
            <a:chExt cx="6290394" cy="4802344"/>
          </a:xfrm>
        </p:grpSpPr>
        <p:grpSp>
          <p:nvGrpSpPr>
            <p:cNvPr id="3" name="Group 2">
              <a:extLst>
                <a:ext uri="{FF2B5EF4-FFF2-40B4-BE49-F238E27FC236}">
                  <a16:creationId xmlns:a16="http://schemas.microsoft.com/office/drawing/2014/main" id="{2A158D32-E027-CB46-B92A-4373B934D605}"/>
                </a:ext>
              </a:extLst>
            </p:cNvPr>
            <p:cNvGrpSpPr/>
            <p:nvPr/>
          </p:nvGrpSpPr>
          <p:grpSpPr>
            <a:xfrm>
              <a:off x="-193040" y="956708"/>
              <a:ext cx="6290394" cy="4802344"/>
              <a:chOff x="-182880" y="956708"/>
              <a:chExt cx="6290394" cy="4802344"/>
            </a:xfrm>
          </p:grpSpPr>
          <p:grpSp>
            <p:nvGrpSpPr>
              <p:cNvPr id="5" name="Group 4">
                <a:extLst>
                  <a:ext uri="{FF2B5EF4-FFF2-40B4-BE49-F238E27FC236}">
                    <a16:creationId xmlns:a16="http://schemas.microsoft.com/office/drawing/2014/main" id="{F9602BA3-9790-9A47-9949-7AFE8265FE9E}"/>
                  </a:ext>
                </a:extLst>
              </p:cNvPr>
              <p:cNvGrpSpPr/>
              <p:nvPr/>
            </p:nvGrpSpPr>
            <p:grpSpPr>
              <a:xfrm>
                <a:off x="-182880" y="956708"/>
                <a:ext cx="6290394" cy="4802344"/>
                <a:chOff x="10160" y="956708"/>
                <a:chExt cx="6290394" cy="4802344"/>
              </a:xfrm>
            </p:grpSpPr>
            <p:pic>
              <p:nvPicPr>
                <p:cNvPr id="8" name="Picture 7">
                  <a:extLst>
                    <a:ext uri="{FF2B5EF4-FFF2-40B4-BE49-F238E27FC236}">
                      <a16:creationId xmlns:a16="http://schemas.microsoft.com/office/drawing/2014/main" id="{3A4F6546-3838-1044-BA75-D22636741C39}"/>
                    </a:ext>
                  </a:extLst>
                </p:cNvPr>
                <p:cNvPicPr>
                  <a:picLocks noChangeAspect="1"/>
                </p:cNvPicPr>
                <p:nvPr/>
              </p:nvPicPr>
              <p:blipFill>
                <a:blip r:embed="rId2"/>
                <a:stretch>
                  <a:fillRect/>
                </a:stretch>
              </p:blipFill>
              <p:spPr>
                <a:xfrm>
                  <a:off x="10160" y="956708"/>
                  <a:ext cx="6290394" cy="4802344"/>
                </a:xfrm>
                <a:prstGeom prst="rect">
                  <a:avLst/>
                </a:prstGeom>
              </p:spPr>
            </p:pic>
            <p:grpSp>
              <p:nvGrpSpPr>
                <p:cNvPr id="9" name="Group 8">
                  <a:extLst>
                    <a:ext uri="{FF2B5EF4-FFF2-40B4-BE49-F238E27FC236}">
                      <a16:creationId xmlns:a16="http://schemas.microsoft.com/office/drawing/2014/main" id="{B62C39BB-9E4B-814F-8169-ACADE133840F}"/>
                    </a:ext>
                  </a:extLst>
                </p:cNvPr>
                <p:cNvGrpSpPr/>
                <p:nvPr/>
              </p:nvGrpSpPr>
              <p:grpSpPr>
                <a:xfrm>
                  <a:off x="572286" y="1073627"/>
                  <a:ext cx="5347370" cy="4143568"/>
                  <a:chOff x="1572519" y="1646518"/>
                  <a:chExt cx="5737645" cy="4774386"/>
                </a:xfrm>
              </p:grpSpPr>
              <p:grpSp>
                <p:nvGrpSpPr>
                  <p:cNvPr id="11" name="Group 10">
                    <a:extLst>
                      <a:ext uri="{FF2B5EF4-FFF2-40B4-BE49-F238E27FC236}">
                        <a16:creationId xmlns:a16="http://schemas.microsoft.com/office/drawing/2014/main" id="{F038DE1A-1E88-9B4B-84E2-43B4D8B7EBC4}"/>
                      </a:ext>
                    </a:extLst>
                  </p:cNvPr>
                  <p:cNvGrpSpPr/>
                  <p:nvPr/>
                </p:nvGrpSpPr>
                <p:grpSpPr>
                  <a:xfrm>
                    <a:off x="1572519" y="3011183"/>
                    <a:ext cx="3592092" cy="3409721"/>
                    <a:chOff x="2269654" y="2621491"/>
                    <a:chExt cx="3592092" cy="3409721"/>
                  </a:xfrm>
                </p:grpSpPr>
                <p:sp>
                  <p:nvSpPr>
                    <p:cNvPr id="18" name="Oval 17">
                      <a:extLst>
                        <a:ext uri="{FF2B5EF4-FFF2-40B4-BE49-F238E27FC236}">
                          <a16:creationId xmlns:a16="http://schemas.microsoft.com/office/drawing/2014/main" id="{B2FE9CB2-248E-BC4E-AE28-9EEB9A0AA7D8}"/>
                        </a:ext>
                      </a:extLst>
                    </p:cNvPr>
                    <p:cNvSpPr/>
                    <p:nvPr/>
                  </p:nvSpPr>
                  <p:spPr>
                    <a:xfrm rot="3353328">
                      <a:off x="4690280" y="5497069"/>
                      <a:ext cx="615214" cy="453072"/>
                    </a:xfrm>
                    <a:prstGeom prst="ellipse">
                      <a:avLst/>
                    </a:prstGeom>
                    <a:solidFill>
                      <a:schemeClr val="accent2">
                        <a:lumMod val="60000"/>
                        <a:lumOff val="40000"/>
                        <a:alpha val="32157"/>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5AEAE21-6136-BE4B-814F-6081C29BEBD2}"/>
                        </a:ext>
                      </a:extLst>
                    </p:cNvPr>
                    <p:cNvSpPr/>
                    <p:nvPr/>
                  </p:nvSpPr>
                  <p:spPr>
                    <a:xfrm rot="669992">
                      <a:off x="3988586" y="4765840"/>
                      <a:ext cx="1188707" cy="701712"/>
                    </a:xfrm>
                    <a:prstGeom prst="ellipse">
                      <a:avLst/>
                    </a:prstGeom>
                    <a:solidFill>
                      <a:srgbClr val="D7E4BD">
                        <a:alpha val="52941"/>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B776E91-D66E-1342-A845-A75F5EDDC2FA}"/>
                        </a:ext>
                      </a:extLst>
                    </p:cNvPr>
                    <p:cNvSpPr txBox="1"/>
                    <p:nvPr/>
                  </p:nvSpPr>
                  <p:spPr>
                    <a:xfrm>
                      <a:off x="5202054" y="5421834"/>
                      <a:ext cx="659692" cy="354042"/>
                    </a:xfrm>
                    <a:prstGeom prst="rect">
                      <a:avLst/>
                    </a:prstGeom>
                    <a:noFill/>
                  </p:spPr>
                  <p:txBody>
                    <a:bodyPr wrap="none" rtlCol="0">
                      <a:spAutoFit/>
                    </a:bodyPr>
                    <a:lstStyle/>
                    <a:p>
                      <a:r>
                        <a:rPr lang="en-US" dirty="0">
                          <a:solidFill>
                            <a:srgbClr val="FFC000"/>
                          </a:solidFill>
                        </a:rPr>
                        <a:t>Temp</a:t>
                      </a:r>
                    </a:p>
                  </p:txBody>
                </p:sp>
                <p:sp>
                  <p:nvSpPr>
                    <p:cNvPr id="21" name="TextBox 20">
                      <a:extLst>
                        <a:ext uri="{FF2B5EF4-FFF2-40B4-BE49-F238E27FC236}">
                          <a16:creationId xmlns:a16="http://schemas.microsoft.com/office/drawing/2014/main" id="{02F36BA1-6D2E-054E-A444-FF1F0986346A}"/>
                        </a:ext>
                      </a:extLst>
                    </p:cNvPr>
                    <p:cNvSpPr txBox="1"/>
                    <p:nvPr/>
                  </p:nvSpPr>
                  <p:spPr>
                    <a:xfrm>
                      <a:off x="5111529" y="4941892"/>
                      <a:ext cx="501814" cy="354042"/>
                    </a:xfrm>
                    <a:prstGeom prst="rect">
                      <a:avLst/>
                    </a:prstGeom>
                    <a:noFill/>
                  </p:spPr>
                  <p:txBody>
                    <a:bodyPr wrap="none" rtlCol="0">
                      <a:spAutoFit/>
                    </a:bodyPr>
                    <a:lstStyle/>
                    <a:p>
                      <a:r>
                        <a:rPr lang="en-US" dirty="0">
                          <a:solidFill>
                            <a:srgbClr val="00B050"/>
                          </a:solidFill>
                        </a:rPr>
                        <a:t>Salt</a:t>
                      </a:r>
                    </a:p>
                  </p:txBody>
                </p:sp>
                <p:sp>
                  <p:nvSpPr>
                    <p:cNvPr id="22" name="TextBox 21">
                      <a:extLst>
                        <a:ext uri="{FF2B5EF4-FFF2-40B4-BE49-F238E27FC236}">
                          <a16:creationId xmlns:a16="http://schemas.microsoft.com/office/drawing/2014/main" id="{9B8A3AE3-33FA-384E-9040-B198A114D83D}"/>
                        </a:ext>
                      </a:extLst>
                    </p:cNvPr>
                    <p:cNvSpPr txBox="1"/>
                    <p:nvPr/>
                  </p:nvSpPr>
                  <p:spPr>
                    <a:xfrm>
                      <a:off x="2593673" y="2750224"/>
                      <a:ext cx="571510" cy="354042"/>
                    </a:xfrm>
                    <a:prstGeom prst="rect">
                      <a:avLst/>
                    </a:prstGeom>
                    <a:noFill/>
                  </p:spPr>
                  <p:txBody>
                    <a:bodyPr wrap="none" rtlCol="0">
                      <a:spAutoFit/>
                    </a:bodyPr>
                    <a:lstStyle/>
                    <a:p>
                      <a:r>
                        <a:rPr lang="en-US" dirty="0">
                          <a:solidFill>
                            <a:srgbClr val="C00000"/>
                          </a:solidFill>
                        </a:rPr>
                        <a:t>OHC</a:t>
                      </a:r>
                    </a:p>
                  </p:txBody>
                </p:sp>
                <p:sp>
                  <p:nvSpPr>
                    <p:cNvPr id="23" name="TextBox 22">
                      <a:extLst>
                        <a:ext uri="{FF2B5EF4-FFF2-40B4-BE49-F238E27FC236}">
                          <a16:creationId xmlns:a16="http://schemas.microsoft.com/office/drawing/2014/main" id="{8B16BD1B-BC00-0A4B-BEB9-48822FB1599F}"/>
                        </a:ext>
                      </a:extLst>
                    </p:cNvPr>
                    <p:cNvSpPr txBox="1"/>
                    <p:nvPr/>
                  </p:nvSpPr>
                  <p:spPr>
                    <a:xfrm>
                      <a:off x="3369709" y="2621491"/>
                      <a:ext cx="988476" cy="354042"/>
                    </a:xfrm>
                    <a:prstGeom prst="rect">
                      <a:avLst/>
                    </a:prstGeom>
                    <a:noFill/>
                  </p:spPr>
                  <p:txBody>
                    <a:bodyPr wrap="none" rtlCol="0">
                      <a:spAutoFit/>
                    </a:bodyPr>
                    <a:lstStyle/>
                    <a:p>
                      <a:r>
                        <a:rPr lang="en-US" dirty="0">
                          <a:solidFill>
                            <a:srgbClr val="7030A0"/>
                          </a:solidFill>
                        </a:rPr>
                        <a:t>Temp</a:t>
                      </a:r>
                      <a:r>
                        <a:rPr lang="en-US" dirty="0">
                          <a:solidFill>
                            <a:schemeClr val="accent4">
                              <a:lumMod val="75000"/>
                            </a:schemeClr>
                          </a:solidFill>
                        </a:rPr>
                        <a:t> </a:t>
                      </a:r>
                      <a:r>
                        <a:rPr lang="en-US" dirty="0">
                          <a:solidFill>
                            <a:srgbClr val="7030A0"/>
                          </a:solidFill>
                        </a:rPr>
                        <a:t>ML</a:t>
                      </a:r>
                    </a:p>
                  </p:txBody>
                </p:sp>
                <p:sp>
                  <p:nvSpPr>
                    <p:cNvPr id="24" name="Oval 23">
                      <a:extLst>
                        <a:ext uri="{FF2B5EF4-FFF2-40B4-BE49-F238E27FC236}">
                          <a16:creationId xmlns:a16="http://schemas.microsoft.com/office/drawing/2014/main" id="{4A7C3E92-EBC4-B44B-9BAA-D809F9920273}"/>
                        </a:ext>
                      </a:extLst>
                    </p:cNvPr>
                    <p:cNvSpPr/>
                    <p:nvPr/>
                  </p:nvSpPr>
                  <p:spPr>
                    <a:xfrm rot="18633806">
                      <a:off x="2860641" y="3068845"/>
                      <a:ext cx="738167" cy="1920142"/>
                    </a:xfrm>
                    <a:prstGeom prst="ellipse">
                      <a:avLst/>
                    </a:prstGeom>
                    <a:solidFill>
                      <a:srgbClr val="4472C4">
                        <a:alpha val="32157"/>
                      </a:srgbClr>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DB3ED63A-1912-4E44-8ED8-D5F14AB10B4E}"/>
                        </a:ext>
                      </a:extLst>
                    </p:cNvPr>
                    <p:cNvSpPr txBox="1"/>
                    <p:nvPr/>
                  </p:nvSpPr>
                  <p:spPr>
                    <a:xfrm>
                      <a:off x="3060304" y="4661958"/>
                      <a:ext cx="710451" cy="369332"/>
                    </a:xfrm>
                    <a:prstGeom prst="rect">
                      <a:avLst/>
                    </a:prstGeom>
                    <a:noFill/>
                  </p:spPr>
                  <p:txBody>
                    <a:bodyPr wrap="none" rtlCol="0">
                      <a:spAutoFit/>
                    </a:bodyPr>
                    <a:lstStyle/>
                    <a:p>
                      <a:r>
                        <a:rPr lang="en-US" dirty="0">
                          <a:solidFill>
                            <a:srgbClr val="0070C0"/>
                          </a:solidFill>
                        </a:rPr>
                        <a:t>T100</a:t>
                      </a:r>
                    </a:p>
                  </p:txBody>
                </p:sp>
                <p:sp>
                  <p:nvSpPr>
                    <p:cNvPr id="26" name="Oval 25">
                      <a:extLst>
                        <a:ext uri="{FF2B5EF4-FFF2-40B4-BE49-F238E27FC236}">
                          <a16:creationId xmlns:a16="http://schemas.microsoft.com/office/drawing/2014/main" id="{671D6BBB-A964-0649-ADAA-168B720C0F9F}"/>
                        </a:ext>
                      </a:extLst>
                    </p:cNvPr>
                    <p:cNvSpPr/>
                    <p:nvPr/>
                  </p:nvSpPr>
                  <p:spPr>
                    <a:xfrm rot="2378057">
                      <a:off x="3016482" y="2922948"/>
                      <a:ext cx="1071405" cy="1754432"/>
                    </a:xfrm>
                    <a:prstGeom prst="ellipse">
                      <a:avLst/>
                    </a:prstGeom>
                    <a:solidFill>
                      <a:srgbClr val="7030A0">
                        <a:alpha val="32157"/>
                      </a:srgb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50A6A07-8450-A243-86DC-15AADE4EDB82}"/>
                        </a:ext>
                      </a:extLst>
                    </p:cNvPr>
                    <p:cNvSpPr/>
                    <p:nvPr/>
                  </p:nvSpPr>
                  <p:spPr>
                    <a:xfrm rot="18819025">
                      <a:off x="2950399" y="2982469"/>
                      <a:ext cx="1152454" cy="1591038"/>
                    </a:xfrm>
                    <a:prstGeom prst="ellipse">
                      <a:avLst/>
                    </a:prstGeom>
                    <a:solidFill>
                      <a:srgbClr val="FF7E79">
                        <a:alpha val="29020"/>
                      </a:srgbClr>
                    </a:solidFill>
                    <a:ln w="19050">
                      <a:solidFill>
                        <a:srgbClr val="FF7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grpSp>
              <p:grpSp>
                <p:nvGrpSpPr>
                  <p:cNvPr id="12" name="Group 11">
                    <a:extLst>
                      <a:ext uri="{FF2B5EF4-FFF2-40B4-BE49-F238E27FC236}">
                        <a16:creationId xmlns:a16="http://schemas.microsoft.com/office/drawing/2014/main" id="{DD29DED7-A652-0D43-BF38-7ED9A9948DD3}"/>
                      </a:ext>
                    </a:extLst>
                  </p:cNvPr>
                  <p:cNvGrpSpPr/>
                  <p:nvPr/>
                </p:nvGrpSpPr>
                <p:grpSpPr>
                  <a:xfrm>
                    <a:off x="6203846" y="1646518"/>
                    <a:ext cx="1106318" cy="1906510"/>
                    <a:chOff x="6889343" y="1241403"/>
                    <a:chExt cx="1106318" cy="1906510"/>
                  </a:xfrm>
                </p:grpSpPr>
                <p:sp>
                  <p:nvSpPr>
                    <p:cNvPr id="13" name="Oval 12">
                      <a:extLst>
                        <a:ext uri="{FF2B5EF4-FFF2-40B4-BE49-F238E27FC236}">
                          <a16:creationId xmlns:a16="http://schemas.microsoft.com/office/drawing/2014/main" id="{103E8DBE-5EA3-5342-8020-D28FBC3C9168}"/>
                        </a:ext>
                      </a:extLst>
                    </p:cNvPr>
                    <p:cNvSpPr/>
                    <p:nvPr/>
                  </p:nvSpPr>
                  <p:spPr>
                    <a:xfrm>
                      <a:off x="6911655" y="1241403"/>
                      <a:ext cx="797441" cy="305449"/>
                    </a:xfrm>
                    <a:prstGeom prst="ellipse">
                      <a:avLst/>
                    </a:prstGeom>
                    <a:solidFill>
                      <a:schemeClr val="accent2">
                        <a:lumMod val="60000"/>
                        <a:lumOff val="40000"/>
                        <a:alpha val="32157"/>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ED4396C7-B478-F747-92A2-8DCF3AFF4F16}"/>
                        </a:ext>
                      </a:extLst>
                    </p:cNvPr>
                    <p:cNvSpPr/>
                    <p:nvPr/>
                  </p:nvSpPr>
                  <p:spPr>
                    <a:xfrm>
                      <a:off x="6922557" y="1562744"/>
                      <a:ext cx="675683" cy="287077"/>
                    </a:xfrm>
                    <a:prstGeom prst="ellipse">
                      <a:avLst/>
                    </a:prstGeom>
                    <a:solidFill>
                      <a:srgbClr val="92D050">
                        <a:alpha val="32157"/>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5C7B938-D90E-4141-97BF-06F4E0D396B5}"/>
                        </a:ext>
                      </a:extLst>
                    </p:cNvPr>
                    <p:cNvSpPr/>
                    <p:nvPr/>
                  </p:nvSpPr>
                  <p:spPr>
                    <a:xfrm>
                      <a:off x="6934989" y="2542780"/>
                      <a:ext cx="675684" cy="280753"/>
                    </a:xfrm>
                    <a:prstGeom prst="ellipse">
                      <a:avLst/>
                    </a:prstGeom>
                    <a:solidFill>
                      <a:srgbClr val="FF7E79">
                        <a:alpha val="32157"/>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7B4E93-6670-974C-881B-F6158835B2A4}"/>
                        </a:ext>
                      </a:extLst>
                    </p:cNvPr>
                    <p:cNvSpPr/>
                    <p:nvPr/>
                  </p:nvSpPr>
                  <p:spPr>
                    <a:xfrm>
                      <a:off x="6889343" y="1878466"/>
                      <a:ext cx="1106318" cy="333529"/>
                    </a:xfrm>
                    <a:prstGeom prst="ellipse">
                      <a:avLst/>
                    </a:prstGeom>
                    <a:solidFill>
                      <a:srgbClr val="7030A0">
                        <a:alpha val="32157"/>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A1B0356-0AA3-5243-AB00-CDB20C9FC914}"/>
                        </a:ext>
                      </a:extLst>
                    </p:cNvPr>
                    <p:cNvSpPr/>
                    <p:nvPr/>
                  </p:nvSpPr>
                  <p:spPr>
                    <a:xfrm rot="5312082" flipV="1">
                      <a:off x="7118822" y="2659917"/>
                      <a:ext cx="291733" cy="684259"/>
                    </a:xfrm>
                    <a:prstGeom prst="ellipse">
                      <a:avLst/>
                    </a:prstGeom>
                    <a:solidFill>
                      <a:srgbClr val="4472C4">
                        <a:alpha val="32157"/>
                      </a:srgb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 name="Oval 9">
                  <a:extLst>
                    <a:ext uri="{FF2B5EF4-FFF2-40B4-BE49-F238E27FC236}">
                      <a16:creationId xmlns:a16="http://schemas.microsoft.com/office/drawing/2014/main" id="{40874E2B-3921-D942-BEA7-FEC69146AEE9}"/>
                    </a:ext>
                  </a:extLst>
                </p:cNvPr>
                <p:cNvSpPr/>
                <p:nvPr/>
              </p:nvSpPr>
              <p:spPr>
                <a:xfrm>
                  <a:off x="4898751" y="1911679"/>
                  <a:ext cx="931830" cy="262211"/>
                </a:xfrm>
                <a:prstGeom prst="ellipse">
                  <a:avLst/>
                </a:prstGeom>
                <a:solidFill>
                  <a:srgbClr val="FFFF00">
                    <a:alpha val="32157"/>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D01628A-30B3-F247-9978-F95A364F6475}"/>
                  </a:ext>
                </a:extLst>
              </p:cNvPr>
              <p:cNvSpPr txBox="1"/>
              <p:nvPr/>
            </p:nvSpPr>
            <p:spPr>
              <a:xfrm>
                <a:off x="2893215" y="3730067"/>
                <a:ext cx="966931" cy="369332"/>
              </a:xfrm>
              <a:prstGeom prst="rect">
                <a:avLst/>
              </a:prstGeom>
              <a:noFill/>
              <a:ln>
                <a:noFill/>
              </a:ln>
            </p:spPr>
            <p:txBody>
              <a:bodyPr wrap="none" rtlCol="0">
                <a:spAutoFit/>
              </a:bodyPr>
              <a:lstStyle/>
              <a:p>
                <a:r>
                  <a:rPr lang="en-US" dirty="0">
                    <a:solidFill>
                      <a:srgbClr val="949400"/>
                    </a:solidFill>
                  </a:rPr>
                  <a:t>Salt ML</a:t>
                </a:r>
              </a:p>
            </p:txBody>
          </p:sp>
          <p:sp>
            <p:nvSpPr>
              <p:cNvPr id="7" name="Oval 6">
                <a:extLst>
                  <a:ext uri="{FF2B5EF4-FFF2-40B4-BE49-F238E27FC236}">
                    <a16:creationId xmlns:a16="http://schemas.microsoft.com/office/drawing/2014/main" id="{1D8CD9A1-88E3-674B-8A02-917F3D2DE988}"/>
                  </a:ext>
                </a:extLst>
              </p:cNvPr>
              <p:cNvSpPr/>
              <p:nvPr/>
            </p:nvSpPr>
            <p:spPr>
              <a:xfrm rot="20135038">
                <a:off x="1458423" y="4029345"/>
                <a:ext cx="1585521" cy="618257"/>
              </a:xfrm>
              <a:prstGeom prst="ellipse">
                <a:avLst/>
              </a:prstGeom>
              <a:solidFill>
                <a:srgbClr val="FFFF00">
                  <a:alpha val="32157"/>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Oval 3">
              <a:extLst>
                <a:ext uri="{FF2B5EF4-FFF2-40B4-BE49-F238E27FC236}">
                  <a16:creationId xmlns:a16="http://schemas.microsoft.com/office/drawing/2014/main" id="{387B32D5-7567-A940-B155-50EA96F6379F}"/>
                </a:ext>
              </a:extLst>
            </p:cNvPr>
            <p:cNvSpPr/>
            <p:nvPr/>
          </p:nvSpPr>
          <p:spPr>
            <a:xfrm>
              <a:off x="2831488" y="5166636"/>
              <a:ext cx="137160" cy="137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C15DCE9C-B36A-A944-87FC-A479A56C535C}"/>
              </a:ext>
            </a:extLst>
          </p:cNvPr>
          <p:cNvSpPr/>
          <p:nvPr/>
        </p:nvSpPr>
        <p:spPr>
          <a:xfrm>
            <a:off x="6462982" y="6122020"/>
            <a:ext cx="2681017" cy="56731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a:extLst>
              <a:ext uri="{FF2B5EF4-FFF2-40B4-BE49-F238E27FC236}">
                <a16:creationId xmlns:a16="http://schemas.microsoft.com/office/drawing/2014/main" id="{97C17E13-3BDA-F940-8E97-0A54B8BE51A3}"/>
              </a:ext>
            </a:extLst>
          </p:cNvPr>
          <p:cNvSpPr/>
          <p:nvPr/>
        </p:nvSpPr>
        <p:spPr>
          <a:xfrm>
            <a:off x="-930176" y="3164431"/>
            <a:ext cx="5559564" cy="5387308"/>
          </a:xfrm>
          <a:prstGeom prst="arc">
            <a:avLst>
              <a:gd name="adj1" fmla="val 16200000"/>
              <a:gd name="adj2" fmla="val 31489"/>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52476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C5B1950-73FB-2042-8C9B-B4CE2DF64C62}"/>
              </a:ext>
            </a:extLst>
          </p:cNvPr>
          <p:cNvGraphicFramePr>
            <a:graphicFrameLocks noGrp="1"/>
          </p:cNvGraphicFramePr>
          <p:nvPr>
            <p:extLst>
              <p:ext uri="{D42A27DB-BD31-4B8C-83A1-F6EECF244321}">
                <p14:modId xmlns:p14="http://schemas.microsoft.com/office/powerpoint/2010/main" val="3157164786"/>
              </p:ext>
            </p:extLst>
          </p:nvPr>
        </p:nvGraphicFramePr>
        <p:xfrm>
          <a:off x="2426194" y="808597"/>
          <a:ext cx="4150691" cy="1453848"/>
        </p:xfrm>
        <a:graphic>
          <a:graphicData uri="http://schemas.openxmlformats.org/drawingml/2006/table">
            <a:tbl>
              <a:tblPr firstRow="1" bandRow="1">
                <a:tableStyleId>{5C22544A-7EE6-4342-B048-85BDC9FD1C3A}</a:tableStyleId>
              </a:tblPr>
              <a:tblGrid>
                <a:gridCol w="883093">
                  <a:extLst>
                    <a:ext uri="{9D8B030D-6E8A-4147-A177-3AD203B41FA5}">
                      <a16:colId xmlns:a16="http://schemas.microsoft.com/office/drawing/2014/main" val="246405601"/>
                    </a:ext>
                  </a:extLst>
                </a:gridCol>
                <a:gridCol w="788903">
                  <a:extLst>
                    <a:ext uri="{9D8B030D-6E8A-4147-A177-3AD203B41FA5}">
                      <a16:colId xmlns:a16="http://schemas.microsoft.com/office/drawing/2014/main" val="1874489037"/>
                    </a:ext>
                  </a:extLst>
                </a:gridCol>
                <a:gridCol w="762000">
                  <a:extLst>
                    <a:ext uri="{9D8B030D-6E8A-4147-A177-3AD203B41FA5}">
                      <a16:colId xmlns:a16="http://schemas.microsoft.com/office/drawing/2014/main" val="3851171708"/>
                    </a:ext>
                  </a:extLst>
                </a:gridCol>
                <a:gridCol w="765577">
                  <a:extLst>
                    <a:ext uri="{9D8B030D-6E8A-4147-A177-3AD203B41FA5}">
                      <a16:colId xmlns:a16="http://schemas.microsoft.com/office/drawing/2014/main" val="3670199764"/>
                    </a:ext>
                  </a:extLst>
                </a:gridCol>
                <a:gridCol w="951118">
                  <a:extLst>
                    <a:ext uri="{9D8B030D-6E8A-4147-A177-3AD203B41FA5}">
                      <a16:colId xmlns:a16="http://schemas.microsoft.com/office/drawing/2014/main" val="3695769958"/>
                    </a:ext>
                  </a:extLst>
                </a:gridCol>
              </a:tblGrid>
              <a:tr h="316976">
                <a:tc>
                  <a:txBody>
                    <a:bodyPr/>
                    <a:lstStyle/>
                    <a:p>
                      <a:endParaRPr lang="en-US" dirty="0"/>
                    </a:p>
                  </a:txBody>
                  <a:tcPr/>
                </a:tc>
                <a:tc>
                  <a:txBody>
                    <a:bodyPr/>
                    <a:lstStyle/>
                    <a:p>
                      <a:r>
                        <a:rPr lang="en-US" dirty="0"/>
                        <a:t>GOFS</a:t>
                      </a:r>
                    </a:p>
                  </a:txBody>
                  <a:tcPr/>
                </a:tc>
                <a:tc>
                  <a:txBody>
                    <a:bodyPr/>
                    <a:lstStyle/>
                    <a:p>
                      <a:r>
                        <a:rPr lang="en-US" dirty="0"/>
                        <a:t>POM </a:t>
                      </a:r>
                      <a:r>
                        <a:rPr lang="en-US" dirty="0" err="1"/>
                        <a:t>Oper</a:t>
                      </a:r>
                      <a:endParaRPr lang="en-US" dirty="0"/>
                    </a:p>
                  </a:txBody>
                  <a:tcPr/>
                </a:tc>
                <a:tc>
                  <a:txBody>
                    <a:bodyPr/>
                    <a:lstStyle/>
                    <a:p>
                      <a:r>
                        <a:rPr lang="en-US" dirty="0"/>
                        <a:t>POM </a:t>
                      </a:r>
                    </a:p>
                    <a:p>
                      <a:r>
                        <a:rPr lang="en-US" dirty="0" err="1"/>
                        <a:t>Exp</a:t>
                      </a:r>
                      <a:endParaRPr lang="en-US" dirty="0"/>
                    </a:p>
                  </a:txBody>
                  <a:tcPr/>
                </a:tc>
                <a:tc>
                  <a:txBody>
                    <a:bodyPr/>
                    <a:lstStyle/>
                    <a:p>
                      <a:r>
                        <a:rPr lang="en-US" dirty="0"/>
                        <a:t>HYCOM </a:t>
                      </a:r>
                    </a:p>
                    <a:p>
                      <a:r>
                        <a:rPr lang="en-US" dirty="0" err="1"/>
                        <a:t>Exp</a:t>
                      </a:r>
                      <a:endParaRPr lang="en-US" dirty="0"/>
                    </a:p>
                  </a:txBody>
                  <a:tcPr/>
                </a:tc>
                <a:extLst>
                  <a:ext uri="{0D108BD9-81ED-4DB2-BD59-A6C34878D82A}">
                    <a16:rowId xmlns:a16="http://schemas.microsoft.com/office/drawing/2014/main" val="1892899473"/>
                  </a:ext>
                </a:extLst>
              </a:tr>
              <a:tr h="316976">
                <a:tc>
                  <a:txBody>
                    <a:bodyPr/>
                    <a:lstStyle/>
                    <a:p>
                      <a:r>
                        <a:rPr lang="en-US" dirty="0"/>
                        <a:t>T ML</a:t>
                      </a:r>
                    </a:p>
                  </a:txBody>
                  <a:tcPr/>
                </a:tc>
                <a:tc>
                  <a:txBody>
                    <a:bodyPr/>
                    <a:lstStyle/>
                    <a:p>
                      <a:pPr algn="ctr"/>
                      <a:r>
                        <a:rPr lang="en-US" dirty="0"/>
                        <a:t>-0.40%</a:t>
                      </a:r>
                    </a:p>
                  </a:txBody>
                  <a:tcPr/>
                </a:tc>
                <a:tc>
                  <a:txBody>
                    <a:bodyPr/>
                    <a:lstStyle/>
                    <a:p>
                      <a:pPr algn="ctr"/>
                      <a:r>
                        <a:rPr lang="en-US" dirty="0"/>
                        <a:t>-3.0%</a:t>
                      </a:r>
                    </a:p>
                  </a:txBody>
                  <a:tcPr/>
                </a:tc>
                <a:tc>
                  <a:txBody>
                    <a:bodyPr/>
                    <a:lstStyle/>
                    <a:p>
                      <a:pPr algn="ctr"/>
                      <a:r>
                        <a:rPr lang="en-US" dirty="0"/>
                        <a:t>-0.94%</a:t>
                      </a:r>
                    </a:p>
                  </a:txBody>
                  <a:tcPr/>
                </a:tc>
                <a:tc>
                  <a:txBody>
                    <a:bodyPr/>
                    <a:lstStyle/>
                    <a:p>
                      <a:pPr algn="ctr"/>
                      <a:r>
                        <a:rPr lang="en-US" dirty="0"/>
                        <a:t>-0.62%</a:t>
                      </a:r>
                    </a:p>
                  </a:txBody>
                  <a:tcPr/>
                </a:tc>
                <a:extLst>
                  <a:ext uri="{0D108BD9-81ED-4DB2-BD59-A6C34878D82A}">
                    <a16:rowId xmlns:a16="http://schemas.microsoft.com/office/drawing/2014/main" val="1017864486"/>
                  </a:ext>
                </a:extLst>
              </a:tr>
              <a:tr h="316976">
                <a:tc>
                  <a:txBody>
                    <a:bodyPr/>
                    <a:lstStyle/>
                    <a:p>
                      <a:r>
                        <a:rPr lang="en-US" dirty="0"/>
                        <a:t>OHC</a:t>
                      </a:r>
                    </a:p>
                  </a:txBody>
                  <a:tcPr/>
                </a:tc>
                <a:tc>
                  <a:txBody>
                    <a:bodyPr/>
                    <a:lstStyle/>
                    <a:p>
                      <a:pPr algn="ctr"/>
                      <a:r>
                        <a:rPr lang="en-US" dirty="0"/>
                        <a:t>-3.6%</a:t>
                      </a:r>
                    </a:p>
                  </a:txBody>
                  <a:tcPr/>
                </a:tc>
                <a:tc>
                  <a:txBody>
                    <a:bodyPr/>
                    <a:lstStyle/>
                    <a:p>
                      <a:pPr algn="ctr"/>
                      <a:r>
                        <a:rPr lang="en-US" dirty="0"/>
                        <a:t>-22%</a:t>
                      </a:r>
                    </a:p>
                  </a:txBody>
                  <a:tcPr/>
                </a:tc>
                <a:tc>
                  <a:txBody>
                    <a:bodyPr/>
                    <a:lstStyle/>
                    <a:p>
                      <a:pPr algn="ctr"/>
                      <a:r>
                        <a:rPr lang="en-US" dirty="0"/>
                        <a:t>-17%</a:t>
                      </a:r>
                    </a:p>
                  </a:txBody>
                  <a:tcPr/>
                </a:tc>
                <a:tc>
                  <a:txBody>
                    <a:bodyPr/>
                    <a:lstStyle/>
                    <a:p>
                      <a:pPr algn="ctr"/>
                      <a:r>
                        <a:rPr lang="en-US" dirty="0"/>
                        <a:t>-8.7%</a:t>
                      </a:r>
                    </a:p>
                  </a:txBody>
                  <a:tcPr/>
                </a:tc>
                <a:extLst>
                  <a:ext uri="{0D108BD9-81ED-4DB2-BD59-A6C34878D82A}">
                    <a16:rowId xmlns:a16="http://schemas.microsoft.com/office/drawing/2014/main" val="726125687"/>
                  </a:ext>
                </a:extLst>
              </a:tr>
              <a:tr h="316976">
                <a:tc>
                  <a:txBody>
                    <a:bodyPr/>
                    <a:lstStyle/>
                    <a:p>
                      <a:r>
                        <a:rPr lang="en-US" dirty="0"/>
                        <a:t>T100</a:t>
                      </a:r>
                    </a:p>
                  </a:txBody>
                  <a:tcPr/>
                </a:tc>
                <a:tc>
                  <a:txBody>
                    <a:bodyPr/>
                    <a:lstStyle/>
                    <a:p>
                      <a:pPr algn="ctr"/>
                      <a:r>
                        <a:rPr lang="en-US" dirty="0"/>
                        <a:t>1.4%</a:t>
                      </a:r>
                    </a:p>
                  </a:txBody>
                  <a:tcPr/>
                </a:tc>
                <a:tc>
                  <a:txBody>
                    <a:bodyPr/>
                    <a:lstStyle/>
                    <a:p>
                      <a:pPr algn="ctr"/>
                      <a:r>
                        <a:rPr lang="en-US" dirty="0"/>
                        <a:t>-0.46%</a:t>
                      </a:r>
                    </a:p>
                  </a:txBody>
                  <a:tcPr/>
                </a:tc>
                <a:tc>
                  <a:txBody>
                    <a:bodyPr/>
                    <a:lstStyle/>
                    <a:p>
                      <a:pPr algn="ctr"/>
                      <a:r>
                        <a:rPr lang="en-US" dirty="0"/>
                        <a:t>0.49%</a:t>
                      </a:r>
                    </a:p>
                  </a:txBody>
                  <a:tcPr/>
                </a:tc>
                <a:tc>
                  <a:txBody>
                    <a:bodyPr/>
                    <a:lstStyle/>
                    <a:p>
                      <a:pPr algn="ctr"/>
                      <a:r>
                        <a:rPr lang="en-US" dirty="0"/>
                        <a:t>1.2%</a:t>
                      </a:r>
                    </a:p>
                  </a:txBody>
                  <a:tcPr/>
                </a:tc>
                <a:extLst>
                  <a:ext uri="{0D108BD9-81ED-4DB2-BD59-A6C34878D82A}">
                    <a16:rowId xmlns:a16="http://schemas.microsoft.com/office/drawing/2014/main" val="2738602423"/>
                  </a:ext>
                </a:extLst>
              </a:tr>
            </a:tbl>
          </a:graphicData>
        </a:graphic>
      </p:graphicFrame>
    </p:spTree>
    <p:extLst>
      <p:ext uri="{BB962C8B-B14F-4D97-AF65-F5344CB8AC3E}">
        <p14:creationId xmlns:p14="http://schemas.microsoft.com/office/powerpoint/2010/main" val="127410942"/>
      </p:ext>
    </p:extLst>
  </p:cSld>
  <p:clrMapOvr>
    <a:masterClrMapping/>
  </p:clrMapOvr>
</p:sld>
</file>

<file path=ppt/theme/theme1.xml><?xml version="1.0" encoding="utf-8"?>
<a:theme xmlns:a="http://schemas.openxmlformats.org/drawingml/2006/main" name="IOOS Cover Slides">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OOS PowerPoint Masters_012716">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55230</TotalTime>
  <Words>914</Words>
  <Application>Microsoft Macintosh PowerPoint</Application>
  <PresentationFormat>On-screen Show (4:3)</PresentationFormat>
  <Paragraphs>209</Paragraphs>
  <Slides>27</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Calibri</vt:lpstr>
      <vt:lpstr>Calibri Light</vt:lpstr>
      <vt:lpstr>Century Gothic</vt:lpstr>
      <vt:lpstr>Courier New</vt:lpstr>
      <vt:lpstr>Helvetica</vt:lpstr>
      <vt:lpstr>Lucida Grande</vt:lpstr>
      <vt:lpstr>Rockwell</vt:lpstr>
      <vt:lpstr>IOOS Cover Slides</vt:lpstr>
      <vt:lpstr>2_IOOS PowerPoint Masters_012716</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Microsoft Office User</dc:creator>
  <cp:lastModifiedBy>Maria Aristizabal Vargas</cp:lastModifiedBy>
  <cp:revision>95</cp:revision>
  <cp:lastPrinted>2020-09-02T20:28:22Z</cp:lastPrinted>
  <dcterms:created xsi:type="dcterms:W3CDTF">2020-01-24T15:28:23Z</dcterms:created>
  <dcterms:modified xsi:type="dcterms:W3CDTF">2020-09-02T21:08:28Z</dcterms:modified>
</cp:coreProperties>
</file>