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6"/>
  </p:notesMasterIdLst>
  <p:sldIdLst>
    <p:sldId id="257" r:id="rId2"/>
    <p:sldId id="483" r:id="rId3"/>
    <p:sldId id="262" r:id="rId4"/>
    <p:sldId id="450" r:id="rId5"/>
    <p:sldId id="261" r:id="rId6"/>
    <p:sldId id="263" r:id="rId7"/>
    <p:sldId id="471" r:id="rId8"/>
    <p:sldId id="474" r:id="rId9"/>
    <p:sldId id="484" r:id="rId10"/>
    <p:sldId id="424" r:id="rId11"/>
    <p:sldId id="437" r:id="rId12"/>
    <p:sldId id="265" r:id="rId13"/>
    <p:sldId id="463" r:id="rId14"/>
    <p:sldId id="467" r:id="rId15"/>
    <p:sldId id="268" r:id="rId16"/>
    <p:sldId id="272" r:id="rId17"/>
    <p:sldId id="275" r:id="rId18"/>
    <p:sldId id="464" r:id="rId19"/>
    <p:sldId id="451" r:id="rId20"/>
    <p:sldId id="485" r:id="rId21"/>
    <p:sldId id="486" r:id="rId22"/>
    <p:sldId id="266" r:id="rId23"/>
    <p:sldId id="481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9"/>
    <p:restoredTop sz="94674"/>
  </p:normalViewPr>
  <p:slideViewPr>
    <p:cSldViewPr snapToGrid="0" snapToObjects="1" showGuides="1">
      <p:cViewPr varScale="1">
        <p:scale>
          <a:sx n="125" d="100"/>
          <a:sy n="125" d="100"/>
        </p:scale>
        <p:origin x="18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30T11:17:52.870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3EAF1-448A-394F-9A55-9F52222D0B6F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00DAD-E025-3348-A681-EFF9E528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0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5 at landfall (category was updated to cat 5 about 1 month ago). 7.7 foot storm surge. Total cost was estimated as $16 billion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4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Heat fluxes between the sea surface and the low atmosphere are controlled by the temperature and humidity differences between the 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critical to correctly estimate the SST as it determines the heat fluxes </a:t>
            </a:r>
          </a:p>
          <a:p>
            <a:r>
              <a:rPr lang="en-US" dirty="0"/>
              <a:t>      at the air-sea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vertical stratification and vertical mixing are key to correctly estimate SST </a:t>
            </a:r>
          </a:p>
          <a:p>
            <a:r>
              <a:rPr lang="en-US" dirty="0"/>
              <a:t>      during the passage of a hurricane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shelf, there are other physical processes (enhanced vertical mixing due to </a:t>
            </a:r>
          </a:p>
          <a:p>
            <a:r>
              <a:rPr lang="en-US" dirty="0"/>
              <a:t>      vertical velocity shear ahead of the eye, upwelling/downwelling circulation       depending </a:t>
            </a:r>
          </a:p>
          <a:p>
            <a:r>
              <a:rPr lang="en-US" dirty="0"/>
              <a:t>      on the incident angle of the storm) that take place and are difficult to model if the</a:t>
            </a:r>
          </a:p>
          <a:p>
            <a:r>
              <a:rPr lang="en-US" dirty="0"/>
              <a:t>     vertical and/or horizontal resolution are not adequate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To capture the upper ocean response in the shelf is critical because  the SST at the shelf will determine if the hurricane will intensify or weaken before landfall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critical to correctly estimate the SST as it determines the heat fluxes </a:t>
            </a:r>
          </a:p>
          <a:p>
            <a:r>
              <a:rPr lang="en-US" dirty="0"/>
              <a:t>      at the air-sea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vertical stratification and vertical mixing are key to correctly estimate SST </a:t>
            </a:r>
          </a:p>
          <a:p>
            <a:r>
              <a:rPr lang="en-US" dirty="0"/>
              <a:t>      during the passage of a hurricane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shelf, there are other physical processes (enhanced vertical mixing due to </a:t>
            </a:r>
          </a:p>
          <a:p>
            <a:r>
              <a:rPr lang="en-US" dirty="0"/>
              <a:t>      vertical velocity shear ahead of the eye, upwelling/downwelling circulation       depending </a:t>
            </a:r>
          </a:p>
          <a:p>
            <a:r>
              <a:rPr lang="en-US" dirty="0"/>
              <a:t>      on the incident angle of the storm) that take place and are difficult to model if the</a:t>
            </a:r>
          </a:p>
          <a:p>
            <a:r>
              <a:rPr lang="en-US" dirty="0"/>
              <a:t>     vertical and/or horizontal resolution are not adequate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To capture the upper ocean response in the shelf is critical because  the SST at the shelf will determine if the hurricane will intensify or weaken before landfall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85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Better parameterization of air-sea heat fluxes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36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Better parameterization of air-sea heat fluxes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9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87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were 61 gliders that reported data to the IOSS glider DAC during the 2018 hurricane season. All these data was pushed into the GTS (Global Telecommunication System) once a day. Once in the GTS, the data was accessed by a number of operational ocean models that use data assimilation: GOFS, European model 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81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increment is the change made to the model state at the end of the previous assimilation cycle.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3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7269-3447-5546-B20E-AF11B3D2A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247EF-52B5-D044-BA17-C68B4EC49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0AE84-9014-ED4B-AF1F-FE49F64A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8FB60-E559-3E4D-A8D7-769D235F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687EA-64A0-494C-B762-B4116328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0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097E-C59F-8741-AC4B-0341F1DE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B6E76-175F-B249-AD54-40933BE1C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450A3-7605-2B48-9CC5-C4A04ECDA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0F52A-69AB-604D-9A82-3715585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3B7E4-9DD7-BA46-9B7D-E852118A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1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C58E5A-6B7D-0F43-8C84-B112B11B6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8C7B9-9BB0-9C43-9A69-AFB11A97E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C690E-3A8E-9E45-8ABD-F0F55790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53BDE-803F-BF49-ACDF-67CED882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E1DD-4530-2F40-80CF-7C8DB055B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2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D3C2-28CE-3D4A-905C-25FA5E98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A4D4C-E82B-BE46-B162-4E3F8E2DE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E034F-1497-4946-B442-F5515DD3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6E6CB-58A3-C143-B2E5-CF2881DC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4C0E0-F604-6C49-9499-409C811D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EE5D7-04AF-CF4C-9F69-6F025A7F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B672E-D341-FE43-AA09-78799DC72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24519-10F6-3745-8B71-BDF8E603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9BA6B-BC91-8546-B5DD-102BD1FA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FC0-4A4E-084A-B26F-C244DB1B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5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A55B-350B-E141-AEE4-AE4F4B89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621BE-D26D-D144-9606-A919C46B3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CAF0A-122F-AD4D-BF60-5726E953F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99C8E-37D5-6940-8B0B-EFB05253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CC350-F14F-3F49-A407-0406B838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FE663-083E-2646-8260-2252890D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7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6CE4-30E0-EA4E-AF27-52C4D84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53A01-6E86-0A46-9ADB-82474BEA7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5F175-2427-6C42-B6E9-B844FEA3F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47BE8-3137-0049-979E-6F738D8A3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3BCF5-9A6A-EE4F-8DF9-CCB4639CC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4FBED-8F87-5F4D-BB8D-7AAAFAD0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9CEA8-9E8B-174F-8396-22AC0812D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47246-087A-E945-9EF7-0E864E77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0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E04F-6F78-0846-AC56-E3016019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1246B-FF1B-1148-8109-0D1DC6311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2271A-39A7-6B4C-8C24-E4886FE8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E0CF9-FDAE-A342-8402-6E271F24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E9506-28AD-9546-BC25-E487E7912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C2F98-7C12-E744-9219-812135AF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44AC5-80F7-1442-A559-5302D65D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1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0205-972C-6147-8261-14DC52A95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6BF4-4D02-0246-A8D3-996115CB0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05933-6C84-1C47-B4D4-F1D703D68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F1DD3-C2AC-6644-A291-FB1C71AD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02317-A059-3441-BF91-0DDC0B7D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31389-B216-4F4C-BE8F-E3A14821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8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6E6C6-41D9-8046-B8D1-70031FD7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7B511-31A4-764F-9644-1B67EDA22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FE354-0AE7-E74C-AF0B-1957CA935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B8D1A-9490-BD40-853A-84C598B6B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0BFB8-41A2-DA4A-8814-BA65A8E5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9709A-E490-BC49-9AB6-8719377A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1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29644-27B6-D14E-8ABD-186BFEB38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116F-B9CF-B347-9026-19592D4A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25E8F-C0AF-CC40-B240-392CC379C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3BD2D-6C4E-894A-9762-B0E72A8AF9E4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C80A5-594C-6843-BCE2-456C2E06E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7D50-6A09-EF4E-BE32-152D431DB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5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.tif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51D4C-7B0A-F844-A4D8-D2A64EFEF8DA}"/>
              </a:ext>
            </a:extLst>
          </p:cNvPr>
          <p:cNvSpPr txBox="1"/>
          <p:nvPr/>
        </p:nvSpPr>
        <p:spPr>
          <a:xfrm>
            <a:off x="94592" y="99147"/>
            <a:ext cx="8954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Impact of Glider Data Assimilation on Operational Ocean Models During </a:t>
            </a:r>
          </a:p>
          <a:p>
            <a:pPr algn="ctr"/>
            <a:r>
              <a:rPr lang="en-US" sz="4000" dirty="0"/>
              <a:t>the 2018 Hurricane Season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AA6294-6F16-EB4E-912E-5149BCD0FB33}"/>
              </a:ext>
            </a:extLst>
          </p:cNvPr>
          <p:cNvSpPr txBox="1"/>
          <p:nvPr/>
        </p:nvSpPr>
        <p:spPr>
          <a:xfrm>
            <a:off x="34438" y="5402754"/>
            <a:ext cx="2279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Maria </a:t>
            </a:r>
            <a:r>
              <a:rPr lang="en-US" sz="2400" dirty="0" err="1"/>
              <a:t>Aristizabal</a:t>
            </a:r>
            <a:endParaRPr lang="en-US" sz="2400" dirty="0"/>
          </a:p>
          <a:p>
            <a:pPr algn="ctr"/>
            <a:r>
              <a:rPr lang="en-US" sz="2400" dirty="0"/>
              <a:t>Scott Glen</a:t>
            </a:r>
          </a:p>
          <a:p>
            <a:pPr algn="ctr"/>
            <a:r>
              <a:rPr lang="en-US" sz="2400" dirty="0"/>
              <a:t>Travis Miles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8EC5F4-1AED-0A43-BE94-3CF1D440881B}"/>
              </a:ext>
            </a:extLst>
          </p:cNvPr>
          <p:cNvSpPr/>
          <p:nvPr/>
        </p:nvSpPr>
        <p:spPr>
          <a:xfrm>
            <a:off x="3235071" y="5845044"/>
            <a:ext cx="2480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Avichal</a:t>
            </a:r>
            <a:r>
              <a:rPr lang="en-US" sz="2400" dirty="0"/>
              <a:t> </a:t>
            </a:r>
            <a:r>
              <a:rPr lang="en-US" sz="2400" dirty="0" err="1"/>
              <a:t>Mehra</a:t>
            </a:r>
            <a:endParaRPr lang="en-US" sz="2400" dirty="0"/>
          </a:p>
          <a:p>
            <a:pPr algn="ctr"/>
            <a:r>
              <a:rPr lang="en-US" sz="2400" dirty="0"/>
              <a:t>Hyun-Sook Kim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36B4B-A576-9344-8EA8-97444530F5B8}"/>
              </a:ext>
            </a:extLst>
          </p:cNvPr>
          <p:cNvSpPr/>
          <p:nvPr/>
        </p:nvSpPr>
        <p:spPr>
          <a:xfrm>
            <a:off x="6830348" y="5402755"/>
            <a:ext cx="2188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Pat Hogan </a:t>
            </a:r>
          </a:p>
          <a:p>
            <a:pPr algn="ctr"/>
            <a:r>
              <a:rPr lang="en-US" sz="2400" dirty="0"/>
              <a:t>Gregg Jacobs</a:t>
            </a:r>
          </a:p>
          <a:p>
            <a:pPr algn="ctr"/>
            <a:r>
              <a:rPr lang="en-US" sz="2400" dirty="0"/>
              <a:t>Sue Chen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D849BF-96A9-3C45-B012-FD38AA4A1006}"/>
              </a:ext>
            </a:extLst>
          </p:cNvPr>
          <p:cNvGrpSpPr>
            <a:grpSpLocks/>
          </p:cNvGrpSpPr>
          <p:nvPr/>
        </p:nvGrpSpPr>
        <p:grpSpPr bwMode="auto">
          <a:xfrm>
            <a:off x="4063659" y="5059323"/>
            <a:ext cx="1016682" cy="697931"/>
            <a:chOff x="4118" y="3074"/>
            <a:chExt cx="1488" cy="9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915765-3DDC-3F4F-8E78-E6F407164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3074"/>
              <a:ext cx="1488" cy="946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9pPr>
            </a:lstStyle>
            <a:p>
              <a:endParaRPr lang="en-US" sz="1800"/>
            </a:p>
          </p:txBody>
        </p:sp>
        <p:pic>
          <p:nvPicPr>
            <p:cNvPr id="13" name="Picture 12" descr="ncep_logo">
              <a:extLst>
                <a:ext uri="{FF2B5EF4-FFF2-40B4-BE49-F238E27FC236}">
                  <a16:creationId xmlns:a16="http://schemas.microsoft.com/office/drawing/2014/main" id="{CF28FEEA-4FEB-4247-B94E-A9D69E264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" y="3131"/>
              <a:ext cx="1405" cy="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04157C0-9F2C-794C-A3D0-526AEB248A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31" b="34660"/>
          <a:stretch/>
        </p:blipFill>
        <p:spPr>
          <a:xfrm>
            <a:off x="301609" y="4742437"/>
            <a:ext cx="1550978" cy="5228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0D3908-CEC3-FE40-A5CB-CA990B8633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87" b="26192"/>
          <a:stretch/>
        </p:blipFill>
        <p:spPr>
          <a:xfrm>
            <a:off x="7402618" y="4546484"/>
            <a:ext cx="1105441" cy="7187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798787-A472-F54E-BAE5-0128E9D12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481" y="2067962"/>
            <a:ext cx="4808313" cy="27028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D824F55-65BE-204A-83AF-E94E41A4D409}"/>
              </a:ext>
            </a:extLst>
          </p:cNvPr>
          <p:cNvGrpSpPr/>
          <p:nvPr/>
        </p:nvGrpSpPr>
        <p:grpSpPr>
          <a:xfrm>
            <a:off x="380999" y="3933091"/>
            <a:ext cx="1389657" cy="671840"/>
            <a:chOff x="380999" y="3933091"/>
            <a:chExt cx="1389657" cy="6718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EE947F-3C1C-9A41-9FF0-EE6A052F1C95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0AE7ACB-7141-3449-9AFA-D7A133AF9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5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800862-AE04-B448-A076-90FAA77E38D6}"/>
              </a:ext>
            </a:extLst>
          </p:cNvPr>
          <p:cNvSpPr txBox="1"/>
          <p:nvPr/>
        </p:nvSpPr>
        <p:spPr>
          <a:xfrm>
            <a:off x="1760480" y="130626"/>
            <a:ext cx="6258636" cy="584775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NOAA Hurricane Forecasting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B2215-37F6-EF4C-BBFF-580063334F47}"/>
              </a:ext>
            </a:extLst>
          </p:cNvPr>
          <p:cNvSpPr txBox="1"/>
          <p:nvPr/>
        </p:nvSpPr>
        <p:spPr>
          <a:xfrm>
            <a:off x="243907" y="1211570"/>
            <a:ext cx="2746854" cy="584775"/>
          </a:xfrm>
          <a:prstGeom prst="rect">
            <a:avLst/>
          </a:prstGeom>
          <a:solidFill>
            <a:srgbClr val="E09D6A">
              <a:alpha val="69804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HWRF/HYCOM</a:t>
            </a:r>
            <a:endParaRPr lang="en-US" sz="3200" strike="sngStrik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F8E0B-269D-BE4E-9ECF-91A6A8D837E8}"/>
              </a:ext>
            </a:extLst>
          </p:cNvPr>
          <p:cNvSpPr txBox="1"/>
          <p:nvPr/>
        </p:nvSpPr>
        <p:spPr>
          <a:xfrm>
            <a:off x="3268172" y="1211570"/>
            <a:ext cx="2800344" cy="584775"/>
          </a:xfrm>
          <a:prstGeom prst="rect">
            <a:avLst/>
          </a:prstGeom>
          <a:solidFill>
            <a:srgbClr val="009051">
              <a:alpha val="69804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HMON/HYCOM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B80AB-FC33-3D47-8B39-3CEF8B8793A7}"/>
              </a:ext>
            </a:extLst>
          </p:cNvPr>
          <p:cNvSpPr txBox="1"/>
          <p:nvPr/>
        </p:nvSpPr>
        <p:spPr>
          <a:xfrm>
            <a:off x="6363844" y="1211570"/>
            <a:ext cx="219944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HWRF/POM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13043CE-CC3F-1D4A-B2A9-48D7524860B0}"/>
              </a:ext>
            </a:extLst>
          </p:cNvPr>
          <p:cNvCxnSpPr>
            <a:cxnSpLocks/>
          </p:cNvCxnSpPr>
          <p:nvPr/>
        </p:nvCxnSpPr>
        <p:spPr>
          <a:xfrm flipH="1">
            <a:off x="1447064" y="848205"/>
            <a:ext cx="3151062" cy="33791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E886B75-3138-C742-835B-2340A82F1500}"/>
              </a:ext>
            </a:extLst>
          </p:cNvPr>
          <p:cNvCxnSpPr>
            <a:cxnSpLocks/>
          </p:cNvCxnSpPr>
          <p:nvPr/>
        </p:nvCxnSpPr>
        <p:spPr>
          <a:xfrm>
            <a:off x="4596585" y="845435"/>
            <a:ext cx="2895260" cy="330367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5673F5B-5DED-DF4A-BFDE-F3C5FD4C8E21}"/>
              </a:ext>
            </a:extLst>
          </p:cNvPr>
          <p:cNvCxnSpPr>
            <a:cxnSpLocks/>
          </p:cNvCxnSpPr>
          <p:nvPr/>
        </p:nvCxnSpPr>
        <p:spPr>
          <a:xfrm>
            <a:off x="4611189" y="835142"/>
            <a:ext cx="0" cy="40394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CCEBDF-B80B-8D4F-8992-F8BEDA2BE8FC}"/>
              </a:ext>
            </a:extLst>
          </p:cNvPr>
          <p:cNvGrpSpPr/>
          <p:nvPr/>
        </p:nvGrpSpPr>
        <p:grpSpPr>
          <a:xfrm>
            <a:off x="835915" y="1990420"/>
            <a:ext cx="7472169" cy="4721550"/>
            <a:chOff x="835915" y="1990420"/>
            <a:chExt cx="7472169" cy="47215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72CE91B-48AE-5A49-8866-B4CDE84BE7BC}"/>
                </a:ext>
              </a:extLst>
            </p:cNvPr>
            <p:cNvGrpSpPr/>
            <p:nvPr/>
          </p:nvGrpSpPr>
          <p:grpSpPr>
            <a:xfrm>
              <a:off x="835915" y="1990420"/>
              <a:ext cx="7472169" cy="4721550"/>
              <a:chOff x="753503" y="2147045"/>
              <a:chExt cx="7917097" cy="477119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C2A35CB-AA6A-A34E-AC22-89E9AB4185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462" t="4822" r="7514"/>
              <a:stretch/>
            </p:blipFill>
            <p:spPr>
              <a:xfrm>
                <a:off x="753503" y="2147045"/>
                <a:ext cx="7917097" cy="477119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2DC94A-E277-2C43-8DCC-2727495DB66A}"/>
                  </a:ext>
                </a:extLst>
              </p:cNvPr>
              <p:cNvSpPr txBox="1"/>
              <p:nvPr/>
            </p:nvSpPr>
            <p:spPr>
              <a:xfrm>
                <a:off x="3255958" y="3631004"/>
                <a:ext cx="780855" cy="646331"/>
              </a:xfrm>
              <a:prstGeom prst="rect">
                <a:avLst/>
              </a:prstGeom>
              <a:solidFill>
                <a:srgbClr val="E09D6A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West</a:t>
                </a:r>
              </a:p>
              <a:p>
                <a:pPr algn="ctr"/>
                <a:r>
                  <a:rPr lang="en-US" dirty="0"/>
                  <a:t>Pacific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6C8A19-89CA-AB40-8712-63C0AF6534C9}"/>
                  </a:ext>
                </a:extLst>
              </p:cNvPr>
              <p:cNvSpPr txBox="1"/>
              <p:nvPr/>
            </p:nvSpPr>
            <p:spPr>
              <a:xfrm>
                <a:off x="4153700" y="4554132"/>
                <a:ext cx="780855" cy="646331"/>
              </a:xfrm>
              <a:prstGeom prst="rect">
                <a:avLst/>
              </a:prstGeom>
              <a:solidFill>
                <a:srgbClr val="E09D6A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South</a:t>
                </a:r>
              </a:p>
              <a:p>
                <a:pPr algn="ctr"/>
                <a:r>
                  <a:rPr lang="en-US" dirty="0"/>
                  <a:t>Pacific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5300F2-1737-7142-BD2A-B57AF77BC163}"/>
                  </a:ext>
                </a:extLst>
              </p:cNvPr>
              <p:cNvSpPr txBox="1"/>
              <p:nvPr/>
            </p:nvSpPr>
            <p:spPr>
              <a:xfrm>
                <a:off x="2445581" y="3724380"/>
                <a:ext cx="771365" cy="646331"/>
              </a:xfrm>
              <a:prstGeom prst="rect">
                <a:avLst/>
              </a:prstGeom>
              <a:solidFill>
                <a:srgbClr val="E09D6A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North</a:t>
                </a:r>
              </a:p>
              <a:p>
                <a:pPr algn="ctr"/>
                <a:r>
                  <a:rPr lang="en-US" dirty="0"/>
                  <a:t>Indian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FB6E35-B79C-474D-9708-69398FA44EEB}"/>
                  </a:ext>
                </a:extLst>
              </p:cNvPr>
              <p:cNvSpPr txBox="1"/>
              <p:nvPr/>
            </p:nvSpPr>
            <p:spPr>
              <a:xfrm>
                <a:off x="2583402" y="4478118"/>
                <a:ext cx="771365" cy="646331"/>
              </a:xfrm>
              <a:prstGeom prst="rect">
                <a:avLst/>
              </a:prstGeom>
              <a:solidFill>
                <a:srgbClr val="E09D6A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South</a:t>
                </a:r>
              </a:p>
              <a:p>
                <a:pPr algn="ctr"/>
                <a:r>
                  <a:rPr lang="en-US" dirty="0"/>
                  <a:t>Indian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89B23E1-5F9D-EB4F-9B18-51F4618BD16F}"/>
                  </a:ext>
                </a:extLst>
              </p:cNvPr>
              <p:cNvGrpSpPr/>
              <p:nvPr/>
            </p:nvGrpSpPr>
            <p:grpSpPr>
              <a:xfrm>
                <a:off x="4049601" y="3503037"/>
                <a:ext cx="999172" cy="816303"/>
                <a:chOff x="2375344" y="3220927"/>
                <a:chExt cx="999172" cy="816303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6490FBB-C459-B240-8F2A-AED15447D58A}"/>
                    </a:ext>
                  </a:extLst>
                </p:cNvPr>
                <p:cNvSpPr/>
                <p:nvPr/>
              </p:nvSpPr>
              <p:spPr>
                <a:xfrm>
                  <a:off x="2375344" y="3220927"/>
                  <a:ext cx="999172" cy="816303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D0FE60A-E200-DE45-9F3B-66953217DFAA}"/>
                    </a:ext>
                  </a:extLst>
                </p:cNvPr>
                <p:cNvSpPr txBox="1"/>
                <p:nvPr/>
              </p:nvSpPr>
              <p:spPr>
                <a:xfrm>
                  <a:off x="2445389" y="3310742"/>
                  <a:ext cx="859082" cy="646331"/>
                </a:xfrm>
                <a:prstGeom prst="rect">
                  <a:avLst/>
                </a:prstGeom>
                <a:solidFill>
                  <a:srgbClr val="009051">
                    <a:alpha val="69804"/>
                  </a:srgbClr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Central</a:t>
                  </a:r>
                </a:p>
                <a:p>
                  <a:pPr algn="ctr"/>
                  <a:r>
                    <a:rPr lang="en-US" dirty="0"/>
                    <a:t>Pacific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1E3F965-E230-DF45-8266-9DFE6E50C597}"/>
                  </a:ext>
                </a:extLst>
              </p:cNvPr>
              <p:cNvGrpSpPr/>
              <p:nvPr/>
            </p:nvGrpSpPr>
            <p:grpSpPr>
              <a:xfrm>
                <a:off x="5058188" y="3503037"/>
                <a:ext cx="999172" cy="816303"/>
                <a:chOff x="4299767" y="3269975"/>
                <a:chExt cx="999172" cy="816303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EA36A52-3828-EA49-944F-C4CF0AA91198}"/>
                    </a:ext>
                  </a:extLst>
                </p:cNvPr>
                <p:cNvSpPr/>
                <p:nvPr/>
              </p:nvSpPr>
              <p:spPr>
                <a:xfrm>
                  <a:off x="4299767" y="3269975"/>
                  <a:ext cx="999172" cy="816303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0659DAF-6485-BF4C-AB3E-957E65760A23}"/>
                    </a:ext>
                  </a:extLst>
                </p:cNvPr>
                <p:cNvSpPr txBox="1"/>
                <p:nvPr/>
              </p:nvSpPr>
              <p:spPr>
                <a:xfrm>
                  <a:off x="4415532" y="3345023"/>
                  <a:ext cx="780855" cy="646331"/>
                </a:xfrm>
                <a:prstGeom prst="rect">
                  <a:avLst/>
                </a:prstGeom>
                <a:solidFill>
                  <a:srgbClr val="009051">
                    <a:alpha val="69804"/>
                  </a:srgbClr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East</a:t>
                  </a:r>
                </a:p>
                <a:p>
                  <a:pPr algn="ctr"/>
                  <a:r>
                    <a:rPr lang="en-US" dirty="0"/>
                    <a:t>Pacific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0CFC440-79B4-3842-9C2D-8842059051AB}"/>
                  </a:ext>
                </a:extLst>
              </p:cNvPr>
              <p:cNvGrpSpPr/>
              <p:nvPr/>
            </p:nvGrpSpPr>
            <p:grpSpPr>
              <a:xfrm>
                <a:off x="6365043" y="3528707"/>
                <a:ext cx="1186272" cy="847943"/>
                <a:chOff x="6369231" y="3347751"/>
                <a:chExt cx="1186272" cy="847943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1C6E08C-9D01-C546-A5EB-5FA3DFD90924}"/>
                    </a:ext>
                  </a:extLst>
                </p:cNvPr>
                <p:cNvSpPr/>
                <p:nvPr/>
              </p:nvSpPr>
              <p:spPr>
                <a:xfrm>
                  <a:off x="6369231" y="3347751"/>
                  <a:ext cx="1186272" cy="847943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3F4CB7E-B76B-1A47-B2C8-5118E67B7988}"/>
                    </a:ext>
                  </a:extLst>
                </p:cNvPr>
                <p:cNvSpPr txBox="1"/>
                <p:nvPr/>
              </p:nvSpPr>
              <p:spPr>
                <a:xfrm>
                  <a:off x="6465363" y="3433878"/>
                  <a:ext cx="1002922" cy="653127"/>
                </a:xfrm>
                <a:prstGeom prst="rect">
                  <a:avLst/>
                </a:prstGeom>
                <a:solidFill>
                  <a:srgbClr val="009051">
                    <a:alpha val="69804"/>
                  </a:srgbClr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North </a:t>
                  </a:r>
                </a:p>
                <a:p>
                  <a:r>
                    <a:rPr lang="en-US" dirty="0"/>
                    <a:t>Atlantic</a:t>
                  </a:r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F16D3-45BD-BE40-85DA-B1C366F5F6AB}"/>
                </a:ext>
              </a:extLst>
            </p:cNvPr>
            <p:cNvSpPr txBox="1"/>
            <p:nvPr/>
          </p:nvSpPr>
          <p:spPr>
            <a:xfrm>
              <a:off x="998629" y="5422106"/>
              <a:ext cx="7225119" cy="12003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HWRF – Hurricane Weather Research Forecasting Model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HYCOM – Hybrid Coordinate Ocean Model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HMON - Hurricanes in a Multi-scale Ocean-coupled Non- hydrostatic model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POM – Princeton Ocean Model 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92D6F9-0A40-D542-A4AB-EEB012857AF8}"/>
                </a:ext>
              </a:extLst>
            </p:cNvPr>
            <p:cNvSpPr/>
            <p:nvPr/>
          </p:nvSpPr>
          <p:spPr>
            <a:xfrm>
              <a:off x="7073834" y="4479644"/>
              <a:ext cx="956464" cy="942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82729A-385E-2C41-802B-7766355E21EE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0145A9-51D6-2049-B4A1-547B2539EB5D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94C286F-0F35-A047-A7DA-C3B90821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971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0AECEF2-5E02-4249-844D-0E6D37034C5E}"/>
              </a:ext>
            </a:extLst>
          </p:cNvPr>
          <p:cNvSpPr txBox="1"/>
          <p:nvPr/>
        </p:nvSpPr>
        <p:spPr>
          <a:xfrm>
            <a:off x="149946" y="5220290"/>
            <a:ext cx="183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Kim et al. 2014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0665C-A059-DA4C-ADE6-98B1C8C474AB}"/>
              </a:ext>
            </a:extLst>
          </p:cNvPr>
          <p:cNvSpPr txBox="1"/>
          <p:nvPr/>
        </p:nvSpPr>
        <p:spPr>
          <a:xfrm>
            <a:off x="1488643" y="121234"/>
            <a:ext cx="67417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Hurricane Coupled Ocean-Atmosphere </a:t>
            </a:r>
          </a:p>
          <a:p>
            <a:pPr algn="ctr"/>
            <a:r>
              <a:rPr lang="en-US" sz="3000" dirty="0"/>
              <a:t>Forecasting Model: HWRF-HYCOM System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438D44-54E3-7444-A0A4-3F558F8A7D72}"/>
              </a:ext>
            </a:extLst>
          </p:cNvPr>
          <p:cNvSpPr txBox="1"/>
          <p:nvPr/>
        </p:nvSpPr>
        <p:spPr>
          <a:xfrm>
            <a:off x="3664496" y="4384803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IC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DD24895-EF17-A34F-B9C7-04801C9E2401}"/>
              </a:ext>
            </a:extLst>
          </p:cNvPr>
          <p:cNvGrpSpPr/>
          <p:nvPr/>
        </p:nvGrpSpPr>
        <p:grpSpPr>
          <a:xfrm>
            <a:off x="1761823" y="1187678"/>
            <a:ext cx="5600227" cy="4985169"/>
            <a:chOff x="648930" y="784346"/>
            <a:chExt cx="5600227" cy="498516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B605F-6CC7-5B48-935A-5DA66EDC3F6E}"/>
                </a:ext>
              </a:extLst>
            </p:cNvPr>
            <p:cNvGrpSpPr/>
            <p:nvPr/>
          </p:nvGrpSpPr>
          <p:grpSpPr>
            <a:xfrm>
              <a:off x="648930" y="784346"/>
              <a:ext cx="5600227" cy="4985169"/>
              <a:chOff x="648930" y="784346"/>
              <a:chExt cx="5600227" cy="498516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E9C3ED1-E6BB-3D40-8C8F-AF7F5CBF45D5}"/>
                  </a:ext>
                </a:extLst>
              </p:cNvPr>
              <p:cNvSpPr/>
              <p:nvPr/>
            </p:nvSpPr>
            <p:spPr>
              <a:xfrm>
                <a:off x="5795805" y="784346"/>
                <a:ext cx="453352" cy="49851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F82E536-621D-FF47-9BF4-9DDAB6EA3578}"/>
                  </a:ext>
                </a:extLst>
              </p:cNvPr>
              <p:cNvGrpSpPr/>
              <p:nvPr/>
            </p:nvGrpSpPr>
            <p:grpSpPr>
              <a:xfrm>
                <a:off x="648930" y="784346"/>
                <a:ext cx="5340918" cy="4985169"/>
                <a:chOff x="1923156" y="1258641"/>
                <a:chExt cx="5340918" cy="4985169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0662C68D-385F-994B-B9C3-B120AFBB5550}"/>
                    </a:ext>
                  </a:extLst>
                </p:cNvPr>
                <p:cNvGrpSpPr/>
                <p:nvPr/>
              </p:nvGrpSpPr>
              <p:grpSpPr>
                <a:xfrm>
                  <a:off x="1923156" y="1258641"/>
                  <a:ext cx="5340918" cy="3600457"/>
                  <a:chOff x="1684122" y="1385446"/>
                  <a:chExt cx="5138387" cy="3140467"/>
                </a:xfrm>
              </p:grpSpPr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E4776F21-D228-E242-B0CB-2C30F2CD84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b="14435"/>
                  <a:stretch/>
                </p:blipFill>
                <p:spPr>
                  <a:xfrm>
                    <a:off x="1684122" y="1385446"/>
                    <a:ext cx="5138387" cy="3140467"/>
                  </a:xfrm>
                  <a:prstGeom prst="rect">
                    <a:avLst/>
                  </a:prstGeom>
                </p:spPr>
              </p:pic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7DA5C860-03C8-ED41-889F-3D66ED79C713}"/>
                      </a:ext>
                    </a:extLst>
                  </p:cNvPr>
                  <p:cNvSpPr/>
                  <p:nvPr/>
                </p:nvSpPr>
                <p:spPr>
                  <a:xfrm>
                    <a:off x="4990529" y="3934516"/>
                    <a:ext cx="1746009" cy="5079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3E1265F-1F5D-6A43-BB83-B8F4F061BACE}"/>
                    </a:ext>
                  </a:extLst>
                </p:cNvPr>
                <p:cNvSpPr/>
                <p:nvPr/>
              </p:nvSpPr>
              <p:spPr>
                <a:xfrm>
                  <a:off x="1926810" y="4782847"/>
                  <a:ext cx="5337264" cy="14609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CF942DE-086B-E043-9B8E-25397E0A6F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98114" y="4225316"/>
              <a:ext cx="0" cy="356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14A6E6-93C6-2645-BC15-84163BBD2C39}"/>
                </a:ext>
              </a:extLst>
            </p:cNvPr>
            <p:cNvSpPr txBox="1"/>
            <p:nvPr/>
          </p:nvSpPr>
          <p:spPr>
            <a:xfrm>
              <a:off x="2777721" y="5047791"/>
              <a:ext cx="1475981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GOFS/NCODA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533ADF-B6EF-B446-9E53-86F179DB13C5}"/>
                </a:ext>
              </a:extLst>
            </p:cNvPr>
            <p:cNvSpPr txBox="1"/>
            <p:nvPr/>
          </p:nvSpPr>
          <p:spPr>
            <a:xfrm>
              <a:off x="3344496" y="4539122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IC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F38783B-62AE-C841-9797-76D07B7385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2197" y="4824164"/>
              <a:ext cx="0" cy="2236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D03BCE4-625C-034D-ACD7-A55FDCEE272F}"/>
              </a:ext>
            </a:extLst>
          </p:cNvPr>
          <p:cNvSpPr txBox="1"/>
          <p:nvPr/>
        </p:nvSpPr>
        <p:spPr>
          <a:xfrm>
            <a:off x="2426320" y="6223706"/>
            <a:ext cx="4407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RTOFS – Real Time Ocean Forecasting System</a:t>
            </a:r>
          </a:p>
          <a:p>
            <a:r>
              <a:rPr lang="en-US" dirty="0"/>
              <a:t>GFS – Global Forecasting System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AB476B-E2C1-624C-8345-6DA51FBA03B5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18501A-867B-7741-A1FF-33DAA5306574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916D49-2A15-3E4A-847F-B76CEC0DE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879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3ECE554E-F43A-B24C-B029-3B65B4AA4A3A}"/>
              </a:ext>
            </a:extLst>
          </p:cNvPr>
          <p:cNvSpPr/>
          <p:nvPr/>
        </p:nvSpPr>
        <p:spPr>
          <a:xfrm>
            <a:off x="4564229" y="1321048"/>
            <a:ext cx="4420283" cy="5303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2F528F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E9C78E-E1E5-B341-8622-362187D0A2BD}"/>
              </a:ext>
            </a:extLst>
          </p:cNvPr>
          <p:cNvSpPr txBox="1"/>
          <p:nvPr/>
        </p:nvSpPr>
        <p:spPr>
          <a:xfrm>
            <a:off x="575340" y="306757"/>
            <a:ext cx="8319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Global Ocean Forecasting System (GOFS) / </a:t>
            </a:r>
          </a:p>
          <a:p>
            <a:pPr algn="ctr"/>
            <a:r>
              <a:rPr lang="en-US" sz="2800" dirty="0"/>
              <a:t>Navy Coupled Ocean Data Assimilation System (NCODA)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451A12C-F6A6-2F4C-AE7A-6F5F9CFBA3B0}"/>
              </a:ext>
            </a:extLst>
          </p:cNvPr>
          <p:cNvSpPr/>
          <p:nvPr/>
        </p:nvSpPr>
        <p:spPr>
          <a:xfrm>
            <a:off x="180754" y="1321048"/>
            <a:ext cx="4401690" cy="5303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F528F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08879-877D-DB45-A16E-05C4539FE325}"/>
              </a:ext>
            </a:extLst>
          </p:cNvPr>
          <p:cNvSpPr txBox="1"/>
          <p:nvPr/>
        </p:nvSpPr>
        <p:spPr>
          <a:xfrm>
            <a:off x="1297295" y="1383271"/>
            <a:ext cx="163019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Surface Data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686F0EF-6043-3141-842A-C3F8ED8C0566}"/>
              </a:ext>
            </a:extLst>
          </p:cNvPr>
          <p:cNvGrpSpPr/>
          <p:nvPr/>
        </p:nvGrpSpPr>
        <p:grpSpPr>
          <a:xfrm>
            <a:off x="575340" y="2143653"/>
            <a:ext cx="7993320" cy="4369388"/>
            <a:chOff x="630899" y="1250512"/>
            <a:chExt cx="7993320" cy="43693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7182422-6895-7744-95E4-A818F98B3872}"/>
                </a:ext>
              </a:extLst>
            </p:cNvPr>
            <p:cNvSpPr txBox="1"/>
            <p:nvPr/>
          </p:nvSpPr>
          <p:spPr>
            <a:xfrm>
              <a:off x="2167949" y="1250512"/>
              <a:ext cx="1687834" cy="461665"/>
            </a:xfrm>
            <a:prstGeom prst="rect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Satellite SST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CB14D4-8441-C549-AD35-F19C13CAF880}"/>
                </a:ext>
              </a:extLst>
            </p:cNvPr>
            <p:cNvSpPr txBox="1"/>
            <p:nvPr/>
          </p:nvSpPr>
          <p:spPr>
            <a:xfrm>
              <a:off x="1731227" y="5158235"/>
              <a:ext cx="2436757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Satellite Altimeter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75451F-6624-8841-87E4-839DC8140B14}"/>
                </a:ext>
              </a:extLst>
            </p:cNvPr>
            <p:cNvSpPr txBox="1"/>
            <p:nvPr/>
          </p:nvSpPr>
          <p:spPr>
            <a:xfrm>
              <a:off x="630899" y="3198166"/>
              <a:ext cx="146815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In Situ SST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342E8A-4BA1-8545-B426-4F0AE6393077}"/>
                </a:ext>
              </a:extLst>
            </p:cNvPr>
            <p:cNvSpPr txBox="1"/>
            <p:nvPr/>
          </p:nvSpPr>
          <p:spPr>
            <a:xfrm>
              <a:off x="3329224" y="3136612"/>
              <a:ext cx="2485552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/>
                <a:t>GOFS/NCODA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B863B5-87AD-A94F-9BA7-A7F097ECFE04}"/>
                </a:ext>
              </a:extLst>
            </p:cNvPr>
            <p:cNvSpPr/>
            <p:nvPr/>
          </p:nvSpPr>
          <p:spPr>
            <a:xfrm>
              <a:off x="5020253" y="1266154"/>
              <a:ext cx="1935402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/>
                <a:t>Drifting buoys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5FF86-28EA-1644-B20D-B6355544AFAC}"/>
                </a:ext>
              </a:extLst>
            </p:cNvPr>
            <p:cNvSpPr/>
            <p:nvPr/>
          </p:nvSpPr>
          <p:spPr>
            <a:xfrm>
              <a:off x="6496010" y="1901825"/>
              <a:ext cx="1646733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/>
                <a:t>Fixed buoys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A3C88B-CE37-EE40-8C31-733F7B1CBDF2}"/>
                </a:ext>
              </a:extLst>
            </p:cNvPr>
            <p:cNvSpPr/>
            <p:nvPr/>
          </p:nvSpPr>
          <p:spPr>
            <a:xfrm>
              <a:off x="7044556" y="2756250"/>
              <a:ext cx="1579663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/>
                <a:t>Argo Floats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CCD17B-F518-1B41-87C8-28785D880993}"/>
                </a:ext>
              </a:extLst>
            </p:cNvPr>
            <p:cNvSpPr txBox="1"/>
            <p:nvPr/>
          </p:nvSpPr>
          <p:spPr>
            <a:xfrm>
              <a:off x="7326726" y="3633204"/>
              <a:ext cx="1057854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Gliders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24F22B-2354-244D-9731-3887083E74D5}"/>
                </a:ext>
              </a:extLst>
            </p:cNvPr>
            <p:cNvSpPr txBox="1"/>
            <p:nvPr/>
          </p:nvSpPr>
          <p:spPr>
            <a:xfrm>
              <a:off x="6764430" y="4424932"/>
              <a:ext cx="961032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TESAC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07EB3C-25A5-9248-901C-4ED3B0649FB0}"/>
                </a:ext>
              </a:extLst>
            </p:cNvPr>
            <p:cNvSpPr txBox="1"/>
            <p:nvPr/>
          </p:nvSpPr>
          <p:spPr>
            <a:xfrm>
              <a:off x="4814363" y="5149047"/>
              <a:ext cx="2347181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XBTs (only temp.)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2C8F5E6-161E-E748-86AC-7431C12EA357}"/>
                </a:ext>
              </a:extLst>
            </p:cNvPr>
            <p:cNvCxnSpPr>
              <a:cxnSpLocks/>
            </p:cNvCxnSpPr>
            <p:nvPr/>
          </p:nvCxnSpPr>
          <p:spPr>
            <a:xfrm>
              <a:off x="2901546" y="1730538"/>
              <a:ext cx="1266438" cy="141848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58907ED-F596-E04A-8389-3E5112461E23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V="1">
              <a:off x="2949606" y="3733800"/>
              <a:ext cx="1218378" cy="142443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E9F32D0-209D-CF47-A725-CA62247AB226}"/>
                </a:ext>
              </a:extLst>
            </p:cNvPr>
            <p:cNvCxnSpPr>
              <a:cxnSpLocks/>
              <a:stCxn id="5" idx="3"/>
              <a:endCxn id="7" idx="1"/>
            </p:cNvCxnSpPr>
            <p:nvPr/>
          </p:nvCxnSpPr>
          <p:spPr>
            <a:xfrm>
              <a:off x="2099058" y="3428999"/>
              <a:ext cx="1230166" cy="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0074869-33E6-D14B-BE30-383FECAFE3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0253" y="1752853"/>
              <a:ext cx="1004985" cy="1402626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74407C5-D774-C848-9528-D79FAF3ECC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2746" y="2388524"/>
              <a:ext cx="1638798" cy="745369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EF7FF53-F75F-AB49-8FDB-ABDD7830A9B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5824895" y="2987083"/>
              <a:ext cx="1219661" cy="35715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8CEACFE-3526-104E-ADE9-060D7D5B7F11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5824895" y="3522116"/>
              <a:ext cx="1501831" cy="34192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1A015CF-CA1F-4A46-BABF-23092AC0F47E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5506756" y="3765288"/>
              <a:ext cx="1738190" cy="659644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61FCD26-B2F0-0143-A52B-B4185FFF69D1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H="1" flipV="1">
              <a:off x="5026240" y="3733800"/>
              <a:ext cx="961714" cy="141524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84AACC2-D94D-CC45-8C19-9AF8E7B5F6D3}"/>
              </a:ext>
            </a:extLst>
          </p:cNvPr>
          <p:cNvSpPr/>
          <p:nvPr/>
        </p:nvSpPr>
        <p:spPr>
          <a:xfrm>
            <a:off x="4651718" y="1387391"/>
            <a:ext cx="435811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Subsurface Temperature and Salinity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8818FE-A2A6-7F49-81EB-A081586DFA87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2AC22D5-37FC-0C47-ADE1-80084A0C82B0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A2B20AC-C7F5-7C4F-9B57-F2220ECA3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169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7CF65F-7204-A34A-AA46-ADF8E17D886B}"/>
              </a:ext>
            </a:extLst>
          </p:cNvPr>
          <p:cNvSpPr txBox="1"/>
          <p:nvPr/>
        </p:nvSpPr>
        <p:spPr>
          <a:xfrm>
            <a:off x="1628020" y="27682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ARGO Floats </a:t>
            </a:r>
          </a:p>
          <a:p>
            <a:pPr algn="ctr"/>
            <a:r>
              <a:rPr lang="en-US" sz="3200" dirty="0"/>
              <a:t>During the 2018 Hurricane Season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364C4-4E88-9A4E-BB4B-4125E684EDBA}"/>
              </a:ext>
            </a:extLst>
          </p:cNvPr>
          <p:cNvSpPr txBox="1"/>
          <p:nvPr/>
        </p:nvSpPr>
        <p:spPr>
          <a:xfrm>
            <a:off x="1253846" y="5537200"/>
            <a:ext cx="66363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Argo floats mostly occupy the open ocean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One vertical profile every ten days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8843C-5483-4141-BD1E-3BAAE3A83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11" y="1104900"/>
            <a:ext cx="8194375" cy="42037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3989F8-6E2E-9848-8470-AD681EE7E3F3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523292-694D-BB47-A4C6-20771DB5C335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E28F37-BC6B-8747-8898-3FAF8FCA5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941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7CF65F-7204-A34A-AA46-ADF8E17D886B}"/>
              </a:ext>
            </a:extLst>
          </p:cNvPr>
          <p:cNvSpPr txBox="1"/>
          <p:nvPr/>
        </p:nvSpPr>
        <p:spPr>
          <a:xfrm>
            <a:off x="1628020" y="27682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ARGO Floats and Gliders </a:t>
            </a:r>
          </a:p>
          <a:p>
            <a:pPr algn="ctr"/>
            <a:r>
              <a:rPr lang="en-US" sz="3200" dirty="0"/>
              <a:t>During the 2018 Hurricane Season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91E0D-AEE8-F545-80CB-06ECC3C0E314}"/>
              </a:ext>
            </a:extLst>
          </p:cNvPr>
          <p:cNvSpPr txBox="1"/>
          <p:nvPr/>
        </p:nvSpPr>
        <p:spPr>
          <a:xfrm>
            <a:off x="1192586" y="5537200"/>
            <a:ext cx="6758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Glider observations are mostly in the shelf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Tens of profiles per day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88F3B8-C233-D54D-BC2A-096FBF61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12" y="1104900"/>
            <a:ext cx="8194375" cy="42037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7CB0587-F9D7-0C41-A69D-F19994270CA0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299386-268E-7E49-838E-461539F7DAFE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2FFBBC6-AA5C-9F42-A9E3-3D590E823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782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F164202-918C-2B44-BDCF-C1F28D6B8F41}"/>
              </a:ext>
            </a:extLst>
          </p:cNvPr>
          <p:cNvGrpSpPr/>
          <p:nvPr/>
        </p:nvGrpSpPr>
        <p:grpSpPr>
          <a:xfrm>
            <a:off x="1286851" y="1236223"/>
            <a:ext cx="6646498" cy="5458146"/>
            <a:chOff x="1049900" y="1034094"/>
            <a:chExt cx="7065399" cy="57223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FA45FB-2831-4345-8C39-C9816BCB9AFF}"/>
                </a:ext>
              </a:extLst>
            </p:cNvPr>
            <p:cNvSpPr/>
            <p:nvPr/>
          </p:nvSpPr>
          <p:spPr>
            <a:xfrm>
              <a:off x="1049900" y="1034094"/>
              <a:ext cx="7065399" cy="5722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Time_window_gliders_hurric_season_2018.png" descr="Time_window_gliders_hurric_season_2018.png">
              <a:extLst>
                <a:ext uri="{FF2B5EF4-FFF2-40B4-BE49-F238E27FC236}">
                  <a16:creationId xmlns:a16="http://schemas.microsoft.com/office/drawing/2014/main" id="{F7D5FA5F-13E8-B74F-9FBB-F7FEB5DC36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t="2837"/>
            <a:stretch/>
          </p:blipFill>
          <p:spPr>
            <a:xfrm>
              <a:off x="1151501" y="1144554"/>
              <a:ext cx="6866397" cy="5509256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F94DF17-D4D6-1449-9417-66B136513B59}"/>
              </a:ext>
            </a:extLst>
          </p:cNvPr>
          <p:cNvSpPr txBox="1"/>
          <p:nvPr/>
        </p:nvSpPr>
        <p:spPr>
          <a:xfrm>
            <a:off x="589800" y="254073"/>
            <a:ext cx="80405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62 Gliders in the IOOS Glider Data </a:t>
            </a:r>
          </a:p>
          <a:p>
            <a:pPr algn="ctr"/>
            <a:r>
              <a:rPr lang="en-US" sz="2800" dirty="0"/>
              <a:t>Assembly Center (DAC) During Hurricane Season 2018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B8C766-5ED4-C748-9356-07C8EDE7BF48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E04838-1CCC-8D4E-8DBE-5C66C3161026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D95B31-C22A-7948-862B-D3EF33FBE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357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ulf of Mexico: Hurricane Michael"/>
          <p:cNvSpPr txBox="1"/>
          <p:nvPr/>
        </p:nvSpPr>
        <p:spPr>
          <a:xfrm>
            <a:off x="3162890" y="231410"/>
            <a:ext cx="313528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sz="3200" dirty="0"/>
              <a:t>Hurricane Michael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B32C79-A7AB-6F40-8299-F87B82B851D4}"/>
              </a:ext>
            </a:extLst>
          </p:cNvPr>
          <p:cNvGrpSpPr/>
          <p:nvPr/>
        </p:nvGrpSpPr>
        <p:grpSpPr>
          <a:xfrm>
            <a:off x="1470645" y="894492"/>
            <a:ext cx="6278910" cy="4696889"/>
            <a:chOff x="1230056" y="697484"/>
            <a:chExt cx="6760088" cy="49007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482ECC-DB38-3C46-B32E-D09E45A6D491}"/>
                </a:ext>
              </a:extLst>
            </p:cNvPr>
            <p:cNvGrpSpPr/>
            <p:nvPr/>
          </p:nvGrpSpPr>
          <p:grpSpPr>
            <a:xfrm>
              <a:off x="1230057" y="697484"/>
              <a:ext cx="6760087" cy="4900742"/>
              <a:chOff x="707512" y="953958"/>
              <a:chExt cx="7728976" cy="559358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FC234F1-4A48-C341-9C3F-67DDAE945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7512" y="953958"/>
                <a:ext cx="7728976" cy="5593587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2A5FD3-F8FE-2E41-A98D-715CA73547F6}"/>
                  </a:ext>
                </a:extLst>
              </p:cNvPr>
              <p:cNvSpPr txBox="1"/>
              <p:nvPr/>
            </p:nvSpPr>
            <p:spPr>
              <a:xfrm>
                <a:off x="5549900" y="2999431"/>
                <a:ext cx="1100019" cy="52693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ng288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44A441E-FD05-D644-8AF6-1CA2E4DCA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3200" y="2859731"/>
                <a:ext cx="266700" cy="279401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3DC7AC-108F-5342-BF0A-7F28F7CFD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9233" r="58380"/>
            <a:stretch/>
          </p:blipFill>
          <p:spPr>
            <a:xfrm>
              <a:off x="1230056" y="3600334"/>
              <a:ext cx="2813539" cy="199789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EB7E28F-6787-6543-B25E-5E2488AAC8B6}"/>
              </a:ext>
            </a:extLst>
          </p:cNvPr>
          <p:cNvSpPr txBox="1"/>
          <p:nvPr/>
        </p:nvSpPr>
        <p:spPr>
          <a:xfrm>
            <a:off x="957659" y="5641480"/>
            <a:ext cx="7304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Seven Navy gliders reporting to the glider DAC</a:t>
            </a:r>
          </a:p>
          <a:p>
            <a:pPr algn="ctr"/>
            <a:r>
              <a:rPr lang="en-US" sz="2400" dirty="0"/>
              <a:t>in the </a:t>
            </a:r>
            <a:r>
              <a:rPr lang="en-US" sz="2400" dirty="0" err="1"/>
              <a:t>GoM</a:t>
            </a:r>
            <a:r>
              <a:rPr lang="en-US" sz="2400" dirty="0"/>
              <a:t> during hurricane Michael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Ng288 was at 36 km from the eye of hurricane Michael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10D5E0-0310-2D43-A8FD-E57CFB919ED9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3B9924-A90D-4943-A209-0EE40BB5D84B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889A172-2C87-5641-89F6-DEE5F27EB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7068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NCODA Temperature Increments"/>
          <p:cNvSpPr txBox="1"/>
          <p:nvPr/>
        </p:nvSpPr>
        <p:spPr>
          <a:xfrm>
            <a:off x="1854088" y="134669"/>
            <a:ext cx="5512023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r>
              <a:rPr sz="3200" dirty="0"/>
              <a:t>NCODA Temperature Increments</a:t>
            </a:r>
          </a:p>
        </p:txBody>
      </p:sp>
      <p:sp>
        <p:nvSpPr>
          <p:cNvPr id="224" name="Line"/>
          <p:cNvSpPr/>
          <p:nvPr/>
        </p:nvSpPr>
        <p:spPr>
          <a:xfrm flipV="1">
            <a:off x="2509414" y="1117599"/>
            <a:ext cx="3218286" cy="63551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7F94DE-67B2-394E-BBA5-563CB29C8012}"/>
              </a:ext>
            </a:extLst>
          </p:cNvPr>
          <p:cNvGrpSpPr/>
          <p:nvPr/>
        </p:nvGrpSpPr>
        <p:grpSpPr>
          <a:xfrm>
            <a:off x="686390" y="803397"/>
            <a:ext cx="7847419" cy="5198953"/>
            <a:chOff x="255181" y="694339"/>
            <a:chExt cx="8648964" cy="5990167"/>
          </a:xfrm>
        </p:grpSpPr>
        <p:pic>
          <p:nvPicPr>
            <p:cNvPr id="22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524400" y="694339"/>
              <a:ext cx="4379745" cy="599016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CE68A29-89C1-2740-B165-5C6EC2B17BA0}"/>
                </a:ext>
              </a:extLst>
            </p:cNvPr>
            <p:cNvGrpSpPr/>
            <p:nvPr/>
          </p:nvGrpSpPr>
          <p:grpSpPr>
            <a:xfrm>
              <a:off x="255181" y="694339"/>
              <a:ext cx="4104168" cy="2941996"/>
              <a:chOff x="255181" y="694339"/>
              <a:chExt cx="4104168" cy="2941996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F712305-A3F5-7142-A6CF-88F7A9E1DC88}"/>
                  </a:ext>
                </a:extLst>
              </p:cNvPr>
              <p:cNvSpPr/>
              <p:nvPr/>
            </p:nvSpPr>
            <p:spPr>
              <a:xfrm>
                <a:off x="255181" y="694339"/>
                <a:ext cx="4104168" cy="29419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3" name="temp_increment_during_Michael_surf.png" descr="temp_increment_during_Michael_surf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404037" y="825901"/>
                <a:ext cx="3843805" cy="2710546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EE6D58-3604-5E48-AA36-4E0A107641E0}"/>
                </a:ext>
              </a:extLst>
            </p:cNvPr>
            <p:cNvGrpSpPr/>
            <p:nvPr/>
          </p:nvGrpSpPr>
          <p:grpSpPr>
            <a:xfrm>
              <a:off x="255181" y="3721036"/>
              <a:ext cx="4104168" cy="2941996"/>
              <a:chOff x="255181" y="3721036"/>
              <a:chExt cx="4104168" cy="294199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E06C61-81E1-8640-BB8E-8A8F1E1E77B5}"/>
                  </a:ext>
                </a:extLst>
              </p:cNvPr>
              <p:cNvSpPr/>
              <p:nvPr/>
            </p:nvSpPr>
            <p:spPr>
              <a:xfrm>
                <a:off x="255181" y="3721036"/>
                <a:ext cx="4104168" cy="29419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5" name="temp_increment_during_Michael_100m.png" descr="temp_increment_during_Michael_100m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4037" y="3834802"/>
                <a:ext cx="3863287" cy="2747973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sp>
        <p:nvSpPr>
          <p:cNvPr id="226" name="Line"/>
          <p:cNvSpPr/>
          <p:nvPr/>
        </p:nvSpPr>
        <p:spPr>
          <a:xfrm flipV="1">
            <a:off x="2837153" y="1713727"/>
            <a:ext cx="4909121" cy="265610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27" name="Jason 2"/>
          <p:cNvSpPr txBox="1"/>
          <p:nvPr/>
        </p:nvSpPr>
        <p:spPr>
          <a:xfrm>
            <a:off x="2347958" y="4487878"/>
            <a:ext cx="55464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>
                <a:solidFill>
                  <a:schemeClr val="bg1"/>
                </a:solidFill>
              </a:rPr>
              <a:t>Jason 2</a:t>
            </a:r>
          </a:p>
        </p:txBody>
      </p:sp>
      <p:sp>
        <p:nvSpPr>
          <p:cNvPr id="228" name="CryoSat"/>
          <p:cNvSpPr txBox="1"/>
          <p:nvPr/>
        </p:nvSpPr>
        <p:spPr>
          <a:xfrm>
            <a:off x="1607400" y="4754811"/>
            <a:ext cx="57926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 err="1">
                <a:solidFill>
                  <a:schemeClr val="bg1"/>
                </a:solidFill>
              </a:rPr>
              <a:t>CryoSat</a:t>
            </a:r>
            <a:endParaRPr sz="1266" dirty="0">
              <a:solidFill>
                <a:schemeClr val="bg1"/>
              </a:solidFill>
            </a:endParaRPr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41130618-12A4-F34F-9567-7C1769F75013}"/>
              </a:ext>
            </a:extLst>
          </p:cNvPr>
          <p:cNvSpPr/>
          <p:nvPr/>
        </p:nvSpPr>
        <p:spPr>
          <a:xfrm flipV="1">
            <a:off x="2837153" y="1220028"/>
            <a:ext cx="2890547" cy="55750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29" name="Argo"/>
          <p:cNvSpPr txBox="1"/>
          <p:nvPr/>
        </p:nvSpPr>
        <p:spPr>
          <a:xfrm>
            <a:off x="2455766" y="3874998"/>
            <a:ext cx="38138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>
                <a:solidFill>
                  <a:schemeClr val="bg1"/>
                </a:solidFill>
              </a:rPr>
              <a:t>Argo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A3155-126F-CD44-97E1-5559607E7AFF}"/>
              </a:ext>
            </a:extLst>
          </p:cNvPr>
          <p:cNvSpPr/>
          <p:nvPr/>
        </p:nvSpPr>
        <p:spPr>
          <a:xfrm>
            <a:off x="527345" y="5973520"/>
            <a:ext cx="8165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/>
              <a:t>The increment is the change made to the model state at the end of the previous assimilation cycle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580190-9B23-BB41-8A6A-AA07FDA2D972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762CD2-3461-B74A-A15A-C1E953F8ED2F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779ABB1-8B94-2C42-BE43-3DA2758EB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408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A41B0D7-DA5B-434D-BE62-51CFDCBC069D}"/>
              </a:ext>
            </a:extLst>
          </p:cNvPr>
          <p:cNvSpPr txBox="1"/>
          <p:nvPr/>
        </p:nvSpPr>
        <p:spPr>
          <a:xfrm>
            <a:off x="4905385" y="4681507"/>
            <a:ext cx="186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Insertion Window</a:t>
            </a:r>
          </a:p>
        </p:txBody>
      </p:sp>
      <p:sp>
        <p:nvSpPr>
          <p:cNvPr id="19" name="Michael">
            <a:extLst>
              <a:ext uri="{FF2B5EF4-FFF2-40B4-BE49-F238E27FC236}">
                <a16:creationId xmlns:a16="http://schemas.microsoft.com/office/drawing/2014/main" id="{33120CEF-FD00-4E4C-A6B7-336FC8EAEE0D}"/>
              </a:ext>
            </a:extLst>
          </p:cNvPr>
          <p:cNvSpPr txBox="1"/>
          <p:nvPr/>
        </p:nvSpPr>
        <p:spPr>
          <a:xfrm>
            <a:off x="3042459" y="78842"/>
            <a:ext cx="313528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lang="en-US" sz="3200" dirty="0"/>
              <a:t>Hurricane </a:t>
            </a:r>
            <a:r>
              <a:rPr sz="3200" dirty="0"/>
              <a:t>Michael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A5D5F4-C485-8C49-8270-A16069EEBF90}"/>
              </a:ext>
            </a:extLst>
          </p:cNvPr>
          <p:cNvCxnSpPr>
            <a:cxnSpLocks/>
          </p:cNvCxnSpPr>
          <p:nvPr/>
        </p:nvCxnSpPr>
        <p:spPr>
          <a:xfrm>
            <a:off x="4663853" y="1625600"/>
            <a:ext cx="34036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9412BB7-B38A-474B-9122-62794288E47E}"/>
              </a:ext>
            </a:extLst>
          </p:cNvPr>
          <p:cNvSpPr txBox="1"/>
          <p:nvPr/>
        </p:nvSpPr>
        <p:spPr>
          <a:xfrm>
            <a:off x="4938173" y="4771697"/>
            <a:ext cx="186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Insertion Window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FCB77D-DECC-AA45-A920-E3CC5323343D}"/>
              </a:ext>
            </a:extLst>
          </p:cNvPr>
          <p:cNvGrpSpPr/>
          <p:nvPr/>
        </p:nvGrpSpPr>
        <p:grpSpPr>
          <a:xfrm>
            <a:off x="687239" y="796384"/>
            <a:ext cx="7845722" cy="5265232"/>
            <a:chOff x="536856" y="901700"/>
            <a:chExt cx="8307062" cy="5524505"/>
          </a:xfrm>
          <a:solidFill>
            <a:schemeClr val="bg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E4F354D-2477-A34B-AC47-3E28F0C7C777}"/>
                </a:ext>
              </a:extLst>
            </p:cNvPr>
            <p:cNvSpPr/>
            <p:nvPr/>
          </p:nvSpPr>
          <p:spPr>
            <a:xfrm>
              <a:off x="536856" y="901700"/>
              <a:ext cx="8307061" cy="55245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6E08CBD-EFAC-1645-AF74-343B4959EBF3}"/>
                </a:ext>
              </a:extLst>
            </p:cNvPr>
            <p:cNvGrpSpPr/>
            <p:nvPr/>
          </p:nvGrpSpPr>
          <p:grpSpPr>
            <a:xfrm>
              <a:off x="656757" y="996685"/>
              <a:ext cx="8187161" cy="5429519"/>
              <a:chOff x="663624" y="546100"/>
              <a:chExt cx="8187161" cy="5429519"/>
            </a:xfrm>
            <a:grpFill/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6383EE7-C3E3-4147-916B-56C9EFD6C6B0}"/>
                  </a:ext>
                </a:extLst>
              </p:cNvPr>
              <p:cNvGrpSpPr/>
              <p:nvPr/>
            </p:nvGrpSpPr>
            <p:grpSpPr>
              <a:xfrm>
                <a:off x="663624" y="546100"/>
                <a:ext cx="8187161" cy="3797199"/>
                <a:chOff x="663624" y="546100"/>
                <a:chExt cx="8187161" cy="3797199"/>
              </a:xfrm>
              <a:grpFill/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49CE689C-41F2-7247-9704-44AABC6796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9726"/>
                <a:stretch/>
              </p:blipFill>
              <p:spPr>
                <a:xfrm>
                  <a:off x="668918" y="546100"/>
                  <a:ext cx="7497931" cy="215900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A9D566D3-9FB8-FF41-88C6-E17D16490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9968"/>
                <a:stretch/>
              </p:blipFill>
              <p:spPr>
                <a:xfrm>
                  <a:off x="663624" y="2184299"/>
                  <a:ext cx="7477825" cy="215900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C0ADCF0D-1A73-E84E-9B48-410BE55887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90418" t="1575" r="151" b="-1575"/>
                <a:stretch/>
              </p:blipFill>
              <p:spPr>
                <a:xfrm>
                  <a:off x="8067453" y="1370211"/>
                  <a:ext cx="783332" cy="2159000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7E9B310-0894-674C-99AD-19B983532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850" y="3867419"/>
                <a:ext cx="7302500" cy="2108200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21" name="Line">
            <a:extLst>
              <a:ext uri="{FF2B5EF4-FFF2-40B4-BE49-F238E27FC236}">
                <a16:creationId xmlns:a16="http://schemas.microsoft.com/office/drawing/2014/main" id="{D89A2BBF-7DC5-6A48-B58E-B4C152E0063C}"/>
              </a:ext>
            </a:extLst>
          </p:cNvPr>
          <p:cNvSpPr/>
          <p:nvPr/>
        </p:nvSpPr>
        <p:spPr>
          <a:xfrm>
            <a:off x="5551713" y="463280"/>
            <a:ext cx="13063" cy="725439"/>
          </a:xfrm>
          <a:prstGeom prst="line">
            <a:avLst/>
          </a:prstGeom>
          <a:ln w="25400">
            <a:solidFill>
              <a:schemeClr val="bg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00D416-A599-244E-AEC1-4B01B3EE1F7E}"/>
              </a:ext>
            </a:extLst>
          </p:cNvPr>
          <p:cNvSpPr/>
          <p:nvPr/>
        </p:nvSpPr>
        <p:spPr>
          <a:xfrm>
            <a:off x="931934" y="6068057"/>
            <a:ext cx="7463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/>
              <a:t>The assimilation of glider data days ahead of Michael corrected </a:t>
            </a:r>
          </a:p>
          <a:p>
            <a:pPr algn="ctr"/>
            <a:r>
              <a:rPr lang="en-US" sz="2200" dirty="0"/>
              <a:t>the position of the thermocline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869F52-97C7-F243-BF82-17F82A1AC511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C432943-E164-0640-87E1-539C9EAB9B68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C01425F-5F4B-5240-A28B-B2EFF51A9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355FD47-24D3-6549-9C67-C966F943A06B}"/>
              </a:ext>
            </a:extLst>
          </p:cNvPr>
          <p:cNvSpPr txBox="1"/>
          <p:nvPr/>
        </p:nvSpPr>
        <p:spPr>
          <a:xfrm>
            <a:off x="3265565" y="3301399"/>
            <a:ext cx="186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Insertion Window</a:t>
            </a:r>
          </a:p>
        </p:txBody>
      </p:sp>
      <p:sp>
        <p:nvSpPr>
          <p:cNvPr id="25" name="Line">
            <a:extLst>
              <a:ext uri="{FF2B5EF4-FFF2-40B4-BE49-F238E27FC236}">
                <a16:creationId xmlns:a16="http://schemas.microsoft.com/office/drawing/2014/main" id="{339C2A9D-E4BF-154B-84B2-2A31EC3DA641}"/>
              </a:ext>
            </a:extLst>
          </p:cNvPr>
          <p:cNvSpPr/>
          <p:nvPr/>
        </p:nvSpPr>
        <p:spPr>
          <a:xfrm flipH="1">
            <a:off x="2736781" y="3535185"/>
            <a:ext cx="640080" cy="0"/>
          </a:xfrm>
          <a:prstGeom prst="line">
            <a:avLst/>
          </a:prstGeom>
          <a:ln w="25400">
            <a:solidFill>
              <a:schemeClr val="bg1"/>
            </a:solidFill>
            <a:prstDash val="solid"/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</p:spTree>
    <p:extLst>
      <p:ext uri="{BB962C8B-B14F-4D97-AF65-F5344CB8AC3E}">
        <p14:creationId xmlns:p14="http://schemas.microsoft.com/office/powerpoint/2010/main" val="170832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A41B0D7-DA5B-434D-BE62-51CFDCBC069D}"/>
              </a:ext>
            </a:extLst>
          </p:cNvPr>
          <p:cNvSpPr txBox="1"/>
          <p:nvPr/>
        </p:nvSpPr>
        <p:spPr>
          <a:xfrm>
            <a:off x="4905385" y="4681507"/>
            <a:ext cx="186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Insertion Window</a:t>
            </a:r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4ADD45C2-ED97-5E4D-BED4-6F41FAD1056D}"/>
              </a:ext>
            </a:extLst>
          </p:cNvPr>
          <p:cNvSpPr/>
          <p:nvPr/>
        </p:nvSpPr>
        <p:spPr>
          <a:xfrm flipH="1" flipV="1">
            <a:off x="4663853" y="4952152"/>
            <a:ext cx="548640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p:sp>
        <p:nvSpPr>
          <p:cNvPr id="19" name="Michael">
            <a:extLst>
              <a:ext uri="{FF2B5EF4-FFF2-40B4-BE49-F238E27FC236}">
                <a16:creationId xmlns:a16="http://schemas.microsoft.com/office/drawing/2014/main" id="{33120CEF-FD00-4E4C-A6B7-336FC8EAEE0D}"/>
              </a:ext>
            </a:extLst>
          </p:cNvPr>
          <p:cNvSpPr txBox="1"/>
          <p:nvPr/>
        </p:nvSpPr>
        <p:spPr>
          <a:xfrm>
            <a:off x="3004359" y="101724"/>
            <a:ext cx="313528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lang="en-US" sz="3200" dirty="0"/>
              <a:t>Hurricane </a:t>
            </a:r>
            <a:r>
              <a:rPr sz="3200" dirty="0"/>
              <a:t>Michael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EE46AA-3496-2144-A443-0846AA6A3F43}"/>
              </a:ext>
            </a:extLst>
          </p:cNvPr>
          <p:cNvGrpSpPr/>
          <p:nvPr/>
        </p:nvGrpSpPr>
        <p:grpSpPr>
          <a:xfrm>
            <a:off x="161925" y="794674"/>
            <a:ext cx="8820150" cy="2933700"/>
            <a:chOff x="171450" y="984250"/>
            <a:chExt cx="8820150" cy="2933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5F2EAB-7695-844C-BEB0-4C01545A7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450" y="984250"/>
              <a:ext cx="5143500" cy="293370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7C9356-1B74-0049-BA5D-D180D36C0F4A}"/>
                </a:ext>
              </a:extLst>
            </p:cNvPr>
            <p:cNvGrpSpPr/>
            <p:nvPr/>
          </p:nvGrpSpPr>
          <p:grpSpPr>
            <a:xfrm>
              <a:off x="4559300" y="984250"/>
              <a:ext cx="4432300" cy="2933700"/>
              <a:chOff x="5264150" y="984250"/>
              <a:chExt cx="4432300" cy="29337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D440BE0-1667-B542-988B-FA6D3926CF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950"/>
              <a:stretch/>
            </p:blipFill>
            <p:spPr>
              <a:xfrm>
                <a:off x="5270500" y="984250"/>
                <a:ext cx="4425950" cy="293370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C9846A-E72D-134B-9D97-E11B5C0E0F6B}"/>
                  </a:ext>
                </a:extLst>
              </p:cNvPr>
              <p:cNvSpPr/>
              <p:nvPr/>
            </p:nvSpPr>
            <p:spPr>
              <a:xfrm>
                <a:off x="5264150" y="3530600"/>
                <a:ext cx="355600" cy="342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A5D5F4-C485-8C49-8270-A16069EEBF90}"/>
              </a:ext>
            </a:extLst>
          </p:cNvPr>
          <p:cNvCxnSpPr>
            <a:cxnSpLocks/>
          </p:cNvCxnSpPr>
          <p:nvPr/>
        </p:nvCxnSpPr>
        <p:spPr>
          <a:xfrm>
            <a:off x="4663853" y="1295798"/>
            <a:ext cx="34036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3E1573A-912B-324E-B6D1-AAF11C8A0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3791274"/>
            <a:ext cx="8820985" cy="204451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9412BB7-B38A-474B-9122-62794288E47E}"/>
              </a:ext>
            </a:extLst>
          </p:cNvPr>
          <p:cNvSpPr txBox="1"/>
          <p:nvPr/>
        </p:nvSpPr>
        <p:spPr>
          <a:xfrm>
            <a:off x="5146917" y="4173557"/>
            <a:ext cx="186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Insertion Window</a:t>
            </a:r>
          </a:p>
        </p:txBody>
      </p:sp>
      <p:sp>
        <p:nvSpPr>
          <p:cNvPr id="32" name="Line">
            <a:extLst>
              <a:ext uri="{FF2B5EF4-FFF2-40B4-BE49-F238E27FC236}">
                <a16:creationId xmlns:a16="http://schemas.microsoft.com/office/drawing/2014/main" id="{DEBAF3E3-1660-C54E-A8C4-9507C7D49B7F}"/>
              </a:ext>
            </a:extLst>
          </p:cNvPr>
          <p:cNvSpPr/>
          <p:nvPr/>
        </p:nvSpPr>
        <p:spPr>
          <a:xfrm flipH="1">
            <a:off x="4618133" y="4407343"/>
            <a:ext cx="640080" cy="0"/>
          </a:xfrm>
          <a:prstGeom prst="line">
            <a:avLst/>
          </a:prstGeom>
          <a:ln w="25400">
            <a:solidFill>
              <a:schemeClr val="bg1"/>
            </a:solidFill>
            <a:prstDash val="solid"/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AA65A9C-A18B-B640-97CE-7B7F21FABCB6}"/>
              </a:ext>
            </a:extLst>
          </p:cNvPr>
          <p:cNvCxnSpPr>
            <a:cxnSpLocks/>
          </p:cNvCxnSpPr>
          <p:nvPr/>
        </p:nvCxnSpPr>
        <p:spPr>
          <a:xfrm>
            <a:off x="980853" y="1295798"/>
            <a:ext cx="34036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CF4A9E3-E127-EF4C-B17C-B44BF62C1EA6}"/>
              </a:ext>
            </a:extLst>
          </p:cNvPr>
          <p:cNvSpPr/>
          <p:nvPr/>
        </p:nvSpPr>
        <p:spPr>
          <a:xfrm>
            <a:off x="711089" y="5872646"/>
            <a:ext cx="7905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modeled SST increased after the passage of Michael: the ocean response is faster than the 1-day assimilation cycle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BD9274-BC97-1845-AA5B-F10DE5F519E4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5502939-135B-204A-B430-ED1A5855F52C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8567509-0336-3F47-8214-249196152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98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D759BC-0F88-4E45-A558-E9A2F7389851}"/>
              </a:ext>
            </a:extLst>
          </p:cNvPr>
          <p:cNvSpPr txBox="1"/>
          <p:nvPr/>
        </p:nvSpPr>
        <p:spPr>
          <a:xfrm>
            <a:off x="344759" y="776552"/>
            <a:ext cx="8530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Assess the impact of glider data assimilation on the operational hurricane models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B3767C-0A30-7A45-9768-07CA95ABA907}"/>
              </a:ext>
            </a:extLst>
          </p:cNvPr>
          <p:cNvSpPr/>
          <p:nvPr/>
        </p:nvSpPr>
        <p:spPr>
          <a:xfrm>
            <a:off x="3333230" y="118134"/>
            <a:ext cx="2477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Motivation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3A07BF-D1DE-DB4B-90B3-71046201DB34}"/>
              </a:ext>
            </a:extLst>
          </p:cNvPr>
          <p:cNvSpPr/>
          <p:nvPr/>
        </p:nvSpPr>
        <p:spPr>
          <a:xfrm>
            <a:off x="164510" y="6490475"/>
            <a:ext cx="6207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www.emc.ncep.noaa.gov</a:t>
            </a:r>
            <a:r>
              <a:rPr lang="en-US" dirty="0"/>
              <a:t>/</a:t>
            </a:r>
            <a:r>
              <a:rPr lang="en-US" dirty="0" err="1"/>
              <a:t>gc_wmb</a:t>
            </a:r>
            <a:r>
              <a:rPr lang="en-US" dirty="0"/>
              <a:t>/</a:t>
            </a:r>
            <a:r>
              <a:rPr lang="en-US" dirty="0" err="1"/>
              <a:t>vxt</a:t>
            </a:r>
            <a:r>
              <a:rPr lang="en-US" dirty="0"/>
              <a:t>/HWRF/</a:t>
            </a:r>
            <a:r>
              <a:rPr lang="en-US" dirty="0" err="1"/>
              <a:t>index.php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A93CC0-D0AB-F24F-B16F-E25CFAFCD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03" y="2427448"/>
            <a:ext cx="4161912" cy="40612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6407BA-0B49-C341-A32B-D64AA630C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68" y="2427448"/>
            <a:ext cx="1339295" cy="17410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530F77E-6F2B-0A41-AFCD-DC6806611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050" y="4261683"/>
            <a:ext cx="1707740" cy="22269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580D6A1-8520-0146-B683-6C61C906FF37}"/>
              </a:ext>
            </a:extLst>
          </p:cNvPr>
          <p:cNvSpPr txBox="1"/>
          <p:nvPr/>
        </p:nvSpPr>
        <p:spPr>
          <a:xfrm>
            <a:off x="2772083" y="1909776"/>
            <a:ext cx="3599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Hurricane Michael Forecast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A19A9D-E3EF-DE49-BAE2-0C9613542195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685288-1493-CE46-B2EE-A0B03B1C0536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7D050E-0E33-F947-BCEA-96F764854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665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BC8448F-029A-3B4D-9CC9-C5D308E6B009}"/>
              </a:ext>
            </a:extLst>
          </p:cNvPr>
          <p:cNvGrpSpPr/>
          <p:nvPr/>
        </p:nvGrpSpPr>
        <p:grpSpPr>
          <a:xfrm>
            <a:off x="928254" y="909582"/>
            <a:ext cx="7363691" cy="5849518"/>
            <a:chOff x="978195" y="574158"/>
            <a:chExt cx="7804298" cy="615919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6658261-FF4E-AF48-8271-CDABA2245693}"/>
                </a:ext>
              </a:extLst>
            </p:cNvPr>
            <p:cNvSpPr/>
            <p:nvPr/>
          </p:nvSpPr>
          <p:spPr>
            <a:xfrm>
              <a:off x="978195" y="574158"/>
              <a:ext cx="7804298" cy="6159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DC8C2C-B9DC-A74F-BF2F-CA8B528173C0}"/>
                </a:ext>
              </a:extLst>
            </p:cNvPr>
            <p:cNvGrpSpPr/>
            <p:nvPr/>
          </p:nvGrpSpPr>
          <p:grpSpPr>
            <a:xfrm>
              <a:off x="1273937" y="618966"/>
              <a:ext cx="7370333" cy="6069575"/>
              <a:chOff x="778006" y="240746"/>
              <a:chExt cx="8341496" cy="670838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02C9F4D-E54B-BF4A-AD4E-0EFC9467C7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3783"/>
              <a:stretch/>
            </p:blipFill>
            <p:spPr>
              <a:xfrm>
                <a:off x="832078" y="4917523"/>
                <a:ext cx="7721933" cy="203161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655BB12-A7A0-B941-9696-8E7E97EF5E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" r="4609" b="18712"/>
              <a:stretch/>
            </p:blipFill>
            <p:spPr>
              <a:xfrm>
                <a:off x="778006" y="3376112"/>
                <a:ext cx="7721933" cy="1656319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878D579-1658-144D-BE5F-6C70401A72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3783" b="18494"/>
              <a:stretch/>
            </p:blipFill>
            <p:spPr>
              <a:xfrm>
                <a:off x="778467" y="1782156"/>
                <a:ext cx="7792889" cy="165934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AC4CE46-6B34-BB4B-B39A-F04312CD25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4348" b="17755"/>
              <a:stretch/>
            </p:blipFill>
            <p:spPr>
              <a:xfrm>
                <a:off x="787856" y="240746"/>
                <a:ext cx="7736150" cy="168387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3515D28-CA7D-A242-9A4D-6EB61C140E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5830"/>
              <a:stretch/>
            </p:blipFill>
            <p:spPr>
              <a:xfrm>
                <a:off x="8782727" y="2353761"/>
                <a:ext cx="336775" cy="2044700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4E81ED4-6D2D-DD43-9551-E23DABE2E4BC}"/>
              </a:ext>
            </a:extLst>
          </p:cNvPr>
          <p:cNvSpPr txBox="1"/>
          <p:nvPr/>
        </p:nvSpPr>
        <p:spPr>
          <a:xfrm>
            <a:off x="1921447" y="7724"/>
            <a:ext cx="5377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Glider Data vs </a:t>
            </a:r>
          </a:p>
          <a:p>
            <a:pPr algn="ctr"/>
            <a:r>
              <a:rPr lang="en-US" sz="2800" dirty="0"/>
              <a:t>Operational Models During Michael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5BE32-4E41-4841-9F74-DCF33148E0E8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59F86D-BF65-FF43-9C5E-F1FEE03BF946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C96902-0151-7B44-A4D7-146B283BD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515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BC8448F-029A-3B4D-9CC9-C5D308E6B009}"/>
              </a:ext>
            </a:extLst>
          </p:cNvPr>
          <p:cNvGrpSpPr/>
          <p:nvPr/>
        </p:nvGrpSpPr>
        <p:grpSpPr>
          <a:xfrm>
            <a:off x="928254" y="909582"/>
            <a:ext cx="7363691" cy="5849518"/>
            <a:chOff x="978195" y="574158"/>
            <a:chExt cx="7804298" cy="615919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6658261-FF4E-AF48-8271-CDABA2245693}"/>
                </a:ext>
              </a:extLst>
            </p:cNvPr>
            <p:cNvSpPr/>
            <p:nvPr/>
          </p:nvSpPr>
          <p:spPr>
            <a:xfrm>
              <a:off x="978195" y="574158"/>
              <a:ext cx="7804298" cy="6159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DC8C2C-B9DC-A74F-BF2F-CA8B528173C0}"/>
                </a:ext>
              </a:extLst>
            </p:cNvPr>
            <p:cNvGrpSpPr/>
            <p:nvPr/>
          </p:nvGrpSpPr>
          <p:grpSpPr>
            <a:xfrm>
              <a:off x="1273937" y="618966"/>
              <a:ext cx="7370333" cy="6069575"/>
              <a:chOff x="778006" y="240746"/>
              <a:chExt cx="8341496" cy="670838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02C9F4D-E54B-BF4A-AD4E-0EFC9467C7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3783"/>
              <a:stretch/>
            </p:blipFill>
            <p:spPr>
              <a:xfrm>
                <a:off x="832078" y="4917523"/>
                <a:ext cx="7721933" cy="203161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655BB12-A7A0-B941-9696-8E7E97EF5E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" r="4609" b="18712"/>
              <a:stretch/>
            </p:blipFill>
            <p:spPr>
              <a:xfrm>
                <a:off x="778006" y="3376112"/>
                <a:ext cx="7721933" cy="1656319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878D579-1658-144D-BE5F-6C70401A72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3783" b="18494"/>
              <a:stretch/>
            </p:blipFill>
            <p:spPr>
              <a:xfrm>
                <a:off x="778467" y="1782156"/>
                <a:ext cx="7792889" cy="165934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AC4CE46-6B34-BB4B-B39A-F04312CD25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4348" b="17755"/>
              <a:stretch/>
            </p:blipFill>
            <p:spPr>
              <a:xfrm>
                <a:off x="787856" y="240746"/>
                <a:ext cx="7736150" cy="168387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3515D28-CA7D-A242-9A4D-6EB61C140E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5830"/>
              <a:stretch/>
            </p:blipFill>
            <p:spPr>
              <a:xfrm>
                <a:off x="8782727" y="2353761"/>
                <a:ext cx="336775" cy="2044700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4E81ED4-6D2D-DD43-9551-E23DABE2E4BC}"/>
              </a:ext>
            </a:extLst>
          </p:cNvPr>
          <p:cNvSpPr txBox="1"/>
          <p:nvPr/>
        </p:nvSpPr>
        <p:spPr>
          <a:xfrm>
            <a:off x="1921447" y="7724"/>
            <a:ext cx="5377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Glider Data vs </a:t>
            </a:r>
          </a:p>
          <a:p>
            <a:pPr algn="ctr"/>
            <a:r>
              <a:rPr lang="en-US" sz="2800" dirty="0"/>
              <a:t>Operational Models During Michael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0E3294-36A3-E543-B5F2-7CFC77DE0930}"/>
              </a:ext>
            </a:extLst>
          </p:cNvPr>
          <p:cNvGrpSpPr/>
          <p:nvPr/>
        </p:nvGrpSpPr>
        <p:grpSpPr>
          <a:xfrm>
            <a:off x="11151" y="2375498"/>
            <a:ext cx="9132849" cy="1348068"/>
            <a:chOff x="0" y="2256472"/>
            <a:chExt cx="9144000" cy="134806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A82B7D-989F-734E-864E-731EB6D5F2F4}"/>
                </a:ext>
              </a:extLst>
            </p:cNvPr>
            <p:cNvSpPr/>
            <p:nvPr/>
          </p:nvSpPr>
          <p:spPr>
            <a:xfrm>
              <a:off x="21502" y="3286172"/>
              <a:ext cx="9122498" cy="3183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04FA88-AF05-0B4B-ABB5-DB123A900524}"/>
                </a:ext>
              </a:extLst>
            </p:cNvPr>
            <p:cNvSpPr txBox="1"/>
            <p:nvPr/>
          </p:nvSpPr>
          <p:spPr>
            <a:xfrm>
              <a:off x="0" y="2256472"/>
              <a:ext cx="9144000" cy="120032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The ocean under the operational hurricane models have a thermocline that is too shallow and does not completely capture the magnitude and timing of cooling and subsequent mixing  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B3E30C-FE69-9142-98F5-02C57BE7FF26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364011-5F23-404F-84BB-927475F797F5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DBDBC61-34A3-F940-B6CB-7B8B2D14D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3703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F4C09A-BDDA-0743-AC6B-107E2D19BAC6}"/>
              </a:ext>
            </a:extLst>
          </p:cNvPr>
          <p:cNvSpPr/>
          <p:nvPr/>
        </p:nvSpPr>
        <p:spPr>
          <a:xfrm>
            <a:off x="712748" y="644990"/>
            <a:ext cx="462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Ongoing collaboration with NCEP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5DA76F-A6A7-6A41-99DB-90B20F076CDB}"/>
              </a:ext>
            </a:extLst>
          </p:cNvPr>
          <p:cNvSpPr/>
          <p:nvPr/>
        </p:nvSpPr>
        <p:spPr>
          <a:xfrm>
            <a:off x="2365639" y="88539"/>
            <a:ext cx="4488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Ongoing and Future Work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47E409-69D9-4B4B-A875-A12BD4876C81}"/>
              </a:ext>
            </a:extLst>
          </p:cNvPr>
          <p:cNvGrpSpPr/>
          <p:nvPr/>
        </p:nvGrpSpPr>
        <p:grpSpPr>
          <a:xfrm>
            <a:off x="730986" y="1759281"/>
            <a:ext cx="7530410" cy="4961716"/>
            <a:chOff x="967559" y="948142"/>
            <a:chExt cx="7530410" cy="49617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525711-D579-9847-9814-C71B5551D66E}"/>
                </a:ext>
              </a:extLst>
            </p:cNvPr>
            <p:cNvSpPr/>
            <p:nvPr/>
          </p:nvSpPr>
          <p:spPr>
            <a:xfrm>
              <a:off x="7583569" y="948142"/>
              <a:ext cx="914400" cy="4961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CDC085-5189-4941-A9D9-0FC8048083FC}"/>
                </a:ext>
              </a:extLst>
            </p:cNvPr>
            <p:cNvGrpSpPr/>
            <p:nvPr/>
          </p:nvGrpSpPr>
          <p:grpSpPr>
            <a:xfrm>
              <a:off x="967559" y="948142"/>
              <a:ext cx="7530410" cy="4961716"/>
              <a:chOff x="967559" y="948142"/>
              <a:chExt cx="7530410" cy="496171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216FA5-1009-E847-AEFF-18A6F4051E85}"/>
                  </a:ext>
                </a:extLst>
              </p:cNvPr>
              <p:cNvSpPr/>
              <p:nvPr/>
            </p:nvSpPr>
            <p:spPr>
              <a:xfrm>
                <a:off x="978711" y="948142"/>
                <a:ext cx="914400" cy="16539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29301F6-7F89-6946-AB2D-6A874FE4940D}"/>
                  </a:ext>
                </a:extLst>
              </p:cNvPr>
              <p:cNvGrpSpPr/>
              <p:nvPr/>
            </p:nvGrpSpPr>
            <p:grpSpPr>
              <a:xfrm>
                <a:off x="967559" y="948142"/>
                <a:ext cx="7530410" cy="4961716"/>
                <a:chOff x="864422" y="582007"/>
                <a:chExt cx="7525761" cy="5037013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8064E0F-E9A1-4F49-9917-586666BCFAEF}"/>
                    </a:ext>
                  </a:extLst>
                </p:cNvPr>
                <p:cNvGrpSpPr/>
                <p:nvPr/>
              </p:nvGrpSpPr>
              <p:grpSpPr>
                <a:xfrm>
                  <a:off x="864422" y="582007"/>
                  <a:ext cx="7525761" cy="3592612"/>
                  <a:chOff x="693394" y="256184"/>
                  <a:chExt cx="8243011" cy="3838785"/>
                </a:xfrm>
              </p:grpSpPr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59E0BF29-2AF0-E049-8E6E-102ECC6502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-649" r="9383" b="17755"/>
                  <a:stretch/>
                </p:blipFill>
                <p:spPr>
                  <a:xfrm>
                    <a:off x="693394" y="256184"/>
                    <a:ext cx="7485403" cy="170479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</p:pic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34950707-67CD-F944-9EB1-F0123A7625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90619"/>
                  <a:stretch/>
                </p:blipFill>
                <p:spPr>
                  <a:xfrm>
                    <a:off x="8178797" y="2050269"/>
                    <a:ext cx="757608" cy="20447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B9B90F0F-ACD6-344F-B36B-E400280E77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" r="10545" b="17891"/>
                <a:stretch/>
              </p:blipFill>
              <p:spPr>
                <a:xfrm>
                  <a:off x="875568" y="2141374"/>
                  <a:ext cx="6822928" cy="1572768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23BD78A8-EA64-064D-824E-C88515F8C7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10545"/>
                <a:stretch/>
              </p:blipFill>
              <p:spPr>
                <a:xfrm>
                  <a:off x="875567" y="3714142"/>
                  <a:ext cx="6822929" cy="190487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86835CD-0039-454E-A6D8-2D78378B3B95}"/>
              </a:ext>
            </a:extLst>
          </p:cNvPr>
          <p:cNvSpPr/>
          <p:nvPr/>
        </p:nvSpPr>
        <p:spPr>
          <a:xfrm>
            <a:off x="3512394" y="1325941"/>
            <a:ext cx="2195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2018100718 Forecast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581A4-3581-434A-B503-7CFE3ADF5A68}"/>
              </a:ext>
            </a:extLst>
          </p:cNvPr>
          <p:cNvSpPr/>
          <p:nvPr/>
        </p:nvSpPr>
        <p:spPr>
          <a:xfrm>
            <a:off x="6854560" y="928284"/>
            <a:ext cx="2480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Avichal</a:t>
            </a:r>
            <a:r>
              <a:rPr lang="en-US" sz="2400" dirty="0"/>
              <a:t> </a:t>
            </a:r>
            <a:r>
              <a:rPr lang="en-US" sz="2400" dirty="0" err="1"/>
              <a:t>Mehra</a:t>
            </a:r>
            <a:endParaRPr lang="en-US" sz="2400" dirty="0"/>
          </a:p>
          <a:p>
            <a:pPr algn="ctr"/>
            <a:r>
              <a:rPr lang="en-US" sz="2400" dirty="0"/>
              <a:t>Hyun-Sook Kim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FC81CA-BADC-5440-BEAD-44FFFCD14527}"/>
              </a:ext>
            </a:extLst>
          </p:cNvPr>
          <p:cNvGrpSpPr>
            <a:grpSpLocks/>
          </p:cNvGrpSpPr>
          <p:nvPr/>
        </p:nvGrpSpPr>
        <p:grpSpPr bwMode="auto">
          <a:xfrm>
            <a:off x="7723605" y="177891"/>
            <a:ext cx="1016682" cy="697931"/>
            <a:chOff x="4118" y="3074"/>
            <a:chExt cx="1488" cy="94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E5997C-111D-3C4E-B8C6-7804FC491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3074"/>
              <a:ext cx="1488" cy="946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9pPr>
            </a:lstStyle>
            <a:p>
              <a:endParaRPr lang="en-US" sz="1800"/>
            </a:p>
          </p:txBody>
        </p:sp>
        <p:pic>
          <p:nvPicPr>
            <p:cNvPr id="26" name="Picture 25" descr="ncep_logo">
              <a:extLst>
                <a:ext uri="{FF2B5EF4-FFF2-40B4-BE49-F238E27FC236}">
                  <a16:creationId xmlns:a16="http://schemas.microsoft.com/office/drawing/2014/main" id="{C89274B8-D927-CC4C-8AB6-641764A20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" y="3131"/>
              <a:ext cx="1405" cy="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095AA2-D72F-6E43-A132-46356000C4A1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09A86A-BF1E-D74F-887F-34CB39DC0752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AD9CE6F-8809-644D-9242-7D6AB1468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9627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F4C09A-BDDA-0743-AC6B-107E2D19BAC6}"/>
              </a:ext>
            </a:extLst>
          </p:cNvPr>
          <p:cNvSpPr/>
          <p:nvPr/>
        </p:nvSpPr>
        <p:spPr>
          <a:xfrm>
            <a:off x="278081" y="693033"/>
            <a:ext cx="8587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Quantify Impact of glider observations on operational hurricane models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5DA76F-A6A7-6A41-99DB-90B20F076CDB}"/>
              </a:ext>
            </a:extLst>
          </p:cNvPr>
          <p:cNvSpPr/>
          <p:nvPr/>
        </p:nvSpPr>
        <p:spPr>
          <a:xfrm>
            <a:off x="2365639" y="88539"/>
            <a:ext cx="4488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Ongoing and Future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B1CDE-B803-724C-8931-B4CA81890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350"/>
            <a:ext cx="9144000" cy="9251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C9C0A6-09FF-BA46-AA5A-3A1CC10BC359}"/>
              </a:ext>
            </a:extLst>
          </p:cNvPr>
          <p:cNvSpPr txBox="1"/>
          <p:nvPr/>
        </p:nvSpPr>
        <p:spPr>
          <a:xfrm>
            <a:off x="2400300" y="241413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2018100912 forecast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B4F4EC-069C-F245-9CE2-C0B308F4F59A}"/>
              </a:ext>
            </a:extLst>
          </p:cNvPr>
          <p:cNvSpPr txBox="1"/>
          <p:nvPr/>
        </p:nvSpPr>
        <p:spPr>
          <a:xfrm>
            <a:off x="6890695" y="3096776"/>
            <a:ext cx="1766087" cy="3046988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COAMPS-TC forecast intensity was weaker than the real-time best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Assimilating the gliders improved the Hurricane Michael’s track forecast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6C2BEB-1203-E746-AC2A-D8BD59AE5112}"/>
              </a:ext>
            </a:extLst>
          </p:cNvPr>
          <p:cNvGrpSpPr/>
          <p:nvPr/>
        </p:nvGrpSpPr>
        <p:grpSpPr>
          <a:xfrm>
            <a:off x="465441" y="2793733"/>
            <a:ext cx="6079518" cy="4053509"/>
            <a:chOff x="492333" y="2692979"/>
            <a:chExt cx="6122444" cy="416502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22565C-E3FE-A243-B4AE-BE523FDB7A2A}"/>
                </a:ext>
              </a:extLst>
            </p:cNvPr>
            <p:cNvSpPr/>
            <p:nvPr/>
          </p:nvSpPr>
          <p:spPr>
            <a:xfrm>
              <a:off x="492333" y="2692979"/>
              <a:ext cx="6122443" cy="416502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D440338-DF61-D148-A5AD-94A96028B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485" y="4764249"/>
              <a:ext cx="2669902" cy="200166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71F867-F9C6-6846-967B-A4DF1EDCA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5" t="11991" r="3599" b="10222"/>
            <a:stretch/>
          </p:blipFill>
          <p:spPr>
            <a:xfrm>
              <a:off x="509151" y="2743871"/>
              <a:ext cx="2919725" cy="199877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85B02B-7270-1644-ACC8-0B7C43EF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85" y="4764249"/>
              <a:ext cx="2654827" cy="1990362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7145187-CD5E-3246-BA18-67EDF608D86E}"/>
                </a:ext>
              </a:extLst>
            </p:cNvPr>
            <p:cNvGrpSpPr/>
            <p:nvPr/>
          </p:nvGrpSpPr>
          <p:grpSpPr>
            <a:xfrm>
              <a:off x="3694490" y="2743871"/>
              <a:ext cx="2920287" cy="2081097"/>
              <a:chOff x="3694490" y="2743871"/>
              <a:chExt cx="2920287" cy="208109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3470AF8-460F-1242-9443-CE0CF98385B2}"/>
                  </a:ext>
                </a:extLst>
              </p:cNvPr>
              <p:cNvGrpSpPr/>
              <p:nvPr/>
            </p:nvGrpSpPr>
            <p:grpSpPr>
              <a:xfrm>
                <a:off x="3694490" y="2743871"/>
                <a:ext cx="2920287" cy="2081097"/>
                <a:chOff x="3962400" y="1372593"/>
                <a:chExt cx="3649489" cy="2424257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6E97AE22-6F7A-3B4C-81CD-6242BC07E9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078"/>
                <a:stretch/>
              </p:blipFill>
              <p:spPr>
                <a:xfrm>
                  <a:off x="3962400" y="1372593"/>
                  <a:ext cx="3479889" cy="2424257"/>
                </a:xfrm>
                <a:prstGeom prst="rect">
                  <a:avLst/>
                </a:prstGeom>
              </p:spPr>
            </p:pic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9B23CEC-BB32-8C48-AFBD-53B0E693E987}"/>
                    </a:ext>
                  </a:extLst>
                </p:cNvPr>
                <p:cNvSpPr txBox="1"/>
                <p:nvPr/>
              </p:nvSpPr>
              <p:spPr>
                <a:xfrm>
                  <a:off x="6006745" y="1773932"/>
                  <a:ext cx="1328387" cy="3585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432FF"/>
                      </a:solidFill>
                    </a:rPr>
                    <a:t>DA, gliders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0DFFF0D-3ACB-BD4C-AD69-30DC7516DE6F}"/>
                    </a:ext>
                  </a:extLst>
                </p:cNvPr>
                <p:cNvSpPr txBox="1"/>
                <p:nvPr/>
              </p:nvSpPr>
              <p:spPr>
                <a:xfrm>
                  <a:off x="5986059" y="2020531"/>
                  <a:ext cx="1625830" cy="358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</a:rPr>
                    <a:t>DA, no gliders 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84527D-0589-8D4C-951F-43992AA9E003}"/>
                  </a:ext>
                </a:extLst>
              </p:cNvPr>
              <p:cNvSpPr txBox="1"/>
              <p:nvPr/>
            </p:nvSpPr>
            <p:spPr>
              <a:xfrm>
                <a:off x="5383942" y="2850471"/>
                <a:ext cx="10951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FF"/>
                    </a:solidFill>
                  </a:rPr>
                  <a:t>Observation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97C9B5C-435E-C140-8E63-B1C6A23E2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9292" y="3021981"/>
                <a:ext cx="211873" cy="0"/>
              </a:xfrm>
              <a:prstGeom prst="line">
                <a:avLst/>
              </a:prstGeom>
              <a:ln w="19050">
                <a:solidFill>
                  <a:srgbClr val="FF4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4B1AE58-39F0-3746-81A8-F1F6CE19B6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7880" y="3230136"/>
                <a:ext cx="211873" cy="0"/>
              </a:xfrm>
              <a:prstGeom prst="line">
                <a:avLst/>
              </a:prstGeom>
              <a:ln w="19050"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D850F94-3245-0A42-BB8B-E80A58A160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6014" y="3443868"/>
                <a:ext cx="21187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FDC937-030E-BE45-8995-0E686FEC801F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75E9E2-7532-FA4A-809B-450093930CF7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1C4E170-8905-994E-ADFB-A9FADFEB8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876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9BFB36-96D5-A24D-AEBC-922E4D1FAD11}"/>
              </a:ext>
            </a:extLst>
          </p:cNvPr>
          <p:cNvSpPr txBox="1"/>
          <p:nvPr/>
        </p:nvSpPr>
        <p:spPr>
          <a:xfrm>
            <a:off x="3184440" y="123842"/>
            <a:ext cx="2775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Conclusions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CCCD3-8CB8-7241-94AD-078F9D02CB94}"/>
              </a:ext>
            </a:extLst>
          </p:cNvPr>
          <p:cNvSpPr txBox="1"/>
          <p:nvPr/>
        </p:nvSpPr>
        <p:spPr>
          <a:xfrm>
            <a:off x="287541" y="911378"/>
            <a:ext cx="85621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data assimilation ahead of a storm is critical to ensure that the models have the right initial vertical stratification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length of the assimilation cycle in NCODA needs to be short enough to be able to capture the rapid ocean response during a hurricane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ocean models underneath the NOAA hurricane forecasting models are not getting the benefit of DA though GOFS/NCODA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We will continue collaborating with NCEP and NRL during the 2019 hurricane season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6D799A-FA55-8249-9BA4-DB8087833DC5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159B26-2494-6E45-86B1-0C8CD9F83FBB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CF8077-5E6E-3748-B9F0-FB52154C0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98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D4434C-63A6-3144-B54B-D1304C092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123" y="1282515"/>
            <a:ext cx="6241754" cy="4258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314DC-EA0B-C944-9216-8EA323561960}"/>
              </a:ext>
            </a:extLst>
          </p:cNvPr>
          <p:cNvSpPr txBox="1"/>
          <p:nvPr/>
        </p:nvSpPr>
        <p:spPr>
          <a:xfrm>
            <a:off x="2235046" y="69829"/>
            <a:ext cx="4673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Mexico Beach </a:t>
            </a:r>
          </a:p>
          <a:p>
            <a:pPr algn="ctr"/>
            <a:r>
              <a:rPr lang="en-US" sz="3600" dirty="0"/>
              <a:t>After Hurricane Michael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9C3CF-F456-454F-9565-BF412C492976}"/>
              </a:ext>
            </a:extLst>
          </p:cNvPr>
          <p:cNvSpPr txBox="1"/>
          <p:nvPr/>
        </p:nvSpPr>
        <p:spPr>
          <a:xfrm>
            <a:off x="2270549" y="5540778"/>
            <a:ext cx="4679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Category 5 at landfall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Storm surge 7.7 feet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cost estimated as $25 billion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59FBE9-D73A-A84F-9AFC-319BFF05E35B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9E4D5B-72DF-B147-99DB-2955833C07E2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32E5C17-736C-454A-AC7F-4B43AFA03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76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F85A6E-8E8C-6B40-848D-6559B85BE698}"/>
              </a:ext>
            </a:extLst>
          </p:cNvPr>
          <p:cNvSpPr txBox="1"/>
          <p:nvPr/>
        </p:nvSpPr>
        <p:spPr>
          <a:xfrm>
            <a:off x="1561295" y="385396"/>
            <a:ext cx="6444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Forecast Guidance for Storm Michael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391A1C-A718-C04A-9EE1-E704F80C22DF}"/>
              </a:ext>
            </a:extLst>
          </p:cNvPr>
          <p:cNvCxnSpPr>
            <a:cxnSpLocks/>
          </p:cNvCxnSpPr>
          <p:nvPr/>
        </p:nvCxnSpPr>
        <p:spPr>
          <a:xfrm flipV="1">
            <a:off x="1839433" y="4423144"/>
            <a:ext cx="265814" cy="10632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DCDAD9-9709-484F-98DE-7279972BE246}"/>
              </a:ext>
            </a:extLst>
          </p:cNvPr>
          <p:cNvCxnSpPr>
            <a:cxnSpLocks/>
          </p:cNvCxnSpPr>
          <p:nvPr/>
        </p:nvCxnSpPr>
        <p:spPr>
          <a:xfrm flipV="1">
            <a:off x="2115880" y="4231758"/>
            <a:ext cx="265813" cy="1913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3E68EB-9EA4-604C-9B1F-8EC1A8E012B2}"/>
              </a:ext>
            </a:extLst>
          </p:cNvPr>
          <p:cNvCxnSpPr>
            <a:cxnSpLocks/>
          </p:cNvCxnSpPr>
          <p:nvPr/>
        </p:nvCxnSpPr>
        <p:spPr>
          <a:xfrm flipV="1">
            <a:off x="2392326" y="4093535"/>
            <a:ext cx="297711" cy="10506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12B07A5-5C1C-7247-8B40-A613DC110371}"/>
              </a:ext>
            </a:extLst>
          </p:cNvPr>
          <p:cNvSpPr/>
          <p:nvPr/>
        </p:nvSpPr>
        <p:spPr>
          <a:xfrm>
            <a:off x="1133504" y="5193761"/>
            <a:ext cx="336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www.emc.ncep.noaa.gov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B1A005-EEFF-5148-98EC-E2C85FC8CAC5}"/>
              </a:ext>
            </a:extLst>
          </p:cNvPr>
          <p:cNvSpPr txBox="1"/>
          <p:nvPr/>
        </p:nvSpPr>
        <p:spPr>
          <a:xfrm>
            <a:off x="802857" y="5867807"/>
            <a:ext cx="7538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None of the models forecasted the rapid intensification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Official forecast predicted a cat 2 at landfall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94425A-892F-A34E-850A-478DF5C306D8}"/>
              </a:ext>
            </a:extLst>
          </p:cNvPr>
          <p:cNvCxnSpPr>
            <a:cxnSpLocks/>
          </p:cNvCxnSpPr>
          <p:nvPr/>
        </p:nvCxnSpPr>
        <p:spPr>
          <a:xfrm flipV="1">
            <a:off x="2124697" y="3925229"/>
            <a:ext cx="267629" cy="892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77E5D9-2F98-FF49-BAB6-6FF042B8F091}"/>
              </a:ext>
            </a:extLst>
          </p:cNvPr>
          <p:cNvCxnSpPr>
            <a:cxnSpLocks/>
          </p:cNvCxnSpPr>
          <p:nvPr/>
        </p:nvCxnSpPr>
        <p:spPr>
          <a:xfrm flipV="1">
            <a:off x="2411257" y="3713356"/>
            <a:ext cx="267629" cy="2007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156C60F-0F2E-1E4F-9F2A-410BDA5A40B4}"/>
              </a:ext>
            </a:extLst>
          </p:cNvPr>
          <p:cNvCxnSpPr>
            <a:cxnSpLocks/>
          </p:cNvCxnSpPr>
          <p:nvPr/>
        </p:nvCxnSpPr>
        <p:spPr>
          <a:xfrm flipV="1">
            <a:off x="2678886" y="3607866"/>
            <a:ext cx="265036" cy="1003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208C08-9395-044F-960B-5A87742EAE0D}"/>
              </a:ext>
            </a:extLst>
          </p:cNvPr>
          <p:cNvCxnSpPr>
            <a:cxnSpLocks/>
          </p:cNvCxnSpPr>
          <p:nvPr/>
        </p:nvCxnSpPr>
        <p:spPr>
          <a:xfrm flipV="1">
            <a:off x="2943922" y="3487536"/>
            <a:ext cx="267629" cy="1212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476B0F-2D55-1A4A-9CFD-08A10AE37BED}"/>
              </a:ext>
            </a:extLst>
          </p:cNvPr>
          <p:cNvCxnSpPr>
            <a:cxnSpLocks/>
          </p:cNvCxnSpPr>
          <p:nvPr/>
        </p:nvCxnSpPr>
        <p:spPr>
          <a:xfrm flipV="1">
            <a:off x="2148815" y="3959202"/>
            <a:ext cx="392366" cy="390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56972C1-3C20-B142-99C1-321C4DBBCA6F}"/>
              </a:ext>
            </a:extLst>
          </p:cNvPr>
          <p:cNvGrpSpPr/>
          <p:nvPr/>
        </p:nvGrpSpPr>
        <p:grpSpPr>
          <a:xfrm>
            <a:off x="1129084" y="1050861"/>
            <a:ext cx="6876989" cy="4756278"/>
            <a:chOff x="1133504" y="806815"/>
            <a:chExt cx="6876989" cy="475627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576A098-0FC8-EA47-A14F-48B591A5F6BB}"/>
                </a:ext>
              </a:extLst>
            </p:cNvPr>
            <p:cNvGrpSpPr/>
            <p:nvPr/>
          </p:nvGrpSpPr>
          <p:grpSpPr>
            <a:xfrm>
              <a:off x="1133504" y="806815"/>
              <a:ext cx="6876989" cy="4756278"/>
              <a:chOff x="1133504" y="806815"/>
              <a:chExt cx="6876989" cy="475627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6FF4046-6DEC-7C4C-B2CC-2E0E27E76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33504" y="806815"/>
                <a:ext cx="6876989" cy="4756278"/>
              </a:xfrm>
              <a:prstGeom prst="rect">
                <a:avLst/>
              </a:prstGeom>
            </p:spPr>
          </p:pic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2DE640A-7F20-394B-BB10-E9DFB5A69B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41181" y="3340393"/>
                <a:ext cx="1618224" cy="60390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5D60635-2553-9944-A273-F890FFACE8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9405" y="3224605"/>
                <a:ext cx="971295" cy="1157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F42B13B-24E0-924F-9DEF-295ACD630C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0380" y="3221810"/>
                <a:ext cx="1069698" cy="70341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99480CF-E2B9-FD41-8177-E3B0E322DB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00078" y="3813717"/>
                <a:ext cx="959824" cy="10036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A9E89D-443B-F344-89F3-3AC43128D3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4810" y="3959202"/>
              <a:ext cx="406371" cy="721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7E262E2-963B-B84D-94AD-5F67956DC5C4}"/>
              </a:ext>
            </a:extLst>
          </p:cNvPr>
          <p:cNvSpPr/>
          <p:nvPr/>
        </p:nvSpPr>
        <p:spPr>
          <a:xfrm>
            <a:off x="1068038" y="5482930"/>
            <a:ext cx="620740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</a:t>
            </a:r>
            <a:r>
              <a:rPr lang="en-US" dirty="0"/>
              <a:t>://</a:t>
            </a:r>
            <a:r>
              <a:rPr lang="en-US" dirty="0" err="1"/>
              <a:t>www.emc.ncep.noaa.gov</a:t>
            </a:r>
            <a:r>
              <a:rPr lang="en-US" dirty="0"/>
              <a:t>/</a:t>
            </a:r>
            <a:r>
              <a:rPr lang="en-US" dirty="0" err="1"/>
              <a:t>gc_wmb</a:t>
            </a:r>
            <a:r>
              <a:rPr lang="en-US" dirty="0"/>
              <a:t>/</a:t>
            </a:r>
            <a:r>
              <a:rPr lang="en-US" dirty="0" err="1"/>
              <a:t>vxt</a:t>
            </a:r>
            <a:r>
              <a:rPr lang="en-US" dirty="0"/>
              <a:t>/HWRF/</a:t>
            </a:r>
            <a:r>
              <a:rPr lang="en-US" dirty="0" err="1"/>
              <a:t>index.php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2764E5-C1A3-644E-B852-82925127791A}"/>
              </a:ext>
            </a:extLst>
          </p:cNvPr>
          <p:cNvSpPr txBox="1"/>
          <p:nvPr/>
        </p:nvSpPr>
        <p:spPr>
          <a:xfrm>
            <a:off x="6766631" y="1050861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Oct 8/2018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DC8A56-6A62-244C-86B1-359E96D7E48F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8310B9B-9300-484D-B6F3-906AA2FB9ADB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E65EEAF-72AA-154B-9FB6-5B1D7FF7D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151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nhc.noaa.gov/verification/figs/ALtkerrtrd.jpg">
            <a:extLst>
              <a:ext uri="{FF2B5EF4-FFF2-40B4-BE49-F238E27FC236}">
                <a16:creationId xmlns:a16="http://schemas.microsoft.com/office/drawing/2014/main" id="{172D83A7-C70C-DE43-ACF4-0A827C39F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r="3794" b="1091"/>
          <a:stretch/>
        </p:blipFill>
        <p:spPr bwMode="auto">
          <a:xfrm>
            <a:off x="180807" y="1148126"/>
            <a:ext cx="4337087" cy="351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nhc.noaa.gov/verification/figs/ALinerrtrd.jpg">
            <a:extLst>
              <a:ext uri="{FF2B5EF4-FFF2-40B4-BE49-F238E27FC236}">
                <a16:creationId xmlns:a16="http://schemas.microsoft.com/office/drawing/2014/main" id="{AAB5EA7F-119B-5849-ADD6-66F34DD2E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6953" b="3180"/>
          <a:stretch/>
        </p:blipFill>
        <p:spPr bwMode="auto">
          <a:xfrm>
            <a:off x="4799904" y="1148126"/>
            <a:ext cx="4239489" cy="351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CC8C7D-428F-624F-A541-5BF05CD3C732}"/>
              </a:ext>
            </a:extLst>
          </p:cNvPr>
          <p:cNvSpPr/>
          <p:nvPr/>
        </p:nvSpPr>
        <p:spPr>
          <a:xfrm>
            <a:off x="2486995" y="70908"/>
            <a:ext cx="462581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NOAA Annual Operational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Suite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E23C36-FC77-F347-B997-546C2AC0E7FF}"/>
              </a:ext>
            </a:extLst>
          </p:cNvPr>
          <p:cNvSpPr/>
          <p:nvPr/>
        </p:nvSpPr>
        <p:spPr>
          <a:xfrm>
            <a:off x="506451" y="4659684"/>
            <a:ext cx="82072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ea typeface=""/>
                <a:cs typeface=""/>
              </a:rPr>
              <a:t>Limitations on Hurricane Intensity Improvement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>
                <a:ea typeface=""/>
                <a:cs typeface=""/>
              </a:rPr>
              <a:t>Computing resources and model resolution (</a:t>
            </a:r>
            <a:r>
              <a:rPr lang="it-IT" sz="2200" dirty="0" err="1">
                <a:ea typeface=""/>
                <a:cs typeface=""/>
              </a:rPr>
              <a:t>Rotunno</a:t>
            </a:r>
            <a:r>
              <a:rPr lang="it-IT" sz="2200" dirty="0">
                <a:ea typeface=""/>
                <a:cs typeface=""/>
              </a:rPr>
              <a:t> et al., 2009)</a:t>
            </a:r>
            <a:endParaRPr lang="en-US" sz="2200" dirty="0">
              <a:ea typeface=""/>
              <a:cs typeface="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200" dirty="0">
                <a:ea typeface=""/>
                <a:cs typeface=""/>
              </a:rPr>
              <a:t>Poor understanding of the atmospheric boundary layer (</a:t>
            </a:r>
            <a:r>
              <a:rPr lang="nb-NO" sz="2200" dirty="0" err="1">
                <a:ea typeface=""/>
                <a:cs typeface=""/>
              </a:rPr>
              <a:t>Nolan</a:t>
            </a:r>
            <a:r>
              <a:rPr lang="nb-NO" sz="2200" dirty="0">
                <a:ea typeface=""/>
                <a:cs typeface=""/>
              </a:rPr>
              <a:t> et al., 2009; Andreas et al., 2015)</a:t>
            </a:r>
            <a:endParaRPr lang="en-US" sz="2200" dirty="0">
              <a:ea typeface=""/>
              <a:cs typeface="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200" dirty="0">
                <a:ea typeface=""/>
                <a:cs typeface=""/>
              </a:rPr>
              <a:t>Difficulty in modeling the</a:t>
            </a:r>
            <a:r>
              <a:rPr lang="en-US" sz="2200" u="sng" dirty="0">
                <a:ea typeface=""/>
                <a:cs typeface=""/>
              </a:rPr>
              <a:t> </a:t>
            </a:r>
            <a:r>
              <a:rPr lang="en-US" sz="2200" u="sng" dirty="0">
                <a:solidFill>
                  <a:schemeClr val="accent6">
                    <a:lumMod val="60000"/>
                    <a:lumOff val="40000"/>
                  </a:schemeClr>
                </a:solidFill>
                <a:ea typeface=""/>
                <a:cs typeface=""/>
              </a:rPr>
              <a:t>upper ocean response </a:t>
            </a:r>
            <a:r>
              <a:rPr lang="en-US" sz="2200" dirty="0">
                <a:ea typeface=""/>
                <a:cs typeface=""/>
              </a:rPr>
              <a:t>to storm forcing (</a:t>
            </a:r>
            <a:r>
              <a:rPr lang="en-US" sz="2200" dirty="0" err="1">
                <a:ea typeface=""/>
                <a:cs typeface=""/>
              </a:rPr>
              <a:t>Yablonsky</a:t>
            </a:r>
            <a:r>
              <a:rPr lang="en-US" sz="2200" dirty="0">
                <a:ea typeface=""/>
                <a:cs typeface=""/>
              </a:rPr>
              <a:t> and </a:t>
            </a:r>
            <a:r>
              <a:rPr lang="en-US" sz="2200" dirty="0" err="1">
                <a:ea typeface=""/>
                <a:cs typeface=""/>
              </a:rPr>
              <a:t>Ginis</a:t>
            </a:r>
            <a:r>
              <a:rPr lang="en-US" sz="2200" dirty="0">
                <a:ea typeface=""/>
                <a:cs typeface=""/>
              </a:rPr>
              <a:t>, 2009).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B8A35-7712-E042-BCC0-75545F23393F}"/>
              </a:ext>
            </a:extLst>
          </p:cNvPr>
          <p:cNvSpPr txBox="1"/>
          <p:nvPr/>
        </p:nvSpPr>
        <p:spPr>
          <a:xfrm>
            <a:off x="506451" y="3951237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~ 50%</a:t>
            </a:r>
            <a:r>
              <a:rPr lang="en-US" dirty="0"/>
              <a:t>j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461A5-9D35-674F-870E-3D9C555B9D95}"/>
              </a:ext>
            </a:extLst>
          </p:cNvPr>
          <p:cNvSpPr txBox="1"/>
          <p:nvPr/>
        </p:nvSpPr>
        <p:spPr>
          <a:xfrm>
            <a:off x="5126525" y="398145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~ 15 %</a:t>
            </a:r>
            <a:r>
              <a:rPr lang="en-US" dirty="0"/>
              <a:t>j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6079F8-6C1B-A34B-A79C-FEE68857C439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EFC829-7A3A-3F43-AB74-8562D8EC9BA1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8E06B0-EFF9-6042-AC89-16449A18B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90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DBF690-A77A-F849-BBE2-4DFC262F6027}"/>
              </a:ext>
            </a:extLst>
          </p:cNvPr>
          <p:cNvSpPr txBox="1"/>
          <p:nvPr/>
        </p:nvSpPr>
        <p:spPr>
          <a:xfrm>
            <a:off x="2576146" y="77925"/>
            <a:ext cx="406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Upper Ocean Response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76CFB-FF06-964A-87A0-CEB294D393B8}"/>
              </a:ext>
            </a:extLst>
          </p:cNvPr>
          <p:cNvSpPr txBox="1"/>
          <p:nvPr/>
        </p:nvSpPr>
        <p:spPr>
          <a:xfrm>
            <a:off x="238047" y="728500"/>
            <a:ext cx="8744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Temperature and humidity differences at the air-sea interface control the heat fluxes. </a:t>
            </a:r>
            <a:r>
              <a:rPr lang="en-US" sz="2400" dirty="0">
                <a:solidFill>
                  <a:srgbClr val="FFC000"/>
                </a:solidFill>
              </a:rPr>
              <a:t>SST is a relevant ocean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During a storm, SST is manly controlled by the storm-induced vertical mixing and the strength of the </a:t>
            </a:r>
            <a:r>
              <a:rPr lang="en-US" sz="2400" dirty="0">
                <a:solidFill>
                  <a:srgbClr val="FFC000"/>
                </a:solidFill>
              </a:rPr>
              <a:t>vertical stratification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F2455-9AE3-A14F-9CA4-D91D0E4E8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4" b="2839"/>
          <a:stretch/>
        </p:blipFill>
        <p:spPr>
          <a:xfrm>
            <a:off x="3378200" y="2363960"/>
            <a:ext cx="4775200" cy="43928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71FD8E-3883-4A4C-9B63-D8C05606EC53}"/>
              </a:ext>
            </a:extLst>
          </p:cNvPr>
          <p:cNvSpPr txBox="1"/>
          <p:nvPr/>
        </p:nvSpPr>
        <p:spPr>
          <a:xfrm>
            <a:off x="1737576" y="6070961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Price 2009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9DBF6-B71C-8F48-A412-A07D5048C98D}"/>
              </a:ext>
            </a:extLst>
          </p:cNvPr>
          <p:cNvSpPr txBox="1"/>
          <p:nvPr/>
        </p:nvSpPr>
        <p:spPr>
          <a:xfrm>
            <a:off x="803958" y="2434284"/>
            <a:ext cx="2355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Hurricane Francis</a:t>
            </a:r>
          </a:p>
          <a:p>
            <a:pPr algn="ctr"/>
            <a:r>
              <a:rPr lang="en-US" sz="2400" dirty="0"/>
              <a:t> 2004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298832-F7C0-9E4A-A2E3-C1B8C192A6D0}"/>
              </a:ext>
            </a:extLst>
          </p:cNvPr>
          <p:cNvCxnSpPr>
            <a:cxnSpLocks/>
          </p:cNvCxnSpPr>
          <p:nvPr/>
        </p:nvCxnSpPr>
        <p:spPr>
          <a:xfrm>
            <a:off x="2383835" y="3060700"/>
            <a:ext cx="837570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ACE7B3-51FB-D742-A96B-F81101F522E2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0CDAE-C169-F541-93C6-883C64C7C205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2E14C0-008E-C345-987F-8047585C6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97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DBF690-A77A-F849-BBE2-4DFC262F6027}"/>
              </a:ext>
            </a:extLst>
          </p:cNvPr>
          <p:cNvSpPr txBox="1"/>
          <p:nvPr/>
        </p:nvSpPr>
        <p:spPr>
          <a:xfrm>
            <a:off x="2576146" y="77925"/>
            <a:ext cx="406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Upper Ocean Response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76CFB-FF06-964A-87A0-CEB294D393B8}"/>
              </a:ext>
            </a:extLst>
          </p:cNvPr>
          <p:cNvSpPr txBox="1"/>
          <p:nvPr/>
        </p:nvSpPr>
        <p:spPr>
          <a:xfrm>
            <a:off x="238047" y="728500"/>
            <a:ext cx="8744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continental shelf, there are other physical processes that control SST during storms: shear-induced vertical mixing due to wind-forced two-layer circulation (Glenn et al 2016), upwelling/downwelling circulation depending on the incident angle of the storm (Miles et al 2017)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862CB9-313A-CB48-91BF-F01C13D58C56}"/>
              </a:ext>
            </a:extLst>
          </p:cNvPr>
          <p:cNvSpPr/>
          <p:nvPr/>
        </p:nvSpPr>
        <p:spPr>
          <a:xfrm>
            <a:off x="330195" y="5332845"/>
            <a:ext cx="8651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To capture the upper ocean response in the shelf is critical because  the SST at the shelf will determine if a hurricane will intensify or weaken before landfall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D6C5D3-B7AB-364B-87F4-D59D4A79D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21" y="3192441"/>
            <a:ext cx="8343901" cy="1992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B9056C-C61B-2446-BBF5-52B1258C044D}"/>
              </a:ext>
            </a:extLst>
          </p:cNvPr>
          <p:cNvSpPr txBox="1"/>
          <p:nvPr/>
        </p:nvSpPr>
        <p:spPr>
          <a:xfrm>
            <a:off x="2441880" y="2726092"/>
            <a:ext cx="450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Hurricane Irene (Glenn et al 2016)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CB6984-3B52-134B-970D-4932AEC1AF71}"/>
              </a:ext>
            </a:extLst>
          </p:cNvPr>
          <p:cNvCxnSpPr>
            <a:cxnSpLocks/>
          </p:cNvCxnSpPr>
          <p:nvPr/>
        </p:nvCxnSpPr>
        <p:spPr>
          <a:xfrm flipH="1">
            <a:off x="6159500" y="3699911"/>
            <a:ext cx="596900" cy="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A520F5-8AE6-EE4A-955C-8CF217FC71A2}"/>
              </a:ext>
            </a:extLst>
          </p:cNvPr>
          <p:cNvCxnSpPr>
            <a:cxnSpLocks/>
          </p:cNvCxnSpPr>
          <p:nvPr/>
        </p:nvCxnSpPr>
        <p:spPr>
          <a:xfrm>
            <a:off x="6159500" y="4409872"/>
            <a:ext cx="596901" cy="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70693E-B27D-0745-A150-73765F3CAD1D}"/>
              </a:ext>
            </a:extLst>
          </p:cNvPr>
          <p:cNvSpPr txBox="1"/>
          <p:nvPr/>
        </p:nvSpPr>
        <p:spPr>
          <a:xfrm>
            <a:off x="6843035" y="3575903"/>
            <a:ext cx="105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 Shore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D9077E-133F-EA4E-A737-DCCD26E4B531}"/>
              </a:ext>
            </a:extLst>
          </p:cNvPr>
          <p:cNvSpPr txBox="1"/>
          <p:nvPr/>
        </p:nvSpPr>
        <p:spPr>
          <a:xfrm>
            <a:off x="6843035" y="4225206"/>
            <a:ext cx="10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Off Shore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CCD561-F84E-3345-8E3C-9578F9234B37}"/>
              </a:ext>
            </a:extLst>
          </p:cNvPr>
          <p:cNvCxnSpPr>
            <a:cxnSpLocks/>
          </p:cNvCxnSpPr>
          <p:nvPr/>
        </p:nvCxnSpPr>
        <p:spPr>
          <a:xfrm flipH="1">
            <a:off x="2908300" y="3289300"/>
            <a:ext cx="825500" cy="655935"/>
          </a:xfrm>
          <a:prstGeom prst="straightConnector1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D1A78D-D3A7-6946-94FA-8820C6D4E4C1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BAB970-669C-434D-9C8C-1447D47DBAB1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F4E24C-A630-D148-9FBA-4D37FEBC5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398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3A781-6E13-824E-B181-18B4B918D533}"/>
              </a:ext>
            </a:extLst>
          </p:cNvPr>
          <p:cNvSpPr txBox="1"/>
          <p:nvPr/>
        </p:nvSpPr>
        <p:spPr>
          <a:xfrm>
            <a:off x="65553" y="670506"/>
            <a:ext cx="90784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How to Improve the Modeling of the Upper Ocean Response </a:t>
            </a:r>
          </a:p>
          <a:p>
            <a:pPr algn="ctr"/>
            <a:r>
              <a:rPr lang="en-US" sz="2800" dirty="0"/>
              <a:t>During a Hurricane on the continental shelf?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CA651-C163-C54F-9DA4-FA3CC96A7F63}"/>
              </a:ext>
            </a:extLst>
          </p:cNvPr>
          <p:cNvSpPr txBox="1"/>
          <p:nvPr/>
        </p:nvSpPr>
        <p:spPr>
          <a:xfrm>
            <a:off x="381440" y="1630629"/>
            <a:ext cx="8641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Improve the subsurface initial conditions </a:t>
            </a:r>
            <a:r>
              <a:rPr lang="en-US" sz="2400" dirty="0"/>
              <a:t>in the operational ocean models:  right initial vertical stratification, better evolution of the SST during  storms , better heat fluxes estimates      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2C89DC-0D5D-4F42-85E8-F79C2E892C0B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173598-A158-AF42-8841-1A289A66DE6C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E0663A-D1FD-A84D-BF77-9D8410FD9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797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3A781-6E13-824E-B181-18B4B918D533}"/>
              </a:ext>
            </a:extLst>
          </p:cNvPr>
          <p:cNvSpPr txBox="1"/>
          <p:nvPr/>
        </p:nvSpPr>
        <p:spPr>
          <a:xfrm>
            <a:off x="65553" y="670506"/>
            <a:ext cx="90784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How to Improve the Modeling of the Upper Ocean Response </a:t>
            </a:r>
          </a:p>
          <a:p>
            <a:pPr algn="ctr"/>
            <a:r>
              <a:rPr lang="en-US" sz="2800" dirty="0"/>
              <a:t>During a Hurricane on the continental shelf?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CA651-C163-C54F-9DA4-FA3CC96A7F63}"/>
              </a:ext>
            </a:extLst>
          </p:cNvPr>
          <p:cNvSpPr txBox="1"/>
          <p:nvPr/>
        </p:nvSpPr>
        <p:spPr>
          <a:xfrm>
            <a:off x="381440" y="1630629"/>
            <a:ext cx="8641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Improve the subsurface initial conditions </a:t>
            </a:r>
            <a:r>
              <a:rPr lang="en-US" sz="2400" dirty="0"/>
              <a:t>in the operational ocean models:  right initial vertical stratification, better evolution of the SST during  storms , better heat fluxes estimates     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560F1C-81F6-884C-BD74-7DCBBFD63EBB}"/>
              </a:ext>
            </a:extLst>
          </p:cNvPr>
          <p:cNvSpPr/>
          <p:nvPr/>
        </p:nvSpPr>
        <p:spPr>
          <a:xfrm>
            <a:off x="3002095" y="3283226"/>
            <a:ext cx="3216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Ocean Data Assimilation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EB75FC-3FB3-3145-A6EF-570FB96B2A62}"/>
              </a:ext>
            </a:extLst>
          </p:cNvPr>
          <p:cNvCxnSpPr>
            <a:cxnSpLocks/>
          </p:cNvCxnSpPr>
          <p:nvPr/>
        </p:nvCxnSpPr>
        <p:spPr>
          <a:xfrm flipH="1">
            <a:off x="4610098" y="2805786"/>
            <a:ext cx="1" cy="471424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9A9C4B-0ADD-4D42-BBA6-9AA39A03D9E3}"/>
              </a:ext>
            </a:extLst>
          </p:cNvPr>
          <p:cNvGrpSpPr/>
          <p:nvPr/>
        </p:nvGrpSpPr>
        <p:grpSpPr>
          <a:xfrm>
            <a:off x="4270915" y="3787894"/>
            <a:ext cx="4751775" cy="2817007"/>
            <a:chOff x="4250859" y="3779832"/>
            <a:chExt cx="4702166" cy="271426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FFE2EE-9FDB-EE41-A106-D300038345CE}"/>
                </a:ext>
              </a:extLst>
            </p:cNvPr>
            <p:cNvSpPr/>
            <p:nvPr/>
          </p:nvSpPr>
          <p:spPr>
            <a:xfrm>
              <a:off x="4250859" y="3779832"/>
              <a:ext cx="4702165" cy="271426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9240C21-7036-724F-A5EF-828ADEE5E0FC}"/>
                </a:ext>
              </a:extLst>
            </p:cNvPr>
            <p:cNvGrpSpPr/>
            <p:nvPr/>
          </p:nvGrpSpPr>
          <p:grpSpPr>
            <a:xfrm>
              <a:off x="4250860" y="3799605"/>
              <a:ext cx="4702165" cy="2694493"/>
              <a:chOff x="2750900" y="936204"/>
              <a:chExt cx="6200916" cy="317558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56DBA60-59FB-CD46-843D-63B1DA2600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0143"/>
              <a:stretch/>
            </p:blipFill>
            <p:spPr>
              <a:xfrm>
                <a:off x="2752180" y="936204"/>
                <a:ext cx="5694295" cy="181841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3A16DE0-E81B-2C4C-98E0-EAA57546B8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0103"/>
              <a:stretch/>
            </p:blipFill>
            <p:spPr>
              <a:xfrm>
                <a:off x="2750900" y="2293376"/>
                <a:ext cx="5696855" cy="181841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E43C0B1-B793-6B4B-BC27-CAF783222F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9787"/>
              <a:stretch/>
            </p:blipFill>
            <p:spPr>
              <a:xfrm>
                <a:off x="8367157" y="1687752"/>
                <a:ext cx="584659" cy="1818412"/>
              </a:xfrm>
              <a:prstGeom prst="rect">
                <a:avLst/>
              </a:prstGeom>
            </p:spPr>
          </p:pic>
        </p:grpSp>
      </p:grp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C893365F-C9DC-E040-9845-9A99537549E3}"/>
              </a:ext>
            </a:extLst>
          </p:cNvPr>
          <p:cNvCxnSpPr/>
          <p:nvPr/>
        </p:nvCxnSpPr>
        <p:spPr>
          <a:xfrm>
            <a:off x="2007220" y="4449337"/>
            <a:ext cx="914400" cy="914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rved Left Arrow 43">
            <a:extLst>
              <a:ext uri="{FF2B5EF4-FFF2-40B4-BE49-F238E27FC236}">
                <a16:creationId xmlns:a16="http://schemas.microsoft.com/office/drawing/2014/main" id="{F88F0418-979E-CE44-B2AB-AA7F647189CD}"/>
              </a:ext>
            </a:extLst>
          </p:cNvPr>
          <p:cNvSpPr/>
          <p:nvPr/>
        </p:nvSpPr>
        <p:spPr>
          <a:xfrm>
            <a:off x="6646802" y="4588083"/>
            <a:ext cx="731520" cy="1216152"/>
          </a:xfrm>
          <a:prstGeom prst="curvedLeftArrow">
            <a:avLst>
              <a:gd name="adj1" fmla="val 9510"/>
              <a:gd name="adj2" fmla="val 28545"/>
              <a:gd name="adj3" fmla="val 2042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7FB0CA-C60A-4D46-BCCC-C023C2CCD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533" y="3801823"/>
            <a:ext cx="3938917" cy="2817006"/>
          </a:xfrm>
          <a:prstGeom prst="rect">
            <a:avLst/>
          </a:prstGeom>
        </p:spPr>
      </p:pic>
      <p:sp>
        <p:nvSpPr>
          <p:cNvPr id="42" name="Curved Down Arrow 41">
            <a:extLst>
              <a:ext uri="{FF2B5EF4-FFF2-40B4-BE49-F238E27FC236}">
                <a16:creationId xmlns:a16="http://schemas.microsoft.com/office/drawing/2014/main" id="{FD38B95F-66D2-184B-ACFB-1A7AC70F2DD8}"/>
              </a:ext>
            </a:extLst>
          </p:cNvPr>
          <p:cNvSpPr/>
          <p:nvPr/>
        </p:nvSpPr>
        <p:spPr>
          <a:xfrm>
            <a:off x="1235582" y="3945667"/>
            <a:ext cx="4493941" cy="642416"/>
          </a:xfrm>
          <a:prstGeom prst="curvedDownArrow">
            <a:avLst>
              <a:gd name="adj1" fmla="val 13334"/>
              <a:gd name="adj2" fmla="val 40443"/>
              <a:gd name="adj3" fmla="val 1759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1E88B9-01C7-954B-90E2-2FBDDF0CBCAE}"/>
              </a:ext>
            </a:extLst>
          </p:cNvPr>
          <p:cNvGrpSpPr/>
          <p:nvPr/>
        </p:nvGrpSpPr>
        <p:grpSpPr>
          <a:xfrm>
            <a:off x="51682" y="48706"/>
            <a:ext cx="1389657" cy="671840"/>
            <a:chOff x="380999" y="3933091"/>
            <a:chExt cx="1389657" cy="6718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8DB26A-2346-BC4C-99FF-87A67ADAAABC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DD2E88E-AEAF-3A41-80B7-993897D4E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1298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</TotalTime>
  <Words>1319</Words>
  <Application>Microsoft Macintosh PowerPoint</Application>
  <PresentationFormat>On-screen Show (4:3)</PresentationFormat>
  <Paragraphs>187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Helvetica Neue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19</cp:revision>
  <cp:lastPrinted>2019-05-21T01:33:15Z</cp:lastPrinted>
  <dcterms:created xsi:type="dcterms:W3CDTF">2019-05-20T15:16:56Z</dcterms:created>
  <dcterms:modified xsi:type="dcterms:W3CDTF">2019-10-03T15:15:17Z</dcterms:modified>
</cp:coreProperties>
</file>