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39" r:id="rId2"/>
    <p:sldMasterId id="2147483751" r:id="rId3"/>
  </p:sldMasterIdLst>
  <p:notesMasterIdLst>
    <p:notesMasterId r:id="rId28"/>
  </p:notesMasterIdLst>
  <p:sldIdLst>
    <p:sldId id="257" r:id="rId4"/>
    <p:sldId id="483" r:id="rId5"/>
    <p:sldId id="262" r:id="rId6"/>
    <p:sldId id="450" r:id="rId7"/>
    <p:sldId id="261" r:id="rId8"/>
    <p:sldId id="263" r:id="rId9"/>
    <p:sldId id="471" r:id="rId10"/>
    <p:sldId id="474" r:id="rId11"/>
    <p:sldId id="487" r:id="rId12"/>
    <p:sldId id="424" r:id="rId13"/>
    <p:sldId id="437" r:id="rId14"/>
    <p:sldId id="265" r:id="rId15"/>
    <p:sldId id="463" r:id="rId16"/>
    <p:sldId id="488" r:id="rId17"/>
    <p:sldId id="268" r:id="rId18"/>
    <p:sldId id="272" r:id="rId19"/>
    <p:sldId id="275" r:id="rId20"/>
    <p:sldId id="464" r:id="rId21"/>
    <p:sldId id="451" r:id="rId22"/>
    <p:sldId id="485" r:id="rId23"/>
    <p:sldId id="489" r:id="rId24"/>
    <p:sldId id="266" r:id="rId25"/>
    <p:sldId id="481"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p:restoredTop sz="94674"/>
  </p:normalViewPr>
  <p:slideViewPr>
    <p:cSldViewPr snapToGrid="0" snapToObjects="1" showGuides="1">
      <p:cViewPr varScale="1">
        <p:scale>
          <a:sx n="124" d="100"/>
          <a:sy n="124" d="100"/>
        </p:scale>
        <p:origin x="1472" y="16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30T11:17:52.870"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3EAF1-448A-394F-9A55-9F52222D0B6F}" type="datetimeFigureOut">
              <a:rPr lang="en-US" smtClean="0"/>
              <a:t>11/19/20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00DAD-E025-3348-A681-EFF9E5287888}" type="slidenum">
              <a:rPr lang="en-US" smtClean="0"/>
              <a:t>‹#›</a:t>
            </a:fld>
            <a:endParaRPr lang="en-US"/>
          </a:p>
        </p:txBody>
      </p:sp>
    </p:spTree>
    <p:extLst>
      <p:ext uri="{BB962C8B-B14F-4D97-AF65-F5344CB8AC3E}">
        <p14:creationId xmlns:p14="http://schemas.microsoft.com/office/powerpoint/2010/main" val="3408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talk is about the impact of glider data assimilation on the operational ocean model that provides the IC for the NOAA hurricane forecasting models and the ocean models that are under the hurricane forecasting models. This work has been done in collaboration with </a:t>
            </a:r>
            <a:r>
              <a:rPr lang="en-US" sz="1200" kern="1200" dirty="0" err="1">
                <a:solidFill>
                  <a:schemeClr val="tx1"/>
                </a:solidFill>
                <a:effectLst/>
                <a:latin typeface="+mn-lt"/>
                <a:ea typeface="+mn-ea"/>
                <a:cs typeface="+mn-cs"/>
              </a:rPr>
              <a:t>Avichal</a:t>
            </a:r>
            <a:r>
              <a:rPr lang="en-US" sz="1200" kern="1200" dirty="0">
                <a:solidFill>
                  <a:schemeClr val="tx1"/>
                </a:solidFill>
                <a:effectLst/>
                <a:latin typeface="+mn-lt"/>
                <a:ea typeface="+mn-ea"/>
                <a:cs typeface="+mn-cs"/>
              </a:rPr>
              <a:t> and Hyun-Sook from NCEP and Pat, Gregg and Sue from NRL.</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a:t>
            </a:fld>
            <a:endParaRPr lang="en-US"/>
          </a:p>
        </p:txBody>
      </p:sp>
    </p:spTree>
    <p:extLst>
      <p:ext uri="{BB962C8B-B14F-4D97-AF65-F5344CB8AC3E}">
        <p14:creationId xmlns:p14="http://schemas.microsoft.com/office/powerpoint/2010/main" val="264403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NOAA has there different coupled ocean-atmosphere hurricane models that operate in different regions. In the North Atlantic there are two model: the HMON/HYCOM and the HWRF/POM.</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10</a:t>
            </a:fld>
            <a:endParaRPr lang="en-US"/>
          </a:p>
        </p:txBody>
      </p:sp>
    </p:spTree>
    <p:extLst>
      <p:ext uri="{BB962C8B-B14F-4D97-AF65-F5344CB8AC3E}">
        <p14:creationId xmlns:p14="http://schemas.microsoft.com/office/powerpoint/2010/main" val="36076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11</a:t>
            </a:fld>
            <a:endParaRPr lang="en-US"/>
          </a:p>
        </p:txBody>
      </p:sp>
    </p:spTree>
    <p:extLst>
      <p:ext uri="{BB962C8B-B14F-4D97-AF65-F5344CB8AC3E}">
        <p14:creationId xmlns:p14="http://schemas.microsoft.com/office/powerpoint/2010/main" val="175942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GOFS/NCODA system assimilates a wide variety of observations. At the surface the system assimilates satellite SST, in situ SST and satellite altimeter. It also assimilates subsurface temperature and salinity from different sources: …… temperature, salinity and current report from a sea station…..</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12</a:t>
            </a:fld>
            <a:endParaRPr lang="en-US"/>
          </a:p>
        </p:txBody>
      </p:sp>
    </p:spTree>
    <p:extLst>
      <p:ext uri="{BB962C8B-B14F-4D97-AF65-F5344CB8AC3E}">
        <p14:creationId xmlns:p14="http://schemas.microsoft.com/office/powerpoint/2010/main" val="237506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abundant subsurface observations is the ARGO floats. They are mostly found in open ocean, they usually do not cross the continental shelf and take one vertical profile every 10 days. </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13</a:t>
            </a:fld>
            <a:endParaRPr lang="en-US"/>
          </a:p>
        </p:txBody>
      </p:sp>
    </p:spTree>
    <p:extLst>
      <p:ext uri="{BB962C8B-B14F-4D97-AF65-F5344CB8AC3E}">
        <p14:creationId xmlns:p14="http://schemas.microsoft.com/office/powerpoint/2010/main" val="363288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other hand, Gliders are commonly deployed in the continental shelf, so they are complementary to the ARGO floats and can take tens of profiles per day.</a:t>
            </a:r>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14</a:t>
            </a:fld>
            <a:endParaRPr lang="en-US"/>
          </a:p>
        </p:txBody>
      </p:sp>
    </p:spTree>
    <p:extLst>
      <p:ext uri="{BB962C8B-B14F-4D97-AF65-F5344CB8AC3E}">
        <p14:creationId xmlns:p14="http://schemas.microsoft.com/office/powerpoint/2010/main" val="248107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past hurricane season there were 62 gliders reporting to the IOOS glider data assembly center. All those about half were Navy gliders and 20 were sponsored by NOAA. All the data that is reported to the glider DAC is sent to the Global Telecommunication System (GTS) that is a data repository where a number of numerical model can access the data for data assimilation purposes.</a:t>
            </a:r>
          </a:p>
        </p:txBody>
      </p:sp>
      <p:sp>
        <p:nvSpPr>
          <p:cNvPr id="4" name="Slide Number Placeholder 3"/>
          <p:cNvSpPr>
            <a:spLocks noGrp="1"/>
          </p:cNvSpPr>
          <p:nvPr>
            <p:ph type="sldNum" sz="quarter" idx="5"/>
          </p:nvPr>
        </p:nvSpPr>
        <p:spPr/>
        <p:txBody>
          <a:bodyPr/>
          <a:lstStyle/>
          <a:p>
            <a:fld id="{59D291B6-C8A8-D342-A086-BB9B8193B9F9}" type="slidenum">
              <a:rPr lang="en-US" smtClean="0"/>
              <a:t>15</a:t>
            </a:fld>
            <a:endParaRPr lang="en-US"/>
          </a:p>
        </p:txBody>
      </p:sp>
    </p:spTree>
    <p:extLst>
      <p:ext uri="{BB962C8B-B14F-4D97-AF65-F5344CB8AC3E}">
        <p14:creationId xmlns:p14="http://schemas.microsoft.com/office/powerpoint/2010/main" val="145338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passage of hurricane Michael, there were 7 Navy gliders in the Gulf of Mexico. One of them ng288 was 36 km away of the hurricane eye</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16</a:t>
            </a:fld>
            <a:endParaRPr lang="en-US"/>
          </a:p>
        </p:txBody>
      </p:sp>
    </p:spTree>
    <p:extLst>
      <p:ext uri="{BB962C8B-B14F-4D97-AF65-F5344CB8AC3E}">
        <p14:creationId xmlns:p14="http://schemas.microsoft.com/office/powerpoint/2010/main" val="224048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from these gliders was assimilated by the navy operational ocean model GOFS. These figures show the temperature increments that are calculated by NCODA, the data assimilation system within GOFS. In the data assimilation jargon, the increments is the change made to the model when compared to the previous assimilation cycle. At the surface the temperature increments have a moderate value but most of the correction happens at depth around the locations of the gliders.</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17</a:t>
            </a:fld>
            <a:endParaRPr lang="en-US"/>
          </a:p>
        </p:txBody>
      </p:sp>
    </p:spTree>
    <p:extLst>
      <p:ext uri="{BB962C8B-B14F-4D97-AF65-F5344CB8AC3E}">
        <p14:creationId xmlns:p14="http://schemas.microsoft.com/office/powerpoint/2010/main" val="242153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18</a:t>
            </a:fld>
            <a:endParaRPr lang="en-US"/>
          </a:p>
        </p:txBody>
      </p:sp>
    </p:spTree>
    <p:extLst>
      <p:ext uri="{BB962C8B-B14F-4D97-AF65-F5344CB8AC3E}">
        <p14:creationId xmlns:p14="http://schemas.microsoft.com/office/powerpoint/2010/main" val="19951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figure shows a temperature time series for the glider and GOFS. The grey rectangles show the time window when the temperature increments are inserted into the ocean model. Before the passage of Michael, the model is following the observations, but right after the eye passage the SST decreases more rapidly in the observations, however after the insertion window the model temperature jumps abruptly. We think that the reason for that is that in the current NCODA setup, the assimilation cycle is one day. But the ocean is responding much more rapidly to the passage of the hurricane and therefore the 1 day cycle is inadequate to capture the rapid ocean response.</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19</a:t>
            </a:fld>
            <a:endParaRPr lang="en-US"/>
          </a:p>
        </p:txBody>
      </p:sp>
    </p:spTree>
    <p:extLst>
      <p:ext uri="{BB962C8B-B14F-4D97-AF65-F5344CB8AC3E}">
        <p14:creationId xmlns:p14="http://schemas.microsoft.com/office/powerpoint/2010/main" val="195486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overarching motivation is to contribute to the ongoing efforts to improve the forecast of the operational hurricane models but more specifically we want to assess the impact of glider data assimilation in the forecast of these operational hurricane models.</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2</a:t>
            </a:fld>
            <a:endParaRPr lang="en-US"/>
          </a:p>
        </p:txBody>
      </p:sp>
    </p:spTree>
    <p:extLst>
      <p:ext uri="{BB962C8B-B14F-4D97-AF65-F5344CB8AC3E}">
        <p14:creationId xmlns:p14="http://schemas.microsoft.com/office/powerpoint/2010/main" val="129160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had access to the ocean models underneath the NOAA hurricane forecasting models in the North Atlantic thanks to our collaborator at NCEP. Both, the HMON/HYCOM model and the HWRF/POM have a thermocline that is 50 meters shallower than the observations. So clearly the effects of the data assimilation in GOFS 3.1 did not make through the ocean model underneath the hurricane model. This is an aspect that we will investigate with our partners at NCEP.</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20</a:t>
            </a:fld>
            <a:endParaRPr lang="en-US"/>
          </a:p>
        </p:txBody>
      </p:sp>
    </p:spTree>
    <p:extLst>
      <p:ext uri="{BB962C8B-B14F-4D97-AF65-F5344CB8AC3E}">
        <p14:creationId xmlns:p14="http://schemas.microsoft.com/office/powerpoint/2010/main" val="278925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600DAD-E025-3348-A681-EFF9E5287888}" type="slidenum">
              <a:rPr lang="en-US" smtClean="0"/>
              <a:t>24</a:t>
            </a:fld>
            <a:endParaRPr lang="en-US"/>
          </a:p>
        </p:txBody>
      </p:sp>
    </p:spTree>
    <p:extLst>
      <p:ext uri="{BB962C8B-B14F-4D97-AF65-F5344CB8AC3E}">
        <p14:creationId xmlns:p14="http://schemas.microsoft.com/office/powerpoint/2010/main" val="221500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all know that every year hurricanes cause human and property loses and that is why is critical to improve the forecast of tropical cyclones. Just last year we had two very damaging hurricanes. hurricane </a:t>
            </a:r>
            <a:r>
              <a:rPr lang="en-US" sz="1200" kern="1200" dirty="0" err="1">
                <a:solidFill>
                  <a:schemeClr val="tx1"/>
                </a:solidFill>
                <a:effectLst/>
                <a:latin typeface="+mn-lt"/>
                <a:ea typeface="+mn-ea"/>
                <a:cs typeface="+mn-cs"/>
              </a:rPr>
              <a:t>Michale</a:t>
            </a:r>
            <a:r>
              <a:rPr lang="en-US" sz="1200" kern="1200" dirty="0">
                <a:solidFill>
                  <a:schemeClr val="tx1"/>
                </a:solidFill>
                <a:effectLst/>
                <a:latin typeface="+mn-lt"/>
                <a:ea typeface="+mn-ea"/>
                <a:cs typeface="+mn-cs"/>
              </a:rPr>
              <a:t> in the gulf of Mexico. </a:t>
            </a:r>
            <a:r>
              <a:rPr lang="en-US" sz="1200" kern="1200" dirty="0" err="1">
                <a:solidFill>
                  <a:schemeClr val="tx1"/>
                </a:solidFill>
                <a:effectLst/>
                <a:latin typeface="+mn-lt"/>
                <a:ea typeface="+mn-ea"/>
                <a:cs typeface="+mn-cs"/>
              </a:rPr>
              <a:t>Michale</a:t>
            </a:r>
            <a:r>
              <a:rPr lang="en-US" sz="1200" kern="1200" dirty="0">
                <a:solidFill>
                  <a:schemeClr val="tx1"/>
                </a:solidFill>
                <a:effectLst/>
                <a:latin typeface="+mn-lt"/>
                <a:ea typeface="+mn-ea"/>
                <a:cs typeface="+mn-cs"/>
              </a:rPr>
              <a:t> was a category 4 hurricane, almost a cat 5 at landfall and It caused damages estimated in 25 billion dollars.</a:t>
            </a:r>
          </a:p>
        </p:txBody>
      </p:sp>
      <p:sp>
        <p:nvSpPr>
          <p:cNvPr id="4" name="Slide Number Placeholder 3"/>
          <p:cNvSpPr>
            <a:spLocks noGrp="1"/>
          </p:cNvSpPr>
          <p:nvPr>
            <p:ph type="sldNum" sz="quarter" idx="5"/>
          </p:nvPr>
        </p:nvSpPr>
        <p:spPr/>
        <p:txBody>
          <a:bodyPr/>
          <a:lstStyle/>
          <a:p>
            <a:fld id="{59D291B6-C8A8-D342-A086-BB9B8193B9F9}" type="slidenum">
              <a:rPr lang="en-US" smtClean="0"/>
              <a:t>3</a:t>
            </a:fld>
            <a:endParaRPr lang="en-US"/>
          </a:p>
        </p:txBody>
      </p:sp>
    </p:spTree>
    <p:extLst>
      <p:ext uri="{BB962C8B-B14F-4D97-AF65-F5344CB8AC3E}">
        <p14:creationId xmlns:p14="http://schemas.microsoft.com/office/powerpoint/2010/main" val="46204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plot shows the forecast for hurricane Michael two days before landfall for various forecasting models. The black line shows the actual intensity. We can see that none of the models was able to predict the rapid intensification before landfall. The red line, that is the official forecast, significantly under predicted the intensity at landfall predicting a category 2 storm. We still do not understand why all the models under predicted Michael’s intensity so significantly. </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409243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than a decade there has been a concerted effort by NOAA and other federal agencies to improve the hurricane forecast (Hurricane Forecast Improvement Project). There has been a fair progress reducing track errors for the different lead times: the track error has been reduced by about 50% for all the lead times. However, the error reduction in the intensity has been marginal: about only 15%. There are several reasons for the lack of progress in the intensity forecast. One limitations in the horizontal and vertical resolutions of the couple atmospheric-ocean models which is limited by the computing resources. There is still gaps in our understanding of the atmospheric-ocean boundary layer. And the aspect that concern us is the difficulty of modeling the upper ocean response under a hurricane.</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5</a:t>
            </a:fld>
            <a:endParaRPr lang="en-US"/>
          </a:p>
        </p:txBody>
      </p:sp>
    </p:spTree>
    <p:extLst>
      <p:ext uri="{BB962C8B-B14F-4D97-AF65-F5344CB8AC3E}">
        <p14:creationId xmlns:p14="http://schemas.microsoft.com/office/powerpoint/2010/main" val="160655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passage of a hurricane there is a heat flux between the atmosphere and the ocean that is mostly driven by the temperature difference between the two. So SST plays a very important role in this flux. The SST will evolve and in most cases in the open ocean the sea surface temperature will decrease because of the vigorous vertical mixing between the surface layer and the cooler subsurface layer. The vertical mixing is induced by the high hurricane winds. Because of this, the strength of the vertical stratification is also key to determine the evolution of SST during the passage of the hurricane. We see the evolution of the SST during hurricane Francis 2004 in this vertical temperature section and we can also see clearly the vertical mixing that is causing the drop on the SST.</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6</a:t>
            </a:fld>
            <a:endParaRPr lang="en-US"/>
          </a:p>
        </p:txBody>
      </p:sp>
    </p:spTree>
    <p:extLst>
      <p:ext uri="{BB962C8B-B14F-4D97-AF65-F5344CB8AC3E}">
        <p14:creationId xmlns:p14="http://schemas.microsoft.com/office/powerpoint/2010/main" val="332657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shelf, aside from the wind-induced vertical mixing, there are other processes that can take place. The hurricane winds can set up a two layer cross-shore circulating way ahead of the eye. This two layer circulation will also induce vertical mixing but due to the vertical velocity shear. Another process that can happen is upwelling or downwelling at the coast depending on the incident angle of the storm. If we have upwelling, colder bottom water will be brought to the surface and this will promote a weakening of the storm. The opposite will happen if we have downwelling. So it is very important to capture the upper ocean response in the shelf because the SST at the shelf will determine if the hurricane will intensify or weaken before landfall.</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7</a:t>
            </a:fld>
            <a:endParaRPr lang="en-US"/>
          </a:p>
        </p:txBody>
      </p:sp>
    </p:spTree>
    <p:extLst>
      <p:ext uri="{BB962C8B-B14F-4D97-AF65-F5344CB8AC3E}">
        <p14:creationId xmlns:p14="http://schemas.microsoft.com/office/powerpoint/2010/main" val="305418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can we improve the modeling of the upper ocean response in the continental shelf during a hurricane? The very first thing that can be do is to improve the initial conditions of the ocean models that are coupled to the hurricane forecasting models. If the IC are improved we will have the right initial vertical stratification and initial SST, then we will have a better evolution of the SST and therefore we will have a better estimate of the heat fluxes. One way to improve the IC is using data assimilation in the ocean models.</a:t>
            </a:r>
          </a:p>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8</a:t>
            </a:fld>
            <a:endParaRPr lang="en-US"/>
          </a:p>
        </p:txBody>
      </p:sp>
    </p:spTree>
    <p:extLst>
      <p:ext uri="{BB962C8B-B14F-4D97-AF65-F5344CB8AC3E}">
        <p14:creationId xmlns:p14="http://schemas.microsoft.com/office/powerpoint/2010/main" val="92683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9</a:t>
            </a:fld>
            <a:endParaRPr lang="en-US"/>
          </a:p>
        </p:txBody>
      </p:sp>
    </p:spTree>
    <p:extLst>
      <p:ext uri="{BB962C8B-B14F-4D97-AF65-F5344CB8AC3E}">
        <p14:creationId xmlns:p14="http://schemas.microsoft.com/office/powerpoint/2010/main" val="351459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685800" y="1600200"/>
            <a:ext cx="7772400" cy="1470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8" name="Google Shape;8;p2"/>
          <p:cNvSpPr txBox="1">
            <a:spLocks noGrp="1"/>
          </p:cNvSpPr>
          <p:nvPr>
            <p:ph type="subTitle" idx="1"/>
          </p:nvPr>
        </p:nvSpPr>
        <p:spPr>
          <a:xfrm>
            <a:off x="1371600" y="3124200"/>
            <a:ext cx="6400800" cy="17529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Rockwell"/>
                <a:ea typeface="Rockwell"/>
                <a:cs typeface="Rockwell"/>
                <a:sym typeface="Rockwel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Rockwell"/>
                <a:ea typeface="Rockwell"/>
                <a:cs typeface="Rockwell"/>
                <a:sym typeface="Rockwel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20717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2CC-1715-B842-B901-115F42556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85851-D777-E746-AEA9-E29222114C58}"/>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C293-3E42-1041-983F-B66FBC0A43B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06EBE-BC56-6049-9CC2-0A5FEECB03AA}"/>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6" name="Footer Placeholder 5">
            <a:extLst>
              <a:ext uri="{FF2B5EF4-FFF2-40B4-BE49-F238E27FC236}">
                <a16:creationId xmlns:a16="http://schemas.microsoft.com/office/drawing/2014/main" id="{870E4D74-54AA-7545-9865-6EBA9505E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4292D-DC44-A949-B699-92CB55F9FC6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253759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5BB4-33DD-2141-9B99-1129A03C76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E9C8D-436B-F748-B17B-1AD64AC280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6A528-DC09-6B48-B10C-CCB3106292E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0D2D2-F092-974F-8F54-3F4075B007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19BA7B-72EF-6C40-A4B5-90A663F0AD4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F6443B-CAEA-A548-B739-168417D1383E}"/>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8" name="Footer Placeholder 7">
            <a:extLst>
              <a:ext uri="{FF2B5EF4-FFF2-40B4-BE49-F238E27FC236}">
                <a16:creationId xmlns:a16="http://schemas.microsoft.com/office/drawing/2014/main" id="{16357BFC-D242-E240-9ADD-F5670BF1E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6C3D9C-81D4-264B-BBD3-23EE6B429E70}"/>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32751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8835-07EA-5B42-8D80-389A2DD85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B98F6-82F5-2C45-A17D-CB2F4318ED2B}"/>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4" name="Footer Placeholder 3">
            <a:extLst>
              <a:ext uri="{FF2B5EF4-FFF2-40B4-BE49-F238E27FC236}">
                <a16:creationId xmlns:a16="http://schemas.microsoft.com/office/drawing/2014/main" id="{11B84F25-7BE1-6D40-AB8F-69A9EBAF1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E5FCDE-E9F9-DF4F-937A-96F7A7B3DFF1}"/>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95669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69ABA-5BE1-CE46-BC29-C7C6E3A8327A}"/>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3" name="Footer Placeholder 2">
            <a:extLst>
              <a:ext uri="{FF2B5EF4-FFF2-40B4-BE49-F238E27FC236}">
                <a16:creationId xmlns:a16="http://schemas.microsoft.com/office/drawing/2014/main" id="{A80CC7B9-6BCC-EC45-B4FF-67F9DF2CF5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802BA-E2FD-9C40-ABA1-D0470714FEF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249354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3A3D-252F-F240-8223-4A106E35A5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8F4674-9A36-BF45-9845-1899953969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13E6C-CD56-EE42-B420-5203E44F8A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2F4D1C-1C9C-7349-A048-75099882C880}"/>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6" name="Footer Placeholder 5">
            <a:extLst>
              <a:ext uri="{FF2B5EF4-FFF2-40B4-BE49-F238E27FC236}">
                <a16:creationId xmlns:a16="http://schemas.microsoft.com/office/drawing/2014/main" id="{33F5A747-C032-F44F-B364-867DC1B8D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69A33-8376-194B-9555-588DF2E40BD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410729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DA2A-029D-174D-B754-ED564180A3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88BBC-6ECD-5A45-AD8B-87250C3830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4D18A-823B-B84D-A658-EB8419213D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36A6A-0214-734C-9084-6278C0E0AE7B}"/>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6" name="Footer Placeholder 5">
            <a:extLst>
              <a:ext uri="{FF2B5EF4-FFF2-40B4-BE49-F238E27FC236}">
                <a16:creationId xmlns:a16="http://schemas.microsoft.com/office/drawing/2014/main" id="{E39266EA-21F4-1A45-B43F-7D43743ED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F836C-D326-BA40-9F93-FAE20970BBC6}"/>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59750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8462-2E3A-264D-B0E9-A6EA91AC9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FA1633-A0AA-FB4B-ACB0-F1A5331C86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EE2DC-88F5-064D-AD6A-326B6BDCB2F6}"/>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EEAD31C0-E917-DC4B-BA67-1CA527D5E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1B186-912D-454E-833D-D7C2FD008E2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42185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2E184-1308-8F4A-ADB1-0B2A6E9A0D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4B641-2ABE-6443-AA3D-6DFC2EB66ADF}"/>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99D0-2446-6546-B5C8-8902B1B47CDC}"/>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98A6129A-161A-4C4D-B992-8C7488A75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64CCA-BE68-E445-B53C-063EC048BAE3}"/>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42076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 name="Google Shape;36;p10"/>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10"/>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293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rot="5400000">
            <a:off x="4838700" y="2400300"/>
            <a:ext cx="5638800" cy="2057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11"/>
          <p:cNvSpPr txBox="1">
            <a:spLocks noGrp="1"/>
          </p:cNvSpPr>
          <p:nvPr>
            <p:ph type="body" idx="1"/>
          </p:nvPr>
        </p:nvSpPr>
        <p:spPr>
          <a:xfrm rot="5400000">
            <a:off x="647700" y="419100"/>
            <a:ext cx="5638800" cy="6019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 name="Google Shape;41;p11"/>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850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914400" y="2514600"/>
            <a:ext cx="6705600" cy="762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960"/>
              </a:spcBef>
              <a:spcAft>
                <a:spcPts val="0"/>
              </a:spcAft>
              <a:buClr>
                <a:srgbClr val="000000"/>
              </a:buClr>
              <a:buSzPts val="1400"/>
              <a:buFont typeface="Arial"/>
              <a:buNone/>
              <a:defRPr sz="4800" b="0" i="0" u="none" strike="noStrike" cap="none">
                <a:solidFill>
                  <a:schemeClr val="lt1"/>
                </a:solidFill>
                <a:latin typeface="Rockwell"/>
                <a:ea typeface="Rockwell"/>
                <a:cs typeface="Rockwell"/>
                <a:sym typeface="Rockwel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3"/>
          <p:cNvSpPr txBox="1">
            <a:spLocks noGrp="1"/>
          </p:cNvSpPr>
          <p:nvPr>
            <p:ph type="body" idx="2"/>
          </p:nvPr>
        </p:nvSpPr>
        <p:spPr>
          <a:xfrm>
            <a:off x="914400" y="3276600"/>
            <a:ext cx="67056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rgbClr val="000000"/>
              </a:buClr>
              <a:buSzPts val="14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90507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1943100" y="-495300"/>
            <a:ext cx="5257800" cy="82296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 name="Google Shape;46;p12"/>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412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R="0" lvl="1"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dk2"/>
              </a:buClr>
              <a:buSzPts val="2400"/>
              <a:buFont typeface="Courier New"/>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2" name="Google Shape;52;p13"/>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7257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609600"/>
            <a:ext cx="3008400" cy="8256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609600"/>
            <a:ext cx="5111700" cy="55167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901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170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7" name="Google Shape;67;p1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8" name="Google Shape;68;p1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p1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p16"/>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261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 name="Google Shape;75;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034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362200"/>
            <a:ext cx="8229600" cy="11433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2875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4381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1792288" y="652462"/>
            <a:ext cx="5486400" cy="566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17" name="Google Shape;17;p6"/>
          <p:cNvSpPr>
            <a:spLocks noGrp="1"/>
          </p:cNvSpPr>
          <p:nvPr>
            <p:ph type="pic" idx="2"/>
          </p:nvPr>
        </p:nvSpPr>
        <p:spPr>
          <a:xfrm>
            <a:off x="1792288" y="1219200"/>
            <a:ext cx="5486400" cy="41148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5014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D3C2-28CE-3D4A-905C-25FA5E982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A4D4C-E82B-BE46-B162-4E3F8E2DE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E034F-1497-4946-B442-F5515DD319C0}"/>
              </a:ext>
            </a:extLst>
          </p:cNvPr>
          <p:cNvSpPr>
            <a:spLocks noGrp="1"/>
          </p:cNvSpPr>
          <p:nvPr>
            <p:ph type="dt" sz="half" idx="10"/>
          </p:nvPr>
        </p:nvSpPr>
        <p:spPr/>
        <p:txBody>
          <a:bodyPr/>
          <a:lstStyle/>
          <a:p>
            <a:fld id="{66E3BD2D-6C4E-894A-9762-B0E72A8AF9E4}" type="datetimeFigureOut">
              <a:rPr lang="en-US" smtClean="0"/>
              <a:t>11/19/20</a:t>
            </a:fld>
            <a:endParaRPr lang="en-US"/>
          </a:p>
        </p:txBody>
      </p:sp>
      <p:sp>
        <p:nvSpPr>
          <p:cNvPr id="5" name="Footer Placeholder 4">
            <a:extLst>
              <a:ext uri="{FF2B5EF4-FFF2-40B4-BE49-F238E27FC236}">
                <a16:creationId xmlns:a16="http://schemas.microsoft.com/office/drawing/2014/main" id="{2A46E6CB-58A3-C143-B2E5-CF2881DC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C0E0-F604-6C49-9499-409C811D6A17}"/>
              </a:ext>
            </a:extLst>
          </p:cNvPr>
          <p:cNvSpPr>
            <a:spLocks noGrp="1"/>
          </p:cNvSpPr>
          <p:nvPr>
            <p:ph type="sldNum" sz="quarter" idx="12"/>
          </p:nvPr>
        </p:nvSpPr>
        <p:spPr/>
        <p:txBody>
          <a:bodyPr/>
          <a:lstStyle/>
          <a:p>
            <a:fld id="{5306FFE6-7E24-9447-9E7F-D2AAFCE2585E}" type="slidenum">
              <a:rPr lang="en-US" smtClean="0"/>
              <a:t>‹#›</a:t>
            </a:fld>
            <a:endParaRPr lang="en-US"/>
          </a:p>
        </p:txBody>
      </p:sp>
    </p:spTree>
    <p:extLst>
      <p:ext uri="{BB962C8B-B14F-4D97-AF65-F5344CB8AC3E}">
        <p14:creationId xmlns:p14="http://schemas.microsoft.com/office/powerpoint/2010/main" val="169936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75A2-B9BD-C54D-A5CE-3842F40045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12973-5E1D-2F4A-AAD6-CB624EACDF9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1AF437-AC18-0448-BFBE-AE448802AD29}"/>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A8661C25-9204-354C-8554-C7385D535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51EC-6AFD-B041-A274-2A39F00847AF}"/>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407240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E00B-8374-A744-803D-9EB3DBFC7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11759-012D-D444-AAC3-0B38DCEAC0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20349-8C28-DC4A-A460-9ABCD6E8ECBC}"/>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4281E50E-9A65-AF4D-9D71-94486973C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31BC9-31DF-8042-B62E-5B4A90110D8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8621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3350-0C0A-E545-92B9-B4618096B33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985E2-4AE3-0842-9781-53519F74C43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136BA3-71CE-9B43-8D66-18F7CF49F6F7}"/>
              </a:ext>
            </a:extLst>
          </p:cNvPr>
          <p:cNvSpPr>
            <a:spLocks noGrp="1"/>
          </p:cNvSpPr>
          <p:nvPr>
            <p:ph type="dt" sz="half" idx="10"/>
          </p:nvPr>
        </p:nvSpPr>
        <p:spPr/>
        <p:txBody>
          <a:body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C6F93B72-ADCD-3D42-B947-A1D775925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A869E-6828-B741-A83E-5CF26D724CA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01215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8">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69446146"/>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731A5-2A17-584C-A042-B8398ED38A3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F3BE3-20E6-014B-87F5-E1ADA709EFB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E19E-C7BF-E34B-9024-1834F45EEE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E8996-D987-054C-A907-9F13EF8FFF9E}" type="datetimeFigureOut">
              <a:rPr lang="en-US" smtClean="0"/>
              <a:t>11/19/20</a:t>
            </a:fld>
            <a:endParaRPr lang="en-US"/>
          </a:p>
        </p:txBody>
      </p:sp>
      <p:sp>
        <p:nvSpPr>
          <p:cNvPr id="5" name="Footer Placeholder 4">
            <a:extLst>
              <a:ext uri="{FF2B5EF4-FFF2-40B4-BE49-F238E27FC236}">
                <a16:creationId xmlns:a16="http://schemas.microsoft.com/office/drawing/2014/main" id="{231AEFCA-77F7-5F4F-A053-59E9AA916E9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3224D-C066-9945-B7A9-83832F1940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D3215-723A-724C-BCB8-1F5C591A1416}" type="slidenum">
              <a:rPr lang="en-US" smtClean="0"/>
              <a:t>‹#›</a:t>
            </a:fld>
            <a:endParaRPr lang="en-US"/>
          </a:p>
        </p:txBody>
      </p:sp>
    </p:spTree>
    <p:extLst>
      <p:ext uri="{BB962C8B-B14F-4D97-AF65-F5344CB8AC3E}">
        <p14:creationId xmlns:p14="http://schemas.microsoft.com/office/powerpoint/2010/main" val="10418900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0">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9pPr>
          </a:lstStyle>
          <a:p>
            <a:endParaRPr/>
          </a:p>
        </p:txBody>
      </p:sp>
      <p:sp>
        <p:nvSpPr>
          <p:cNvPr id="30" name="Google Shape;30;p9"/>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9"/>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9"/>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424992581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comments" Target="../comments/commen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51D4C-7B0A-F844-A4D8-D2A64EFEF8DA}"/>
              </a:ext>
            </a:extLst>
          </p:cNvPr>
          <p:cNvSpPr txBox="1"/>
          <p:nvPr/>
        </p:nvSpPr>
        <p:spPr>
          <a:xfrm>
            <a:off x="94592" y="99147"/>
            <a:ext cx="8954815" cy="1938992"/>
          </a:xfrm>
          <a:prstGeom prst="rect">
            <a:avLst/>
          </a:prstGeom>
          <a:noFill/>
        </p:spPr>
        <p:txBody>
          <a:bodyPr wrap="square" rtlCol="0">
            <a:spAutoFit/>
          </a:bodyPr>
          <a:lstStyle/>
          <a:p>
            <a:pPr algn="ctr"/>
            <a:r>
              <a:rPr lang="en-US" sz="4000" dirty="0">
                <a:solidFill>
                  <a:schemeClr val="bg1"/>
                </a:solidFill>
                <a:latin typeface="Rockwell" panose="02060603020205020403" pitchFamily="18" charset="77"/>
              </a:rPr>
              <a:t>Impact of Glider Data Assimilation on Operational Ocean Models During </a:t>
            </a:r>
          </a:p>
          <a:p>
            <a:pPr algn="ctr"/>
            <a:r>
              <a:rPr lang="en-US" sz="4000" dirty="0">
                <a:solidFill>
                  <a:schemeClr val="bg1"/>
                </a:solidFill>
                <a:latin typeface="Rockwell" panose="02060603020205020403" pitchFamily="18" charset="77"/>
              </a:rPr>
              <a:t>the 2018 Hurricane Season</a:t>
            </a:r>
          </a:p>
        </p:txBody>
      </p:sp>
      <p:sp>
        <p:nvSpPr>
          <p:cNvPr id="2" name="TextBox 1">
            <a:extLst>
              <a:ext uri="{FF2B5EF4-FFF2-40B4-BE49-F238E27FC236}">
                <a16:creationId xmlns:a16="http://schemas.microsoft.com/office/drawing/2014/main" id="{D0AA6294-6F16-EB4E-912E-5149BCD0FB33}"/>
              </a:ext>
            </a:extLst>
          </p:cNvPr>
          <p:cNvSpPr txBox="1"/>
          <p:nvPr/>
        </p:nvSpPr>
        <p:spPr>
          <a:xfrm>
            <a:off x="37468" y="5657671"/>
            <a:ext cx="2598275" cy="1200329"/>
          </a:xfrm>
          <a:prstGeom prst="rect">
            <a:avLst/>
          </a:prstGeom>
          <a:noFill/>
        </p:spPr>
        <p:txBody>
          <a:bodyPr wrap="none" rtlCol="0">
            <a:spAutoFit/>
          </a:bodyPr>
          <a:lstStyle/>
          <a:p>
            <a:pPr algn="ctr"/>
            <a:r>
              <a:rPr lang="en-US" sz="2400" dirty="0">
                <a:solidFill>
                  <a:schemeClr val="bg1"/>
                </a:solidFill>
                <a:latin typeface="Rockwell" panose="02060603020205020403" pitchFamily="18" charset="77"/>
              </a:rPr>
              <a:t>Maria </a:t>
            </a:r>
            <a:r>
              <a:rPr lang="en-US" sz="2400" dirty="0" err="1">
                <a:solidFill>
                  <a:schemeClr val="bg1"/>
                </a:solidFill>
                <a:latin typeface="Rockwell" panose="02060603020205020403" pitchFamily="18" charset="77"/>
              </a:rPr>
              <a:t>Aristizabal</a:t>
            </a:r>
            <a:endParaRPr lang="en-US" sz="2400" dirty="0">
              <a:solidFill>
                <a:schemeClr val="bg1"/>
              </a:solidFill>
              <a:latin typeface="Rockwell" panose="02060603020205020403" pitchFamily="18" charset="77"/>
            </a:endParaRPr>
          </a:p>
          <a:p>
            <a:pPr algn="ctr"/>
            <a:r>
              <a:rPr lang="en-US" sz="2400" dirty="0">
                <a:solidFill>
                  <a:schemeClr val="bg1"/>
                </a:solidFill>
                <a:latin typeface="Rockwell" panose="02060603020205020403" pitchFamily="18" charset="77"/>
              </a:rPr>
              <a:t>Scott Glen</a:t>
            </a:r>
          </a:p>
          <a:p>
            <a:pPr algn="ctr"/>
            <a:r>
              <a:rPr lang="en-US" sz="2400" dirty="0">
                <a:solidFill>
                  <a:schemeClr val="bg1"/>
                </a:solidFill>
                <a:latin typeface="Rockwell" panose="02060603020205020403" pitchFamily="18" charset="77"/>
              </a:rPr>
              <a:t>Travis Miles </a:t>
            </a:r>
          </a:p>
        </p:txBody>
      </p:sp>
      <p:sp>
        <p:nvSpPr>
          <p:cNvPr id="3" name="Rectangle 2">
            <a:extLst>
              <a:ext uri="{FF2B5EF4-FFF2-40B4-BE49-F238E27FC236}">
                <a16:creationId xmlns:a16="http://schemas.microsoft.com/office/drawing/2014/main" id="{F78EC5F4-1AED-0A43-BE94-3CF1D440881B}"/>
              </a:ext>
            </a:extLst>
          </p:cNvPr>
          <p:cNvSpPr/>
          <p:nvPr/>
        </p:nvSpPr>
        <p:spPr>
          <a:xfrm>
            <a:off x="6847229" y="3122659"/>
            <a:ext cx="2480262" cy="769441"/>
          </a:xfrm>
          <a:prstGeom prst="rect">
            <a:avLst/>
          </a:prstGeom>
        </p:spPr>
        <p:txBody>
          <a:bodyPr wrap="square">
            <a:spAutoFit/>
          </a:bodyPr>
          <a:lstStyle/>
          <a:p>
            <a:pPr algn="ctr"/>
            <a:r>
              <a:rPr lang="en-US" sz="2200" dirty="0" err="1">
                <a:solidFill>
                  <a:schemeClr val="bg1"/>
                </a:solidFill>
                <a:latin typeface="Rockwell" panose="02060603020205020403" pitchFamily="18" charset="77"/>
              </a:rPr>
              <a:t>Avichal</a:t>
            </a:r>
            <a:r>
              <a:rPr lang="en-US" sz="2200" dirty="0">
                <a:solidFill>
                  <a:schemeClr val="bg1"/>
                </a:solidFill>
                <a:latin typeface="Rockwell" panose="02060603020205020403" pitchFamily="18" charset="77"/>
              </a:rPr>
              <a:t> </a:t>
            </a:r>
            <a:r>
              <a:rPr lang="en-US" sz="2200" dirty="0" err="1">
                <a:solidFill>
                  <a:schemeClr val="bg1"/>
                </a:solidFill>
                <a:latin typeface="Rockwell" panose="02060603020205020403" pitchFamily="18" charset="77"/>
              </a:rPr>
              <a:t>Mehra</a:t>
            </a:r>
            <a:endParaRPr lang="en-US" sz="2200" dirty="0">
              <a:solidFill>
                <a:schemeClr val="bg1"/>
              </a:solidFill>
              <a:latin typeface="Rockwell" panose="02060603020205020403" pitchFamily="18" charset="77"/>
            </a:endParaRPr>
          </a:p>
          <a:p>
            <a:pPr algn="ctr"/>
            <a:r>
              <a:rPr lang="en-US" sz="2200" dirty="0">
                <a:solidFill>
                  <a:schemeClr val="bg1"/>
                </a:solidFill>
                <a:latin typeface="Rockwell" panose="02060603020205020403" pitchFamily="18" charset="77"/>
              </a:rPr>
              <a:t>Hyun-Sook Kim</a:t>
            </a:r>
            <a:r>
              <a:rPr lang="en-US" sz="2200" dirty="0">
                <a:latin typeface="Rockwell" panose="02060603020205020403" pitchFamily="18" charset="77"/>
              </a:rPr>
              <a:t> </a:t>
            </a:r>
          </a:p>
        </p:txBody>
      </p:sp>
      <p:sp>
        <p:nvSpPr>
          <p:cNvPr id="6" name="Rectangle 5">
            <a:extLst>
              <a:ext uri="{FF2B5EF4-FFF2-40B4-BE49-F238E27FC236}">
                <a16:creationId xmlns:a16="http://schemas.microsoft.com/office/drawing/2014/main" id="{6A536B4B-A576-9344-8EA8-97444530F5B8}"/>
              </a:ext>
            </a:extLst>
          </p:cNvPr>
          <p:cNvSpPr/>
          <p:nvPr/>
        </p:nvSpPr>
        <p:spPr>
          <a:xfrm>
            <a:off x="-5655" y="3291936"/>
            <a:ext cx="2188136" cy="1200329"/>
          </a:xfrm>
          <a:prstGeom prst="rect">
            <a:avLst/>
          </a:prstGeom>
        </p:spPr>
        <p:txBody>
          <a:bodyPr wrap="square">
            <a:spAutoFit/>
          </a:bodyPr>
          <a:lstStyle/>
          <a:p>
            <a:pPr algn="ctr"/>
            <a:r>
              <a:rPr lang="en-US" sz="2400" dirty="0">
                <a:solidFill>
                  <a:schemeClr val="bg1"/>
                </a:solidFill>
                <a:latin typeface="Rockwell" panose="02060603020205020403" pitchFamily="18" charset="77"/>
              </a:rPr>
              <a:t>Pat Hogan </a:t>
            </a:r>
          </a:p>
          <a:p>
            <a:pPr algn="ctr"/>
            <a:r>
              <a:rPr lang="en-US" sz="2400" dirty="0">
                <a:solidFill>
                  <a:schemeClr val="bg1"/>
                </a:solidFill>
                <a:latin typeface="Rockwell" panose="02060603020205020403" pitchFamily="18" charset="77"/>
              </a:rPr>
              <a:t>Gregg Jacobs</a:t>
            </a:r>
          </a:p>
          <a:p>
            <a:pPr algn="ctr"/>
            <a:r>
              <a:rPr lang="en-US" sz="2400" dirty="0">
                <a:solidFill>
                  <a:schemeClr val="bg1"/>
                </a:solidFill>
                <a:latin typeface="Rockwell" panose="02060603020205020403" pitchFamily="18" charset="77"/>
              </a:rPr>
              <a:t>Sue Chen</a:t>
            </a:r>
          </a:p>
        </p:txBody>
      </p:sp>
      <p:grpSp>
        <p:nvGrpSpPr>
          <p:cNvPr id="11" name="Group 10">
            <a:extLst>
              <a:ext uri="{FF2B5EF4-FFF2-40B4-BE49-F238E27FC236}">
                <a16:creationId xmlns:a16="http://schemas.microsoft.com/office/drawing/2014/main" id="{64D849BF-96A9-3C45-B012-FD38AA4A1006}"/>
              </a:ext>
            </a:extLst>
          </p:cNvPr>
          <p:cNvGrpSpPr>
            <a:grpSpLocks/>
          </p:cNvGrpSpPr>
          <p:nvPr/>
        </p:nvGrpSpPr>
        <p:grpSpPr bwMode="auto">
          <a:xfrm>
            <a:off x="7497739" y="2319508"/>
            <a:ext cx="1016682" cy="697931"/>
            <a:chOff x="4118" y="3074"/>
            <a:chExt cx="1488" cy="946"/>
          </a:xfrm>
        </p:grpSpPr>
        <p:sp>
          <p:nvSpPr>
            <p:cNvPr id="12" name="Oval 11">
              <a:extLst>
                <a:ext uri="{FF2B5EF4-FFF2-40B4-BE49-F238E27FC236}">
                  <a16:creationId xmlns:a16="http://schemas.microsoft.com/office/drawing/2014/main" id="{C6915765-3DDC-3F4F-8E78-E6F407164CF6}"/>
                </a:ext>
              </a:extLst>
            </p:cNvPr>
            <p:cNvSpPr>
              <a:spLocks noChangeArrowheads="1"/>
            </p:cNvSpPr>
            <p:nvPr/>
          </p:nvSpPr>
          <p:spPr bwMode="auto">
            <a:xfrm>
              <a:off x="4118" y="3074"/>
              <a:ext cx="1488" cy="946"/>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endParaRPr lang="en-US" sz="1800"/>
            </a:p>
          </p:txBody>
        </p:sp>
        <p:pic>
          <p:nvPicPr>
            <p:cNvPr id="13" name="Picture 12" descr="ncep_logo">
              <a:extLst>
                <a:ext uri="{FF2B5EF4-FFF2-40B4-BE49-F238E27FC236}">
                  <a16:creationId xmlns:a16="http://schemas.microsoft.com/office/drawing/2014/main" id="{CF28FEEA-4FEB-4247-B94E-A9D69E264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304157C0-9F2C-794C-A3D0-526AEB248AF0}"/>
              </a:ext>
            </a:extLst>
          </p:cNvPr>
          <p:cNvPicPr>
            <a:picLocks noChangeAspect="1"/>
          </p:cNvPicPr>
          <p:nvPr/>
        </p:nvPicPr>
        <p:blipFill rotWithShape="1">
          <a:blip r:embed="rId4"/>
          <a:srcRect t="31631" b="34660"/>
          <a:stretch/>
        </p:blipFill>
        <p:spPr>
          <a:xfrm>
            <a:off x="561116" y="5101376"/>
            <a:ext cx="1550978" cy="522811"/>
          </a:xfrm>
          <a:prstGeom prst="rect">
            <a:avLst/>
          </a:prstGeom>
        </p:spPr>
      </p:pic>
      <p:pic>
        <p:nvPicPr>
          <p:cNvPr id="16" name="Picture 15">
            <a:extLst>
              <a:ext uri="{FF2B5EF4-FFF2-40B4-BE49-F238E27FC236}">
                <a16:creationId xmlns:a16="http://schemas.microsoft.com/office/drawing/2014/main" id="{F30D3908-CEC3-FE40-A5CB-CA990B863396}"/>
              </a:ext>
            </a:extLst>
          </p:cNvPr>
          <p:cNvPicPr>
            <a:picLocks noChangeAspect="1"/>
          </p:cNvPicPr>
          <p:nvPr/>
        </p:nvPicPr>
        <p:blipFill rotWithShape="1">
          <a:blip r:embed="rId5"/>
          <a:srcRect t="8787" b="26192"/>
          <a:stretch/>
        </p:blipFill>
        <p:spPr>
          <a:xfrm>
            <a:off x="535692" y="2539688"/>
            <a:ext cx="1105441" cy="718764"/>
          </a:xfrm>
          <a:prstGeom prst="rect">
            <a:avLst/>
          </a:prstGeom>
        </p:spPr>
      </p:pic>
      <p:pic>
        <p:nvPicPr>
          <p:cNvPr id="18" name="Picture 17">
            <a:extLst>
              <a:ext uri="{FF2B5EF4-FFF2-40B4-BE49-F238E27FC236}">
                <a16:creationId xmlns:a16="http://schemas.microsoft.com/office/drawing/2014/main" id="{F6798787-A472-F54E-BAE5-0128E9D12586}"/>
              </a:ext>
            </a:extLst>
          </p:cNvPr>
          <p:cNvPicPr>
            <a:picLocks noChangeAspect="1"/>
          </p:cNvPicPr>
          <p:nvPr/>
        </p:nvPicPr>
        <p:blipFill>
          <a:blip r:embed="rId6"/>
          <a:stretch>
            <a:fillRect/>
          </a:stretch>
        </p:blipFill>
        <p:spPr>
          <a:xfrm>
            <a:off x="2182481" y="2067962"/>
            <a:ext cx="4808313" cy="2702855"/>
          </a:xfrm>
          <a:prstGeom prst="rect">
            <a:avLst/>
          </a:prstGeom>
        </p:spPr>
      </p:pic>
      <p:sp>
        <p:nvSpPr>
          <p:cNvPr id="5" name="TextBox 4">
            <a:extLst>
              <a:ext uri="{FF2B5EF4-FFF2-40B4-BE49-F238E27FC236}">
                <a16:creationId xmlns:a16="http://schemas.microsoft.com/office/drawing/2014/main" id="{7B8BCD84-E102-4B4C-960B-F3AC0D989BA0}"/>
              </a:ext>
            </a:extLst>
          </p:cNvPr>
          <p:cNvSpPr txBox="1"/>
          <p:nvPr/>
        </p:nvSpPr>
        <p:spPr>
          <a:xfrm>
            <a:off x="3314494" y="4826674"/>
            <a:ext cx="2544286" cy="830997"/>
          </a:xfrm>
          <a:prstGeom prst="rect">
            <a:avLst/>
          </a:prstGeom>
          <a:noFill/>
        </p:spPr>
        <p:txBody>
          <a:bodyPr wrap="none" rtlCol="0">
            <a:spAutoFit/>
          </a:bodyPr>
          <a:lstStyle/>
          <a:p>
            <a:pPr algn="ctr"/>
            <a:r>
              <a:rPr lang="en-US" sz="2400" dirty="0">
                <a:solidFill>
                  <a:schemeClr val="bg1"/>
                </a:solidFill>
                <a:latin typeface="Rockwell" panose="02060603020205020403" pitchFamily="18" charset="77"/>
              </a:rPr>
              <a:t>8</a:t>
            </a:r>
            <a:r>
              <a:rPr lang="en-US" sz="2400" baseline="30000" dirty="0">
                <a:solidFill>
                  <a:schemeClr val="bg1"/>
                </a:solidFill>
                <a:latin typeface="Rockwell" panose="02060603020205020403" pitchFamily="18" charset="77"/>
              </a:rPr>
              <a:t>th</a:t>
            </a:r>
            <a:r>
              <a:rPr lang="en-US" sz="2400" dirty="0">
                <a:solidFill>
                  <a:schemeClr val="bg1"/>
                </a:solidFill>
                <a:latin typeface="Rockwell" panose="02060603020205020403" pitchFamily="18" charset="77"/>
              </a:rPr>
              <a:t> EGO Meeting</a:t>
            </a:r>
          </a:p>
          <a:p>
            <a:pPr algn="ctr"/>
            <a:r>
              <a:rPr lang="en-US" sz="2400" dirty="0">
                <a:solidFill>
                  <a:schemeClr val="bg1"/>
                </a:solidFill>
                <a:latin typeface="Rockwell" panose="02060603020205020403" pitchFamily="18" charset="77"/>
              </a:rPr>
              <a:t>May 21-23 2019</a:t>
            </a:r>
          </a:p>
        </p:txBody>
      </p:sp>
    </p:spTree>
    <p:extLst>
      <p:ext uri="{BB962C8B-B14F-4D97-AF65-F5344CB8AC3E}">
        <p14:creationId xmlns:p14="http://schemas.microsoft.com/office/powerpoint/2010/main" val="2865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4B2215-37F6-EF4C-BBFF-580063334F47}"/>
              </a:ext>
            </a:extLst>
          </p:cNvPr>
          <p:cNvSpPr txBox="1"/>
          <p:nvPr/>
        </p:nvSpPr>
        <p:spPr>
          <a:xfrm>
            <a:off x="243907" y="1211570"/>
            <a:ext cx="2909956" cy="553998"/>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000" dirty="0">
                <a:latin typeface="Rockwell" panose="02060603020205020403" pitchFamily="18" charset="77"/>
              </a:rPr>
              <a:t>HWRF/HYCOM</a:t>
            </a:r>
            <a:endParaRPr lang="en-US" sz="3000" strike="sngStrike" dirty="0">
              <a:latin typeface="Rockwell" panose="02060603020205020403" pitchFamily="18" charset="77"/>
            </a:endParaRPr>
          </a:p>
        </p:txBody>
      </p:sp>
      <p:sp>
        <p:nvSpPr>
          <p:cNvPr id="7" name="TextBox 6">
            <a:extLst>
              <a:ext uri="{FF2B5EF4-FFF2-40B4-BE49-F238E27FC236}">
                <a16:creationId xmlns:a16="http://schemas.microsoft.com/office/drawing/2014/main" id="{B2DF8E0B-269D-BE4E-9ECF-91A6A8D837E8}"/>
              </a:ext>
            </a:extLst>
          </p:cNvPr>
          <p:cNvSpPr txBox="1"/>
          <p:nvPr/>
        </p:nvSpPr>
        <p:spPr>
          <a:xfrm>
            <a:off x="3268172" y="1211570"/>
            <a:ext cx="3095672" cy="553998"/>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000" dirty="0">
                <a:latin typeface="Rockwell" panose="02060603020205020403" pitchFamily="18" charset="77"/>
              </a:rPr>
              <a:t>HMON/HYCOM</a:t>
            </a:r>
          </a:p>
        </p:txBody>
      </p:sp>
      <p:sp>
        <p:nvSpPr>
          <p:cNvPr id="8" name="TextBox 7">
            <a:extLst>
              <a:ext uri="{FF2B5EF4-FFF2-40B4-BE49-F238E27FC236}">
                <a16:creationId xmlns:a16="http://schemas.microsoft.com/office/drawing/2014/main" id="{B88B80AB-FC33-3D47-8B39-3CEF8B8793A7}"/>
              </a:ext>
            </a:extLst>
          </p:cNvPr>
          <p:cNvSpPr txBox="1"/>
          <p:nvPr/>
        </p:nvSpPr>
        <p:spPr>
          <a:xfrm>
            <a:off x="6478153" y="1221968"/>
            <a:ext cx="2323072" cy="55399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000" dirty="0">
                <a:latin typeface="Rockwell" panose="02060603020205020403" pitchFamily="18" charset="77"/>
              </a:rPr>
              <a:t>HWRF/POM</a:t>
            </a:r>
          </a:p>
        </p:txBody>
      </p:sp>
      <p:cxnSp>
        <p:nvCxnSpPr>
          <p:cNvPr id="62" name="Straight Arrow Connector 61">
            <a:extLst>
              <a:ext uri="{FF2B5EF4-FFF2-40B4-BE49-F238E27FC236}">
                <a16:creationId xmlns:a16="http://schemas.microsoft.com/office/drawing/2014/main" id="{513043CE-CC3F-1D4A-B2A9-48D7524860B0}"/>
              </a:ext>
            </a:extLst>
          </p:cNvPr>
          <p:cNvCxnSpPr>
            <a:cxnSpLocks/>
          </p:cNvCxnSpPr>
          <p:nvPr/>
        </p:nvCxnSpPr>
        <p:spPr>
          <a:xfrm flipH="1">
            <a:off x="1447064" y="848205"/>
            <a:ext cx="3151062" cy="33791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E886B75-3138-C742-835B-2340A82F1500}"/>
              </a:ext>
            </a:extLst>
          </p:cNvPr>
          <p:cNvCxnSpPr>
            <a:cxnSpLocks/>
          </p:cNvCxnSpPr>
          <p:nvPr/>
        </p:nvCxnSpPr>
        <p:spPr>
          <a:xfrm>
            <a:off x="4596585" y="845435"/>
            <a:ext cx="2895260" cy="33036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45673F5B-5DED-DF4A-BFDE-F3C5FD4C8E21}"/>
              </a:ext>
            </a:extLst>
          </p:cNvPr>
          <p:cNvCxnSpPr>
            <a:cxnSpLocks/>
          </p:cNvCxnSpPr>
          <p:nvPr/>
        </p:nvCxnSpPr>
        <p:spPr>
          <a:xfrm>
            <a:off x="4611189" y="835142"/>
            <a:ext cx="0" cy="40394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6CCEBDF-B80B-8D4F-8992-F8BEDA2BE8FC}"/>
              </a:ext>
            </a:extLst>
          </p:cNvPr>
          <p:cNvGrpSpPr/>
          <p:nvPr/>
        </p:nvGrpSpPr>
        <p:grpSpPr>
          <a:xfrm>
            <a:off x="693378" y="1990420"/>
            <a:ext cx="8177239" cy="4739216"/>
            <a:chOff x="693378" y="1990420"/>
            <a:chExt cx="8177239" cy="4739216"/>
          </a:xfrm>
        </p:grpSpPr>
        <p:grpSp>
          <p:nvGrpSpPr>
            <p:cNvPr id="4" name="Group 3">
              <a:extLst>
                <a:ext uri="{FF2B5EF4-FFF2-40B4-BE49-F238E27FC236}">
                  <a16:creationId xmlns:a16="http://schemas.microsoft.com/office/drawing/2014/main" id="{472CE91B-48AE-5A49-8866-B4CDE84BE7BC}"/>
                </a:ext>
              </a:extLst>
            </p:cNvPr>
            <p:cNvGrpSpPr/>
            <p:nvPr/>
          </p:nvGrpSpPr>
          <p:grpSpPr>
            <a:xfrm>
              <a:off x="835915" y="1990420"/>
              <a:ext cx="7472169" cy="4721550"/>
              <a:chOff x="753503" y="2147045"/>
              <a:chExt cx="7917097" cy="4771195"/>
            </a:xfrm>
          </p:grpSpPr>
          <p:pic>
            <p:nvPicPr>
              <p:cNvPr id="5" name="Picture 4">
                <a:extLst>
                  <a:ext uri="{FF2B5EF4-FFF2-40B4-BE49-F238E27FC236}">
                    <a16:creationId xmlns:a16="http://schemas.microsoft.com/office/drawing/2014/main" id="{EC2A35CB-AA6A-A34E-AC22-89E9AB4185DA}"/>
                  </a:ext>
                </a:extLst>
              </p:cNvPr>
              <p:cNvPicPr>
                <a:picLocks noChangeAspect="1"/>
              </p:cNvPicPr>
              <p:nvPr/>
            </p:nvPicPr>
            <p:blipFill rotWithShape="1">
              <a:blip r:embed="rId3"/>
              <a:srcRect l="4462" t="4822" r="7514"/>
              <a:stretch/>
            </p:blipFill>
            <p:spPr>
              <a:xfrm>
                <a:off x="753503" y="2147045"/>
                <a:ext cx="7917097" cy="4771195"/>
              </a:xfrm>
              <a:prstGeom prst="rect">
                <a:avLst/>
              </a:prstGeom>
            </p:spPr>
          </p:pic>
          <p:sp>
            <p:nvSpPr>
              <p:cNvPr id="16" name="TextBox 15">
                <a:extLst>
                  <a:ext uri="{FF2B5EF4-FFF2-40B4-BE49-F238E27FC236}">
                    <a16:creationId xmlns:a16="http://schemas.microsoft.com/office/drawing/2014/main" id="{B42DC94A-E277-2C43-8DCC-2727495DB66A}"/>
                  </a:ext>
                </a:extLst>
              </p:cNvPr>
              <p:cNvSpPr txBox="1"/>
              <p:nvPr/>
            </p:nvSpPr>
            <p:spPr>
              <a:xfrm>
                <a:off x="3255958" y="3631004"/>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West</a:t>
                </a:r>
              </a:p>
              <a:p>
                <a:pPr algn="ctr"/>
                <a:r>
                  <a:rPr lang="en-US" dirty="0"/>
                  <a:t>Pacific</a:t>
                </a:r>
              </a:p>
            </p:txBody>
          </p:sp>
          <p:sp>
            <p:nvSpPr>
              <p:cNvPr id="17" name="TextBox 16">
                <a:extLst>
                  <a:ext uri="{FF2B5EF4-FFF2-40B4-BE49-F238E27FC236}">
                    <a16:creationId xmlns:a16="http://schemas.microsoft.com/office/drawing/2014/main" id="{9E6C8A19-89CA-AB40-8712-63C0AF6534C9}"/>
                  </a:ext>
                </a:extLst>
              </p:cNvPr>
              <p:cNvSpPr txBox="1"/>
              <p:nvPr/>
            </p:nvSpPr>
            <p:spPr>
              <a:xfrm>
                <a:off x="4153700" y="4554132"/>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Pacific</a:t>
                </a:r>
              </a:p>
            </p:txBody>
          </p:sp>
          <p:sp>
            <p:nvSpPr>
              <p:cNvPr id="18" name="TextBox 17">
                <a:extLst>
                  <a:ext uri="{FF2B5EF4-FFF2-40B4-BE49-F238E27FC236}">
                    <a16:creationId xmlns:a16="http://schemas.microsoft.com/office/drawing/2014/main" id="{795300F2-1737-7142-BD2A-B57AF77BC163}"/>
                  </a:ext>
                </a:extLst>
              </p:cNvPr>
              <p:cNvSpPr txBox="1"/>
              <p:nvPr/>
            </p:nvSpPr>
            <p:spPr>
              <a:xfrm>
                <a:off x="2445581" y="3724380"/>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North</a:t>
                </a:r>
              </a:p>
              <a:p>
                <a:pPr algn="ctr"/>
                <a:r>
                  <a:rPr lang="en-US" dirty="0"/>
                  <a:t>Indian</a:t>
                </a:r>
              </a:p>
            </p:txBody>
          </p:sp>
          <p:sp>
            <p:nvSpPr>
              <p:cNvPr id="19" name="TextBox 18">
                <a:extLst>
                  <a:ext uri="{FF2B5EF4-FFF2-40B4-BE49-F238E27FC236}">
                    <a16:creationId xmlns:a16="http://schemas.microsoft.com/office/drawing/2014/main" id="{3FFB6E35-B79C-474D-9708-69398FA44EEB}"/>
                  </a:ext>
                </a:extLst>
              </p:cNvPr>
              <p:cNvSpPr txBox="1"/>
              <p:nvPr/>
            </p:nvSpPr>
            <p:spPr>
              <a:xfrm>
                <a:off x="2583402" y="4478118"/>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Indian</a:t>
                </a:r>
              </a:p>
            </p:txBody>
          </p:sp>
          <p:grpSp>
            <p:nvGrpSpPr>
              <p:cNvPr id="21" name="Group 20">
                <a:extLst>
                  <a:ext uri="{FF2B5EF4-FFF2-40B4-BE49-F238E27FC236}">
                    <a16:creationId xmlns:a16="http://schemas.microsoft.com/office/drawing/2014/main" id="{789B23E1-5F9D-EB4F-9B18-51F4618BD16F}"/>
                  </a:ext>
                </a:extLst>
              </p:cNvPr>
              <p:cNvGrpSpPr/>
              <p:nvPr/>
            </p:nvGrpSpPr>
            <p:grpSpPr>
              <a:xfrm>
                <a:off x="4049601" y="3503037"/>
                <a:ext cx="999172" cy="816303"/>
                <a:chOff x="2375344" y="3220927"/>
                <a:chExt cx="999172" cy="816303"/>
              </a:xfrm>
            </p:grpSpPr>
            <p:sp>
              <p:nvSpPr>
                <p:cNvPr id="22" name="Rectangle 21">
                  <a:extLst>
                    <a:ext uri="{FF2B5EF4-FFF2-40B4-BE49-F238E27FC236}">
                      <a16:creationId xmlns:a16="http://schemas.microsoft.com/office/drawing/2014/main" id="{A6490FBB-C459-B240-8F2A-AED15447D58A}"/>
                    </a:ext>
                  </a:extLst>
                </p:cNvPr>
                <p:cNvSpPr/>
                <p:nvPr/>
              </p:nvSpPr>
              <p:spPr>
                <a:xfrm>
                  <a:off x="2375344" y="3220927"/>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D0FE60A-E200-DE45-9F3B-66953217DFAA}"/>
                    </a:ext>
                  </a:extLst>
                </p:cNvPr>
                <p:cNvSpPr txBox="1"/>
                <p:nvPr/>
              </p:nvSpPr>
              <p:spPr>
                <a:xfrm>
                  <a:off x="2445389" y="3310742"/>
                  <a:ext cx="859082"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Central</a:t>
                  </a:r>
                </a:p>
                <a:p>
                  <a:pPr algn="ctr"/>
                  <a:r>
                    <a:rPr lang="en-US" dirty="0"/>
                    <a:t>Pacific</a:t>
                  </a:r>
                </a:p>
              </p:txBody>
            </p:sp>
          </p:grpSp>
          <p:grpSp>
            <p:nvGrpSpPr>
              <p:cNvPr id="24" name="Group 23">
                <a:extLst>
                  <a:ext uri="{FF2B5EF4-FFF2-40B4-BE49-F238E27FC236}">
                    <a16:creationId xmlns:a16="http://schemas.microsoft.com/office/drawing/2014/main" id="{71E3F965-E230-DF45-8266-9DFE6E50C597}"/>
                  </a:ext>
                </a:extLst>
              </p:cNvPr>
              <p:cNvGrpSpPr/>
              <p:nvPr/>
            </p:nvGrpSpPr>
            <p:grpSpPr>
              <a:xfrm>
                <a:off x="5058188" y="3503037"/>
                <a:ext cx="999172" cy="816303"/>
                <a:chOff x="4299767" y="3269975"/>
                <a:chExt cx="999172" cy="816303"/>
              </a:xfrm>
            </p:grpSpPr>
            <p:sp>
              <p:nvSpPr>
                <p:cNvPr id="25" name="Rectangle 24">
                  <a:extLst>
                    <a:ext uri="{FF2B5EF4-FFF2-40B4-BE49-F238E27FC236}">
                      <a16:creationId xmlns:a16="http://schemas.microsoft.com/office/drawing/2014/main" id="{AEA36A52-3828-EA49-944F-C4CF0AA91198}"/>
                    </a:ext>
                  </a:extLst>
                </p:cNvPr>
                <p:cNvSpPr/>
                <p:nvPr/>
              </p:nvSpPr>
              <p:spPr>
                <a:xfrm>
                  <a:off x="4299767" y="3269975"/>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0659DAF-6485-BF4C-AB3E-957E65760A23}"/>
                    </a:ext>
                  </a:extLst>
                </p:cNvPr>
                <p:cNvSpPr txBox="1"/>
                <p:nvPr/>
              </p:nvSpPr>
              <p:spPr>
                <a:xfrm>
                  <a:off x="4415532" y="3345023"/>
                  <a:ext cx="780855"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East</a:t>
                  </a:r>
                </a:p>
                <a:p>
                  <a:pPr algn="ctr"/>
                  <a:r>
                    <a:rPr lang="en-US" dirty="0"/>
                    <a:t>Pacific</a:t>
                  </a:r>
                </a:p>
              </p:txBody>
            </p:sp>
          </p:grpSp>
          <p:grpSp>
            <p:nvGrpSpPr>
              <p:cNvPr id="28" name="Group 27">
                <a:extLst>
                  <a:ext uri="{FF2B5EF4-FFF2-40B4-BE49-F238E27FC236}">
                    <a16:creationId xmlns:a16="http://schemas.microsoft.com/office/drawing/2014/main" id="{50CFC440-79B4-3842-9C2D-8842059051AB}"/>
                  </a:ext>
                </a:extLst>
              </p:cNvPr>
              <p:cNvGrpSpPr/>
              <p:nvPr/>
            </p:nvGrpSpPr>
            <p:grpSpPr>
              <a:xfrm>
                <a:off x="6365043" y="3528707"/>
                <a:ext cx="1186272" cy="847943"/>
                <a:chOff x="6369231" y="3347751"/>
                <a:chExt cx="1186272" cy="847943"/>
              </a:xfrm>
            </p:grpSpPr>
            <p:sp>
              <p:nvSpPr>
                <p:cNvPr id="29" name="Rectangle 28">
                  <a:extLst>
                    <a:ext uri="{FF2B5EF4-FFF2-40B4-BE49-F238E27FC236}">
                      <a16:creationId xmlns:a16="http://schemas.microsoft.com/office/drawing/2014/main" id="{81C6E08C-9D01-C546-A5EB-5FA3DFD90924}"/>
                    </a:ext>
                  </a:extLst>
                </p:cNvPr>
                <p:cNvSpPr/>
                <p:nvPr/>
              </p:nvSpPr>
              <p:spPr>
                <a:xfrm>
                  <a:off x="6369231" y="3347751"/>
                  <a:ext cx="1186272" cy="8479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3F4CB7E-B76B-1A47-B2C8-5118E67B7988}"/>
                    </a:ext>
                  </a:extLst>
                </p:cNvPr>
                <p:cNvSpPr txBox="1"/>
                <p:nvPr/>
              </p:nvSpPr>
              <p:spPr>
                <a:xfrm>
                  <a:off x="6465363" y="3433878"/>
                  <a:ext cx="1002922" cy="653127"/>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North </a:t>
                  </a:r>
                </a:p>
                <a:p>
                  <a:r>
                    <a:rPr lang="en-US" dirty="0"/>
                    <a:t>Atlantic</a:t>
                  </a:r>
                </a:p>
              </p:txBody>
            </p:sp>
          </p:grpSp>
        </p:grpSp>
        <p:sp>
          <p:nvSpPr>
            <p:cNvPr id="10" name="Rectangle 9">
              <a:extLst>
                <a:ext uri="{FF2B5EF4-FFF2-40B4-BE49-F238E27FC236}">
                  <a16:creationId xmlns:a16="http://schemas.microsoft.com/office/drawing/2014/main" id="{2692D6F9-0A40-D542-A4AB-EEB012857AF8}"/>
                </a:ext>
              </a:extLst>
            </p:cNvPr>
            <p:cNvSpPr/>
            <p:nvPr/>
          </p:nvSpPr>
          <p:spPr>
            <a:xfrm>
              <a:off x="7073834" y="4479643"/>
              <a:ext cx="956464" cy="1147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6F16D3-45BD-BE40-85DA-B1C366F5F6AB}"/>
                </a:ext>
              </a:extLst>
            </p:cNvPr>
            <p:cNvSpPr txBox="1"/>
            <p:nvPr/>
          </p:nvSpPr>
          <p:spPr>
            <a:xfrm>
              <a:off x="693378" y="5529307"/>
              <a:ext cx="817723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solidFill>
                    <a:schemeClr val="tx1"/>
                  </a:solidFill>
                  <a:latin typeface="Rockwell" panose="02060603020205020403" pitchFamily="18" charset="77"/>
                </a:rPr>
                <a:t>HWRF – Hurricane Weather Research Forecasting Model</a:t>
              </a:r>
            </a:p>
            <a:p>
              <a:r>
                <a:rPr lang="en-US" dirty="0">
                  <a:solidFill>
                    <a:schemeClr val="tx1"/>
                  </a:solidFill>
                  <a:latin typeface="Rockwell" panose="02060603020205020403" pitchFamily="18" charset="77"/>
                </a:rPr>
                <a:t>HYCOM – Hybrid Coordinate Ocean Model</a:t>
              </a:r>
            </a:p>
            <a:p>
              <a:r>
                <a:rPr lang="en-US" dirty="0">
                  <a:solidFill>
                    <a:schemeClr val="tx1"/>
                  </a:solidFill>
                  <a:latin typeface="Rockwell" panose="02060603020205020403" pitchFamily="18" charset="77"/>
                </a:rPr>
                <a:t>HMON - Hurricanes in a Multi-scale Ocean-coupled Non- hydrostatic model</a:t>
              </a:r>
            </a:p>
            <a:p>
              <a:r>
                <a:rPr lang="en-US" dirty="0">
                  <a:solidFill>
                    <a:schemeClr val="tx1"/>
                  </a:solidFill>
                  <a:latin typeface="Rockwell" panose="02060603020205020403" pitchFamily="18" charset="77"/>
                </a:rPr>
                <a:t>POM – Princeton Ocean Model </a:t>
              </a:r>
            </a:p>
          </p:txBody>
        </p:sp>
      </p:grpSp>
      <p:sp>
        <p:nvSpPr>
          <p:cNvPr id="2" name="Title 1">
            <a:extLst>
              <a:ext uri="{FF2B5EF4-FFF2-40B4-BE49-F238E27FC236}">
                <a16:creationId xmlns:a16="http://schemas.microsoft.com/office/drawing/2014/main" id="{10F6DF47-9423-034F-AEE8-9B535A9EDEC3}"/>
              </a:ext>
            </a:extLst>
          </p:cNvPr>
          <p:cNvSpPr>
            <a:spLocks noGrp="1"/>
          </p:cNvSpPr>
          <p:nvPr>
            <p:ph type="title"/>
          </p:nvPr>
        </p:nvSpPr>
        <p:spPr/>
        <p:txBody>
          <a:bodyPr/>
          <a:lstStyle/>
          <a:p>
            <a:pPr algn="ctr"/>
            <a:r>
              <a:rPr lang="en-US" dirty="0"/>
              <a:t>NOAA Hurricane Forecasting Models</a:t>
            </a:r>
          </a:p>
        </p:txBody>
      </p:sp>
    </p:spTree>
    <p:extLst>
      <p:ext uri="{BB962C8B-B14F-4D97-AF65-F5344CB8AC3E}">
        <p14:creationId xmlns:p14="http://schemas.microsoft.com/office/powerpoint/2010/main" val="383971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Rockwell" panose="02060603020205020403" pitchFamily="18" charset="77"/>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007140" cy="646331"/>
          </a:xfrm>
          <a:prstGeom prst="rect">
            <a:avLst/>
          </a:prstGeom>
          <a:noFill/>
        </p:spPr>
        <p:txBody>
          <a:bodyPr wrap="none" rtlCol="0">
            <a:spAutoFit/>
          </a:bodyPr>
          <a:lstStyle/>
          <a:p>
            <a:r>
              <a:rPr lang="en-US" dirty="0">
                <a:latin typeface="Rockwell" panose="02060603020205020403" pitchFamily="18" charset="77"/>
              </a:rPr>
              <a:t>RTOFS – Real Time Ocean Forecasting System</a:t>
            </a:r>
          </a:p>
          <a:p>
            <a:r>
              <a:rPr lang="en-US" dirty="0">
                <a:latin typeface="Rockwell" panose="02060603020205020403" pitchFamily="18" charset="77"/>
              </a:rPr>
              <a:t>GFS – Global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p:txBody>
          <a:bodyPr/>
          <a:lstStyle/>
          <a:p>
            <a:pPr algn="ctr"/>
            <a:r>
              <a:rPr lang="en-US" dirty="0"/>
              <a:t>Hurricane Coupled Ocean-Atmosphere</a:t>
            </a:r>
          </a:p>
        </p:txBody>
      </p:sp>
    </p:spTree>
    <p:extLst>
      <p:ext uri="{BB962C8B-B14F-4D97-AF65-F5344CB8AC3E}">
        <p14:creationId xmlns:p14="http://schemas.microsoft.com/office/powerpoint/2010/main" val="412879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CE554E-F43A-B24C-B029-3B65B4AA4A3A}"/>
              </a:ext>
            </a:extLst>
          </p:cNvPr>
          <p:cNvSpPr/>
          <p:nvPr/>
        </p:nvSpPr>
        <p:spPr>
          <a:xfrm>
            <a:off x="4564229" y="1351528"/>
            <a:ext cx="4420283" cy="5303036"/>
          </a:xfrm>
          <a:prstGeom prst="rect">
            <a:avLst/>
          </a:prstGeom>
          <a:solidFill>
            <a:schemeClr val="accent6">
              <a:lumMod val="20000"/>
              <a:lumOff val="80000"/>
            </a:schemeClr>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E9C78E-E1E5-B341-8622-362187D0A2BD}"/>
              </a:ext>
            </a:extLst>
          </p:cNvPr>
          <p:cNvSpPr txBox="1"/>
          <p:nvPr/>
        </p:nvSpPr>
        <p:spPr>
          <a:xfrm>
            <a:off x="205656" y="642520"/>
            <a:ext cx="8938344" cy="492443"/>
          </a:xfrm>
          <a:prstGeom prst="rect">
            <a:avLst/>
          </a:prstGeom>
          <a:noFill/>
        </p:spPr>
        <p:txBody>
          <a:bodyPr wrap="none" rtlCol="0">
            <a:spAutoFit/>
          </a:bodyPr>
          <a:lstStyle/>
          <a:p>
            <a:pPr algn="ctr"/>
            <a:r>
              <a:rPr lang="en-US" sz="2600" dirty="0">
                <a:latin typeface="Rockwell" panose="02060603020205020403" pitchFamily="18" charset="77"/>
              </a:rPr>
              <a:t>Navy Coupled Ocean Data Assimilation System (NCODA</a:t>
            </a:r>
            <a:r>
              <a:rPr lang="en-US" sz="2600" dirty="0"/>
              <a:t>)</a:t>
            </a:r>
          </a:p>
        </p:txBody>
      </p:sp>
      <p:sp>
        <p:nvSpPr>
          <p:cNvPr id="58" name="Rectangle 57">
            <a:extLst>
              <a:ext uri="{FF2B5EF4-FFF2-40B4-BE49-F238E27FC236}">
                <a16:creationId xmlns:a16="http://schemas.microsoft.com/office/drawing/2014/main" id="{C451A12C-F6A6-2F4C-AE7A-6F5F9CFBA3B0}"/>
              </a:ext>
            </a:extLst>
          </p:cNvPr>
          <p:cNvSpPr/>
          <p:nvPr/>
        </p:nvSpPr>
        <p:spPr>
          <a:xfrm>
            <a:off x="180754" y="1351528"/>
            <a:ext cx="4401690" cy="5303036"/>
          </a:xfrm>
          <a:prstGeom prst="rect">
            <a:avLst/>
          </a:prstGeom>
          <a:solidFill>
            <a:schemeClr val="accent1">
              <a:lumMod val="40000"/>
              <a:lumOff val="60000"/>
            </a:schemeClr>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508879-877D-DB45-A16E-05C4539FE325}"/>
              </a:ext>
            </a:extLst>
          </p:cNvPr>
          <p:cNvSpPr txBox="1"/>
          <p:nvPr/>
        </p:nvSpPr>
        <p:spPr>
          <a:xfrm>
            <a:off x="1270914" y="1350770"/>
            <a:ext cx="196848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Rockwell" panose="02060603020205020403" pitchFamily="18" charset="77"/>
              </a:rPr>
              <a:t>Surface Data</a:t>
            </a:r>
          </a:p>
        </p:txBody>
      </p:sp>
      <p:grpSp>
        <p:nvGrpSpPr>
          <p:cNvPr id="52" name="Group 51">
            <a:extLst>
              <a:ext uri="{FF2B5EF4-FFF2-40B4-BE49-F238E27FC236}">
                <a16:creationId xmlns:a16="http://schemas.microsoft.com/office/drawing/2014/main" id="{7686F0EF-6043-3141-842A-C3F8ED8C0566}"/>
              </a:ext>
            </a:extLst>
          </p:cNvPr>
          <p:cNvGrpSpPr/>
          <p:nvPr/>
        </p:nvGrpSpPr>
        <p:grpSpPr>
          <a:xfrm>
            <a:off x="575339" y="2143653"/>
            <a:ext cx="8162260" cy="4369388"/>
            <a:chOff x="630898" y="1250512"/>
            <a:chExt cx="8162260" cy="4369388"/>
          </a:xfrm>
        </p:grpSpPr>
        <p:sp>
          <p:nvSpPr>
            <p:cNvPr id="3" name="TextBox 2">
              <a:extLst>
                <a:ext uri="{FF2B5EF4-FFF2-40B4-BE49-F238E27FC236}">
                  <a16:creationId xmlns:a16="http://schemas.microsoft.com/office/drawing/2014/main" id="{37182422-6895-7744-95E4-A818F98B3872}"/>
                </a:ext>
              </a:extLst>
            </p:cNvPr>
            <p:cNvSpPr txBox="1"/>
            <p:nvPr/>
          </p:nvSpPr>
          <p:spPr>
            <a:xfrm>
              <a:off x="2167948" y="1250512"/>
              <a:ext cx="200003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SST</a:t>
              </a:r>
            </a:p>
          </p:txBody>
        </p:sp>
        <p:sp>
          <p:nvSpPr>
            <p:cNvPr id="4" name="TextBox 3">
              <a:extLst>
                <a:ext uri="{FF2B5EF4-FFF2-40B4-BE49-F238E27FC236}">
                  <a16:creationId xmlns:a16="http://schemas.microsoft.com/office/drawing/2014/main" id="{D9CB14D4-8441-C549-AD35-F19C13CAF880}"/>
                </a:ext>
              </a:extLst>
            </p:cNvPr>
            <p:cNvSpPr txBox="1"/>
            <p:nvPr/>
          </p:nvSpPr>
          <p:spPr>
            <a:xfrm>
              <a:off x="1731227" y="5158235"/>
              <a:ext cx="26016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Altimeter</a:t>
              </a:r>
            </a:p>
          </p:txBody>
        </p:sp>
        <p:sp>
          <p:nvSpPr>
            <p:cNvPr id="5" name="TextBox 4">
              <a:extLst>
                <a:ext uri="{FF2B5EF4-FFF2-40B4-BE49-F238E27FC236}">
                  <a16:creationId xmlns:a16="http://schemas.microsoft.com/office/drawing/2014/main" id="{2E75451F-6624-8841-87E4-839DC8140B14}"/>
                </a:ext>
              </a:extLst>
            </p:cNvPr>
            <p:cNvSpPr txBox="1"/>
            <p:nvPr/>
          </p:nvSpPr>
          <p:spPr>
            <a:xfrm>
              <a:off x="630898" y="3198166"/>
              <a:ext cx="183819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In Situ SST</a:t>
              </a:r>
            </a:p>
          </p:txBody>
        </p:sp>
        <p:sp>
          <p:nvSpPr>
            <p:cNvPr id="7" name="TextBox 6">
              <a:extLst>
                <a:ext uri="{FF2B5EF4-FFF2-40B4-BE49-F238E27FC236}">
                  <a16:creationId xmlns:a16="http://schemas.microsoft.com/office/drawing/2014/main" id="{2C342E8A-4BA1-8545-B426-4F0AE6393077}"/>
                </a:ext>
              </a:extLst>
            </p:cNvPr>
            <p:cNvSpPr txBox="1"/>
            <p:nvPr/>
          </p:nvSpPr>
          <p:spPr>
            <a:xfrm>
              <a:off x="3064208" y="3155479"/>
              <a:ext cx="302076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GOFS/NCODA</a:t>
              </a:r>
            </a:p>
          </p:txBody>
        </p:sp>
        <p:sp>
          <p:nvSpPr>
            <p:cNvPr id="11" name="Rectangle 10">
              <a:extLst>
                <a:ext uri="{FF2B5EF4-FFF2-40B4-BE49-F238E27FC236}">
                  <a16:creationId xmlns:a16="http://schemas.microsoft.com/office/drawing/2014/main" id="{6DB863B5-87AD-A94F-9BA7-A7F097ECFE04}"/>
                </a:ext>
              </a:extLst>
            </p:cNvPr>
            <p:cNvSpPr/>
            <p:nvPr/>
          </p:nvSpPr>
          <p:spPr>
            <a:xfrm>
              <a:off x="5020252" y="1266154"/>
              <a:ext cx="214129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Drifting buoys</a:t>
              </a:r>
            </a:p>
          </p:txBody>
        </p:sp>
        <p:sp>
          <p:nvSpPr>
            <p:cNvPr id="12" name="Rectangle 11">
              <a:extLst>
                <a:ext uri="{FF2B5EF4-FFF2-40B4-BE49-F238E27FC236}">
                  <a16:creationId xmlns:a16="http://schemas.microsoft.com/office/drawing/2014/main" id="{6B65FF86-28EA-1644-B20D-B6355544AFAC}"/>
                </a:ext>
              </a:extLst>
            </p:cNvPr>
            <p:cNvSpPr/>
            <p:nvPr/>
          </p:nvSpPr>
          <p:spPr>
            <a:xfrm>
              <a:off x="6496010" y="1901825"/>
              <a:ext cx="188857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Fixed buoys</a:t>
              </a:r>
            </a:p>
          </p:txBody>
        </p:sp>
        <p:sp>
          <p:nvSpPr>
            <p:cNvPr id="13" name="Rectangle 12">
              <a:extLst>
                <a:ext uri="{FF2B5EF4-FFF2-40B4-BE49-F238E27FC236}">
                  <a16:creationId xmlns:a16="http://schemas.microsoft.com/office/drawing/2014/main" id="{1EA3C88B-CE37-EE40-8C31-733F7B1CBDF2}"/>
                </a:ext>
              </a:extLst>
            </p:cNvPr>
            <p:cNvSpPr/>
            <p:nvPr/>
          </p:nvSpPr>
          <p:spPr>
            <a:xfrm>
              <a:off x="7044555" y="2756250"/>
              <a:ext cx="174860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Argo Floats</a:t>
              </a:r>
            </a:p>
          </p:txBody>
        </p:sp>
        <p:sp>
          <p:nvSpPr>
            <p:cNvPr id="14" name="TextBox 13">
              <a:extLst>
                <a:ext uri="{FF2B5EF4-FFF2-40B4-BE49-F238E27FC236}">
                  <a16:creationId xmlns:a16="http://schemas.microsoft.com/office/drawing/2014/main" id="{92CCD17B-F518-1B41-87C8-28785D880993}"/>
                </a:ext>
              </a:extLst>
            </p:cNvPr>
            <p:cNvSpPr txBox="1"/>
            <p:nvPr/>
          </p:nvSpPr>
          <p:spPr>
            <a:xfrm>
              <a:off x="7326725" y="3633204"/>
              <a:ext cx="122473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Gliders</a:t>
              </a:r>
            </a:p>
          </p:txBody>
        </p:sp>
        <p:sp>
          <p:nvSpPr>
            <p:cNvPr id="15" name="TextBox 14">
              <a:extLst>
                <a:ext uri="{FF2B5EF4-FFF2-40B4-BE49-F238E27FC236}">
                  <a16:creationId xmlns:a16="http://schemas.microsoft.com/office/drawing/2014/main" id="{3E24F22B-2354-244D-9731-3887083E74D5}"/>
                </a:ext>
              </a:extLst>
            </p:cNvPr>
            <p:cNvSpPr txBox="1"/>
            <p:nvPr/>
          </p:nvSpPr>
          <p:spPr>
            <a:xfrm>
              <a:off x="6764429" y="4424932"/>
              <a:ext cx="12362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TESAC</a:t>
              </a:r>
            </a:p>
          </p:txBody>
        </p:sp>
        <p:sp>
          <p:nvSpPr>
            <p:cNvPr id="16" name="TextBox 15">
              <a:extLst>
                <a:ext uri="{FF2B5EF4-FFF2-40B4-BE49-F238E27FC236}">
                  <a16:creationId xmlns:a16="http://schemas.microsoft.com/office/drawing/2014/main" id="{2C07EB3C-25A5-9248-901C-4ED3B0649FB0}"/>
                </a:ext>
              </a:extLst>
            </p:cNvPr>
            <p:cNvSpPr txBox="1"/>
            <p:nvPr/>
          </p:nvSpPr>
          <p:spPr>
            <a:xfrm>
              <a:off x="4814363" y="5149047"/>
              <a:ext cx="2619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XBTs (only temp.)</a:t>
              </a:r>
            </a:p>
          </p:txBody>
        </p:sp>
        <p:cxnSp>
          <p:nvCxnSpPr>
            <p:cNvPr id="18" name="Straight Arrow Connector 17">
              <a:extLst>
                <a:ext uri="{FF2B5EF4-FFF2-40B4-BE49-F238E27FC236}">
                  <a16:creationId xmlns:a16="http://schemas.microsoft.com/office/drawing/2014/main" id="{52C8F5E6-161E-E748-86AC-7431C12EA357}"/>
                </a:ext>
              </a:extLst>
            </p:cNvPr>
            <p:cNvCxnSpPr>
              <a:cxnSpLocks/>
            </p:cNvCxnSpPr>
            <p:nvPr/>
          </p:nvCxnSpPr>
          <p:spPr>
            <a:xfrm>
              <a:off x="2901546" y="1730538"/>
              <a:ext cx="1266438" cy="14184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8907ED-F596-E04A-8389-3E5112461E23}"/>
                </a:ext>
              </a:extLst>
            </p:cNvPr>
            <p:cNvCxnSpPr>
              <a:cxnSpLocks/>
              <a:stCxn id="4" idx="0"/>
            </p:cNvCxnSpPr>
            <p:nvPr/>
          </p:nvCxnSpPr>
          <p:spPr>
            <a:xfrm flipV="1">
              <a:off x="3032073" y="3733801"/>
              <a:ext cx="1135911" cy="1424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E9F32D0-209D-CF47-A725-CA62247AB226}"/>
                </a:ext>
              </a:extLst>
            </p:cNvPr>
            <p:cNvCxnSpPr>
              <a:cxnSpLocks/>
              <a:stCxn id="5" idx="3"/>
            </p:cNvCxnSpPr>
            <p:nvPr/>
          </p:nvCxnSpPr>
          <p:spPr>
            <a:xfrm>
              <a:off x="2469089" y="3428999"/>
              <a:ext cx="562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074869-33E6-D14B-BE30-383FECAFE368}"/>
                </a:ext>
              </a:extLst>
            </p:cNvPr>
            <p:cNvCxnSpPr>
              <a:cxnSpLocks/>
            </p:cNvCxnSpPr>
            <p:nvPr/>
          </p:nvCxnSpPr>
          <p:spPr>
            <a:xfrm flipH="1">
              <a:off x="5020253" y="1752853"/>
              <a:ext cx="1004985" cy="14026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4407C5-D774-C848-9528-D79FAF3ECC98}"/>
                </a:ext>
              </a:extLst>
            </p:cNvPr>
            <p:cNvCxnSpPr>
              <a:cxnSpLocks/>
            </p:cNvCxnSpPr>
            <p:nvPr/>
          </p:nvCxnSpPr>
          <p:spPr>
            <a:xfrm flipH="1">
              <a:off x="5522746" y="2388524"/>
              <a:ext cx="1638798" cy="7453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EF7FF53-F75F-AB49-8FDB-ABDD7830A9B9}"/>
                </a:ext>
              </a:extLst>
            </p:cNvPr>
            <p:cNvCxnSpPr>
              <a:cxnSpLocks/>
              <a:stCxn id="13" idx="1"/>
            </p:cNvCxnSpPr>
            <p:nvPr/>
          </p:nvCxnSpPr>
          <p:spPr>
            <a:xfrm flipH="1">
              <a:off x="6124063" y="2987083"/>
              <a:ext cx="920492" cy="2308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CEACFE-3526-104E-ADE9-060D7D5B7F11}"/>
                </a:ext>
              </a:extLst>
            </p:cNvPr>
            <p:cNvCxnSpPr>
              <a:cxnSpLocks/>
              <a:stCxn id="14" idx="1"/>
            </p:cNvCxnSpPr>
            <p:nvPr/>
          </p:nvCxnSpPr>
          <p:spPr>
            <a:xfrm flipH="1" flipV="1">
              <a:off x="6124063" y="3633204"/>
              <a:ext cx="1202662" cy="230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1A015CF-CA1F-4A46-BABF-23092AC0F47E}"/>
                </a:ext>
              </a:extLst>
            </p:cNvPr>
            <p:cNvCxnSpPr>
              <a:cxnSpLocks/>
              <a:stCxn id="15" idx="0"/>
            </p:cNvCxnSpPr>
            <p:nvPr/>
          </p:nvCxnSpPr>
          <p:spPr>
            <a:xfrm flipH="1" flipV="1">
              <a:off x="5506756" y="3765288"/>
              <a:ext cx="1875798" cy="659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1FCD26-B2F0-0143-A52B-B4185FFF69D1}"/>
                </a:ext>
              </a:extLst>
            </p:cNvPr>
            <p:cNvCxnSpPr>
              <a:cxnSpLocks/>
              <a:stCxn id="16" idx="0"/>
            </p:cNvCxnSpPr>
            <p:nvPr/>
          </p:nvCxnSpPr>
          <p:spPr>
            <a:xfrm flipH="1" flipV="1">
              <a:off x="5026241" y="3733801"/>
              <a:ext cx="1097822" cy="1415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F84AACC2-D94D-CC45-8C19-9AF8E7B5F6D3}"/>
              </a:ext>
            </a:extLst>
          </p:cNvPr>
          <p:cNvSpPr/>
          <p:nvPr/>
        </p:nvSpPr>
        <p:spPr>
          <a:xfrm>
            <a:off x="4595317" y="1333777"/>
            <a:ext cx="4322337"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solidFill>
                  <a:schemeClr val="tx1"/>
                </a:solidFill>
                <a:latin typeface="Rockwell" panose="02060603020205020403" pitchFamily="18" charset="77"/>
              </a:rPr>
              <a:t>Subsurface Temperature and </a:t>
            </a:r>
          </a:p>
          <a:p>
            <a:pPr algn="ctr"/>
            <a:r>
              <a:rPr lang="en-US" sz="2400" dirty="0">
                <a:solidFill>
                  <a:schemeClr val="tx1"/>
                </a:solidFill>
                <a:latin typeface="Rockwell" panose="02060603020205020403" pitchFamily="18" charset="77"/>
              </a:rPr>
              <a:t>Salinity</a:t>
            </a:r>
          </a:p>
        </p:txBody>
      </p:sp>
      <p:sp>
        <p:nvSpPr>
          <p:cNvPr id="6" name="Title 5">
            <a:extLst>
              <a:ext uri="{FF2B5EF4-FFF2-40B4-BE49-F238E27FC236}">
                <a16:creationId xmlns:a16="http://schemas.microsoft.com/office/drawing/2014/main" id="{03AA339C-CEEA-474F-AAD4-F2E381504EFE}"/>
              </a:ext>
            </a:extLst>
          </p:cNvPr>
          <p:cNvSpPr>
            <a:spLocks noGrp="1"/>
          </p:cNvSpPr>
          <p:nvPr>
            <p:ph type="title"/>
          </p:nvPr>
        </p:nvSpPr>
        <p:spPr/>
        <p:txBody>
          <a:bodyPr/>
          <a:lstStyle/>
          <a:p>
            <a:pPr algn="ctr"/>
            <a:r>
              <a:rPr lang="en-US" dirty="0"/>
              <a:t>Global Ocean Forecasting System (GOFS)/</a:t>
            </a:r>
          </a:p>
        </p:txBody>
      </p:sp>
    </p:spTree>
    <p:extLst>
      <p:ext uri="{BB962C8B-B14F-4D97-AF65-F5344CB8AC3E}">
        <p14:creationId xmlns:p14="http://schemas.microsoft.com/office/powerpoint/2010/main" val="370169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CF65F-7204-A34A-AA46-ADF8E17D886B}"/>
              </a:ext>
            </a:extLst>
          </p:cNvPr>
          <p:cNvSpPr txBox="1"/>
          <p:nvPr/>
        </p:nvSpPr>
        <p:spPr>
          <a:xfrm>
            <a:off x="1366086" y="609662"/>
            <a:ext cx="6635343" cy="584775"/>
          </a:xfrm>
          <a:prstGeom prst="rect">
            <a:avLst/>
          </a:prstGeom>
          <a:noFill/>
        </p:spPr>
        <p:txBody>
          <a:bodyPr wrap="none" rtlCol="0">
            <a:spAutoFit/>
          </a:bodyPr>
          <a:lstStyle/>
          <a:p>
            <a:pPr algn="ctr"/>
            <a:r>
              <a:rPr lang="en-US" sz="3200" dirty="0">
                <a:latin typeface="Rockwell" panose="02060603020205020403" pitchFamily="18" charset="77"/>
              </a:rPr>
              <a:t>During the 2018 Hurricane Season</a:t>
            </a:r>
          </a:p>
        </p:txBody>
      </p:sp>
      <p:sp>
        <p:nvSpPr>
          <p:cNvPr id="2" name="TextBox 1">
            <a:extLst>
              <a:ext uri="{FF2B5EF4-FFF2-40B4-BE49-F238E27FC236}">
                <a16:creationId xmlns:a16="http://schemas.microsoft.com/office/drawing/2014/main" id="{878364C4-4E88-9A4E-BB4B-4125E684EDBA}"/>
              </a:ext>
            </a:extLst>
          </p:cNvPr>
          <p:cNvSpPr txBox="1"/>
          <p:nvPr/>
        </p:nvSpPr>
        <p:spPr>
          <a:xfrm>
            <a:off x="872963" y="5326784"/>
            <a:ext cx="7402797" cy="954107"/>
          </a:xfrm>
          <a:prstGeom prst="rect">
            <a:avLst/>
          </a:prstGeom>
          <a:noFill/>
        </p:spPr>
        <p:txBody>
          <a:bodyPr wrap="none" rtlCol="0">
            <a:spAutoFit/>
          </a:bodyPr>
          <a:lstStyle/>
          <a:p>
            <a:pPr marL="342900" indent="-342900" algn="ctr">
              <a:buFont typeface="Arial" panose="020B0604020202020204" pitchFamily="34" charset="0"/>
              <a:buChar char="•"/>
            </a:pPr>
            <a:r>
              <a:rPr lang="en-US" sz="2800" dirty="0">
                <a:latin typeface="Rockwell" panose="02060603020205020403" pitchFamily="18" charset="77"/>
              </a:rPr>
              <a:t>Argo floats mostly occupy the open ocean</a:t>
            </a:r>
          </a:p>
          <a:p>
            <a:pPr marL="342900" indent="-342900" algn="ctr">
              <a:buFont typeface="Arial" panose="020B0604020202020204" pitchFamily="34" charset="0"/>
              <a:buChar char="•"/>
            </a:pPr>
            <a:r>
              <a:rPr lang="en-US" sz="2800" dirty="0">
                <a:latin typeface="Rockwell" panose="02060603020205020403" pitchFamily="18" charset="77"/>
              </a:rPr>
              <a:t>One vertical profile every ten days</a:t>
            </a:r>
            <a:r>
              <a:rPr lang="en-US" sz="2800" dirty="0"/>
              <a:t> </a:t>
            </a:r>
          </a:p>
        </p:txBody>
      </p:sp>
      <p:pic>
        <p:nvPicPr>
          <p:cNvPr id="9" name="Picture 8">
            <a:extLst>
              <a:ext uri="{FF2B5EF4-FFF2-40B4-BE49-F238E27FC236}">
                <a16:creationId xmlns:a16="http://schemas.microsoft.com/office/drawing/2014/main" id="{EC98843C-5483-4141-BD1E-3BAAE3A838BA}"/>
              </a:ext>
            </a:extLst>
          </p:cNvPr>
          <p:cNvPicPr>
            <a:picLocks noChangeAspect="1"/>
          </p:cNvPicPr>
          <p:nvPr/>
        </p:nvPicPr>
        <p:blipFill>
          <a:blip r:embed="rId3"/>
          <a:stretch>
            <a:fillRect/>
          </a:stretch>
        </p:blipFill>
        <p:spPr>
          <a:xfrm>
            <a:off x="512911" y="1165860"/>
            <a:ext cx="8194375" cy="4203700"/>
          </a:xfrm>
          <a:prstGeom prst="rect">
            <a:avLst/>
          </a:prstGeom>
        </p:spPr>
      </p:pic>
      <p:sp>
        <p:nvSpPr>
          <p:cNvPr id="3" name="Title 2">
            <a:extLst>
              <a:ext uri="{FF2B5EF4-FFF2-40B4-BE49-F238E27FC236}">
                <a16:creationId xmlns:a16="http://schemas.microsoft.com/office/drawing/2014/main" id="{B5C835D7-6FBC-3041-AB6B-AF066FC584F3}"/>
              </a:ext>
            </a:extLst>
          </p:cNvPr>
          <p:cNvSpPr>
            <a:spLocks noGrp="1"/>
          </p:cNvSpPr>
          <p:nvPr>
            <p:ph type="title"/>
          </p:nvPr>
        </p:nvSpPr>
        <p:spPr/>
        <p:txBody>
          <a:bodyPr/>
          <a:lstStyle/>
          <a:p>
            <a:pPr algn="ctr"/>
            <a:r>
              <a:rPr lang="en-US" dirty="0"/>
              <a:t>Argo Floats</a:t>
            </a:r>
          </a:p>
        </p:txBody>
      </p:sp>
    </p:spTree>
    <p:extLst>
      <p:ext uri="{BB962C8B-B14F-4D97-AF65-F5344CB8AC3E}">
        <p14:creationId xmlns:p14="http://schemas.microsoft.com/office/powerpoint/2010/main" val="266941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CF65F-7204-A34A-AA46-ADF8E17D886B}"/>
              </a:ext>
            </a:extLst>
          </p:cNvPr>
          <p:cNvSpPr txBox="1"/>
          <p:nvPr/>
        </p:nvSpPr>
        <p:spPr>
          <a:xfrm>
            <a:off x="1366086" y="609662"/>
            <a:ext cx="6635343" cy="584775"/>
          </a:xfrm>
          <a:prstGeom prst="rect">
            <a:avLst/>
          </a:prstGeom>
          <a:noFill/>
        </p:spPr>
        <p:txBody>
          <a:bodyPr wrap="none" rtlCol="0">
            <a:spAutoFit/>
          </a:bodyPr>
          <a:lstStyle/>
          <a:p>
            <a:pPr algn="ctr"/>
            <a:r>
              <a:rPr lang="en-US" sz="3200" dirty="0">
                <a:latin typeface="Rockwell" panose="02060603020205020403" pitchFamily="18" charset="77"/>
              </a:rPr>
              <a:t>During the 2018 Hurricane Season</a:t>
            </a:r>
          </a:p>
        </p:txBody>
      </p:sp>
      <p:sp>
        <p:nvSpPr>
          <p:cNvPr id="2" name="TextBox 1">
            <a:extLst>
              <a:ext uri="{FF2B5EF4-FFF2-40B4-BE49-F238E27FC236}">
                <a16:creationId xmlns:a16="http://schemas.microsoft.com/office/drawing/2014/main" id="{878364C4-4E88-9A4E-BB4B-4125E684EDBA}"/>
              </a:ext>
            </a:extLst>
          </p:cNvPr>
          <p:cNvSpPr txBox="1"/>
          <p:nvPr/>
        </p:nvSpPr>
        <p:spPr>
          <a:xfrm>
            <a:off x="960231" y="5326784"/>
            <a:ext cx="7228261" cy="954107"/>
          </a:xfrm>
          <a:prstGeom prst="rect">
            <a:avLst/>
          </a:prstGeom>
          <a:noFill/>
        </p:spPr>
        <p:txBody>
          <a:bodyPr wrap="none" rtlCol="0">
            <a:spAutoFit/>
          </a:bodyPr>
          <a:lstStyle/>
          <a:p>
            <a:pPr marL="342900" indent="-342900" algn="ctr">
              <a:buFont typeface="Arial" panose="020B0604020202020204" pitchFamily="34" charset="0"/>
              <a:buChar char="•"/>
            </a:pPr>
            <a:r>
              <a:rPr lang="en-US" sz="2800" dirty="0"/>
              <a:t>Glider observations are mostly in the shelf</a:t>
            </a:r>
          </a:p>
          <a:p>
            <a:pPr marL="342900" indent="-342900" algn="ctr">
              <a:buFont typeface="Arial" panose="020B0604020202020204" pitchFamily="34" charset="0"/>
              <a:buChar char="•"/>
            </a:pPr>
            <a:r>
              <a:rPr lang="en-US" sz="2800" dirty="0"/>
              <a:t>Tens of profiles per day</a:t>
            </a:r>
          </a:p>
        </p:txBody>
      </p:sp>
      <p:sp>
        <p:nvSpPr>
          <p:cNvPr id="3" name="Title 2">
            <a:extLst>
              <a:ext uri="{FF2B5EF4-FFF2-40B4-BE49-F238E27FC236}">
                <a16:creationId xmlns:a16="http://schemas.microsoft.com/office/drawing/2014/main" id="{B5C835D7-6FBC-3041-AB6B-AF066FC584F3}"/>
              </a:ext>
            </a:extLst>
          </p:cNvPr>
          <p:cNvSpPr>
            <a:spLocks noGrp="1"/>
          </p:cNvSpPr>
          <p:nvPr>
            <p:ph type="title"/>
          </p:nvPr>
        </p:nvSpPr>
        <p:spPr/>
        <p:txBody>
          <a:bodyPr/>
          <a:lstStyle/>
          <a:p>
            <a:pPr algn="ctr"/>
            <a:r>
              <a:rPr lang="en-US" dirty="0"/>
              <a:t>Argo Floats</a:t>
            </a:r>
          </a:p>
        </p:txBody>
      </p:sp>
      <p:pic>
        <p:nvPicPr>
          <p:cNvPr id="8" name="Picture 7">
            <a:extLst>
              <a:ext uri="{FF2B5EF4-FFF2-40B4-BE49-F238E27FC236}">
                <a16:creationId xmlns:a16="http://schemas.microsoft.com/office/drawing/2014/main" id="{58C68086-D784-924C-99E2-9B10133D34DE}"/>
              </a:ext>
            </a:extLst>
          </p:cNvPr>
          <p:cNvPicPr>
            <a:picLocks noChangeAspect="1"/>
          </p:cNvPicPr>
          <p:nvPr/>
        </p:nvPicPr>
        <p:blipFill>
          <a:blip r:embed="rId3"/>
          <a:stretch>
            <a:fillRect/>
          </a:stretch>
        </p:blipFill>
        <p:spPr>
          <a:xfrm>
            <a:off x="512912" y="1176020"/>
            <a:ext cx="8194375" cy="4203700"/>
          </a:xfrm>
          <a:prstGeom prst="rect">
            <a:avLst/>
          </a:prstGeom>
        </p:spPr>
      </p:pic>
    </p:spTree>
    <p:extLst>
      <p:ext uri="{BB962C8B-B14F-4D97-AF65-F5344CB8AC3E}">
        <p14:creationId xmlns:p14="http://schemas.microsoft.com/office/powerpoint/2010/main" val="378639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164202-918C-2B44-BDCF-C1F28D6B8F41}"/>
              </a:ext>
            </a:extLst>
          </p:cNvPr>
          <p:cNvGrpSpPr/>
          <p:nvPr/>
        </p:nvGrpSpPr>
        <p:grpSpPr>
          <a:xfrm>
            <a:off x="1198879" y="992383"/>
            <a:ext cx="6532881" cy="5804657"/>
            <a:chOff x="1049900" y="1034094"/>
            <a:chExt cx="7065399" cy="5722306"/>
          </a:xfrm>
          <a:solidFill>
            <a:schemeClr val="bg1"/>
          </a:solidFill>
        </p:grpSpPr>
        <p:sp>
          <p:nvSpPr>
            <p:cNvPr id="6" name="Rectangle 5">
              <a:extLst>
                <a:ext uri="{FF2B5EF4-FFF2-40B4-BE49-F238E27FC236}">
                  <a16:creationId xmlns:a16="http://schemas.microsoft.com/office/drawing/2014/main" id="{22FA45FB-2831-4345-8C39-C9816BCB9AFF}"/>
                </a:ext>
              </a:extLst>
            </p:cNvPr>
            <p:cNvSpPr/>
            <p:nvPr/>
          </p:nvSpPr>
          <p:spPr>
            <a:xfrm>
              <a:off x="1049900" y="1034094"/>
              <a:ext cx="7065399" cy="572230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me_window_gliders_hurric_season_2018.png" descr="Time_window_gliders_hurric_season_2018.png">
              <a:extLst>
                <a:ext uri="{FF2B5EF4-FFF2-40B4-BE49-F238E27FC236}">
                  <a16:creationId xmlns:a16="http://schemas.microsoft.com/office/drawing/2014/main" id="{F7D5FA5F-13E8-B74F-9FBB-F7FEB5DC3610}"/>
                </a:ext>
              </a:extLst>
            </p:cNvPr>
            <p:cNvPicPr>
              <a:picLocks noChangeAspect="1"/>
            </p:cNvPicPr>
            <p:nvPr/>
          </p:nvPicPr>
          <p:blipFill rotWithShape="1">
            <a:blip r:embed="rId3"/>
            <a:srcRect t="2837"/>
            <a:stretch/>
          </p:blipFill>
          <p:spPr>
            <a:xfrm>
              <a:off x="1151501" y="1144554"/>
              <a:ext cx="6866397" cy="5509256"/>
            </a:xfrm>
            <a:prstGeom prst="rect">
              <a:avLst/>
            </a:prstGeom>
            <a:grpFill/>
            <a:ln w="12700">
              <a:miter lim="400000"/>
            </a:ln>
          </p:spPr>
        </p:pic>
      </p:grpSp>
      <p:sp>
        <p:nvSpPr>
          <p:cNvPr id="5" name="TextBox 4">
            <a:extLst>
              <a:ext uri="{FF2B5EF4-FFF2-40B4-BE49-F238E27FC236}">
                <a16:creationId xmlns:a16="http://schemas.microsoft.com/office/drawing/2014/main" id="{4F94DF17-D4D6-1449-9417-66B136513B59}"/>
              </a:ext>
            </a:extLst>
          </p:cNvPr>
          <p:cNvSpPr txBox="1"/>
          <p:nvPr/>
        </p:nvSpPr>
        <p:spPr>
          <a:xfrm>
            <a:off x="283851" y="553594"/>
            <a:ext cx="8652498" cy="584775"/>
          </a:xfrm>
          <a:prstGeom prst="rect">
            <a:avLst/>
          </a:prstGeom>
          <a:noFill/>
        </p:spPr>
        <p:txBody>
          <a:bodyPr wrap="none" rtlCol="0">
            <a:spAutoFit/>
          </a:bodyPr>
          <a:lstStyle/>
          <a:p>
            <a:pPr algn="ctr"/>
            <a:r>
              <a:rPr lang="en-US" sz="3200" dirty="0">
                <a:latin typeface="Rockwell" panose="02060603020205020403" pitchFamily="18" charset="77"/>
              </a:rPr>
              <a:t>Center (DAC) During Hurricane Season 2018</a:t>
            </a:r>
          </a:p>
        </p:txBody>
      </p:sp>
      <p:sp>
        <p:nvSpPr>
          <p:cNvPr id="3" name="Title 2">
            <a:extLst>
              <a:ext uri="{FF2B5EF4-FFF2-40B4-BE49-F238E27FC236}">
                <a16:creationId xmlns:a16="http://schemas.microsoft.com/office/drawing/2014/main" id="{0B9A6BBD-59CA-B345-A6D6-9C4B5ED98CF9}"/>
              </a:ext>
            </a:extLst>
          </p:cNvPr>
          <p:cNvSpPr>
            <a:spLocks noGrp="1"/>
          </p:cNvSpPr>
          <p:nvPr>
            <p:ph type="title"/>
          </p:nvPr>
        </p:nvSpPr>
        <p:spPr/>
        <p:txBody>
          <a:bodyPr/>
          <a:lstStyle/>
          <a:p>
            <a:pPr algn="ctr"/>
            <a:r>
              <a:rPr lang="en-US" dirty="0"/>
              <a:t>62 Gliders in the IOOS Glider Data Assembly</a:t>
            </a:r>
          </a:p>
        </p:txBody>
      </p:sp>
    </p:spTree>
    <p:extLst>
      <p:ext uri="{BB962C8B-B14F-4D97-AF65-F5344CB8AC3E}">
        <p14:creationId xmlns:p14="http://schemas.microsoft.com/office/powerpoint/2010/main" val="145535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DB32C79-A7AB-6F40-8299-F87B82B851D4}"/>
              </a:ext>
            </a:extLst>
          </p:cNvPr>
          <p:cNvGrpSpPr/>
          <p:nvPr/>
        </p:nvGrpSpPr>
        <p:grpSpPr>
          <a:xfrm>
            <a:off x="1434907" y="701452"/>
            <a:ext cx="6278910" cy="4696889"/>
            <a:chOff x="1230056" y="697484"/>
            <a:chExt cx="6760088" cy="4900742"/>
          </a:xfrm>
        </p:grpSpPr>
        <p:grpSp>
          <p:nvGrpSpPr>
            <p:cNvPr id="13" name="Group 12">
              <a:extLst>
                <a:ext uri="{FF2B5EF4-FFF2-40B4-BE49-F238E27FC236}">
                  <a16:creationId xmlns:a16="http://schemas.microsoft.com/office/drawing/2014/main" id="{7F482ECC-DB38-3C46-B32E-D09E45A6D491}"/>
                </a:ext>
              </a:extLst>
            </p:cNvPr>
            <p:cNvGrpSpPr/>
            <p:nvPr/>
          </p:nvGrpSpPr>
          <p:grpSpPr>
            <a:xfrm>
              <a:off x="1230057" y="697484"/>
              <a:ext cx="6760087" cy="4900742"/>
              <a:chOff x="707512" y="953958"/>
              <a:chExt cx="7728976" cy="5593587"/>
            </a:xfrm>
          </p:grpSpPr>
          <p:pic>
            <p:nvPicPr>
              <p:cNvPr id="3" name="Picture 2">
                <a:extLst>
                  <a:ext uri="{FF2B5EF4-FFF2-40B4-BE49-F238E27FC236}">
                    <a16:creationId xmlns:a16="http://schemas.microsoft.com/office/drawing/2014/main" id="{7FC234F1-4A48-C341-9C3F-67DDAE9455D6}"/>
                  </a:ext>
                </a:extLst>
              </p:cNvPr>
              <p:cNvPicPr>
                <a:picLocks noChangeAspect="1"/>
              </p:cNvPicPr>
              <p:nvPr/>
            </p:nvPicPr>
            <p:blipFill>
              <a:blip r:embed="rId3"/>
              <a:stretch>
                <a:fillRect/>
              </a:stretch>
            </p:blipFill>
            <p:spPr>
              <a:xfrm>
                <a:off x="707512" y="953958"/>
                <a:ext cx="7728976" cy="5593587"/>
              </a:xfrm>
              <a:prstGeom prst="rect">
                <a:avLst/>
              </a:prstGeom>
            </p:spPr>
          </p:pic>
          <p:sp>
            <p:nvSpPr>
              <p:cNvPr id="5" name="TextBox 4">
                <a:extLst>
                  <a:ext uri="{FF2B5EF4-FFF2-40B4-BE49-F238E27FC236}">
                    <a16:creationId xmlns:a16="http://schemas.microsoft.com/office/drawing/2014/main" id="{682A5FD3-F8FE-2E41-A98D-715CA73547F6}"/>
                  </a:ext>
                </a:extLst>
              </p:cNvPr>
              <p:cNvSpPr txBox="1"/>
              <p:nvPr/>
            </p:nvSpPr>
            <p:spPr>
              <a:xfrm>
                <a:off x="5549898" y="2999431"/>
                <a:ext cx="1376276" cy="5498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solidFill>
                      <a:schemeClr val="bg1"/>
                    </a:solidFill>
                  </a:rPr>
                  <a:t>ng288</a:t>
                </a:r>
              </a:p>
            </p:txBody>
          </p:sp>
          <p:cxnSp>
            <p:nvCxnSpPr>
              <p:cNvPr id="8" name="Straight Arrow Connector 7">
                <a:extLst>
                  <a:ext uri="{FF2B5EF4-FFF2-40B4-BE49-F238E27FC236}">
                    <a16:creationId xmlns:a16="http://schemas.microsoft.com/office/drawing/2014/main" id="{244A441E-FD05-D644-8AF6-1CA2E4DCAADC}"/>
                  </a:ext>
                </a:extLst>
              </p:cNvPr>
              <p:cNvCxnSpPr>
                <a:cxnSpLocks/>
              </p:cNvCxnSpPr>
              <p:nvPr/>
            </p:nvCxnSpPr>
            <p:spPr>
              <a:xfrm>
                <a:off x="5283200" y="2859731"/>
                <a:ext cx="266700" cy="27940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83DC7AC-108F-5342-BF0A-7F28F7CFD7CF}"/>
                </a:ext>
              </a:extLst>
            </p:cNvPr>
            <p:cNvPicPr>
              <a:picLocks noChangeAspect="1"/>
            </p:cNvPicPr>
            <p:nvPr/>
          </p:nvPicPr>
          <p:blipFill rotWithShape="1">
            <a:blip r:embed="rId4"/>
            <a:srcRect t="59233" r="58380"/>
            <a:stretch/>
          </p:blipFill>
          <p:spPr>
            <a:xfrm>
              <a:off x="1230056" y="3600334"/>
              <a:ext cx="2813539" cy="1997891"/>
            </a:xfrm>
            <a:prstGeom prst="rect">
              <a:avLst/>
            </a:prstGeom>
          </p:spPr>
        </p:pic>
      </p:grpSp>
      <p:sp>
        <p:nvSpPr>
          <p:cNvPr id="15" name="TextBox 14">
            <a:extLst>
              <a:ext uri="{FF2B5EF4-FFF2-40B4-BE49-F238E27FC236}">
                <a16:creationId xmlns:a16="http://schemas.microsoft.com/office/drawing/2014/main" id="{FEB7E28F-6787-6543-B25E-5E2488AAC8B6}"/>
              </a:ext>
            </a:extLst>
          </p:cNvPr>
          <p:cNvSpPr txBox="1"/>
          <p:nvPr/>
        </p:nvSpPr>
        <p:spPr>
          <a:xfrm>
            <a:off x="839972" y="5301880"/>
            <a:ext cx="7228646" cy="1569660"/>
          </a:xfrm>
          <a:prstGeom prst="rect">
            <a:avLst/>
          </a:prstGeom>
          <a:noFill/>
        </p:spPr>
        <p:txBody>
          <a:bodyPr wrap="none" rtlCol="0">
            <a:spAutoFit/>
          </a:bodyPr>
          <a:lstStyle/>
          <a:p>
            <a:pPr marL="342900" indent="-342900" algn="ctr">
              <a:buFont typeface="Arial" panose="020B0604020202020204" pitchFamily="34" charset="0"/>
              <a:buChar char="•"/>
            </a:pPr>
            <a:r>
              <a:rPr lang="en-US" sz="2400" dirty="0">
                <a:latin typeface="Rockwell" panose="02060603020205020403" pitchFamily="18" charset="77"/>
              </a:rPr>
              <a:t>Seven Navy gliders reporting to the glider DAC</a:t>
            </a:r>
          </a:p>
          <a:p>
            <a:pPr algn="ctr"/>
            <a:r>
              <a:rPr lang="en-US" sz="2400" dirty="0">
                <a:latin typeface="Rockwell" panose="02060603020205020403" pitchFamily="18" charset="77"/>
              </a:rPr>
              <a:t>in the </a:t>
            </a:r>
            <a:r>
              <a:rPr lang="en-US" sz="2400" dirty="0" err="1">
                <a:latin typeface="Rockwell" panose="02060603020205020403" pitchFamily="18" charset="77"/>
              </a:rPr>
              <a:t>GoM</a:t>
            </a:r>
            <a:r>
              <a:rPr lang="en-US" sz="2400" dirty="0">
                <a:latin typeface="Rockwell" panose="02060603020205020403" pitchFamily="18" charset="77"/>
              </a:rPr>
              <a:t> during hurricane Michael</a:t>
            </a:r>
          </a:p>
          <a:p>
            <a:pPr marL="342900" indent="-342900" algn="ctr">
              <a:buFont typeface="Arial" panose="020B0604020202020204" pitchFamily="34" charset="0"/>
              <a:buChar char="•"/>
            </a:pPr>
            <a:r>
              <a:rPr lang="en-US" sz="2400" dirty="0">
                <a:latin typeface="Rockwell" panose="02060603020205020403" pitchFamily="18" charset="77"/>
              </a:rPr>
              <a:t>Ng288 was at 36 km from the eye </a:t>
            </a:r>
          </a:p>
          <a:p>
            <a:pPr algn="ctr"/>
            <a:r>
              <a:rPr lang="en-US" sz="2400" dirty="0">
                <a:latin typeface="Rockwell" panose="02060603020205020403" pitchFamily="18" charset="77"/>
              </a:rPr>
              <a:t>     of hurricane Michael</a:t>
            </a:r>
          </a:p>
        </p:txBody>
      </p:sp>
      <p:sp>
        <p:nvSpPr>
          <p:cNvPr id="2" name="Title 1">
            <a:extLst>
              <a:ext uri="{FF2B5EF4-FFF2-40B4-BE49-F238E27FC236}">
                <a16:creationId xmlns:a16="http://schemas.microsoft.com/office/drawing/2014/main" id="{DF020AB3-7807-B444-9000-3BDCC156F760}"/>
              </a:ext>
            </a:extLst>
          </p:cNvPr>
          <p:cNvSpPr>
            <a:spLocks noGrp="1"/>
          </p:cNvSpPr>
          <p:nvPr>
            <p:ph type="title"/>
          </p:nvPr>
        </p:nvSpPr>
        <p:spPr/>
        <p:txBody>
          <a:bodyPr/>
          <a:lstStyle/>
          <a:p>
            <a:pPr algn="ctr"/>
            <a:r>
              <a:rPr lang="en-US" dirty="0"/>
              <a:t>Hurricane Michael</a:t>
            </a:r>
          </a:p>
        </p:txBody>
      </p:sp>
    </p:spTree>
    <p:extLst>
      <p:ext uri="{BB962C8B-B14F-4D97-AF65-F5344CB8AC3E}">
        <p14:creationId xmlns:p14="http://schemas.microsoft.com/office/powerpoint/2010/main" val="278706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CODA Temperature Increments"/>
          <p:cNvSpPr txBox="1"/>
          <p:nvPr/>
        </p:nvSpPr>
        <p:spPr>
          <a:xfrm>
            <a:off x="1897031" y="471739"/>
            <a:ext cx="72200" cy="564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endParaRPr sz="3200" dirty="0"/>
          </a:p>
        </p:txBody>
      </p:sp>
      <p:grpSp>
        <p:nvGrpSpPr>
          <p:cNvPr id="5" name="Group 4">
            <a:extLst>
              <a:ext uri="{FF2B5EF4-FFF2-40B4-BE49-F238E27FC236}">
                <a16:creationId xmlns:a16="http://schemas.microsoft.com/office/drawing/2014/main" id="{C37F94DE-67B2-394E-BBA5-563CB29C8012}"/>
              </a:ext>
            </a:extLst>
          </p:cNvPr>
          <p:cNvGrpSpPr/>
          <p:nvPr/>
        </p:nvGrpSpPr>
        <p:grpSpPr>
          <a:xfrm>
            <a:off x="648290" y="774567"/>
            <a:ext cx="7847419" cy="5198953"/>
            <a:chOff x="255181" y="694339"/>
            <a:chExt cx="8648964" cy="5990167"/>
          </a:xfrm>
        </p:grpSpPr>
        <p:pic>
          <p:nvPicPr>
            <p:cNvPr id="222" name="Image" descr="Image"/>
            <p:cNvPicPr>
              <a:picLocks noChangeAspect="1"/>
            </p:cNvPicPr>
            <p:nvPr/>
          </p:nvPicPr>
          <p:blipFill>
            <a:blip r:embed="rId3"/>
            <a:stretch>
              <a:fillRect/>
            </a:stretch>
          </p:blipFill>
          <p:spPr>
            <a:xfrm>
              <a:off x="4524400" y="694339"/>
              <a:ext cx="4379745" cy="5990167"/>
            </a:xfrm>
            <a:prstGeom prst="rect">
              <a:avLst/>
            </a:prstGeom>
            <a:ln w="12700">
              <a:miter lim="400000"/>
            </a:ln>
          </p:spPr>
        </p:pic>
        <p:grpSp>
          <p:nvGrpSpPr>
            <p:cNvPr id="3" name="Group 2">
              <a:extLst>
                <a:ext uri="{FF2B5EF4-FFF2-40B4-BE49-F238E27FC236}">
                  <a16:creationId xmlns:a16="http://schemas.microsoft.com/office/drawing/2014/main" id="{5CE68A29-89C1-2740-B165-5C6EC2B17BA0}"/>
                </a:ext>
              </a:extLst>
            </p:cNvPr>
            <p:cNvGrpSpPr/>
            <p:nvPr/>
          </p:nvGrpSpPr>
          <p:grpSpPr>
            <a:xfrm>
              <a:off x="255181" y="694339"/>
              <a:ext cx="4104168" cy="2941996"/>
              <a:chOff x="255181" y="694339"/>
              <a:chExt cx="4104168" cy="2941996"/>
            </a:xfrm>
          </p:grpSpPr>
          <p:sp>
            <p:nvSpPr>
              <p:cNvPr id="2" name="Rectangle 1">
                <a:extLst>
                  <a:ext uri="{FF2B5EF4-FFF2-40B4-BE49-F238E27FC236}">
                    <a16:creationId xmlns:a16="http://schemas.microsoft.com/office/drawing/2014/main" id="{3F712305-A3F5-7142-A6CF-88F7A9E1DC88}"/>
                  </a:ext>
                </a:extLst>
              </p:cNvPr>
              <p:cNvSpPr/>
              <p:nvPr/>
            </p:nvSpPr>
            <p:spPr>
              <a:xfrm>
                <a:off x="255181" y="694339"/>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23" name="temp_increment_during_Michael_surf.png" descr="temp_increment_during_Michael_surf.png"/>
              <p:cNvPicPr>
                <a:picLocks noChangeAspect="1"/>
              </p:cNvPicPr>
              <p:nvPr/>
            </p:nvPicPr>
            <p:blipFill>
              <a:blip r:embed="rId4"/>
              <a:stretch>
                <a:fillRect/>
              </a:stretch>
            </p:blipFill>
            <p:spPr>
              <a:xfrm>
                <a:off x="404037" y="825901"/>
                <a:ext cx="3843805" cy="2710546"/>
              </a:xfrm>
              <a:prstGeom prst="rect">
                <a:avLst/>
              </a:prstGeom>
              <a:ln w="12700">
                <a:miter lim="400000"/>
              </a:ln>
            </p:spPr>
          </p:pic>
        </p:grpSp>
        <p:grpSp>
          <p:nvGrpSpPr>
            <p:cNvPr id="4" name="Group 3">
              <a:extLst>
                <a:ext uri="{FF2B5EF4-FFF2-40B4-BE49-F238E27FC236}">
                  <a16:creationId xmlns:a16="http://schemas.microsoft.com/office/drawing/2014/main" id="{9CEE6D58-3604-5E48-AA36-4E0A107641E0}"/>
                </a:ext>
              </a:extLst>
            </p:cNvPr>
            <p:cNvGrpSpPr/>
            <p:nvPr/>
          </p:nvGrpSpPr>
          <p:grpSpPr>
            <a:xfrm>
              <a:off x="255181" y="3721036"/>
              <a:ext cx="4104168" cy="2941996"/>
              <a:chOff x="255181" y="3721036"/>
              <a:chExt cx="4104168" cy="2941996"/>
            </a:xfrm>
          </p:grpSpPr>
          <p:sp>
            <p:nvSpPr>
              <p:cNvPr id="15" name="Rectangle 14">
                <a:extLst>
                  <a:ext uri="{FF2B5EF4-FFF2-40B4-BE49-F238E27FC236}">
                    <a16:creationId xmlns:a16="http://schemas.microsoft.com/office/drawing/2014/main" id="{EFE06C61-81E1-8640-BB8E-8A8F1E1E77B5}"/>
                  </a:ext>
                </a:extLst>
              </p:cNvPr>
              <p:cNvSpPr/>
              <p:nvPr/>
            </p:nvSpPr>
            <p:spPr>
              <a:xfrm>
                <a:off x="255181" y="3721036"/>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temp_increment_during_Michael_100m.png" descr="temp_increment_during_Michael_100m.png"/>
              <p:cNvPicPr>
                <a:picLocks noChangeAspect="1"/>
              </p:cNvPicPr>
              <p:nvPr/>
            </p:nvPicPr>
            <p:blipFill>
              <a:blip r:embed="rId5"/>
              <a:stretch>
                <a:fillRect/>
              </a:stretch>
            </p:blipFill>
            <p:spPr>
              <a:xfrm>
                <a:off x="404037" y="3834802"/>
                <a:ext cx="3863287" cy="2747973"/>
              </a:xfrm>
              <a:prstGeom prst="rect">
                <a:avLst/>
              </a:prstGeom>
              <a:ln w="12700">
                <a:miter lim="400000"/>
              </a:ln>
            </p:spPr>
          </p:pic>
        </p:grpSp>
      </p:grpSp>
      <p:sp>
        <p:nvSpPr>
          <p:cNvPr id="226" name="Line"/>
          <p:cNvSpPr/>
          <p:nvPr/>
        </p:nvSpPr>
        <p:spPr>
          <a:xfrm flipV="1">
            <a:off x="2721845" y="1597320"/>
            <a:ext cx="5030235" cy="277504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7" name="Jason 2"/>
          <p:cNvSpPr txBox="1"/>
          <p:nvPr/>
        </p:nvSpPr>
        <p:spPr>
          <a:xfrm>
            <a:off x="2347958" y="4487878"/>
            <a:ext cx="55464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Jason 2</a:t>
            </a:r>
          </a:p>
        </p:txBody>
      </p:sp>
      <p:sp>
        <p:nvSpPr>
          <p:cNvPr id="228" name="CryoSat"/>
          <p:cNvSpPr txBox="1"/>
          <p:nvPr/>
        </p:nvSpPr>
        <p:spPr>
          <a:xfrm>
            <a:off x="1607400" y="4754811"/>
            <a:ext cx="57926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err="1">
                <a:solidFill>
                  <a:schemeClr val="bg1"/>
                </a:solidFill>
              </a:rPr>
              <a:t>CryoSat</a:t>
            </a:r>
            <a:endParaRPr sz="1266" dirty="0">
              <a:solidFill>
                <a:schemeClr val="bg1"/>
              </a:solidFill>
            </a:endParaRPr>
          </a:p>
        </p:txBody>
      </p:sp>
      <p:sp>
        <p:nvSpPr>
          <p:cNvPr id="18" name="Line">
            <a:extLst>
              <a:ext uri="{FF2B5EF4-FFF2-40B4-BE49-F238E27FC236}">
                <a16:creationId xmlns:a16="http://schemas.microsoft.com/office/drawing/2014/main" id="{41130618-12A4-F34F-9567-7C1769F75013}"/>
              </a:ext>
            </a:extLst>
          </p:cNvPr>
          <p:cNvSpPr/>
          <p:nvPr/>
        </p:nvSpPr>
        <p:spPr>
          <a:xfrm flipV="1">
            <a:off x="2711149" y="1169308"/>
            <a:ext cx="2890547" cy="55750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9" name="Argo"/>
          <p:cNvSpPr txBox="1"/>
          <p:nvPr/>
        </p:nvSpPr>
        <p:spPr>
          <a:xfrm>
            <a:off x="2455766" y="3874998"/>
            <a:ext cx="381387"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Argo</a:t>
            </a:r>
          </a:p>
        </p:txBody>
      </p:sp>
      <p:sp>
        <p:nvSpPr>
          <p:cNvPr id="6" name="Rectangle 5">
            <a:extLst>
              <a:ext uri="{FF2B5EF4-FFF2-40B4-BE49-F238E27FC236}">
                <a16:creationId xmlns:a16="http://schemas.microsoft.com/office/drawing/2014/main" id="{E56A3155-126F-CD44-97E1-5559607E7AFF}"/>
              </a:ext>
            </a:extLst>
          </p:cNvPr>
          <p:cNvSpPr/>
          <p:nvPr/>
        </p:nvSpPr>
        <p:spPr>
          <a:xfrm>
            <a:off x="648290" y="5971124"/>
            <a:ext cx="8165510" cy="830997"/>
          </a:xfrm>
          <a:prstGeom prst="rect">
            <a:avLst/>
          </a:prstGeom>
        </p:spPr>
        <p:txBody>
          <a:bodyPr wrap="square">
            <a:spAutoFit/>
          </a:bodyPr>
          <a:lstStyle/>
          <a:p>
            <a:pPr lvl="0">
              <a:defRPr/>
            </a:pPr>
            <a:r>
              <a:rPr lang="en-US" sz="2400" dirty="0">
                <a:latin typeface="Rockwell" panose="02060603020205020403" pitchFamily="18" charset="77"/>
              </a:rPr>
              <a:t>The increment is the change made to the model state at the end of the previous assimilation cycle</a:t>
            </a:r>
          </a:p>
        </p:txBody>
      </p:sp>
      <p:sp>
        <p:nvSpPr>
          <p:cNvPr id="7" name="Title 6">
            <a:extLst>
              <a:ext uri="{FF2B5EF4-FFF2-40B4-BE49-F238E27FC236}">
                <a16:creationId xmlns:a16="http://schemas.microsoft.com/office/drawing/2014/main" id="{1CF31851-E4E6-2944-9049-7141EC738805}"/>
              </a:ext>
            </a:extLst>
          </p:cNvPr>
          <p:cNvSpPr>
            <a:spLocks noGrp="1"/>
          </p:cNvSpPr>
          <p:nvPr>
            <p:ph type="title"/>
          </p:nvPr>
        </p:nvSpPr>
        <p:spPr/>
        <p:txBody>
          <a:bodyPr/>
          <a:lstStyle/>
          <a:p>
            <a:pPr algn="ctr"/>
            <a:r>
              <a:rPr lang="en-US" dirty="0"/>
              <a:t>NCODA Temperature Increments</a:t>
            </a:r>
          </a:p>
        </p:txBody>
      </p:sp>
    </p:spTree>
    <p:extLst>
      <p:ext uri="{BB962C8B-B14F-4D97-AF65-F5344CB8AC3E}">
        <p14:creationId xmlns:p14="http://schemas.microsoft.com/office/powerpoint/2010/main" val="375140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51501" y="676430"/>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21" name="Line">
            <a:extLst>
              <a:ext uri="{FF2B5EF4-FFF2-40B4-BE49-F238E27FC236}">
                <a16:creationId xmlns:a16="http://schemas.microsoft.com/office/drawing/2014/main" id="{D89A2BBF-7DC5-6A48-B58E-B4C152E0063C}"/>
              </a:ext>
            </a:extLst>
          </p:cNvPr>
          <p:cNvSpPr/>
          <p:nvPr/>
        </p:nvSpPr>
        <p:spPr>
          <a:xfrm>
            <a:off x="5551713" y="463280"/>
            <a:ext cx="13063" cy="725439"/>
          </a:xfrm>
          <a:prstGeom prst="line">
            <a:avLst/>
          </a:prstGeom>
          <a:ln w="25400">
            <a:solidFill>
              <a:schemeClr val="bg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 name="Rectangle 3">
            <a:extLst>
              <a:ext uri="{FF2B5EF4-FFF2-40B4-BE49-F238E27FC236}">
                <a16:creationId xmlns:a16="http://schemas.microsoft.com/office/drawing/2014/main" id="{5700D416-A599-244E-AEC1-4B01B3EE1F7E}"/>
              </a:ext>
            </a:extLst>
          </p:cNvPr>
          <p:cNvSpPr/>
          <p:nvPr/>
        </p:nvSpPr>
        <p:spPr>
          <a:xfrm>
            <a:off x="523943" y="5908278"/>
            <a:ext cx="8462701" cy="769441"/>
          </a:xfrm>
          <a:prstGeom prst="rect">
            <a:avLst/>
          </a:prstGeom>
        </p:spPr>
        <p:txBody>
          <a:bodyPr wrap="none">
            <a:spAutoFit/>
          </a:bodyPr>
          <a:lstStyle/>
          <a:p>
            <a:r>
              <a:rPr lang="en-US" sz="2200" dirty="0">
                <a:latin typeface="Rockwell" panose="02060603020205020403" pitchFamily="18" charset="77"/>
              </a:rPr>
              <a:t>The assimilation of glider data days ahead of Michael corrected </a:t>
            </a:r>
          </a:p>
          <a:p>
            <a:r>
              <a:rPr lang="en-US" sz="2200" dirty="0">
                <a:latin typeface="Rockwell" panose="02060603020205020403" pitchFamily="18" charset="77"/>
              </a:rPr>
              <a:t>the position of the thermocline</a:t>
            </a:r>
          </a:p>
        </p:txBody>
      </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Increments</a:t>
            </a:r>
          </a:p>
          <a:p>
            <a:pPr algn="ctr"/>
            <a:r>
              <a:rPr lang="en-US" dirty="0">
                <a:latin typeface="Rockwell" panose="02060603020205020403" pitchFamily="18" charset="77"/>
              </a:rPr>
              <a:t>Insertion Window</a:t>
            </a:r>
          </a:p>
        </p:txBody>
      </p:sp>
      <p:sp>
        <p:nvSpPr>
          <p:cNvPr id="25" name="Line">
            <a:extLst>
              <a:ext uri="{FF2B5EF4-FFF2-40B4-BE49-F238E27FC236}">
                <a16:creationId xmlns:a16="http://schemas.microsoft.com/office/drawing/2014/main" id="{339C2A9D-E4BF-154B-84B2-2A31EC3DA641}"/>
              </a:ext>
            </a:extLst>
          </p:cNvPr>
          <p:cNvSpPr/>
          <p:nvPr/>
        </p:nvSpPr>
        <p:spPr>
          <a:xfrm flipH="1">
            <a:off x="3234664" y="3390900"/>
            <a:ext cx="640080" cy="0"/>
          </a:xfrm>
          <a:prstGeom prst="line">
            <a:avLst/>
          </a:prstGeom>
          <a:ln w="25400">
            <a:solidFill>
              <a:schemeClr val="bg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p:txBody>
          <a:bodyPr/>
          <a:lstStyle/>
          <a:p>
            <a:pPr algn="ctr"/>
            <a:r>
              <a:rPr lang="en-US" dirty="0"/>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Tree>
    <p:extLst>
      <p:ext uri="{BB962C8B-B14F-4D97-AF65-F5344CB8AC3E}">
        <p14:creationId xmlns:p14="http://schemas.microsoft.com/office/powerpoint/2010/main" val="170832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sp>
        <p:nvSpPr>
          <p:cNvPr id="18" name="Line">
            <a:extLst>
              <a:ext uri="{FF2B5EF4-FFF2-40B4-BE49-F238E27FC236}">
                <a16:creationId xmlns:a16="http://schemas.microsoft.com/office/drawing/2014/main" id="{4ADD45C2-ED97-5E4D-BED4-6F41FAD1056D}"/>
              </a:ext>
            </a:extLst>
          </p:cNvPr>
          <p:cNvSpPr/>
          <p:nvPr/>
        </p:nvSpPr>
        <p:spPr>
          <a:xfrm flipH="1" flipV="1">
            <a:off x="4663853" y="4952152"/>
            <a:ext cx="54864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nvGrpSpPr>
          <p:cNvPr id="41" name="Group 40">
            <a:extLst>
              <a:ext uri="{FF2B5EF4-FFF2-40B4-BE49-F238E27FC236}">
                <a16:creationId xmlns:a16="http://schemas.microsoft.com/office/drawing/2014/main" id="{79CBEEA2-9AF9-624C-8C7C-BC367E00D4EC}"/>
              </a:ext>
            </a:extLst>
          </p:cNvPr>
          <p:cNvGrpSpPr/>
          <p:nvPr/>
        </p:nvGrpSpPr>
        <p:grpSpPr>
          <a:xfrm>
            <a:off x="161925" y="794674"/>
            <a:ext cx="8820150" cy="2933700"/>
            <a:chOff x="161925" y="794674"/>
            <a:chExt cx="8820150" cy="2933700"/>
          </a:xfrm>
        </p:grpSpPr>
        <p:grpSp>
          <p:nvGrpSpPr>
            <p:cNvPr id="10" name="Group 9">
              <a:extLst>
                <a:ext uri="{FF2B5EF4-FFF2-40B4-BE49-F238E27FC236}">
                  <a16:creationId xmlns:a16="http://schemas.microsoft.com/office/drawing/2014/main" id="{8CEE46AA-3496-2144-A443-0846AA6A3F43}"/>
                </a:ext>
              </a:extLst>
            </p:cNvPr>
            <p:cNvGrpSpPr/>
            <p:nvPr/>
          </p:nvGrpSpPr>
          <p:grpSpPr>
            <a:xfrm>
              <a:off x="161925" y="794674"/>
              <a:ext cx="8820150" cy="2933700"/>
              <a:chOff x="171450" y="984250"/>
              <a:chExt cx="8820150" cy="2933700"/>
            </a:xfrm>
          </p:grpSpPr>
          <p:pic>
            <p:nvPicPr>
              <p:cNvPr id="5" name="Picture 4">
                <a:extLst>
                  <a:ext uri="{FF2B5EF4-FFF2-40B4-BE49-F238E27FC236}">
                    <a16:creationId xmlns:a16="http://schemas.microsoft.com/office/drawing/2014/main" id="{BB5F2EAB-7695-844C-BEB0-4C01545A7529}"/>
                  </a:ext>
                </a:extLst>
              </p:cNvPr>
              <p:cNvPicPr>
                <a:picLocks noChangeAspect="1"/>
              </p:cNvPicPr>
              <p:nvPr/>
            </p:nvPicPr>
            <p:blipFill>
              <a:blip r:embed="rId3"/>
              <a:stretch>
                <a:fillRect/>
              </a:stretch>
            </p:blipFill>
            <p:spPr>
              <a:xfrm>
                <a:off x="171450" y="984250"/>
                <a:ext cx="5143500" cy="2933700"/>
              </a:xfrm>
              <a:prstGeom prst="rect">
                <a:avLst/>
              </a:prstGeom>
            </p:spPr>
          </p:pic>
          <p:grpSp>
            <p:nvGrpSpPr>
              <p:cNvPr id="9" name="Group 8">
                <a:extLst>
                  <a:ext uri="{FF2B5EF4-FFF2-40B4-BE49-F238E27FC236}">
                    <a16:creationId xmlns:a16="http://schemas.microsoft.com/office/drawing/2014/main" id="{DA7C9356-1B74-0049-BA5D-D180D36C0F4A}"/>
                  </a:ext>
                </a:extLst>
              </p:cNvPr>
              <p:cNvGrpSpPr/>
              <p:nvPr/>
            </p:nvGrpSpPr>
            <p:grpSpPr>
              <a:xfrm>
                <a:off x="4559300" y="984250"/>
                <a:ext cx="4432300" cy="2933700"/>
                <a:chOff x="5264150" y="984250"/>
                <a:chExt cx="4432300" cy="2933700"/>
              </a:xfrm>
            </p:grpSpPr>
            <p:pic>
              <p:nvPicPr>
                <p:cNvPr id="7" name="Picture 6">
                  <a:extLst>
                    <a:ext uri="{FF2B5EF4-FFF2-40B4-BE49-F238E27FC236}">
                      <a16:creationId xmlns:a16="http://schemas.microsoft.com/office/drawing/2014/main" id="{0D440BE0-1667-B542-988B-FA6D3926CFBD}"/>
                    </a:ext>
                  </a:extLst>
                </p:cNvPr>
                <p:cNvPicPr>
                  <a:picLocks noChangeAspect="1"/>
                </p:cNvPicPr>
                <p:nvPr/>
              </p:nvPicPr>
              <p:blipFill rotWithShape="1">
                <a:blip r:embed="rId4"/>
                <a:srcRect l="13950"/>
                <a:stretch/>
              </p:blipFill>
              <p:spPr>
                <a:xfrm>
                  <a:off x="5270500" y="984250"/>
                  <a:ext cx="4425950" cy="2933700"/>
                </a:xfrm>
                <a:prstGeom prst="rect">
                  <a:avLst/>
                </a:prstGeom>
              </p:spPr>
            </p:pic>
            <p:sp>
              <p:nvSpPr>
                <p:cNvPr id="8" name="Rectangle 7">
                  <a:extLst>
                    <a:ext uri="{FF2B5EF4-FFF2-40B4-BE49-F238E27FC236}">
                      <a16:creationId xmlns:a16="http://schemas.microsoft.com/office/drawing/2014/main" id="{D3C9846A-E72D-134B-9D97-E11B5C0E0F6B}"/>
                    </a:ext>
                  </a:extLst>
                </p:cNvPr>
                <p:cNvSpPr/>
                <p:nvPr/>
              </p:nvSpPr>
              <p:spPr>
                <a:xfrm>
                  <a:off x="5264150" y="3530600"/>
                  <a:ext cx="355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Line">
              <a:extLst>
                <a:ext uri="{FF2B5EF4-FFF2-40B4-BE49-F238E27FC236}">
                  <a16:creationId xmlns:a16="http://schemas.microsoft.com/office/drawing/2014/main" id="{D89A2BBF-7DC5-6A48-B58E-B4C152E0063C}"/>
                </a:ext>
              </a:extLst>
            </p:cNvPr>
            <p:cNvSpPr/>
            <p:nvPr/>
          </p:nvSpPr>
          <p:spPr>
            <a:xfrm>
              <a:off x="4878073" y="837597"/>
              <a:ext cx="1261568" cy="1042727"/>
            </a:xfrm>
            <a:prstGeom prst="line">
              <a:avLst/>
            </a:prstGeom>
            <a:ln w="25400">
              <a:solidFill>
                <a:schemeClr val="bg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 name="Line">
              <a:extLst>
                <a:ext uri="{FF2B5EF4-FFF2-40B4-BE49-F238E27FC236}">
                  <a16:creationId xmlns:a16="http://schemas.microsoft.com/office/drawing/2014/main" id="{D0B38291-8C02-4D4A-AAFB-DFFA70E5F758}"/>
                </a:ext>
              </a:extLst>
            </p:cNvPr>
            <p:cNvSpPr/>
            <p:nvPr/>
          </p:nvSpPr>
          <p:spPr>
            <a:xfrm flipH="1">
              <a:off x="2551973" y="803383"/>
              <a:ext cx="1533971" cy="1090005"/>
            </a:xfrm>
            <a:prstGeom prst="line">
              <a:avLst/>
            </a:prstGeom>
            <a:ln w="25400">
              <a:solidFill>
                <a:schemeClr val="bg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3E1573A-912B-324E-B6D1-AAF11C8A0603}"/>
              </a:ext>
            </a:extLst>
          </p:cNvPr>
          <p:cNvPicPr>
            <a:picLocks noChangeAspect="1"/>
          </p:cNvPicPr>
          <p:nvPr/>
        </p:nvPicPr>
        <p:blipFill>
          <a:blip r:embed="rId5"/>
          <a:stretch>
            <a:fillRect/>
          </a:stretch>
        </p:blipFill>
        <p:spPr>
          <a:xfrm>
            <a:off x="161925" y="3791274"/>
            <a:ext cx="8820985" cy="2044514"/>
          </a:xfrm>
          <a:prstGeom prst="rect">
            <a:avLst/>
          </a:prstGeom>
        </p:spPr>
      </p:pic>
      <p:sp>
        <p:nvSpPr>
          <p:cNvPr id="31" name="TextBox 30">
            <a:extLst>
              <a:ext uri="{FF2B5EF4-FFF2-40B4-BE49-F238E27FC236}">
                <a16:creationId xmlns:a16="http://schemas.microsoft.com/office/drawing/2014/main" id="{79412BB7-B38A-474B-9122-62794288E47E}"/>
              </a:ext>
            </a:extLst>
          </p:cNvPr>
          <p:cNvSpPr txBox="1"/>
          <p:nvPr/>
        </p:nvSpPr>
        <p:spPr>
          <a:xfrm>
            <a:off x="5146917" y="4173557"/>
            <a:ext cx="1863715" cy="646331"/>
          </a:xfrm>
          <a:prstGeom prst="rect">
            <a:avLst/>
          </a:prstGeom>
          <a:noFill/>
          <a:ln>
            <a:noFill/>
          </a:ln>
        </p:spPr>
        <p:txBody>
          <a:bodyPr wrap="none" rtlCol="0">
            <a:spAutoFit/>
          </a:bodyPr>
          <a:lstStyle/>
          <a:p>
            <a:pPr algn="ctr"/>
            <a:r>
              <a:rPr lang="en-US" dirty="0"/>
              <a:t>Increments</a:t>
            </a:r>
          </a:p>
          <a:p>
            <a:pPr algn="ctr"/>
            <a:r>
              <a:rPr lang="en-US" dirty="0"/>
              <a:t>Insertion Window</a:t>
            </a:r>
          </a:p>
        </p:txBody>
      </p:sp>
      <p:sp>
        <p:nvSpPr>
          <p:cNvPr id="32" name="Line">
            <a:extLst>
              <a:ext uri="{FF2B5EF4-FFF2-40B4-BE49-F238E27FC236}">
                <a16:creationId xmlns:a16="http://schemas.microsoft.com/office/drawing/2014/main" id="{DEBAF3E3-1660-C54E-A8C4-9507C7D49B7F}"/>
              </a:ext>
            </a:extLst>
          </p:cNvPr>
          <p:cNvSpPr/>
          <p:nvPr/>
        </p:nvSpPr>
        <p:spPr>
          <a:xfrm flipH="1">
            <a:off x="4618133" y="4407343"/>
            <a:ext cx="640080" cy="0"/>
          </a:xfrm>
          <a:prstGeom prst="line">
            <a:avLst/>
          </a:prstGeom>
          <a:ln w="25400">
            <a:solidFill>
              <a:schemeClr val="tx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cxnSp>
        <p:nvCxnSpPr>
          <p:cNvPr id="37" name="Straight Connector 36">
            <a:extLst>
              <a:ext uri="{FF2B5EF4-FFF2-40B4-BE49-F238E27FC236}">
                <a16:creationId xmlns:a16="http://schemas.microsoft.com/office/drawing/2014/main" id="{6AA65A9C-A18B-B640-97CE-7B7F21FABCB6}"/>
              </a:ext>
            </a:extLst>
          </p:cNvPr>
          <p:cNvCxnSpPr>
            <a:cxnSpLocks/>
          </p:cNvCxnSpPr>
          <p:nvPr/>
        </p:nvCxnSpPr>
        <p:spPr>
          <a:xfrm>
            <a:off x="980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4A9E3-E127-EF4C-B17C-B44BF62C1EA6}"/>
              </a:ext>
            </a:extLst>
          </p:cNvPr>
          <p:cNvSpPr/>
          <p:nvPr/>
        </p:nvSpPr>
        <p:spPr>
          <a:xfrm>
            <a:off x="711557" y="5709823"/>
            <a:ext cx="7904591" cy="1107996"/>
          </a:xfrm>
          <a:prstGeom prst="rect">
            <a:avLst/>
          </a:prstGeom>
        </p:spPr>
        <p:txBody>
          <a:bodyPr wrap="square">
            <a:spAutoFit/>
          </a:bodyPr>
          <a:lstStyle/>
          <a:p>
            <a:pPr algn="ctr"/>
            <a:r>
              <a:rPr lang="en-US" sz="2200" dirty="0">
                <a:latin typeface="Rockwell" panose="02060603020205020403" pitchFamily="18" charset="77"/>
              </a:rPr>
              <a:t>The modeled SST increased after the passage of Michael: the ocean response is faster than the 1-day </a:t>
            </a:r>
          </a:p>
          <a:p>
            <a:pPr algn="ctr"/>
            <a:r>
              <a:rPr lang="en-US" sz="2200" dirty="0">
                <a:latin typeface="Rockwell" panose="02060603020205020403" pitchFamily="18" charset="77"/>
              </a:rPr>
              <a:t>assimilation cycle</a:t>
            </a:r>
          </a:p>
        </p:txBody>
      </p:sp>
      <p:sp>
        <p:nvSpPr>
          <p:cNvPr id="2" name="Title 1">
            <a:extLst>
              <a:ext uri="{FF2B5EF4-FFF2-40B4-BE49-F238E27FC236}">
                <a16:creationId xmlns:a16="http://schemas.microsoft.com/office/drawing/2014/main" id="{5C784348-65AE-334A-A6E9-A53A7305ED9B}"/>
              </a:ext>
            </a:extLst>
          </p:cNvPr>
          <p:cNvSpPr>
            <a:spLocks noGrp="1"/>
          </p:cNvSpPr>
          <p:nvPr>
            <p:ph type="title"/>
          </p:nvPr>
        </p:nvSpPr>
        <p:spPr/>
        <p:txBody>
          <a:bodyPr/>
          <a:lstStyle/>
          <a:p>
            <a:pPr algn="ctr"/>
            <a:r>
              <a:rPr lang="en-US" dirty="0"/>
              <a:t>Hurricane Michael</a:t>
            </a:r>
          </a:p>
        </p:txBody>
      </p:sp>
    </p:spTree>
    <p:extLst>
      <p:ext uri="{BB962C8B-B14F-4D97-AF65-F5344CB8AC3E}">
        <p14:creationId xmlns:p14="http://schemas.microsoft.com/office/powerpoint/2010/main" val="203398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D759BC-0F88-4E45-A558-E9A2F7389851}"/>
              </a:ext>
            </a:extLst>
          </p:cNvPr>
          <p:cNvSpPr txBox="1"/>
          <p:nvPr/>
        </p:nvSpPr>
        <p:spPr>
          <a:xfrm>
            <a:off x="344759" y="776552"/>
            <a:ext cx="8530682" cy="1077218"/>
          </a:xfrm>
          <a:prstGeom prst="rect">
            <a:avLst/>
          </a:prstGeom>
          <a:noFill/>
        </p:spPr>
        <p:txBody>
          <a:bodyPr wrap="square" rtlCol="0">
            <a:spAutoFit/>
          </a:bodyPr>
          <a:lstStyle/>
          <a:p>
            <a:pPr algn="ctr"/>
            <a:r>
              <a:rPr lang="en-US" sz="3200" dirty="0">
                <a:latin typeface="Rockwell" panose="02060603020205020403" pitchFamily="18" charset="77"/>
              </a:rPr>
              <a:t>Assess the impact of glider data assimilation on the operational hurricane models </a:t>
            </a:r>
          </a:p>
        </p:txBody>
      </p:sp>
      <p:sp>
        <p:nvSpPr>
          <p:cNvPr id="18" name="Rectangle 17">
            <a:extLst>
              <a:ext uri="{FF2B5EF4-FFF2-40B4-BE49-F238E27FC236}">
                <a16:creationId xmlns:a16="http://schemas.microsoft.com/office/drawing/2014/main" id="{9A3A07BF-D1DE-DB4B-90B3-71046201DB34}"/>
              </a:ext>
            </a:extLst>
          </p:cNvPr>
          <p:cNvSpPr/>
          <p:nvPr/>
        </p:nvSpPr>
        <p:spPr>
          <a:xfrm>
            <a:off x="164510" y="6490475"/>
            <a:ext cx="7016151" cy="369332"/>
          </a:xfrm>
          <a:prstGeom prst="rect">
            <a:avLst/>
          </a:prstGeom>
        </p:spPr>
        <p:txBody>
          <a:bodyPr wrap="none">
            <a:spAutoFit/>
          </a:bodyPr>
          <a:lstStyle/>
          <a:p>
            <a:r>
              <a:rPr lang="en-US" dirty="0">
                <a:latin typeface="Rockwell" panose="02060603020205020403" pitchFamily="18" charset="77"/>
              </a:rPr>
              <a:t>https://</a:t>
            </a:r>
            <a:r>
              <a:rPr lang="en-US" dirty="0" err="1">
                <a:latin typeface="Rockwell" panose="02060603020205020403" pitchFamily="18" charset="77"/>
              </a:rPr>
              <a:t>www.emc.ncep.noaa.gov</a:t>
            </a:r>
            <a:r>
              <a:rPr lang="en-US" dirty="0">
                <a:latin typeface="Rockwell" panose="02060603020205020403" pitchFamily="18" charset="77"/>
              </a:rPr>
              <a:t>/</a:t>
            </a:r>
            <a:r>
              <a:rPr lang="en-US" dirty="0" err="1">
                <a:latin typeface="Rockwell" panose="02060603020205020403" pitchFamily="18" charset="77"/>
              </a:rPr>
              <a:t>gc_wmb</a:t>
            </a:r>
            <a:r>
              <a:rPr lang="en-US" dirty="0">
                <a:latin typeface="Rockwell" panose="02060603020205020403" pitchFamily="18" charset="77"/>
              </a:rPr>
              <a:t>/</a:t>
            </a:r>
            <a:r>
              <a:rPr lang="en-US" dirty="0" err="1">
                <a:latin typeface="Rockwell" panose="02060603020205020403" pitchFamily="18" charset="77"/>
              </a:rPr>
              <a:t>vxt</a:t>
            </a:r>
            <a:r>
              <a:rPr lang="en-US" dirty="0">
                <a:latin typeface="Rockwell" panose="02060603020205020403" pitchFamily="18" charset="77"/>
              </a:rPr>
              <a:t>/HWRF/</a:t>
            </a:r>
            <a:r>
              <a:rPr lang="en-US" dirty="0" err="1">
                <a:latin typeface="Rockwell" panose="02060603020205020403" pitchFamily="18" charset="77"/>
              </a:rPr>
              <a:t>index.php</a:t>
            </a:r>
            <a:endParaRPr lang="en-US" dirty="0">
              <a:latin typeface="Rockwell" panose="02060603020205020403" pitchFamily="18" charset="77"/>
            </a:endParaRPr>
          </a:p>
        </p:txBody>
      </p:sp>
      <p:pic>
        <p:nvPicPr>
          <p:cNvPr id="23" name="Picture 22">
            <a:extLst>
              <a:ext uri="{FF2B5EF4-FFF2-40B4-BE49-F238E27FC236}">
                <a16:creationId xmlns:a16="http://schemas.microsoft.com/office/drawing/2014/main" id="{B7A93CC0-D0AB-F24F-B16F-E25CFAFCD74C}"/>
              </a:ext>
            </a:extLst>
          </p:cNvPr>
          <p:cNvPicPr>
            <a:picLocks noChangeAspect="1"/>
          </p:cNvPicPr>
          <p:nvPr/>
        </p:nvPicPr>
        <p:blipFill>
          <a:blip r:embed="rId3"/>
          <a:stretch>
            <a:fillRect/>
          </a:stretch>
        </p:blipFill>
        <p:spPr>
          <a:xfrm>
            <a:off x="1163003" y="2427448"/>
            <a:ext cx="4161912" cy="4061220"/>
          </a:xfrm>
          <a:prstGeom prst="rect">
            <a:avLst/>
          </a:prstGeom>
        </p:spPr>
      </p:pic>
      <p:pic>
        <p:nvPicPr>
          <p:cNvPr id="25" name="Picture 24">
            <a:extLst>
              <a:ext uri="{FF2B5EF4-FFF2-40B4-BE49-F238E27FC236}">
                <a16:creationId xmlns:a16="http://schemas.microsoft.com/office/drawing/2014/main" id="{846407BA-0B49-C341-A32B-D64AA630C2BB}"/>
              </a:ext>
            </a:extLst>
          </p:cNvPr>
          <p:cNvPicPr>
            <a:picLocks noChangeAspect="1"/>
          </p:cNvPicPr>
          <p:nvPr/>
        </p:nvPicPr>
        <p:blipFill>
          <a:blip r:embed="rId4"/>
          <a:stretch>
            <a:fillRect/>
          </a:stretch>
        </p:blipFill>
        <p:spPr>
          <a:xfrm>
            <a:off x="5810768" y="2427448"/>
            <a:ext cx="1339295" cy="1741083"/>
          </a:xfrm>
          <a:prstGeom prst="rect">
            <a:avLst/>
          </a:prstGeom>
        </p:spPr>
      </p:pic>
      <p:pic>
        <p:nvPicPr>
          <p:cNvPr id="27" name="Picture 26">
            <a:extLst>
              <a:ext uri="{FF2B5EF4-FFF2-40B4-BE49-F238E27FC236}">
                <a16:creationId xmlns:a16="http://schemas.microsoft.com/office/drawing/2014/main" id="{0530F77E-6F2B-0A41-AFCD-DC6806611C5E}"/>
              </a:ext>
            </a:extLst>
          </p:cNvPr>
          <p:cNvPicPr>
            <a:picLocks noChangeAspect="1"/>
          </p:cNvPicPr>
          <p:nvPr/>
        </p:nvPicPr>
        <p:blipFill>
          <a:blip r:embed="rId5"/>
          <a:stretch>
            <a:fillRect/>
          </a:stretch>
        </p:blipFill>
        <p:spPr>
          <a:xfrm>
            <a:off x="5626545" y="4028003"/>
            <a:ext cx="1707740" cy="2226985"/>
          </a:xfrm>
          <a:prstGeom prst="rect">
            <a:avLst/>
          </a:prstGeom>
        </p:spPr>
      </p:pic>
      <p:sp>
        <p:nvSpPr>
          <p:cNvPr id="28" name="TextBox 27">
            <a:extLst>
              <a:ext uri="{FF2B5EF4-FFF2-40B4-BE49-F238E27FC236}">
                <a16:creationId xmlns:a16="http://schemas.microsoft.com/office/drawing/2014/main" id="{A580D6A1-8520-0146-B683-6C61C906FF37}"/>
              </a:ext>
            </a:extLst>
          </p:cNvPr>
          <p:cNvSpPr txBox="1"/>
          <p:nvPr/>
        </p:nvSpPr>
        <p:spPr>
          <a:xfrm>
            <a:off x="2772083" y="1909776"/>
            <a:ext cx="4057265" cy="461665"/>
          </a:xfrm>
          <a:prstGeom prst="rect">
            <a:avLst/>
          </a:prstGeom>
          <a:noFill/>
        </p:spPr>
        <p:txBody>
          <a:bodyPr wrap="none" rtlCol="0">
            <a:spAutoFit/>
          </a:bodyPr>
          <a:lstStyle/>
          <a:p>
            <a:r>
              <a:rPr lang="en-US" sz="2400" dirty="0">
                <a:latin typeface="Rockwell" panose="02060603020205020403" pitchFamily="18" charset="77"/>
              </a:rPr>
              <a:t>Hurricane Michael Forecast</a:t>
            </a:r>
          </a:p>
        </p:txBody>
      </p:sp>
      <p:sp>
        <p:nvSpPr>
          <p:cNvPr id="8" name="Title 7">
            <a:extLst>
              <a:ext uri="{FF2B5EF4-FFF2-40B4-BE49-F238E27FC236}">
                <a16:creationId xmlns:a16="http://schemas.microsoft.com/office/drawing/2014/main" id="{48CD87AC-844C-4F45-A25B-4889B2B1A950}"/>
              </a:ext>
            </a:extLst>
          </p:cNvPr>
          <p:cNvSpPr>
            <a:spLocks noGrp="1"/>
          </p:cNvSpPr>
          <p:nvPr>
            <p:ph type="title"/>
          </p:nvPr>
        </p:nvSpPr>
        <p:spPr/>
        <p:txBody>
          <a:bodyPr/>
          <a:lstStyle/>
          <a:p>
            <a:pPr algn="ctr"/>
            <a:r>
              <a:rPr lang="en-US" dirty="0"/>
              <a:t>Motivation</a:t>
            </a:r>
          </a:p>
        </p:txBody>
      </p:sp>
    </p:spTree>
    <p:extLst>
      <p:ext uri="{BB962C8B-B14F-4D97-AF65-F5344CB8AC3E}">
        <p14:creationId xmlns:p14="http://schemas.microsoft.com/office/powerpoint/2010/main" val="339966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C8448F-029A-3B4D-9CC9-C5D308E6B009}"/>
              </a:ext>
            </a:extLst>
          </p:cNvPr>
          <p:cNvGrpSpPr/>
          <p:nvPr/>
        </p:nvGrpSpPr>
        <p:grpSpPr>
          <a:xfrm>
            <a:off x="890154" y="837478"/>
            <a:ext cx="7363691" cy="5849518"/>
            <a:chOff x="978195" y="574158"/>
            <a:chExt cx="7804298" cy="6159193"/>
          </a:xfrm>
        </p:grpSpPr>
        <p:sp>
          <p:nvSpPr>
            <p:cNvPr id="2" name="Rectangle 1">
              <a:extLst>
                <a:ext uri="{FF2B5EF4-FFF2-40B4-BE49-F238E27FC236}">
                  <a16:creationId xmlns:a16="http://schemas.microsoft.com/office/drawing/2014/main" id="{86658261-FF4E-AF48-8271-CDABA2245693}"/>
                </a:ext>
              </a:extLst>
            </p:cNvPr>
            <p:cNvSpPr/>
            <p:nvPr/>
          </p:nvSpPr>
          <p:spPr>
            <a:xfrm>
              <a:off x="978195" y="574158"/>
              <a:ext cx="7804298" cy="6159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4DC8C2C-B9DC-A74F-BF2F-CA8B528173C0}"/>
                </a:ext>
              </a:extLst>
            </p:cNvPr>
            <p:cNvGrpSpPr/>
            <p:nvPr/>
          </p:nvGrpSpPr>
          <p:grpSpPr>
            <a:xfrm>
              <a:off x="1273937" y="618966"/>
              <a:ext cx="7370333" cy="6069575"/>
              <a:chOff x="778006" y="240746"/>
              <a:chExt cx="8341496" cy="6708388"/>
            </a:xfrm>
          </p:grpSpPr>
          <p:pic>
            <p:nvPicPr>
              <p:cNvPr id="11" name="Picture 10">
                <a:extLst>
                  <a:ext uri="{FF2B5EF4-FFF2-40B4-BE49-F238E27FC236}">
                    <a16:creationId xmlns:a16="http://schemas.microsoft.com/office/drawing/2014/main" id="{A02C9F4D-E54B-BF4A-AD4E-0EFC9467C7B7}"/>
                  </a:ext>
                </a:extLst>
              </p:cNvPr>
              <p:cNvPicPr>
                <a:picLocks noChangeAspect="1"/>
              </p:cNvPicPr>
              <p:nvPr/>
            </p:nvPicPr>
            <p:blipFill rotWithShape="1">
              <a:blip r:embed="rId3"/>
              <a:srcRect r="3783"/>
              <a:stretch/>
            </p:blipFill>
            <p:spPr>
              <a:xfrm>
                <a:off x="832078" y="4917523"/>
                <a:ext cx="7721933" cy="2031611"/>
              </a:xfrm>
              <a:prstGeom prst="rect">
                <a:avLst/>
              </a:prstGeom>
            </p:spPr>
          </p:pic>
          <p:pic>
            <p:nvPicPr>
              <p:cNvPr id="7" name="Picture 6">
                <a:extLst>
                  <a:ext uri="{FF2B5EF4-FFF2-40B4-BE49-F238E27FC236}">
                    <a16:creationId xmlns:a16="http://schemas.microsoft.com/office/drawing/2014/main" id="{D655BB12-A7A0-B941-9696-8E7E97EF5E5B}"/>
                  </a:ext>
                </a:extLst>
              </p:cNvPr>
              <p:cNvPicPr>
                <a:picLocks noChangeAspect="1"/>
              </p:cNvPicPr>
              <p:nvPr/>
            </p:nvPicPr>
            <p:blipFill rotWithShape="1">
              <a:blip r:embed="rId4"/>
              <a:srcRect t="1" r="4609" b="18712"/>
              <a:stretch/>
            </p:blipFill>
            <p:spPr>
              <a:xfrm>
                <a:off x="778006" y="3376112"/>
                <a:ext cx="7721933" cy="1656319"/>
              </a:xfrm>
              <a:prstGeom prst="rect">
                <a:avLst/>
              </a:prstGeom>
            </p:spPr>
          </p:pic>
          <p:pic>
            <p:nvPicPr>
              <p:cNvPr id="3" name="Picture 2">
                <a:extLst>
                  <a:ext uri="{FF2B5EF4-FFF2-40B4-BE49-F238E27FC236}">
                    <a16:creationId xmlns:a16="http://schemas.microsoft.com/office/drawing/2014/main" id="{5878D579-1658-144D-BE5F-6C70401A72B6}"/>
                  </a:ext>
                </a:extLst>
              </p:cNvPr>
              <p:cNvPicPr>
                <a:picLocks noChangeAspect="1"/>
              </p:cNvPicPr>
              <p:nvPr/>
            </p:nvPicPr>
            <p:blipFill rotWithShape="1">
              <a:blip r:embed="rId5"/>
              <a:srcRect r="3783" b="18494"/>
              <a:stretch/>
            </p:blipFill>
            <p:spPr>
              <a:xfrm>
                <a:off x="778467" y="1782156"/>
                <a:ext cx="7792889" cy="1659340"/>
              </a:xfrm>
              <a:prstGeom prst="rect">
                <a:avLst/>
              </a:prstGeom>
            </p:spPr>
          </p:pic>
          <p:pic>
            <p:nvPicPr>
              <p:cNvPr id="5" name="Picture 4">
                <a:extLst>
                  <a:ext uri="{FF2B5EF4-FFF2-40B4-BE49-F238E27FC236}">
                    <a16:creationId xmlns:a16="http://schemas.microsoft.com/office/drawing/2014/main" id="{8AC4CE46-6B34-BB4B-B39A-F04312CD251F}"/>
                  </a:ext>
                </a:extLst>
              </p:cNvPr>
              <p:cNvPicPr>
                <a:picLocks noChangeAspect="1"/>
              </p:cNvPicPr>
              <p:nvPr/>
            </p:nvPicPr>
            <p:blipFill rotWithShape="1">
              <a:blip r:embed="rId6"/>
              <a:srcRect r="4348" b="17755"/>
              <a:stretch/>
            </p:blipFill>
            <p:spPr>
              <a:xfrm>
                <a:off x="787856" y="240746"/>
                <a:ext cx="7736150" cy="1683870"/>
              </a:xfrm>
              <a:prstGeom prst="rect">
                <a:avLst/>
              </a:prstGeom>
            </p:spPr>
          </p:pic>
          <p:pic>
            <p:nvPicPr>
              <p:cNvPr id="13" name="Picture 12">
                <a:extLst>
                  <a:ext uri="{FF2B5EF4-FFF2-40B4-BE49-F238E27FC236}">
                    <a16:creationId xmlns:a16="http://schemas.microsoft.com/office/drawing/2014/main" id="{A3515D28-CA7D-A242-9A4D-6EB61C140E49}"/>
                  </a:ext>
                </a:extLst>
              </p:cNvPr>
              <p:cNvPicPr>
                <a:picLocks noChangeAspect="1"/>
              </p:cNvPicPr>
              <p:nvPr/>
            </p:nvPicPr>
            <p:blipFill rotWithShape="1">
              <a:blip r:embed="rId3"/>
              <a:srcRect l="95830"/>
              <a:stretch/>
            </p:blipFill>
            <p:spPr>
              <a:xfrm>
                <a:off x="8782727" y="2353761"/>
                <a:ext cx="336775" cy="2044700"/>
              </a:xfrm>
              <a:prstGeom prst="rect">
                <a:avLst/>
              </a:prstGeom>
            </p:spPr>
          </p:pic>
        </p:grpSp>
      </p:grpSp>
      <p:sp>
        <p:nvSpPr>
          <p:cNvPr id="6" name="Title 5">
            <a:extLst>
              <a:ext uri="{FF2B5EF4-FFF2-40B4-BE49-F238E27FC236}">
                <a16:creationId xmlns:a16="http://schemas.microsoft.com/office/drawing/2014/main" id="{E04606B9-9146-D840-A644-42C11EA8C1C7}"/>
              </a:ext>
            </a:extLst>
          </p:cNvPr>
          <p:cNvSpPr>
            <a:spLocks noGrp="1"/>
          </p:cNvSpPr>
          <p:nvPr>
            <p:ph type="title"/>
          </p:nvPr>
        </p:nvSpPr>
        <p:spPr/>
        <p:txBody>
          <a:bodyPr/>
          <a:lstStyle/>
          <a:p>
            <a:pPr algn="ctr"/>
            <a:r>
              <a:rPr lang="en-US" dirty="0"/>
              <a:t>Glider Data vs Operational Models: Michael</a:t>
            </a:r>
          </a:p>
        </p:txBody>
      </p:sp>
    </p:spTree>
    <p:extLst>
      <p:ext uri="{BB962C8B-B14F-4D97-AF65-F5344CB8AC3E}">
        <p14:creationId xmlns:p14="http://schemas.microsoft.com/office/powerpoint/2010/main" val="74151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C8448F-029A-3B4D-9CC9-C5D308E6B009}"/>
              </a:ext>
            </a:extLst>
          </p:cNvPr>
          <p:cNvGrpSpPr/>
          <p:nvPr/>
        </p:nvGrpSpPr>
        <p:grpSpPr>
          <a:xfrm>
            <a:off x="890154" y="837478"/>
            <a:ext cx="7363691" cy="5849518"/>
            <a:chOff x="978195" y="574158"/>
            <a:chExt cx="7804298" cy="6159193"/>
          </a:xfrm>
        </p:grpSpPr>
        <p:sp>
          <p:nvSpPr>
            <p:cNvPr id="2" name="Rectangle 1">
              <a:extLst>
                <a:ext uri="{FF2B5EF4-FFF2-40B4-BE49-F238E27FC236}">
                  <a16:creationId xmlns:a16="http://schemas.microsoft.com/office/drawing/2014/main" id="{86658261-FF4E-AF48-8271-CDABA2245693}"/>
                </a:ext>
              </a:extLst>
            </p:cNvPr>
            <p:cNvSpPr/>
            <p:nvPr/>
          </p:nvSpPr>
          <p:spPr>
            <a:xfrm>
              <a:off x="978195" y="574158"/>
              <a:ext cx="7804298" cy="6159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4DC8C2C-B9DC-A74F-BF2F-CA8B528173C0}"/>
                </a:ext>
              </a:extLst>
            </p:cNvPr>
            <p:cNvGrpSpPr/>
            <p:nvPr/>
          </p:nvGrpSpPr>
          <p:grpSpPr>
            <a:xfrm>
              <a:off x="1273937" y="618966"/>
              <a:ext cx="7370333" cy="6069575"/>
              <a:chOff x="778006" y="240746"/>
              <a:chExt cx="8341496" cy="6708388"/>
            </a:xfrm>
          </p:grpSpPr>
          <p:pic>
            <p:nvPicPr>
              <p:cNvPr id="11" name="Picture 10">
                <a:extLst>
                  <a:ext uri="{FF2B5EF4-FFF2-40B4-BE49-F238E27FC236}">
                    <a16:creationId xmlns:a16="http://schemas.microsoft.com/office/drawing/2014/main" id="{A02C9F4D-E54B-BF4A-AD4E-0EFC9467C7B7}"/>
                  </a:ext>
                </a:extLst>
              </p:cNvPr>
              <p:cNvPicPr>
                <a:picLocks noChangeAspect="1"/>
              </p:cNvPicPr>
              <p:nvPr/>
            </p:nvPicPr>
            <p:blipFill rotWithShape="1">
              <a:blip r:embed="rId2"/>
              <a:srcRect r="3783"/>
              <a:stretch/>
            </p:blipFill>
            <p:spPr>
              <a:xfrm>
                <a:off x="832078" y="4917523"/>
                <a:ext cx="7721933" cy="2031611"/>
              </a:xfrm>
              <a:prstGeom prst="rect">
                <a:avLst/>
              </a:prstGeom>
            </p:spPr>
          </p:pic>
          <p:pic>
            <p:nvPicPr>
              <p:cNvPr id="7" name="Picture 6">
                <a:extLst>
                  <a:ext uri="{FF2B5EF4-FFF2-40B4-BE49-F238E27FC236}">
                    <a16:creationId xmlns:a16="http://schemas.microsoft.com/office/drawing/2014/main" id="{D655BB12-A7A0-B941-9696-8E7E97EF5E5B}"/>
                  </a:ext>
                </a:extLst>
              </p:cNvPr>
              <p:cNvPicPr>
                <a:picLocks noChangeAspect="1"/>
              </p:cNvPicPr>
              <p:nvPr/>
            </p:nvPicPr>
            <p:blipFill rotWithShape="1">
              <a:blip r:embed="rId3"/>
              <a:srcRect t="1" r="4609" b="18712"/>
              <a:stretch/>
            </p:blipFill>
            <p:spPr>
              <a:xfrm>
                <a:off x="778006" y="3376112"/>
                <a:ext cx="7721933" cy="1656319"/>
              </a:xfrm>
              <a:prstGeom prst="rect">
                <a:avLst/>
              </a:prstGeom>
            </p:spPr>
          </p:pic>
          <p:pic>
            <p:nvPicPr>
              <p:cNvPr id="3" name="Picture 2">
                <a:extLst>
                  <a:ext uri="{FF2B5EF4-FFF2-40B4-BE49-F238E27FC236}">
                    <a16:creationId xmlns:a16="http://schemas.microsoft.com/office/drawing/2014/main" id="{5878D579-1658-144D-BE5F-6C70401A72B6}"/>
                  </a:ext>
                </a:extLst>
              </p:cNvPr>
              <p:cNvPicPr>
                <a:picLocks noChangeAspect="1"/>
              </p:cNvPicPr>
              <p:nvPr/>
            </p:nvPicPr>
            <p:blipFill rotWithShape="1">
              <a:blip r:embed="rId4"/>
              <a:srcRect r="3783" b="18494"/>
              <a:stretch/>
            </p:blipFill>
            <p:spPr>
              <a:xfrm>
                <a:off x="778467" y="1782156"/>
                <a:ext cx="7792889" cy="1659340"/>
              </a:xfrm>
              <a:prstGeom prst="rect">
                <a:avLst/>
              </a:prstGeom>
            </p:spPr>
          </p:pic>
          <p:pic>
            <p:nvPicPr>
              <p:cNvPr id="5" name="Picture 4">
                <a:extLst>
                  <a:ext uri="{FF2B5EF4-FFF2-40B4-BE49-F238E27FC236}">
                    <a16:creationId xmlns:a16="http://schemas.microsoft.com/office/drawing/2014/main" id="{8AC4CE46-6B34-BB4B-B39A-F04312CD251F}"/>
                  </a:ext>
                </a:extLst>
              </p:cNvPr>
              <p:cNvPicPr>
                <a:picLocks noChangeAspect="1"/>
              </p:cNvPicPr>
              <p:nvPr/>
            </p:nvPicPr>
            <p:blipFill rotWithShape="1">
              <a:blip r:embed="rId5"/>
              <a:srcRect r="4348" b="17755"/>
              <a:stretch/>
            </p:blipFill>
            <p:spPr>
              <a:xfrm>
                <a:off x="787856" y="240746"/>
                <a:ext cx="7736150" cy="1683870"/>
              </a:xfrm>
              <a:prstGeom prst="rect">
                <a:avLst/>
              </a:prstGeom>
            </p:spPr>
          </p:pic>
          <p:pic>
            <p:nvPicPr>
              <p:cNvPr id="13" name="Picture 12">
                <a:extLst>
                  <a:ext uri="{FF2B5EF4-FFF2-40B4-BE49-F238E27FC236}">
                    <a16:creationId xmlns:a16="http://schemas.microsoft.com/office/drawing/2014/main" id="{A3515D28-CA7D-A242-9A4D-6EB61C140E49}"/>
                  </a:ext>
                </a:extLst>
              </p:cNvPr>
              <p:cNvPicPr>
                <a:picLocks noChangeAspect="1"/>
              </p:cNvPicPr>
              <p:nvPr/>
            </p:nvPicPr>
            <p:blipFill rotWithShape="1">
              <a:blip r:embed="rId2"/>
              <a:srcRect l="95830"/>
              <a:stretch/>
            </p:blipFill>
            <p:spPr>
              <a:xfrm>
                <a:off x="8782727" y="2353761"/>
                <a:ext cx="336775" cy="2044700"/>
              </a:xfrm>
              <a:prstGeom prst="rect">
                <a:avLst/>
              </a:prstGeom>
            </p:spPr>
          </p:pic>
        </p:grpSp>
      </p:grpSp>
      <p:sp>
        <p:nvSpPr>
          <p:cNvPr id="6" name="Title 5">
            <a:extLst>
              <a:ext uri="{FF2B5EF4-FFF2-40B4-BE49-F238E27FC236}">
                <a16:creationId xmlns:a16="http://schemas.microsoft.com/office/drawing/2014/main" id="{E04606B9-9146-D840-A644-42C11EA8C1C7}"/>
              </a:ext>
            </a:extLst>
          </p:cNvPr>
          <p:cNvSpPr>
            <a:spLocks noGrp="1"/>
          </p:cNvSpPr>
          <p:nvPr>
            <p:ph type="title"/>
          </p:nvPr>
        </p:nvSpPr>
        <p:spPr/>
        <p:txBody>
          <a:bodyPr/>
          <a:lstStyle/>
          <a:p>
            <a:pPr algn="ctr"/>
            <a:r>
              <a:rPr lang="en-US" dirty="0"/>
              <a:t>Glider Data vs Operational Models: Michael</a:t>
            </a:r>
          </a:p>
        </p:txBody>
      </p:sp>
      <p:grpSp>
        <p:nvGrpSpPr>
          <p:cNvPr id="12" name="Group 11">
            <a:extLst>
              <a:ext uri="{FF2B5EF4-FFF2-40B4-BE49-F238E27FC236}">
                <a16:creationId xmlns:a16="http://schemas.microsoft.com/office/drawing/2014/main" id="{366E20CA-D391-F74E-994F-E5FBD7FC9BD6}"/>
              </a:ext>
            </a:extLst>
          </p:cNvPr>
          <p:cNvGrpSpPr/>
          <p:nvPr/>
        </p:nvGrpSpPr>
        <p:grpSpPr>
          <a:xfrm>
            <a:off x="0" y="2325012"/>
            <a:ext cx="9132849" cy="1348068"/>
            <a:chOff x="0" y="2256472"/>
            <a:chExt cx="9144000" cy="1348068"/>
          </a:xfrm>
        </p:grpSpPr>
        <p:sp>
          <p:nvSpPr>
            <p:cNvPr id="15" name="Rectangle 14">
              <a:extLst>
                <a:ext uri="{FF2B5EF4-FFF2-40B4-BE49-F238E27FC236}">
                  <a16:creationId xmlns:a16="http://schemas.microsoft.com/office/drawing/2014/main" id="{CFADBDFF-5C01-354C-AAC3-84E71AAE94B7}"/>
                </a:ext>
              </a:extLst>
            </p:cNvPr>
            <p:cNvSpPr/>
            <p:nvPr/>
          </p:nvSpPr>
          <p:spPr>
            <a:xfrm>
              <a:off x="21502" y="3286172"/>
              <a:ext cx="9122498" cy="318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DE241D-6605-7E4C-901B-7BD5DCCDDB78}"/>
                </a:ext>
              </a:extLst>
            </p:cNvPr>
            <p:cNvSpPr txBox="1"/>
            <p:nvPr/>
          </p:nvSpPr>
          <p:spPr>
            <a:xfrm>
              <a:off x="0" y="2256472"/>
              <a:ext cx="9144000" cy="1200329"/>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solidFill>
                    <a:schemeClr val="bg1"/>
                  </a:solidFill>
                </a:rPr>
                <a:t>The ocean under the operational hurricane models have a thermocline that is too shallow and does not completely capture the magnitude and timing of cooling and subsequent mixing   </a:t>
              </a:r>
            </a:p>
          </p:txBody>
        </p:sp>
      </p:grpSp>
    </p:spTree>
    <p:extLst>
      <p:ext uri="{BB962C8B-B14F-4D97-AF65-F5344CB8AC3E}">
        <p14:creationId xmlns:p14="http://schemas.microsoft.com/office/powerpoint/2010/main" val="208563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4C09A-BDDA-0743-AC6B-107E2D19BAC6}"/>
              </a:ext>
            </a:extLst>
          </p:cNvPr>
          <p:cNvSpPr/>
          <p:nvPr/>
        </p:nvSpPr>
        <p:spPr>
          <a:xfrm>
            <a:off x="2225237" y="736969"/>
            <a:ext cx="5094693" cy="461665"/>
          </a:xfrm>
          <a:prstGeom prst="rect">
            <a:avLst/>
          </a:prstGeom>
        </p:spPr>
        <p:txBody>
          <a:bodyPr wrap="square">
            <a:spAutoFit/>
          </a:bodyPr>
          <a:lstStyle/>
          <a:p>
            <a:pPr marL="285750" indent="-285750">
              <a:buFont typeface="Arial" panose="020B0604020202020204" pitchFamily="34" charset="0"/>
              <a:buChar char="•"/>
            </a:pPr>
            <a:r>
              <a:rPr lang="en-US" sz="2400" dirty="0"/>
              <a:t>Ongoing collaboration with NCEP</a:t>
            </a:r>
          </a:p>
        </p:txBody>
      </p:sp>
      <p:grpSp>
        <p:nvGrpSpPr>
          <p:cNvPr id="12" name="Group 11">
            <a:extLst>
              <a:ext uri="{FF2B5EF4-FFF2-40B4-BE49-F238E27FC236}">
                <a16:creationId xmlns:a16="http://schemas.microsoft.com/office/drawing/2014/main" id="{E447E409-69D9-4B4B-A875-A12BD4876C81}"/>
              </a:ext>
            </a:extLst>
          </p:cNvPr>
          <p:cNvGrpSpPr/>
          <p:nvPr/>
        </p:nvGrpSpPr>
        <p:grpSpPr>
          <a:xfrm>
            <a:off x="1007378" y="1160992"/>
            <a:ext cx="7530410" cy="4961716"/>
            <a:chOff x="967559" y="948142"/>
            <a:chExt cx="7530410" cy="4961716"/>
          </a:xfrm>
          <a:solidFill>
            <a:srgbClr val="FFFFFF"/>
          </a:solidFill>
        </p:grpSpPr>
        <p:sp>
          <p:nvSpPr>
            <p:cNvPr id="13" name="Rectangle 12">
              <a:extLst>
                <a:ext uri="{FF2B5EF4-FFF2-40B4-BE49-F238E27FC236}">
                  <a16:creationId xmlns:a16="http://schemas.microsoft.com/office/drawing/2014/main" id="{8E525711-D579-9847-9814-C71B5551D66E}"/>
                </a:ext>
              </a:extLst>
            </p:cNvPr>
            <p:cNvSpPr/>
            <p:nvPr/>
          </p:nvSpPr>
          <p:spPr>
            <a:xfrm>
              <a:off x="7583569" y="948142"/>
              <a:ext cx="914400" cy="4961716"/>
            </a:xfrm>
            <a:prstGeom prst="rect">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FCDC085-5189-4941-A9D9-0FC8048083FC}"/>
                </a:ext>
              </a:extLst>
            </p:cNvPr>
            <p:cNvGrpSpPr/>
            <p:nvPr/>
          </p:nvGrpSpPr>
          <p:grpSpPr>
            <a:xfrm>
              <a:off x="967559" y="948142"/>
              <a:ext cx="7530410" cy="4961716"/>
              <a:chOff x="967559" y="948142"/>
              <a:chExt cx="7530410" cy="4961716"/>
            </a:xfrm>
            <a:grpFill/>
          </p:grpSpPr>
          <p:sp>
            <p:nvSpPr>
              <p:cNvPr id="15" name="Rectangle 14">
                <a:extLst>
                  <a:ext uri="{FF2B5EF4-FFF2-40B4-BE49-F238E27FC236}">
                    <a16:creationId xmlns:a16="http://schemas.microsoft.com/office/drawing/2014/main" id="{B5216FA5-1009-E847-AEFF-18A6F4051E85}"/>
                  </a:ext>
                </a:extLst>
              </p:cNvPr>
              <p:cNvSpPr/>
              <p:nvPr/>
            </p:nvSpPr>
            <p:spPr>
              <a:xfrm>
                <a:off x="978711" y="948142"/>
                <a:ext cx="914400" cy="1653935"/>
              </a:xfrm>
              <a:prstGeom prst="rect">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9301F6-7F89-6946-AB2D-6A874FE4940D}"/>
                  </a:ext>
                </a:extLst>
              </p:cNvPr>
              <p:cNvGrpSpPr/>
              <p:nvPr/>
            </p:nvGrpSpPr>
            <p:grpSpPr>
              <a:xfrm>
                <a:off x="967559" y="948142"/>
                <a:ext cx="7530410" cy="4961716"/>
                <a:chOff x="864422" y="582007"/>
                <a:chExt cx="7525761" cy="5037013"/>
              </a:xfrm>
              <a:grpFill/>
            </p:grpSpPr>
            <p:grpSp>
              <p:nvGrpSpPr>
                <p:cNvPr id="17" name="Group 16">
                  <a:extLst>
                    <a:ext uri="{FF2B5EF4-FFF2-40B4-BE49-F238E27FC236}">
                      <a16:creationId xmlns:a16="http://schemas.microsoft.com/office/drawing/2014/main" id="{A8064E0F-E9A1-4F49-9917-586666BCFAEF}"/>
                    </a:ext>
                  </a:extLst>
                </p:cNvPr>
                <p:cNvGrpSpPr/>
                <p:nvPr/>
              </p:nvGrpSpPr>
              <p:grpSpPr>
                <a:xfrm>
                  <a:off x="864422" y="582007"/>
                  <a:ext cx="7525761" cy="3592612"/>
                  <a:chOff x="693394" y="256184"/>
                  <a:chExt cx="8243011" cy="3838785"/>
                </a:xfrm>
                <a:grpFill/>
              </p:grpSpPr>
              <p:pic>
                <p:nvPicPr>
                  <p:cNvPr id="20" name="Picture 19">
                    <a:extLst>
                      <a:ext uri="{FF2B5EF4-FFF2-40B4-BE49-F238E27FC236}">
                        <a16:creationId xmlns:a16="http://schemas.microsoft.com/office/drawing/2014/main" id="{59E0BF29-2AF0-E049-8E6E-102ECC650285}"/>
                      </a:ext>
                    </a:extLst>
                  </p:cNvPr>
                  <p:cNvPicPr>
                    <a:picLocks noChangeAspect="1"/>
                  </p:cNvPicPr>
                  <p:nvPr/>
                </p:nvPicPr>
                <p:blipFill rotWithShape="1">
                  <a:blip r:embed="rId2"/>
                  <a:srcRect l="-649" r="9383" b="17755"/>
                  <a:stretch/>
                </p:blipFill>
                <p:spPr>
                  <a:xfrm>
                    <a:off x="693394" y="256184"/>
                    <a:ext cx="7485403" cy="1704797"/>
                  </a:xfrm>
                  <a:prstGeom prst="rect">
                    <a:avLst/>
                  </a:prstGeom>
                  <a:grpFill/>
                  <a:ln>
                    <a:solidFill>
                      <a:srgbClr val="FFFFFF"/>
                    </a:solidFill>
                  </a:ln>
                </p:spPr>
              </p:pic>
              <p:pic>
                <p:nvPicPr>
                  <p:cNvPr id="21" name="Picture 20">
                    <a:extLst>
                      <a:ext uri="{FF2B5EF4-FFF2-40B4-BE49-F238E27FC236}">
                        <a16:creationId xmlns:a16="http://schemas.microsoft.com/office/drawing/2014/main" id="{34950707-67CD-F944-9EB1-F0123A7625D0}"/>
                      </a:ext>
                    </a:extLst>
                  </p:cNvPr>
                  <p:cNvPicPr>
                    <a:picLocks noChangeAspect="1"/>
                  </p:cNvPicPr>
                  <p:nvPr/>
                </p:nvPicPr>
                <p:blipFill rotWithShape="1">
                  <a:blip r:embed="rId3"/>
                  <a:srcRect l="90619"/>
                  <a:stretch/>
                </p:blipFill>
                <p:spPr>
                  <a:xfrm>
                    <a:off x="8178797" y="2050269"/>
                    <a:ext cx="757608" cy="2044700"/>
                  </a:xfrm>
                  <a:prstGeom prst="rect">
                    <a:avLst/>
                  </a:prstGeom>
                  <a:grpFill/>
                  <a:ln>
                    <a:solidFill>
                      <a:srgbClr val="FFFFFF"/>
                    </a:solidFill>
                  </a:ln>
                </p:spPr>
              </p:pic>
            </p:grpSp>
            <p:pic>
              <p:nvPicPr>
                <p:cNvPr id="18" name="Picture 17">
                  <a:extLst>
                    <a:ext uri="{FF2B5EF4-FFF2-40B4-BE49-F238E27FC236}">
                      <a16:creationId xmlns:a16="http://schemas.microsoft.com/office/drawing/2014/main" id="{B9B90F0F-ACD6-344F-B36B-E400280E777F}"/>
                    </a:ext>
                  </a:extLst>
                </p:cNvPr>
                <p:cNvPicPr>
                  <a:picLocks noChangeAspect="1"/>
                </p:cNvPicPr>
                <p:nvPr/>
              </p:nvPicPr>
              <p:blipFill rotWithShape="1">
                <a:blip r:embed="rId4"/>
                <a:srcRect t="1" r="10545" b="17891"/>
                <a:stretch/>
              </p:blipFill>
              <p:spPr>
                <a:xfrm>
                  <a:off x="875568" y="2141374"/>
                  <a:ext cx="6822928" cy="1572768"/>
                </a:xfrm>
                <a:prstGeom prst="rect">
                  <a:avLst/>
                </a:prstGeom>
                <a:grpFill/>
                <a:ln>
                  <a:solidFill>
                    <a:srgbClr val="FFFFFF"/>
                  </a:solidFill>
                </a:ln>
              </p:spPr>
            </p:pic>
            <p:pic>
              <p:nvPicPr>
                <p:cNvPr id="19" name="Picture 18">
                  <a:extLst>
                    <a:ext uri="{FF2B5EF4-FFF2-40B4-BE49-F238E27FC236}">
                      <a16:creationId xmlns:a16="http://schemas.microsoft.com/office/drawing/2014/main" id="{23BD78A8-EA64-064D-824E-C88515F8C7C1}"/>
                    </a:ext>
                  </a:extLst>
                </p:cNvPr>
                <p:cNvPicPr>
                  <a:picLocks noChangeAspect="1"/>
                </p:cNvPicPr>
                <p:nvPr/>
              </p:nvPicPr>
              <p:blipFill rotWithShape="1">
                <a:blip r:embed="rId5"/>
                <a:srcRect r="10545"/>
                <a:stretch/>
              </p:blipFill>
              <p:spPr>
                <a:xfrm>
                  <a:off x="875567" y="3714142"/>
                  <a:ext cx="6822929" cy="1904878"/>
                </a:xfrm>
                <a:prstGeom prst="rect">
                  <a:avLst/>
                </a:prstGeom>
                <a:grpFill/>
                <a:ln>
                  <a:solidFill>
                    <a:srgbClr val="FFFFFF"/>
                  </a:solidFill>
                </a:ln>
              </p:spPr>
            </p:pic>
          </p:grpSp>
        </p:grpSp>
      </p:grpSp>
      <p:sp>
        <p:nvSpPr>
          <p:cNvPr id="22" name="Rectangle 21">
            <a:extLst>
              <a:ext uri="{FF2B5EF4-FFF2-40B4-BE49-F238E27FC236}">
                <a16:creationId xmlns:a16="http://schemas.microsoft.com/office/drawing/2014/main" id="{786835CD-0039-454E-A6D8-2D78378B3B95}"/>
              </a:ext>
            </a:extLst>
          </p:cNvPr>
          <p:cNvSpPr/>
          <p:nvPr/>
        </p:nvSpPr>
        <p:spPr>
          <a:xfrm>
            <a:off x="1785194" y="3837432"/>
            <a:ext cx="2195409" cy="369332"/>
          </a:xfrm>
          <a:prstGeom prst="rect">
            <a:avLst/>
          </a:prstGeom>
        </p:spPr>
        <p:txBody>
          <a:bodyPr wrap="none">
            <a:spAutoFit/>
          </a:bodyPr>
          <a:lstStyle/>
          <a:p>
            <a:r>
              <a:rPr lang="en-US" dirty="0">
                <a:effectLst/>
                <a:latin typeface="Calibri" panose="020F0502020204030204" pitchFamily="34" charset="0"/>
                <a:cs typeface="Calibri" panose="020F0502020204030204" pitchFamily="34" charset="0"/>
              </a:rPr>
              <a:t>2018100718 Forecast</a:t>
            </a:r>
          </a:p>
        </p:txBody>
      </p:sp>
      <p:sp>
        <p:nvSpPr>
          <p:cNvPr id="23" name="Rectangle 22">
            <a:extLst>
              <a:ext uri="{FF2B5EF4-FFF2-40B4-BE49-F238E27FC236}">
                <a16:creationId xmlns:a16="http://schemas.microsoft.com/office/drawing/2014/main" id="{4D2581A4-3581-434A-B503-7CFE3ADF5A68}"/>
              </a:ext>
            </a:extLst>
          </p:cNvPr>
          <p:cNvSpPr/>
          <p:nvPr/>
        </p:nvSpPr>
        <p:spPr>
          <a:xfrm>
            <a:off x="1145122" y="6234178"/>
            <a:ext cx="5316637" cy="461665"/>
          </a:xfrm>
          <a:prstGeom prst="rect">
            <a:avLst/>
          </a:prstGeom>
        </p:spPr>
        <p:txBody>
          <a:bodyPr wrap="square">
            <a:spAutoFit/>
          </a:bodyPr>
          <a:lstStyle/>
          <a:p>
            <a:pPr algn="ctr"/>
            <a:r>
              <a:rPr lang="en-US" sz="2400" dirty="0" err="1"/>
              <a:t>Avichal</a:t>
            </a:r>
            <a:r>
              <a:rPr lang="en-US" sz="2400" dirty="0"/>
              <a:t> </a:t>
            </a:r>
            <a:r>
              <a:rPr lang="en-US" sz="2400" dirty="0" err="1"/>
              <a:t>Mehra</a:t>
            </a:r>
            <a:r>
              <a:rPr lang="en-US" sz="2400" dirty="0"/>
              <a:t> and Hyun-Sook Kim </a:t>
            </a:r>
          </a:p>
        </p:txBody>
      </p:sp>
      <p:grpSp>
        <p:nvGrpSpPr>
          <p:cNvPr id="24" name="Group 23">
            <a:extLst>
              <a:ext uri="{FF2B5EF4-FFF2-40B4-BE49-F238E27FC236}">
                <a16:creationId xmlns:a16="http://schemas.microsoft.com/office/drawing/2014/main" id="{B7FC81CA-BADC-5440-BEAD-44FFFCD14527}"/>
              </a:ext>
            </a:extLst>
          </p:cNvPr>
          <p:cNvGrpSpPr>
            <a:grpSpLocks/>
          </p:cNvGrpSpPr>
          <p:nvPr/>
        </p:nvGrpSpPr>
        <p:grpSpPr bwMode="auto">
          <a:xfrm>
            <a:off x="326416" y="6109383"/>
            <a:ext cx="1016682" cy="697931"/>
            <a:chOff x="4118" y="3074"/>
            <a:chExt cx="1488" cy="946"/>
          </a:xfrm>
        </p:grpSpPr>
        <p:sp>
          <p:nvSpPr>
            <p:cNvPr id="25" name="Oval 24">
              <a:extLst>
                <a:ext uri="{FF2B5EF4-FFF2-40B4-BE49-F238E27FC236}">
                  <a16:creationId xmlns:a16="http://schemas.microsoft.com/office/drawing/2014/main" id="{C8E5997C-111D-3C4E-B8C6-7804FC491451}"/>
                </a:ext>
              </a:extLst>
            </p:cNvPr>
            <p:cNvSpPr>
              <a:spLocks noChangeArrowheads="1"/>
            </p:cNvSpPr>
            <p:nvPr/>
          </p:nvSpPr>
          <p:spPr bwMode="auto">
            <a:xfrm>
              <a:off x="4118" y="3074"/>
              <a:ext cx="1488" cy="946"/>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endParaRPr lang="en-US" sz="1800"/>
            </a:p>
          </p:txBody>
        </p:sp>
        <p:pic>
          <p:nvPicPr>
            <p:cNvPr id="26" name="Picture 25" descr="ncep_logo">
              <a:extLst>
                <a:ext uri="{FF2B5EF4-FFF2-40B4-BE49-F238E27FC236}">
                  <a16:creationId xmlns:a16="http://schemas.microsoft.com/office/drawing/2014/main" id="{C89274B8-D927-CC4C-8AB6-641764A20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a:extLst>
              <a:ext uri="{FF2B5EF4-FFF2-40B4-BE49-F238E27FC236}">
                <a16:creationId xmlns:a16="http://schemas.microsoft.com/office/drawing/2014/main" id="{8E5715BD-FED2-0441-8668-D1C25DC26008}"/>
              </a:ext>
            </a:extLst>
          </p:cNvPr>
          <p:cNvSpPr>
            <a:spLocks noGrp="1"/>
          </p:cNvSpPr>
          <p:nvPr>
            <p:ph type="title"/>
          </p:nvPr>
        </p:nvSpPr>
        <p:spPr/>
        <p:txBody>
          <a:bodyPr/>
          <a:lstStyle/>
          <a:p>
            <a:pPr algn="ctr"/>
            <a:r>
              <a:rPr lang="en-US" dirty="0"/>
              <a:t>Ongoing and Future Work</a:t>
            </a:r>
          </a:p>
        </p:txBody>
      </p:sp>
      <p:sp>
        <p:nvSpPr>
          <p:cNvPr id="28" name="Rectangle 27">
            <a:extLst>
              <a:ext uri="{FF2B5EF4-FFF2-40B4-BE49-F238E27FC236}">
                <a16:creationId xmlns:a16="http://schemas.microsoft.com/office/drawing/2014/main" id="{D609018B-FA50-624B-8C2A-B93C5B64E973}"/>
              </a:ext>
            </a:extLst>
          </p:cNvPr>
          <p:cNvSpPr/>
          <p:nvPr/>
        </p:nvSpPr>
        <p:spPr>
          <a:xfrm>
            <a:off x="1785194" y="5392838"/>
            <a:ext cx="2195409" cy="369332"/>
          </a:xfrm>
          <a:prstGeom prst="rect">
            <a:avLst/>
          </a:prstGeom>
        </p:spPr>
        <p:txBody>
          <a:bodyPr wrap="none">
            <a:spAutoFit/>
          </a:bodyPr>
          <a:lstStyle/>
          <a:p>
            <a:r>
              <a:rPr lang="en-US" dirty="0">
                <a:effectLst/>
                <a:latin typeface="Calibri" panose="020F0502020204030204" pitchFamily="34" charset="0"/>
                <a:cs typeface="Calibri" panose="020F0502020204030204" pitchFamily="34" charset="0"/>
              </a:rPr>
              <a:t>2018100718 Forecast</a:t>
            </a:r>
          </a:p>
        </p:txBody>
      </p:sp>
    </p:spTree>
    <p:extLst>
      <p:ext uri="{BB962C8B-B14F-4D97-AF65-F5344CB8AC3E}">
        <p14:creationId xmlns:p14="http://schemas.microsoft.com/office/powerpoint/2010/main" val="286962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4C09A-BDDA-0743-AC6B-107E2D19BAC6}"/>
              </a:ext>
            </a:extLst>
          </p:cNvPr>
          <p:cNvSpPr/>
          <p:nvPr/>
        </p:nvSpPr>
        <p:spPr>
          <a:xfrm>
            <a:off x="278082" y="682613"/>
            <a:ext cx="8587835" cy="830997"/>
          </a:xfrm>
          <a:prstGeom prst="rect">
            <a:avLst/>
          </a:prstGeom>
        </p:spPr>
        <p:txBody>
          <a:bodyPr wrap="square">
            <a:spAutoFit/>
          </a:bodyPr>
          <a:lstStyle/>
          <a:p>
            <a:pPr marL="285750" indent="-285750" algn="ctr">
              <a:buFont typeface="Arial" panose="020B0604020202020204" pitchFamily="34" charset="0"/>
              <a:buChar char="•"/>
            </a:pPr>
            <a:r>
              <a:rPr lang="en-US" sz="2400" dirty="0"/>
              <a:t>Quantify Impact of glider observations on operational hurricane model</a:t>
            </a:r>
            <a:endParaRPr lang="en-US" dirty="0"/>
          </a:p>
        </p:txBody>
      </p:sp>
      <p:pic>
        <p:nvPicPr>
          <p:cNvPr id="4" name="Picture 3">
            <a:extLst>
              <a:ext uri="{FF2B5EF4-FFF2-40B4-BE49-F238E27FC236}">
                <a16:creationId xmlns:a16="http://schemas.microsoft.com/office/drawing/2014/main" id="{A9CB1CDE-B803-724C-8931-B4CA81890125}"/>
              </a:ext>
            </a:extLst>
          </p:cNvPr>
          <p:cNvPicPr>
            <a:picLocks noChangeAspect="1"/>
          </p:cNvPicPr>
          <p:nvPr/>
        </p:nvPicPr>
        <p:blipFill>
          <a:blip r:embed="rId2"/>
          <a:stretch>
            <a:fillRect/>
          </a:stretch>
        </p:blipFill>
        <p:spPr>
          <a:xfrm>
            <a:off x="0" y="1500350"/>
            <a:ext cx="9144000" cy="925158"/>
          </a:xfrm>
          <a:prstGeom prst="rect">
            <a:avLst/>
          </a:prstGeom>
        </p:spPr>
      </p:pic>
      <p:sp>
        <p:nvSpPr>
          <p:cNvPr id="8" name="TextBox 7">
            <a:extLst>
              <a:ext uri="{FF2B5EF4-FFF2-40B4-BE49-F238E27FC236}">
                <a16:creationId xmlns:a16="http://schemas.microsoft.com/office/drawing/2014/main" id="{6EC9C0A6-09FF-BA46-AA5A-3A1CC10BC359}"/>
              </a:ext>
            </a:extLst>
          </p:cNvPr>
          <p:cNvSpPr txBox="1"/>
          <p:nvPr/>
        </p:nvSpPr>
        <p:spPr>
          <a:xfrm>
            <a:off x="2400300" y="2414130"/>
            <a:ext cx="2209800" cy="369332"/>
          </a:xfrm>
          <a:prstGeom prst="rect">
            <a:avLst/>
          </a:prstGeom>
          <a:noFill/>
        </p:spPr>
        <p:txBody>
          <a:bodyPr wrap="square" rtlCol="0">
            <a:spAutoFit/>
          </a:bodyPr>
          <a:lstStyle/>
          <a:p>
            <a:r>
              <a:rPr lang="en-US" dirty="0"/>
              <a:t>2018100912 forecast</a:t>
            </a:r>
          </a:p>
        </p:txBody>
      </p:sp>
      <p:sp>
        <p:nvSpPr>
          <p:cNvPr id="14" name="TextBox 13">
            <a:extLst>
              <a:ext uri="{FF2B5EF4-FFF2-40B4-BE49-F238E27FC236}">
                <a16:creationId xmlns:a16="http://schemas.microsoft.com/office/drawing/2014/main" id="{9CB4F4EC-069C-F245-9CE2-C0B308F4F59A}"/>
              </a:ext>
            </a:extLst>
          </p:cNvPr>
          <p:cNvSpPr txBox="1"/>
          <p:nvPr/>
        </p:nvSpPr>
        <p:spPr>
          <a:xfrm>
            <a:off x="6890695" y="3096776"/>
            <a:ext cx="1766087" cy="3046988"/>
          </a:xfrm>
          <a:prstGeom prst="rect">
            <a:avLst/>
          </a:prstGeom>
          <a:solidFill>
            <a:srgbClr val="FFFFCC"/>
          </a:solidFill>
          <a:ln>
            <a:solidFill>
              <a:srgbClr val="0070C0"/>
            </a:solidFill>
          </a:ln>
        </p:spPr>
        <p:txBody>
          <a:bodyPr wrap="square" rtlCol="0">
            <a:spAutoFit/>
          </a:bodyPr>
          <a:lstStyle/>
          <a:p>
            <a:pPr marL="285750" indent="-285750">
              <a:buFont typeface="Arial" panose="020B0604020202020204" pitchFamily="34" charset="0"/>
              <a:buChar char="•"/>
            </a:pPr>
            <a:r>
              <a:rPr lang="en-US" sz="1600" dirty="0"/>
              <a:t>COAMPS-TC forecast intensity was weaker than the real-time best track</a:t>
            </a:r>
          </a:p>
          <a:p>
            <a:pPr marL="285750" indent="-285750">
              <a:buFont typeface="Arial" panose="020B0604020202020204" pitchFamily="34" charset="0"/>
              <a:buChar char="•"/>
            </a:pPr>
            <a:r>
              <a:rPr lang="en-US" sz="1600" dirty="0"/>
              <a:t>Assimilating the gliders improved the Hurricane Michael’s track forecast</a:t>
            </a:r>
          </a:p>
        </p:txBody>
      </p:sp>
      <p:grpSp>
        <p:nvGrpSpPr>
          <p:cNvPr id="23" name="Group 22">
            <a:extLst>
              <a:ext uri="{FF2B5EF4-FFF2-40B4-BE49-F238E27FC236}">
                <a16:creationId xmlns:a16="http://schemas.microsoft.com/office/drawing/2014/main" id="{096C2BEB-1203-E746-AC2A-D8BD59AE5112}"/>
              </a:ext>
            </a:extLst>
          </p:cNvPr>
          <p:cNvGrpSpPr/>
          <p:nvPr/>
        </p:nvGrpSpPr>
        <p:grpSpPr>
          <a:xfrm>
            <a:off x="465441" y="2793733"/>
            <a:ext cx="6079518" cy="4053509"/>
            <a:chOff x="492333" y="2692979"/>
            <a:chExt cx="6122444" cy="4165021"/>
          </a:xfrm>
        </p:grpSpPr>
        <p:sp>
          <p:nvSpPr>
            <p:cNvPr id="22" name="Rectangle 21">
              <a:extLst>
                <a:ext uri="{FF2B5EF4-FFF2-40B4-BE49-F238E27FC236}">
                  <a16:creationId xmlns:a16="http://schemas.microsoft.com/office/drawing/2014/main" id="{8722565C-E3FE-A243-B4AE-BE523FDB7A2A}"/>
                </a:ext>
              </a:extLst>
            </p:cNvPr>
            <p:cNvSpPr/>
            <p:nvPr/>
          </p:nvSpPr>
          <p:spPr>
            <a:xfrm>
              <a:off x="492333" y="2692979"/>
              <a:ext cx="6122443" cy="4165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440338-DF61-D148-A5AD-94A96028B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485" y="4764249"/>
              <a:ext cx="2669902" cy="2001664"/>
            </a:xfrm>
            <a:prstGeom prst="rect">
              <a:avLst/>
            </a:prstGeom>
          </p:spPr>
        </p:pic>
        <p:pic>
          <p:nvPicPr>
            <p:cNvPr id="6" name="Picture 5">
              <a:extLst>
                <a:ext uri="{FF2B5EF4-FFF2-40B4-BE49-F238E27FC236}">
                  <a16:creationId xmlns:a16="http://schemas.microsoft.com/office/drawing/2014/main" id="{9A71F867-F9C6-6846-967B-A4DF1EDCA25C}"/>
                </a:ext>
              </a:extLst>
            </p:cNvPr>
            <p:cNvPicPr>
              <a:picLocks noChangeAspect="1"/>
            </p:cNvPicPr>
            <p:nvPr/>
          </p:nvPicPr>
          <p:blipFill rotWithShape="1">
            <a:blip r:embed="rId4">
              <a:extLst>
                <a:ext uri="{28A0092B-C50C-407E-A947-70E740481C1C}">
                  <a14:useLocalDpi xmlns:a14="http://schemas.microsoft.com/office/drawing/2010/main" val="0"/>
                </a:ext>
              </a:extLst>
            </a:blip>
            <a:srcRect l="6435" t="11991" r="3599" b="10222"/>
            <a:stretch/>
          </p:blipFill>
          <p:spPr>
            <a:xfrm>
              <a:off x="509151" y="2743871"/>
              <a:ext cx="2919725" cy="1998771"/>
            </a:xfrm>
            <a:prstGeom prst="rect">
              <a:avLst/>
            </a:prstGeom>
          </p:spPr>
        </p:pic>
        <p:pic>
          <p:nvPicPr>
            <p:cNvPr id="7" name="Picture 6">
              <a:extLst>
                <a:ext uri="{FF2B5EF4-FFF2-40B4-BE49-F238E27FC236}">
                  <a16:creationId xmlns:a16="http://schemas.microsoft.com/office/drawing/2014/main" id="{6C85B02B-7270-1644-ACC8-0B7C43EF1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85" y="4764249"/>
              <a:ext cx="2654827" cy="1990362"/>
            </a:xfrm>
            <a:prstGeom prst="rect">
              <a:avLst/>
            </a:prstGeom>
          </p:spPr>
        </p:pic>
        <p:grpSp>
          <p:nvGrpSpPr>
            <p:cNvPr id="21" name="Group 20">
              <a:extLst>
                <a:ext uri="{FF2B5EF4-FFF2-40B4-BE49-F238E27FC236}">
                  <a16:creationId xmlns:a16="http://schemas.microsoft.com/office/drawing/2014/main" id="{47145187-CD5E-3246-BA18-67EDF608D86E}"/>
                </a:ext>
              </a:extLst>
            </p:cNvPr>
            <p:cNvGrpSpPr/>
            <p:nvPr/>
          </p:nvGrpSpPr>
          <p:grpSpPr>
            <a:xfrm>
              <a:off x="3694490" y="2743871"/>
              <a:ext cx="2920287" cy="2081097"/>
              <a:chOff x="3694490" y="2743871"/>
              <a:chExt cx="2920287" cy="2081097"/>
            </a:xfrm>
          </p:grpSpPr>
          <p:grpSp>
            <p:nvGrpSpPr>
              <p:cNvPr id="10" name="Group 9">
                <a:extLst>
                  <a:ext uri="{FF2B5EF4-FFF2-40B4-BE49-F238E27FC236}">
                    <a16:creationId xmlns:a16="http://schemas.microsoft.com/office/drawing/2014/main" id="{33470AF8-460F-1242-9443-CE0CF98385B2}"/>
                  </a:ext>
                </a:extLst>
              </p:cNvPr>
              <p:cNvGrpSpPr/>
              <p:nvPr/>
            </p:nvGrpSpPr>
            <p:grpSpPr>
              <a:xfrm>
                <a:off x="3694490" y="2743871"/>
                <a:ext cx="2920287" cy="2081097"/>
                <a:chOff x="3962400" y="1372593"/>
                <a:chExt cx="3649489" cy="2424257"/>
              </a:xfrm>
            </p:grpSpPr>
            <p:pic>
              <p:nvPicPr>
                <p:cNvPr id="11" name="Picture 10">
                  <a:extLst>
                    <a:ext uri="{FF2B5EF4-FFF2-40B4-BE49-F238E27FC236}">
                      <a16:creationId xmlns:a16="http://schemas.microsoft.com/office/drawing/2014/main" id="{6E97AE22-6F7A-3B4C-81CD-6242BC07E9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078"/>
                <a:stretch/>
              </p:blipFill>
              <p:spPr>
                <a:xfrm>
                  <a:off x="3962400" y="1372593"/>
                  <a:ext cx="3479889" cy="2424257"/>
                </a:xfrm>
                <a:prstGeom prst="rect">
                  <a:avLst/>
                </a:prstGeom>
              </p:spPr>
            </p:pic>
            <p:sp>
              <p:nvSpPr>
                <p:cNvPr id="12" name="TextBox 11">
                  <a:extLst>
                    <a:ext uri="{FF2B5EF4-FFF2-40B4-BE49-F238E27FC236}">
                      <a16:creationId xmlns:a16="http://schemas.microsoft.com/office/drawing/2014/main" id="{49B23CEC-BB32-8C48-AFBD-53B0E693E987}"/>
                    </a:ext>
                  </a:extLst>
                </p:cNvPr>
                <p:cNvSpPr txBox="1"/>
                <p:nvPr/>
              </p:nvSpPr>
              <p:spPr>
                <a:xfrm>
                  <a:off x="6006745" y="1773932"/>
                  <a:ext cx="1328387" cy="358528"/>
                </a:xfrm>
                <a:prstGeom prst="rect">
                  <a:avLst/>
                </a:prstGeom>
                <a:noFill/>
                <a:ln>
                  <a:noFill/>
                </a:ln>
              </p:spPr>
              <p:txBody>
                <a:bodyPr wrap="square" rtlCol="0">
                  <a:spAutoFit/>
                </a:bodyPr>
                <a:lstStyle/>
                <a:p>
                  <a:pPr algn="ctr"/>
                  <a:r>
                    <a:rPr lang="en-US" sz="1400" dirty="0">
                      <a:solidFill>
                        <a:srgbClr val="0432FF"/>
                      </a:solidFill>
                    </a:rPr>
                    <a:t>DA, gliders</a:t>
                  </a:r>
                </a:p>
              </p:txBody>
            </p:sp>
            <p:sp>
              <p:nvSpPr>
                <p:cNvPr id="13" name="TextBox 12">
                  <a:extLst>
                    <a:ext uri="{FF2B5EF4-FFF2-40B4-BE49-F238E27FC236}">
                      <a16:creationId xmlns:a16="http://schemas.microsoft.com/office/drawing/2014/main" id="{10DFFF0D-3ACB-BD4C-AD69-30DC7516DE6F}"/>
                    </a:ext>
                  </a:extLst>
                </p:cNvPr>
                <p:cNvSpPr txBox="1"/>
                <p:nvPr/>
              </p:nvSpPr>
              <p:spPr>
                <a:xfrm>
                  <a:off x="5986059" y="2020531"/>
                  <a:ext cx="1625830" cy="358528"/>
                </a:xfrm>
                <a:prstGeom prst="rect">
                  <a:avLst/>
                </a:prstGeom>
                <a:noFill/>
              </p:spPr>
              <p:txBody>
                <a:bodyPr wrap="square" rtlCol="0">
                  <a:spAutoFit/>
                </a:bodyPr>
                <a:lstStyle/>
                <a:p>
                  <a:pPr algn="ctr"/>
                  <a:r>
                    <a:rPr lang="en-US" sz="1400" dirty="0">
                      <a:solidFill>
                        <a:schemeClr val="bg1"/>
                      </a:solidFill>
                    </a:rPr>
                    <a:t>DA, no gliders </a:t>
                  </a:r>
                </a:p>
              </p:txBody>
            </p:sp>
          </p:grpSp>
          <p:sp>
            <p:nvSpPr>
              <p:cNvPr id="9" name="TextBox 8">
                <a:extLst>
                  <a:ext uri="{FF2B5EF4-FFF2-40B4-BE49-F238E27FC236}">
                    <a16:creationId xmlns:a16="http://schemas.microsoft.com/office/drawing/2014/main" id="{0984527D-0589-8D4C-951F-43992AA9E003}"/>
                  </a:ext>
                </a:extLst>
              </p:cNvPr>
              <p:cNvSpPr txBox="1"/>
              <p:nvPr/>
            </p:nvSpPr>
            <p:spPr>
              <a:xfrm>
                <a:off x="5383942" y="2850471"/>
                <a:ext cx="1095123" cy="307777"/>
              </a:xfrm>
              <a:prstGeom prst="rect">
                <a:avLst/>
              </a:prstGeom>
              <a:noFill/>
            </p:spPr>
            <p:txBody>
              <a:bodyPr wrap="square" rtlCol="0">
                <a:spAutoFit/>
              </a:bodyPr>
              <a:lstStyle/>
              <a:p>
                <a:r>
                  <a:rPr lang="en-US" sz="1400" dirty="0">
                    <a:solidFill>
                      <a:srgbClr val="FF00FF"/>
                    </a:solidFill>
                  </a:rPr>
                  <a:t>Observation</a:t>
                </a:r>
              </a:p>
            </p:txBody>
          </p:sp>
          <p:cxnSp>
            <p:nvCxnSpPr>
              <p:cNvPr id="16" name="Straight Connector 15">
                <a:extLst>
                  <a:ext uri="{FF2B5EF4-FFF2-40B4-BE49-F238E27FC236}">
                    <a16:creationId xmlns:a16="http://schemas.microsoft.com/office/drawing/2014/main" id="{897C9B5C-435E-C140-8E63-B1C6A23E20B7}"/>
                  </a:ext>
                </a:extLst>
              </p:cNvPr>
              <p:cNvCxnSpPr>
                <a:cxnSpLocks/>
              </p:cNvCxnSpPr>
              <p:nvPr/>
            </p:nvCxnSpPr>
            <p:spPr>
              <a:xfrm>
                <a:off x="5169292" y="3021981"/>
                <a:ext cx="211873" cy="0"/>
              </a:xfrm>
              <a:prstGeom prst="line">
                <a:avLst/>
              </a:prstGeom>
              <a:ln w="1905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B1AE58-39F0-3746-81A8-F1F6CE19B62A}"/>
                  </a:ext>
                </a:extLst>
              </p:cNvPr>
              <p:cNvCxnSpPr>
                <a:cxnSpLocks/>
              </p:cNvCxnSpPr>
              <p:nvPr/>
            </p:nvCxnSpPr>
            <p:spPr>
              <a:xfrm>
                <a:off x="5187880" y="3230136"/>
                <a:ext cx="211873" cy="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850F94-3245-0A42-BB8B-E80A58A160BE}"/>
                  </a:ext>
                </a:extLst>
              </p:cNvPr>
              <p:cNvCxnSpPr>
                <a:cxnSpLocks/>
              </p:cNvCxnSpPr>
              <p:nvPr/>
            </p:nvCxnSpPr>
            <p:spPr>
              <a:xfrm>
                <a:off x="5196014" y="3443868"/>
                <a:ext cx="211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 name="Title 14">
            <a:extLst>
              <a:ext uri="{FF2B5EF4-FFF2-40B4-BE49-F238E27FC236}">
                <a16:creationId xmlns:a16="http://schemas.microsoft.com/office/drawing/2014/main" id="{1C3E6567-0B08-544B-B9E1-62C373E5A5F4}"/>
              </a:ext>
            </a:extLst>
          </p:cNvPr>
          <p:cNvSpPr>
            <a:spLocks noGrp="1"/>
          </p:cNvSpPr>
          <p:nvPr>
            <p:ph type="title"/>
          </p:nvPr>
        </p:nvSpPr>
        <p:spPr/>
        <p:txBody>
          <a:bodyPr/>
          <a:lstStyle/>
          <a:p>
            <a:pPr algn="ctr"/>
            <a:r>
              <a:rPr lang="en-US" dirty="0"/>
              <a:t>Ongoing and Future Work</a:t>
            </a:r>
          </a:p>
        </p:txBody>
      </p:sp>
    </p:spTree>
    <p:extLst>
      <p:ext uri="{BB962C8B-B14F-4D97-AF65-F5344CB8AC3E}">
        <p14:creationId xmlns:p14="http://schemas.microsoft.com/office/powerpoint/2010/main" val="378287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CCCD3-8CB8-7241-94AD-078F9D02CB94}"/>
              </a:ext>
            </a:extLst>
          </p:cNvPr>
          <p:cNvSpPr txBox="1"/>
          <p:nvPr/>
        </p:nvSpPr>
        <p:spPr>
          <a:xfrm>
            <a:off x="293277" y="716042"/>
            <a:ext cx="8562169" cy="5632311"/>
          </a:xfrm>
          <a:prstGeom prst="rect">
            <a:avLst/>
          </a:prstGeom>
          <a:noFill/>
        </p:spPr>
        <p:txBody>
          <a:bodyPr wrap="square" rtlCol="0">
            <a:spAutoFit/>
          </a:bodyPr>
          <a:lstStyle/>
          <a:p>
            <a:pPr marL="342900" indent="-342900">
              <a:buFont typeface="Arial" panose="020B0604020202020204" pitchFamily="34" charset="0"/>
              <a:buChar char="•"/>
            </a:pPr>
            <a:r>
              <a:rPr lang="en-US" sz="3000" dirty="0">
                <a:latin typeface="Rockwell" panose="02060603020205020403" pitchFamily="18" charset="77"/>
              </a:rPr>
              <a:t>The data assimilation ahead of a storm is critical to ensure that the models have the right initial vertical stratification</a:t>
            </a:r>
          </a:p>
          <a:p>
            <a:pPr marL="342900" indent="-342900">
              <a:buFont typeface="Arial" panose="020B0604020202020204" pitchFamily="34" charset="0"/>
              <a:buChar char="•"/>
            </a:pPr>
            <a:r>
              <a:rPr lang="en-US" sz="3000" dirty="0">
                <a:latin typeface="Rockwell" panose="02060603020205020403" pitchFamily="18" charset="77"/>
              </a:rPr>
              <a:t>The length of the assimilation cycle in NCODA needs to be short enough to be able to capture the rapid ocean response during a hurricane</a:t>
            </a:r>
          </a:p>
          <a:p>
            <a:pPr marL="342900" indent="-342900">
              <a:buFont typeface="Arial" panose="020B0604020202020204" pitchFamily="34" charset="0"/>
              <a:buChar char="•"/>
            </a:pPr>
            <a:r>
              <a:rPr lang="en-US" sz="3000" dirty="0">
                <a:latin typeface="Rockwell" panose="02060603020205020403" pitchFamily="18" charset="77"/>
              </a:rPr>
              <a:t>The ocean models underneath the NOAA hurricane forecasting models are not getting the benefit of DA though GOFS/NCODA</a:t>
            </a:r>
          </a:p>
          <a:p>
            <a:pPr marL="342900" indent="-342900">
              <a:buFont typeface="Arial" panose="020B0604020202020204" pitchFamily="34" charset="0"/>
              <a:buChar char="•"/>
            </a:pPr>
            <a:r>
              <a:rPr lang="en-US" sz="3000" dirty="0">
                <a:latin typeface="Rockwell" panose="02060603020205020403" pitchFamily="18" charset="77"/>
              </a:rPr>
              <a:t>We will continue collaborating with NCEP and NRL during the 2019 hurricane season</a:t>
            </a:r>
          </a:p>
        </p:txBody>
      </p:sp>
      <p:sp>
        <p:nvSpPr>
          <p:cNvPr id="6" name="Title 5">
            <a:extLst>
              <a:ext uri="{FF2B5EF4-FFF2-40B4-BE49-F238E27FC236}">
                <a16:creationId xmlns:a16="http://schemas.microsoft.com/office/drawing/2014/main" id="{77A78442-6DF3-7844-94B1-8BC686E817EA}"/>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168498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D4434C-63A6-3144-B54B-D1304C092F2B}"/>
              </a:ext>
            </a:extLst>
          </p:cNvPr>
          <p:cNvPicPr>
            <a:picLocks noChangeAspect="1"/>
          </p:cNvPicPr>
          <p:nvPr/>
        </p:nvPicPr>
        <p:blipFill>
          <a:blip r:embed="rId3"/>
          <a:stretch>
            <a:fillRect/>
          </a:stretch>
        </p:blipFill>
        <p:spPr>
          <a:xfrm>
            <a:off x="1451123" y="1299868"/>
            <a:ext cx="6241754" cy="4258263"/>
          </a:xfrm>
          <a:prstGeom prst="rect">
            <a:avLst/>
          </a:prstGeom>
        </p:spPr>
      </p:pic>
      <p:sp>
        <p:nvSpPr>
          <p:cNvPr id="3" name="TextBox 2">
            <a:extLst>
              <a:ext uri="{FF2B5EF4-FFF2-40B4-BE49-F238E27FC236}">
                <a16:creationId xmlns:a16="http://schemas.microsoft.com/office/drawing/2014/main" id="{761314DC-EA0B-C944-9216-8EA323561960}"/>
              </a:ext>
            </a:extLst>
          </p:cNvPr>
          <p:cNvSpPr txBox="1"/>
          <p:nvPr/>
        </p:nvSpPr>
        <p:spPr>
          <a:xfrm>
            <a:off x="1976071" y="675003"/>
            <a:ext cx="5191858" cy="646331"/>
          </a:xfrm>
          <a:prstGeom prst="rect">
            <a:avLst/>
          </a:prstGeom>
          <a:noFill/>
        </p:spPr>
        <p:txBody>
          <a:bodyPr wrap="square" rtlCol="0">
            <a:spAutoFit/>
          </a:bodyPr>
          <a:lstStyle/>
          <a:p>
            <a:pPr algn="ctr"/>
            <a:r>
              <a:rPr lang="en-US" sz="3600" dirty="0"/>
              <a:t>After Hurricane Michael</a:t>
            </a:r>
          </a:p>
        </p:txBody>
      </p:sp>
      <p:sp>
        <p:nvSpPr>
          <p:cNvPr id="4" name="TextBox 3">
            <a:extLst>
              <a:ext uri="{FF2B5EF4-FFF2-40B4-BE49-F238E27FC236}">
                <a16:creationId xmlns:a16="http://schemas.microsoft.com/office/drawing/2014/main" id="{DAC9C3CF-F456-454F-9565-BF412C492976}"/>
              </a:ext>
            </a:extLst>
          </p:cNvPr>
          <p:cNvSpPr txBox="1"/>
          <p:nvPr/>
        </p:nvSpPr>
        <p:spPr>
          <a:xfrm>
            <a:off x="1451123" y="5648172"/>
            <a:ext cx="4679101"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Category 5 at landfall</a:t>
            </a:r>
          </a:p>
          <a:p>
            <a:pPr marL="285750" indent="-285750">
              <a:buFont typeface="Arial" panose="020B0604020202020204" pitchFamily="34" charset="0"/>
              <a:buChar char="•"/>
            </a:pPr>
            <a:r>
              <a:rPr lang="en-US" sz="2400" dirty="0"/>
              <a:t>Storm surge 7.7 feet</a:t>
            </a:r>
          </a:p>
          <a:p>
            <a:pPr marL="285750" indent="-285750">
              <a:buFont typeface="Arial" panose="020B0604020202020204" pitchFamily="34" charset="0"/>
              <a:buChar char="•"/>
            </a:pPr>
            <a:r>
              <a:rPr lang="en-US" sz="2400" dirty="0"/>
              <a:t>Total cost estimated as $25 billion</a:t>
            </a:r>
          </a:p>
        </p:txBody>
      </p:sp>
      <p:sp>
        <p:nvSpPr>
          <p:cNvPr id="6" name="Title 5">
            <a:extLst>
              <a:ext uri="{FF2B5EF4-FFF2-40B4-BE49-F238E27FC236}">
                <a16:creationId xmlns:a16="http://schemas.microsoft.com/office/drawing/2014/main" id="{A4660E5D-5BEC-E340-B045-2B80C741D24C}"/>
              </a:ext>
            </a:extLst>
          </p:cNvPr>
          <p:cNvSpPr>
            <a:spLocks noGrp="1"/>
          </p:cNvSpPr>
          <p:nvPr>
            <p:ph type="title"/>
          </p:nvPr>
        </p:nvSpPr>
        <p:spPr/>
        <p:txBody>
          <a:bodyPr/>
          <a:lstStyle/>
          <a:p>
            <a:pPr algn="ctr"/>
            <a:r>
              <a:rPr lang="en-US" dirty="0"/>
              <a:t>Mexico Beach</a:t>
            </a:r>
          </a:p>
        </p:txBody>
      </p:sp>
    </p:spTree>
    <p:extLst>
      <p:ext uri="{BB962C8B-B14F-4D97-AF65-F5344CB8AC3E}">
        <p14:creationId xmlns:p14="http://schemas.microsoft.com/office/powerpoint/2010/main" val="207376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391A1C-A718-C04A-9EE1-E704F80C22DF}"/>
              </a:ext>
            </a:extLst>
          </p:cNvPr>
          <p:cNvCxnSpPr>
            <a:cxnSpLocks/>
          </p:cNvCxnSpPr>
          <p:nvPr/>
        </p:nvCxnSpPr>
        <p:spPr>
          <a:xfrm flipV="1">
            <a:off x="1839433" y="4423144"/>
            <a:ext cx="265814" cy="1063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DCDAD9-9709-484F-98DE-7279972BE246}"/>
              </a:ext>
            </a:extLst>
          </p:cNvPr>
          <p:cNvCxnSpPr>
            <a:cxnSpLocks/>
          </p:cNvCxnSpPr>
          <p:nvPr/>
        </p:nvCxnSpPr>
        <p:spPr>
          <a:xfrm flipV="1">
            <a:off x="2115880" y="4231758"/>
            <a:ext cx="265813" cy="1913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3E68EB-9EA4-604C-9B1F-8EC1A8E012B2}"/>
              </a:ext>
            </a:extLst>
          </p:cNvPr>
          <p:cNvCxnSpPr>
            <a:cxnSpLocks/>
          </p:cNvCxnSpPr>
          <p:nvPr/>
        </p:nvCxnSpPr>
        <p:spPr>
          <a:xfrm flipV="1">
            <a:off x="2392326" y="4093535"/>
            <a:ext cx="297711" cy="1050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2B07A5-5C1C-7247-8B40-A613DC110371}"/>
              </a:ext>
            </a:extLst>
          </p:cNvPr>
          <p:cNvSpPr/>
          <p:nvPr/>
        </p:nvSpPr>
        <p:spPr>
          <a:xfrm>
            <a:off x="1133504" y="5193761"/>
            <a:ext cx="3364639" cy="369332"/>
          </a:xfrm>
          <a:prstGeom prst="rect">
            <a:avLst/>
          </a:prstGeom>
        </p:spPr>
        <p:txBody>
          <a:bodyPr wrap="none">
            <a:spAutoFit/>
          </a:bodyPr>
          <a:lstStyle/>
          <a:p>
            <a:r>
              <a:rPr lang="en-US" dirty="0">
                <a:solidFill>
                  <a:schemeClr val="bg1"/>
                </a:solidFill>
              </a:rPr>
              <a:t>https://</a:t>
            </a:r>
            <a:r>
              <a:rPr lang="en-US" dirty="0" err="1">
                <a:solidFill>
                  <a:schemeClr val="bg1"/>
                </a:solidFill>
              </a:rPr>
              <a:t>www.emc.ncep.noaa.gov</a:t>
            </a:r>
            <a:r>
              <a:rPr lang="en-US" dirty="0">
                <a:solidFill>
                  <a:schemeClr val="bg1"/>
                </a:solidFill>
              </a:rPr>
              <a:t>/</a:t>
            </a:r>
          </a:p>
        </p:txBody>
      </p:sp>
      <p:sp>
        <p:nvSpPr>
          <p:cNvPr id="17" name="TextBox 16">
            <a:extLst>
              <a:ext uri="{FF2B5EF4-FFF2-40B4-BE49-F238E27FC236}">
                <a16:creationId xmlns:a16="http://schemas.microsoft.com/office/drawing/2014/main" id="{2BB1A005-EEFF-5148-98EC-E2C85FC8CAC5}"/>
              </a:ext>
            </a:extLst>
          </p:cNvPr>
          <p:cNvSpPr txBox="1"/>
          <p:nvPr/>
        </p:nvSpPr>
        <p:spPr>
          <a:xfrm>
            <a:off x="464731" y="5611396"/>
            <a:ext cx="8365367" cy="830997"/>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Rockwell" panose="02060603020205020403" pitchFamily="18" charset="77"/>
              </a:rPr>
              <a:t>None of the models forecasted the rapid intensification</a:t>
            </a:r>
          </a:p>
          <a:p>
            <a:pPr marL="457200" indent="-457200">
              <a:buFont typeface="Arial" panose="020B0604020202020204" pitchFamily="34" charset="0"/>
              <a:buChar char="•"/>
            </a:pPr>
            <a:r>
              <a:rPr lang="en-US" sz="2400" dirty="0">
                <a:latin typeface="Rockwell" panose="02060603020205020403" pitchFamily="18" charset="77"/>
              </a:rPr>
              <a:t>Official forecast predicted a cat 2 at landfall</a:t>
            </a:r>
          </a:p>
        </p:txBody>
      </p:sp>
      <p:cxnSp>
        <p:nvCxnSpPr>
          <p:cNvPr id="19" name="Straight Connector 18">
            <a:extLst>
              <a:ext uri="{FF2B5EF4-FFF2-40B4-BE49-F238E27FC236}">
                <a16:creationId xmlns:a16="http://schemas.microsoft.com/office/drawing/2014/main" id="{DD94425A-892F-A34E-850A-478DF5C306D8}"/>
              </a:ext>
            </a:extLst>
          </p:cNvPr>
          <p:cNvCxnSpPr>
            <a:cxnSpLocks/>
          </p:cNvCxnSpPr>
          <p:nvPr/>
        </p:nvCxnSpPr>
        <p:spPr>
          <a:xfrm flipV="1">
            <a:off x="2124697" y="3925229"/>
            <a:ext cx="267629" cy="892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77E5D9-2F98-FF49-BAB6-6FF042B8F091}"/>
              </a:ext>
            </a:extLst>
          </p:cNvPr>
          <p:cNvCxnSpPr>
            <a:cxnSpLocks/>
          </p:cNvCxnSpPr>
          <p:nvPr/>
        </p:nvCxnSpPr>
        <p:spPr>
          <a:xfrm flipV="1">
            <a:off x="2411257" y="3713356"/>
            <a:ext cx="267629" cy="2007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56C60F-0F2E-1E4F-9F2A-410BDA5A40B4}"/>
              </a:ext>
            </a:extLst>
          </p:cNvPr>
          <p:cNvCxnSpPr>
            <a:cxnSpLocks/>
          </p:cNvCxnSpPr>
          <p:nvPr/>
        </p:nvCxnSpPr>
        <p:spPr>
          <a:xfrm flipV="1">
            <a:off x="2678886" y="3607866"/>
            <a:ext cx="265036" cy="1003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208C08-9395-044F-960B-5A87742EAE0D}"/>
              </a:ext>
            </a:extLst>
          </p:cNvPr>
          <p:cNvCxnSpPr>
            <a:cxnSpLocks/>
          </p:cNvCxnSpPr>
          <p:nvPr/>
        </p:nvCxnSpPr>
        <p:spPr>
          <a:xfrm flipV="1">
            <a:off x="2943922" y="3487536"/>
            <a:ext cx="267629" cy="1212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6476B0F-2D55-1A4A-9CFD-08A10AE37BED}"/>
              </a:ext>
            </a:extLst>
          </p:cNvPr>
          <p:cNvCxnSpPr>
            <a:cxnSpLocks/>
          </p:cNvCxnSpPr>
          <p:nvPr/>
        </p:nvCxnSpPr>
        <p:spPr>
          <a:xfrm flipV="1">
            <a:off x="2148815" y="3959202"/>
            <a:ext cx="392366" cy="390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F56972C1-3C20-B142-99C1-321C4DBBCA6F}"/>
              </a:ext>
            </a:extLst>
          </p:cNvPr>
          <p:cNvGrpSpPr/>
          <p:nvPr/>
        </p:nvGrpSpPr>
        <p:grpSpPr>
          <a:xfrm>
            <a:off x="1135867" y="720586"/>
            <a:ext cx="6876989" cy="4756278"/>
            <a:chOff x="1133504" y="806815"/>
            <a:chExt cx="6876989" cy="4756278"/>
          </a:xfrm>
        </p:grpSpPr>
        <p:grpSp>
          <p:nvGrpSpPr>
            <p:cNvPr id="48" name="Group 47">
              <a:extLst>
                <a:ext uri="{FF2B5EF4-FFF2-40B4-BE49-F238E27FC236}">
                  <a16:creationId xmlns:a16="http://schemas.microsoft.com/office/drawing/2014/main" id="{E576A098-0FC8-EA47-A14F-48B591A5F6BB}"/>
                </a:ext>
              </a:extLst>
            </p:cNvPr>
            <p:cNvGrpSpPr/>
            <p:nvPr/>
          </p:nvGrpSpPr>
          <p:grpSpPr>
            <a:xfrm>
              <a:off x="1133504" y="806815"/>
              <a:ext cx="6876989" cy="4756278"/>
              <a:chOff x="1133504" y="806815"/>
              <a:chExt cx="6876989" cy="4756278"/>
            </a:xfrm>
          </p:grpSpPr>
          <p:pic>
            <p:nvPicPr>
              <p:cNvPr id="16" name="Picture 15">
                <a:extLst>
                  <a:ext uri="{FF2B5EF4-FFF2-40B4-BE49-F238E27FC236}">
                    <a16:creationId xmlns:a16="http://schemas.microsoft.com/office/drawing/2014/main" id="{66FF4046-6DEC-7C4C-B2CC-2E0E27E765E0}"/>
                  </a:ext>
                </a:extLst>
              </p:cNvPr>
              <p:cNvPicPr>
                <a:picLocks noChangeAspect="1"/>
              </p:cNvPicPr>
              <p:nvPr/>
            </p:nvPicPr>
            <p:blipFill>
              <a:blip r:embed="rId3"/>
              <a:stretch>
                <a:fillRect/>
              </a:stretch>
            </p:blipFill>
            <p:spPr>
              <a:xfrm>
                <a:off x="1133504" y="806815"/>
                <a:ext cx="6876989" cy="4756278"/>
              </a:xfrm>
              <a:prstGeom prst="rect">
                <a:avLst/>
              </a:prstGeom>
            </p:spPr>
          </p:pic>
          <p:cxnSp>
            <p:nvCxnSpPr>
              <p:cNvPr id="37" name="Straight Connector 36">
                <a:extLst>
                  <a:ext uri="{FF2B5EF4-FFF2-40B4-BE49-F238E27FC236}">
                    <a16:creationId xmlns:a16="http://schemas.microsoft.com/office/drawing/2014/main" id="{A2DE640A-7F20-394B-BB10-E9DFB5A69B59}"/>
                  </a:ext>
                </a:extLst>
              </p:cNvPr>
              <p:cNvCxnSpPr>
                <a:cxnSpLocks/>
              </p:cNvCxnSpPr>
              <p:nvPr/>
            </p:nvCxnSpPr>
            <p:spPr>
              <a:xfrm flipV="1">
                <a:off x="2541181" y="3340393"/>
                <a:ext cx="1618224" cy="6039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D60635-2553-9944-A273-F890FFACE81E}"/>
                  </a:ext>
                </a:extLst>
              </p:cNvPr>
              <p:cNvCxnSpPr>
                <a:cxnSpLocks/>
              </p:cNvCxnSpPr>
              <p:nvPr/>
            </p:nvCxnSpPr>
            <p:spPr>
              <a:xfrm flipV="1">
                <a:off x="4159405" y="3224605"/>
                <a:ext cx="971295" cy="115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42B13B-24E0-924F-9DEF-295ACD630CE1}"/>
                  </a:ext>
                </a:extLst>
              </p:cNvPr>
              <p:cNvCxnSpPr>
                <a:cxnSpLocks/>
              </p:cNvCxnSpPr>
              <p:nvPr/>
            </p:nvCxnSpPr>
            <p:spPr>
              <a:xfrm>
                <a:off x="5130380" y="3221810"/>
                <a:ext cx="1069698" cy="703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99480CF-E2B9-FD41-8177-E3B0E322DB13}"/>
                  </a:ext>
                </a:extLst>
              </p:cNvPr>
              <p:cNvCxnSpPr>
                <a:cxnSpLocks/>
              </p:cNvCxnSpPr>
              <p:nvPr/>
            </p:nvCxnSpPr>
            <p:spPr>
              <a:xfrm flipV="1">
                <a:off x="6200078" y="3813717"/>
                <a:ext cx="959824" cy="100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5CA9E89D-443B-F344-89F3-3AC43128D3C3}"/>
                </a:ext>
              </a:extLst>
            </p:cNvPr>
            <p:cNvCxnSpPr>
              <a:cxnSpLocks/>
            </p:cNvCxnSpPr>
            <p:nvPr/>
          </p:nvCxnSpPr>
          <p:spPr>
            <a:xfrm flipV="1">
              <a:off x="2134810" y="3959202"/>
              <a:ext cx="406371" cy="72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07E262E2-963B-B84D-94AD-5F67956DC5C4}"/>
              </a:ext>
            </a:extLst>
          </p:cNvPr>
          <p:cNvSpPr/>
          <p:nvPr/>
        </p:nvSpPr>
        <p:spPr>
          <a:xfrm>
            <a:off x="1066285" y="5216364"/>
            <a:ext cx="7016151" cy="369332"/>
          </a:xfrm>
          <a:prstGeom prst="rect">
            <a:avLst/>
          </a:prstGeom>
          <a:noFill/>
          <a:ln>
            <a:noFill/>
          </a:ln>
        </p:spPr>
        <p:txBody>
          <a:bodyPr wrap="none">
            <a:spAutoFit/>
          </a:bodyPr>
          <a:lstStyle/>
          <a:p>
            <a:r>
              <a:rPr lang="en-US" dirty="0">
                <a:latin typeface="Rockwell" panose="02060603020205020403" pitchFamily="18" charset="77"/>
              </a:rPr>
              <a:t>https://</a:t>
            </a:r>
            <a:r>
              <a:rPr lang="en-US" dirty="0" err="1">
                <a:latin typeface="Rockwell" panose="02060603020205020403" pitchFamily="18" charset="77"/>
              </a:rPr>
              <a:t>www.emc.ncep.noaa.gov</a:t>
            </a:r>
            <a:r>
              <a:rPr lang="en-US" dirty="0">
                <a:latin typeface="Rockwell" panose="02060603020205020403" pitchFamily="18" charset="77"/>
              </a:rPr>
              <a:t>/</a:t>
            </a:r>
            <a:r>
              <a:rPr lang="en-US" dirty="0" err="1">
                <a:latin typeface="Rockwell" panose="02060603020205020403" pitchFamily="18" charset="77"/>
              </a:rPr>
              <a:t>gc_wmb</a:t>
            </a:r>
            <a:r>
              <a:rPr lang="en-US" dirty="0">
                <a:latin typeface="Rockwell" panose="02060603020205020403" pitchFamily="18" charset="77"/>
              </a:rPr>
              <a:t>/</a:t>
            </a:r>
            <a:r>
              <a:rPr lang="en-US" dirty="0" err="1">
                <a:latin typeface="Rockwell" panose="02060603020205020403" pitchFamily="18" charset="77"/>
              </a:rPr>
              <a:t>vxt</a:t>
            </a:r>
            <a:r>
              <a:rPr lang="en-US" dirty="0">
                <a:latin typeface="Rockwell" panose="02060603020205020403" pitchFamily="18" charset="77"/>
              </a:rPr>
              <a:t>/HWRF/</a:t>
            </a:r>
            <a:r>
              <a:rPr lang="en-US" dirty="0" err="1">
                <a:latin typeface="Rockwell" panose="02060603020205020403" pitchFamily="18" charset="77"/>
              </a:rPr>
              <a:t>index.php</a:t>
            </a:r>
            <a:endParaRPr lang="en-US" dirty="0">
              <a:latin typeface="Rockwell" panose="02060603020205020403" pitchFamily="18" charset="77"/>
            </a:endParaRPr>
          </a:p>
        </p:txBody>
      </p:sp>
      <p:sp>
        <p:nvSpPr>
          <p:cNvPr id="56" name="TextBox 55">
            <a:extLst>
              <a:ext uri="{FF2B5EF4-FFF2-40B4-BE49-F238E27FC236}">
                <a16:creationId xmlns:a16="http://schemas.microsoft.com/office/drawing/2014/main" id="{7B2764E5-C1A3-644E-B852-82925127791A}"/>
              </a:ext>
            </a:extLst>
          </p:cNvPr>
          <p:cNvSpPr txBox="1"/>
          <p:nvPr/>
        </p:nvSpPr>
        <p:spPr>
          <a:xfrm>
            <a:off x="6766631" y="1050861"/>
            <a:ext cx="1239442" cy="369332"/>
          </a:xfrm>
          <a:prstGeom prst="rect">
            <a:avLst/>
          </a:prstGeom>
          <a:noFill/>
        </p:spPr>
        <p:txBody>
          <a:bodyPr wrap="none" rtlCol="0">
            <a:spAutoFit/>
          </a:bodyPr>
          <a:lstStyle/>
          <a:p>
            <a:r>
              <a:rPr lang="en-US" dirty="0">
                <a:solidFill>
                  <a:schemeClr val="bg1"/>
                </a:solidFill>
              </a:rPr>
              <a:t>Oct 8/2018</a:t>
            </a:r>
          </a:p>
        </p:txBody>
      </p:sp>
      <p:sp>
        <p:nvSpPr>
          <p:cNvPr id="2" name="Title 1">
            <a:extLst>
              <a:ext uri="{FF2B5EF4-FFF2-40B4-BE49-F238E27FC236}">
                <a16:creationId xmlns:a16="http://schemas.microsoft.com/office/drawing/2014/main" id="{C09BBC8B-CCD9-3541-9F53-8F89166EB814}"/>
              </a:ext>
            </a:extLst>
          </p:cNvPr>
          <p:cNvSpPr>
            <a:spLocks noGrp="1"/>
          </p:cNvSpPr>
          <p:nvPr>
            <p:ph type="title"/>
          </p:nvPr>
        </p:nvSpPr>
        <p:spPr/>
        <p:txBody>
          <a:bodyPr/>
          <a:lstStyle/>
          <a:p>
            <a:pPr algn="ctr"/>
            <a:r>
              <a:rPr lang="en-US" dirty="0"/>
              <a:t>Forecast Guidance for Storm Michael</a:t>
            </a:r>
          </a:p>
        </p:txBody>
      </p:sp>
    </p:spTree>
    <p:extLst>
      <p:ext uri="{BB962C8B-B14F-4D97-AF65-F5344CB8AC3E}">
        <p14:creationId xmlns:p14="http://schemas.microsoft.com/office/powerpoint/2010/main" val="335151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nhc.noaa.gov/verification/figs/ALtkerrtrd.jpg">
            <a:extLst>
              <a:ext uri="{FF2B5EF4-FFF2-40B4-BE49-F238E27FC236}">
                <a16:creationId xmlns:a16="http://schemas.microsoft.com/office/drawing/2014/main" id="{172D83A7-C70C-DE43-ACF4-0A827C39F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3" r="3794" b="1091"/>
          <a:stretch/>
        </p:blipFill>
        <p:spPr bwMode="auto">
          <a:xfrm>
            <a:off x="150327" y="809011"/>
            <a:ext cx="4337087" cy="3511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nhc.noaa.gov/verification/figs/ALinerrtrd.jpg">
            <a:extLst>
              <a:ext uri="{FF2B5EF4-FFF2-40B4-BE49-F238E27FC236}">
                <a16:creationId xmlns:a16="http://schemas.microsoft.com/office/drawing/2014/main" id="{AAB5EA7F-119B-5849-ADD6-66F34DD2E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50" r="6953" b="3180"/>
          <a:stretch/>
        </p:blipFill>
        <p:spPr bwMode="auto">
          <a:xfrm>
            <a:off x="4708464" y="839228"/>
            <a:ext cx="4239489" cy="35115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0E23C36-FC77-F347-B997-546C2AC0E7FF}"/>
              </a:ext>
            </a:extLst>
          </p:cNvPr>
          <p:cNvSpPr/>
          <p:nvPr/>
        </p:nvSpPr>
        <p:spPr>
          <a:xfrm>
            <a:off x="468351" y="4350786"/>
            <a:ext cx="8207298" cy="2462213"/>
          </a:xfrm>
          <a:prstGeom prst="rect">
            <a:avLst/>
          </a:prstGeom>
        </p:spPr>
        <p:txBody>
          <a:bodyPr wrap="square">
            <a:spAutoFit/>
          </a:bodyPr>
          <a:lstStyle/>
          <a:p>
            <a:r>
              <a:rPr lang="en-US" sz="2200" dirty="0">
                <a:latin typeface="Rockwell" panose="02060603020205020403" pitchFamily="18" charset="77"/>
                <a:ea typeface=""/>
                <a:cs typeface=""/>
              </a:rPr>
              <a:t>Limitations on Hurricane Intensity Improvement</a:t>
            </a:r>
          </a:p>
          <a:p>
            <a:pPr marL="285750" indent="-285750">
              <a:buFont typeface="Arial" charset="0"/>
              <a:buChar char="•"/>
            </a:pPr>
            <a:r>
              <a:rPr lang="en-US" sz="2200" dirty="0">
                <a:latin typeface="Rockwell" panose="02060603020205020403" pitchFamily="18" charset="77"/>
                <a:ea typeface=""/>
                <a:cs typeface=""/>
              </a:rPr>
              <a:t>Computing resources and model resolution (</a:t>
            </a:r>
            <a:r>
              <a:rPr lang="it-IT" sz="2200" dirty="0" err="1">
                <a:latin typeface="Rockwell" panose="02060603020205020403" pitchFamily="18" charset="77"/>
                <a:ea typeface=""/>
                <a:cs typeface=""/>
              </a:rPr>
              <a:t>Rotunno</a:t>
            </a:r>
            <a:r>
              <a:rPr lang="it-IT" sz="2200" dirty="0">
                <a:latin typeface="Rockwell" panose="02060603020205020403" pitchFamily="18" charset="77"/>
                <a:ea typeface=""/>
                <a:cs typeface=""/>
              </a:rPr>
              <a:t> et al., 2009)</a:t>
            </a:r>
            <a:endParaRPr lang="en-US" sz="2200" dirty="0">
              <a:latin typeface="Rockwell" panose="02060603020205020403" pitchFamily="18" charset="77"/>
              <a:ea typeface=""/>
              <a:cs typeface=""/>
            </a:endParaRPr>
          </a:p>
          <a:p>
            <a:pPr marL="285750" indent="-285750">
              <a:buFont typeface="Arial" charset="0"/>
              <a:buChar char="•"/>
            </a:pPr>
            <a:r>
              <a:rPr lang="en-US" sz="2200" dirty="0">
                <a:latin typeface="Rockwell" panose="02060603020205020403" pitchFamily="18" charset="77"/>
                <a:ea typeface=""/>
                <a:cs typeface=""/>
              </a:rPr>
              <a:t>Poor understanding of the atmospheric boundary layer (</a:t>
            </a:r>
            <a:r>
              <a:rPr lang="nb-NO" sz="2200" dirty="0" err="1">
                <a:latin typeface="Rockwell" panose="02060603020205020403" pitchFamily="18" charset="77"/>
                <a:ea typeface=""/>
                <a:cs typeface=""/>
              </a:rPr>
              <a:t>Nolan</a:t>
            </a:r>
            <a:r>
              <a:rPr lang="nb-NO" sz="2200" dirty="0">
                <a:latin typeface="Rockwell" panose="02060603020205020403" pitchFamily="18" charset="77"/>
                <a:ea typeface=""/>
                <a:cs typeface=""/>
              </a:rPr>
              <a:t> et al., 2009; Andreas et al., 2015)</a:t>
            </a:r>
            <a:endParaRPr lang="en-US" sz="2200" dirty="0">
              <a:latin typeface="Rockwell" panose="02060603020205020403" pitchFamily="18" charset="77"/>
              <a:ea typeface=""/>
              <a:cs typeface=""/>
            </a:endParaRPr>
          </a:p>
          <a:p>
            <a:pPr marL="285750" indent="-285750">
              <a:buFont typeface="Arial" charset="0"/>
              <a:buChar char="•"/>
            </a:pPr>
            <a:r>
              <a:rPr lang="en-US" sz="2200" dirty="0">
                <a:latin typeface="Rockwell" panose="02060603020205020403" pitchFamily="18" charset="77"/>
                <a:ea typeface=""/>
                <a:cs typeface=""/>
              </a:rPr>
              <a:t>Difficulty in modeling the</a:t>
            </a:r>
            <a:r>
              <a:rPr lang="en-US" sz="2200" u="sng" dirty="0">
                <a:latin typeface="Rockwell" panose="02060603020205020403" pitchFamily="18" charset="77"/>
                <a:ea typeface=""/>
                <a:cs typeface=""/>
              </a:rPr>
              <a:t> </a:t>
            </a:r>
            <a:r>
              <a:rPr lang="en-US" sz="2200" u="sng" dirty="0">
                <a:solidFill>
                  <a:schemeClr val="accent2"/>
                </a:solidFill>
                <a:latin typeface="Rockwell" panose="02060603020205020403" pitchFamily="18" charset="77"/>
                <a:ea typeface=""/>
                <a:cs typeface=""/>
              </a:rPr>
              <a:t>upper ocean response </a:t>
            </a:r>
            <a:r>
              <a:rPr lang="en-US" sz="2200" dirty="0">
                <a:latin typeface="Rockwell" panose="02060603020205020403" pitchFamily="18" charset="77"/>
                <a:ea typeface=""/>
                <a:cs typeface=""/>
              </a:rPr>
              <a:t>to storm forcing (</a:t>
            </a:r>
            <a:r>
              <a:rPr lang="en-US" sz="2200" dirty="0" err="1">
                <a:latin typeface="Rockwell" panose="02060603020205020403" pitchFamily="18" charset="77"/>
                <a:ea typeface=""/>
                <a:cs typeface=""/>
              </a:rPr>
              <a:t>Yablonsky</a:t>
            </a:r>
            <a:r>
              <a:rPr lang="en-US" sz="2200" dirty="0">
                <a:latin typeface="Rockwell" panose="02060603020205020403" pitchFamily="18" charset="77"/>
                <a:ea typeface=""/>
                <a:cs typeface=""/>
              </a:rPr>
              <a:t> and </a:t>
            </a:r>
            <a:r>
              <a:rPr lang="en-US" sz="2200" dirty="0" err="1">
                <a:latin typeface="Rockwell" panose="02060603020205020403" pitchFamily="18" charset="77"/>
                <a:ea typeface=""/>
                <a:cs typeface=""/>
              </a:rPr>
              <a:t>Ginis</a:t>
            </a:r>
            <a:r>
              <a:rPr lang="en-US" sz="2200" dirty="0">
                <a:latin typeface="Rockwell" panose="02060603020205020403" pitchFamily="18" charset="77"/>
                <a:ea typeface=""/>
                <a:cs typeface=""/>
              </a:rPr>
              <a:t>, 2009). </a:t>
            </a:r>
          </a:p>
        </p:txBody>
      </p:sp>
      <p:sp>
        <p:nvSpPr>
          <p:cNvPr id="8" name="TextBox 7">
            <a:extLst>
              <a:ext uri="{FF2B5EF4-FFF2-40B4-BE49-F238E27FC236}">
                <a16:creationId xmlns:a16="http://schemas.microsoft.com/office/drawing/2014/main" id="{D62B8A35-7712-E042-BCC0-75545F23393F}"/>
              </a:ext>
            </a:extLst>
          </p:cNvPr>
          <p:cNvSpPr txBox="1"/>
          <p:nvPr/>
        </p:nvSpPr>
        <p:spPr>
          <a:xfrm>
            <a:off x="496291" y="3626117"/>
            <a:ext cx="845103" cy="369332"/>
          </a:xfrm>
          <a:prstGeom prst="rect">
            <a:avLst/>
          </a:prstGeom>
          <a:noFill/>
        </p:spPr>
        <p:txBody>
          <a:bodyPr wrap="none" rtlCol="0">
            <a:spAutoFit/>
          </a:bodyPr>
          <a:lstStyle/>
          <a:p>
            <a:r>
              <a:rPr lang="en-US" dirty="0"/>
              <a:t>~ 50%</a:t>
            </a:r>
          </a:p>
        </p:txBody>
      </p:sp>
      <p:sp>
        <p:nvSpPr>
          <p:cNvPr id="9" name="TextBox 8">
            <a:extLst>
              <a:ext uri="{FF2B5EF4-FFF2-40B4-BE49-F238E27FC236}">
                <a16:creationId xmlns:a16="http://schemas.microsoft.com/office/drawing/2014/main" id="{629461A5-9D35-674F-870E-3D9C555B9D95}"/>
              </a:ext>
            </a:extLst>
          </p:cNvPr>
          <p:cNvSpPr txBox="1"/>
          <p:nvPr/>
        </p:nvSpPr>
        <p:spPr>
          <a:xfrm>
            <a:off x="5045245" y="3715771"/>
            <a:ext cx="909223" cy="369332"/>
          </a:xfrm>
          <a:prstGeom prst="rect">
            <a:avLst/>
          </a:prstGeom>
          <a:noFill/>
        </p:spPr>
        <p:txBody>
          <a:bodyPr wrap="none" rtlCol="0">
            <a:spAutoFit/>
          </a:bodyPr>
          <a:lstStyle/>
          <a:p>
            <a:r>
              <a:rPr lang="en-US" dirty="0"/>
              <a:t>~ 15 %</a:t>
            </a:r>
          </a:p>
        </p:txBody>
      </p:sp>
      <p:sp>
        <p:nvSpPr>
          <p:cNvPr id="2" name="Title 1">
            <a:extLst>
              <a:ext uri="{FF2B5EF4-FFF2-40B4-BE49-F238E27FC236}">
                <a16:creationId xmlns:a16="http://schemas.microsoft.com/office/drawing/2014/main" id="{8DC7BE65-A81C-B140-8E3D-574A315D86FF}"/>
              </a:ext>
            </a:extLst>
          </p:cNvPr>
          <p:cNvSpPr>
            <a:spLocks noGrp="1"/>
          </p:cNvSpPr>
          <p:nvPr>
            <p:ph type="title"/>
          </p:nvPr>
        </p:nvSpPr>
        <p:spPr/>
        <p:txBody>
          <a:bodyPr/>
          <a:lstStyle/>
          <a:p>
            <a:pPr algn="ctr"/>
            <a:r>
              <a:rPr lang="en-US" dirty="0"/>
              <a:t>NOAA Annual Operational Suite Review</a:t>
            </a:r>
          </a:p>
        </p:txBody>
      </p:sp>
    </p:spTree>
    <p:extLst>
      <p:ext uri="{BB962C8B-B14F-4D97-AF65-F5344CB8AC3E}">
        <p14:creationId xmlns:p14="http://schemas.microsoft.com/office/powerpoint/2010/main" val="196690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76CFB-FF06-964A-87A0-CEB294D393B8}"/>
              </a:ext>
            </a:extLst>
          </p:cNvPr>
          <p:cNvSpPr txBox="1"/>
          <p:nvPr/>
        </p:nvSpPr>
        <p:spPr>
          <a:xfrm>
            <a:off x="238047" y="738242"/>
            <a:ext cx="87441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ckwell" panose="02060603020205020403" pitchFamily="18" charset="77"/>
              </a:rPr>
              <a:t>Temperature and humidity differences at the air-sea interface control the heat fluxes. </a:t>
            </a:r>
            <a:r>
              <a:rPr lang="en-US" sz="2400" dirty="0">
                <a:solidFill>
                  <a:schemeClr val="accent2"/>
                </a:solidFill>
                <a:latin typeface="Rockwell" panose="02060603020205020403" pitchFamily="18" charset="77"/>
              </a:rPr>
              <a:t>SST is a relevant ocean quantity</a:t>
            </a:r>
          </a:p>
          <a:p>
            <a:pPr marL="285750" indent="-285750">
              <a:buFont typeface="Arial" panose="020B0604020202020204" pitchFamily="34" charset="0"/>
              <a:buChar char="•"/>
            </a:pPr>
            <a:r>
              <a:rPr lang="en-US" sz="2400" dirty="0">
                <a:latin typeface="Rockwell" panose="02060603020205020403" pitchFamily="18" charset="77"/>
              </a:rPr>
              <a:t>During a storm, SST is manly controlled by the storm-induced vertical mixing and the strength of the </a:t>
            </a:r>
            <a:r>
              <a:rPr lang="en-US" sz="2400" dirty="0">
                <a:solidFill>
                  <a:schemeClr val="accent2"/>
                </a:solidFill>
                <a:latin typeface="Rockwell" panose="02060603020205020403" pitchFamily="18" charset="77"/>
              </a:rPr>
              <a:t>vertical stratification</a:t>
            </a:r>
          </a:p>
        </p:txBody>
      </p:sp>
      <p:pic>
        <p:nvPicPr>
          <p:cNvPr id="6" name="Picture 5">
            <a:extLst>
              <a:ext uri="{FF2B5EF4-FFF2-40B4-BE49-F238E27FC236}">
                <a16:creationId xmlns:a16="http://schemas.microsoft.com/office/drawing/2014/main" id="{E8CF2455-9AE3-A14F-9CA4-D91D0E4E8CCE}"/>
              </a:ext>
            </a:extLst>
          </p:cNvPr>
          <p:cNvPicPr>
            <a:picLocks noChangeAspect="1"/>
          </p:cNvPicPr>
          <p:nvPr/>
        </p:nvPicPr>
        <p:blipFill rotWithShape="1">
          <a:blip r:embed="rId3"/>
          <a:srcRect t="1944" b="2839"/>
          <a:stretch/>
        </p:blipFill>
        <p:spPr>
          <a:xfrm>
            <a:off x="2737961" y="2870102"/>
            <a:ext cx="4180802" cy="3846044"/>
          </a:xfrm>
          <a:prstGeom prst="rect">
            <a:avLst/>
          </a:prstGeom>
        </p:spPr>
      </p:pic>
      <p:sp>
        <p:nvSpPr>
          <p:cNvPr id="9" name="TextBox 8">
            <a:extLst>
              <a:ext uri="{FF2B5EF4-FFF2-40B4-BE49-F238E27FC236}">
                <a16:creationId xmlns:a16="http://schemas.microsoft.com/office/drawing/2014/main" id="{4271FD8E-3883-4A4C-9B63-D8C05606EC53}"/>
              </a:ext>
            </a:extLst>
          </p:cNvPr>
          <p:cNvSpPr txBox="1"/>
          <p:nvPr/>
        </p:nvSpPr>
        <p:spPr>
          <a:xfrm>
            <a:off x="603259" y="3978582"/>
            <a:ext cx="1665584" cy="461665"/>
          </a:xfrm>
          <a:prstGeom prst="rect">
            <a:avLst/>
          </a:prstGeom>
          <a:noFill/>
        </p:spPr>
        <p:txBody>
          <a:bodyPr wrap="none" rtlCol="0">
            <a:spAutoFit/>
          </a:bodyPr>
          <a:lstStyle/>
          <a:p>
            <a:r>
              <a:rPr lang="en-US" sz="2400" dirty="0">
                <a:latin typeface="Rockwell" panose="02060603020205020403" pitchFamily="18" charset="77"/>
              </a:rPr>
              <a:t>Price 2009</a:t>
            </a:r>
          </a:p>
        </p:txBody>
      </p:sp>
      <p:sp>
        <p:nvSpPr>
          <p:cNvPr id="10" name="TextBox 9">
            <a:extLst>
              <a:ext uri="{FF2B5EF4-FFF2-40B4-BE49-F238E27FC236}">
                <a16:creationId xmlns:a16="http://schemas.microsoft.com/office/drawing/2014/main" id="{E6C9DBF6-B71C-8F48-A412-A07D5048C98D}"/>
              </a:ext>
            </a:extLst>
          </p:cNvPr>
          <p:cNvSpPr txBox="1"/>
          <p:nvPr/>
        </p:nvSpPr>
        <p:spPr>
          <a:xfrm>
            <a:off x="134140" y="3212492"/>
            <a:ext cx="2707729" cy="830997"/>
          </a:xfrm>
          <a:prstGeom prst="rect">
            <a:avLst/>
          </a:prstGeom>
          <a:noFill/>
        </p:spPr>
        <p:txBody>
          <a:bodyPr wrap="none" rtlCol="0">
            <a:spAutoFit/>
          </a:bodyPr>
          <a:lstStyle/>
          <a:p>
            <a:pPr algn="ctr"/>
            <a:r>
              <a:rPr lang="en-US" sz="2400" dirty="0">
                <a:latin typeface="Rockwell" panose="02060603020205020403" pitchFamily="18" charset="77"/>
              </a:rPr>
              <a:t>Hurricane Francis</a:t>
            </a:r>
          </a:p>
          <a:p>
            <a:pPr algn="ctr"/>
            <a:r>
              <a:rPr lang="en-US" sz="2400" dirty="0">
                <a:latin typeface="Rockwell" panose="02060603020205020403" pitchFamily="18" charset="77"/>
              </a:rPr>
              <a:t> 2004</a:t>
            </a:r>
          </a:p>
        </p:txBody>
      </p:sp>
      <p:sp>
        <p:nvSpPr>
          <p:cNvPr id="4" name="Title 3">
            <a:extLst>
              <a:ext uri="{FF2B5EF4-FFF2-40B4-BE49-F238E27FC236}">
                <a16:creationId xmlns:a16="http://schemas.microsoft.com/office/drawing/2014/main" id="{09B2F062-1575-5646-87E9-A76200937324}"/>
              </a:ext>
            </a:extLst>
          </p:cNvPr>
          <p:cNvSpPr>
            <a:spLocks noGrp="1"/>
          </p:cNvSpPr>
          <p:nvPr>
            <p:ph type="title"/>
          </p:nvPr>
        </p:nvSpPr>
        <p:spPr>
          <a:xfrm>
            <a:off x="4762" y="17462"/>
            <a:ext cx="9139200" cy="592200"/>
          </a:xfrm>
        </p:spPr>
        <p:txBody>
          <a:bodyPr/>
          <a:lstStyle/>
          <a:p>
            <a:pPr algn="ctr"/>
            <a:r>
              <a:rPr lang="en-US" dirty="0"/>
              <a:t>Upper Ocean Response</a:t>
            </a:r>
          </a:p>
        </p:txBody>
      </p:sp>
      <p:cxnSp>
        <p:nvCxnSpPr>
          <p:cNvPr id="7" name="Straight Arrow Connector 6">
            <a:extLst>
              <a:ext uri="{FF2B5EF4-FFF2-40B4-BE49-F238E27FC236}">
                <a16:creationId xmlns:a16="http://schemas.microsoft.com/office/drawing/2014/main" id="{A663FF73-3784-D34B-BE97-D4EDB43E9305}"/>
              </a:ext>
            </a:extLst>
          </p:cNvPr>
          <p:cNvCxnSpPr>
            <a:cxnSpLocks/>
          </p:cNvCxnSpPr>
          <p:nvPr/>
        </p:nvCxnSpPr>
        <p:spPr>
          <a:xfrm>
            <a:off x="2008749" y="3840480"/>
            <a:ext cx="8331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7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76CFB-FF06-964A-87A0-CEB294D393B8}"/>
              </a:ext>
            </a:extLst>
          </p:cNvPr>
          <p:cNvSpPr txBox="1"/>
          <p:nvPr/>
        </p:nvSpPr>
        <p:spPr>
          <a:xfrm>
            <a:off x="238047" y="728500"/>
            <a:ext cx="874410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ckwell" panose="02060603020205020403" pitchFamily="18" charset="77"/>
              </a:rPr>
              <a:t>In the continental shelf, there are other physical processes that control SST during storms: shear-induced vertical mixing due to wind-forced two-layer circulation (Glenn et al 2016), upwelling/downwelling circulation depending on the incident angle of the storm (Miles et al 2017) </a:t>
            </a:r>
          </a:p>
        </p:txBody>
      </p:sp>
      <p:sp>
        <p:nvSpPr>
          <p:cNvPr id="4" name="Rectangle 3">
            <a:extLst>
              <a:ext uri="{FF2B5EF4-FFF2-40B4-BE49-F238E27FC236}">
                <a16:creationId xmlns:a16="http://schemas.microsoft.com/office/drawing/2014/main" id="{00862CB9-313A-CB48-91BF-F01C13D58C56}"/>
              </a:ext>
            </a:extLst>
          </p:cNvPr>
          <p:cNvSpPr/>
          <p:nvPr/>
        </p:nvSpPr>
        <p:spPr>
          <a:xfrm>
            <a:off x="330195" y="5119833"/>
            <a:ext cx="8651952" cy="1200329"/>
          </a:xfrm>
          <a:prstGeom prst="rect">
            <a:avLst/>
          </a:prstGeom>
        </p:spPr>
        <p:txBody>
          <a:bodyPr wrap="square">
            <a:spAutoFit/>
          </a:bodyPr>
          <a:lstStyle/>
          <a:p>
            <a:pPr algn="ctr"/>
            <a:r>
              <a:rPr lang="en-US" sz="2400" dirty="0">
                <a:solidFill>
                  <a:schemeClr val="accent2"/>
                </a:solidFill>
                <a:latin typeface="Rockwell" panose="02060603020205020403" pitchFamily="18" charset="77"/>
              </a:rPr>
              <a:t>To capture the upper ocean response in the shelf is critical because  the SST at the shelf will determine if a hurricane will intensify or weaken before landfall </a:t>
            </a:r>
          </a:p>
        </p:txBody>
      </p:sp>
      <p:pic>
        <p:nvPicPr>
          <p:cNvPr id="6" name="Picture 5">
            <a:extLst>
              <a:ext uri="{FF2B5EF4-FFF2-40B4-BE49-F238E27FC236}">
                <a16:creationId xmlns:a16="http://schemas.microsoft.com/office/drawing/2014/main" id="{70D6C5D3-B7AB-364B-87F4-D59D4A79D519}"/>
              </a:ext>
            </a:extLst>
          </p:cNvPr>
          <p:cNvPicPr>
            <a:picLocks noChangeAspect="1"/>
          </p:cNvPicPr>
          <p:nvPr/>
        </p:nvPicPr>
        <p:blipFill>
          <a:blip r:embed="rId3"/>
          <a:stretch>
            <a:fillRect/>
          </a:stretch>
        </p:blipFill>
        <p:spPr>
          <a:xfrm>
            <a:off x="484221" y="3192441"/>
            <a:ext cx="8343901" cy="1992908"/>
          </a:xfrm>
          <a:prstGeom prst="rect">
            <a:avLst/>
          </a:prstGeom>
        </p:spPr>
      </p:pic>
      <p:sp>
        <p:nvSpPr>
          <p:cNvPr id="7" name="TextBox 6">
            <a:extLst>
              <a:ext uri="{FF2B5EF4-FFF2-40B4-BE49-F238E27FC236}">
                <a16:creationId xmlns:a16="http://schemas.microsoft.com/office/drawing/2014/main" id="{F9B9056C-C61B-2446-BBF5-52B1258C044D}"/>
              </a:ext>
            </a:extLst>
          </p:cNvPr>
          <p:cNvSpPr txBox="1"/>
          <p:nvPr/>
        </p:nvSpPr>
        <p:spPr>
          <a:xfrm>
            <a:off x="2441880" y="2726092"/>
            <a:ext cx="5018040" cy="461665"/>
          </a:xfrm>
          <a:prstGeom prst="rect">
            <a:avLst/>
          </a:prstGeom>
          <a:noFill/>
        </p:spPr>
        <p:txBody>
          <a:bodyPr wrap="none" rtlCol="0">
            <a:spAutoFit/>
          </a:bodyPr>
          <a:lstStyle/>
          <a:p>
            <a:r>
              <a:rPr lang="en-US" sz="2400" dirty="0">
                <a:latin typeface="Rockwell" panose="02060603020205020403" pitchFamily="18" charset="77"/>
              </a:rPr>
              <a:t>Hurricane Irene (Glenn et al 2016)</a:t>
            </a:r>
          </a:p>
        </p:txBody>
      </p:sp>
      <p:cxnSp>
        <p:nvCxnSpPr>
          <p:cNvPr id="8" name="Straight Arrow Connector 7">
            <a:extLst>
              <a:ext uri="{FF2B5EF4-FFF2-40B4-BE49-F238E27FC236}">
                <a16:creationId xmlns:a16="http://schemas.microsoft.com/office/drawing/2014/main" id="{8BCB6984-3B52-134B-970D-4932AEC1AF71}"/>
              </a:ext>
            </a:extLst>
          </p:cNvPr>
          <p:cNvCxnSpPr>
            <a:cxnSpLocks/>
          </p:cNvCxnSpPr>
          <p:nvPr/>
        </p:nvCxnSpPr>
        <p:spPr>
          <a:xfrm flipH="1">
            <a:off x="6159500" y="3699911"/>
            <a:ext cx="596900"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6A520F5-8AE6-EE4A-955C-8CF217FC71A2}"/>
              </a:ext>
            </a:extLst>
          </p:cNvPr>
          <p:cNvCxnSpPr>
            <a:cxnSpLocks/>
          </p:cNvCxnSpPr>
          <p:nvPr/>
        </p:nvCxnSpPr>
        <p:spPr>
          <a:xfrm>
            <a:off x="6159500" y="4409872"/>
            <a:ext cx="596901"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D170693E-B27D-0745-A150-73765F3CAD1D}"/>
              </a:ext>
            </a:extLst>
          </p:cNvPr>
          <p:cNvSpPr txBox="1"/>
          <p:nvPr/>
        </p:nvSpPr>
        <p:spPr>
          <a:xfrm>
            <a:off x="6843035" y="3575903"/>
            <a:ext cx="1053686" cy="369332"/>
          </a:xfrm>
          <a:prstGeom prst="rect">
            <a:avLst/>
          </a:prstGeom>
          <a:noFill/>
        </p:spPr>
        <p:txBody>
          <a:bodyPr wrap="none" rtlCol="0">
            <a:spAutoFit/>
          </a:bodyPr>
          <a:lstStyle/>
          <a:p>
            <a:r>
              <a:rPr lang="en-US" dirty="0">
                <a:solidFill>
                  <a:schemeClr val="bg1"/>
                </a:solidFill>
              </a:rPr>
              <a:t>On Shore</a:t>
            </a:r>
          </a:p>
        </p:txBody>
      </p:sp>
      <p:sp>
        <p:nvSpPr>
          <p:cNvPr id="14" name="TextBox 13">
            <a:extLst>
              <a:ext uri="{FF2B5EF4-FFF2-40B4-BE49-F238E27FC236}">
                <a16:creationId xmlns:a16="http://schemas.microsoft.com/office/drawing/2014/main" id="{1CD9077E-133F-EA4E-A737-DCCD26E4B531}"/>
              </a:ext>
            </a:extLst>
          </p:cNvPr>
          <p:cNvSpPr txBox="1"/>
          <p:nvPr/>
        </p:nvSpPr>
        <p:spPr>
          <a:xfrm>
            <a:off x="6843035" y="4225206"/>
            <a:ext cx="1070678" cy="369332"/>
          </a:xfrm>
          <a:prstGeom prst="rect">
            <a:avLst/>
          </a:prstGeom>
          <a:noFill/>
        </p:spPr>
        <p:txBody>
          <a:bodyPr wrap="none" rtlCol="0">
            <a:spAutoFit/>
          </a:bodyPr>
          <a:lstStyle/>
          <a:p>
            <a:r>
              <a:rPr lang="en-US" dirty="0">
                <a:solidFill>
                  <a:schemeClr val="bg1"/>
                </a:solidFill>
              </a:rPr>
              <a:t>Off Shore</a:t>
            </a:r>
          </a:p>
        </p:txBody>
      </p:sp>
      <p:cxnSp>
        <p:nvCxnSpPr>
          <p:cNvPr id="15" name="Straight Arrow Connector 14">
            <a:extLst>
              <a:ext uri="{FF2B5EF4-FFF2-40B4-BE49-F238E27FC236}">
                <a16:creationId xmlns:a16="http://schemas.microsoft.com/office/drawing/2014/main" id="{1FCCD561-F84E-3345-8E3C-9578F9234B37}"/>
              </a:ext>
            </a:extLst>
          </p:cNvPr>
          <p:cNvCxnSpPr>
            <a:cxnSpLocks/>
          </p:cNvCxnSpPr>
          <p:nvPr/>
        </p:nvCxnSpPr>
        <p:spPr>
          <a:xfrm flipH="1">
            <a:off x="2908300" y="3289300"/>
            <a:ext cx="825500" cy="655935"/>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A28E352B-B220-174B-904B-78958936D90B}"/>
              </a:ext>
            </a:extLst>
          </p:cNvPr>
          <p:cNvSpPr>
            <a:spLocks noGrp="1"/>
          </p:cNvSpPr>
          <p:nvPr>
            <p:ph type="title"/>
          </p:nvPr>
        </p:nvSpPr>
        <p:spPr/>
        <p:txBody>
          <a:bodyPr/>
          <a:lstStyle/>
          <a:p>
            <a:pPr algn="ctr"/>
            <a:r>
              <a:rPr lang="en-US" dirty="0"/>
              <a:t>Upper Ocean Response</a:t>
            </a:r>
          </a:p>
        </p:txBody>
      </p:sp>
    </p:spTree>
    <p:extLst>
      <p:ext uri="{BB962C8B-B14F-4D97-AF65-F5344CB8AC3E}">
        <p14:creationId xmlns:p14="http://schemas.microsoft.com/office/powerpoint/2010/main" val="274398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3A781-6E13-824E-B181-18B4B918D533}"/>
              </a:ext>
            </a:extLst>
          </p:cNvPr>
          <p:cNvSpPr txBox="1"/>
          <p:nvPr/>
        </p:nvSpPr>
        <p:spPr>
          <a:xfrm>
            <a:off x="-38" y="804728"/>
            <a:ext cx="9144000" cy="954107"/>
          </a:xfrm>
          <a:prstGeom prst="rect">
            <a:avLst/>
          </a:prstGeom>
          <a:noFill/>
        </p:spPr>
        <p:txBody>
          <a:bodyPr wrap="square" rtlCol="0">
            <a:spAutoFit/>
          </a:bodyPr>
          <a:lstStyle/>
          <a:p>
            <a:pPr algn="ctr"/>
            <a:r>
              <a:rPr lang="en-US" sz="2800" dirty="0">
                <a:latin typeface="Rockwell" panose="02060603020205020403" pitchFamily="18" charset="77"/>
              </a:rPr>
              <a:t>How to Improve the Modeling of the Upper Ocean Response During a Hurricane on the continental shelf?</a:t>
            </a:r>
          </a:p>
        </p:txBody>
      </p:sp>
      <p:sp>
        <p:nvSpPr>
          <p:cNvPr id="3" name="TextBox 2">
            <a:extLst>
              <a:ext uri="{FF2B5EF4-FFF2-40B4-BE49-F238E27FC236}">
                <a16:creationId xmlns:a16="http://schemas.microsoft.com/office/drawing/2014/main" id="{26ACA651-C163-C54F-9DA4-FA3CC96A7F63}"/>
              </a:ext>
            </a:extLst>
          </p:cNvPr>
          <p:cNvSpPr txBox="1"/>
          <p:nvPr/>
        </p:nvSpPr>
        <p:spPr>
          <a:xfrm>
            <a:off x="125687" y="1758835"/>
            <a:ext cx="8892625" cy="1200329"/>
          </a:xfrm>
          <a:prstGeom prst="rect">
            <a:avLst/>
          </a:prstGeom>
          <a:noFill/>
        </p:spPr>
        <p:txBody>
          <a:bodyPr wrap="square" rtlCol="0">
            <a:spAutoFit/>
          </a:bodyPr>
          <a:lstStyle/>
          <a:p>
            <a:pPr algn="ctr"/>
            <a:r>
              <a:rPr lang="en-US" sz="2400" dirty="0">
                <a:solidFill>
                  <a:schemeClr val="accent2"/>
                </a:solidFill>
              </a:rPr>
              <a:t>Improve the subsurface initial conditions</a:t>
            </a:r>
            <a:r>
              <a:rPr lang="en-US" sz="2400" dirty="0">
                <a:solidFill>
                  <a:srgbClr val="FFC000"/>
                </a:solidFill>
              </a:rPr>
              <a:t> </a:t>
            </a:r>
            <a:r>
              <a:rPr lang="en-US" sz="2400" dirty="0"/>
              <a:t>in the operational ocean models:  right initial vertical stratification, better evolution of the SST during  storms , better heat fluxes estimates        </a:t>
            </a:r>
          </a:p>
        </p:txBody>
      </p:sp>
      <p:sp>
        <p:nvSpPr>
          <p:cNvPr id="4" name="Title 3">
            <a:extLst>
              <a:ext uri="{FF2B5EF4-FFF2-40B4-BE49-F238E27FC236}">
                <a16:creationId xmlns:a16="http://schemas.microsoft.com/office/drawing/2014/main" id="{F3955CC5-78F3-2D45-81BB-896F112594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0797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3A781-6E13-824E-B181-18B4B918D533}"/>
              </a:ext>
            </a:extLst>
          </p:cNvPr>
          <p:cNvSpPr txBox="1"/>
          <p:nvPr/>
        </p:nvSpPr>
        <p:spPr>
          <a:xfrm>
            <a:off x="-38" y="804728"/>
            <a:ext cx="9144000" cy="954107"/>
          </a:xfrm>
          <a:prstGeom prst="rect">
            <a:avLst/>
          </a:prstGeom>
          <a:noFill/>
        </p:spPr>
        <p:txBody>
          <a:bodyPr wrap="square" rtlCol="0">
            <a:spAutoFit/>
          </a:bodyPr>
          <a:lstStyle/>
          <a:p>
            <a:pPr algn="ctr"/>
            <a:r>
              <a:rPr lang="en-US" sz="2800" dirty="0">
                <a:latin typeface="Rockwell" panose="02060603020205020403" pitchFamily="18" charset="77"/>
              </a:rPr>
              <a:t>How to Improve the Modeling of the Upper Ocean Response During a Hurricane on the continental shelf?</a:t>
            </a:r>
          </a:p>
        </p:txBody>
      </p:sp>
      <p:sp>
        <p:nvSpPr>
          <p:cNvPr id="3" name="TextBox 2">
            <a:extLst>
              <a:ext uri="{FF2B5EF4-FFF2-40B4-BE49-F238E27FC236}">
                <a16:creationId xmlns:a16="http://schemas.microsoft.com/office/drawing/2014/main" id="{26ACA651-C163-C54F-9DA4-FA3CC96A7F63}"/>
              </a:ext>
            </a:extLst>
          </p:cNvPr>
          <p:cNvSpPr txBox="1"/>
          <p:nvPr/>
        </p:nvSpPr>
        <p:spPr>
          <a:xfrm>
            <a:off x="125687" y="1758835"/>
            <a:ext cx="8892625" cy="1200329"/>
          </a:xfrm>
          <a:prstGeom prst="rect">
            <a:avLst/>
          </a:prstGeom>
          <a:noFill/>
        </p:spPr>
        <p:txBody>
          <a:bodyPr wrap="square" rtlCol="0">
            <a:spAutoFit/>
          </a:bodyPr>
          <a:lstStyle/>
          <a:p>
            <a:pPr algn="ctr"/>
            <a:r>
              <a:rPr lang="en-US" sz="2400" dirty="0">
                <a:solidFill>
                  <a:schemeClr val="accent2"/>
                </a:solidFill>
              </a:rPr>
              <a:t>Improve the subsurface initial conditions</a:t>
            </a:r>
            <a:r>
              <a:rPr lang="en-US" sz="2400" dirty="0">
                <a:solidFill>
                  <a:srgbClr val="FFC000"/>
                </a:solidFill>
              </a:rPr>
              <a:t> </a:t>
            </a:r>
            <a:r>
              <a:rPr lang="en-US" sz="2400" dirty="0"/>
              <a:t>in the operational ocean models:  right initial vertical stratification, better evolution of the SST during  storms , better heat fluxes estimates        </a:t>
            </a:r>
          </a:p>
        </p:txBody>
      </p:sp>
      <p:sp>
        <p:nvSpPr>
          <p:cNvPr id="4" name="Title 3">
            <a:extLst>
              <a:ext uri="{FF2B5EF4-FFF2-40B4-BE49-F238E27FC236}">
                <a16:creationId xmlns:a16="http://schemas.microsoft.com/office/drawing/2014/main" id="{F3955CC5-78F3-2D45-81BB-896F112594BB}"/>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7F8A5B79-F480-664D-84D6-29AEA8501C22}"/>
              </a:ext>
            </a:extLst>
          </p:cNvPr>
          <p:cNvSpPr/>
          <p:nvPr/>
        </p:nvSpPr>
        <p:spPr>
          <a:xfrm>
            <a:off x="3002095" y="3354346"/>
            <a:ext cx="3216009" cy="461665"/>
          </a:xfrm>
          <a:prstGeom prst="rect">
            <a:avLst/>
          </a:prstGeom>
        </p:spPr>
        <p:txBody>
          <a:bodyPr wrap="none">
            <a:spAutoFit/>
          </a:bodyPr>
          <a:lstStyle/>
          <a:p>
            <a:r>
              <a:rPr lang="en-US" sz="2400" dirty="0"/>
              <a:t>Ocean Data Assimilation</a:t>
            </a:r>
          </a:p>
        </p:txBody>
      </p:sp>
      <p:cxnSp>
        <p:nvCxnSpPr>
          <p:cNvPr id="6" name="Straight Arrow Connector 5">
            <a:extLst>
              <a:ext uri="{FF2B5EF4-FFF2-40B4-BE49-F238E27FC236}">
                <a16:creationId xmlns:a16="http://schemas.microsoft.com/office/drawing/2014/main" id="{6F98DEBA-43DD-9246-ADC7-B38493110A2A}"/>
              </a:ext>
            </a:extLst>
          </p:cNvPr>
          <p:cNvCxnSpPr>
            <a:cxnSpLocks/>
          </p:cNvCxnSpPr>
          <p:nvPr/>
        </p:nvCxnSpPr>
        <p:spPr>
          <a:xfrm flipH="1">
            <a:off x="4571961" y="2909069"/>
            <a:ext cx="1" cy="471424"/>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62C7A869-4D75-8247-AE2B-9957AA936675}"/>
              </a:ext>
            </a:extLst>
          </p:cNvPr>
          <p:cNvGrpSpPr/>
          <p:nvPr/>
        </p:nvGrpSpPr>
        <p:grpSpPr>
          <a:xfrm>
            <a:off x="4270915" y="3838694"/>
            <a:ext cx="4751775" cy="2817007"/>
            <a:chOff x="4250859" y="3779832"/>
            <a:chExt cx="4702166" cy="2714266"/>
          </a:xfrm>
        </p:grpSpPr>
        <p:sp>
          <p:nvSpPr>
            <p:cNvPr id="8" name="Rectangle 7">
              <a:extLst>
                <a:ext uri="{FF2B5EF4-FFF2-40B4-BE49-F238E27FC236}">
                  <a16:creationId xmlns:a16="http://schemas.microsoft.com/office/drawing/2014/main" id="{F44B6681-C18F-9D47-A856-EE4546C8842E}"/>
                </a:ext>
              </a:extLst>
            </p:cNvPr>
            <p:cNvSpPr/>
            <p:nvPr/>
          </p:nvSpPr>
          <p:spPr>
            <a:xfrm>
              <a:off x="4250859" y="3779832"/>
              <a:ext cx="4702165" cy="271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518B664-7B27-5046-BE77-E1B157E8A66D}"/>
                </a:ext>
              </a:extLst>
            </p:cNvPr>
            <p:cNvGrpSpPr/>
            <p:nvPr/>
          </p:nvGrpSpPr>
          <p:grpSpPr>
            <a:xfrm>
              <a:off x="4250860" y="3799605"/>
              <a:ext cx="4702165" cy="2694493"/>
              <a:chOff x="2750900" y="936204"/>
              <a:chExt cx="6200916" cy="3175584"/>
            </a:xfrm>
          </p:grpSpPr>
          <p:pic>
            <p:nvPicPr>
              <p:cNvPr id="10" name="Picture 9">
                <a:extLst>
                  <a:ext uri="{FF2B5EF4-FFF2-40B4-BE49-F238E27FC236}">
                    <a16:creationId xmlns:a16="http://schemas.microsoft.com/office/drawing/2014/main" id="{DE735A63-C2E0-8646-9C2D-2DBC315F3388}"/>
                  </a:ext>
                </a:extLst>
              </p:cNvPr>
              <p:cNvPicPr>
                <a:picLocks noChangeAspect="1"/>
              </p:cNvPicPr>
              <p:nvPr/>
            </p:nvPicPr>
            <p:blipFill rotWithShape="1">
              <a:blip r:embed="rId3"/>
              <a:srcRect r="10143"/>
              <a:stretch/>
            </p:blipFill>
            <p:spPr>
              <a:xfrm>
                <a:off x="2752180" y="936204"/>
                <a:ext cx="5694295" cy="1818412"/>
              </a:xfrm>
              <a:prstGeom prst="rect">
                <a:avLst/>
              </a:prstGeom>
            </p:spPr>
          </p:pic>
          <p:pic>
            <p:nvPicPr>
              <p:cNvPr id="11" name="Picture 10">
                <a:extLst>
                  <a:ext uri="{FF2B5EF4-FFF2-40B4-BE49-F238E27FC236}">
                    <a16:creationId xmlns:a16="http://schemas.microsoft.com/office/drawing/2014/main" id="{8493F5D1-91BB-AA42-8CD7-40A0C83051E1}"/>
                  </a:ext>
                </a:extLst>
              </p:cNvPr>
              <p:cNvPicPr>
                <a:picLocks noChangeAspect="1"/>
              </p:cNvPicPr>
              <p:nvPr/>
            </p:nvPicPr>
            <p:blipFill rotWithShape="1">
              <a:blip r:embed="rId4"/>
              <a:srcRect r="10103"/>
              <a:stretch/>
            </p:blipFill>
            <p:spPr>
              <a:xfrm>
                <a:off x="2750900" y="2293376"/>
                <a:ext cx="5696855" cy="1818412"/>
              </a:xfrm>
              <a:prstGeom prst="rect">
                <a:avLst/>
              </a:prstGeom>
            </p:spPr>
          </p:pic>
          <p:pic>
            <p:nvPicPr>
              <p:cNvPr id="12" name="Picture 11">
                <a:extLst>
                  <a:ext uri="{FF2B5EF4-FFF2-40B4-BE49-F238E27FC236}">
                    <a16:creationId xmlns:a16="http://schemas.microsoft.com/office/drawing/2014/main" id="{AA863DD6-A7FE-5C46-9E36-BED12ECF5B52}"/>
                  </a:ext>
                </a:extLst>
              </p:cNvPr>
              <p:cNvPicPr>
                <a:picLocks noChangeAspect="1"/>
              </p:cNvPicPr>
              <p:nvPr/>
            </p:nvPicPr>
            <p:blipFill rotWithShape="1">
              <a:blip r:embed="rId5"/>
              <a:srcRect l="89787"/>
              <a:stretch/>
            </p:blipFill>
            <p:spPr>
              <a:xfrm>
                <a:off x="8367157" y="1687752"/>
                <a:ext cx="584659" cy="1818412"/>
              </a:xfrm>
              <a:prstGeom prst="rect">
                <a:avLst/>
              </a:prstGeom>
            </p:spPr>
          </p:pic>
        </p:grpSp>
      </p:grpSp>
      <p:sp>
        <p:nvSpPr>
          <p:cNvPr id="13" name="Curved Left Arrow 12">
            <a:extLst>
              <a:ext uri="{FF2B5EF4-FFF2-40B4-BE49-F238E27FC236}">
                <a16:creationId xmlns:a16="http://schemas.microsoft.com/office/drawing/2014/main" id="{F1A5D472-BCA3-1C43-B949-019E188528FF}"/>
              </a:ext>
            </a:extLst>
          </p:cNvPr>
          <p:cNvSpPr/>
          <p:nvPr/>
        </p:nvSpPr>
        <p:spPr>
          <a:xfrm>
            <a:off x="6646802" y="4588083"/>
            <a:ext cx="731520" cy="1216152"/>
          </a:xfrm>
          <a:prstGeom prst="curvedLeftArrow">
            <a:avLst>
              <a:gd name="adj1" fmla="val 9510"/>
              <a:gd name="adj2" fmla="val 28545"/>
              <a:gd name="adj3" fmla="val 204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8C60A965-27AA-1F4B-80BC-D97A5CD879D3}"/>
              </a:ext>
            </a:extLst>
          </p:cNvPr>
          <p:cNvPicPr>
            <a:picLocks noChangeAspect="1"/>
          </p:cNvPicPr>
          <p:nvPr/>
        </p:nvPicPr>
        <p:blipFill>
          <a:blip r:embed="rId6"/>
          <a:stretch>
            <a:fillRect/>
          </a:stretch>
        </p:blipFill>
        <p:spPr>
          <a:xfrm>
            <a:off x="152533" y="3842463"/>
            <a:ext cx="3938917" cy="2817006"/>
          </a:xfrm>
          <a:prstGeom prst="rect">
            <a:avLst/>
          </a:prstGeom>
        </p:spPr>
      </p:pic>
      <p:sp>
        <p:nvSpPr>
          <p:cNvPr id="15" name="Curved Down Arrow 14">
            <a:extLst>
              <a:ext uri="{FF2B5EF4-FFF2-40B4-BE49-F238E27FC236}">
                <a16:creationId xmlns:a16="http://schemas.microsoft.com/office/drawing/2014/main" id="{DD198CF0-5FE8-8841-B2C0-ABB7E41795C1}"/>
              </a:ext>
            </a:extLst>
          </p:cNvPr>
          <p:cNvSpPr/>
          <p:nvPr/>
        </p:nvSpPr>
        <p:spPr>
          <a:xfrm>
            <a:off x="1235582" y="3945667"/>
            <a:ext cx="4493941" cy="642416"/>
          </a:xfrm>
          <a:prstGeom prst="curvedDownArrow">
            <a:avLst>
              <a:gd name="adj1" fmla="val 13334"/>
              <a:gd name="adj2" fmla="val 40443"/>
              <a:gd name="adj3" fmla="val 1759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1908925"/>
      </p:ext>
    </p:extLst>
  </p:cSld>
  <p:clrMapOvr>
    <a:masterClrMapping/>
  </p:clrMapOvr>
</p:sld>
</file>

<file path=ppt/theme/theme1.xml><?xml version="1.0" encoding="utf-8"?>
<a:theme xmlns:a="http://schemas.openxmlformats.org/drawingml/2006/main"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8791</TotalTime>
  <Words>2496</Words>
  <Application>Microsoft Macintosh PowerPoint</Application>
  <PresentationFormat>On-screen Show (4:3)</PresentationFormat>
  <Paragraphs>194</Paragraphs>
  <Slides>24</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Century Gothic</vt:lpstr>
      <vt:lpstr>Courier New</vt:lpstr>
      <vt:lpstr>Rockwell</vt:lpstr>
      <vt:lpstr>Times New Roman</vt:lpstr>
      <vt:lpstr>IOOS Cover Slides</vt:lpstr>
      <vt:lpstr>Custom Design</vt:lpstr>
      <vt:lpstr>2_IOOS PowerPoint Masters_012716</vt:lpstr>
      <vt:lpstr>PowerPoint Presentation</vt:lpstr>
      <vt:lpstr>Motivation</vt:lpstr>
      <vt:lpstr>Mexico Beach</vt:lpstr>
      <vt:lpstr>Forecast Guidance for Storm Michael</vt:lpstr>
      <vt:lpstr>NOAA Annual Operational Suite Review</vt:lpstr>
      <vt:lpstr>Upper Ocean Response</vt:lpstr>
      <vt:lpstr>Upper Ocean Response</vt:lpstr>
      <vt:lpstr>PowerPoint Presentation</vt:lpstr>
      <vt:lpstr>PowerPoint Presentation</vt:lpstr>
      <vt:lpstr>NOAA Hurricane Forecasting Models</vt:lpstr>
      <vt:lpstr>Hurricane Coupled Ocean-Atmosphere</vt:lpstr>
      <vt:lpstr>Global Ocean Forecasting System (GOFS)/</vt:lpstr>
      <vt:lpstr>Argo Floats</vt:lpstr>
      <vt:lpstr>Argo Floats</vt:lpstr>
      <vt:lpstr>62 Gliders in the IOOS Glider Data Assembly</vt:lpstr>
      <vt:lpstr>Hurricane Michael</vt:lpstr>
      <vt:lpstr>NCODA Temperature Increments</vt:lpstr>
      <vt:lpstr>Hurricane Michael</vt:lpstr>
      <vt:lpstr>Hurricane Michael</vt:lpstr>
      <vt:lpstr>Glider Data vs Operational Models: Michael</vt:lpstr>
      <vt:lpstr>Glider Data vs Operational Models: Michael</vt:lpstr>
      <vt:lpstr>Ongoing and Future Work</vt:lpstr>
      <vt:lpstr>Ongoing and Future Work</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 Aristizabal Vargas</cp:lastModifiedBy>
  <cp:revision>49</cp:revision>
  <cp:lastPrinted>2019-05-21T01:33:15Z</cp:lastPrinted>
  <dcterms:created xsi:type="dcterms:W3CDTF">2019-05-20T15:16:56Z</dcterms:created>
  <dcterms:modified xsi:type="dcterms:W3CDTF">2020-11-23T14:46:29Z</dcterms:modified>
</cp:coreProperties>
</file>