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67" r:id="rId2"/>
    <p:sldId id="446" r:id="rId3"/>
    <p:sldId id="476" r:id="rId4"/>
    <p:sldId id="482" r:id="rId5"/>
    <p:sldId id="282" r:id="rId6"/>
    <p:sldId id="470" r:id="rId7"/>
    <p:sldId id="280" r:id="rId8"/>
    <p:sldId id="453" r:id="rId9"/>
    <p:sldId id="456" r:id="rId10"/>
    <p:sldId id="447" r:id="rId11"/>
    <p:sldId id="440" r:id="rId12"/>
    <p:sldId id="441" r:id="rId13"/>
    <p:sldId id="442" r:id="rId14"/>
    <p:sldId id="443" r:id="rId15"/>
    <p:sldId id="431" r:id="rId16"/>
    <p:sldId id="432" r:id="rId17"/>
    <p:sldId id="43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/>
    <p:restoredTop sz="94674"/>
  </p:normalViewPr>
  <p:slideViewPr>
    <p:cSldViewPr snapToGrid="0" snapToObjects="1" showGuides="1">
      <p:cViewPr varScale="1">
        <p:scale>
          <a:sx n="125" d="100"/>
          <a:sy n="125" d="100"/>
        </p:scale>
        <p:origin x="17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A5989-92C4-D24E-BDEB-0B3149D0451E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FA253-F4FB-F449-A783-4B3A5B0AD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8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 1 storm at landfall. Rainfall was ~ 36 inches, the fourth worth in the </a:t>
            </a:r>
            <a:r>
              <a:rPr lang="en-US" dirty="0" err="1"/>
              <a:t>usa.Total</a:t>
            </a:r>
            <a:r>
              <a:rPr lang="en-US" dirty="0"/>
              <a:t> cost ~ $20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291B6-C8A8-D342-A086-BB9B8193B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7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9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4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8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3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4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6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2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02EB3-ECE6-394E-A72A-BD46284D696C}" type="datetimeFigureOut">
              <a:rPr lang="en-US" smtClean="0"/>
              <a:t>5/24/19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9C067-FE67-CF4B-843A-E10F81D02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032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37C447-0342-1846-B7E3-5FB3F6002B19}"/>
              </a:ext>
            </a:extLst>
          </p:cNvPr>
          <p:cNvSpPr txBox="1"/>
          <p:nvPr/>
        </p:nvSpPr>
        <p:spPr>
          <a:xfrm>
            <a:off x="2466105" y="2"/>
            <a:ext cx="4742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Kinston, NC </a:t>
            </a:r>
          </a:p>
          <a:p>
            <a:pPr algn="ctr"/>
            <a:r>
              <a:rPr lang="en-US" sz="3600" dirty="0"/>
              <a:t>after Hurricane Florence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D2433-A4B8-1D49-B260-D56CE8786540}"/>
              </a:ext>
            </a:extLst>
          </p:cNvPr>
          <p:cNvSpPr txBox="1"/>
          <p:nvPr/>
        </p:nvSpPr>
        <p:spPr>
          <a:xfrm>
            <a:off x="1175955" y="5468564"/>
            <a:ext cx="6868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1 at landfall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Rainfall was ~ 36 inches, the forth worse in the USA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Total cost estimated as $20 billion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A541ACAF-1713-FC41-815C-FBE3BE98E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38" y="1271793"/>
            <a:ext cx="7460927" cy="419677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01BEF33-1944-594E-A151-B08CF21CCF80}"/>
              </a:ext>
            </a:extLst>
          </p:cNvPr>
          <p:cNvGrpSpPr/>
          <p:nvPr/>
        </p:nvGrpSpPr>
        <p:grpSpPr>
          <a:xfrm>
            <a:off x="51684" y="48706"/>
            <a:ext cx="1389657" cy="671840"/>
            <a:chOff x="380999" y="3933091"/>
            <a:chExt cx="1389657" cy="67184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843A65-0E92-7545-84F0-6630860F6309}"/>
                </a:ext>
              </a:extLst>
            </p:cNvPr>
            <p:cNvSpPr/>
            <p:nvPr/>
          </p:nvSpPr>
          <p:spPr>
            <a:xfrm>
              <a:off x="380999" y="3933091"/>
              <a:ext cx="1389657" cy="6718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E04DE5-6402-A141-BB9C-5488BF923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374" y="3981837"/>
              <a:ext cx="1289448" cy="564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062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Yellow Sea"/>
          <p:cNvSpPr txBox="1"/>
          <p:nvPr/>
        </p:nvSpPr>
        <p:spPr>
          <a:xfrm>
            <a:off x="3612772" y="100284"/>
            <a:ext cx="72200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endParaRPr sz="2812" dirty="0"/>
          </a:p>
        </p:txBody>
      </p:sp>
      <p:sp>
        <p:nvSpPr>
          <p:cNvPr id="3" name="Typhoon  Soulik">
            <a:extLst>
              <a:ext uri="{FF2B5EF4-FFF2-40B4-BE49-F238E27FC236}">
                <a16:creationId xmlns:a16="http://schemas.microsoft.com/office/drawing/2014/main" id="{4D2446D2-D688-3E49-829C-E82BE6B7BBA3}"/>
              </a:ext>
            </a:extLst>
          </p:cNvPr>
          <p:cNvSpPr txBox="1"/>
          <p:nvPr/>
        </p:nvSpPr>
        <p:spPr>
          <a:xfrm>
            <a:off x="3257678" y="149764"/>
            <a:ext cx="270484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3200" dirty="0"/>
              <a:t>Typhoon  </a:t>
            </a:r>
            <a:r>
              <a:rPr sz="3200" dirty="0" err="1"/>
              <a:t>Soulik</a:t>
            </a:r>
            <a:endParaRPr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97D14-168A-5645-81D2-74B8076C8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25" y="823701"/>
            <a:ext cx="7636004" cy="552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yphoon  Soulik"/>
          <p:cNvSpPr txBox="1"/>
          <p:nvPr/>
        </p:nvSpPr>
        <p:spPr>
          <a:xfrm>
            <a:off x="3185755" y="6522"/>
            <a:ext cx="2383346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812"/>
              <a:t>Typhoon  Soulik</a:t>
            </a:r>
          </a:p>
        </p:txBody>
      </p:sp>
      <p:sp>
        <p:nvSpPr>
          <p:cNvPr id="155" name="There is cooling ahead of eye during Typhoon Soulik…"/>
          <p:cNvSpPr txBox="1"/>
          <p:nvPr/>
        </p:nvSpPr>
        <p:spPr>
          <a:xfrm>
            <a:off x="1040306" y="5948820"/>
            <a:ext cx="7581051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234396" indent="-234396">
              <a:buSzPct val="145000"/>
              <a:buChar char="•"/>
            </a:pPr>
            <a:r>
              <a:rPr sz="2400" dirty="0"/>
              <a:t>There is cooling ahead of eye during Typhoon </a:t>
            </a:r>
            <a:r>
              <a:rPr sz="2400" dirty="0" err="1"/>
              <a:t>Soulik</a:t>
            </a:r>
            <a:endParaRPr sz="2400" dirty="0"/>
          </a:p>
          <a:p>
            <a:pPr marL="234396" indent="-234396">
              <a:buSzPct val="145000"/>
              <a:buChar char="•"/>
            </a:pPr>
            <a:r>
              <a:rPr sz="2400" dirty="0"/>
              <a:t>GOFS 3.1 fails to reproduce the SST cooling by 6 degrees    </a:t>
            </a:r>
          </a:p>
        </p:txBody>
      </p:sp>
      <p:sp>
        <p:nvSpPr>
          <p:cNvPr id="159" name="Line"/>
          <p:cNvSpPr/>
          <p:nvPr/>
        </p:nvSpPr>
        <p:spPr>
          <a:xfrm>
            <a:off x="6131720" y="1681027"/>
            <a:ext cx="1" cy="3243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0" name="First Incremental Insertion Window"/>
          <p:cNvSpPr txBox="1"/>
          <p:nvPr/>
        </p:nvSpPr>
        <p:spPr>
          <a:xfrm>
            <a:off x="8623300" y="3173507"/>
            <a:ext cx="377116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1266" dirty="0"/>
              <a:t>First Incremental Insertion Window</a:t>
            </a:r>
          </a:p>
        </p:txBody>
      </p:sp>
      <p:sp>
        <p:nvSpPr>
          <p:cNvPr id="161" name="Line"/>
          <p:cNvSpPr/>
          <p:nvPr/>
        </p:nvSpPr>
        <p:spPr>
          <a:xfrm>
            <a:off x="2985494" y="1681135"/>
            <a:ext cx="1" cy="32418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B357B-F094-824D-B675-DC7225072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28" y="2542431"/>
            <a:ext cx="810260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3C68A9-0852-7043-A83A-588F319F2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28" y="566828"/>
            <a:ext cx="8102600" cy="2057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2D506B-3B39-0B49-B892-617B82A60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10" y="4556134"/>
            <a:ext cx="71501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44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yphoon  Soulik"/>
          <p:cNvSpPr txBox="1"/>
          <p:nvPr/>
        </p:nvSpPr>
        <p:spPr>
          <a:xfrm>
            <a:off x="6082405" y="1813208"/>
            <a:ext cx="1108317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0"/>
            </a:lvl1pPr>
          </a:lstStyle>
          <a:p>
            <a:r>
              <a:rPr sz="1266"/>
              <a:t>Typhoon  Soulik</a:t>
            </a:r>
          </a:p>
        </p:txBody>
      </p:sp>
      <p:sp>
        <p:nvSpPr>
          <p:cNvPr id="166" name="Line"/>
          <p:cNvSpPr/>
          <p:nvPr/>
        </p:nvSpPr>
        <p:spPr>
          <a:xfrm flipV="1">
            <a:off x="6340078" y="2527103"/>
            <a:ext cx="0" cy="3838475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7" name="Line"/>
          <p:cNvSpPr/>
          <p:nvPr/>
        </p:nvSpPr>
        <p:spPr>
          <a:xfrm>
            <a:off x="6340078" y="2155789"/>
            <a:ext cx="0" cy="32439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68" name="Typhoon  Soulik"/>
          <p:cNvSpPr txBox="1"/>
          <p:nvPr/>
        </p:nvSpPr>
        <p:spPr>
          <a:xfrm>
            <a:off x="3185755" y="104749"/>
            <a:ext cx="2383346" cy="504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sz="2812"/>
              <a:t>Typhoon  Soulik</a:t>
            </a:r>
          </a:p>
        </p:txBody>
      </p:sp>
      <p:sp>
        <p:nvSpPr>
          <p:cNvPr id="169" name="The correction of the salinity field in GOFS 3.1 after the glider data is assimilated for the first time is remarkable"/>
          <p:cNvSpPr txBox="1"/>
          <p:nvPr/>
        </p:nvSpPr>
        <p:spPr>
          <a:xfrm>
            <a:off x="1180947" y="746939"/>
            <a:ext cx="6782108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marL="333375" indent="-333375" algn="l">
              <a:buSzPct val="145000"/>
              <a:buChar char="•"/>
            </a:lvl1pPr>
          </a:lstStyle>
          <a:p>
            <a:r>
              <a:rPr sz="1266"/>
              <a:t>The correction of the salinity field in GOFS 3.1 after the glider data is assimilated for the first time is remarkable </a:t>
            </a:r>
          </a:p>
        </p:txBody>
      </p:sp>
      <p:sp>
        <p:nvSpPr>
          <p:cNvPr id="170" name="First Incremental…"/>
          <p:cNvSpPr txBox="1"/>
          <p:nvPr/>
        </p:nvSpPr>
        <p:spPr>
          <a:xfrm>
            <a:off x="2535453" y="1715809"/>
            <a:ext cx="2019269" cy="461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1266"/>
              <a:t>First Incremental </a:t>
            </a:r>
          </a:p>
          <a:p>
            <a:r>
              <a:rPr sz="1266"/>
              <a:t>Insertion Window</a:t>
            </a:r>
          </a:p>
        </p:txBody>
      </p:sp>
      <p:sp>
        <p:nvSpPr>
          <p:cNvPr id="171" name="Line"/>
          <p:cNvSpPr/>
          <p:nvPr/>
        </p:nvSpPr>
        <p:spPr>
          <a:xfrm>
            <a:off x="3545086" y="2221543"/>
            <a:ext cx="0" cy="3241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2" name="Oval"/>
          <p:cNvSpPr/>
          <p:nvPr/>
        </p:nvSpPr>
        <p:spPr>
          <a:xfrm>
            <a:off x="3166690" y="4700157"/>
            <a:ext cx="756792" cy="1764731"/>
          </a:xfrm>
          <a:prstGeom prst="ellips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73" name="Line"/>
          <p:cNvSpPr/>
          <p:nvPr/>
        </p:nvSpPr>
        <p:spPr>
          <a:xfrm flipH="1">
            <a:off x="3687872" y="1263767"/>
            <a:ext cx="2225102" cy="3439669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11EA91-86D5-1146-B935-775DBD71D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73" y="2600824"/>
            <a:ext cx="8191500" cy="2019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7E6340-F346-3247-B054-ECD2AEDCF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73" y="582151"/>
            <a:ext cx="81915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A262B4-A381-9544-909D-654172572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73" y="4632892"/>
            <a:ext cx="7392847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First Incremental Insertion Window"/>
          <p:cNvSpPr txBox="1"/>
          <p:nvPr/>
        </p:nvSpPr>
        <p:spPr>
          <a:xfrm>
            <a:off x="1508538" y="205864"/>
            <a:ext cx="411467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r>
              <a:rPr sz="1266"/>
              <a:t>First Incremental Insertion Window</a:t>
            </a:r>
          </a:p>
        </p:txBody>
      </p:sp>
      <p:sp>
        <p:nvSpPr>
          <p:cNvPr id="177" name="Line"/>
          <p:cNvSpPr/>
          <p:nvPr/>
        </p:nvSpPr>
        <p:spPr>
          <a:xfrm>
            <a:off x="3098602" y="480254"/>
            <a:ext cx="0" cy="3241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AD76B2-132E-8C43-8095-44D76A6F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84" y="3526181"/>
            <a:ext cx="3860800" cy="3162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FB62C6-BC10-364E-B001-289E80A9B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065" y="3534814"/>
            <a:ext cx="3860800" cy="3162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064BFF-9DDB-214E-96B1-3974E05AB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1015238"/>
            <a:ext cx="6883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1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6487" y="2719092"/>
            <a:ext cx="7965281" cy="4089797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he salinity correction has an spatial extend of about 120 km"/>
          <p:cNvSpPr txBox="1"/>
          <p:nvPr/>
        </p:nvSpPr>
        <p:spPr>
          <a:xfrm>
            <a:off x="1172459" y="505009"/>
            <a:ext cx="440761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marL="333375" indent="-333375">
              <a:buSzPct val="145000"/>
              <a:buChar char="•"/>
            </a:lvl1pPr>
          </a:lstStyle>
          <a:p>
            <a:r>
              <a:rPr sz="1266"/>
              <a:t>The salinity correction has an spatial extend of about 120 km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8F163D-39FD-4F49-8396-548C8E308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75" y="1155700"/>
            <a:ext cx="64135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9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4FE4EF0-F811-7D43-96C0-42FC718ADDF3}"/>
              </a:ext>
            </a:extLst>
          </p:cNvPr>
          <p:cNvSpPr/>
          <p:nvPr/>
        </p:nvSpPr>
        <p:spPr>
          <a:xfrm>
            <a:off x="416420" y="3943172"/>
            <a:ext cx="3290877" cy="1801647"/>
          </a:xfrm>
          <a:prstGeom prst="rect">
            <a:avLst/>
          </a:prstGeom>
          <a:solidFill>
            <a:srgbClr val="E09D6A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7B9119-8F45-1C41-81D1-4A21EF318721}"/>
              </a:ext>
            </a:extLst>
          </p:cNvPr>
          <p:cNvSpPr txBox="1"/>
          <p:nvPr/>
        </p:nvSpPr>
        <p:spPr>
          <a:xfrm>
            <a:off x="688597" y="127256"/>
            <a:ext cx="7766806" cy="707886"/>
          </a:xfrm>
          <a:prstGeom prst="rect">
            <a:avLst/>
          </a:prstGeom>
          <a:ln w="57150">
            <a:solidFill>
              <a:srgbClr val="0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NOAA Hurricane Forecasting Models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E8394-8661-814C-A7F5-8A21F1F5BAF0}"/>
              </a:ext>
            </a:extLst>
          </p:cNvPr>
          <p:cNvSpPr txBox="1"/>
          <p:nvPr/>
        </p:nvSpPr>
        <p:spPr>
          <a:xfrm>
            <a:off x="133339" y="1213303"/>
            <a:ext cx="2746854" cy="584775"/>
          </a:xfrm>
          <a:prstGeom prst="rect">
            <a:avLst/>
          </a:prstGeom>
          <a:solidFill>
            <a:srgbClr val="E09D6A">
              <a:alpha val="69804"/>
            </a:srgb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HWRF/HYCOM</a:t>
            </a:r>
            <a:endParaRPr lang="en-US" sz="3200" strike="sngStrik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A8600-16E2-0C4E-8640-2B840FD23C73}"/>
              </a:ext>
            </a:extLst>
          </p:cNvPr>
          <p:cNvSpPr txBox="1"/>
          <p:nvPr/>
        </p:nvSpPr>
        <p:spPr>
          <a:xfrm>
            <a:off x="3171828" y="1211573"/>
            <a:ext cx="2800344" cy="584775"/>
          </a:xfrm>
          <a:prstGeom prst="rect">
            <a:avLst/>
          </a:prstGeom>
          <a:solidFill>
            <a:srgbClr val="009051">
              <a:alpha val="69804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HMON/HYCOM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40938-01D5-9643-B998-9C64ADC3C230}"/>
              </a:ext>
            </a:extLst>
          </p:cNvPr>
          <p:cNvSpPr txBox="1"/>
          <p:nvPr/>
        </p:nvSpPr>
        <p:spPr>
          <a:xfrm>
            <a:off x="6255955" y="1211572"/>
            <a:ext cx="2199448" cy="584775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/>
              <a:t>HWRF/POM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3B9292-AD97-1547-8565-5EBDAF73881A}"/>
              </a:ext>
            </a:extLst>
          </p:cNvPr>
          <p:cNvCxnSpPr>
            <a:cxnSpLocks/>
          </p:cNvCxnSpPr>
          <p:nvPr/>
        </p:nvCxnSpPr>
        <p:spPr>
          <a:xfrm flipH="1">
            <a:off x="1420938" y="835142"/>
            <a:ext cx="3151062" cy="33791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98DB67A-16BB-8E4F-8592-D874590D4DCE}"/>
              </a:ext>
            </a:extLst>
          </p:cNvPr>
          <p:cNvCxnSpPr>
            <a:cxnSpLocks/>
          </p:cNvCxnSpPr>
          <p:nvPr/>
        </p:nvCxnSpPr>
        <p:spPr>
          <a:xfrm>
            <a:off x="4596585" y="845437"/>
            <a:ext cx="2895260" cy="330367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5B00B8-79EA-AD40-87A7-597DBA5D436D}"/>
              </a:ext>
            </a:extLst>
          </p:cNvPr>
          <p:cNvCxnSpPr>
            <a:cxnSpLocks/>
          </p:cNvCxnSpPr>
          <p:nvPr/>
        </p:nvCxnSpPr>
        <p:spPr>
          <a:xfrm>
            <a:off x="4572000" y="835142"/>
            <a:ext cx="0" cy="40394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64A3A2D-A207-C54F-B01E-7050AFAAC4AB}"/>
              </a:ext>
            </a:extLst>
          </p:cNvPr>
          <p:cNvSpPr/>
          <p:nvPr/>
        </p:nvSpPr>
        <p:spPr>
          <a:xfrm>
            <a:off x="52064" y="2190573"/>
            <a:ext cx="2737753" cy="1200329"/>
          </a:xfrm>
          <a:prstGeom prst="rect">
            <a:avLst/>
          </a:prstGeom>
          <a:solidFill>
            <a:srgbClr val="E09D6A">
              <a:alpha val="69804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West/South Pacific, South/North Indian Ocean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CA449-1FEC-BC42-BFED-835EF3F8FC2A}"/>
              </a:ext>
            </a:extLst>
          </p:cNvPr>
          <p:cNvSpPr/>
          <p:nvPr/>
        </p:nvSpPr>
        <p:spPr>
          <a:xfrm>
            <a:off x="5511639" y="2345494"/>
            <a:ext cx="1137363" cy="83099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North </a:t>
            </a:r>
          </a:p>
          <a:p>
            <a:r>
              <a:rPr lang="en-US" sz="2400" dirty="0"/>
              <a:t>Atlantic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59F2A9-1F3C-F24A-9C09-32E8882CEB7D}"/>
              </a:ext>
            </a:extLst>
          </p:cNvPr>
          <p:cNvSpPr/>
          <p:nvPr/>
        </p:nvSpPr>
        <p:spPr>
          <a:xfrm>
            <a:off x="3005530" y="2190572"/>
            <a:ext cx="2142488" cy="1200329"/>
          </a:xfrm>
          <a:prstGeom prst="rect">
            <a:avLst/>
          </a:prstGeom>
          <a:solidFill>
            <a:srgbClr val="009051">
              <a:alpha val="69804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North Atlantic,</a:t>
            </a:r>
          </a:p>
          <a:p>
            <a:r>
              <a:rPr lang="en-US" sz="2400" dirty="0"/>
              <a:t>East/Central Pacific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675BF-87FE-1A42-A3FB-07CCE5EEEE88}"/>
              </a:ext>
            </a:extLst>
          </p:cNvPr>
          <p:cNvSpPr/>
          <p:nvPr/>
        </p:nvSpPr>
        <p:spPr>
          <a:xfrm>
            <a:off x="6846910" y="2345494"/>
            <a:ext cx="1782732" cy="830997"/>
          </a:xfrm>
          <a:prstGeom prst="rect">
            <a:avLst/>
          </a:prstGeom>
          <a:solidFill>
            <a:srgbClr val="0070C0">
              <a:alpha val="5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/>
              <a:t>East/Central </a:t>
            </a:r>
          </a:p>
          <a:p>
            <a:r>
              <a:rPr lang="en-US" sz="2400" dirty="0"/>
              <a:t>Pacific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FE41BF-D6B4-8A4B-9DD2-1EB471EE4E82}"/>
              </a:ext>
            </a:extLst>
          </p:cNvPr>
          <p:cNvCxnSpPr>
            <a:cxnSpLocks/>
          </p:cNvCxnSpPr>
          <p:nvPr/>
        </p:nvCxnSpPr>
        <p:spPr>
          <a:xfrm>
            <a:off x="1350453" y="1805243"/>
            <a:ext cx="0" cy="40394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CFE448A-AAF5-404C-AD41-DEB683BCF314}"/>
              </a:ext>
            </a:extLst>
          </p:cNvPr>
          <p:cNvCxnSpPr>
            <a:cxnSpLocks/>
          </p:cNvCxnSpPr>
          <p:nvPr/>
        </p:nvCxnSpPr>
        <p:spPr>
          <a:xfrm>
            <a:off x="4572000" y="1805243"/>
            <a:ext cx="0" cy="40394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1A8A28B-F99C-D647-960D-7FF19FC6EAA3}"/>
              </a:ext>
            </a:extLst>
          </p:cNvPr>
          <p:cNvCxnSpPr>
            <a:cxnSpLocks/>
          </p:cNvCxnSpPr>
          <p:nvPr/>
        </p:nvCxnSpPr>
        <p:spPr>
          <a:xfrm flipH="1">
            <a:off x="6142710" y="1786622"/>
            <a:ext cx="1102823" cy="558870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C25484-7338-AF43-96A1-054349983BCD}"/>
              </a:ext>
            </a:extLst>
          </p:cNvPr>
          <p:cNvCxnSpPr>
            <a:cxnSpLocks/>
          </p:cNvCxnSpPr>
          <p:nvPr/>
        </p:nvCxnSpPr>
        <p:spPr>
          <a:xfrm>
            <a:off x="7242434" y="1793930"/>
            <a:ext cx="997789" cy="567076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F7637DE-7170-CA46-B169-FEEB4EA2AC3E}"/>
              </a:ext>
            </a:extLst>
          </p:cNvPr>
          <p:cNvSpPr txBox="1"/>
          <p:nvPr/>
        </p:nvSpPr>
        <p:spPr>
          <a:xfrm>
            <a:off x="4591450" y="3605311"/>
            <a:ext cx="2202173" cy="2308324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IC come from climatology and the POM (w/ feature model only in the </a:t>
            </a:r>
            <a:r>
              <a:rPr lang="en-US" sz="2400" dirty="0" err="1"/>
              <a:t>GoM</a:t>
            </a:r>
            <a:r>
              <a:rPr lang="en-US" sz="2400" dirty="0"/>
              <a:t>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81C9428-BDF6-7946-B5A2-0B4CAEF969CE}"/>
              </a:ext>
            </a:extLst>
          </p:cNvPr>
          <p:cNvSpPr/>
          <p:nvPr/>
        </p:nvSpPr>
        <p:spPr>
          <a:xfrm>
            <a:off x="516915" y="4039705"/>
            <a:ext cx="3092208" cy="1617688"/>
          </a:xfrm>
          <a:prstGeom prst="rect">
            <a:avLst/>
          </a:prstGeom>
          <a:solidFill>
            <a:srgbClr val="009051">
              <a:alpha val="69804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IC and BC from</a:t>
            </a:r>
          </a:p>
          <a:p>
            <a:r>
              <a:rPr lang="en-US" sz="2400" dirty="0"/>
              <a:t>Global RTOFS spun up from the global </a:t>
            </a:r>
          </a:p>
          <a:p>
            <a:r>
              <a:rPr lang="en-US" sz="2400" dirty="0"/>
              <a:t>GOFS 3.1/NCODA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102D82-729B-524C-A09B-D7E8EE084EB6}"/>
              </a:ext>
            </a:extLst>
          </p:cNvPr>
          <p:cNvSpPr/>
          <p:nvPr/>
        </p:nvSpPr>
        <p:spPr>
          <a:xfrm>
            <a:off x="6939282" y="3949770"/>
            <a:ext cx="2110221" cy="830997"/>
          </a:xfrm>
          <a:prstGeom prst="rect">
            <a:avLst/>
          </a:prstGeom>
          <a:solidFill>
            <a:srgbClr val="0070C0">
              <a:alpha val="50196"/>
            </a:srgb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IC from Global RTOFS nowcast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95AB60F-C689-994D-A6D9-9E7DA8EE142C}"/>
              </a:ext>
            </a:extLst>
          </p:cNvPr>
          <p:cNvCxnSpPr>
            <a:cxnSpLocks/>
          </p:cNvCxnSpPr>
          <p:nvPr/>
        </p:nvCxnSpPr>
        <p:spPr>
          <a:xfrm>
            <a:off x="1520169" y="3419984"/>
            <a:ext cx="1200408" cy="570026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AF60DC6-BC83-E24F-8EDA-3081D5EA8AF4}"/>
              </a:ext>
            </a:extLst>
          </p:cNvPr>
          <p:cNvCxnSpPr>
            <a:cxnSpLocks/>
          </p:cNvCxnSpPr>
          <p:nvPr/>
        </p:nvCxnSpPr>
        <p:spPr>
          <a:xfrm flipH="1">
            <a:off x="2759998" y="3408827"/>
            <a:ext cx="1258918" cy="58118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F33B21-9F54-044A-B002-98320AAFE533}"/>
              </a:ext>
            </a:extLst>
          </p:cNvPr>
          <p:cNvCxnSpPr>
            <a:cxnSpLocks/>
          </p:cNvCxnSpPr>
          <p:nvPr/>
        </p:nvCxnSpPr>
        <p:spPr>
          <a:xfrm flipH="1">
            <a:off x="5958892" y="3188926"/>
            <a:ext cx="1" cy="403948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3017B8-50D5-7640-99F3-2C52FD76C879}"/>
              </a:ext>
            </a:extLst>
          </p:cNvPr>
          <p:cNvCxnSpPr>
            <a:cxnSpLocks/>
          </p:cNvCxnSpPr>
          <p:nvPr/>
        </p:nvCxnSpPr>
        <p:spPr>
          <a:xfrm flipH="1">
            <a:off x="7926085" y="3188927"/>
            <a:ext cx="1" cy="760843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569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3EB87E-30A0-8849-892A-F48EAEEF2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8" t="-238" r="45238" b="238"/>
          <a:stretch/>
        </p:blipFill>
        <p:spPr>
          <a:xfrm>
            <a:off x="762002" y="110702"/>
            <a:ext cx="7434943" cy="67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21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"/>
          <p:cNvGrpSpPr/>
          <p:nvPr/>
        </p:nvGrpSpPr>
        <p:grpSpPr>
          <a:xfrm>
            <a:off x="714128" y="728005"/>
            <a:ext cx="7715749" cy="5866493"/>
            <a:chOff x="0" y="0"/>
            <a:chExt cx="10973508" cy="8343455"/>
          </a:xfrm>
        </p:grpSpPr>
        <p:pic>
          <p:nvPicPr>
            <p:cNvPr id="137" name="Screen Shot 2019-02-06 at 9.13.57 AM.png" descr="Screen Shot 2019-02-06 at 9.13.57 AM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2460" y="0"/>
              <a:ext cx="10931049" cy="83434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8" name="Rectangle"/>
            <p:cNvSpPr/>
            <p:nvPr/>
          </p:nvSpPr>
          <p:spPr>
            <a:xfrm>
              <a:off x="0" y="6222284"/>
              <a:ext cx="10715600" cy="2100718"/>
            </a:xfrm>
            <a:prstGeom prst="rect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39" name="Line"/>
            <p:cNvSpPr/>
            <p:nvPr/>
          </p:nvSpPr>
          <p:spPr>
            <a:xfrm>
              <a:off x="3910994" y="6382526"/>
              <a:ext cx="145808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0" name="Line"/>
            <p:cNvSpPr/>
            <p:nvPr/>
          </p:nvSpPr>
          <p:spPr>
            <a:xfrm>
              <a:off x="3650549" y="6578076"/>
              <a:ext cx="6447887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1" name="Line"/>
            <p:cNvSpPr/>
            <p:nvPr/>
          </p:nvSpPr>
          <p:spPr>
            <a:xfrm>
              <a:off x="3161675" y="6773626"/>
              <a:ext cx="705738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2" name="Line"/>
            <p:cNvSpPr/>
            <p:nvPr/>
          </p:nvSpPr>
          <p:spPr>
            <a:xfrm>
              <a:off x="4163026" y="7229187"/>
              <a:ext cx="5882212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3" name="Line"/>
            <p:cNvSpPr/>
            <p:nvPr/>
          </p:nvSpPr>
          <p:spPr>
            <a:xfrm>
              <a:off x="3270313" y="7023495"/>
              <a:ext cx="6840108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4" name="Line"/>
            <p:cNvSpPr/>
            <p:nvPr/>
          </p:nvSpPr>
          <p:spPr>
            <a:xfrm>
              <a:off x="3608968" y="7684748"/>
              <a:ext cx="6531048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5" name="Line"/>
            <p:cNvSpPr/>
            <p:nvPr/>
          </p:nvSpPr>
          <p:spPr>
            <a:xfrm>
              <a:off x="3152686" y="7880298"/>
              <a:ext cx="7075363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6" name="Line"/>
            <p:cNvSpPr/>
            <p:nvPr/>
          </p:nvSpPr>
          <p:spPr>
            <a:xfrm>
              <a:off x="3933387" y="8117860"/>
              <a:ext cx="5882211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147" name="Line"/>
            <p:cNvSpPr/>
            <p:nvPr/>
          </p:nvSpPr>
          <p:spPr>
            <a:xfrm>
              <a:off x="3910994" y="7434879"/>
              <a:ext cx="1458084" cy="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</p:grpSp>
      <p:sp>
        <p:nvSpPr>
          <p:cNvPr id="149" name="Cummings and Smedstad 2014"/>
          <p:cNvSpPr txBox="1"/>
          <p:nvPr/>
        </p:nvSpPr>
        <p:spPr>
          <a:xfrm>
            <a:off x="3066993" y="295161"/>
            <a:ext cx="2100961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Cummings and Smedstad 2014</a:t>
            </a:r>
          </a:p>
        </p:txBody>
      </p:sp>
    </p:spTree>
    <p:extLst>
      <p:ext uri="{BB962C8B-B14F-4D97-AF65-F5344CB8AC3E}">
        <p14:creationId xmlns:p14="http://schemas.microsoft.com/office/powerpoint/2010/main" val="4253900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24E0C43-C5E1-E744-865B-B0FABB8D6DFF}"/>
              </a:ext>
            </a:extLst>
          </p:cNvPr>
          <p:cNvSpPr txBox="1"/>
          <p:nvPr/>
        </p:nvSpPr>
        <p:spPr>
          <a:xfrm>
            <a:off x="1884431" y="103366"/>
            <a:ext cx="543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Vertical Profiles of Temperature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C29384-EE3C-1C4D-960D-33F4C7C01ACF}"/>
              </a:ext>
            </a:extLst>
          </p:cNvPr>
          <p:cNvSpPr txBox="1"/>
          <p:nvPr/>
        </p:nvSpPr>
        <p:spPr>
          <a:xfrm>
            <a:off x="863046" y="727894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day before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0017E-EAD1-6848-B977-AA4693D450AA}"/>
              </a:ext>
            </a:extLst>
          </p:cNvPr>
          <p:cNvSpPr txBox="1"/>
          <p:nvPr/>
        </p:nvSpPr>
        <p:spPr>
          <a:xfrm>
            <a:off x="3715324" y="72789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During Michael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FA00C1-DCB7-7B4C-A032-DD095A64072C}"/>
              </a:ext>
            </a:extLst>
          </p:cNvPr>
          <p:cNvSpPr txBox="1"/>
          <p:nvPr/>
        </p:nvSpPr>
        <p:spPr>
          <a:xfrm>
            <a:off x="6911925" y="718900"/>
            <a:ext cx="152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day after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5AAB31-475F-724D-9E2A-7EB0B7E5EA3C}"/>
              </a:ext>
            </a:extLst>
          </p:cNvPr>
          <p:cNvGrpSpPr/>
          <p:nvPr/>
        </p:nvGrpSpPr>
        <p:grpSpPr>
          <a:xfrm>
            <a:off x="75872" y="1171572"/>
            <a:ext cx="3303357" cy="5541567"/>
            <a:chOff x="60365" y="1320800"/>
            <a:chExt cx="3162300" cy="55372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C2A7A7A-D31E-654E-8704-E97F1116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65" y="1320800"/>
              <a:ext cx="3162300" cy="55372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26E335-32B2-2B4C-B4A6-99FC7A1E60C3}"/>
                </a:ext>
              </a:extLst>
            </p:cNvPr>
            <p:cNvGrpSpPr/>
            <p:nvPr/>
          </p:nvGrpSpPr>
          <p:grpSpPr>
            <a:xfrm>
              <a:off x="870790" y="2864433"/>
              <a:ext cx="1676275" cy="1042548"/>
              <a:chOff x="870790" y="2864433"/>
              <a:chExt cx="1676275" cy="104254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BDAA6B5-EC92-4540-ACE0-8CA165EBA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790" y="3906981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6F205CB-FE73-0E4A-9804-A2755D04A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557" y="3365169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3576BCF-E407-2A48-9258-AF8D8A9C8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577" y="2864433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DF1EFE8-4237-364E-8262-122FCE3ACA06}"/>
              </a:ext>
            </a:extLst>
          </p:cNvPr>
          <p:cNvGrpSpPr/>
          <p:nvPr/>
        </p:nvGrpSpPr>
        <p:grpSpPr>
          <a:xfrm>
            <a:off x="3467586" y="1171572"/>
            <a:ext cx="2730086" cy="5541567"/>
            <a:chOff x="3690786" y="2336463"/>
            <a:chExt cx="2772145" cy="55372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8F6315-CC25-284F-9D66-1A4875193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38"/>
            <a:stretch/>
          </p:blipFill>
          <p:spPr>
            <a:xfrm>
              <a:off x="3690786" y="2336463"/>
              <a:ext cx="2772145" cy="553720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96BF6C-2B12-924D-A8CB-618821012C79}"/>
                </a:ext>
              </a:extLst>
            </p:cNvPr>
            <p:cNvCxnSpPr>
              <a:cxnSpLocks/>
            </p:cNvCxnSpPr>
            <p:nvPr/>
          </p:nvCxnSpPr>
          <p:spPr>
            <a:xfrm>
              <a:off x="4090827" y="4380832"/>
              <a:ext cx="1815103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38B207-455B-CA41-9CC5-5450FE994412}"/>
                </a:ext>
              </a:extLst>
            </p:cNvPr>
            <p:cNvCxnSpPr>
              <a:cxnSpLocks/>
            </p:cNvCxnSpPr>
            <p:nvPr/>
          </p:nvCxnSpPr>
          <p:spPr>
            <a:xfrm>
              <a:off x="4102702" y="3725710"/>
              <a:ext cx="190422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CB70AF-D814-CA45-88C4-9880BD6DD2A6}"/>
                </a:ext>
              </a:extLst>
            </p:cNvPr>
            <p:cNvSpPr txBox="1"/>
            <p:nvPr/>
          </p:nvSpPr>
          <p:spPr>
            <a:xfrm>
              <a:off x="4079221" y="3734500"/>
              <a:ext cx="1529972" cy="645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Deepening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of mixed layer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2A609A-5441-F34F-9525-DE87C882A9BA}"/>
              </a:ext>
            </a:extLst>
          </p:cNvPr>
          <p:cNvGrpSpPr/>
          <p:nvPr/>
        </p:nvGrpSpPr>
        <p:grpSpPr>
          <a:xfrm>
            <a:off x="6273557" y="1171572"/>
            <a:ext cx="2829610" cy="5541567"/>
            <a:chOff x="6305754" y="1320800"/>
            <a:chExt cx="2838203" cy="55372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2C5D829-3697-B04C-9C3D-74088186A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9"/>
            <a:stretch/>
          </p:blipFill>
          <p:spPr>
            <a:xfrm>
              <a:off x="6305754" y="1320800"/>
              <a:ext cx="2838203" cy="553720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DE6D056-A822-F94C-8E8B-DF94D21A1DB3}"/>
                </a:ext>
              </a:extLst>
            </p:cNvPr>
            <p:cNvCxnSpPr>
              <a:cxnSpLocks/>
            </p:cNvCxnSpPr>
            <p:nvPr/>
          </p:nvCxnSpPr>
          <p:spPr>
            <a:xfrm>
              <a:off x="6769846" y="3365169"/>
              <a:ext cx="1815103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2C7DC5-A719-FD41-9F86-B3788E75848F}"/>
                </a:ext>
              </a:extLst>
            </p:cNvPr>
            <p:cNvSpPr txBox="1"/>
            <p:nvPr/>
          </p:nvSpPr>
          <p:spPr>
            <a:xfrm>
              <a:off x="6749634" y="2749573"/>
              <a:ext cx="14640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Mixed layer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remains deep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534E557-47A4-C04C-9158-6D3D002D2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95" y="132839"/>
            <a:ext cx="1289448" cy="5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7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24E0C43-C5E1-E744-865B-B0FABB8D6DFF}"/>
              </a:ext>
            </a:extLst>
          </p:cNvPr>
          <p:cNvSpPr txBox="1"/>
          <p:nvPr/>
        </p:nvSpPr>
        <p:spPr>
          <a:xfrm>
            <a:off x="1848895" y="11876"/>
            <a:ext cx="543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Vertical Profiles of Temperature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C29384-EE3C-1C4D-960D-33F4C7C01ACF}"/>
              </a:ext>
            </a:extLst>
          </p:cNvPr>
          <p:cNvSpPr txBox="1"/>
          <p:nvPr/>
        </p:nvSpPr>
        <p:spPr>
          <a:xfrm>
            <a:off x="863046" y="727894"/>
            <a:ext cx="174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day before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0017E-EAD1-6848-B977-AA4693D450AA}"/>
              </a:ext>
            </a:extLst>
          </p:cNvPr>
          <p:cNvSpPr txBox="1"/>
          <p:nvPr/>
        </p:nvSpPr>
        <p:spPr>
          <a:xfrm>
            <a:off x="3715324" y="727893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During Michael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FA00C1-DCB7-7B4C-A032-DD095A64072C}"/>
              </a:ext>
            </a:extLst>
          </p:cNvPr>
          <p:cNvSpPr txBox="1"/>
          <p:nvPr/>
        </p:nvSpPr>
        <p:spPr>
          <a:xfrm>
            <a:off x="6911925" y="718900"/>
            <a:ext cx="1521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 day after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5AAB31-475F-724D-9E2A-7EB0B7E5EA3C}"/>
              </a:ext>
            </a:extLst>
          </p:cNvPr>
          <p:cNvGrpSpPr/>
          <p:nvPr/>
        </p:nvGrpSpPr>
        <p:grpSpPr>
          <a:xfrm>
            <a:off x="75872" y="1171572"/>
            <a:ext cx="3303357" cy="5541567"/>
            <a:chOff x="60365" y="1320800"/>
            <a:chExt cx="3162300" cy="55372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C2A7A7A-D31E-654E-8704-E97F1116A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365" y="1320800"/>
              <a:ext cx="3162300" cy="553720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C26E335-32B2-2B4C-B4A6-99FC7A1E60C3}"/>
                </a:ext>
              </a:extLst>
            </p:cNvPr>
            <p:cNvGrpSpPr/>
            <p:nvPr/>
          </p:nvGrpSpPr>
          <p:grpSpPr>
            <a:xfrm>
              <a:off x="870790" y="2864433"/>
              <a:ext cx="1676275" cy="1042548"/>
              <a:chOff x="870790" y="2864433"/>
              <a:chExt cx="1676275" cy="1042548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BDAA6B5-EC92-4540-ACE0-8CA165EBA2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790" y="3906981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6F205CB-FE73-0E4A-9804-A2755D04A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4557" y="3365169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3576BCF-E407-2A48-9258-AF8D8A9C8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577" y="2864433"/>
                <a:ext cx="1662508" cy="0"/>
              </a:xfrm>
              <a:prstGeom prst="line">
                <a:avLst/>
              </a:prstGeom>
              <a:ln w="19050" cap="flat" cmpd="sng" algn="ctr">
                <a:solidFill>
                  <a:schemeClr val="dk1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DF1EFE8-4237-364E-8262-122FCE3ACA06}"/>
              </a:ext>
            </a:extLst>
          </p:cNvPr>
          <p:cNvGrpSpPr/>
          <p:nvPr/>
        </p:nvGrpSpPr>
        <p:grpSpPr>
          <a:xfrm>
            <a:off x="3467586" y="1171572"/>
            <a:ext cx="2730086" cy="5541567"/>
            <a:chOff x="3690786" y="2336463"/>
            <a:chExt cx="2772145" cy="55372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B8F6315-CC25-284F-9D66-1A4875193B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2338"/>
            <a:stretch/>
          </p:blipFill>
          <p:spPr>
            <a:xfrm>
              <a:off x="3690786" y="2336463"/>
              <a:ext cx="2772145" cy="5537200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96BF6C-2B12-924D-A8CB-618821012C79}"/>
                </a:ext>
              </a:extLst>
            </p:cNvPr>
            <p:cNvCxnSpPr>
              <a:cxnSpLocks/>
            </p:cNvCxnSpPr>
            <p:nvPr/>
          </p:nvCxnSpPr>
          <p:spPr>
            <a:xfrm>
              <a:off x="4090827" y="4380832"/>
              <a:ext cx="1815103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838B207-455B-CA41-9CC5-5450FE994412}"/>
                </a:ext>
              </a:extLst>
            </p:cNvPr>
            <p:cNvCxnSpPr>
              <a:cxnSpLocks/>
            </p:cNvCxnSpPr>
            <p:nvPr/>
          </p:nvCxnSpPr>
          <p:spPr>
            <a:xfrm>
              <a:off x="4102702" y="3725710"/>
              <a:ext cx="1904221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ECB70AF-D814-CA45-88C4-9880BD6DD2A6}"/>
                </a:ext>
              </a:extLst>
            </p:cNvPr>
            <p:cNvSpPr txBox="1"/>
            <p:nvPr/>
          </p:nvSpPr>
          <p:spPr>
            <a:xfrm>
              <a:off x="4079221" y="3734500"/>
              <a:ext cx="1529972" cy="645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Deepening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of mixed layer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22A609A-5441-F34F-9525-DE87C882A9BA}"/>
              </a:ext>
            </a:extLst>
          </p:cNvPr>
          <p:cNvGrpSpPr/>
          <p:nvPr/>
        </p:nvGrpSpPr>
        <p:grpSpPr>
          <a:xfrm>
            <a:off x="6273557" y="1171572"/>
            <a:ext cx="2829610" cy="5541567"/>
            <a:chOff x="6305754" y="1320800"/>
            <a:chExt cx="2838203" cy="55372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2C5D829-3697-B04C-9C3D-74088186A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249"/>
            <a:stretch/>
          </p:blipFill>
          <p:spPr>
            <a:xfrm>
              <a:off x="6305754" y="1320800"/>
              <a:ext cx="2838203" cy="553720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DE6D056-A822-F94C-8E8B-DF94D21A1DB3}"/>
                </a:ext>
              </a:extLst>
            </p:cNvPr>
            <p:cNvCxnSpPr>
              <a:cxnSpLocks/>
            </p:cNvCxnSpPr>
            <p:nvPr/>
          </p:nvCxnSpPr>
          <p:spPr>
            <a:xfrm>
              <a:off x="6769846" y="3365169"/>
              <a:ext cx="1815103" cy="0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2C7DC5-A719-FD41-9F86-B3788E75848F}"/>
                </a:ext>
              </a:extLst>
            </p:cNvPr>
            <p:cNvSpPr txBox="1"/>
            <p:nvPr/>
          </p:nvSpPr>
          <p:spPr>
            <a:xfrm>
              <a:off x="6749634" y="2749573"/>
              <a:ext cx="14640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Mixed layer 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remains deep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C9C371-93FD-D345-9DA8-BE0CC9AF3D7B}"/>
              </a:ext>
            </a:extLst>
          </p:cNvPr>
          <p:cNvSpPr txBox="1"/>
          <p:nvPr/>
        </p:nvSpPr>
        <p:spPr>
          <a:xfrm>
            <a:off x="65261" y="5897521"/>
            <a:ext cx="908967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The data assimilative model GOFS 3.1, does the best at capturing the deepening of the surface layer 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229675E-B270-6D42-B92A-446AE2B262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95" y="132839"/>
            <a:ext cx="1289448" cy="56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8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1F8F21-FCF7-F044-AEB8-82A698FAE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173"/>
            <a:ext cx="9144000" cy="53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8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E976873-31CF-DB4A-8753-F9B91E8EE31F}"/>
              </a:ext>
            </a:extLst>
          </p:cNvPr>
          <p:cNvSpPr txBox="1"/>
          <p:nvPr/>
        </p:nvSpPr>
        <p:spPr>
          <a:xfrm>
            <a:off x="960919" y="-187682"/>
            <a:ext cx="7531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Surface</a:t>
            </a:r>
            <a:r>
              <a:rPr lang="en-US" sz="4000" dirty="0"/>
              <a:t> </a:t>
            </a:r>
            <a:r>
              <a:rPr lang="en-US" sz="2800" dirty="0"/>
              <a:t>Fields from on 2018-10-11 During Michael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EBE32-6F9C-E64B-B01B-7F0EDACE0F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5" t="80579" r="58185" b="-163"/>
          <a:stretch/>
        </p:blipFill>
        <p:spPr>
          <a:xfrm>
            <a:off x="625568" y="1166211"/>
            <a:ext cx="1850573" cy="13431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2C03751-2289-4D47-BE77-68886B2A8AA2}"/>
              </a:ext>
            </a:extLst>
          </p:cNvPr>
          <p:cNvSpPr txBox="1"/>
          <p:nvPr/>
        </p:nvSpPr>
        <p:spPr>
          <a:xfrm>
            <a:off x="6812389" y="843047"/>
            <a:ext cx="131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GOFS 3.1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634CB-D851-B547-B2E0-0866AB1A6F76}"/>
              </a:ext>
            </a:extLst>
          </p:cNvPr>
          <p:cNvSpPr txBox="1"/>
          <p:nvPr/>
        </p:nvSpPr>
        <p:spPr>
          <a:xfrm>
            <a:off x="467462" y="2981402"/>
            <a:ext cx="209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HMON-HYCOM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BA778B-566C-B440-89B2-32F638D3A2E0}"/>
              </a:ext>
            </a:extLst>
          </p:cNvPr>
          <p:cNvSpPr txBox="1"/>
          <p:nvPr/>
        </p:nvSpPr>
        <p:spPr>
          <a:xfrm>
            <a:off x="6807638" y="2946250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HWRF-POM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F0724D-8B9E-E64B-B72D-A42B9DED2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204" y="396055"/>
            <a:ext cx="3743807" cy="304701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12FBD7C2-ED82-C447-A8EE-00B7E2D168C1}"/>
              </a:ext>
            </a:extLst>
          </p:cNvPr>
          <p:cNvSpPr/>
          <p:nvPr/>
        </p:nvSpPr>
        <p:spPr>
          <a:xfrm>
            <a:off x="4970999" y="575910"/>
            <a:ext cx="296988" cy="30339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10581-6637-E345-A702-EF73A26E3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096" y="3498771"/>
            <a:ext cx="4151080" cy="327016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21EEDDC5-2402-5345-AA38-D5E303362C45}"/>
              </a:ext>
            </a:extLst>
          </p:cNvPr>
          <p:cNvSpPr/>
          <p:nvPr/>
        </p:nvSpPr>
        <p:spPr>
          <a:xfrm>
            <a:off x="7138191" y="3721622"/>
            <a:ext cx="296988" cy="30339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A3D67-6759-1247-B2AC-667A8067BF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96" y="3498773"/>
            <a:ext cx="4335207" cy="324198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C77C4856-FBC0-E140-BAE4-C581E8FEB126}"/>
              </a:ext>
            </a:extLst>
          </p:cNvPr>
          <p:cNvSpPr/>
          <p:nvPr/>
        </p:nvSpPr>
        <p:spPr>
          <a:xfrm>
            <a:off x="2630083" y="3723583"/>
            <a:ext cx="296988" cy="30339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83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7A5DD-CC90-E048-9B2F-775B9788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19" y="285781"/>
            <a:ext cx="7599765" cy="628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5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aribbean"/>
          <p:cNvSpPr txBox="1"/>
          <p:nvPr/>
        </p:nvSpPr>
        <p:spPr>
          <a:xfrm>
            <a:off x="940275" y="231187"/>
            <a:ext cx="7630159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Heat Transport through the </a:t>
            </a:r>
            <a:r>
              <a:rPr lang="en-US" sz="3200" dirty="0" err="1"/>
              <a:t>Anegada</a:t>
            </a:r>
            <a:r>
              <a:rPr lang="en-US" sz="3200" dirty="0"/>
              <a:t> Passage</a:t>
            </a:r>
            <a:endParaRPr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21FD0D-135C-DE44-8052-87C32EA68F6C}"/>
              </a:ext>
            </a:extLst>
          </p:cNvPr>
          <p:cNvGrpSpPr/>
          <p:nvPr/>
        </p:nvGrpSpPr>
        <p:grpSpPr>
          <a:xfrm>
            <a:off x="660165" y="908050"/>
            <a:ext cx="7899873" cy="5594350"/>
            <a:chOff x="940273" y="1073150"/>
            <a:chExt cx="7239000" cy="47117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1F7233-5EDB-134E-AA7B-5EB521214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0273" y="1073150"/>
              <a:ext cx="7239000" cy="47117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F7BC1C4-4BE5-1E4F-AE31-D65833B83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3684" t="9674" r="11754" b="19168"/>
            <a:stretch/>
          </p:blipFill>
          <p:spPr>
            <a:xfrm>
              <a:off x="6261100" y="1511300"/>
              <a:ext cx="1054100" cy="335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648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A41B0D7-DA5B-434D-BE62-51CFDCBC069D}"/>
              </a:ext>
            </a:extLst>
          </p:cNvPr>
          <p:cNvSpPr txBox="1"/>
          <p:nvPr/>
        </p:nvSpPr>
        <p:spPr>
          <a:xfrm>
            <a:off x="4905387" y="4681509"/>
            <a:ext cx="1863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4ADD45C2-ED97-5E4D-BED4-6F41FAD1056D}"/>
              </a:ext>
            </a:extLst>
          </p:cNvPr>
          <p:cNvSpPr/>
          <p:nvPr/>
        </p:nvSpPr>
        <p:spPr>
          <a:xfrm flipH="1" flipV="1">
            <a:off x="4663853" y="4952152"/>
            <a:ext cx="54864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 dirty="0"/>
          </a:p>
        </p:txBody>
      </p:sp>
      <p:sp>
        <p:nvSpPr>
          <p:cNvPr id="19" name="Michael">
            <a:extLst>
              <a:ext uri="{FF2B5EF4-FFF2-40B4-BE49-F238E27FC236}">
                <a16:creationId xmlns:a16="http://schemas.microsoft.com/office/drawing/2014/main" id="{33120CEF-FD00-4E4C-A6B7-336FC8EAEE0D}"/>
              </a:ext>
            </a:extLst>
          </p:cNvPr>
          <p:cNvSpPr txBox="1"/>
          <p:nvPr/>
        </p:nvSpPr>
        <p:spPr>
          <a:xfrm>
            <a:off x="3042459" y="-12599"/>
            <a:ext cx="3135282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000"/>
            </a:lvl1pPr>
          </a:lstStyle>
          <a:p>
            <a:r>
              <a:rPr lang="en-US" sz="3200" dirty="0"/>
              <a:t>Hurricane </a:t>
            </a:r>
            <a:r>
              <a:rPr sz="3200" dirty="0"/>
              <a:t>Michael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395F55C6-12F0-6344-A62F-25241D75F7A2}"/>
              </a:ext>
            </a:extLst>
          </p:cNvPr>
          <p:cNvSpPr/>
          <p:nvPr/>
        </p:nvSpPr>
        <p:spPr>
          <a:xfrm>
            <a:off x="664542" y="1138026"/>
            <a:ext cx="3337872" cy="1"/>
          </a:xfrm>
          <a:prstGeom prst="line">
            <a:avLst/>
          </a:prstGeom>
          <a:ln w="381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A5D5F4-C485-8C49-8270-A16069EEBF90}"/>
              </a:ext>
            </a:extLst>
          </p:cNvPr>
          <p:cNvCxnSpPr>
            <a:cxnSpLocks/>
          </p:cNvCxnSpPr>
          <p:nvPr/>
        </p:nvCxnSpPr>
        <p:spPr>
          <a:xfrm>
            <a:off x="4663853" y="1625600"/>
            <a:ext cx="34036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9412BB7-B38A-474B-9122-62794288E47E}"/>
              </a:ext>
            </a:extLst>
          </p:cNvPr>
          <p:cNvSpPr txBox="1"/>
          <p:nvPr/>
        </p:nvSpPr>
        <p:spPr>
          <a:xfrm>
            <a:off x="4938175" y="4771699"/>
            <a:ext cx="1863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Increments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Insertion Window</a:t>
            </a: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DEBAF3E3-1660-C54E-A8C4-9507C7D49B7F}"/>
              </a:ext>
            </a:extLst>
          </p:cNvPr>
          <p:cNvSpPr/>
          <p:nvPr/>
        </p:nvSpPr>
        <p:spPr>
          <a:xfrm flipH="1">
            <a:off x="4663852" y="5042343"/>
            <a:ext cx="640080" cy="0"/>
          </a:xfrm>
          <a:prstGeom prst="line">
            <a:avLst/>
          </a:prstGeom>
          <a:ln w="25400">
            <a:solidFill>
              <a:schemeClr val="bg1"/>
            </a:solidFill>
            <a:prstDash val="solid"/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8272A-56B2-494C-A451-89DD70F58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26" y="3765566"/>
            <a:ext cx="8815751" cy="204330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A83E11-40A6-0F40-BC2C-27C3D0DDD80B}"/>
              </a:ext>
            </a:extLst>
          </p:cNvPr>
          <p:cNvGrpSpPr/>
          <p:nvPr/>
        </p:nvGrpSpPr>
        <p:grpSpPr>
          <a:xfrm>
            <a:off x="161925" y="641350"/>
            <a:ext cx="8820150" cy="2933700"/>
            <a:chOff x="161925" y="1162050"/>
            <a:chExt cx="8820150" cy="29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CEE46AA-3496-2144-A443-0846AA6A3F43}"/>
                </a:ext>
              </a:extLst>
            </p:cNvPr>
            <p:cNvGrpSpPr/>
            <p:nvPr/>
          </p:nvGrpSpPr>
          <p:grpSpPr>
            <a:xfrm>
              <a:off x="161925" y="1162050"/>
              <a:ext cx="5143500" cy="2933700"/>
              <a:chOff x="171450" y="984250"/>
              <a:chExt cx="5143500" cy="293370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B5F2EAB-7695-844C-BEB0-4C01545A75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450" y="984250"/>
                <a:ext cx="5143500" cy="2933700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C9846A-E72D-134B-9D97-E11B5C0E0F6B}"/>
                  </a:ext>
                </a:extLst>
              </p:cNvPr>
              <p:cNvSpPr/>
              <p:nvPr/>
            </p:nvSpPr>
            <p:spPr>
              <a:xfrm>
                <a:off x="4559300" y="3530600"/>
                <a:ext cx="355600" cy="3429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F8DC38-0F20-984B-9548-68F485AFE2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827"/>
            <a:stretch/>
          </p:blipFill>
          <p:spPr>
            <a:xfrm>
              <a:off x="4549775" y="1162050"/>
              <a:ext cx="4432300" cy="293370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A74DF3-5D76-6344-A18A-489FFC02E2E4}"/>
                </a:ext>
              </a:extLst>
            </p:cNvPr>
            <p:cNvSpPr/>
            <p:nvPr/>
          </p:nvSpPr>
          <p:spPr>
            <a:xfrm>
              <a:off x="4600575" y="3721100"/>
              <a:ext cx="355600" cy="3429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Line">
            <a:extLst>
              <a:ext uri="{FF2B5EF4-FFF2-40B4-BE49-F238E27FC236}">
                <a16:creationId xmlns:a16="http://schemas.microsoft.com/office/drawing/2014/main" id="{D0B38291-8C02-4D4A-AAFB-DFFA70E5F758}"/>
              </a:ext>
            </a:extLst>
          </p:cNvPr>
          <p:cNvSpPr/>
          <p:nvPr/>
        </p:nvSpPr>
        <p:spPr>
          <a:xfrm flipH="1">
            <a:off x="2578101" y="764196"/>
            <a:ext cx="1533971" cy="1090005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D89A2BBF-7DC5-6A48-B58E-B4C152E0063C}"/>
              </a:ext>
            </a:extLst>
          </p:cNvPr>
          <p:cNvSpPr/>
          <p:nvPr/>
        </p:nvSpPr>
        <p:spPr>
          <a:xfrm>
            <a:off x="4878073" y="811473"/>
            <a:ext cx="1261568" cy="1042727"/>
          </a:xfrm>
          <a:prstGeom prst="line">
            <a:avLst/>
          </a:prstGeom>
          <a:ln w="25400">
            <a:solidFill>
              <a:schemeClr val="tx1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5E9559-CA5B-6C49-A270-3E90C87E370F}"/>
              </a:ext>
            </a:extLst>
          </p:cNvPr>
          <p:cNvSpPr txBox="1"/>
          <p:nvPr/>
        </p:nvSpPr>
        <p:spPr>
          <a:xfrm>
            <a:off x="1054100" y="615950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mkkk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685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Middle/South Atlantic Bight Transition Zone"/>
          <p:cNvSpPr txBox="1"/>
          <p:nvPr/>
        </p:nvSpPr>
        <p:spPr>
          <a:xfrm>
            <a:off x="1009372" y="13954"/>
            <a:ext cx="7357784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r>
              <a:rPr sz="3200" dirty="0"/>
              <a:t>Middle/South Atlantic Bight Transition Zone</a:t>
            </a:r>
          </a:p>
        </p:txBody>
      </p:sp>
      <p:sp>
        <p:nvSpPr>
          <p:cNvPr id="143" name="Florence"/>
          <p:cNvSpPr txBox="1"/>
          <p:nvPr/>
        </p:nvSpPr>
        <p:spPr>
          <a:xfrm>
            <a:off x="3779175" y="458688"/>
            <a:ext cx="1506246" cy="564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3200" dirty="0"/>
              <a:t>Florence</a:t>
            </a:r>
          </a:p>
        </p:txBody>
      </p:sp>
      <p:pic>
        <p:nvPicPr>
          <p:cNvPr id="144" name="RAMSES_track.png" descr="RAMSES_track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889" y="936206"/>
            <a:ext cx="2314183" cy="1714675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Line"/>
          <p:cNvSpPr/>
          <p:nvPr/>
        </p:nvSpPr>
        <p:spPr>
          <a:xfrm>
            <a:off x="4445877" y="1049719"/>
            <a:ext cx="1618593" cy="424659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041EFF-6E4D-A54E-A9B8-31748CD0A9BD}"/>
              </a:ext>
            </a:extLst>
          </p:cNvPr>
          <p:cNvGrpSpPr/>
          <p:nvPr/>
        </p:nvGrpSpPr>
        <p:grpSpPr>
          <a:xfrm>
            <a:off x="2722180" y="936204"/>
            <a:ext cx="6285186" cy="5921796"/>
            <a:chOff x="2612483" y="928322"/>
            <a:chExt cx="6450117" cy="601618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F4F486E-2C52-CB48-A1C0-1661FE9AEAE4}"/>
                </a:ext>
              </a:extLst>
            </p:cNvPr>
            <p:cNvGrpSpPr/>
            <p:nvPr/>
          </p:nvGrpSpPr>
          <p:grpSpPr>
            <a:xfrm>
              <a:off x="2612483" y="928322"/>
              <a:ext cx="6393109" cy="6016181"/>
              <a:chOff x="2612483" y="928322"/>
              <a:chExt cx="6393109" cy="601618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31C2247-0581-4D4B-AC7F-2900ADD3EB2A}"/>
                  </a:ext>
                </a:extLst>
              </p:cNvPr>
              <p:cNvGrpSpPr/>
              <p:nvPr/>
            </p:nvGrpSpPr>
            <p:grpSpPr>
              <a:xfrm>
                <a:off x="2641957" y="928322"/>
                <a:ext cx="6363635" cy="5409027"/>
                <a:chOff x="710621" y="0"/>
                <a:chExt cx="7431433" cy="647012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9B0A1B7-7B8D-0045-B847-BCAD7739D5EB}"/>
                    </a:ext>
                  </a:extLst>
                </p:cNvPr>
                <p:cNvGrpSpPr/>
                <p:nvPr/>
              </p:nvGrpSpPr>
              <p:grpSpPr>
                <a:xfrm>
                  <a:off x="710621" y="0"/>
                  <a:ext cx="6994624" cy="6470120"/>
                  <a:chOff x="879433" y="-895575"/>
                  <a:chExt cx="6994624" cy="6470120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2970E9FE-8FB0-7946-8FD9-DD2031522E8E}"/>
                      </a:ext>
                    </a:extLst>
                  </p:cNvPr>
                  <p:cNvGrpSpPr/>
                  <p:nvPr/>
                </p:nvGrpSpPr>
                <p:grpSpPr>
                  <a:xfrm>
                    <a:off x="880967" y="-895575"/>
                    <a:ext cx="6993090" cy="6470120"/>
                    <a:chOff x="990566" y="-713069"/>
                    <a:chExt cx="6993090" cy="6470119"/>
                  </a:xfrm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3FFFF937-5DAF-9F41-91DB-82E53D06B6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51115" y="4483688"/>
                      <a:ext cx="132541" cy="127336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19" name="Picture 18">
                      <a:extLst>
                        <a:ext uri="{FF2B5EF4-FFF2-40B4-BE49-F238E27FC236}">
                          <a16:creationId xmlns:a16="http://schemas.microsoft.com/office/drawing/2014/main" id="{2D3E3FC2-E797-9441-A8D9-59D3FD8482F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r="10143"/>
                    <a:stretch/>
                  </p:blipFill>
                  <p:spPr>
                    <a:xfrm>
                      <a:off x="990566" y="-713069"/>
                      <a:ext cx="6824278" cy="220980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40" name="Picture 39">
                    <a:extLst>
                      <a:ext uri="{FF2B5EF4-FFF2-40B4-BE49-F238E27FC236}">
                        <a16:creationId xmlns:a16="http://schemas.microsoft.com/office/drawing/2014/main" id="{E1F53040-4922-4947-8FDE-B7395ED17C6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r="10103"/>
                  <a:stretch/>
                </p:blipFill>
                <p:spPr>
                  <a:xfrm>
                    <a:off x="879433" y="753709"/>
                    <a:ext cx="6827346" cy="22098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775400EA-B8D9-064D-89E1-1692EB8591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89787"/>
                <a:stretch/>
              </p:blipFill>
              <p:spPr>
                <a:xfrm>
                  <a:off x="7441374" y="913308"/>
                  <a:ext cx="700680" cy="2209800"/>
                </a:xfrm>
                <a:prstGeom prst="rect">
                  <a:avLst/>
                </a:prstGeom>
              </p:spPr>
            </p:pic>
          </p:grp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C0A7D601-E260-8845-99EE-685DF714501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10129"/>
              <a:stretch/>
            </p:blipFill>
            <p:spPr>
              <a:xfrm>
                <a:off x="2643271" y="3704655"/>
                <a:ext cx="5876092" cy="1845248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445633F-3C96-2E46-A846-DF9603DEEA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9584"/>
              <a:stretch/>
            </p:blipFill>
            <p:spPr>
              <a:xfrm>
                <a:off x="2612483" y="5083458"/>
                <a:ext cx="5962314" cy="1861045"/>
              </a:xfrm>
              <a:prstGeom prst="rect">
                <a:avLst/>
              </a:prstGeom>
            </p:spPr>
          </p:pic>
        </p:grp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33964FAA-AF98-F44F-8CD7-77B84C890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0478" t="-381" r="-633" b="381"/>
            <a:stretch/>
          </p:blipFill>
          <p:spPr>
            <a:xfrm>
              <a:off x="8405590" y="4468181"/>
              <a:ext cx="657010" cy="1826161"/>
            </a:xfrm>
            <a:prstGeom prst="rect">
              <a:avLst/>
            </a:prstGeom>
          </p:spPr>
        </p:pic>
      </p:grp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97F1320-F803-FE4B-B6F1-255239A537C4}"/>
              </a:ext>
            </a:extLst>
          </p:cNvPr>
          <p:cNvCxnSpPr>
            <a:cxnSpLocks/>
          </p:cNvCxnSpPr>
          <p:nvPr/>
        </p:nvCxnSpPr>
        <p:spPr>
          <a:xfrm>
            <a:off x="4600927" y="958335"/>
            <a:ext cx="1533250" cy="474397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41423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5844</TotalTime>
  <Words>296</Words>
  <Application>Microsoft Macintosh PowerPoint</Application>
  <PresentationFormat>On-screen Show (4:3)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2019-05-20T13:11:31Z</dcterms:created>
  <dcterms:modified xsi:type="dcterms:W3CDTF">2019-05-28T14:24:21Z</dcterms:modified>
</cp:coreProperties>
</file>