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36"/>
  </p:notesMasterIdLst>
  <p:sldIdLst>
    <p:sldId id="257" r:id="rId2"/>
    <p:sldId id="483" r:id="rId3"/>
    <p:sldId id="262" r:id="rId4"/>
    <p:sldId id="450" r:id="rId5"/>
    <p:sldId id="261" r:id="rId6"/>
    <p:sldId id="263" r:id="rId7"/>
    <p:sldId id="471" r:id="rId8"/>
    <p:sldId id="474" r:id="rId9"/>
    <p:sldId id="484" r:id="rId10"/>
    <p:sldId id="424" r:id="rId11"/>
    <p:sldId id="437" r:id="rId12"/>
    <p:sldId id="265" r:id="rId13"/>
    <p:sldId id="463" r:id="rId14"/>
    <p:sldId id="467" r:id="rId15"/>
    <p:sldId id="268" r:id="rId16"/>
    <p:sldId id="272" r:id="rId17"/>
    <p:sldId id="275" r:id="rId18"/>
    <p:sldId id="451" r:id="rId19"/>
    <p:sldId id="464" r:id="rId20"/>
    <p:sldId id="485" r:id="rId21"/>
    <p:sldId id="486" r:id="rId22"/>
    <p:sldId id="468" r:id="rId23"/>
    <p:sldId id="479" r:id="rId24"/>
    <p:sldId id="472" r:id="rId25"/>
    <p:sldId id="465" r:id="rId26"/>
    <p:sldId id="299" r:id="rId27"/>
    <p:sldId id="300" r:id="rId28"/>
    <p:sldId id="466" r:id="rId29"/>
    <p:sldId id="301" r:id="rId30"/>
    <p:sldId id="457" r:id="rId31"/>
    <p:sldId id="260" r:id="rId32"/>
    <p:sldId id="266" r:id="rId33"/>
    <p:sldId id="481" r:id="rId34"/>
    <p:sldId id="27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3FF"/>
    <a:srgbClr val="0070C0"/>
    <a:srgbClr val="4472C4"/>
    <a:srgbClr val="0432FF"/>
    <a:srgbClr val="FF40FF"/>
    <a:srgbClr val="2F528F"/>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1"/>
    <p:restoredTop sz="94598"/>
  </p:normalViewPr>
  <p:slideViewPr>
    <p:cSldViewPr snapToGrid="0" snapToObjects="1" showGuides="1">
      <p:cViewPr varScale="1">
        <p:scale>
          <a:sx n="121" d="100"/>
          <a:sy n="121" d="100"/>
        </p:scale>
        <p:origin x="168" y="168"/>
      </p:cViewPr>
      <p:guideLst>
        <p:guide orient="horz" pos="2160"/>
        <p:guide pos="2904"/>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5" d="100"/>
          <a:sy n="95" d="100"/>
        </p:scale>
        <p:origin x="2568"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30T11:17:52.870"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3B1E2-701B-A542-B7DB-C45D8E3A3DE3}" type="datetimeFigureOut">
              <a:rPr lang="en-US" smtClean="0"/>
              <a:t>8/9/19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291B6-C8A8-D342-A086-BB9B8193B9F9}" type="slidenum">
              <a:rPr lang="en-US" smtClean="0"/>
              <a:t>‹#›</a:t>
            </a:fld>
            <a:endParaRPr lang="en-US"/>
          </a:p>
        </p:txBody>
      </p:sp>
    </p:spTree>
    <p:extLst>
      <p:ext uri="{BB962C8B-B14F-4D97-AF65-F5344CB8AC3E}">
        <p14:creationId xmlns:p14="http://schemas.microsoft.com/office/powerpoint/2010/main" val="2554960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2</a:t>
            </a:fld>
            <a:endParaRPr lang="en-US"/>
          </a:p>
        </p:txBody>
      </p:sp>
    </p:spTree>
    <p:extLst>
      <p:ext uri="{BB962C8B-B14F-4D97-AF65-F5344CB8AC3E}">
        <p14:creationId xmlns:p14="http://schemas.microsoft.com/office/powerpoint/2010/main" val="147917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5 at landfall (category was updated to cat 5 about 1 month ago). 7.7 foot storm surge. Total cost was estimated as $16 billion</a:t>
            </a:r>
          </a:p>
        </p:txBody>
      </p:sp>
      <p:sp>
        <p:nvSpPr>
          <p:cNvPr id="4" name="Slide Number Placeholder 3"/>
          <p:cNvSpPr>
            <a:spLocks noGrp="1"/>
          </p:cNvSpPr>
          <p:nvPr>
            <p:ph type="sldNum" sz="quarter" idx="5"/>
          </p:nvPr>
        </p:nvSpPr>
        <p:spPr/>
        <p:txBody>
          <a:bodyPr/>
          <a:lstStyle/>
          <a:p>
            <a:fld id="{59D291B6-C8A8-D342-A086-BB9B8193B9F9}" type="slidenum">
              <a:rPr lang="en-US" smtClean="0"/>
              <a:t>3</a:t>
            </a:fld>
            <a:endParaRPr lang="en-US"/>
          </a:p>
        </p:txBody>
      </p:sp>
    </p:spTree>
    <p:extLst>
      <p:ext uri="{BB962C8B-B14F-4D97-AF65-F5344CB8AC3E}">
        <p14:creationId xmlns:p14="http://schemas.microsoft.com/office/powerpoint/2010/main" val="126224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Heat fluxes between the sea surface and the low atmosphere are controlled by the temperature and humidity differences between the two</a:t>
            </a:r>
          </a:p>
          <a:p>
            <a:pPr marL="285750" indent="-285750">
              <a:buFont typeface="Arial" panose="020B0604020202020204" pitchFamily="34" charset="0"/>
              <a:buChar char="•"/>
            </a:pPr>
            <a:r>
              <a:rPr lang="en-US" dirty="0"/>
              <a:t>It is critical to correctly estimate the SST as it determines the heat fluxes </a:t>
            </a:r>
          </a:p>
          <a:p>
            <a:r>
              <a:rPr lang="en-US" dirty="0"/>
              <a:t>      at the air-sea interface</a:t>
            </a:r>
          </a:p>
          <a:p>
            <a:pPr marL="285750" indent="-285750">
              <a:buFont typeface="Arial" panose="020B0604020202020204" pitchFamily="34" charset="0"/>
              <a:buChar char="•"/>
            </a:pPr>
            <a:r>
              <a:rPr lang="en-US" dirty="0"/>
              <a:t>The vertical stratification and vertical mixing are key to correctly estimate SST </a:t>
            </a:r>
          </a:p>
          <a:p>
            <a:r>
              <a:rPr lang="en-US" dirty="0"/>
              <a:t>      during the passage of a hurricane</a:t>
            </a:r>
          </a:p>
          <a:p>
            <a:pPr marL="285750" indent="-285750">
              <a:buFont typeface="Arial" panose="020B0604020202020204" pitchFamily="34" charset="0"/>
              <a:buChar char="•"/>
            </a:pPr>
            <a:r>
              <a:rPr lang="en-US" dirty="0"/>
              <a:t>At the shelf, there are other physical processes (enhanced vertical mixing due to </a:t>
            </a:r>
          </a:p>
          <a:p>
            <a:r>
              <a:rPr lang="en-US" dirty="0"/>
              <a:t>      vertical velocity shear ahead of the eye, upwelling/downwelling circulation       depending </a:t>
            </a:r>
          </a:p>
          <a:p>
            <a:r>
              <a:rPr lang="en-US" dirty="0"/>
              <a:t>      on the incident angle of the storm) that take place and are difficult to model if the</a:t>
            </a:r>
          </a:p>
          <a:p>
            <a:r>
              <a:rPr lang="en-US" dirty="0"/>
              <a:t>     vertical and/or horizontal resolution are not adequate</a:t>
            </a:r>
          </a:p>
          <a:p>
            <a:pPr marL="285750" indent="-285750">
              <a:buFont typeface="Arial" panose="020B0604020202020204" pitchFamily="34" charset="0"/>
              <a:buChar char="•"/>
            </a:pPr>
            <a:r>
              <a:rPr lang="en-US" dirty="0">
                <a:solidFill>
                  <a:srgbClr val="FF0000"/>
                </a:solidFill>
              </a:rPr>
              <a:t>To capture the upper ocean response in the shelf is critical because  the SST at the shelf will determine if the hurricane will intensify or weaken before landfall </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6</a:t>
            </a:fld>
            <a:endParaRPr lang="en-US"/>
          </a:p>
        </p:txBody>
      </p:sp>
    </p:spTree>
    <p:extLst>
      <p:ext uri="{BB962C8B-B14F-4D97-AF65-F5344CB8AC3E}">
        <p14:creationId xmlns:p14="http://schemas.microsoft.com/office/powerpoint/2010/main" val="764425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It is critical to correctly estimate the SST as it determines the heat fluxes </a:t>
            </a:r>
          </a:p>
          <a:p>
            <a:r>
              <a:rPr lang="en-US" dirty="0"/>
              <a:t>      at the air-sea interface</a:t>
            </a:r>
          </a:p>
          <a:p>
            <a:pPr marL="285750" indent="-285750">
              <a:buFont typeface="Arial" panose="020B0604020202020204" pitchFamily="34" charset="0"/>
              <a:buChar char="•"/>
            </a:pPr>
            <a:r>
              <a:rPr lang="en-US" dirty="0"/>
              <a:t>The vertical stratification and vertical mixing are key to correctly estimate SST </a:t>
            </a:r>
          </a:p>
          <a:p>
            <a:r>
              <a:rPr lang="en-US" dirty="0"/>
              <a:t>      during the passage of a hurricane</a:t>
            </a:r>
          </a:p>
          <a:p>
            <a:pPr marL="285750" indent="-285750">
              <a:buFont typeface="Arial" panose="020B0604020202020204" pitchFamily="34" charset="0"/>
              <a:buChar char="•"/>
            </a:pPr>
            <a:r>
              <a:rPr lang="en-US" dirty="0"/>
              <a:t>At the shelf, there are other physical processes (enhanced vertical mixing due to </a:t>
            </a:r>
          </a:p>
          <a:p>
            <a:r>
              <a:rPr lang="en-US" dirty="0"/>
              <a:t>      vertical velocity shear ahead of the eye, upwelling/downwelling circulation       depending </a:t>
            </a:r>
          </a:p>
          <a:p>
            <a:r>
              <a:rPr lang="en-US" dirty="0"/>
              <a:t>      on the incident angle of the storm) that take place and are difficult to model if the</a:t>
            </a:r>
          </a:p>
          <a:p>
            <a:r>
              <a:rPr lang="en-US" dirty="0"/>
              <a:t>     vertical and/or horizontal resolution are not adequate</a:t>
            </a:r>
          </a:p>
          <a:p>
            <a:pPr marL="285750" indent="-285750">
              <a:buFont typeface="Arial" panose="020B0604020202020204" pitchFamily="34" charset="0"/>
              <a:buChar char="•"/>
            </a:pPr>
            <a:r>
              <a:rPr lang="en-US" dirty="0">
                <a:solidFill>
                  <a:srgbClr val="FF0000"/>
                </a:solidFill>
              </a:rPr>
              <a:t>To capture the upper ocean response in the shelf is critical because  the SST at the shelf will determine if the hurricane will intensify or weaken before landfall </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7</a:t>
            </a:fld>
            <a:endParaRPr lang="en-US"/>
          </a:p>
        </p:txBody>
      </p:sp>
    </p:spTree>
    <p:extLst>
      <p:ext uri="{BB962C8B-B14F-4D97-AF65-F5344CB8AC3E}">
        <p14:creationId xmlns:p14="http://schemas.microsoft.com/office/powerpoint/2010/main" val="3067493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Better parameterization of air-sea heat fluxes</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8</a:t>
            </a:fld>
            <a:endParaRPr lang="en-US"/>
          </a:p>
        </p:txBody>
      </p:sp>
    </p:spTree>
    <p:extLst>
      <p:ext uri="{BB962C8B-B14F-4D97-AF65-F5344CB8AC3E}">
        <p14:creationId xmlns:p14="http://schemas.microsoft.com/office/powerpoint/2010/main" val="87042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Better parameterization of air-sea heat fluxes</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9</a:t>
            </a:fld>
            <a:endParaRPr lang="en-US"/>
          </a:p>
        </p:txBody>
      </p:sp>
    </p:spTree>
    <p:extLst>
      <p:ext uri="{BB962C8B-B14F-4D97-AF65-F5344CB8AC3E}">
        <p14:creationId xmlns:p14="http://schemas.microsoft.com/office/powerpoint/2010/main" val="1914574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13</a:t>
            </a:fld>
            <a:endParaRPr lang="en-US"/>
          </a:p>
        </p:txBody>
      </p:sp>
    </p:spTree>
    <p:extLst>
      <p:ext uri="{BB962C8B-B14F-4D97-AF65-F5344CB8AC3E}">
        <p14:creationId xmlns:p14="http://schemas.microsoft.com/office/powerpoint/2010/main" val="32718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61 gliders that reported data to the IOSS glider DAC during the 2018 hurricane season. All these data was pushed into the GTS (Global Telecommunication System) once a day. Once in the GTS, the data was accessed by a number of operational ocean models that use data assimilation: GOFS, European model ……</a:t>
            </a:r>
          </a:p>
        </p:txBody>
      </p:sp>
      <p:sp>
        <p:nvSpPr>
          <p:cNvPr id="4" name="Slide Number Placeholder 3"/>
          <p:cNvSpPr>
            <a:spLocks noGrp="1"/>
          </p:cNvSpPr>
          <p:nvPr>
            <p:ph type="sldNum" sz="quarter" idx="5"/>
          </p:nvPr>
        </p:nvSpPr>
        <p:spPr/>
        <p:txBody>
          <a:bodyPr/>
          <a:lstStyle/>
          <a:p>
            <a:fld id="{59D291B6-C8A8-D342-A086-BB9B8193B9F9}" type="slidenum">
              <a:rPr lang="en-US" smtClean="0"/>
              <a:t>15</a:t>
            </a:fld>
            <a:endParaRPr lang="en-US"/>
          </a:p>
        </p:txBody>
      </p:sp>
    </p:spTree>
    <p:extLst>
      <p:ext uri="{BB962C8B-B14F-4D97-AF65-F5344CB8AC3E}">
        <p14:creationId xmlns:p14="http://schemas.microsoft.com/office/powerpoint/2010/main" val="4103317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increment is the change made to the model state at the end of the previous assimilation cycle.</a:t>
            </a:r>
          </a:p>
          <a:p>
            <a:endParaRPr lang="en-US" dirty="0"/>
          </a:p>
        </p:txBody>
      </p:sp>
      <p:sp>
        <p:nvSpPr>
          <p:cNvPr id="4" name="Slide Number Placeholder 3"/>
          <p:cNvSpPr>
            <a:spLocks noGrp="1"/>
          </p:cNvSpPr>
          <p:nvPr>
            <p:ph type="sldNum" sz="quarter" idx="5"/>
          </p:nvPr>
        </p:nvSpPr>
        <p:spPr/>
        <p:txBody>
          <a:bodyPr/>
          <a:lstStyle/>
          <a:p>
            <a:fld id="{59D291B6-C8A8-D342-A086-BB9B8193B9F9}" type="slidenum">
              <a:rPr lang="en-US" smtClean="0"/>
              <a:t>17</a:t>
            </a:fld>
            <a:endParaRPr lang="en-US"/>
          </a:p>
        </p:txBody>
      </p:sp>
    </p:spTree>
    <p:extLst>
      <p:ext uri="{BB962C8B-B14F-4D97-AF65-F5344CB8AC3E}">
        <p14:creationId xmlns:p14="http://schemas.microsoft.com/office/powerpoint/2010/main" val="352936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DE18F2-492E-7F45-A155-74C95C0AC545}" type="datetimeFigureOut">
              <a:rPr lang="en-US" smtClean="0"/>
              <a:t>8/9/19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710804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DE18F2-492E-7F45-A155-74C95C0AC545}" type="datetimeFigureOut">
              <a:rPr lang="en-US" smtClean="0"/>
              <a:t>8/9/19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1044472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DE18F2-492E-7F45-A155-74C95C0AC545}" type="datetimeFigureOut">
              <a:rPr lang="en-US" smtClean="0"/>
              <a:t>8/9/19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2664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DE18F2-492E-7F45-A155-74C95C0AC545}" type="datetimeFigureOut">
              <a:rPr lang="en-US" smtClean="0"/>
              <a:t>8/9/19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38732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DE18F2-492E-7F45-A155-74C95C0AC545}" type="datetimeFigureOut">
              <a:rPr lang="en-US" smtClean="0"/>
              <a:t>8/9/19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2241549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DE18F2-492E-7F45-A155-74C95C0AC545}" type="datetimeFigureOut">
              <a:rPr lang="en-US" smtClean="0"/>
              <a:t>8/9/19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36752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DE18F2-492E-7F45-A155-74C95C0AC545}" type="datetimeFigureOut">
              <a:rPr lang="en-US" smtClean="0"/>
              <a:t>8/9/19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44180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DE18F2-492E-7F45-A155-74C95C0AC545}" type="datetimeFigureOut">
              <a:rPr lang="en-US" smtClean="0"/>
              <a:t>8/9/19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891849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E18F2-492E-7F45-A155-74C95C0AC545}" type="datetimeFigureOut">
              <a:rPr lang="en-US" smtClean="0"/>
              <a:t>8/9/19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326523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DE18F2-492E-7F45-A155-74C95C0AC545}" type="datetimeFigureOut">
              <a:rPr lang="en-US" smtClean="0"/>
              <a:t>8/9/19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1880002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DE18F2-492E-7F45-A155-74C95C0AC545}" type="datetimeFigureOut">
              <a:rPr lang="en-US" smtClean="0"/>
              <a:t>8/9/19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31036-CA21-A148-9A0D-32EA2F23B992}" type="slidenum">
              <a:rPr lang="en-US" smtClean="0"/>
              <a:t>‹#›</a:t>
            </a:fld>
            <a:endParaRPr lang="en-US"/>
          </a:p>
        </p:txBody>
      </p:sp>
    </p:spTree>
    <p:extLst>
      <p:ext uri="{BB962C8B-B14F-4D97-AF65-F5344CB8AC3E}">
        <p14:creationId xmlns:p14="http://schemas.microsoft.com/office/powerpoint/2010/main" val="4286258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E18F2-492E-7F45-A155-74C95C0AC545}" type="datetimeFigureOut">
              <a:rPr lang="en-US" smtClean="0"/>
              <a:t>8/9/19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31036-CA21-A148-9A0D-32EA2F23B992}" type="slidenum">
              <a:rPr lang="en-US" smtClean="0"/>
              <a:t>‹#›</a:t>
            </a:fld>
            <a:endParaRPr lang="en-US"/>
          </a:p>
        </p:txBody>
      </p:sp>
    </p:spTree>
    <p:extLst>
      <p:ext uri="{BB962C8B-B14F-4D97-AF65-F5344CB8AC3E}">
        <p14:creationId xmlns:p14="http://schemas.microsoft.com/office/powerpoint/2010/main" val="3567418045"/>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1.tiff"/></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tiff"/><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tiff"/><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5.tiff"/><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51D4C-7B0A-F844-A4D8-D2A64EFEF8DA}"/>
              </a:ext>
            </a:extLst>
          </p:cNvPr>
          <p:cNvSpPr txBox="1"/>
          <p:nvPr/>
        </p:nvSpPr>
        <p:spPr>
          <a:xfrm>
            <a:off x="94592" y="99147"/>
            <a:ext cx="8954815" cy="1938992"/>
          </a:xfrm>
          <a:prstGeom prst="rect">
            <a:avLst/>
          </a:prstGeom>
          <a:noFill/>
        </p:spPr>
        <p:txBody>
          <a:bodyPr wrap="square" rtlCol="0">
            <a:spAutoFit/>
          </a:bodyPr>
          <a:lstStyle/>
          <a:p>
            <a:pPr algn="ctr"/>
            <a:r>
              <a:rPr lang="en-US" sz="4000" dirty="0"/>
              <a:t>Impact of Glider Data Assimilation on Operational Ocean Models During </a:t>
            </a:r>
          </a:p>
          <a:p>
            <a:pPr algn="ctr"/>
            <a:r>
              <a:rPr lang="en-US" sz="4000" dirty="0"/>
              <a:t>the 2018 Hurricane Season</a:t>
            </a:r>
          </a:p>
        </p:txBody>
      </p:sp>
      <p:sp>
        <p:nvSpPr>
          <p:cNvPr id="2" name="TextBox 1">
            <a:extLst>
              <a:ext uri="{FF2B5EF4-FFF2-40B4-BE49-F238E27FC236}">
                <a16:creationId xmlns:a16="http://schemas.microsoft.com/office/drawing/2014/main" id="{D0AA6294-6F16-EB4E-912E-5149BCD0FB33}"/>
              </a:ext>
            </a:extLst>
          </p:cNvPr>
          <p:cNvSpPr txBox="1"/>
          <p:nvPr/>
        </p:nvSpPr>
        <p:spPr>
          <a:xfrm>
            <a:off x="34438" y="5402754"/>
            <a:ext cx="2279214" cy="1200329"/>
          </a:xfrm>
          <a:prstGeom prst="rect">
            <a:avLst/>
          </a:prstGeom>
          <a:noFill/>
        </p:spPr>
        <p:txBody>
          <a:bodyPr wrap="none" rtlCol="0">
            <a:spAutoFit/>
          </a:bodyPr>
          <a:lstStyle/>
          <a:p>
            <a:pPr algn="ctr"/>
            <a:r>
              <a:rPr lang="en-US" sz="2400" dirty="0"/>
              <a:t>Maria </a:t>
            </a:r>
            <a:r>
              <a:rPr lang="en-US" sz="2400" dirty="0" err="1"/>
              <a:t>Aristizabal</a:t>
            </a:r>
            <a:endParaRPr lang="en-US" sz="2400" dirty="0"/>
          </a:p>
          <a:p>
            <a:pPr algn="ctr"/>
            <a:r>
              <a:rPr lang="en-US" sz="2400" dirty="0"/>
              <a:t>Travis Miles </a:t>
            </a:r>
          </a:p>
          <a:p>
            <a:pPr algn="ctr"/>
            <a:r>
              <a:rPr lang="en-US" sz="2400" dirty="0"/>
              <a:t>Scott Glen</a:t>
            </a:r>
          </a:p>
        </p:txBody>
      </p:sp>
      <p:sp>
        <p:nvSpPr>
          <p:cNvPr id="3" name="Rectangle 2">
            <a:extLst>
              <a:ext uri="{FF2B5EF4-FFF2-40B4-BE49-F238E27FC236}">
                <a16:creationId xmlns:a16="http://schemas.microsoft.com/office/drawing/2014/main" id="{F78EC5F4-1AED-0A43-BE94-3CF1D440881B}"/>
              </a:ext>
            </a:extLst>
          </p:cNvPr>
          <p:cNvSpPr/>
          <p:nvPr/>
        </p:nvSpPr>
        <p:spPr>
          <a:xfrm>
            <a:off x="3235071" y="5845044"/>
            <a:ext cx="2480262" cy="830997"/>
          </a:xfrm>
          <a:prstGeom prst="rect">
            <a:avLst/>
          </a:prstGeom>
        </p:spPr>
        <p:txBody>
          <a:bodyPr wrap="square">
            <a:spAutoFit/>
          </a:bodyPr>
          <a:lstStyle/>
          <a:p>
            <a:pPr algn="ctr"/>
            <a:r>
              <a:rPr lang="en-US" sz="2400" dirty="0" err="1"/>
              <a:t>Avichal</a:t>
            </a:r>
            <a:r>
              <a:rPr lang="en-US" sz="2400" dirty="0"/>
              <a:t> </a:t>
            </a:r>
            <a:r>
              <a:rPr lang="en-US" sz="2400" dirty="0" err="1"/>
              <a:t>Mehra</a:t>
            </a:r>
            <a:endParaRPr lang="en-US" sz="2400" dirty="0"/>
          </a:p>
          <a:p>
            <a:pPr algn="ctr"/>
            <a:r>
              <a:rPr lang="en-US" sz="2400" dirty="0"/>
              <a:t>Hyun-Sook Kim </a:t>
            </a:r>
          </a:p>
        </p:txBody>
      </p:sp>
      <p:sp>
        <p:nvSpPr>
          <p:cNvPr id="6" name="Rectangle 5">
            <a:extLst>
              <a:ext uri="{FF2B5EF4-FFF2-40B4-BE49-F238E27FC236}">
                <a16:creationId xmlns:a16="http://schemas.microsoft.com/office/drawing/2014/main" id="{6A536B4B-A576-9344-8EA8-97444530F5B8}"/>
              </a:ext>
            </a:extLst>
          </p:cNvPr>
          <p:cNvSpPr/>
          <p:nvPr/>
        </p:nvSpPr>
        <p:spPr>
          <a:xfrm>
            <a:off x="6830348" y="5402755"/>
            <a:ext cx="2188136" cy="1200329"/>
          </a:xfrm>
          <a:prstGeom prst="rect">
            <a:avLst/>
          </a:prstGeom>
        </p:spPr>
        <p:txBody>
          <a:bodyPr wrap="square">
            <a:spAutoFit/>
          </a:bodyPr>
          <a:lstStyle/>
          <a:p>
            <a:pPr algn="ctr"/>
            <a:r>
              <a:rPr lang="en-US" sz="2400" dirty="0"/>
              <a:t>Pat Hogan </a:t>
            </a:r>
          </a:p>
          <a:p>
            <a:pPr algn="ctr"/>
            <a:r>
              <a:rPr lang="en-US" sz="2400" dirty="0"/>
              <a:t>Gregg Jacobs</a:t>
            </a:r>
          </a:p>
          <a:p>
            <a:pPr algn="ctr"/>
            <a:r>
              <a:rPr lang="en-US" sz="2400" dirty="0"/>
              <a:t>Sue Chen</a:t>
            </a:r>
          </a:p>
        </p:txBody>
      </p:sp>
      <p:grpSp>
        <p:nvGrpSpPr>
          <p:cNvPr id="11" name="Group 10">
            <a:extLst>
              <a:ext uri="{FF2B5EF4-FFF2-40B4-BE49-F238E27FC236}">
                <a16:creationId xmlns:a16="http://schemas.microsoft.com/office/drawing/2014/main" id="{64D849BF-96A9-3C45-B012-FD38AA4A1006}"/>
              </a:ext>
            </a:extLst>
          </p:cNvPr>
          <p:cNvGrpSpPr>
            <a:grpSpLocks/>
          </p:cNvGrpSpPr>
          <p:nvPr/>
        </p:nvGrpSpPr>
        <p:grpSpPr bwMode="auto">
          <a:xfrm>
            <a:off x="4063659" y="5059323"/>
            <a:ext cx="1016682" cy="697931"/>
            <a:chOff x="4118" y="3074"/>
            <a:chExt cx="1488" cy="946"/>
          </a:xfrm>
        </p:grpSpPr>
        <p:sp>
          <p:nvSpPr>
            <p:cNvPr id="12" name="Oval 11">
              <a:extLst>
                <a:ext uri="{FF2B5EF4-FFF2-40B4-BE49-F238E27FC236}">
                  <a16:creationId xmlns:a16="http://schemas.microsoft.com/office/drawing/2014/main" id="{C6915765-3DDC-3F4F-8E78-E6F407164CF6}"/>
                </a:ext>
              </a:extLst>
            </p:cNvPr>
            <p:cNvSpPr>
              <a:spLocks noChangeArrowheads="1"/>
            </p:cNvSpPr>
            <p:nvPr/>
          </p:nvSpPr>
          <p:spPr bwMode="auto">
            <a:xfrm>
              <a:off x="4118" y="3074"/>
              <a:ext cx="1488" cy="946"/>
            </a:xfrm>
            <a:prstGeom prst="ellipse">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endParaRPr lang="en-US" sz="1800"/>
            </a:p>
          </p:txBody>
        </p:sp>
        <p:pic>
          <p:nvPicPr>
            <p:cNvPr id="13" name="Picture 12" descr="ncep_logo">
              <a:extLst>
                <a:ext uri="{FF2B5EF4-FFF2-40B4-BE49-F238E27FC236}">
                  <a16:creationId xmlns:a16="http://schemas.microsoft.com/office/drawing/2014/main" id="{CF28FEEA-4FEB-4247-B94E-A9D69E264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 y="3131"/>
              <a:ext cx="1405" cy="817"/>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304157C0-9F2C-794C-A3D0-526AEB248AF0}"/>
              </a:ext>
            </a:extLst>
          </p:cNvPr>
          <p:cNvPicPr>
            <a:picLocks noChangeAspect="1"/>
          </p:cNvPicPr>
          <p:nvPr/>
        </p:nvPicPr>
        <p:blipFill rotWithShape="1">
          <a:blip r:embed="rId3"/>
          <a:srcRect t="31631" b="34660"/>
          <a:stretch/>
        </p:blipFill>
        <p:spPr>
          <a:xfrm>
            <a:off x="301609" y="4742437"/>
            <a:ext cx="1550978" cy="522811"/>
          </a:xfrm>
          <a:prstGeom prst="rect">
            <a:avLst/>
          </a:prstGeom>
        </p:spPr>
      </p:pic>
      <p:pic>
        <p:nvPicPr>
          <p:cNvPr id="16" name="Picture 15">
            <a:extLst>
              <a:ext uri="{FF2B5EF4-FFF2-40B4-BE49-F238E27FC236}">
                <a16:creationId xmlns:a16="http://schemas.microsoft.com/office/drawing/2014/main" id="{F30D3908-CEC3-FE40-A5CB-CA990B863396}"/>
              </a:ext>
            </a:extLst>
          </p:cNvPr>
          <p:cNvPicPr>
            <a:picLocks noChangeAspect="1"/>
          </p:cNvPicPr>
          <p:nvPr/>
        </p:nvPicPr>
        <p:blipFill rotWithShape="1">
          <a:blip r:embed="rId4"/>
          <a:srcRect t="8787" b="26192"/>
          <a:stretch/>
        </p:blipFill>
        <p:spPr>
          <a:xfrm>
            <a:off x="7402618" y="4546484"/>
            <a:ext cx="1105441" cy="718764"/>
          </a:xfrm>
          <a:prstGeom prst="rect">
            <a:avLst/>
          </a:prstGeom>
        </p:spPr>
      </p:pic>
      <p:pic>
        <p:nvPicPr>
          <p:cNvPr id="18" name="Picture 17">
            <a:extLst>
              <a:ext uri="{FF2B5EF4-FFF2-40B4-BE49-F238E27FC236}">
                <a16:creationId xmlns:a16="http://schemas.microsoft.com/office/drawing/2014/main" id="{F6798787-A472-F54E-BAE5-0128E9D12586}"/>
              </a:ext>
            </a:extLst>
          </p:cNvPr>
          <p:cNvPicPr>
            <a:picLocks noChangeAspect="1"/>
          </p:cNvPicPr>
          <p:nvPr/>
        </p:nvPicPr>
        <p:blipFill>
          <a:blip r:embed="rId5"/>
          <a:stretch>
            <a:fillRect/>
          </a:stretch>
        </p:blipFill>
        <p:spPr>
          <a:xfrm>
            <a:off x="2182481" y="2067962"/>
            <a:ext cx="4808313" cy="2702855"/>
          </a:xfrm>
          <a:prstGeom prst="rect">
            <a:avLst/>
          </a:prstGeom>
        </p:spPr>
      </p:pic>
      <p:grpSp>
        <p:nvGrpSpPr>
          <p:cNvPr id="7" name="Group 6">
            <a:extLst>
              <a:ext uri="{FF2B5EF4-FFF2-40B4-BE49-F238E27FC236}">
                <a16:creationId xmlns:a16="http://schemas.microsoft.com/office/drawing/2014/main" id="{BD824F55-65BE-204A-83AF-E94E41A4D409}"/>
              </a:ext>
            </a:extLst>
          </p:cNvPr>
          <p:cNvGrpSpPr/>
          <p:nvPr/>
        </p:nvGrpSpPr>
        <p:grpSpPr>
          <a:xfrm>
            <a:off x="380999" y="3933091"/>
            <a:ext cx="1389657" cy="671840"/>
            <a:chOff x="380999" y="3933091"/>
            <a:chExt cx="1389657" cy="671840"/>
          </a:xfrm>
        </p:grpSpPr>
        <p:sp>
          <p:nvSpPr>
            <p:cNvPr id="5" name="Rectangle 4">
              <a:extLst>
                <a:ext uri="{FF2B5EF4-FFF2-40B4-BE49-F238E27FC236}">
                  <a16:creationId xmlns:a16="http://schemas.microsoft.com/office/drawing/2014/main" id="{54EE947F-3C1C-9A41-9FF0-EE6A052F1C95}"/>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0AE7ACB-7141-3449-9AFA-D7A133AF90B5}"/>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98293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800862-AE04-B448-A076-90FAA77E38D6}"/>
              </a:ext>
            </a:extLst>
          </p:cNvPr>
          <p:cNvSpPr txBox="1"/>
          <p:nvPr/>
        </p:nvSpPr>
        <p:spPr>
          <a:xfrm>
            <a:off x="1760480" y="130626"/>
            <a:ext cx="6258636" cy="584775"/>
          </a:xfrm>
          <a:prstGeom prst="rect">
            <a:avLst/>
          </a:prstGeom>
          <a:noFill/>
          <a:ln w="57150">
            <a:solidFill>
              <a:srgbClr val="000000"/>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3200" dirty="0">
                <a:solidFill>
                  <a:schemeClr val="tx1"/>
                </a:solidFill>
              </a:rPr>
              <a:t>NOAA Hurricane Forecasting Models</a:t>
            </a:r>
          </a:p>
        </p:txBody>
      </p:sp>
      <p:sp>
        <p:nvSpPr>
          <p:cNvPr id="6" name="TextBox 5">
            <a:extLst>
              <a:ext uri="{FF2B5EF4-FFF2-40B4-BE49-F238E27FC236}">
                <a16:creationId xmlns:a16="http://schemas.microsoft.com/office/drawing/2014/main" id="{994B2215-37F6-EF4C-BBFF-580063334F47}"/>
              </a:ext>
            </a:extLst>
          </p:cNvPr>
          <p:cNvSpPr txBox="1"/>
          <p:nvPr/>
        </p:nvSpPr>
        <p:spPr>
          <a:xfrm>
            <a:off x="243907" y="1211570"/>
            <a:ext cx="2746854" cy="584775"/>
          </a:xfrm>
          <a:prstGeom prst="rect">
            <a:avLst/>
          </a:prstGeom>
          <a:solidFill>
            <a:srgbClr val="E09D6A">
              <a:alpha val="69804"/>
            </a:srgb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t>HWRF/HYCOM</a:t>
            </a:r>
            <a:endParaRPr lang="en-US" sz="3200" strike="sngStrike" dirty="0"/>
          </a:p>
        </p:txBody>
      </p:sp>
      <p:sp>
        <p:nvSpPr>
          <p:cNvPr id="7" name="TextBox 6">
            <a:extLst>
              <a:ext uri="{FF2B5EF4-FFF2-40B4-BE49-F238E27FC236}">
                <a16:creationId xmlns:a16="http://schemas.microsoft.com/office/drawing/2014/main" id="{B2DF8E0B-269D-BE4E-9ECF-91A6A8D837E8}"/>
              </a:ext>
            </a:extLst>
          </p:cNvPr>
          <p:cNvSpPr txBox="1"/>
          <p:nvPr/>
        </p:nvSpPr>
        <p:spPr>
          <a:xfrm>
            <a:off x="3268172" y="1211570"/>
            <a:ext cx="2800344" cy="584775"/>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a:t>HMON/HYCOM</a:t>
            </a:r>
          </a:p>
        </p:txBody>
      </p:sp>
      <p:sp>
        <p:nvSpPr>
          <p:cNvPr id="8" name="TextBox 7">
            <a:extLst>
              <a:ext uri="{FF2B5EF4-FFF2-40B4-BE49-F238E27FC236}">
                <a16:creationId xmlns:a16="http://schemas.microsoft.com/office/drawing/2014/main" id="{B88B80AB-FC33-3D47-8B39-3CEF8B8793A7}"/>
              </a:ext>
            </a:extLst>
          </p:cNvPr>
          <p:cNvSpPr txBox="1"/>
          <p:nvPr/>
        </p:nvSpPr>
        <p:spPr>
          <a:xfrm>
            <a:off x="6363844" y="1211570"/>
            <a:ext cx="2199448" cy="58477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3200" dirty="0"/>
              <a:t>HWRF/POM</a:t>
            </a:r>
          </a:p>
        </p:txBody>
      </p:sp>
      <p:cxnSp>
        <p:nvCxnSpPr>
          <p:cNvPr id="62" name="Straight Arrow Connector 61">
            <a:extLst>
              <a:ext uri="{FF2B5EF4-FFF2-40B4-BE49-F238E27FC236}">
                <a16:creationId xmlns:a16="http://schemas.microsoft.com/office/drawing/2014/main" id="{513043CE-CC3F-1D4A-B2A9-48D7524860B0}"/>
              </a:ext>
            </a:extLst>
          </p:cNvPr>
          <p:cNvCxnSpPr>
            <a:cxnSpLocks/>
          </p:cNvCxnSpPr>
          <p:nvPr/>
        </p:nvCxnSpPr>
        <p:spPr>
          <a:xfrm flipH="1">
            <a:off x="1447064" y="848205"/>
            <a:ext cx="3151062" cy="337918"/>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3" name="Straight Arrow Connector 62">
            <a:extLst>
              <a:ext uri="{FF2B5EF4-FFF2-40B4-BE49-F238E27FC236}">
                <a16:creationId xmlns:a16="http://schemas.microsoft.com/office/drawing/2014/main" id="{5E886B75-3138-C742-835B-2340A82F1500}"/>
              </a:ext>
            </a:extLst>
          </p:cNvPr>
          <p:cNvCxnSpPr>
            <a:cxnSpLocks/>
          </p:cNvCxnSpPr>
          <p:nvPr/>
        </p:nvCxnSpPr>
        <p:spPr>
          <a:xfrm>
            <a:off x="4596585" y="845435"/>
            <a:ext cx="2895260" cy="330367"/>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4" name="Straight Arrow Connector 63">
            <a:extLst>
              <a:ext uri="{FF2B5EF4-FFF2-40B4-BE49-F238E27FC236}">
                <a16:creationId xmlns:a16="http://schemas.microsoft.com/office/drawing/2014/main" id="{45673F5B-5DED-DF4A-BFDE-F3C5FD4C8E21}"/>
              </a:ext>
            </a:extLst>
          </p:cNvPr>
          <p:cNvCxnSpPr>
            <a:cxnSpLocks/>
          </p:cNvCxnSpPr>
          <p:nvPr/>
        </p:nvCxnSpPr>
        <p:spPr>
          <a:xfrm>
            <a:off x="4611189" y="835142"/>
            <a:ext cx="0" cy="403948"/>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2" name="Group 11">
            <a:extLst>
              <a:ext uri="{FF2B5EF4-FFF2-40B4-BE49-F238E27FC236}">
                <a16:creationId xmlns:a16="http://schemas.microsoft.com/office/drawing/2014/main" id="{C6CCEBDF-B80B-8D4F-8992-F8BEDA2BE8FC}"/>
              </a:ext>
            </a:extLst>
          </p:cNvPr>
          <p:cNvGrpSpPr/>
          <p:nvPr/>
        </p:nvGrpSpPr>
        <p:grpSpPr>
          <a:xfrm>
            <a:off x="835915" y="1990420"/>
            <a:ext cx="7472169" cy="4721550"/>
            <a:chOff x="835915" y="1990420"/>
            <a:chExt cx="7472169" cy="4721550"/>
          </a:xfrm>
        </p:grpSpPr>
        <p:grpSp>
          <p:nvGrpSpPr>
            <p:cNvPr id="4" name="Group 3">
              <a:extLst>
                <a:ext uri="{FF2B5EF4-FFF2-40B4-BE49-F238E27FC236}">
                  <a16:creationId xmlns:a16="http://schemas.microsoft.com/office/drawing/2014/main" id="{472CE91B-48AE-5A49-8866-B4CDE84BE7BC}"/>
                </a:ext>
              </a:extLst>
            </p:cNvPr>
            <p:cNvGrpSpPr/>
            <p:nvPr/>
          </p:nvGrpSpPr>
          <p:grpSpPr>
            <a:xfrm>
              <a:off x="835915" y="1990420"/>
              <a:ext cx="7472169" cy="4721550"/>
              <a:chOff x="753503" y="2147045"/>
              <a:chExt cx="7917097" cy="4771195"/>
            </a:xfrm>
          </p:grpSpPr>
          <p:pic>
            <p:nvPicPr>
              <p:cNvPr id="5" name="Picture 4">
                <a:extLst>
                  <a:ext uri="{FF2B5EF4-FFF2-40B4-BE49-F238E27FC236}">
                    <a16:creationId xmlns:a16="http://schemas.microsoft.com/office/drawing/2014/main" id="{EC2A35CB-AA6A-A34E-AC22-89E9AB4185DA}"/>
                  </a:ext>
                </a:extLst>
              </p:cNvPr>
              <p:cNvPicPr>
                <a:picLocks noChangeAspect="1"/>
              </p:cNvPicPr>
              <p:nvPr/>
            </p:nvPicPr>
            <p:blipFill rotWithShape="1">
              <a:blip r:embed="rId2"/>
              <a:srcRect l="4462" t="4822" r="7514"/>
              <a:stretch/>
            </p:blipFill>
            <p:spPr>
              <a:xfrm>
                <a:off x="753503" y="2147045"/>
                <a:ext cx="7917097" cy="4771195"/>
              </a:xfrm>
              <a:prstGeom prst="rect">
                <a:avLst/>
              </a:prstGeom>
            </p:spPr>
          </p:pic>
          <p:sp>
            <p:nvSpPr>
              <p:cNvPr id="16" name="TextBox 15">
                <a:extLst>
                  <a:ext uri="{FF2B5EF4-FFF2-40B4-BE49-F238E27FC236}">
                    <a16:creationId xmlns:a16="http://schemas.microsoft.com/office/drawing/2014/main" id="{B42DC94A-E277-2C43-8DCC-2727495DB66A}"/>
                  </a:ext>
                </a:extLst>
              </p:cNvPr>
              <p:cNvSpPr txBox="1"/>
              <p:nvPr/>
            </p:nvSpPr>
            <p:spPr>
              <a:xfrm>
                <a:off x="3255958" y="3631004"/>
                <a:ext cx="78085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West</a:t>
                </a:r>
              </a:p>
              <a:p>
                <a:pPr algn="ctr"/>
                <a:r>
                  <a:rPr lang="en-US" dirty="0"/>
                  <a:t>Pacific</a:t>
                </a:r>
              </a:p>
            </p:txBody>
          </p:sp>
          <p:sp>
            <p:nvSpPr>
              <p:cNvPr id="17" name="TextBox 16">
                <a:extLst>
                  <a:ext uri="{FF2B5EF4-FFF2-40B4-BE49-F238E27FC236}">
                    <a16:creationId xmlns:a16="http://schemas.microsoft.com/office/drawing/2014/main" id="{9E6C8A19-89CA-AB40-8712-63C0AF6534C9}"/>
                  </a:ext>
                </a:extLst>
              </p:cNvPr>
              <p:cNvSpPr txBox="1"/>
              <p:nvPr/>
            </p:nvSpPr>
            <p:spPr>
              <a:xfrm>
                <a:off x="4153700" y="4554132"/>
                <a:ext cx="78085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South</a:t>
                </a:r>
              </a:p>
              <a:p>
                <a:pPr algn="ctr"/>
                <a:r>
                  <a:rPr lang="en-US" dirty="0"/>
                  <a:t>Pacific</a:t>
                </a:r>
              </a:p>
            </p:txBody>
          </p:sp>
          <p:sp>
            <p:nvSpPr>
              <p:cNvPr id="18" name="TextBox 17">
                <a:extLst>
                  <a:ext uri="{FF2B5EF4-FFF2-40B4-BE49-F238E27FC236}">
                    <a16:creationId xmlns:a16="http://schemas.microsoft.com/office/drawing/2014/main" id="{795300F2-1737-7142-BD2A-B57AF77BC163}"/>
                  </a:ext>
                </a:extLst>
              </p:cNvPr>
              <p:cNvSpPr txBox="1"/>
              <p:nvPr/>
            </p:nvSpPr>
            <p:spPr>
              <a:xfrm>
                <a:off x="2445581" y="3724380"/>
                <a:ext cx="77136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North</a:t>
                </a:r>
              </a:p>
              <a:p>
                <a:pPr algn="ctr"/>
                <a:r>
                  <a:rPr lang="en-US" dirty="0"/>
                  <a:t>Indian</a:t>
                </a:r>
              </a:p>
            </p:txBody>
          </p:sp>
          <p:sp>
            <p:nvSpPr>
              <p:cNvPr id="19" name="TextBox 18">
                <a:extLst>
                  <a:ext uri="{FF2B5EF4-FFF2-40B4-BE49-F238E27FC236}">
                    <a16:creationId xmlns:a16="http://schemas.microsoft.com/office/drawing/2014/main" id="{3FFB6E35-B79C-474D-9708-69398FA44EEB}"/>
                  </a:ext>
                </a:extLst>
              </p:cNvPr>
              <p:cNvSpPr txBox="1"/>
              <p:nvPr/>
            </p:nvSpPr>
            <p:spPr>
              <a:xfrm>
                <a:off x="2583402" y="4478118"/>
                <a:ext cx="77136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South</a:t>
                </a:r>
              </a:p>
              <a:p>
                <a:pPr algn="ctr"/>
                <a:r>
                  <a:rPr lang="en-US" dirty="0"/>
                  <a:t>Indian</a:t>
                </a:r>
              </a:p>
            </p:txBody>
          </p:sp>
          <p:grpSp>
            <p:nvGrpSpPr>
              <p:cNvPr id="21" name="Group 20">
                <a:extLst>
                  <a:ext uri="{FF2B5EF4-FFF2-40B4-BE49-F238E27FC236}">
                    <a16:creationId xmlns:a16="http://schemas.microsoft.com/office/drawing/2014/main" id="{789B23E1-5F9D-EB4F-9B18-51F4618BD16F}"/>
                  </a:ext>
                </a:extLst>
              </p:cNvPr>
              <p:cNvGrpSpPr/>
              <p:nvPr/>
            </p:nvGrpSpPr>
            <p:grpSpPr>
              <a:xfrm>
                <a:off x="4049601" y="3503037"/>
                <a:ext cx="999172" cy="816303"/>
                <a:chOff x="2375344" y="3220927"/>
                <a:chExt cx="999172" cy="816303"/>
              </a:xfrm>
            </p:grpSpPr>
            <p:sp>
              <p:nvSpPr>
                <p:cNvPr id="22" name="Rectangle 21">
                  <a:extLst>
                    <a:ext uri="{FF2B5EF4-FFF2-40B4-BE49-F238E27FC236}">
                      <a16:creationId xmlns:a16="http://schemas.microsoft.com/office/drawing/2014/main" id="{A6490FBB-C459-B240-8F2A-AED15447D58A}"/>
                    </a:ext>
                  </a:extLst>
                </p:cNvPr>
                <p:cNvSpPr/>
                <p:nvPr/>
              </p:nvSpPr>
              <p:spPr>
                <a:xfrm>
                  <a:off x="2375344" y="3220927"/>
                  <a:ext cx="999172" cy="8163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D0FE60A-E200-DE45-9F3B-66953217DFAA}"/>
                    </a:ext>
                  </a:extLst>
                </p:cNvPr>
                <p:cNvSpPr txBox="1"/>
                <p:nvPr/>
              </p:nvSpPr>
              <p:spPr>
                <a:xfrm>
                  <a:off x="2445389" y="3310742"/>
                  <a:ext cx="859082" cy="646331"/>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dirty="0"/>
                    <a:t>Central</a:t>
                  </a:r>
                </a:p>
                <a:p>
                  <a:pPr algn="ctr"/>
                  <a:r>
                    <a:rPr lang="en-US" dirty="0"/>
                    <a:t>Pacific</a:t>
                  </a:r>
                </a:p>
              </p:txBody>
            </p:sp>
          </p:grpSp>
          <p:grpSp>
            <p:nvGrpSpPr>
              <p:cNvPr id="24" name="Group 23">
                <a:extLst>
                  <a:ext uri="{FF2B5EF4-FFF2-40B4-BE49-F238E27FC236}">
                    <a16:creationId xmlns:a16="http://schemas.microsoft.com/office/drawing/2014/main" id="{71E3F965-E230-DF45-8266-9DFE6E50C597}"/>
                  </a:ext>
                </a:extLst>
              </p:cNvPr>
              <p:cNvGrpSpPr/>
              <p:nvPr/>
            </p:nvGrpSpPr>
            <p:grpSpPr>
              <a:xfrm>
                <a:off x="5058188" y="3503037"/>
                <a:ext cx="999172" cy="816303"/>
                <a:chOff x="4299767" y="3269975"/>
                <a:chExt cx="999172" cy="816303"/>
              </a:xfrm>
            </p:grpSpPr>
            <p:sp>
              <p:nvSpPr>
                <p:cNvPr id="25" name="Rectangle 24">
                  <a:extLst>
                    <a:ext uri="{FF2B5EF4-FFF2-40B4-BE49-F238E27FC236}">
                      <a16:creationId xmlns:a16="http://schemas.microsoft.com/office/drawing/2014/main" id="{AEA36A52-3828-EA49-944F-C4CF0AA91198}"/>
                    </a:ext>
                  </a:extLst>
                </p:cNvPr>
                <p:cNvSpPr/>
                <p:nvPr/>
              </p:nvSpPr>
              <p:spPr>
                <a:xfrm>
                  <a:off x="4299767" y="3269975"/>
                  <a:ext cx="999172" cy="8163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B0659DAF-6485-BF4C-AB3E-957E65760A23}"/>
                    </a:ext>
                  </a:extLst>
                </p:cNvPr>
                <p:cNvSpPr txBox="1"/>
                <p:nvPr/>
              </p:nvSpPr>
              <p:spPr>
                <a:xfrm>
                  <a:off x="4415532" y="3345023"/>
                  <a:ext cx="780855" cy="646331"/>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dirty="0"/>
                    <a:t>East</a:t>
                  </a:r>
                </a:p>
                <a:p>
                  <a:pPr algn="ctr"/>
                  <a:r>
                    <a:rPr lang="en-US" dirty="0"/>
                    <a:t>Pacific</a:t>
                  </a:r>
                </a:p>
              </p:txBody>
            </p:sp>
          </p:grpSp>
          <p:grpSp>
            <p:nvGrpSpPr>
              <p:cNvPr id="28" name="Group 27">
                <a:extLst>
                  <a:ext uri="{FF2B5EF4-FFF2-40B4-BE49-F238E27FC236}">
                    <a16:creationId xmlns:a16="http://schemas.microsoft.com/office/drawing/2014/main" id="{50CFC440-79B4-3842-9C2D-8842059051AB}"/>
                  </a:ext>
                </a:extLst>
              </p:cNvPr>
              <p:cNvGrpSpPr/>
              <p:nvPr/>
            </p:nvGrpSpPr>
            <p:grpSpPr>
              <a:xfrm>
                <a:off x="6365043" y="3528707"/>
                <a:ext cx="1186272" cy="847943"/>
                <a:chOff x="6369231" y="3347751"/>
                <a:chExt cx="1186272" cy="847943"/>
              </a:xfrm>
            </p:grpSpPr>
            <p:sp>
              <p:nvSpPr>
                <p:cNvPr id="29" name="Rectangle 28">
                  <a:extLst>
                    <a:ext uri="{FF2B5EF4-FFF2-40B4-BE49-F238E27FC236}">
                      <a16:creationId xmlns:a16="http://schemas.microsoft.com/office/drawing/2014/main" id="{81C6E08C-9D01-C546-A5EB-5FA3DFD90924}"/>
                    </a:ext>
                  </a:extLst>
                </p:cNvPr>
                <p:cNvSpPr/>
                <p:nvPr/>
              </p:nvSpPr>
              <p:spPr>
                <a:xfrm>
                  <a:off x="6369231" y="3347751"/>
                  <a:ext cx="1186272" cy="84794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3F4CB7E-B76B-1A47-B2C8-5118E67B7988}"/>
                    </a:ext>
                  </a:extLst>
                </p:cNvPr>
                <p:cNvSpPr txBox="1"/>
                <p:nvPr/>
              </p:nvSpPr>
              <p:spPr>
                <a:xfrm>
                  <a:off x="6465363" y="3433878"/>
                  <a:ext cx="1002922" cy="653127"/>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North </a:t>
                  </a:r>
                </a:p>
                <a:p>
                  <a:r>
                    <a:rPr lang="en-US" dirty="0"/>
                    <a:t>Atlantic</a:t>
                  </a:r>
                </a:p>
              </p:txBody>
            </p:sp>
          </p:grpSp>
        </p:grpSp>
        <p:sp>
          <p:nvSpPr>
            <p:cNvPr id="9" name="TextBox 8">
              <a:extLst>
                <a:ext uri="{FF2B5EF4-FFF2-40B4-BE49-F238E27FC236}">
                  <a16:creationId xmlns:a16="http://schemas.microsoft.com/office/drawing/2014/main" id="{396F16D3-45BD-BE40-85DA-B1C366F5F6AB}"/>
                </a:ext>
              </a:extLst>
            </p:cNvPr>
            <p:cNvSpPr txBox="1"/>
            <p:nvPr/>
          </p:nvSpPr>
          <p:spPr>
            <a:xfrm>
              <a:off x="998629" y="5422106"/>
              <a:ext cx="7225119" cy="120032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a:solidFill>
                    <a:schemeClr val="bg1"/>
                  </a:solidFill>
                </a:rPr>
                <a:t>HWRF – Hurricane Weather Research Forecasting Model</a:t>
              </a:r>
            </a:p>
            <a:p>
              <a:r>
                <a:rPr lang="en-US" dirty="0">
                  <a:solidFill>
                    <a:schemeClr val="bg1"/>
                  </a:solidFill>
                </a:rPr>
                <a:t>HYCOM – Hybrid Coordinate Ocean Model</a:t>
              </a:r>
            </a:p>
            <a:p>
              <a:r>
                <a:rPr lang="en-US" dirty="0">
                  <a:solidFill>
                    <a:schemeClr val="bg1"/>
                  </a:solidFill>
                </a:rPr>
                <a:t>HMON - Hurricanes in a Multi-scale Ocean-coupled Non- hydrostatic model</a:t>
              </a:r>
            </a:p>
            <a:p>
              <a:r>
                <a:rPr lang="en-US" dirty="0">
                  <a:solidFill>
                    <a:schemeClr val="bg1"/>
                  </a:solidFill>
                </a:rPr>
                <a:t>POM – Princeton Ocean Model </a:t>
              </a:r>
            </a:p>
          </p:txBody>
        </p:sp>
        <p:sp>
          <p:nvSpPr>
            <p:cNvPr id="10" name="Rectangle 9">
              <a:extLst>
                <a:ext uri="{FF2B5EF4-FFF2-40B4-BE49-F238E27FC236}">
                  <a16:creationId xmlns:a16="http://schemas.microsoft.com/office/drawing/2014/main" id="{2692D6F9-0A40-D542-A4AB-EEB012857AF8}"/>
                </a:ext>
              </a:extLst>
            </p:cNvPr>
            <p:cNvSpPr/>
            <p:nvPr/>
          </p:nvSpPr>
          <p:spPr>
            <a:xfrm>
              <a:off x="7073834" y="4479644"/>
              <a:ext cx="956464" cy="9424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7E82729A-385E-2C41-802B-7766355E21EE}"/>
              </a:ext>
            </a:extLst>
          </p:cNvPr>
          <p:cNvGrpSpPr/>
          <p:nvPr/>
        </p:nvGrpSpPr>
        <p:grpSpPr>
          <a:xfrm>
            <a:off x="51682" y="48706"/>
            <a:ext cx="1389657" cy="671840"/>
            <a:chOff x="380999" y="3933091"/>
            <a:chExt cx="1389657" cy="671840"/>
          </a:xfrm>
        </p:grpSpPr>
        <p:sp>
          <p:nvSpPr>
            <p:cNvPr id="33" name="Rectangle 32">
              <a:extLst>
                <a:ext uri="{FF2B5EF4-FFF2-40B4-BE49-F238E27FC236}">
                  <a16:creationId xmlns:a16="http://schemas.microsoft.com/office/drawing/2014/main" id="{210145A9-51D6-2049-B4A1-547B2539EB5D}"/>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794C286F-0F35-A047-A7DA-C3B908211C4B}"/>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987420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AECEF2-5E02-4249-844D-0E6D37034C5E}"/>
              </a:ext>
            </a:extLst>
          </p:cNvPr>
          <p:cNvSpPr txBox="1"/>
          <p:nvPr/>
        </p:nvSpPr>
        <p:spPr>
          <a:xfrm>
            <a:off x="149946" y="5220290"/>
            <a:ext cx="1830270" cy="830997"/>
          </a:xfrm>
          <a:prstGeom prst="rect">
            <a:avLst/>
          </a:prstGeom>
          <a:noFill/>
        </p:spPr>
        <p:txBody>
          <a:bodyPr wrap="square" rtlCol="0">
            <a:spAutoFit/>
          </a:bodyPr>
          <a:lstStyle/>
          <a:p>
            <a:pPr algn="ctr"/>
            <a:r>
              <a:rPr lang="en-US" sz="2400" dirty="0"/>
              <a:t>Kim et al. 2014</a:t>
            </a:r>
          </a:p>
        </p:txBody>
      </p:sp>
      <p:sp>
        <p:nvSpPr>
          <p:cNvPr id="8" name="TextBox 7">
            <a:extLst>
              <a:ext uri="{FF2B5EF4-FFF2-40B4-BE49-F238E27FC236}">
                <a16:creationId xmlns:a16="http://schemas.microsoft.com/office/drawing/2014/main" id="{A480665C-A059-DA4C-ADE6-98B1C8C474AB}"/>
              </a:ext>
            </a:extLst>
          </p:cNvPr>
          <p:cNvSpPr txBox="1"/>
          <p:nvPr/>
        </p:nvSpPr>
        <p:spPr>
          <a:xfrm>
            <a:off x="1488643" y="121234"/>
            <a:ext cx="6741782" cy="1015663"/>
          </a:xfrm>
          <a:prstGeom prst="rect">
            <a:avLst/>
          </a:prstGeom>
          <a:noFill/>
        </p:spPr>
        <p:txBody>
          <a:bodyPr wrap="none" rtlCol="0">
            <a:spAutoFit/>
          </a:bodyPr>
          <a:lstStyle/>
          <a:p>
            <a:pPr algn="ctr"/>
            <a:r>
              <a:rPr lang="en-US" sz="3000" dirty="0"/>
              <a:t>Hurricane Coupled Ocean-Atmosphere </a:t>
            </a:r>
          </a:p>
          <a:p>
            <a:pPr algn="ctr"/>
            <a:r>
              <a:rPr lang="en-US" sz="3000" dirty="0"/>
              <a:t>Forecasting Model: HWRF-HYCOM System</a:t>
            </a:r>
          </a:p>
        </p:txBody>
      </p:sp>
      <p:sp>
        <p:nvSpPr>
          <p:cNvPr id="17" name="TextBox 16">
            <a:extLst>
              <a:ext uri="{FF2B5EF4-FFF2-40B4-BE49-F238E27FC236}">
                <a16:creationId xmlns:a16="http://schemas.microsoft.com/office/drawing/2014/main" id="{F2438D44-54E3-7444-A0A4-3F558F8A7D72}"/>
              </a:ext>
            </a:extLst>
          </p:cNvPr>
          <p:cNvSpPr txBox="1"/>
          <p:nvPr/>
        </p:nvSpPr>
        <p:spPr>
          <a:xfrm>
            <a:off x="3664496" y="4384803"/>
            <a:ext cx="344966" cy="338554"/>
          </a:xfrm>
          <a:prstGeom prst="rect">
            <a:avLst/>
          </a:prstGeom>
          <a:noFill/>
        </p:spPr>
        <p:txBody>
          <a:bodyPr wrap="none" rtlCol="0">
            <a:spAutoFit/>
          </a:bodyPr>
          <a:lstStyle/>
          <a:p>
            <a:r>
              <a:rPr lang="en-US" sz="1600" dirty="0">
                <a:solidFill>
                  <a:schemeClr val="bg1"/>
                </a:solidFill>
              </a:rPr>
              <a:t>IC</a:t>
            </a:r>
          </a:p>
        </p:txBody>
      </p:sp>
      <p:grpSp>
        <p:nvGrpSpPr>
          <p:cNvPr id="38" name="Group 37">
            <a:extLst>
              <a:ext uri="{FF2B5EF4-FFF2-40B4-BE49-F238E27FC236}">
                <a16:creationId xmlns:a16="http://schemas.microsoft.com/office/drawing/2014/main" id="{5DD24895-EF17-A34F-B9C7-04801C9E2401}"/>
              </a:ext>
            </a:extLst>
          </p:cNvPr>
          <p:cNvGrpSpPr/>
          <p:nvPr/>
        </p:nvGrpSpPr>
        <p:grpSpPr>
          <a:xfrm>
            <a:off x="1761823" y="1187678"/>
            <a:ext cx="5600227" cy="4985169"/>
            <a:chOff x="648930" y="784346"/>
            <a:chExt cx="5600227" cy="4985169"/>
          </a:xfrm>
        </p:grpSpPr>
        <p:grpSp>
          <p:nvGrpSpPr>
            <p:cNvPr id="26" name="Group 25">
              <a:extLst>
                <a:ext uri="{FF2B5EF4-FFF2-40B4-BE49-F238E27FC236}">
                  <a16:creationId xmlns:a16="http://schemas.microsoft.com/office/drawing/2014/main" id="{32FB605F-6CC7-5B48-935A-5DA66EDC3F6E}"/>
                </a:ext>
              </a:extLst>
            </p:cNvPr>
            <p:cNvGrpSpPr/>
            <p:nvPr/>
          </p:nvGrpSpPr>
          <p:grpSpPr>
            <a:xfrm>
              <a:off x="648930" y="784346"/>
              <a:ext cx="5600227" cy="4985169"/>
              <a:chOff x="648930" y="784346"/>
              <a:chExt cx="5600227" cy="4985169"/>
            </a:xfrm>
          </p:grpSpPr>
          <p:sp>
            <p:nvSpPr>
              <p:cNvPr id="25" name="Rectangle 24">
                <a:extLst>
                  <a:ext uri="{FF2B5EF4-FFF2-40B4-BE49-F238E27FC236}">
                    <a16:creationId xmlns:a16="http://schemas.microsoft.com/office/drawing/2014/main" id="{BE9C3ED1-E6BB-3D40-8C8F-AF7F5CBF45D5}"/>
                  </a:ext>
                </a:extLst>
              </p:cNvPr>
              <p:cNvSpPr/>
              <p:nvPr/>
            </p:nvSpPr>
            <p:spPr>
              <a:xfrm>
                <a:off x="5795805" y="784346"/>
                <a:ext cx="453352" cy="49851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CF82E536-621D-FF47-9BF4-9DDAB6EA3578}"/>
                  </a:ext>
                </a:extLst>
              </p:cNvPr>
              <p:cNvGrpSpPr/>
              <p:nvPr/>
            </p:nvGrpSpPr>
            <p:grpSpPr>
              <a:xfrm>
                <a:off x="648930" y="784346"/>
                <a:ext cx="5340918" cy="4985169"/>
                <a:chOff x="1923156" y="1258641"/>
                <a:chExt cx="5340918" cy="4985169"/>
              </a:xfrm>
            </p:grpSpPr>
            <p:grpSp>
              <p:nvGrpSpPr>
                <p:cNvPr id="10" name="Group 9">
                  <a:extLst>
                    <a:ext uri="{FF2B5EF4-FFF2-40B4-BE49-F238E27FC236}">
                      <a16:creationId xmlns:a16="http://schemas.microsoft.com/office/drawing/2014/main" id="{0662C68D-385F-994B-B9C3-B120AFBB5550}"/>
                    </a:ext>
                  </a:extLst>
                </p:cNvPr>
                <p:cNvGrpSpPr/>
                <p:nvPr/>
              </p:nvGrpSpPr>
              <p:grpSpPr>
                <a:xfrm>
                  <a:off x="1923156" y="1258641"/>
                  <a:ext cx="5340918" cy="3600457"/>
                  <a:chOff x="1684122" y="1385446"/>
                  <a:chExt cx="5138387" cy="3140467"/>
                </a:xfrm>
              </p:grpSpPr>
              <p:pic>
                <p:nvPicPr>
                  <p:cNvPr id="5" name="Picture 4">
                    <a:extLst>
                      <a:ext uri="{FF2B5EF4-FFF2-40B4-BE49-F238E27FC236}">
                        <a16:creationId xmlns:a16="http://schemas.microsoft.com/office/drawing/2014/main" id="{E4776F21-D228-E242-B0CB-2C30F2CD8471}"/>
                      </a:ext>
                    </a:extLst>
                  </p:cNvPr>
                  <p:cNvPicPr>
                    <a:picLocks noChangeAspect="1"/>
                  </p:cNvPicPr>
                  <p:nvPr/>
                </p:nvPicPr>
                <p:blipFill rotWithShape="1">
                  <a:blip r:embed="rId2"/>
                  <a:srcRect b="14435"/>
                  <a:stretch/>
                </p:blipFill>
                <p:spPr>
                  <a:xfrm>
                    <a:off x="1684122" y="1385446"/>
                    <a:ext cx="5138387" cy="3140467"/>
                  </a:xfrm>
                  <a:prstGeom prst="rect">
                    <a:avLst/>
                  </a:prstGeom>
                </p:spPr>
              </p:pic>
              <p:sp>
                <p:nvSpPr>
                  <p:cNvPr id="20" name="Rectangle 19">
                    <a:extLst>
                      <a:ext uri="{FF2B5EF4-FFF2-40B4-BE49-F238E27FC236}">
                        <a16:creationId xmlns:a16="http://schemas.microsoft.com/office/drawing/2014/main" id="{7DA5C860-03C8-ED41-889F-3D66ED79C713}"/>
                      </a:ext>
                    </a:extLst>
                  </p:cNvPr>
                  <p:cNvSpPr/>
                  <p:nvPr/>
                </p:nvSpPr>
                <p:spPr>
                  <a:xfrm>
                    <a:off x="4990529" y="3934516"/>
                    <a:ext cx="1746009" cy="507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3E1265F-1F5D-6A43-BB83-B8F4F061BACE}"/>
                    </a:ext>
                  </a:extLst>
                </p:cNvPr>
                <p:cNvSpPr/>
                <p:nvPr/>
              </p:nvSpPr>
              <p:spPr>
                <a:xfrm>
                  <a:off x="1926810" y="4782847"/>
                  <a:ext cx="5337264" cy="1460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2" name="Straight Arrow Connector 11">
              <a:extLst>
                <a:ext uri="{FF2B5EF4-FFF2-40B4-BE49-F238E27FC236}">
                  <a16:creationId xmlns:a16="http://schemas.microsoft.com/office/drawing/2014/main" id="{CCF942DE-086B-E043-9B8E-25397E0A6FC5}"/>
                </a:ext>
              </a:extLst>
            </p:cNvPr>
            <p:cNvCxnSpPr>
              <a:cxnSpLocks/>
            </p:cNvCxnSpPr>
            <p:nvPr/>
          </p:nvCxnSpPr>
          <p:spPr>
            <a:xfrm flipH="1" flipV="1">
              <a:off x="3498114" y="4225316"/>
              <a:ext cx="0" cy="356338"/>
            </a:xfrm>
            <a:prstGeom prst="straightConnector1">
              <a:avLst/>
            </a:prstGeom>
            <a:ln w="19050">
              <a:solidFill>
                <a:schemeClr val="bg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214A6E6-93C6-2645-BC15-84163BBD2C39}"/>
                </a:ext>
              </a:extLst>
            </p:cNvPr>
            <p:cNvSpPr txBox="1"/>
            <p:nvPr/>
          </p:nvSpPr>
          <p:spPr>
            <a:xfrm>
              <a:off x="2777721" y="5047791"/>
              <a:ext cx="1475981"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GOFS/NCODA</a:t>
              </a:r>
            </a:p>
          </p:txBody>
        </p:sp>
        <p:sp>
          <p:nvSpPr>
            <p:cNvPr id="23" name="TextBox 22">
              <a:extLst>
                <a:ext uri="{FF2B5EF4-FFF2-40B4-BE49-F238E27FC236}">
                  <a16:creationId xmlns:a16="http://schemas.microsoft.com/office/drawing/2014/main" id="{A8533ADF-B6EF-B446-9E53-86F179DB13C5}"/>
                </a:ext>
              </a:extLst>
            </p:cNvPr>
            <p:cNvSpPr txBox="1"/>
            <p:nvPr/>
          </p:nvSpPr>
          <p:spPr>
            <a:xfrm>
              <a:off x="3344496" y="4539122"/>
              <a:ext cx="344966" cy="338554"/>
            </a:xfrm>
            <a:prstGeom prst="rect">
              <a:avLst/>
            </a:prstGeom>
            <a:noFill/>
          </p:spPr>
          <p:txBody>
            <a:bodyPr wrap="none" rtlCol="0">
              <a:spAutoFit/>
            </a:bodyPr>
            <a:lstStyle/>
            <a:p>
              <a:r>
                <a:rPr lang="en-US" sz="1600" dirty="0">
                  <a:solidFill>
                    <a:schemeClr val="bg1">
                      <a:lumMod val="75000"/>
                      <a:lumOff val="25000"/>
                    </a:schemeClr>
                  </a:solidFill>
                </a:rPr>
                <a:t>IC</a:t>
              </a:r>
            </a:p>
          </p:txBody>
        </p:sp>
        <p:cxnSp>
          <p:nvCxnSpPr>
            <p:cNvPr id="28" name="Straight Connector 27">
              <a:extLst>
                <a:ext uri="{FF2B5EF4-FFF2-40B4-BE49-F238E27FC236}">
                  <a16:creationId xmlns:a16="http://schemas.microsoft.com/office/drawing/2014/main" id="{BF38783B-62AE-C841-9797-76D07B738505}"/>
                </a:ext>
              </a:extLst>
            </p:cNvPr>
            <p:cNvCxnSpPr>
              <a:cxnSpLocks/>
            </p:cNvCxnSpPr>
            <p:nvPr/>
          </p:nvCxnSpPr>
          <p:spPr>
            <a:xfrm flipH="1">
              <a:off x="3502197" y="4824164"/>
              <a:ext cx="0" cy="223627"/>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4D03BCE4-625C-034D-ACD7-A55FDCEE272F}"/>
              </a:ext>
            </a:extLst>
          </p:cNvPr>
          <p:cNvSpPr txBox="1"/>
          <p:nvPr/>
        </p:nvSpPr>
        <p:spPr>
          <a:xfrm>
            <a:off x="2426320" y="6223706"/>
            <a:ext cx="4407104" cy="646331"/>
          </a:xfrm>
          <a:prstGeom prst="rect">
            <a:avLst/>
          </a:prstGeom>
          <a:noFill/>
        </p:spPr>
        <p:txBody>
          <a:bodyPr wrap="none" rtlCol="0">
            <a:spAutoFit/>
          </a:bodyPr>
          <a:lstStyle/>
          <a:p>
            <a:r>
              <a:rPr lang="en-US" dirty="0"/>
              <a:t>RTOFS – Real Time Ocean Forecasting System</a:t>
            </a:r>
          </a:p>
          <a:p>
            <a:r>
              <a:rPr lang="en-US" dirty="0"/>
              <a:t>GFS – Global Forecasting System</a:t>
            </a:r>
          </a:p>
        </p:txBody>
      </p:sp>
      <p:grpSp>
        <p:nvGrpSpPr>
          <p:cNvPr id="19" name="Group 18">
            <a:extLst>
              <a:ext uri="{FF2B5EF4-FFF2-40B4-BE49-F238E27FC236}">
                <a16:creationId xmlns:a16="http://schemas.microsoft.com/office/drawing/2014/main" id="{46AB476B-E2C1-624C-8345-6DA51FBA03B5}"/>
              </a:ext>
            </a:extLst>
          </p:cNvPr>
          <p:cNvGrpSpPr/>
          <p:nvPr/>
        </p:nvGrpSpPr>
        <p:grpSpPr>
          <a:xfrm>
            <a:off x="51682" y="48706"/>
            <a:ext cx="1389657" cy="671840"/>
            <a:chOff x="380999" y="3933091"/>
            <a:chExt cx="1389657" cy="671840"/>
          </a:xfrm>
        </p:grpSpPr>
        <p:sp>
          <p:nvSpPr>
            <p:cNvPr id="21" name="Rectangle 20">
              <a:extLst>
                <a:ext uri="{FF2B5EF4-FFF2-40B4-BE49-F238E27FC236}">
                  <a16:creationId xmlns:a16="http://schemas.microsoft.com/office/drawing/2014/main" id="{4618501A-867B-7741-A1FF-33DAA5306574}"/>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3916D49-2A15-3E4A-847F-B76CEC0DEEA0}"/>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841365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3ECE554E-F43A-B24C-B029-3B65B4AA4A3A}"/>
              </a:ext>
            </a:extLst>
          </p:cNvPr>
          <p:cNvSpPr/>
          <p:nvPr/>
        </p:nvSpPr>
        <p:spPr>
          <a:xfrm>
            <a:off x="4564229" y="1321048"/>
            <a:ext cx="4420283" cy="5303036"/>
          </a:xfrm>
          <a:prstGeom prst="rect">
            <a:avLst/>
          </a:prstGeom>
          <a:solidFill>
            <a:schemeClr val="accent6">
              <a:lumMod val="20000"/>
              <a:lumOff val="80000"/>
            </a:schemeClr>
          </a:solidFill>
          <a:ln>
            <a:solidFill>
              <a:srgbClr val="2F528F">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E9C78E-E1E5-B341-8622-362187D0A2BD}"/>
              </a:ext>
            </a:extLst>
          </p:cNvPr>
          <p:cNvSpPr txBox="1"/>
          <p:nvPr/>
        </p:nvSpPr>
        <p:spPr>
          <a:xfrm>
            <a:off x="575340" y="306757"/>
            <a:ext cx="8319521" cy="954107"/>
          </a:xfrm>
          <a:prstGeom prst="rect">
            <a:avLst/>
          </a:prstGeom>
          <a:noFill/>
        </p:spPr>
        <p:txBody>
          <a:bodyPr wrap="none" rtlCol="0">
            <a:spAutoFit/>
          </a:bodyPr>
          <a:lstStyle/>
          <a:p>
            <a:pPr algn="ctr"/>
            <a:r>
              <a:rPr lang="en-US" sz="2800" dirty="0"/>
              <a:t>Global Ocean Forecasting System (GOFS) / </a:t>
            </a:r>
          </a:p>
          <a:p>
            <a:pPr algn="ctr"/>
            <a:r>
              <a:rPr lang="en-US" sz="2800" dirty="0"/>
              <a:t>Navy Coupled Ocean Data Assimilation System (NCODA)</a:t>
            </a:r>
          </a:p>
        </p:txBody>
      </p:sp>
      <p:sp>
        <p:nvSpPr>
          <p:cNvPr id="58" name="Rectangle 57">
            <a:extLst>
              <a:ext uri="{FF2B5EF4-FFF2-40B4-BE49-F238E27FC236}">
                <a16:creationId xmlns:a16="http://schemas.microsoft.com/office/drawing/2014/main" id="{C451A12C-F6A6-2F4C-AE7A-6F5F9CFBA3B0}"/>
              </a:ext>
            </a:extLst>
          </p:cNvPr>
          <p:cNvSpPr/>
          <p:nvPr/>
        </p:nvSpPr>
        <p:spPr>
          <a:xfrm>
            <a:off x="180754" y="1321048"/>
            <a:ext cx="4401690" cy="5303036"/>
          </a:xfrm>
          <a:prstGeom prst="rect">
            <a:avLst/>
          </a:prstGeom>
          <a:solidFill>
            <a:schemeClr val="accent1">
              <a:lumMod val="40000"/>
              <a:lumOff val="60000"/>
            </a:schemeClr>
          </a:solidFill>
          <a:ln>
            <a:solidFill>
              <a:srgbClr val="2F528F">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508879-877D-DB45-A16E-05C4539FE325}"/>
              </a:ext>
            </a:extLst>
          </p:cNvPr>
          <p:cNvSpPr txBox="1"/>
          <p:nvPr/>
        </p:nvSpPr>
        <p:spPr>
          <a:xfrm>
            <a:off x="1297295" y="1383271"/>
            <a:ext cx="163019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200" dirty="0"/>
              <a:t>Surface Data</a:t>
            </a:r>
          </a:p>
        </p:txBody>
      </p:sp>
      <p:grpSp>
        <p:nvGrpSpPr>
          <p:cNvPr id="52" name="Group 51">
            <a:extLst>
              <a:ext uri="{FF2B5EF4-FFF2-40B4-BE49-F238E27FC236}">
                <a16:creationId xmlns:a16="http://schemas.microsoft.com/office/drawing/2014/main" id="{7686F0EF-6043-3141-842A-C3F8ED8C0566}"/>
              </a:ext>
            </a:extLst>
          </p:cNvPr>
          <p:cNvGrpSpPr/>
          <p:nvPr/>
        </p:nvGrpSpPr>
        <p:grpSpPr>
          <a:xfrm>
            <a:off x="575340" y="2143653"/>
            <a:ext cx="7993320" cy="4369388"/>
            <a:chOff x="630899" y="1250512"/>
            <a:chExt cx="7993320" cy="4369388"/>
          </a:xfrm>
        </p:grpSpPr>
        <p:sp>
          <p:nvSpPr>
            <p:cNvPr id="3" name="TextBox 2">
              <a:extLst>
                <a:ext uri="{FF2B5EF4-FFF2-40B4-BE49-F238E27FC236}">
                  <a16:creationId xmlns:a16="http://schemas.microsoft.com/office/drawing/2014/main" id="{37182422-6895-7744-95E4-A818F98B3872}"/>
                </a:ext>
              </a:extLst>
            </p:cNvPr>
            <p:cNvSpPr txBox="1"/>
            <p:nvPr/>
          </p:nvSpPr>
          <p:spPr>
            <a:xfrm>
              <a:off x="2167949" y="1250512"/>
              <a:ext cx="1687834"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a:t>Satellite SST</a:t>
              </a:r>
            </a:p>
          </p:txBody>
        </p:sp>
        <p:sp>
          <p:nvSpPr>
            <p:cNvPr id="4" name="TextBox 3">
              <a:extLst>
                <a:ext uri="{FF2B5EF4-FFF2-40B4-BE49-F238E27FC236}">
                  <a16:creationId xmlns:a16="http://schemas.microsoft.com/office/drawing/2014/main" id="{D9CB14D4-8441-C549-AD35-F19C13CAF880}"/>
                </a:ext>
              </a:extLst>
            </p:cNvPr>
            <p:cNvSpPr txBox="1"/>
            <p:nvPr/>
          </p:nvSpPr>
          <p:spPr>
            <a:xfrm>
              <a:off x="1731227" y="5158235"/>
              <a:ext cx="2436757"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a:t>Satellite Altimeter</a:t>
              </a:r>
            </a:p>
          </p:txBody>
        </p:sp>
        <p:sp>
          <p:nvSpPr>
            <p:cNvPr id="5" name="TextBox 4">
              <a:extLst>
                <a:ext uri="{FF2B5EF4-FFF2-40B4-BE49-F238E27FC236}">
                  <a16:creationId xmlns:a16="http://schemas.microsoft.com/office/drawing/2014/main" id="{2E75451F-6624-8841-87E4-839DC8140B14}"/>
                </a:ext>
              </a:extLst>
            </p:cNvPr>
            <p:cNvSpPr txBox="1"/>
            <p:nvPr/>
          </p:nvSpPr>
          <p:spPr>
            <a:xfrm>
              <a:off x="630899" y="3198166"/>
              <a:ext cx="1468159"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a:t>In Situ SST</a:t>
              </a:r>
            </a:p>
          </p:txBody>
        </p:sp>
        <p:sp>
          <p:nvSpPr>
            <p:cNvPr id="7" name="TextBox 6">
              <a:extLst>
                <a:ext uri="{FF2B5EF4-FFF2-40B4-BE49-F238E27FC236}">
                  <a16:creationId xmlns:a16="http://schemas.microsoft.com/office/drawing/2014/main" id="{2C342E8A-4BA1-8545-B426-4F0AE6393077}"/>
                </a:ext>
              </a:extLst>
            </p:cNvPr>
            <p:cNvSpPr txBox="1"/>
            <p:nvPr/>
          </p:nvSpPr>
          <p:spPr>
            <a:xfrm>
              <a:off x="3329224" y="3136612"/>
              <a:ext cx="2485552"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3200" dirty="0"/>
                <a:t>GOFS/NCODA</a:t>
              </a:r>
            </a:p>
          </p:txBody>
        </p:sp>
        <p:sp>
          <p:nvSpPr>
            <p:cNvPr id="11" name="Rectangle 10">
              <a:extLst>
                <a:ext uri="{FF2B5EF4-FFF2-40B4-BE49-F238E27FC236}">
                  <a16:creationId xmlns:a16="http://schemas.microsoft.com/office/drawing/2014/main" id="{6DB863B5-87AD-A94F-9BA7-A7F097ECFE04}"/>
                </a:ext>
              </a:extLst>
            </p:cNvPr>
            <p:cNvSpPr/>
            <p:nvPr/>
          </p:nvSpPr>
          <p:spPr>
            <a:xfrm>
              <a:off x="5020253" y="1266154"/>
              <a:ext cx="1935402"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2400" dirty="0"/>
                <a:t>Drifting buoys</a:t>
              </a:r>
            </a:p>
          </p:txBody>
        </p:sp>
        <p:sp>
          <p:nvSpPr>
            <p:cNvPr id="12" name="Rectangle 11">
              <a:extLst>
                <a:ext uri="{FF2B5EF4-FFF2-40B4-BE49-F238E27FC236}">
                  <a16:creationId xmlns:a16="http://schemas.microsoft.com/office/drawing/2014/main" id="{6B65FF86-28EA-1644-B20D-B6355544AFAC}"/>
                </a:ext>
              </a:extLst>
            </p:cNvPr>
            <p:cNvSpPr/>
            <p:nvPr/>
          </p:nvSpPr>
          <p:spPr>
            <a:xfrm>
              <a:off x="6496010" y="1901825"/>
              <a:ext cx="1646733"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2400" dirty="0"/>
                <a:t>Fixed buoys</a:t>
              </a:r>
            </a:p>
          </p:txBody>
        </p:sp>
        <p:sp>
          <p:nvSpPr>
            <p:cNvPr id="13" name="Rectangle 12">
              <a:extLst>
                <a:ext uri="{FF2B5EF4-FFF2-40B4-BE49-F238E27FC236}">
                  <a16:creationId xmlns:a16="http://schemas.microsoft.com/office/drawing/2014/main" id="{1EA3C88B-CE37-EE40-8C31-733F7B1CBDF2}"/>
                </a:ext>
              </a:extLst>
            </p:cNvPr>
            <p:cNvSpPr/>
            <p:nvPr/>
          </p:nvSpPr>
          <p:spPr>
            <a:xfrm>
              <a:off x="7044556" y="2756250"/>
              <a:ext cx="1579663"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2400" dirty="0"/>
                <a:t>Argo Floats</a:t>
              </a:r>
            </a:p>
          </p:txBody>
        </p:sp>
        <p:sp>
          <p:nvSpPr>
            <p:cNvPr id="14" name="TextBox 13">
              <a:extLst>
                <a:ext uri="{FF2B5EF4-FFF2-40B4-BE49-F238E27FC236}">
                  <a16:creationId xmlns:a16="http://schemas.microsoft.com/office/drawing/2014/main" id="{92CCD17B-F518-1B41-87C8-28785D880993}"/>
                </a:ext>
              </a:extLst>
            </p:cNvPr>
            <p:cNvSpPr txBox="1"/>
            <p:nvPr/>
          </p:nvSpPr>
          <p:spPr>
            <a:xfrm>
              <a:off x="7326726" y="3633204"/>
              <a:ext cx="1057854"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dirty="0"/>
                <a:t>Gliders</a:t>
              </a:r>
            </a:p>
          </p:txBody>
        </p:sp>
        <p:sp>
          <p:nvSpPr>
            <p:cNvPr id="15" name="TextBox 14">
              <a:extLst>
                <a:ext uri="{FF2B5EF4-FFF2-40B4-BE49-F238E27FC236}">
                  <a16:creationId xmlns:a16="http://schemas.microsoft.com/office/drawing/2014/main" id="{3E24F22B-2354-244D-9731-3887083E74D5}"/>
                </a:ext>
              </a:extLst>
            </p:cNvPr>
            <p:cNvSpPr txBox="1"/>
            <p:nvPr/>
          </p:nvSpPr>
          <p:spPr>
            <a:xfrm>
              <a:off x="6764430" y="4424932"/>
              <a:ext cx="961032"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dirty="0"/>
                <a:t>TESAC</a:t>
              </a:r>
            </a:p>
          </p:txBody>
        </p:sp>
        <p:sp>
          <p:nvSpPr>
            <p:cNvPr id="16" name="TextBox 15">
              <a:extLst>
                <a:ext uri="{FF2B5EF4-FFF2-40B4-BE49-F238E27FC236}">
                  <a16:creationId xmlns:a16="http://schemas.microsoft.com/office/drawing/2014/main" id="{2C07EB3C-25A5-9248-901C-4ED3B0649FB0}"/>
                </a:ext>
              </a:extLst>
            </p:cNvPr>
            <p:cNvSpPr txBox="1"/>
            <p:nvPr/>
          </p:nvSpPr>
          <p:spPr>
            <a:xfrm>
              <a:off x="4814363" y="5149047"/>
              <a:ext cx="2347181"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dirty="0"/>
                <a:t>XBTs (only temp.)</a:t>
              </a:r>
            </a:p>
          </p:txBody>
        </p:sp>
        <p:cxnSp>
          <p:nvCxnSpPr>
            <p:cNvPr id="18" name="Straight Arrow Connector 17">
              <a:extLst>
                <a:ext uri="{FF2B5EF4-FFF2-40B4-BE49-F238E27FC236}">
                  <a16:creationId xmlns:a16="http://schemas.microsoft.com/office/drawing/2014/main" id="{52C8F5E6-161E-E748-86AC-7431C12EA357}"/>
                </a:ext>
              </a:extLst>
            </p:cNvPr>
            <p:cNvCxnSpPr>
              <a:cxnSpLocks/>
            </p:cNvCxnSpPr>
            <p:nvPr/>
          </p:nvCxnSpPr>
          <p:spPr>
            <a:xfrm>
              <a:off x="2901546" y="1730538"/>
              <a:ext cx="1266438" cy="141848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8907ED-F596-E04A-8389-3E5112461E23}"/>
                </a:ext>
              </a:extLst>
            </p:cNvPr>
            <p:cNvCxnSpPr>
              <a:cxnSpLocks/>
              <a:stCxn id="4" idx="0"/>
            </p:cNvCxnSpPr>
            <p:nvPr/>
          </p:nvCxnSpPr>
          <p:spPr>
            <a:xfrm flipV="1">
              <a:off x="2949606" y="3733800"/>
              <a:ext cx="1218378" cy="142443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E9F32D0-209D-CF47-A725-CA62247AB226}"/>
                </a:ext>
              </a:extLst>
            </p:cNvPr>
            <p:cNvCxnSpPr>
              <a:cxnSpLocks/>
              <a:stCxn id="5" idx="3"/>
              <a:endCxn id="7" idx="1"/>
            </p:cNvCxnSpPr>
            <p:nvPr/>
          </p:nvCxnSpPr>
          <p:spPr>
            <a:xfrm>
              <a:off x="2099058" y="3428999"/>
              <a:ext cx="1230166" cy="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0074869-33E6-D14B-BE30-383FECAFE368}"/>
                </a:ext>
              </a:extLst>
            </p:cNvPr>
            <p:cNvCxnSpPr>
              <a:cxnSpLocks/>
            </p:cNvCxnSpPr>
            <p:nvPr/>
          </p:nvCxnSpPr>
          <p:spPr>
            <a:xfrm flipH="1">
              <a:off x="5020253" y="1752853"/>
              <a:ext cx="1004985" cy="140262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4407C5-D774-C848-9528-D79FAF3ECC98}"/>
                </a:ext>
              </a:extLst>
            </p:cNvPr>
            <p:cNvCxnSpPr>
              <a:cxnSpLocks/>
            </p:cNvCxnSpPr>
            <p:nvPr/>
          </p:nvCxnSpPr>
          <p:spPr>
            <a:xfrm flipH="1">
              <a:off x="5522746" y="2388524"/>
              <a:ext cx="1638798" cy="74536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EF7FF53-F75F-AB49-8FDB-ABDD7830A9B9}"/>
                </a:ext>
              </a:extLst>
            </p:cNvPr>
            <p:cNvCxnSpPr>
              <a:cxnSpLocks/>
              <a:stCxn id="13" idx="1"/>
            </p:cNvCxnSpPr>
            <p:nvPr/>
          </p:nvCxnSpPr>
          <p:spPr>
            <a:xfrm flipH="1">
              <a:off x="5824895" y="2987083"/>
              <a:ext cx="1219661" cy="35715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8CEACFE-3526-104E-ADE9-060D7D5B7F11}"/>
                </a:ext>
              </a:extLst>
            </p:cNvPr>
            <p:cNvCxnSpPr>
              <a:cxnSpLocks/>
              <a:stCxn id="14" idx="1"/>
            </p:cNvCxnSpPr>
            <p:nvPr/>
          </p:nvCxnSpPr>
          <p:spPr>
            <a:xfrm flipH="1" flipV="1">
              <a:off x="5824895" y="3522116"/>
              <a:ext cx="1501831" cy="34192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1A015CF-CA1F-4A46-BABF-23092AC0F47E}"/>
                </a:ext>
              </a:extLst>
            </p:cNvPr>
            <p:cNvCxnSpPr>
              <a:cxnSpLocks/>
              <a:stCxn id="15" idx="0"/>
            </p:cNvCxnSpPr>
            <p:nvPr/>
          </p:nvCxnSpPr>
          <p:spPr>
            <a:xfrm flipH="1" flipV="1">
              <a:off x="5506756" y="3765288"/>
              <a:ext cx="1738190" cy="65964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61FCD26-B2F0-0143-A52B-B4185FFF69D1}"/>
                </a:ext>
              </a:extLst>
            </p:cNvPr>
            <p:cNvCxnSpPr>
              <a:cxnSpLocks/>
              <a:stCxn id="16" idx="0"/>
            </p:cNvCxnSpPr>
            <p:nvPr/>
          </p:nvCxnSpPr>
          <p:spPr>
            <a:xfrm flipH="1" flipV="1">
              <a:off x="5026240" y="3733800"/>
              <a:ext cx="961714" cy="141524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F84AACC2-D94D-CC45-8C19-9AF8E7B5F6D3}"/>
              </a:ext>
            </a:extLst>
          </p:cNvPr>
          <p:cNvSpPr/>
          <p:nvPr/>
        </p:nvSpPr>
        <p:spPr>
          <a:xfrm>
            <a:off x="4651718" y="1387391"/>
            <a:ext cx="4358116" cy="430887"/>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a:spAutoFit/>
          </a:bodyPr>
          <a:lstStyle/>
          <a:p>
            <a:r>
              <a:rPr lang="en-US" sz="2200" dirty="0">
                <a:solidFill>
                  <a:schemeClr val="bg1"/>
                </a:solidFill>
              </a:rPr>
              <a:t>Subsurface Temperature and Salinity</a:t>
            </a:r>
          </a:p>
        </p:txBody>
      </p:sp>
      <p:grpSp>
        <p:nvGrpSpPr>
          <p:cNvPr id="28" name="Group 27">
            <a:extLst>
              <a:ext uri="{FF2B5EF4-FFF2-40B4-BE49-F238E27FC236}">
                <a16:creationId xmlns:a16="http://schemas.microsoft.com/office/drawing/2014/main" id="{888818FE-A2A6-7F49-81EB-A081586DFA87}"/>
              </a:ext>
            </a:extLst>
          </p:cNvPr>
          <p:cNvGrpSpPr/>
          <p:nvPr/>
        </p:nvGrpSpPr>
        <p:grpSpPr>
          <a:xfrm>
            <a:off x="51682" y="48706"/>
            <a:ext cx="1389657" cy="671840"/>
            <a:chOff x="380999" y="3933091"/>
            <a:chExt cx="1389657" cy="671840"/>
          </a:xfrm>
        </p:grpSpPr>
        <p:sp>
          <p:nvSpPr>
            <p:cNvPr id="29" name="Rectangle 28">
              <a:extLst>
                <a:ext uri="{FF2B5EF4-FFF2-40B4-BE49-F238E27FC236}">
                  <a16:creationId xmlns:a16="http://schemas.microsoft.com/office/drawing/2014/main" id="{12AC22D5-37FC-0C47-ADE1-80084A0C82B0}"/>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A2B20AC-C7F5-7C4F-9B57-F2220ECA3D69}"/>
                </a:ext>
              </a:extLst>
            </p:cNvPr>
            <p:cNvPicPr>
              <a:picLocks noChangeAspect="1"/>
            </p:cNvPicPr>
            <p:nvPr/>
          </p:nvPicPr>
          <p:blipFill>
            <a:blip r:embed="rId2"/>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801767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7CF65F-7204-A34A-AA46-ADF8E17D886B}"/>
              </a:ext>
            </a:extLst>
          </p:cNvPr>
          <p:cNvSpPr txBox="1"/>
          <p:nvPr/>
        </p:nvSpPr>
        <p:spPr>
          <a:xfrm>
            <a:off x="1628020" y="27682"/>
            <a:ext cx="5887959" cy="1077218"/>
          </a:xfrm>
          <a:prstGeom prst="rect">
            <a:avLst/>
          </a:prstGeom>
          <a:noFill/>
        </p:spPr>
        <p:txBody>
          <a:bodyPr wrap="none" rtlCol="0">
            <a:spAutoFit/>
          </a:bodyPr>
          <a:lstStyle/>
          <a:p>
            <a:pPr algn="ctr"/>
            <a:r>
              <a:rPr lang="en-US" sz="3200" dirty="0"/>
              <a:t>ARGO Floats </a:t>
            </a:r>
          </a:p>
          <a:p>
            <a:pPr algn="ctr"/>
            <a:r>
              <a:rPr lang="en-US" sz="3200" dirty="0"/>
              <a:t>During the 2018 Hurricane Season</a:t>
            </a:r>
          </a:p>
        </p:txBody>
      </p:sp>
      <p:sp>
        <p:nvSpPr>
          <p:cNvPr id="2" name="TextBox 1">
            <a:extLst>
              <a:ext uri="{FF2B5EF4-FFF2-40B4-BE49-F238E27FC236}">
                <a16:creationId xmlns:a16="http://schemas.microsoft.com/office/drawing/2014/main" id="{878364C4-4E88-9A4E-BB4B-4125E684EDBA}"/>
              </a:ext>
            </a:extLst>
          </p:cNvPr>
          <p:cNvSpPr txBox="1"/>
          <p:nvPr/>
        </p:nvSpPr>
        <p:spPr>
          <a:xfrm>
            <a:off x="1253846" y="5537200"/>
            <a:ext cx="6636305" cy="954107"/>
          </a:xfrm>
          <a:prstGeom prst="rect">
            <a:avLst/>
          </a:prstGeom>
          <a:noFill/>
        </p:spPr>
        <p:txBody>
          <a:bodyPr wrap="none" rtlCol="0">
            <a:spAutoFit/>
          </a:bodyPr>
          <a:lstStyle/>
          <a:p>
            <a:pPr marL="342900" indent="-342900" algn="ctr">
              <a:buFont typeface="Arial" panose="020B0604020202020204" pitchFamily="34" charset="0"/>
              <a:buChar char="•"/>
            </a:pPr>
            <a:r>
              <a:rPr lang="en-US" sz="2800" dirty="0"/>
              <a:t>Argo floats mostly occupy the open ocean</a:t>
            </a:r>
          </a:p>
          <a:p>
            <a:pPr marL="342900" indent="-342900" algn="ctr">
              <a:buFont typeface="Arial" panose="020B0604020202020204" pitchFamily="34" charset="0"/>
              <a:buChar char="•"/>
            </a:pPr>
            <a:r>
              <a:rPr lang="en-US" sz="2800" dirty="0"/>
              <a:t>One vertical profile every ten days </a:t>
            </a:r>
          </a:p>
        </p:txBody>
      </p:sp>
      <p:pic>
        <p:nvPicPr>
          <p:cNvPr id="9" name="Picture 8">
            <a:extLst>
              <a:ext uri="{FF2B5EF4-FFF2-40B4-BE49-F238E27FC236}">
                <a16:creationId xmlns:a16="http://schemas.microsoft.com/office/drawing/2014/main" id="{EC98843C-5483-4141-BD1E-3BAAE3A838BA}"/>
              </a:ext>
            </a:extLst>
          </p:cNvPr>
          <p:cNvPicPr>
            <a:picLocks noChangeAspect="1"/>
          </p:cNvPicPr>
          <p:nvPr/>
        </p:nvPicPr>
        <p:blipFill>
          <a:blip r:embed="rId3"/>
          <a:stretch>
            <a:fillRect/>
          </a:stretch>
        </p:blipFill>
        <p:spPr>
          <a:xfrm>
            <a:off x="512911" y="1104900"/>
            <a:ext cx="8194375" cy="4203700"/>
          </a:xfrm>
          <a:prstGeom prst="rect">
            <a:avLst/>
          </a:prstGeom>
        </p:spPr>
      </p:pic>
      <p:grpSp>
        <p:nvGrpSpPr>
          <p:cNvPr id="7" name="Group 6">
            <a:extLst>
              <a:ext uri="{FF2B5EF4-FFF2-40B4-BE49-F238E27FC236}">
                <a16:creationId xmlns:a16="http://schemas.microsoft.com/office/drawing/2014/main" id="{483989F8-6E2E-9848-8470-AD681EE7E3F3}"/>
              </a:ext>
            </a:extLst>
          </p:cNvPr>
          <p:cNvGrpSpPr/>
          <p:nvPr/>
        </p:nvGrpSpPr>
        <p:grpSpPr>
          <a:xfrm>
            <a:off x="51682" y="48706"/>
            <a:ext cx="1389657" cy="671840"/>
            <a:chOff x="380999" y="3933091"/>
            <a:chExt cx="1389657" cy="671840"/>
          </a:xfrm>
        </p:grpSpPr>
        <p:sp>
          <p:nvSpPr>
            <p:cNvPr id="8" name="Rectangle 7">
              <a:extLst>
                <a:ext uri="{FF2B5EF4-FFF2-40B4-BE49-F238E27FC236}">
                  <a16:creationId xmlns:a16="http://schemas.microsoft.com/office/drawing/2014/main" id="{5F523292-694D-BB47-A4C6-20771DB5C335}"/>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CE28F37-BC6B-8747-8898-3FAF8FCA5196}"/>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610183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7CF65F-7204-A34A-AA46-ADF8E17D886B}"/>
              </a:ext>
            </a:extLst>
          </p:cNvPr>
          <p:cNvSpPr txBox="1"/>
          <p:nvPr/>
        </p:nvSpPr>
        <p:spPr>
          <a:xfrm>
            <a:off x="1628020" y="27682"/>
            <a:ext cx="5887959" cy="1077218"/>
          </a:xfrm>
          <a:prstGeom prst="rect">
            <a:avLst/>
          </a:prstGeom>
          <a:noFill/>
        </p:spPr>
        <p:txBody>
          <a:bodyPr wrap="none" rtlCol="0">
            <a:spAutoFit/>
          </a:bodyPr>
          <a:lstStyle/>
          <a:p>
            <a:pPr algn="ctr"/>
            <a:r>
              <a:rPr lang="en-US" sz="3200" dirty="0"/>
              <a:t>ARGO Floats and Gliders </a:t>
            </a:r>
          </a:p>
          <a:p>
            <a:pPr algn="ctr"/>
            <a:r>
              <a:rPr lang="en-US" sz="3200" dirty="0"/>
              <a:t>During the 2018 Hurricane Season</a:t>
            </a:r>
          </a:p>
        </p:txBody>
      </p:sp>
      <p:sp>
        <p:nvSpPr>
          <p:cNvPr id="8" name="TextBox 7">
            <a:extLst>
              <a:ext uri="{FF2B5EF4-FFF2-40B4-BE49-F238E27FC236}">
                <a16:creationId xmlns:a16="http://schemas.microsoft.com/office/drawing/2014/main" id="{92E91E0D-AEE8-F545-80CB-06ECC3C0E314}"/>
              </a:ext>
            </a:extLst>
          </p:cNvPr>
          <p:cNvSpPr txBox="1"/>
          <p:nvPr/>
        </p:nvSpPr>
        <p:spPr>
          <a:xfrm>
            <a:off x="1192586" y="5537200"/>
            <a:ext cx="6758837" cy="954107"/>
          </a:xfrm>
          <a:prstGeom prst="rect">
            <a:avLst/>
          </a:prstGeom>
          <a:noFill/>
        </p:spPr>
        <p:txBody>
          <a:bodyPr wrap="none" rtlCol="0">
            <a:spAutoFit/>
          </a:bodyPr>
          <a:lstStyle/>
          <a:p>
            <a:pPr marL="342900" indent="-342900" algn="ctr">
              <a:buFont typeface="Arial" panose="020B0604020202020204" pitchFamily="34" charset="0"/>
              <a:buChar char="•"/>
            </a:pPr>
            <a:r>
              <a:rPr lang="en-US" sz="2800" dirty="0"/>
              <a:t>Glider observations are mostly in the shelf</a:t>
            </a:r>
          </a:p>
          <a:p>
            <a:pPr marL="342900" indent="-342900" algn="ctr">
              <a:buFont typeface="Arial" panose="020B0604020202020204" pitchFamily="34" charset="0"/>
              <a:buChar char="•"/>
            </a:pPr>
            <a:r>
              <a:rPr lang="en-US" sz="2800" dirty="0"/>
              <a:t>Tens of profiles per day</a:t>
            </a:r>
          </a:p>
        </p:txBody>
      </p:sp>
      <p:pic>
        <p:nvPicPr>
          <p:cNvPr id="10" name="Picture 9">
            <a:extLst>
              <a:ext uri="{FF2B5EF4-FFF2-40B4-BE49-F238E27FC236}">
                <a16:creationId xmlns:a16="http://schemas.microsoft.com/office/drawing/2014/main" id="{F188F3B8-C233-D54D-BC2A-096FBF61861B}"/>
              </a:ext>
            </a:extLst>
          </p:cNvPr>
          <p:cNvPicPr>
            <a:picLocks noChangeAspect="1"/>
          </p:cNvPicPr>
          <p:nvPr/>
        </p:nvPicPr>
        <p:blipFill>
          <a:blip r:embed="rId2"/>
          <a:stretch>
            <a:fillRect/>
          </a:stretch>
        </p:blipFill>
        <p:spPr>
          <a:xfrm>
            <a:off x="512912" y="1104900"/>
            <a:ext cx="8194375" cy="4203700"/>
          </a:xfrm>
          <a:prstGeom prst="rect">
            <a:avLst/>
          </a:prstGeom>
        </p:spPr>
      </p:pic>
      <p:grpSp>
        <p:nvGrpSpPr>
          <p:cNvPr id="7" name="Group 6">
            <a:extLst>
              <a:ext uri="{FF2B5EF4-FFF2-40B4-BE49-F238E27FC236}">
                <a16:creationId xmlns:a16="http://schemas.microsoft.com/office/drawing/2014/main" id="{97CB0587-F9D7-0C41-A69D-F19994270CA0}"/>
              </a:ext>
            </a:extLst>
          </p:cNvPr>
          <p:cNvGrpSpPr/>
          <p:nvPr/>
        </p:nvGrpSpPr>
        <p:grpSpPr>
          <a:xfrm>
            <a:off x="51682" y="48706"/>
            <a:ext cx="1389657" cy="671840"/>
            <a:chOff x="380999" y="3933091"/>
            <a:chExt cx="1389657" cy="671840"/>
          </a:xfrm>
        </p:grpSpPr>
        <p:sp>
          <p:nvSpPr>
            <p:cNvPr id="9" name="Rectangle 8">
              <a:extLst>
                <a:ext uri="{FF2B5EF4-FFF2-40B4-BE49-F238E27FC236}">
                  <a16:creationId xmlns:a16="http://schemas.microsoft.com/office/drawing/2014/main" id="{BD299386-268E-7E49-838E-461539F7DAFE}"/>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FFBBC6-AA5C-9F42-A9E3-3D590E823BDA}"/>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774541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F164202-918C-2B44-BDCF-C1F28D6B8F41}"/>
              </a:ext>
            </a:extLst>
          </p:cNvPr>
          <p:cNvGrpSpPr/>
          <p:nvPr/>
        </p:nvGrpSpPr>
        <p:grpSpPr>
          <a:xfrm>
            <a:off x="1286851" y="1236223"/>
            <a:ext cx="6646498" cy="5458146"/>
            <a:chOff x="1049900" y="1034094"/>
            <a:chExt cx="7065399" cy="5722306"/>
          </a:xfrm>
        </p:grpSpPr>
        <p:sp>
          <p:nvSpPr>
            <p:cNvPr id="6" name="Rectangle 5">
              <a:extLst>
                <a:ext uri="{FF2B5EF4-FFF2-40B4-BE49-F238E27FC236}">
                  <a16:creationId xmlns:a16="http://schemas.microsoft.com/office/drawing/2014/main" id="{22FA45FB-2831-4345-8C39-C9816BCB9AFF}"/>
                </a:ext>
              </a:extLst>
            </p:cNvPr>
            <p:cNvSpPr/>
            <p:nvPr/>
          </p:nvSpPr>
          <p:spPr>
            <a:xfrm>
              <a:off x="1049900" y="1034094"/>
              <a:ext cx="7065399" cy="57223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ime_window_gliders_hurric_season_2018.png" descr="Time_window_gliders_hurric_season_2018.png">
              <a:extLst>
                <a:ext uri="{FF2B5EF4-FFF2-40B4-BE49-F238E27FC236}">
                  <a16:creationId xmlns:a16="http://schemas.microsoft.com/office/drawing/2014/main" id="{F7D5FA5F-13E8-B74F-9FBB-F7FEB5DC3610}"/>
                </a:ext>
              </a:extLst>
            </p:cNvPr>
            <p:cNvPicPr>
              <a:picLocks noChangeAspect="1"/>
            </p:cNvPicPr>
            <p:nvPr/>
          </p:nvPicPr>
          <p:blipFill rotWithShape="1">
            <a:blip r:embed="rId3">
              <a:extLst/>
            </a:blip>
            <a:srcRect t="2837"/>
            <a:stretch/>
          </p:blipFill>
          <p:spPr>
            <a:xfrm>
              <a:off x="1151501" y="1144554"/>
              <a:ext cx="6866397" cy="5509256"/>
            </a:xfrm>
            <a:prstGeom prst="rect">
              <a:avLst/>
            </a:prstGeom>
            <a:ln w="12700">
              <a:miter lim="400000"/>
            </a:ln>
          </p:spPr>
        </p:pic>
      </p:grpSp>
      <p:sp>
        <p:nvSpPr>
          <p:cNvPr id="5" name="TextBox 4">
            <a:extLst>
              <a:ext uri="{FF2B5EF4-FFF2-40B4-BE49-F238E27FC236}">
                <a16:creationId xmlns:a16="http://schemas.microsoft.com/office/drawing/2014/main" id="{4F94DF17-D4D6-1449-9417-66B136513B59}"/>
              </a:ext>
            </a:extLst>
          </p:cNvPr>
          <p:cNvSpPr txBox="1"/>
          <p:nvPr/>
        </p:nvSpPr>
        <p:spPr>
          <a:xfrm>
            <a:off x="589800" y="254073"/>
            <a:ext cx="8040599" cy="954107"/>
          </a:xfrm>
          <a:prstGeom prst="rect">
            <a:avLst/>
          </a:prstGeom>
          <a:noFill/>
        </p:spPr>
        <p:txBody>
          <a:bodyPr wrap="none" rtlCol="0">
            <a:spAutoFit/>
          </a:bodyPr>
          <a:lstStyle/>
          <a:p>
            <a:pPr algn="ctr"/>
            <a:r>
              <a:rPr lang="en-US" sz="2800" dirty="0"/>
              <a:t>62 Gliders in the IOOS Glider Data </a:t>
            </a:r>
          </a:p>
          <a:p>
            <a:pPr algn="ctr"/>
            <a:r>
              <a:rPr lang="en-US" sz="2800" dirty="0"/>
              <a:t>Assembly Center (DAC) During Hurricane Season 2018</a:t>
            </a:r>
          </a:p>
        </p:txBody>
      </p:sp>
      <p:grpSp>
        <p:nvGrpSpPr>
          <p:cNvPr id="8" name="Group 7">
            <a:extLst>
              <a:ext uri="{FF2B5EF4-FFF2-40B4-BE49-F238E27FC236}">
                <a16:creationId xmlns:a16="http://schemas.microsoft.com/office/drawing/2014/main" id="{12B8C766-5ED4-C748-9356-07C8EDE7BF48}"/>
              </a:ext>
            </a:extLst>
          </p:cNvPr>
          <p:cNvGrpSpPr/>
          <p:nvPr/>
        </p:nvGrpSpPr>
        <p:grpSpPr>
          <a:xfrm>
            <a:off x="51682" y="48706"/>
            <a:ext cx="1389657" cy="671840"/>
            <a:chOff x="380999" y="3933091"/>
            <a:chExt cx="1389657" cy="671840"/>
          </a:xfrm>
        </p:grpSpPr>
        <p:sp>
          <p:nvSpPr>
            <p:cNvPr id="9" name="Rectangle 8">
              <a:extLst>
                <a:ext uri="{FF2B5EF4-FFF2-40B4-BE49-F238E27FC236}">
                  <a16:creationId xmlns:a16="http://schemas.microsoft.com/office/drawing/2014/main" id="{DDE04838-1CCC-8D4E-8DBE-5C66C3161026}"/>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6D95B31-C22A-7948-862B-D3EF33FBEB72}"/>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916389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Gulf of Mexico: Hurricane Michael"/>
          <p:cNvSpPr txBox="1"/>
          <p:nvPr/>
        </p:nvSpPr>
        <p:spPr>
          <a:xfrm>
            <a:off x="3162890" y="231410"/>
            <a:ext cx="3135282"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4000"/>
            </a:lvl1pPr>
          </a:lstStyle>
          <a:p>
            <a:r>
              <a:rPr sz="3200" dirty="0"/>
              <a:t>Hurricane Michael</a:t>
            </a:r>
          </a:p>
        </p:txBody>
      </p:sp>
      <p:grpSp>
        <p:nvGrpSpPr>
          <p:cNvPr id="16" name="Group 15">
            <a:extLst>
              <a:ext uri="{FF2B5EF4-FFF2-40B4-BE49-F238E27FC236}">
                <a16:creationId xmlns:a16="http://schemas.microsoft.com/office/drawing/2014/main" id="{0DB32C79-A7AB-6F40-8299-F87B82B851D4}"/>
              </a:ext>
            </a:extLst>
          </p:cNvPr>
          <p:cNvGrpSpPr/>
          <p:nvPr/>
        </p:nvGrpSpPr>
        <p:grpSpPr>
          <a:xfrm>
            <a:off x="1470645" y="894492"/>
            <a:ext cx="6278910" cy="4696889"/>
            <a:chOff x="1230056" y="697484"/>
            <a:chExt cx="6760088" cy="4900742"/>
          </a:xfrm>
        </p:grpSpPr>
        <p:grpSp>
          <p:nvGrpSpPr>
            <p:cNvPr id="13" name="Group 12">
              <a:extLst>
                <a:ext uri="{FF2B5EF4-FFF2-40B4-BE49-F238E27FC236}">
                  <a16:creationId xmlns:a16="http://schemas.microsoft.com/office/drawing/2014/main" id="{7F482ECC-DB38-3C46-B32E-D09E45A6D491}"/>
                </a:ext>
              </a:extLst>
            </p:cNvPr>
            <p:cNvGrpSpPr/>
            <p:nvPr/>
          </p:nvGrpSpPr>
          <p:grpSpPr>
            <a:xfrm>
              <a:off x="1230057" y="697484"/>
              <a:ext cx="6760087" cy="4900742"/>
              <a:chOff x="707512" y="953958"/>
              <a:chExt cx="7728976" cy="5593587"/>
            </a:xfrm>
          </p:grpSpPr>
          <p:pic>
            <p:nvPicPr>
              <p:cNvPr id="3" name="Picture 2">
                <a:extLst>
                  <a:ext uri="{FF2B5EF4-FFF2-40B4-BE49-F238E27FC236}">
                    <a16:creationId xmlns:a16="http://schemas.microsoft.com/office/drawing/2014/main" id="{7FC234F1-4A48-C341-9C3F-67DDAE9455D6}"/>
                  </a:ext>
                </a:extLst>
              </p:cNvPr>
              <p:cNvPicPr>
                <a:picLocks noChangeAspect="1"/>
              </p:cNvPicPr>
              <p:nvPr/>
            </p:nvPicPr>
            <p:blipFill>
              <a:blip r:embed="rId2"/>
              <a:stretch>
                <a:fillRect/>
              </a:stretch>
            </p:blipFill>
            <p:spPr>
              <a:xfrm>
                <a:off x="707512" y="953958"/>
                <a:ext cx="7728976" cy="5593587"/>
              </a:xfrm>
              <a:prstGeom prst="rect">
                <a:avLst/>
              </a:prstGeom>
            </p:spPr>
          </p:pic>
          <p:sp>
            <p:nvSpPr>
              <p:cNvPr id="5" name="TextBox 4">
                <a:extLst>
                  <a:ext uri="{FF2B5EF4-FFF2-40B4-BE49-F238E27FC236}">
                    <a16:creationId xmlns:a16="http://schemas.microsoft.com/office/drawing/2014/main" id="{682A5FD3-F8FE-2E41-A98D-715CA73547F6}"/>
                  </a:ext>
                </a:extLst>
              </p:cNvPr>
              <p:cNvSpPr txBox="1"/>
              <p:nvPr/>
            </p:nvSpPr>
            <p:spPr>
              <a:xfrm>
                <a:off x="5549900" y="2999431"/>
                <a:ext cx="1100019" cy="526933"/>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b="1" dirty="0">
                    <a:solidFill>
                      <a:schemeClr val="bg1"/>
                    </a:solidFill>
                  </a:rPr>
                  <a:t>ng288</a:t>
                </a:r>
              </a:p>
            </p:txBody>
          </p:sp>
          <p:cxnSp>
            <p:nvCxnSpPr>
              <p:cNvPr id="8" name="Straight Arrow Connector 7">
                <a:extLst>
                  <a:ext uri="{FF2B5EF4-FFF2-40B4-BE49-F238E27FC236}">
                    <a16:creationId xmlns:a16="http://schemas.microsoft.com/office/drawing/2014/main" id="{244A441E-FD05-D644-8AF6-1CA2E4DCAADC}"/>
                  </a:ext>
                </a:extLst>
              </p:cNvPr>
              <p:cNvCxnSpPr>
                <a:cxnSpLocks/>
              </p:cNvCxnSpPr>
              <p:nvPr/>
            </p:nvCxnSpPr>
            <p:spPr>
              <a:xfrm>
                <a:off x="5283200" y="2859731"/>
                <a:ext cx="266700" cy="2794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383DC7AC-108F-5342-BF0A-7F28F7CFD7CF}"/>
                </a:ext>
              </a:extLst>
            </p:cNvPr>
            <p:cNvPicPr>
              <a:picLocks noChangeAspect="1"/>
            </p:cNvPicPr>
            <p:nvPr/>
          </p:nvPicPr>
          <p:blipFill rotWithShape="1">
            <a:blip r:embed="rId3"/>
            <a:srcRect t="59233" r="58380"/>
            <a:stretch/>
          </p:blipFill>
          <p:spPr>
            <a:xfrm>
              <a:off x="1230056" y="3600334"/>
              <a:ext cx="2813539" cy="1997891"/>
            </a:xfrm>
            <a:prstGeom prst="rect">
              <a:avLst/>
            </a:prstGeom>
          </p:spPr>
        </p:pic>
      </p:grpSp>
      <p:sp>
        <p:nvSpPr>
          <p:cNvPr id="15" name="TextBox 14">
            <a:extLst>
              <a:ext uri="{FF2B5EF4-FFF2-40B4-BE49-F238E27FC236}">
                <a16:creationId xmlns:a16="http://schemas.microsoft.com/office/drawing/2014/main" id="{FEB7E28F-6787-6543-B25E-5E2488AAC8B6}"/>
              </a:ext>
            </a:extLst>
          </p:cNvPr>
          <p:cNvSpPr txBox="1"/>
          <p:nvPr/>
        </p:nvSpPr>
        <p:spPr>
          <a:xfrm>
            <a:off x="957659" y="5641480"/>
            <a:ext cx="7304885" cy="1200329"/>
          </a:xfrm>
          <a:prstGeom prst="rect">
            <a:avLst/>
          </a:prstGeom>
          <a:noFill/>
        </p:spPr>
        <p:txBody>
          <a:bodyPr wrap="none" rtlCol="0">
            <a:spAutoFit/>
          </a:bodyPr>
          <a:lstStyle/>
          <a:p>
            <a:pPr marL="342900" indent="-342900" algn="ctr">
              <a:buFont typeface="Arial" panose="020B0604020202020204" pitchFamily="34" charset="0"/>
              <a:buChar char="•"/>
            </a:pPr>
            <a:r>
              <a:rPr lang="en-US" sz="2400" dirty="0"/>
              <a:t>Seven Navy gliders reporting to the glider DAC</a:t>
            </a:r>
          </a:p>
          <a:p>
            <a:pPr algn="ctr"/>
            <a:r>
              <a:rPr lang="en-US" sz="2400" dirty="0"/>
              <a:t>in the </a:t>
            </a:r>
            <a:r>
              <a:rPr lang="en-US" sz="2400" dirty="0" err="1"/>
              <a:t>GoM</a:t>
            </a:r>
            <a:r>
              <a:rPr lang="en-US" sz="2400" dirty="0"/>
              <a:t> during hurricane Michael</a:t>
            </a:r>
          </a:p>
          <a:p>
            <a:pPr marL="342900" indent="-342900" algn="ctr">
              <a:buFont typeface="Arial" panose="020B0604020202020204" pitchFamily="34" charset="0"/>
              <a:buChar char="•"/>
            </a:pPr>
            <a:r>
              <a:rPr lang="en-US" sz="2400" dirty="0"/>
              <a:t>Ng288 was at 36 km from the eye of hurricane Michael</a:t>
            </a:r>
          </a:p>
        </p:txBody>
      </p:sp>
      <p:grpSp>
        <p:nvGrpSpPr>
          <p:cNvPr id="12" name="Group 11">
            <a:extLst>
              <a:ext uri="{FF2B5EF4-FFF2-40B4-BE49-F238E27FC236}">
                <a16:creationId xmlns:a16="http://schemas.microsoft.com/office/drawing/2014/main" id="{6310D5E0-0310-2D43-A8FD-E57CFB919ED9}"/>
              </a:ext>
            </a:extLst>
          </p:cNvPr>
          <p:cNvGrpSpPr/>
          <p:nvPr/>
        </p:nvGrpSpPr>
        <p:grpSpPr>
          <a:xfrm>
            <a:off x="51682" y="48706"/>
            <a:ext cx="1389657" cy="671840"/>
            <a:chOff x="380999" y="3933091"/>
            <a:chExt cx="1389657" cy="671840"/>
          </a:xfrm>
        </p:grpSpPr>
        <p:sp>
          <p:nvSpPr>
            <p:cNvPr id="14" name="Rectangle 13">
              <a:extLst>
                <a:ext uri="{FF2B5EF4-FFF2-40B4-BE49-F238E27FC236}">
                  <a16:creationId xmlns:a16="http://schemas.microsoft.com/office/drawing/2014/main" id="{0B3B9924-A90D-4943-A209-0EE40BB5D84B}"/>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889A172-2C87-5641-89F6-DEE5F27EB157}"/>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933959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NCODA Temperature Increments"/>
          <p:cNvSpPr txBox="1"/>
          <p:nvPr/>
        </p:nvSpPr>
        <p:spPr>
          <a:xfrm>
            <a:off x="1854088" y="134669"/>
            <a:ext cx="5512023"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000"/>
            </a:lvl1pPr>
          </a:lstStyle>
          <a:p>
            <a:r>
              <a:rPr sz="3200" dirty="0"/>
              <a:t>NCODA Temperature Increments</a:t>
            </a:r>
          </a:p>
        </p:txBody>
      </p:sp>
      <p:sp>
        <p:nvSpPr>
          <p:cNvPr id="224" name="Line"/>
          <p:cNvSpPr/>
          <p:nvPr/>
        </p:nvSpPr>
        <p:spPr>
          <a:xfrm flipV="1">
            <a:off x="2509414" y="1117599"/>
            <a:ext cx="3218286" cy="635514"/>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grpSp>
        <p:nvGrpSpPr>
          <p:cNvPr id="5" name="Group 4">
            <a:extLst>
              <a:ext uri="{FF2B5EF4-FFF2-40B4-BE49-F238E27FC236}">
                <a16:creationId xmlns:a16="http://schemas.microsoft.com/office/drawing/2014/main" id="{C37F94DE-67B2-394E-BBA5-563CB29C8012}"/>
              </a:ext>
            </a:extLst>
          </p:cNvPr>
          <p:cNvGrpSpPr/>
          <p:nvPr/>
        </p:nvGrpSpPr>
        <p:grpSpPr>
          <a:xfrm>
            <a:off x="686390" y="803397"/>
            <a:ext cx="7847419" cy="5198953"/>
            <a:chOff x="255181" y="694339"/>
            <a:chExt cx="8648964" cy="5990167"/>
          </a:xfrm>
        </p:grpSpPr>
        <p:pic>
          <p:nvPicPr>
            <p:cNvPr id="222" name="Image" descr="Image"/>
            <p:cNvPicPr>
              <a:picLocks noChangeAspect="1"/>
            </p:cNvPicPr>
            <p:nvPr/>
          </p:nvPicPr>
          <p:blipFill>
            <a:blip r:embed="rId3">
              <a:extLst/>
            </a:blip>
            <a:stretch>
              <a:fillRect/>
            </a:stretch>
          </p:blipFill>
          <p:spPr>
            <a:xfrm>
              <a:off x="4524400" y="694339"/>
              <a:ext cx="4379745" cy="5990167"/>
            </a:xfrm>
            <a:prstGeom prst="rect">
              <a:avLst/>
            </a:prstGeom>
            <a:ln w="12700">
              <a:miter lim="400000"/>
            </a:ln>
          </p:spPr>
        </p:pic>
        <p:grpSp>
          <p:nvGrpSpPr>
            <p:cNvPr id="3" name="Group 2">
              <a:extLst>
                <a:ext uri="{FF2B5EF4-FFF2-40B4-BE49-F238E27FC236}">
                  <a16:creationId xmlns:a16="http://schemas.microsoft.com/office/drawing/2014/main" id="{5CE68A29-89C1-2740-B165-5C6EC2B17BA0}"/>
                </a:ext>
              </a:extLst>
            </p:cNvPr>
            <p:cNvGrpSpPr/>
            <p:nvPr/>
          </p:nvGrpSpPr>
          <p:grpSpPr>
            <a:xfrm>
              <a:off x="255181" y="694339"/>
              <a:ext cx="4104168" cy="2941996"/>
              <a:chOff x="255181" y="694339"/>
              <a:chExt cx="4104168" cy="2941996"/>
            </a:xfrm>
          </p:grpSpPr>
          <p:sp>
            <p:nvSpPr>
              <p:cNvPr id="2" name="Rectangle 1">
                <a:extLst>
                  <a:ext uri="{FF2B5EF4-FFF2-40B4-BE49-F238E27FC236}">
                    <a16:creationId xmlns:a16="http://schemas.microsoft.com/office/drawing/2014/main" id="{3F712305-A3F5-7142-A6CF-88F7A9E1DC88}"/>
                  </a:ext>
                </a:extLst>
              </p:cNvPr>
              <p:cNvSpPr/>
              <p:nvPr/>
            </p:nvSpPr>
            <p:spPr>
              <a:xfrm>
                <a:off x="255181" y="694339"/>
                <a:ext cx="4104168" cy="29419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3" name="temp_increment_during_Michael_surf.png" descr="temp_increment_during_Michael_surf.png"/>
              <p:cNvPicPr>
                <a:picLocks noChangeAspect="1"/>
              </p:cNvPicPr>
              <p:nvPr/>
            </p:nvPicPr>
            <p:blipFill>
              <a:blip r:embed="rId4">
                <a:extLst/>
              </a:blip>
              <a:stretch>
                <a:fillRect/>
              </a:stretch>
            </p:blipFill>
            <p:spPr>
              <a:xfrm>
                <a:off x="404037" y="825901"/>
                <a:ext cx="3843805" cy="2710546"/>
              </a:xfrm>
              <a:prstGeom prst="rect">
                <a:avLst/>
              </a:prstGeom>
              <a:ln w="12700">
                <a:miter lim="400000"/>
              </a:ln>
            </p:spPr>
          </p:pic>
        </p:grpSp>
        <p:grpSp>
          <p:nvGrpSpPr>
            <p:cNvPr id="4" name="Group 3">
              <a:extLst>
                <a:ext uri="{FF2B5EF4-FFF2-40B4-BE49-F238E27FC236}">
                  <a16:creationId xmlns:a16="http://schemas.microsoft.com/office/drawing/2014/main" id="{9CEE6D58-3604-5E48-AA36-4E0A107641E0}"/>
                </a:ext>
              </a:extLst>
            </p:cNvPr>
            <p:cNvGrpSpPr/>
            <p:nvPr/>
          </p:nvGrpSpPr>
          <p:grpSpPr>
            <a:xfrm>
              <a:off x="255181" y="3721036"/>
              <a:ext cx="4104168" cy="2941996"/>
              <a:chOff x="255181" y="3721036"/>
              <a:chExt cx="4104168" cy="2941996"/>
            </a:xfrm>
          </p:grpSpPr>
          <p:sp>
            <p:nvSpPr>
              <p:cNvPr id="15" name="Rectangle 14">
                <a:extLst>
                  <a:ext uri="{FF2B5EF4-FFF2-40B4-BE49-F238E27FC236}">
                    <a16:creationId xmlns:a16="http://schemas.microsoft.com/office/drawing/2014/main" id="{EFE06C61-81E1-8640-BB8E-8A8F1E1E77B5}"/>
                  </a:ext>
                </a:extLst>
              </p:cNvPr>
              <p:cNvSpPr/>
              <p:nvPr/>
            </p:nvSpPr>
            <p:spPr>
              <a:xfrm>
                <a:off x="255181" y="3721036"/>
                <a:ext cx="4104168" cy="29419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 name="temp_increment_during_Michael_100m.png" descr="temp_increment_during_Michael_100m.png"/>
              <p:cNvPicPr>
                <a:picLocks noChangeAspect="1"/>
              </p:cNvPicPr>
              <p:nvPr/>
            </p:nvPicPr>
            <p:blipFill>
              <a:blip r:embed="rId5">
                <a:extLst/>
              </a:blip>
              <a:stretch>
                <a:fillRect/>
              </a:stretch>
            </p:blipFill>
            <p:spPr>
              <a:xfrm>
                <a:off x="404037" y="3834802"/>
                <a:ext cx="3863287" cy="2747973"/>
              </a:xfrm>
              <a:prstGeom prst="rect">
                <a:avLst/>
              </a:prstGeom>
              <a:ln w="12700">
                <a:miter lim="400000"/>
              </a:ln>
            </p:spPr>
          </p:pic>
        </p:grpSp>
      </p:grpSp>
      <p:sp>
        <p:nvSpPr>
          <p:cNvPr id="226" name="Line"/>
          <p:cNvSpPr/>
          <p:nvPr/>
        </p:nvSpPr>
        <p:spPr>
          <a:xfrm flipV="1">
            <a:off x="2837153" y="1713727"/>
            <a:ext cx="4909121" cy="2656107"/>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27" name="Jason 2"/>
          <p:cNvSpPr txBox="1"/>
          <p:nvPr/>
        </p:nvSpPr>
        <p:spPr>
          <a:xfrm>
            <a:off x="2347958" y="4487878"/>
            <a:ext cx="554640"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266" dirty="0">
                <a:solidFill>
                  <a:schemeClr val="bg1"/>
                </a:solidFill>
              </a:rPr>
              <a:t>Jason 2</a:t>
            </a:r>
          </a:p>
        </p:txBody>
      </p:sp>
      <p:sp>
        <p:nvSpPr>
          <p:cNvPr id="228" name="CryoSat"/>
          <p:cNvSpPr txBox="1"/>
          <p:nvPr/>
        </p:nvSpPr>
        <p:spPr>
          <a:xfrm>
            <a:off x="1607400" y="4754811"/>
            <a:ext cx="579262"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266" dirty="0" err="1">
                <a:solidFill>
                  <a:schemeClr val="bg1"/>
                </a:solidFill>
              </a:rPr>
              <a:t>CryoSat</a:t>
            </a:r>
            <a:endParaRPr sz="1266" dirty="0">
              <a:solidFill>
                <a:schemeClr val="bg1"/>
              </a:solidFill>
            </a:endParaRPr>
          </a:p>
        </p:txBody>
      </p:sp>
      <p:sp>
        <p:nvSpPr>
          <p:cNvPr id="18" name="Line">
            <a:extLst>
              <a:ext uri="{FF2B5EF4-FFF2-40B4-BE49-F238E27FC236}">
                <a16:creationId xmlns:a16="http://schemas.microsoft.com/office/drawing/2014/main" id="{41130618-12A4-F34F-9567-7C1769F75013}"/>
              </a:ext>
            </a:extLst>
          </p:cNvPr>
          <p:cNvSpPr/>
          <p:nvPr/>
        </p:nvSpPr>
        <p:spPr>
          <a:xfrm flipV="1">
            <a:off x="2837153" y="1220028"/>
            <a:ext cx="2890547" cy="557509"/>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29" name="Argo"/>
          <p:cNvSpPr txBox="1"/>
          <p:nvPr/>
        </p:nvSpPr>
        <p:spPr>
          <a:xfrm>
            <a:off x="2455766" y="3874998"/>
            <a:ext cx="381387"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266" dirty="0">
                <a:solidFill>
                  <a:schemeClr val="bg1"/>
                </a:solidFill>
              </a:rPr>
              <a:t>Argo</a:t>
            </a:r>
          </a:p>
        </p:txBody>
      </p:sp>
      <p:sp>
        <p:nvSpPr>
          <p:cNvPr id="6" name="Rectangle 5">
            <a:extLst>
              <a:ext uri="{FF2B5EF4-FFF2-40B4-BE49-F238E27FC236}">
                <a16:creationId xmlns:a16="http://schemas.microsoft.com/office/drawing/2014/main" id="{E56A3155-126F-CD44-97E1-5559607E7AFF}"/>
              </a:ext>
            </a:extLst>
          </p:cNvPr>
          <p:cNvSpPr/>
          <p:nvPr/>
        </p:nvSpPr>
        <p:spPr>
          <a:xfrm>
            <a:off x="527345" y="5973520"/>
            <a:ext cx="8165510" cy="830997"/>
          </a:xfrm>
          <a:prstGeom prst="rect">
            <a:avLst/>
          </a:prstGeom>
        </p:spPr>
        <p:txBody>
          <a:bodyPr wrap="square">
            <a:spAutoFit/>
          </a:bodyPr>
          <a:lstStyle/>
          <a:p>
            <a:pPr lvl="0" algn="ctr">
              <a:defRPr/>
            </a:pPr>
            <a:r>
              <a:rPr lang="en-US" sz="2400" dirty="0"/>
              <a:t>The increment is the change made to the model state at the end of the previous assimilation cycle</a:t>
            </a:r>
          </a:p>
        </p:txBody>
      </p:sp>
      <p:grpSp>
        <p:nvGrpSpPr>
          <p:cNvPr id="19" name="Group 18">
            <a:extLst>
              <a:ext uri="{FF2B5EF4-FFF2-40B4-BE49-F238E27FC236}">
                <a16:creationId xmlns:a16="http://schemas.microsoft.com/office/drawing/2014/main" id="{C9580190-9B23-BB41-8A6A-AA07FDA2D972}"/>
              </a:ext>
            </a:extLst>
          </p:cNvPr>
          <p:cNvGrpSpPr/>
          <p:nvPr/>
        </p:nvGrpSpPr>
        <p:grpSpPr>
          <a:xfrm>
            <a:off x="51682" y="48706"/>
            <a:ext cx="1389657" cy="671840"/>
            <a:chOff x="380999" y="3933091"/>
            <a:chExt cx="1389657" cy="671840"/>
          </a:xfrm>
        </p:grpSpPr>
        <p:sp>
          <p:nvSpPr>
            <p:cNvPr id="20" name="Rectangle 19">
              <a:extLst>
                <a:ext uri="{FF2B5EF4-FFF2-40B4-BE49-F238E27FC236}">
                  <a16:creationId xmlns:a16="http://schemas.microsoft.com/office/drawing/2014/main" id="{E3762CD2-3461-B74A-A15A-C1E953F8ED2F}"/>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779ABB1-8B94-2C42-BE43-3DA2758EBAFF}"/>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387941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1B0D7-DA5B-434D-BE62-51CFDCBC069D}"/>
              </a:ext>
            </a:extLst>
          </p:cNvPr>
          <p:cNvSpPr txBox="1"/>
          <p:nvPr/>
        </p:nvSpPr>
        <p:spPr>
          <a:xfrm>
            <a:off x="4905385" y="4681507"/>
            <a:ext cx="1863715" cy="646331"/>
          </a:xfrm>
          <a:prstGeom prst="rect">
            <a:avLst/>
          </a:prstGeom>
          <a:noFill/>
        </p:spPr>
        <p:txBody>
          <a:bodyPr wrap="square" rtlCol="0">
            <a:spAutoFit/>
          </a:bodyPr>
          <a:lstStyle/>
          <a:p>
            <a:pPr algn="ctr"/>
            <a:r>
              <a:rPr lang="en-US" dirty="0">
                <a:solidFill>
                  <a:schemeClr val="bg1"/>
                </a:solidFill>
              </a:rPr>
              <a:t>Increments</a:t>
            </a:r>
          </a:p>
          <a:p>
            <a:pPr algn="ctr"/>
            <a:r>
              <a:rPr lang="en-US" dirty="0">
                <a:solidFill>
                  <a:schemeClr val="bg1"/>
                </a:solidFill>
              </a:rPr>
              <a:t>Insertion Window</a:t>
            </a:r>
          </a:p>
        </p:txBody>
      </p:sp>
      <p:sp>
        <p:nvSpPr>
          <p:cNvPr id="18" name="Line">
            <a:extLst>
              <a:ext uri="{FF2B5EF4-FFF2-40B4-BE49-F238E27FC236}">
                <a16:creationId xmlns:a16="http://schemas.microsoft.com/office/drawing/2014/main" id="{4ADD45C2-ED97-5E4D-BED4-6F41FAD1056D}"/>
              </a:ext>
            </a:extLst>
          </p:cNvPr>
          <p:cNvSpPr/>
          <p:nvPr/>
        </p:nvSpPr>
        <p:spPr>
          <a:xfrm flipH="1" flipV="1">
            <a:off x="4663853" y="4952152"/>
            <a:ext cx="548640" cy="0"/>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9" name="Michael">
            <a:extLst>
              <a:ext uri="{FF2B5EF4-FFF2-40B4-BE49-F238E27FC236}">
                <a16:creationId xmlns:a16="http://schemas.microsoft.com/office/drawing/2014/main" id="{33120CEF-FD00-4E4C-A6B7-336FC8EAEE0D}"/>
              </a:ext>
            </a:extLst>
          </p:cNvPr>
          <p:cNvSpPr txBox="1"/>
          <p:nvPr/>
        </p:nvSpPr>
        <p:spPr>
          <a:xfrm>
            <a:off x="3004359" y="101724"/>
            <a:ext cx="3135282"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vl1pPr>
          </a:lstStyle>
          <a:p>
            <a:r>
              <a:rPr lang="en-US" sz="3200" dirty="0"/>
              <a:t>Hurricane </a:t>
            </a:r>
            <a:r>
              <a:rPr sz="3200" dirty="0"/>
              <a:t>Michael</a:t>
            </a:r>
          </a:p>
        </p:txBody>
      </p:sp>
      <p:grpSp>
        <p:nvGrpSpPr>
          <p:cNvPr id="41" name="Group 40">
            <a:extLst>
              <a:ext uri="{FF2B5EF4-FFF2-40B4-BE49-F238E27FC236}">
                <a16:creationId xmlns:a16="http://schemas.microsoft.com/office/drawing/2014/main" id="{79CBEEA2-9AF9-624C-8C7C-BC367E00D4EC}"/>
              </a:ext>
            </a:extLst>
          </p:cNvPr>
          <p:cNvGrpSpPr/>
          <p:nvPr/>
        </p:nvGrpSpPr>
        <p:grpSpPr>
          <a:xfrm>
            <a:off x="161925" y="794674"/>
            <a:ext cx="8820150" cy="2933700"/>
            <a:chOff x="161925" y="794674"/>
            <a:chExt cx="8820150" cy="2933700"/>
          </a:xfrm>
        </p:grpSpPr>
        <p:grpSp>
          <p:nvGrpSpPr>
            <p:cNvPr id="10" name="Group 9">
              <a:extLst>
                <a:ext uri="{FF2B5EF4-FFF2-40B4-BE49-F238E27FC236}">
                  <a16:creationId xmlns:a16="http://schemas.microsoft.com/office/drawing/2014/main" id="{8CEE46AA-3496-2144-A443-0846AA6A3F43}"/>
                </a:ext>
              </a:extLst>
            </p:cNvPr>
            <p:cNvGrpSpPr/>
            <p:nvPr/>
          </p:nvGrpSpPr>
          <p:grpSpPr>
            <a:xfrm>
              <a:off x="161925" y="794674"/>
              <a:ext cx="8820150" cy="2933700"/>
              <a:chOff x="171450" y="984250"/>
              <a:chExt cx="8820150" cy="2933700"/>
            </a:xfrm>
          </p:grpSpPr>
          <p:pic>
            <p:nvPicPr>
              <p:cNvPr id="5" name="Picture 4">
                <a:extLst>
                  <a:ext uri="{FF2B5EF4-FFF2-40B4-BE49-F238E27FC236}">
                    <a16:creationId xmlns:a16="http://schemas.microsoft.com/office/drawing/2014/main" id="{BB5F2EAB-7695-844C-BEB0-4C01545A7529}"/>
                  </a:ext>
                </a:extLst>
              </p:cNvPr>
              <p:cNvPicPr>
                <a:picLocks noChangeAspect="1"/>
              </p:cNvPicPr>
              <p:nvPr/>
            </p:nvPicPr>
            <p:blipFill>
              <a:blip r:embed="rId2"/>
              <a:stretch>
                <a:fillRect/>
              </a:stretch>
            </p:blipFill>
            <p:spPr>
              <a:xfrm>
                <a:off x="171450" y="984250"/>
                <a:ext cx="5143500" cy="2933700"/>
              </a:xfrm>
              <a:prstGeom prst="rect">
                <a:avLst/>
              </a:prstGeom>
            </p:spPr>
          </p:pic>
          <p:grpSp>
            <p:nvGrpSpPr>
              <p:cNvPr id="9" name="Group 8">
                <a:extLst>
                  <a:ext uri="{FF2B5EF4-FFF2-40B4-BE49-F238E27FC236}">
                    <a16:creationId xmlns:a16="http://schemas.microsoft.com/office/drawing/2014/main" id="{DA7C9356-1B74-0049-BA5D-D180D36C0F4A}"/>
                  </a:ext>
                </a:extLst>
              </p:cNvPr>
              <p:cNvGrpSpPr/>
              <p:nvPr/>
            </p:nvGrpSpPr>
            <p:grpSpPr>
              <a:xfrm>
                <a:off x="4559300" y="984250"/>
                <a:ext cx="4432300" cy="2933700"/>
                <a:chOff x="5264150" y="984250"/>
                <a:chExt cx="4432300" cy="2933700"/>
              </a:xfrm>
            </p:grpSpPr>
            <p:pic>
              <p:nvPicPr>
                <p:cNvPr id="7" name="Picture 6">
                  <a:extLst>
                    <a:ext uri="{FF2B5EF4-FFF2-40B4-BE49-F238E27FC236}">
                      <a16:creationId xmlns:a16="http://schemas.microsoft.com/office/drawing/2014/main" id="{0D440BE0-1667-B542-988B-FA6D3926CFBD}"/>
                    </a:ext>
                  </a:extLst>
                </p:cNvPr>
                <p:cNvPicPr>
                  <a:picLocks noChangeAspect="1"/>
                </p:cNvPicPr>
                <p:nvPr/>
              </p:nvPicPr>
              <p:blipFill rotWithShape="1">
                <a:blip r:embed="rId3"/>
                <a:srcRect l="13950"/>
                <a:stretch/>
              </p:blipFill>
              <p:spPr>
                <a:xfrm>
                  <a:off x="5270500" y="984250"/>
                  <a:ext cx="4425950" cy="2933700"/>
                </a:xfrm>
                <a:prstGeom prst="rect">
                  <a:avLst/>
                </a:prstGeom>
              </p:spPr>
            </p:pic>
            <p:sp>
              <p:nvSpPr>
                <p:cNvPr id="8" name="Rectangle 7">
                  <a:extLst>
                    <a:ext uri="{FF2B5EF4-FFF2-40B4-BE49-F238E27FC236}">
                      <a16:creationId xmlns:a16="http://schemas.microsoft.com/office/drawing/2014/main" id="{D3C9846A-E72D-134B-9D97-E11B5C0E0F6B}"/>
                    </a:ext>
                  </a:extLst>
                </p:cNvPr>
                <p:cNvSpPr/>
                <p:nvPr/>
              </p:nvSpPr>
              <p:spPr>
                <a:xfrm>
                  <a:off x="5264150" y="3530600"/>
                  <a:ext cx="355600" cy="342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1" name="Line">
              <a:extLst>
                <a:ext uri="{FF2B5EF4-FFF2-40B4-BE49-F238E27FC236}">
                  <a16:creationId xmlns:a16="http://schemas.microsoft.com/office/drawing/2014/main" id="{D89A2BBF-7DC5-6A48-B58E-B4C152E0063C}"/>
                </a:ext>
              </a:extLst>
            </p:cNvPr>
            <p:cNvSpPr/>
            <p:nvPr/>
          </p:nvSpPr>
          <p:spPr>
            <a:xfrm>
              <a:off x="4878073" y="837597"/>
              <a:ext cx="1261568" cy="1042727"/>
            </a:xfrm>
            <a:prstGeom prst="line">
              <a:avLst/>
            </a:prstGeom>
            <a:ln w="25400">
              <a:solidFill>
                <a:schemeClr val="bg1"/>
              </a:solidFill>
              <a:custDash>
                <a:ds d="200000" sp="200000"/>
              </a:custDash>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2" name="Line">
              <a:extLst>
                <a:ext uri="{FF2B5EF4-FFF2-40B4-BE49-F238E27FC236}">
                  <a16:creationId xmlns:a16="http://schemas.microsoft.com/office/drawing/2014/main" id="{D0B38291-8C02-4D4A-AAFB-DFFA70E5F758}"/>
                </a:ext>
              </a:extLst>
            </p:cNvPr>
            <p:cNvSpPr/>
            <p:nvPr/>
          </p:nvSpPr>
          <p:spPr>
            <a:xfrm flipH="1">
              <a:off x="2551973" y="803383"/>
              <a:ext cx="1533971" cy="1090005"/>
            </a:xfrm>
            <a:prstGeom prst="line">
              <a:avLst/>
            </a:prstGeom>
            <a:ln w="25400">
              <a:solidFill>
                <a:schemeClr val="bg1"/>
              </a:solidFill>
              <a:custDash>
                <a:ds d="200000" sp="200000"/>
              </a:custDash>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grpSp>
      <p:cxnSp>
        <p:nvCxnSpPr>
          <p:cNvPr id="26" name="Straight Connector 25">
            <a:extLst>
              <a:ext uri="{FF2B5EF4-FFF2-40B4-BE49-F238E27FC236}">
                <a16:creationId xmlns:a16="http://schemas.microsoft.com/office/drawing/2014/main" id="{FDA5D5F4-C485-8C49-8270-A16069EEBF90}"/>
              </a:ext>
            </a:extLst>
          </p:cNvPr>
          <p:cNvCxnSpPr>
            <a:cxnSpLocks/>
          </p:cNvCxnSpPr>
          <p:nvPr/>
        </p:nvCxnSpPr>
        <p:spPr>
          <a:xfrm>
            <a:off x="4663853" y="1295798"/>
            <a:ext cx="34036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3E1573A-912B-324E-B6D1-AAF11C8A0603}"/>
              </a:ext>
            </a:extLst>
          </p:cNvPr>
          <p:cNvPicPr>
            <a:picLocks noChangeAspect="1"/>
          </p:cNvPicPr>
          <p:nvPr/>
        </p:nvPicPr>
        <p:blipFill>
          <a:blip r:embed="rId4"/>
          <a:stretch>
            <a:fillRect/>
          </a:stretch>
        </p:blipFill>
        <p:spPr>
          <a:xfrm>
            <a:off x="161925" y="3791274"/>
            <a:ext cx="8820985" cy="2044514"/>
          </a:xfrm>
          <a:prstGeom prst="rect">
            <a:avLst/>
          </a:prstGeom>
        </p:spPr>
      </p:pic>
      <p:sp>
        <p:nvSpPr>
          <p:cNvPr id="31" name="TextBox 30">
            <a:extLst>
              <a:ext uri="{FF2B5EF4-FFF2-40B4-BE49-F238E27FC236}">
                <a16:creationId xmlns:a16="http://schemas.microsoft.com/office/drawing/2014/main" id="{79412BB7-B38A-474B-9122-62794288E47E}"/>
              </a:ext>
            </a:extLst>
          </p:cNvPr>
          <p:cNvSpPr txBox="1"/>
          <p:nvPr/>
        </p:nvSpPr>
        <p:spPr>
          <a:xfrm>
            <a:off x="5146917" y="4173557"/>
            <a:ext cx="1863715" cy="646331"/>
          </a:xfrm>
          <a:prstGeom prst="rect">
            <a:avLst/>
          </a:prstGeom>
          <a:noFill/>
        </p:spPr>
        <p:txBody>
          <a:bodyPr wrap="none" rtlCol="0">
            <a:spAutoFit/>
          </a:bodyPr>
          <a:lstStyle/>
          <a:p>
            <a:pPr algn="ctr"/>
            <a:r>
              <a:rPr lang="en-US" dirty="0">
                <a:solidFill>
                  <a:schemeClr val="bg1"/>
                </a:solidFill>
              </a:rPr>
              <a:t>Increments</a:t>
            </a:r>
          </a:p>
          <a:p>
            <a:pPr algn="ctr"/>
            <a:r>
              <a:rPr lang="en-US" dirty="0">
                <a:solidFill>
                  <a:schemeClr val="bg1"/>
                </a:solidFill>
              </a:rPr>
              <a:t>Insertion Window</a:t>
            </a:r>
          </a:p>
        </p:txBody>
      </p:sp>
      <p:sp>
        <p:nvSpPr>
          <p:cNvPr id="32" name="Line">
            <a:extLst>
              <a:ext uri="{FF2B5EF4-FFF2-40B4-BE49-F238E27FC236}">
                <a16:creationId xmlns:a16="http://schemas.microsoft.com/office/drawing/2014/main" id="{DEBAF3E3-1660-C54E-A8C4-9507C7D49B7F}"/>
              </a:ext>
            </a:extLst>
          </p:cNvPr>
          <p:cNvSpPr/>
          <p:nvPr/>
        </p:nvSpPr>
        <p:spPr>
          <a:xfrm flipH="1">
            <a:off x="4618133" y="4407343"/>
            <a:ext cx="640080" cy="0"/>
          </a:xfrm>
          <a:prstGeom prst="line">
            <a:avLst/>
          </a:prstGeom>
          <a:ln w="25400">
            <a:solidFill>
              <a:schemeClr val="bg1"/>
            </a:solidFill>
            <a:prstDash val="solid"/>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cxnSp>
        <p:nvCxnSpPr>
          <p:cNvPr id="37" name="Straight Connector 36">
            <a:extLst>
              <a:ext uri="{FF2B5EF4-FFF2-40B4-BE49-F238E27FC236}">
                <a16:creationId xmlns:a16="http://schemas.microsoft.com/office/drawing/2014/main" id="{6AA65A9C-A18B-B640-97CE-7B7F21FABCB6}"/>
              </a:ext>
            </a:extLst>
          </p:cNvPr>
          <p:cNvCxnSpPr>
            <a:cxnSpLocks/>
          </p:cNvCxnSpPr>
          <p:nvPr/>
        </p:nvCxnSpPr>
        <p:spPr>
          <a:xfrm>
            <a:off x="980853" y="1295798"/>
            <a:ext cx="34036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CF4A9E3-E127-EF4C-B17C-B44BF62C1EA6}"/>
              </a:ext>
            </a:extLst>
          </p:cNvPr>
          <p:cNvSpPr/>
          <p:nvPr/>
        </p:nvSpPr>
        <p:spPr>
          <a:xfrm>
            <a:off x="711089" y="5872646"/>
            <a:ext cx="7905528" cy="830997"/>
          </a:xfrm>
          <a:prstGeom prst="rect">
            <a:avLst/>
          </a:prstGeom>
        </p:spPr>
        <p:txBody>
          <a:bodyPr wrap="square">
            <a:spAutoFit/>
          </a:bodyPr>
          <a:lstStyle/>
          <a:p>
            <a:pPr algn="ctr"/>
            <a:r>
              <a:rPr lang="en-US" sz="2400" dirty="0"/>
              <a:t>The modeled SST increased after the passage of Michael: the ocean response is faster than the 1-day assimilation cycle</a:t>
            </a:r>
          </a:p>
        </p:txBody>
      </p:sp>
      <p:grpSp>
        <p:nvGrpSpPr>
          <p:cNvPr id="20" name="Group 19">
            <a:extLst>
              <a:ext uri="{FF2B5EF4-FFF2-40B4-BE49-F238E27FC236}">
                <a16:creationId xmlns:a16="http://schemas.microsoft.com/office/drawing/2014/main" id="{04BD9274-BC97-1845-AA5B-F10DE5F519E4}"/>
              </a:ext>
            </a:extLst>
          </p:cNvPr>
          <p:cNvGrpSpPr/>
          <p:nvPr/>
        </p:nvGrpSpPr>
        <p:grpSpPr>
          <a:xfrm>
            <a:off x="51682" y="48706"/>
            <a:ext cx="1389657" cy="671840"/>
            <a:chOff x="380999" y="3933091"/>
            <a:chExt cx="1389657" cy="671840"/>
          </a:xfrm>
        </p:grpSpPr>
        <p:sp>
          <p:nvSpPr>
            <p:cNvPr id="23" name="Rectangle 22">
              <a:extLst>
                <a:ext uri="{FF2B5EF4-FFF2-40B4-BE49-F238E27FC236}">
                  <a16:creationId xmlns:a16="http://schemas.microsoft.com/office/drawing/2014/main" id="{B5502939-135B-204A-B430-ED1A5855F52C}"/>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8567509-0336-3F47-8214-249196152AD5}"/>
                </a:ext>
              </a:extLst>
            </p:cNvPr>
            <p:cNvPicPr>
              <a:picLocks noChangeAspect="1"/>
            </p:cNvPicPr>
            <p:nvPr/>
          </p:nvPicPr>
          <p:blipFill>
            <a:blip r:embed="rId5"/>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2062202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1B0D7-DA5B-434D-BE62-51CFDCBC069D}"/>
              </a:ext>
            </a:extLst>
          </p:cNvPr>
          <p:cNvSpPr txBox="1"/>
          <p:nvPr/>
        </p:nvSpPr>
        <p:spPr>
          <a:xfrm>
            <a:off x="4905385" y="4681507"/>
            <a:ext cx="1863715" cy="646331"/>
          </a:xfrm>
          <a:prstGeom prst="rect">
            <a:avLst/>
          </a:prstGeom>
          <a:noFill/>
        </p:spPr>
        <p:txBody>
          <a:bodyPr wrap="square" rtlCol="0">
            <a:spAutoFit/>
          </a:bodyPr>
          <a:lstStyle/>
          <a:p>
            <a:pPr algn="ctr"/>
            <a:r>
              <a:rPr lang="en-US" dirty="0">
                <a:solidFill>
                  <a:schemeClr val="bg1"/>
                </a:solidFill>
              </a:rPr>
              <a:t>Increments</a:t>
            </a:r>
          </a:p>
          <a:p>
            <a:pPr algn="ctr"/>
            <a:r>
              <a:rPr lang="en-US" dirty="0">
                <a:solidFill>
                  <a:schemeClr val="bg1"/>
                </a:solidFill>
              </a:rPr>
              <a:t>Insertion Window</a:t>
            </a:r>
          </a:p>
        </p:txBody>
      </p:sp>
      <p:sp>
        <p:nvSpPr>
          <p:cNvPr id="19" name="Michael">
            <a:extLst>
              <a:ext uri="{FF2B5EF4-FFF2-40B4-BE49-F238E27FC236}">
                <a16:creationId xmlns:a16="http://schemas.microsoft.com/office/drawing/2014/main" id="{33120CEF-FD00-4E4C-A6B7-336FC8EAEE0D}"/>
              </a:ext>
            </a:extLst>
          </p:cNvPr>
          <p:cNvSpPr txBox="1"/>
          <p:nvPr/>
        </p:nvSpPr>
        <p:spPr>
          <a:xfrm>
            <a:off x="3042459" y="78842"/>
            <a:ext cx="3135282"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vl1pPr>
          </a:lstStyle>
          <a:p>
            <a:r>
              <a:rPr lang="en-US" sz="3200" dirty="0"/>
              <a:t>Hurricane </a:t>
            </a:r>
            <a:r>
              <a:rPr sz="3200" dirty="0"/>
              <a:t>Michael</a:t>
            </a:r>
          </a:p>
        </p:txBody>
      </p:sp>
      <p:cxnSp>
        <p:nvCxnSpPr>
          <p:cNvPr id="26" name="Straight Connector 25">
            <a:extLst>
              <a:ext uri="{FF2B5EF4-FFF2-40B4-BE49-F238E27FC236}">
                <a16:creationId xmlns:a16="http://schemas.microsoft.com/office/drawing/2014/main" id="{FDA5D5F4-C485-8C49-8270-A16069EEBF90}"/>
              </a:ext>
            </a:extLst>
          </p:cNvPr>
          <p:cNvCxnSpPr>
            <a:cxnSpLocks/>
          </p:cNvCxnSpPr>
          <p:nvPr/>
        </p:nvCxnSpPr>
        <p:spPr>
          <a:xfrm>
            <a:off x="4663853" y="1625600"/>
            <a:ext cx="34036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9412BB7-B38A-474B-9122-62794288E47E}"/>
              </a:ext>
            </a:extLst>
          </p:cNvPr>
          <p:cNvSpPr txBox="1"/>
          <p:nvPr/>
        </p:nvSpPr>
        <p:spPr>
          <a:xfrm>
            <a:off x="4938173" y="4771697"/>
            <a:ext cx="1863715" cy="646331"/>
          </a:xfrm>
          <a:prstGeom prst="rect">
            <a:avLst/>
          </a:prstGeom>
          <a:noFill/>
        </p:spPr>
        <p:txBody>
          <a:bodyPr wrap="none" rtlCol="0">
            <a:spAutoFit/>
          </a:bodyPr>
          <a:lstStyle/>
          <a:p>
            <a:pPr algn="ctr"/>
            <a:r>
              <a:rPr lang="en-US" dirty="0">
                <a:solidFill>
                  <a:schemeClr val="bg1"/>
                </a:solidFill>
              </a:rPr>
              <a:t>Increments</a:t>
            </a:r>
          </a:p>
          <a:p>
            <a:pPr algn="ctr"/>
            <a:r>
              <a:rPr lang="en-US" dirty="0">
                <a:solidFill>
                  <a:schemeClr val="bg1"/>
                </a:solidFill>
              </a:rPr>
              <a:t>Insertion Window</a:t>
            </a:r>
          </a:p>
        </p:txBody>
      </p:sp>
      <p:grpSp>
        <p:nvGrpSpPr>
          <p:cNvPr id="3" name="Group 2">
            <a:extLst>
              <a:ext uri="{FF2B5EF4-FFF2-40B4-BE49-F238E27FC236}">
                <a16:creationId xmlns:a16="http://schemas.microsoft.com/office/drawing/2014/main" id="{A9FCB77D-DECC-AA45-A920-E3CC5323343D}"/>
              </a:ext>
            </a:extLst>
          </p:cNvPr>
          <p:cNvGrpSpPr/>
          <p:nvPr/>
        </p:nvGrpSpPr>
        <p:grpSpPr>
          <a:xfrm>
            <a:off x="687239" y="796384"/>
            <a:ext cx="7845722" cy="5265232"/>
            <a:chOff x="536856" y="901700"/>
            <a:chExt cx="8307062" cy="5524505"/>
          </a:xfrm>
        </p:grpSpPr>
        <p:sp>
          <p:nvSpPr>
            <p:cNvPr id="2" name="Rectangle 1">
              <a:extLst>
                <a:ext uri="{FF2B5EF4-FFF2-40B4-BE49-F238E27FC236}">
                  <a16:creationId xmlns:a16="http://schemas.microsoft.com/office/drawing/2014/main" id="{FE4F354D-2477-A34B-AC47-3E28F0C7C777}"/>
                </a:ext>
              </a:extLst>
            </p:cNvPr>
            <p:cNvSpPr/>
            <p:nvPr/>
          </p:nvSpPr>
          <p:spPr>
            <a:xfrm>
              <a:off x="536856" y="901700"/>
              <a:ext cx="8307061" cy="55245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6E08CBD-EFAC-1645-AF74-343B4959EBF3}"/>
                </a:ext>
              </a:extLst>
            </p:cNvPr>
            <p:cNvGrpSpPr/>
            <p:nvPr/>
          </p:nvGrpSpPr>
          <p:grpSpPr>
            <a:xfrm>
              <a:off x="656757" y="996685"/>
              <a:ext cx="8187161" cy="5429519"/>
              <a:chOff x="663624" y="546100"/>
              <a:chExt cx="8187161" cy="5429519"/>
            </a:xfrm>
          </p:grpSpPr>
          <p:grpSp>
            <p:nvGrpSpPr>
              <p:cNvPr id="29" name="Group 28">
                <a:extLst>
                  <a:ext uri="{FF2B5EF4-FFF2-40B4-BE49-F238E27FC236}">
                    <a16:creationId xmlns:a16="http://schemas.microsoft.com/office/drawing/2014/main" id="{A6383EE7-C3E3-4147-916B-56C9EFD6C6B0}"/>
                  </a:ext>
                </a:extLst>
              </p:cNvPr>
              <p:cNvGrpSpPr/>
              <p:nvPr/>
            </p:nvGrpSpPr>
            <p:grpSpPr>
              <a:xfrm>
                <a:off x="663624" y="546100"/>
                <a:ext cx="8187161" cy="3797199"/>
                <a:chOff x="663624" y="546100"/>
                <a:chExt cx="8187161" cy="3797199"/>
              </a:xfrm>
            </p:grpSpPr>
            <p:pic>
              <p:nvPicPr>
                <p:cNvPr id="14" name="Picture 13">
                  <a:extLst>
                    <a:ext uri="{FF2B5EF4-FFF2-40B4-BE49-F238E27FC236}">
                      <a16:creationId xmlns:a16="http://schemas.microsoft.com/office/drawing/2014/main" id="{49CE689C-41F2-7247-9704-44AABC6796BE}"/>
                    </a:ext>
                  </a:extLst>
                </p:cNvPr>
                <p:cNvPicPr>
                  <a:picLocks noChangeAspect="1"/>
                </p:cNvPicPr>
                <p:nvPr/>
              </p:nvPicPr>
              <p:blipFill rotWithShape="1">
                <a:blip r:embed="rId2"/>
                <a:srcRect r="9726"/>
                <a:stretch/>
              </p:blipFill>
              <p:spPr>
                <a:xfrm>
                  <a:off x="668918" y="546100"/>
                  <a:ext cx="7497931" cy="2159000"/>
                </a:xfrm>
                <a:prstGeom prst="rect">
                  <a:avLst/>
                </a:prstGeom>
              </p:spPr>
            </p:pic>
            <p:pic>
              <p:nvPicPr>
                <p:cNvPr id="9" name="Picture 8">
                  <a:extLst>
                    <a:ext uri="{FF2B5EF4-FFF2-40B4-BE49-F238E27FC236}">
                      <a16:creationId xmlns:a16="http://schemas.microsoft.com/office/drawing/2014/main" id="{A9D566D3-9FB8-FF41-88C6-E17D16490228}"/>
                    </a:ext>
                  </a:extLst>
                </p:cNvPr>
                <p:cNvPicPr>
                  <a:picLocks noChangeAspect="1"/>
                </p:cNvPicPr>
                <p:nvPr/>
              </p:nvPicPr>
              <p:blipFill rotWithShape="1">
                <a:blip r:embed="rId3"/>
                <a:srcRect r="9968"/>
                <a:stretch/>
              </p:blipFill>
              <p:spPr>
                <a:xfrm>
                  <a:off x="663624" y="2184299"/>
                  <a:ext cx="7477825" cy="2159000"/>
                </a:xfrm>
                <a:prstGeom prst="rect">
                  <a:avLst/>
                </a:prstGeom>
              </p:spPr>
            </p:pic>
            <p:pic>
              <p:nvPicPr>
                <p:cNvPr id="33" name="Picture 32">
                  <a:extLst>
                    <a:ext uri="{FF2B5EF4-FFF2-40B4-BE49-F238E27FC236}">
                      <a16:creationId xmlns:a16="http://schemas.microsoft.com/office/drawing/2014/main" id="{C0ADCF0D-1A73-E84E-9B48-410BE55887E6}"/>
                    </a:ext>
                  </a:extLst>
                </p:cNvPr>
                <p:cNvPicPr>
                  <a:picLocks noChangeAspect="1"/>
                </p:cNvPicPr>
                <p:nvPr/>
              </p:nvPicPr>
              <p:blipFill rotWithShape="1">
                <a:blip r:embed="rId2"/>
                <a:srcRect l="90418" t="1575" r="151" b="-1575"/>
                <a:stretch/>
              </p:blipFill>
              <p:spPr>
                <a:xfrm>
                  <a:off x="8067453" y="1370211"/>
                  <a:ext cx="783332" cy="2159000"/>
                </a:xfrm>
                <a:prstGeom prst="rect">
                  <a:avLst/>
                </a:prstGeom>
              </p:spPr>
            </p:pic>
          </p:grpSp>
          <p:pic>
            <p:nvPicPr>
              <p:cNvPr id="34" name="Picture 33">
                <a:extLst>
                  <a:ext uri="{FF2B5EF4-FFF2-40B4-BE49-F238E27FC236}">
                    <a16:creationId xmlns:a16="http://schemas.microsoft.com/office/drawing/2014/main" id="{17E9B310-0894-674C-99AD-19B9835327C6}"/>
                  </a:ext>
                </a:extLst>
              </p:cNvPr>
              <p:cNvPicPr>
                <a:picLocks noChangeAspect="1"/>
              </p:cNvPicPr>
              <p:nvPr/>
            </p:nvPicPr>
            <p:blipFill>
              <a:blip r:embed="rId4"/>
              <a:stretch>
                <a:fillRect/>
              </a:stretch>
            </p:blipFill>
            <p:spPr>
              <a:xfrm>
                <a:off x="958850" y="3867419"/>
                <a:ext cx="7302500" cy="2108200"/>
              </a:xfrm>
              <a:prstGeom prst="rect">
                <a:avLst/>
              </a:prstGeom>
            </p:spPr>
          </p:pic>
        </p:grpSp>
      </p:grpSp>
      <p:sp>
        <p:nvSpPr>
          <p:cNvPr id="21" name="Line">
            <a:extLst>
              <a:ext uri="{FF2B5EF4-FFF2-40B4-BE49-F238E27FC236}">
                <a16:creationId xmlns:a16="http://schemas.microsoft.com/office/drawing/2014/main" id="{D89A2BBF-7DC5-6A48-B58E-B4C152E0063C}"/>
              </a:ext>
            </a:extLst>
          </p:cNvPr>
          <p:cNvSpPr/>
          <p:nvPr/>
        </p:nvSpPr>
        <p:spPr>
          <a:xfrm>
            <a:off x="5551713" y="463280"/>
            <a:ext cx="13063" cy="725439"/>
          </a:xfrm>
          <a:prstGeom prst="line">
            <a:avLst/>
          </a:prstGeom>
          <a:ln w="25400">
            <a:solidFill>
              <a:schemeClr val="bg1"/>
            </a:solidFill>
            <a:custDash>
              <a:ds d="200000" sp="200000"/>
            </a:custDash>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4" name="Rectangle 3">
            <a:extLst>
              <a:ext uri="{FF2B5EF4-FFF2-40B4-BE49-F238E27FC236}">
                <a16:creationId xmlns:a16="http://schemas.microsoft.com/office/drawing/2014/main" id="{5700D416-A599-244E-AEC1-4B01B3EE1F7E}"/>
              </a:ext>
            </a:extLst>
          </p:cNvPr>
          <p:cNvSpPr/>
          <p:nvPr/>
        </p:nvSpPr>
        <p:spPr>
          <a:xfrm>
            <a:off x="931934" y="6068057"/>
            <a:ext cx="7463838" cy="769441"/>
          </a:xfrm>
          <a:prstGeom prst="rect">
            <a:avLst/>
          </a:prstGeom>
        </p:spPr>
        <p:txBody>
          <a:bodyPr wrap="none">
            <a:spAutoFit/>
          </a:bodyPr>
          <a:lstStyle/>
          <a:p>
            <a:pPr algn="ctr"/>
            <a:r>
              <a:rPr lang="en-US" sz="2200" dirty="0"/>
              <a:t>The assimilation of glider data days ahead of Michael corrected </a:t>
            </a:r>
          </a:p>
          <a:p>
            <a:pPr algn="ctr"/>
            <a:r>
              <a:rPr lang="en-US" sz="2200" dirty="0"/>
              <a:t>the position of the thermocline</a:t>
            </a:r>
          </a:p>
        </p:txBody>
      </p:sp>
      <p:grpSp>
        <p:nvGrpSpPr>
          <p:cNvPr id="20" name="Group 19">
            <a:extLst>
              <a:ext uri="{FF2B5EF4-FFF2-40B4-BE49-F238E27FC236}">
                <a16:creationId xmlns:a16="http://schemas.microsoft.com/office/drawing/2014/main" id="{75869F52-97C7-F243-BF82-17F82A1AC511}"/>
              </a:ext>
            </a:extLst>
          </p:cNvPr>
          <p:cNvGrpSpPr/>
          <p:nvPr/>
        </p:nvGrpSpPr>
        <p:grpSpPr>
          <a:xfrm>
            <a:off x="51682" y="48706"/>
            <a:ext cx="1389657" cy="671840"/>
            <a:chOff x="380999" y="3933091"/>
            <a:chExt cx="1389657" cy="671840"/>
          </a:xfrm>
        </p:grpSpPr>
        <p:sp>
          <p:nvSpPr>
            <p:cNvPr id="22" name="Rectangle 21">
              <a:extLst>
                <a:ext uri="{FF2B5EF4-FFF2-40B4-BE49-F238E27FC236}">
                  <a16:creationId xmlns:a16="http://schemas.microsoft.com/office/drawing/2014/main" id="{AC432943-E164-0640-87E1-539C9EAB9B68}"/>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C01425F-5F4B-5240-A28B-B2EFF51A924D}"/>
                </a:ext>
              </a:extLst>
            </p:cNvPr>
            <p:cNvPicPr>
              <a:picLocks noChangeAspect="1"/>
            </p:cNvPicPr>
            <p:nvPr/>
          </p:nvPicPr>
          <p:blipFill>
            <a:blip r:embed="rId5"/>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2184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D759BC-0F88-4E45-A558-E9A2F7389851}"/>
              </a:ext>
            </a:extLst>
          </p:cNvPr>
          <p:cNvSpPr txBox="1"/>
          <p:nvPr/>
        </p:nvSpPr>
        <p:spPr>
          <a:xfrm>
            <a:off x="344759" y="776552"/>
            <a:ext cx="8530682" cy="1077218"/>
          </a:xfrm>
          <a:prstGeom prst="rect">
            <a:avLst/>
          </a:prstGeom>
          <a:noFill/>
        </p:spPr>
        <p:txBody>
          <a:bodyPr wrap="square" rtlCol="0">
            <a:spAutoFit/>
          </a:bodyPr>
          <a:lstStyle/>
          <a:p>
            <a:pPr algn="ctr"/>
            <a:r>
              <a:rPr lang="en-US" sz="3200" dirty="0"/>
              <a:t>Assess the impact of glider data assimilation on the operational hurricane models </a:t>
            </a:r>
          </a:p>
        </p:txBody>
      </p:sp>
      <p:sp>
        <p:nvSpPr>
          <p:cNvPr id="6" name="Rectangle 5">
            <a:extLst>
              <a:ext uri="{FF2B5EF4-FFF2-40B4-BE49-F238E27FC236}">
                <a16:creationId xmlns:a16="http://schemas.microsoft.com/office/drawing/2014/main" id="{FCB3767C-0A30-7A45-9768-07CA95ABA907}"/>
              </a:ext>
            </a:extLst>
          </p:cNvPr>
          <p:cNvSpPr/>
          <p:nvPr/>
        </p:nvSpPr>
        <p:spPr>
          <a:xfrm>
            <a:off x="3333230" y="118134"/>
            <a:ext cx="2477538" cy="707886"/>
          </a:xfrm>
          <a:prstGeom prst="rect">
            <a:avLst/>
          </a:prstGeom>
        </p:spPr>
        <p:txBody>
          <a:bodyPr wrap="none">
            <a:spAutoFit/>
          </a:bodyPr>
          <a:lstStyle/>
          <a:p>
            <a:r>
              <a:rPr lang="en-US" sz="4000" dirty="0"/>
              <a:t>Motivation</a:t>
            </a:r>
          </a:p>
        </p:txBody>
      </p:sp>
      <p:sp>
        <p:nvSpPr>
          <p:cNvPr id="18" name="Rectangle 17">
            <a:extLst>
              <a:ext uri="{FF2B5EF4-FFF2-40B4-BE49-F238E27FC236}">
                <a16:creationId xmlns:a16="http://schemas.microsoft.com/office/drawing/2014/main" id="{9A3A07BF-D1DE-DB4B-90B3-71046201DB34}"/>
              </a:ext>
            </a:extLst>
          </p:cNvPr>
          <p:cNvSpPr/>
          <p:nvPr/>
        </p:nvSpPr>
        <p:spPr>
          <a:xfrm>
            <a:off x="164510" y="6490475"/>
            <a:ext cx="6207405" cy="369332"/>
          </a:xfrm>
          <a:prstGeom prst="rect">
            <a:avLst/>
          </a:prstGeom>
        </p:spPr>
        <p:txBody>
          <a:bodyPr wrap="none">
            <a:spAutoFit/>
          </a:bodyPr>
          <a:lstStyle/>
          <a:p>
            <a:r>
              <a:rPr lang="en-US" dirty="0"/>
              <a:t>https://</a:t>
            </a:r>
            <a:r>
              <a:rPr lang="en-US" dirty="0" err="1"/>
              <a:t>www.emc.ncep.noaa.gov</a:t>
            </a:r>
            <a:r>
              <a:rPr lang="en-US" dirty="0"/>
              <a:t>/</a:t>
            </a:r>
            <a:r>
              <a:rPr lang="en-US" dirty="0" err="1"/>
              <a:t>gc_wmb</a:t>
            </a:r>
            <a:r>
              <a:rPr lang="en-US" dirty="0"/>
              <a:t>/</a:t>
            </a:r>
            <a:r>
              <a:rPr lang="en-US" dirty="0" err="1"/>
              <a:t>vxt</a:t>
            </a:r>
            <a:r>
              <a:rPr lang="en-US" dirty="0"/>
              <a:t>/HWRF/</a:t>
            </a:r>
            <a:r>
              <a:rPr lang="en-US" dirty="0" err="1"/>
              <a:t>index.php</a:t>
            </a:r>
            <a:endParaRPr lang="en-US" dirty="0"/>
          </a:p>
        </p:txBody>
      </p:sp>
      <p:pic>
        <p:nvPicPr>
          <p:cNvPr id="23" name="Picture 22">
            <a:extLst>
              <a:ext uri="{FF2B5EF4-FFF2-40B4-BE49-F238E27FC236}">
                <a16:creationId xmlns:a16="http://schemas.microsoft.com/office/drawing/2014/main" id="{B7A93CC0-D0AB-F24F-B16F-E25CFAFCD74C}"/>
              </a:ext>
            </a:extLst>
          </p:cNvPr>
          <p:cNvPicPr>
            <a:picLocks noChangeAspect="1"/>
          </p:cNvPicPr>
          <p:nvPr/>
        </p:nvPicPr>
        <p:blipFill>
          <a:blip r:embed="rId3"/>
          <a:stretch>
            <a:fillRect/>
          </a:stretch>
        </p:blipFill>
        <p:spPr>
          <a:xfrm>
            <a:off x="1163003" y="2427448"/>
            <a:ext cx="4161912" cy="4061220"/>
          </a:xfrm>
          <a:prstGeom prst="rect">
            <a:avLst/>
          </a:prstGeom>
        </p:spPr>
      </p:pic>
      <p:pic>
        <p:nvPicPr>
          <p:cNvPr id="25" name="Picture 24">
            <a:extLst>
              <a:ext uri="{FF2B5EF4-FFF2-40B4-BE49-F238E27FC236}">
                <a16:creationId xmlns:a16="http://schemas.microsoft.com/office/drawing/2014/main" id="{846407BA-0B49-C341-A32B-D64AA630C2BB}"/>
              </a:ext>
            </a:extLst>
          </p:cNvPr>
          <p:cNvPicPr>
            <a:picLocks noChangeAspect="1"/>
          </p:cNvPicPr>
          <p:nvPr/>
        </p:nvPicPr>
        <p:blipFill>
          <a:blip r:embed="rId4"/>
          <a:stretch>
            <a:fillRect/>
          </a:stretch>
        </p:blipFill>
        <p:spPr>
          <a:xfrm>
            <a:off x="5810768" y="2427448"/>
            <a:ext cx="1339295" cy="1741083"/>
          </a:xfrm>
          <a:prstGeom prst="rect">
            <a:avLst/>
          </a:prstGeom>
        </p:spPr>
      </p:pic>
      <p:pic>
        <p:nvPicPr>
          <p:cNvPr id="27" name="Picture 26">
            <a:extLst>
              <a:ext uri="{FF2B5EF4-FFF2-40B4-BE49-F238E27FC236}">
                <a16:creationId xmlns:a16="http://schemas.microsoft.com/office/drawing/2014/main" id="{0530F77E-6F2B-0A41-AFCD-DC6806611C5E}"/>
              </a:ext>
            </a:extLst>
          </p:cNvPr>
          <p:cNvPicPr>
            <a:picLocks noChangeAspect="1"/>
          </p:cNvPicPr>
          <p:nvPr/>
        </p:nvPicPr>
        <p:blipFill>
          <a:blip r:embed="rId5"/>
          <a:stretch>
            <a:fillRect/>
          </a:stretch>
        </p:blipFill>
        <p:spPr>
          <a:xfrm>
            <a:off x="5647050" y="4261683"/>
            <a:ext cx="1707740" cy="2226985"/>
          </a:xfrm>
          <a:prstGeom prst="rect">
            <a:avLst/>
          </a:prstGeom>
        </p:spPr>
      </p:pic>
      <p:sp>
        <p:nvSpPr>
          <p:cNvPr id="28" name="TextBox 27">
            <a:extLst>
              <a:ext uri="{FF2B5EF4-FFF2-40B4-BE49-F238E27FC236}">
                <a16:creationId xmlns:a16="http://schemas.microsoft.com/office/drawing/2014/main" id="{A580D6A1-8520-0146-B683-6C61C906FF37}"/>
              </a:ext>
            </a:extLst>
          </p:cNvPr>
          <p:cNvSpPr txBox="1"/>
          <p:nvPr/>
        </p:nvSpPr>
        <p:spPr>
          <a:xfrm>
            <a:off x="2772083" y="1909776"/>
            <a:ext cx="3599832" cy="461665"/>
          </a:xfrm>
          <a:prstGeom prst="rect">
            <a:avLst/>
          </a:prstGeom>
          <a:noFill/>
        </p:spPr>
        <p:txBody>
          <a:bodyPr wrap="none" rtlCol="0">
            <a:spAutoFit/>
          </a:bodyPr>
          <a:lstStyle/>
          <a:p>
            <a:r>
              <a:rPr lang="en-US" sz="2400" dirty="0"/>
              <a:t>Hurricane Michael Forecast</a:t>
            </a:r>
          </a:p>
        </p:txBody>
      </p:sp>
      <p:grpSp>
        <p:nvGrpSpPr>
          <p:cNvPr id="11" name="Group 10">
            <a:extLst>
              <a:ext uri="{FF2B5EF4-FFF2-40B4-BE49-F238E27FC236}">
                <a16:creationId xmlns:a16="http://schemas.microsoft.com/office/drawing/2014/main" id="{87A19A9D-E3EF-DE49-BAE2-0C9613542195}"/>
              </a:ext>
            </a:extLst>
          </p:cNvPr>
          <p:cNvGrpSpPr/>
          <p:nvPr/>
        </p:nvGrpSpPr>
        <p:grpSpPr>
          <a:xfrm>
            <a:off x="51682" y="48706"/>
            <a:ext cx="1389657" cy="671840"/>
            <a:chOff x="380999" y="3933091"/>
            <a:chExt cx="1389657" cy="671840"/>
          </a:xfrm>
        </p:grpSpPr>
        <p:sp>
          <p:nvSpPr>
            <p:cNvPr id="12" name="Rectangle 11">
              <a:extLst>
                <a:ext uri="{FF2B5EF4-FFF2-40B4-BE49-F238E27FC236}">
                  <a16:creationId xmlns:a16="http://schemas.microsoft.com/office/drawing/2014/main" id="{C8685288-1493-CE46-B2EE-A0B03B1C0536}"/>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67D050E-0E33-F947-BCEA-96F764854149}"/>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402979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C8448F-029A-3B4D-9CC9-C5D308E6B009}"/>
              </a:ext>
            </a:extLst>
          </p:cNvPr>
          <p:cNvGrpSpPr/>
          <p:nvPr/>
        </p:nvGrpSpPr>
        <p:grpSpPr>
          <a:xfrm>
            <a:off x="928254" y="909582"/>
            <a:ext cx="7363691" cy="5849518"/>
            <a:chOff x="978195" y="574158"/>
            <a:chExt cx="7804298" cy="6159193"/>
          </a:xfrm>
        </p:grpSpPr>
        <p:sp>
          <p:nvSpPr>
            <p:cNvPr id="2" name="Rectangle 1">
              <a:extLst>
                <a:ext uri="{FF2B5EF4-FFF2-40B4-BE49-F238E27FC236}">
                  <a16:creationId xmlns:a16="http://schemas.microsoft.com/office/drawing/2014/main" id="{86658261-FF4E-AF48-8271-CDABA2245693}"/>
                </a:ext>
              </a:extLst>
            </p:cNvPr>
            <p:cNvSpPr/>
            <p:nvPr/>
          </p:nvSpPr>
          <p:spPr>
            <a:xfrm>
              <a:off x="978195" y="574158"/>
              <a:ext cx="7804298" cy="61591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4DC8C2C-B9DC-A74F-BF2F-CA8B528173C0}"/>
                </a:ext>
              </a:extLst>
            </p:cNvPr>
            <p:cNvGrpSpPr/>
            <p:nvPr/>
          </p:nvGrpSpPr>
          <p:grpSpPr>
            <a:xfrm>
              <a:off x="1273937" y="618966"/>
              <a:ext cx="7370333" cy="6069575"/>
              <a:chOff x="778006" y="240746"/>
              <a:chExt cx="8341496" cy="6708388"/>
            </a:xfrm>
          </p:grpSpPr>
          <p:pic>
            <p:nvPicPr>
              <p:cNvPr id="11" name="Picture 10">
                <a:extLst>
                  <a:ext uri="{FF2B5EF4-FFF2-40B4-BE49-F238E27FC236}">
                    <a16:creationId xmlns:a16="http://schemas.microsoft.com/office/drawing/2014/main" id="{A02C9F4D-E54B-BF4A-AD4E-0EFC9467C7B7}"/>
                  </a:ext>
                </a:extLst>
              </p:cNvPr>
              <p:cNvPicPr>
                <a:picLocks noChangeAspect="1"/>
              </p:cNvPicPr>
              <p:nvPr/>
            </p:nvPicPr>
            <p:blipFill rotWithShape="1">
              <a:blip r:embed="rId2"/>
              <a:srcRect r="3783"/>
              <a:stretch/>
            </p:blipFill>
            <p:spPr>
              <a:xfrm>
                <a:off x="832078" y="4917523"/>
                <a:ext cx="7721933" cy="2031611"/>
              </a:xfrm>
              <a:prstGeom prst="rect">
                <a:avLst/>
              </a:prstGeom>
            </p:spPr>
          </p:pic>
          <p:pic>
            <p:nvPicPr>
              <p:cNvPr id="7" name="Picture 6">
                <a:extLst>
                  <a:ext uri="{FF2B5EF4-FFF2-40B4-BE49-F238E27FC236}">
                    <a16:creationId xmlns:a16="http://schemas.microsoft.com/office/drawing/2014/main" id="{D655BB12-A7A0-B941-9696-8E7E97EF5E5B}"/>
                  </a:ext>
                </a:extLst>
              </p:cNvPr>
              <p:cNvPicPr>
                <a:picLocks noChangeAspect="1"/>
              </p:cNvPicPr>
              <p:nvPr/>
            </p:nvPicPr>
            <p:blipFill rotWithShape="1">
              <a:blip r:embed="rId3"/>
              <a:srcRect t="1" r="4609" b="18712"/>
              <a:stretch/>
            </p:blipFill>
            <p:spPr>
              <a:xfrm>
                <a:off x="778006" y="3376112"/>
                <a:ext cx="7721933" cy="1656319"/>
              </a:xfrm>
              <a:prstGeom prst="rect">
                <a:avLst/>
              </a:prstGeom>
            </p:spPr>
          </p:pic>
          <p:pic>
            <p:nvPicPr>
              <p:cNvPr id="3" name="Picture 2">
                <a:extLst>
                  <a:ext uri="{FF2B5EF4-FFF2-40B4-BE49-F238E27FC236}">
                    <a16:creationId xmlns:a16="http://schemas.microsoft.com/office/drawing/2014/main" id="{5878D579-1658-144D-BE5F-6C70401A72B6}"/>
                  </a:ext>
                </a:extLst>
              </p:cNvPr>
              <p:cNvPicPr>
                <a:picLocks noChangeAspect="1"/>
              </p:cNvPicPr>
              <p:nvPr/>
            </p:nvPicPr>
            <p:blipFill rotWithShape="1">
              <a:blip r:embed="rId4"/>
              <a:srcRect r="3783" b="18494"/>
              <a:stretch/>
            </p:blipFill>
            <p:spPr>
              <a:xfrm>
                <a:off x="778467" y="1782156"/>
                <a:ext cx="7792889" cy="1659340"/>
              </a:xfrm>
              <a:prstGeom prst="rect">
                <a:avLst/>
              </a:prstGeom>
            </p:spPr>
          </p:pic>
          <p:pic>
            <p:nvPicPr>
              <p:cNvPr id="5" name="Picture 4">
                <a:extLst>
                  <a:ext uri="{FF2B5EF4-FFF2-40B4-BE49-F238E27FC236}">
                    <a16:creationId xmlns:a16="http://schemas.microsoft.com/office/drawing/2014/main" id="{8AC4CE46-6B34-BB4B-B39A-F04312CD251F}"/>
                  </a:ext>
                </a:extLst>
              </p:cNvPr>
              <p:cNvPicPr>
                <a:picLocks noChangeAspect="1"/>
              </p:cNvPicPr>
              <p:nvPr/>
            </p:nvPicPr>
            <p:blipFill rotWithShape="1">
              <a:blip r:embed="rId5"/>
              <a:srcRect r="4348" b="17755"/>
              <a:stretch/>
            </p:blipFill>
            <p:spPr>
              <a:xfrm>
                <a:off x="787856" y="240746"/>
                <a:ext cx="7736150" cy="1683870"/>
              </a:xfrm>
              <a:prstGeom prst="rect">
                <a:avLst/>
              </a:prstGeom>
            </p:spPr>
          </p:pic>
          <p:pic>
            <p:nvPicPr>
              <p:cNvPr id="13" name="Picture 12">
                <a:extLst>
                  <a:ext uri="{FF2B5EF4-FFF2-40B4-BE49-F238E27FC236}">
                    <a16:creationId xmlns:a16="http://schemas.microsoft.com/office/drawing/2014/main" id="{A3515D28-CA7D-A242-9A4D-6EB61C140E49}"/>
                  </a:ext>
                </a:extLst>
              </p:cNvPr>
              <p:cNvPicPr>
                <a:picLocks noChangeAspect="1"/>
              </p:cNvPicPr>
              <p:nvPr/>
            </p:nvPicPr>
            <p:blipFill rotWithShape="1">
              <a:blip r:embed="rId2"/>
              <a:srcRect l="95830"/>
              <a:stretch/>
            </p:blipFill>
            <p:spPr>
              <a:xfrm>
                <a:off x="8782727" y="2353761"/>
                <a:ext cx="336775" cy="2044700"/>
              </a:xfrm>
              <a:prstGeom prst="rect">
                <a:avLst/>
              </a:prstGeom>
            </p:spPr>
          </p:pic>
        </p:grpSp>
      </p:grpSp>
      <p:sp>
        <p:nvSpPr>
          <p:cNvPr id="15" name="TextBox 14">
            <a:extLst>
              <a:ext uri="{FF2B5EF4-FFF2-40B4-BE49-F238E27FC236}">
                <a16:creationId xmlns:a16="http://schemas.microsoft.com/office/drawing/2014/main" id="{F4E81ED4-6D2D-DD43-9551-E23DABE2E4BC}"/>
              </a:ext>
            </a:extLst>
          </p:cNvPr>
          <p:cNvSpPr txBox="1"/>
          <p:nvPr/>
        </p:nvSpPr>
        <p:spPr>
          <a:xfrm>
            <a:off x="1921447" y="7724"/>
            <a:ext cx="5377306" cy="954107"/>
          </a:xfrm>
          <a:prstGeom prst="rect">
            <a:avLst/>
          </a:prstGeom>
          <a:noFill/>
        </p:spPr>
        <p:txBody>
          <a:bodyPr wrap="none" rtlCol="0">
            <a:spAutoFit/>
          </a:bodyPr>
          <a:lstStyle/>
          <a:p>
            <a:pPr algn="ctr"/>
            <a:r>
              <a:rPr lang="en-US" sz="2800" dirty="0"/>
              <a:t>Glider Data vs </a:t>
            </a:r>
          </a:p>
          <a:p>
            <a:pPr algn="ctr"/>
            <a:r>
              <a:rPr lang="en-US" sz="2800" dirty="0"/>
              <a:t>Operational Models During Michael</a:t>
            </a:r>
          </a:p>
        </p:txBody>
      </p:sp>
      <p:grpSp>
        <p:nvGrpSpPr>
          <p:cNvPr id="12" name="Group 11">
            <a:extLst>
              <a:ext uri="{FF2B5EF4-FFF2-40B4-BE49-F238E27FC236}">
                <a16:creationId xmlns:a16="http://schemas.microsoft.com/office/drawing/2014/main" id="{9865BE32-4E41-4841-9F74-DCF33148E0E8}"/>
              </a:ext>
            </a:extLst>
          </p:cNvPr>
          <p:cNvGrpSpPr/>
          <p:nvPr/>
        </p:nvGrpSpPr>
        <p:grpSpPr>
          <a:xfrm>
            <a:off x="51682" y="48706"/>
            <a:ext cx="1389657" cy="671840"/>
            <a:chOff x="380999" y="3933091"/>
            <a:chExt cx="1389657" cy="671840"/>
          </a:xfrm>
        </p:grpSpPr>
        <p:sp>
          <p:nvSpPr>
            <p:cNvPr id="16" name="Rectangle 15">
              <a:extLst>
                <a:ext uri="{FF2B5EF4-FFF2-40B4-BE49-F238E27FC236}">
                  <a16:creationId xmlns:a16="http://schemas.microsoft.com/office/drawing/2014/main" id="{C259F86D-BF65-FF43-9C5E-F1FEE03BF946}"/>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FC96902-0151-7B44-A4D7-146B283BD30E}"/>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875297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C8448F-029A-3B4D-9CC9-C5D308E6B009}"/>
              </a:ext>
            </a:extLst>
          </p:cNvPr>
          <p:cNvGrpSpPr/>
          <p:nvPr/>
        </p:nvGrpSpPr>
        <p:grpSpPr>
          <a:xfrm>
            <a:off x="928254" y="909582"/>
            <a:ext cx="7363691" cy="5849518"/>
            <a:chOff x="978195" y="574158"/>
            <a:chExt cx="7804298" cy="6159193"/>
          </a:xfrm>
        </p:grpSpPr>
        <p:sp>
          <p:nvSpPr>
            <p:cNvPr id="2" name="Rectangle 1">
              <a:extLst>
                <a:ext uri="{FF2B5EF4-FFF2-40B4-BE49-F238E27FC236}">
                  <a16:creationId xmlns:a16="http://schemas.microsoft.com/office/drawing/2014/main" id="{86658261-FF4E-AF48-8271-CDABA2245693}"/>
                </a:ext>
              </a:extLst>
            </p:cNvPr>
            <p:cNvSpPr/>
            <p:nvPr/>
          </p:nvSpPr>
          <p:spPr>
            <a:xfrm>
              <a:off x="978195" y="574158"/>
              <a:ext cx="7804298" cy="61591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4DC8C2C-B9DC-A74F-BF2F-CA8B528173C0}"/>
                </a:ext>
              </a:extLst>
            </p:cNvPr>
            <p:cNvGrpSpPr/>
            <p:nvPr/>
          </p:nvGrpSpPr>
          <p:grpSpPr>
            <a:xfrm>
              <a:off x="1273937" y="618966"/>
              <a:ext cx="7370333" cy="6069575"/>
              <a:chOff x="778006" y="240746"/>
              <a:chExt cx="8341496" cy="6708388"/>
            </a:xfrm>
          </p:grpSpPr>
          <p:pic>
            <p:nvPicPr>
              <p:cNvPr id="11" name="Picture 10">
                <a:extLst>
                  <a:ext uri="{FF2B5EF4-FFF2-40B4-BE49-F238E27FC236}">
                    <a16:creationId xmlns:a16="http://schemas.microsoft.com/office/drawing/2014/main" id="{A02C9F4D-E54B-BF4A-AD4E-0EFC9467C7B7}"/>
                  </a:ext>
                </a:extLst>
              </p:cNvPr>
              <p:cNvPicPr>
                <a:picLocks noChangeAspect="1"/>
              </p:cNvPicPr>
              <p:nvPr/>
            </p:nvPicPr>
            <p:blipFill rotWithShape="1">
              <a:blip r:embed="rId2"/>
              <a:srcRect r="3783"/>
              <a:stretch/>
            </p:blipFill>
            <p:spPr>
              <a:xfrm>
                <a:off x="832078" y="4917523"/>
                <a:ext cx="7721933" cy="2031611"/>
              </a:xfrm>
              <a:prstGeom prst="rect">
                <a:avLst/>
              </a:prstGeom>
            </p:spPr>
          </p:pic>
          <p:pic>
            <p:nvPicPr>
              <p:cNvPr id="7" name="Picture 6">
                <a:extLst>
                  <a:ext uri="{FF2B5EF4-FFF2-40B4-BE49-F238E27FC236}">
                    <a16:creationId xmlns:a16="http://schemas.microsoft.com/office/drawing/2014/main" id="{D655BB12-A7A0-B941-9696-8E7E97EF5E5B}"/>
                  </a:ext>
                </a:extLst>
              </p:cNvPr>
              <p:cNvPicPr>
                <a:picLocks noChangeAspect="1"/>
              </p:cNvPicPr>
              <p:nvPr/>
            </p:nvPicPr>
            <p:blipFill rotWithShape="1">
              <a:blip r:embed="rId3"/>
              <a:srcRect t="1" r="4609" b="18712"/>
              <a:stretch/>
            </p:blipFill>
            <p:spPr>
              <a:xfrm>
                <a:off x="778006" y="3376112"/>
                <a:ext cx="7721933" cy="1656319"/>
              </a:xfrm>
              <a:prstGeom prst="rect">
                <a:avLst/>
              </a:prstGeom>
            </p:spPr>
          </p:pic>
          <p:pic>
            <p:nvPicPr>
              <p:cNvPr id="3" name="Picture 2">
                <a:extLst>
                  <a:ext uri="{FF2B5EF4-FFF2-40B4-BE49-F238E27FC236}">
                    <a16:creationId xmlns:a16="http://schemas.microsoft.com/office/drawing/2014/main" id="{5878D579-1658-144D-BE5F-6C70401A72B6}"/>
                  </a:ext>
                </a:extLst>
              </p:cNvPr>
              <p:cNvPicPr>
                <a:picLocks noChangeAspect="1"/>
              </p:cNvPicPr>
              <p:nvPr/>
            </p:nvPicPr>
            <p:blipFill rotWithShape="1">
              <a:blip r:embed="rId4"/>
              <a:srcRect r="3783" b="18494"/>
              <a:stretch/>
            </p:blipFill>
            <p:spPr>
              <a:xfrm>
                <a:off x="778467" y="1782156"/>
                <a:ext cx="7792889" cy="1659340"/>
              </a:xfrm>
              <a:prstGeom prst="rect">
                <a:avLst/>
              </a:prstGeom>
            </p:spPr>
          </p:pic>
          <p:pic>
            <p:nvPicPr>
              <p:cNvPr id="5" name="Picture 4">
                <a:extLst>
                  <a:ext uri="{FF2B5EF4-FFF2-40B4-BE49-F238E27FC236}">
                    <a16:creationId xmlns:a16="http://schemas.microsoft.com/office/drawing/2014/main" id="{8AC4CE46-6B34-BB4B-B39A-F04312CD251F}"/>
                  </a:ext>
                </a:extLst>
              </p:cNvPr>
              <p:cNvPicPr>
                <a:picLocks noChangeAspect="1"/>
              </p:cNvPicPr>
              <p:nvPr/>
            </p:nvPicPr>
            <p:blipFill rotWithShape="1">
              <a:blip r:embed="rId5"/>
              <a:srcRect r="4348" b="17755"/>
              <a:stretch/>
            </p:blipFill>
            <p:spPr>
              <a:xfrm>
                <a:off x="787856" y="240746"/>
                <a:ext cx="7736150" cy="1683870"/>
              </a:xfrm>
              <a:prstGeom prst="rect">
                <a:avLst/>
              </a:prstGeom>
            </p:spPr>
          </p:pic>
          <p:pic>
            <p:nvPicPr>
              <p:cNvPr id="13" name="Picture 12">
                <a:extLst>
                  <a:ext uri="{FF2B5EF4-FFF2-40B4-BE49-F238E27FC236}">
                    <a16:creationId xmlns:a16="http://schemas.microsoft.com/office/drawing/2014/main" id="{A3515D28-CA7D-A242-9A4D-6EB61C140E49}"/>
                  </a:ext>
                </a:extLst>
              </p:cNvPr>
              <p:cNvPicPr>
                <a:picLocks noChangeAspect="1"/>
              </p:cNvPicPr>
              <p:nvPr/>
            </p:nvPicPr>
            <p:blipFill rotWithShape="1">
              <a:blip r:embed="rId2"/>
              <a:srcRect l="95830"/>
              <a:stretch/>
            </p:blipFill>
            <p:spPr>
              <a:xfrm>
                <a:off x="8782727" y="2353761"/>
                <a:ext cx="336775" cy="2044700"/>
              </a:xfrm>
              <a:prstGeom prst="rect">
                <a:avLst/>
              </a:prstGeom>
            </p:spPr>
          </p:pic>
        </p:grpSp>
      </p:grpSp>
      <p:sp>
        <p:nvSpPr>
          <p:cNvPr id="15" name="TextBox 14">
            <a:extLst>
              <a:ext uri="{FF2B5EF4-FFF2-40B4-BE49-F238E27FC236}">
                <a16:creationId xmlns:a16="http://schemas.microsoft.com/office/drawing/2014/main" id="{F4E81ED4-6D2D-DD43-9551-E23DABE2E4BC}"/>
              </a:ext>
            </a:extLst>
          </p:cNvPr>
          <p:cNvSpPr txBox="1"/>
          <p:nvPr/>
        </p:nvSpPr>
        <p:spPr>
          <a:xfrm>
            <a:off x="1921447" y="7724"/>
            <a:ext cx="5377306" cy="954107"/>
          </a:xfrm>
          <a:prstGeom prst="rect">
            <a:avLst/>
          </a:prstGeom>
          <a:noFill/>
        </p:spPr>
        <p:txBody>
          <a:bodyPr wrap="none" rtlCol="0">
            <a:spAutoFit/>
          </a:bodyPr>
          <a:lstStyle/>
          <a:p>
            <a:pPr algn="ctr"/>
            <a:r>
              <a:rPr lang="en-US" sz="2800" dirty="0"/>
              <a:t>Glider Data vs </a:t>
            </a:r>
          </a:p>
          <a:p>
            <a:pPr algn="ctr"/>
            <a:r>
              <a:rPr lang="en-US" sz="2800" dirty="0"/>
              <a:t>Operational Models During Michael</a:t>
            </a:r>
          </a:p>
        </p:txBody>
      </p:sp>
      <p:grpSp>
        <p:nvGrpSpPr>
          <p:cNvPr id="21" name="Group 20">
            <a:extLst>
              <a:ext uri="{FF2B5EF4-FFF2-40B4-BE49-F238E27FC236}">
                <a16:creationId xmlns:a16="http://schemas.microsoft.com/office/drawing/2014/main" id="{A70E3294-36A3-E543-B5F2-7CFC77DE0930}"/>
              </a:ext>
            </a:extLst>
          </p:cNvPr>
          <p:cNvGrpSpPr/>
          <p:nvPr/>
        </p:nvGrpSpPr>
        <p:grpSpPr>
          <a:xfrm>
            <a:off x="11151" y="2375498"/>
            <a:ext cx="9132849" cy="1348068"/>
            <a:chOff x="0" y="2256472"/>
            <a:chExt cx="9144000" cy="1348068"/>
          </a:xfrm>
        </p:grpSpPr>
        <p:sp>
          <p:nvSpPr>
            <p:cNvPr id="22" name="Rectangle 21">
              <a:extLst>
                <a:ext uri="{FF2B5EF4-FFF2-40B4-BE49-F238E27FC236}">
                  <a16:creationId xmlns:a16="http://schemas.microsoft.com/office/drawing/2014/main" id="{C6A82B7D-989F-734E-864E-731EB6D5F2F4}"/>
                </a:ext>
              </a:extLst>
            </p:cNvPr>
            <p:cNvSpPr/>
            <p:nvPr/>
          </p:nvSpPr>
          <p:spPr>
            <a:xfrm>
              <a:off x="21502" y="3286172"/>
              <a:ext cx="9122498" cy="318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04FA88-AF05-0B4B-ABB5-DB123A900524}"/>
                </a:ext>
              </a:extLst>
            </p:cNvPr>
            <p:cNvSpPr txBox="1"/>
            <p:nvPr/>
          </p:nvSpPr>
          <p:spPr>
            <a:xfrm>
              <a:off x="0" y="2256472"/>
              <a:ext cx="914400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a:solidFill>
                    <a:schemeClr val="tx1"/>
                  </a:solidFill>
                </a:rPr>
                <a:t>The ocean under the operational hurricane models have a thermocline that is too shallow and does not completely capture the magnitude and timing of cooling and subsequent mixing   </a:t>
              </a:r>
            </a:p>
          </p:txBody>
        </p:sp>
      </p:grpSp>
      <p:grpSp>
        <p:nvGrpSpPr>
          <p:cNvPr id="16" name="Group 15">
            <a:extLst>
              <a:ext uri="{FF2B5EF4-FFF2-40B4-BE49-F238E27FC236}">
                <a16:creationId xmlns:a16="http://schemas.microsoft.com/office/drawing/2014/main" id="{E3B3E30C-FE69-9142-98F5-02C57BE7FF26}"/>
              </a:ext>
            </a:extLst>
          </p:cNvPr>
          <p:cNvGrpSpPr/>
          <p:nvPr/>
        </p:nvGrpSpPr>
        <p:grpSpPr>
          <a:xfrm>
            <a:off x="51682" y="48706"/>
            <a:ext cx="1389657" cy="671840"/>
            <a:chOff x="380999" y="3933091"/>
            <a:chExt cx="1389657" cy="671840"/>
          </a:xfrm>
        </p:grpSpPr>
        <p:sp>
          <p:nvSpPr>
            <p:cNvPr id="17" name="Rectangle 16">
              <a:extLst>
                <a:ext uri="{FF2B5EF4-FFF2-40B4-BE49-F238E27FC236}">
                  <a16:creationId xmlns:a16="http://schemas.microsoft.com/office/drawing/2014/main" id="{B7364011-5F23-404F-84BB-927475F797F5}"/>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DBDBC61-34A3-F940-B6CB-7B8B2D14D1E8}"/>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845248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aribbean"/>
          <p:cNvSpPr txBox="1"/>
          <p:nvPr/>
        </p:nvSpPr>
        <p:spPr>
          <a:xfrm>
            <a:off x="1888510" y="116888"/>
            <a:ext cx="5493981"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4000"/>
            </a:lvl1pPr>
          </a:lstStyle>
          <a:p>
            <a:r>
              <a:rPr lang="en-US" sz="3200" dirty="0"/>
              <a:t>Heat Transport in the Caribbean</a:t>
            </a:r>
            <a:endParaRPr sz="3200" dirty="0"/>
          </a:p>
        </p:txBody>
      </p:sp>
      <p:grpSp>
        <p:nvGrpSpPr>
          <p:cNvPr id="3" name="Group 2">
            <a:extLst>
              <a:ext uri="{FF2B5EF4-FFF2-40B4-BE49-F238E27FC236}">
                <a16:creationId xmlns:a16="http://schemas.microsoft.com/office/drawing/2014/main" id="{385DC6B9-68BB-1C41-9944-5AD8ACA15256}"/>
              </a:ext>
            </a:extLst>
          </p:cNvPr>
          <p:cNvGrpSpPr/>
          <p:nvPr/>
        </p:nvGrpSpPr>
        <p:grpSpPr>
          <a:xfrm>
            <a:off x="1073150" y="1308101"/>
            <a:ext cx="7099300" cy="5219700"/>
            <a:chOff x="1066799" y="1244600"/>
            <a:chExt cx="7099300" cy="5219700"/>
          </a:xfrm>
        </p:grpSpPr>
        <p:sp>
          <p:nvSpPr>
            <p:cNvPr id="2" name="Rectangle 1">
              <a:extLst>
                <a:ext uri="{FF2B5EF4-FFF2-40B4-BE49-F238E27FC236}">
                  <a16:creationId xmlns:a16="http://schemas.microsoft.com/office/drawing/2014/main" id="{C1B3CB61-3FD8-EB4A-809B-43844480AF28}"/>
                </a:ext>
              </a:extLst>
            </p:cNvPr>
            <p:cNvSpPr/>
            <p:nvPr/>
          </p:nvSpPr>
          <p:spPr>
            <a:xfrm>
              <a:off x="1066799" y="1244600"/>
              <a:ext cx="7099300" cy="52197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descr="Image">
              <a:extLst>
                <a:ext uri="{FF2B5EF4-FFF2-40B4-BE49-F238E27FC236}">
                  <a16:creationId xmlns:a16="http://schemas.microsoft.com/office/drawing/2014/main" id="{2887E8AB-098A-DB49-8718-3F4400A431A8}"/>
                </a:ext>
              </a:extLst>
            </p:cNvPr>
            <p:cNvPicPr>
              <a:picLocks noChangeAspect="1"/>
            </p:cNvPicPr>
            <p:nvPr/>
          </p:nvPicPr>
          <p:blipFill rotWithShape="1">
            <a:blip r:embed="rId2">
              <a:extLst/>
            </a:blip>
            <a:srcRect l="9195" t="5888" r="8734" b="3359"/>
            <a:stretch/>
          </p:blipFill>
          <p:spPr>
            <a:xfrm>
              <a:off x="1231900" y="1358900"/>
              <a:ext cx="6794500" cy="5003801"/>
            </a:xfrm>
            <a:prstGeom prst="rect">
              <a:avLst/>
            </a:prstGeom>
            <a:ln w="12700">
              <a:miter lim="400000"/>
            </a:ln>
          </p:spPr>
        </p:pic>
      </p:grpSp>
      <p:sp>
        <p:nvSpPr>
          <p:cNvPr id="6" name="Caribbean">
            <a:extLst>
              <a:ext uri="{FF2B5EF4-FFF2-40B4-BE49-F238E27FC236}">
                <a16:creationId xmlns:a16="http://schemas.microsoft.com/office/drawing/2014/main" id="{E8BA4AF0-FFD7-4E4E-AEC9-EE78356C712B}"/>
              </a:ext>
            </a:extLst>
          </p:cNvPr>
          <p:cNvSpPr txBox="1"/>
          <p:nvPr/>
        </p:nvSpPr>
        <p:spPr>
          <a:xfrm>
            <a:off x="379460" y="783065"/>
            <a:ext cx="8486679" cy="472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4000"/>
            </a:lvl1pPr>
          </a:lstStyle>
          <a:p>
            <a:r>
              <a:rPr lang="en-US" sz="2600" dirty="0"/>
              <a:t>14 Gliders in the Caribbean During the 2018 Hurricane Season</a:t>
            </a:r>
            <a:endParaRPr sz="2600" dirty="0"/>
          </a:p>
        </p:txBody>
      </p:sp>
      <p:grpSp>
        <p:nvGrpSpPr>
          <p:cNvPr id="8" name="Group 7">
            <a:extLst>
              <a:ext uri="{FF2B5EF4-FFF2-40B4-BE49-F238E27FC236}">
                <a16:creationId xmlns:a16="http://schemas.microsoft.com/office/drawing/2014/main" id="{B2F2BB2D-1C6F-BD41-8E2A-8D13DB36022D}"/>
              </a:ext>
            </a:extLst>
          </p:cNvPr>
          <p:cNvGrpSpPr/>
          <p:nvPr/>
        </p:nvGrpSpPr>
        <p:grpSpPr>
          <a:xfrm>
            <a:off x="51682" y="48706"/>
            <a:ext cx="1389657" cy="671840"/>
            <a:chOff x="380999" y="3933091"/>
            <a:chExt cx="1389657" cy="671840"/>
          </a:xfrm>
        </p:grpSpPr>
        <p:sp>
          <p:nvSpPr>
            <p:cNvPr id="10" name="Rectangle 9">
              <a:extLst>
                <a:ext uri="{FF2B5EF4-FFF2-40B4-BE49-F238E27FC236}">
                  <a16:creationId xmlns:a16="http://schemas.microsoft.com/office/drawing/2014/main" id="{01D0AD55-F9F1-EE45-BE40-19F5D2F6D7FC}"/>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14AB8CD-1469-F448-A418-84A3AA7431D2}"/>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32808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17CC42-C3D8-FF44-B906-B42F2278531A}"/>
              </a:ext>
            </a:extLst>
          </p:cNvPr>
          <p:cNvSpPr txBox="1"/>
          <p:nvPr/>
        </p:nvSpPr>
        <p:spPr>
          <a:xfrm>
            <a:off x="1750566" y="123320"/>
            <a:ext cx="7393434" cy="523220"/>
          </a:xfrm>
          <a:prstGeom prst="rect">
            <a:avLst/>
          </a:prstGeom>
          <a:noFill/>
        </p:spPr>
        <p:txBody>
          <a:bodyPr wrap="none" rtlCol="0">
            <a:spAutoFit/>
          </a:bodyPr>
          <a:lstStyle/>
          <a:p>
            <a:pPr algn="ctr"/>
            <a:r>
              <a:rPr lang="en-US" sz="2800" dirty="0"/>
              <a:t>Why is important to get the right heat transport ?</a:t>
            </a:r>
          </a:p>
        </p:txBody>
      </p:sp>
      <p:pic>
        <p:nvPicPr>
          <p:cNvPr id="11" name="Picture 10">
            <a:extLst>
              <a:ext uri="{FF2B5EF4-FFF2-40B4-BE49-F238E27FC236}">
                <a16:creationId xmlns:a16="http://schemas.microsoft.com/office/drawing/2014/main" id="{7492540D-AFF8-D142-BA17-2DE56EE41BD0}"/>
              </a:ext>
            </a:extLst>
          </p:cNvPr>
          <p:cNvPicPr>
            <a:picLocks noChangeAspect="1"/>
          </p:cNvPicPr>
          <p:nvPr/>
        </p:nvPicPr>
        <p:blipFill rotWithShape="1">
          <a:blip r:embed="rId2"/>
          <a:srcRect l="6290" r="51149" b="3495"/>
          <a:stretch/>
        </p:blipFill>
        <p:spPr>
          <a:xfrm>
            <a:off x="5399618" y="915516"/>
            <a:ext cx="3008288" cy="4775364"/>
          </a:xfrm>
          <a:prstGeom prst="rect">
            <a:avLst/>
          </a:prstGeom>
        </p:spPr>
      </p:pic>
      <p:sp>
        <p:nvSpPr>
          <p:cNvPr id="14" name="Oval 13">
            <a:extLst>
              <a:ext uri="{FF2B5EF4-FFF2-40B4-BE49-F238E27FC236}">
                <a16:creationId xmlns:a16="http://schemas.microsoft.com/office/drawing/2014/main" id="{E674D118-E900-6246-B98D-E80BE8786538}"/>
              </a:ext>
            </a:extLst>
          </p:cNvPr>
          <p:cNvSpPr/>
          <p:nvPr/>
        </p:nvSpPr>
        <p:spPr>
          <a:xfrm>
            <a:off x="5697899" y="1134783"/>
            <a:ext cx="479504" cy="88094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23E96E-874D-F34C-B272-8FE0D7C80C6A}"/>
              </a:ext>
            </a:extLst>
          </p:cNvPr>
          <p:cNvSpPr txBox="1"/>
          <p:nvPr/>
        </p:nvSpPr>
        <p:spPr>
          <a:xfrm>
            <a:off x="6842640" y="1390590"/>
            <a:ext cx="1383007" cy="369332"/>
          </a:xfrm>
          <a:prstGeom prst="rect">
            <a:avLst/>
          </a:prstGeom>
          <a:noFill/>
        </p:spPr>
        <p:txBody>
          <a:bodyPr wrap="none" rtlCol="0">
            <a:spAutoFit/>
          </a:bodyPr>
          <a:lstStyle/>
          <a:p>
            <a:r>
              <a:rPr lang="en-US" dirty="0">
                <a:solidFill>
                  <a:schemeClr val="bg1"/>
                </a:solidFill>
              </a:rPr>
              <a:t>Barrier Layer</a:t>
            </a:r>
          </a:p>
        </p:txBody>
      </p:sp>
      <p:cxnSp>
        <p:nvCxnSpPr>
          <p:cNvPr id="17" name="Straight Arrow Connector 16">
            <a:extLst>
              <a:ext uri="{FF2B5EF4-FFF2-40B4-BE49-F238E27FC236}">
                <a16:creationId xmlns:a16="http://schemas.microsoft.com/office/drawing/2014/main" id="{CE35438E-1A26-9546-A739-CA98C4398BDE}"/>
              </a:ext>
            </a:extLst>
          </p:cNvPr>
          <p:cNvCxnSpPr>
            <a:cxnSpLocks/>
          </p:cNvCxnSpPr>
          <p:nvPr/>
        </p:nvCxnSpPr>
        <p:spPr>
          <a:xfrm>
            <a:off x="6207110" y="1580161"/>
            <a:ext cx="60582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1D15143-B253-6B46-8A77-CBB612868168}"/>
              </a:ext>
            </a:extLst>
          </p:cNvPr>
          <p:cNvPicPr>
            <a:picLocks noChangeAspect="1"/>
          </p:cNvPicPr>
          <p:nvPr/>
        </p:nvPicPr>
        <p:blipFill>
          <a:blip r:embed="rId3"/>
          <a:stretch>
            <a:fillRect/>
          </a:stretch>
        </p:blipFill>
        <p:spPr>
          <a:xfrm>
            <a:off x="1017249" y="3764229"/>
            <a:ext cx="3145212" cy="2145918"/>
          </a:xfrm>
          <a:prstGeom prst="rect">
            <a:avLst/>
          </a:prstGeom>
        </p:spPr>
      </p:pic>
      <p:pic>
        <p:nvPicPr>
          <p:cNvPr id="27" name="Picture 26">
            <a:extLst>
              <a:ext uri="{FF2B5EF4-FFF2-40B4-BE49-F238E27FC236}">
                <a16:creationId xmlns:a16="http://schemas.microsoft.com/office/drawing/2014/main" id="{D54F48D9-197E-4C49-9FFA-68392D824B70}"/>
              </a:ext>
            </a:extLst>
          </p:cNvPr>
          <p:cNvPicPr>
            <a:picLocks noChangeAspect="1"/>
          </p:cNvPicPr>
          <p:nvPr/>
        </p:nvPicPr>
        <p:blipFill>
          <a:blip r:embed="rId4"/>
          <a:stretch>
            <a:fillRect/>
          </a:stretch>
        </p:blipFill>
        <p:spPr>
          <a:xfrm>
            <a:off x="494491" y="1134783"/>
            <a:ext cx="3710949" cy="2294217"/>
          </a:xfrm>
          <a:prstGeom prst="rect">
            <a:avLst/>
          </a:prstGeom>
        </p:spPr>
      </p:pic>
      <p:sp>
        <p:nvSpPr>
          <p:cNvPr id="28" name="TextBox 27">
            <a:extLst>
              <a:ext uri="{FF2B5EF4-FFF2-40B4-BE49-F238E27FC236}">
                <a16:creationId xmlns:a16="http://schemas.microsoft.com/office/drawing/2014/main" id="{EC2F9364-91E6-D14A-BA47-7BA6E76BBBF4}"/>
              </a:ext>
            </a:extLst>
          </p:cNvPr>
          <p:cNvSpPr txBox="1"/>
          <p:nvPr/>
        </p:nvSpPr>
        <p:spPr>
          <a:xfrm>
            <a:off x="1688669" y="3429000"/>
            <a:ext cx="1752788" cy="369332"/>
          </a:xfrm>
          <a:prstGeom prst="rect">
            <a:avLst/>
          </a:prstGeom>
          <a:noFill/>
        </p:spPr>
        <p:txBody>
          <a:bodyPr wrap="none" rtlCol="0">
            <a:spAutoFit/>
          </a:bodyPr>
          <a:lstStyle/>
          <a:p>
            <a:r>
              <a:rPr lang="en-US" dirty="0"/>
              <a:t>Johns et al. 2002</a:t>
            </a:r>
          </a:p>
        </p:txBody>
      </p:sp>
      <p:sp>
        <p:nvSpPr>
          <p:cNvPr id="29" name="TextBox 28">
            <a:extLst>
              <a:ext uri="{FF2B5EF4-FFF2-40B4-BE49-F238E27FC236}">
                <a16:creationId xmlns:a16="http://schemas.microsoft.com/office/drawing/2014/main" id="{DB8CE021-DDB7-1247-AE7F-91A2D8D7B714}"/>
              </a:ext>
            </a:extLst>
          </p:cNvPr>
          <p:cNvSpPr txBox="1"/>
          <p:nvPr/>
        </p:nvSpPr>
        <p:spPr>
          <a:xfrm>
            <a:off x="332778" y="646540"/>
            <a:ext cx="4034374" cy="646331"/>
          </a:xfrm>
          <a:prstGeom prst="rect">
            <a:avLst/>
          </a:prstGeom>
          <a:noFill/>
        </p:spPr>
        <p:txBody>
          <a:bodyPr wrap="none" rtlCol="0">
            <a:spAutoFit/>
          </a:bodyPr>
          <a:lstStyle/>
          <a:p>
            <a:pPr algn="ctr"/>
            <a:r>
              <a:rPr lang="en-US" dirty="0"/>
              <a:t>Tracks of North Atlantic Tropical Cyclones</a:t>
            </a:r>
          </a:p>
          <a:p>
            <a:pPr algn="ctr"/>
            <a:r>
              <a:rPr lang="en-US" dirty="0"/>
              <a:t>(1851 – 2012)</a:t>
            </a:r>
          </a:p>
        </p:txBody>
      </p:sp>
      <p:sp>
        <p:nvSpPr>
          <p:cNvPr id="16" name="TextBox 15">
            <a:extLst>
              <a:ext uri="{FF2B5EF4-FFF2-40B4-BE49-F238E27FC236}">
                <a16:creationId xmlns:a16="http://schemas.microsoft.com/office/drawing/2014/main" id="{4F5FDC98-B232-3E4D-90E3-6DBF40F5AD9C}"/>
              </a:ext>
            </a:extLst>
          </p:cNvPr>
          <p:cNvSpPr txBox="1"/>
          <p:nvPr/>
        </p:nvSpPr>
        <p:spPr>
          <a:xfrm>
            <a:off x="-160983" y="5997138"/>
            <a:ext cx="9304983" cy="1046440"/>
          </a:xfrm>
          <a:prstGeom prst="rect">
            <a:avLst/>
          </a:prstGeom>
          <a:noFill/>
        </p:spPr>
        <p:txBody>
          <a:bodyPr wrap="none" rtlCol="0">
            <a:spAutoFit/>
          </a:bodyPr>
          <a:lstStyle/>
          <a:p>
            <a:pPr algn="ctr"/>
            <a:r>
              <a:rPr lang="en-US" sz="2200" dirty="0"/>
              <a:t>Transport through the island passages can affect the heat contents and SST </a:t>
            </a:r>
          </a:p>
          <a:p>
            <a:pPr algn="ctr"/>
            <a:r>
              <a:rPr lang="en-US" sz="2200" dirty="0"/>
              <a:t>of the barrier layer and change vertical water stability under hurricanes</a:t>
            </a:r>
          </a:p>
          <a:p>
            <a:endParaRPr lang="en-US" dirty="0"/>
          </a:p>
        </p:txBody>
      </p:sp>
      <p:grpSp>
        <p:nvGrpSpPr>
          <p:cNvPr id="18" name="Group 17">
            <a:extLst>
              <a:ext uri="{FF2B5EF4-FFF2-40B4-BE49-F238E27FC236}">
                <a16:creationId xmlns:a16="http://schemas.microsoft.com/office/drawing/2014/main" id="{A28FDF27-59E1-9F43-8FC1-59DB46DCCCA8}"/>
              </a:ext>
            </a:extLst>
          </p:cNvPr>
          <p:cNvGrpSpPr/>
          <p:nvPr/>
        </p:nvGrpSpPr>
        <p:grpSpPr>
          <a:xfrm>
            <a:off x="51682" y="48706"/>
            <a:ext cx="1389657" cy="671840"/>
            <a:chOff x="380999" y="3933091"/>
            <a:chExt cx="1389657" cy="671840"/>
          </a:xfrm>
        </p:grpSpPr>
        <p:sp>
          <p:nvSpPr>
            <p:cNvPr id="19" name="Rectangle 18">
              <a:extLst>
                <a:ext uri="{FF2B5EF4-FFF2-40B4-BE49-F238E27FC236}">
                  <a16:creationId xmlns:a16="http://schemas.microsoft.com/office/drawing/2014/main" id="{C7BC3301-101E-814E-9F9F-F63003BAF129}"/>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6F124E2-453A-0547-8FA9-725039198DCA}"/>
                </a:ext>
              </a:extLst>
            </p:cNvPr>
            <p:cNvPicPr>
              <a:picLocks noChangeAspect="1"/>
            </p:cNvPicPr>
            <p:nvPr/>
          </p:nvPicPr>
          <p:blipFill>
            <a:blip r:embed="rId5"/>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303271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1DC8B0-C7C4-DE45-99BF-71915A5D20D0}"/>
              </a:ext>
            </a:extLst>
          </p:cNvPr>
          <p:cNvSpPr txBox="1"/>
          <p:nvPr/>
        </p:nvSpPr>
        <p:spPr>
          <a:xfrm>
            <a:off x="-160983" y="5997138"/>
            <a:ext cx="9304983" cy="1046440"/>
          </a:xfrm>
          <a:prstGeom prst="rect">
            <a:avLst/>
          </a:prstGeom>
          <a:noFill/>
        </p:spPr>
        <p:txBody>
          <a:bodyPr wrap="none" rtlCol="0">
            <a:spAutoFit/>
          </a:bodyPr>
          <a:lstStyle/>
          <a:p>
            <a:pPr algn="ctr"/>
            <a:r>
              <a:rPr lang="en-US" sz="2200" dirty="0"/>
              <a:t>Transport through the island passages can affect the heat contents and SST </a:t>
            </a:r>
          </a:p>
          <a:p>
            <a:pPr algn="ctr"/>
            <a:r>
              <a:rPr lang="en-US" sz="2200" dirty="0"/>
              <a:t>of the barrier layer and change vertical water stability under hurricanes</a:t>
            </a:r>
          </a:p>
          <a:p>
            <a:endParaRPr lang="en-US" dirty="0"/>
          </a:p>
        </p:txBody>
      </p:sp>
      <p:pic>
        <p:nvPicPr>
          <p:cNvPr id="11" name="Picture 10">
            <a:extLst>
              <a:ext uri="{FF2B5EF4-FFF2-40B4-BE49-F238E27FC236}">
                <a16:creationId xmlns:a16="http://schemas.microsoft.com/office/drawing/2014/main" id="{7492540D-AFF8-D142-BA17-2DE56EE41BD0}"/>
              </a:ext>
            </a:extLst>
          </p:cNvPr>
          <p:cNvPicPr>
            <a:picLocks noChangeAspect="1"/>
          </p:cNvPicPr>
          <p:nvPr/>
        </p:nvPicPr>
        <p:blipFill rotWithShape="1">
          <a:blip r:embed="rId2"/>
          <a:srcRect l="6290" r="51149" b="3495"/>
          <a:stretch/>
        </p:blipFill>
        <p:spPr>
          <a:xfrm>
            <a:off x="5399618" y="915516"/>
            <a:ext cx="3008288" cy="4775364"/>
          </a:xfrm>
          <a:prstGeom prst="rect">
            <a:avLst/>
          </a:prstGeom>
        </p:spPr>
      </p:pic>
      <p:sp>
        <p:nvSpPr>
          <p:cNvPr id="14" name="Oval 13">
            <a:extLst>
              <a:ext uri="{FF2B5EF4-FFF2-40B4-BE49-F238E27FC236}">
                <a16:creationId xmlns:a16="http://schemas.microsoft.com/office/drawing/2014/main" id="{E674D118-E900-6246-B98D-E80BE8786538}"/>
              </a:ext>
            </a:extLst>
          </p:cNvPr>
          <p:cNvSpPr/>
          <p:nvPr/>
        </p:nvSpPr>
        <p:spPr>
          <a:xfrm>
            <a:off x="5697899" y="1134783"/>
            <a:ext cx="479504" cy="88094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23E96E-874D-F34C-B272-8FE0D7C80C6A}"/>
              </a:ext>
            </a:extLst>
          </p:cNvPr>
          <p:cNvSpPr txBox="1"/>
          <p:nvPr/>
        </p:nvSpPr>
        <p:spPr>
          <a:xfrm>
            <a:off x="6842640" y="1390590"/>
            <a:ext cx="1383007" cy="369332"/>
          </a:xfrm>
          <a:prstGeom prst="rect">
            <a:avLst/>
          </a:prstGeom>
          <a:noFill/>
        </p:spPr>
        <p:txBody>
          <a:bodyPr wrap="none" rtlCol="0">
            <a:spAutoFit/>
          </a:bodyPr>
          <a:lstStyle/>
          <a:p>
            <a:r>
              <a:rPr lang="en-US" dirty="0">
                <a:solidFill>
                  <a:schemeClr val="bg1"/>
                </a:solidFill>
              </a:rPr>
              <a:t>Barrier Layer</a:t>
            </a:r>
          </a:p>
        </p:txBody>
      </p:sp>
      <p:cxnSp>
        <p:nvCxnSpPr>
          <p:cNvPr id="17" name="Straight Arrow Connector 16">
            <a:extLst>
              <a:ext uri="{FF2B5EF4-FFF2-40B4-BE49-F238E27FC236}">
                <a16:creationId xmlns:a16="http://schemas.microsoft.com/office/drawing/2014/main" id="{CE35438E-1A26-9546-A739-CA98C4398BDE}"/>
              </a:ext>
            </a:extLst>
          </p:cNvPr>
          <p:cNvCxnSpPr>
            <a:cxnSpLocks/>
          </p:cNvCxnSpPr>
          <p:nvPr/>
        </p:nvCxnSpPr>
        <p:spPr>
          <a:xfrm>
            <a:off x="6207110" y="1580161"/>
            <a:ext cx="60582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1D15143-B253-6B46-8A77-CBB612868168}"/>
              </a:ext>
            </a:extLst>
          </p:cNvPr>
          <p:cNvPicPr>
            <a:picLocks noChangeAspect="1"/>
          </p:cNvPicPr>
          <p:nvPr/>
        </p:nvPicPr>
        <p:blipFill>
          <a:blip r:embed="rId3"/>
          <a:stretch>
            <a:fillRect/>
          </a:stretch>
        </p:blipFill>
        <p:spPr>
          <a:xfrm>
            <a:off x="1017249" y="3764229"/>
            <a:ext cx="3145212" cy="2145918"/>
          </a:xfrm>
          <a:prstGeom prst="rect">
            <a:avLst/>
          </a:prstGeom>
        </p:spPr>
      </p:pic>
      <p:sp>
        <p:nvSpPr>
          <p:cNvPr id="28" name="TextBox 27">
            <a:extLst>
              <a:ext uri="{FF2B5EF4-FFF2-40B4-BE49-F238E27FC236}">
                <a16:creationId xmlns:a16="http://schemas.microsoft.com/office/drawing/2014/main" id="{EC2F9364-91E6-D14A-BA47-7BA6E76BBBF4}"/>
              </a:ext>
            </a:extLst>
          </p:cNvPr>
          <p:cNvSpPr txBox="1"/>
          <p:nvPr/>
        </p:nvSpPr>
        <p:spPr>
          <a:xfrm>
            <a:off x="1688669" y="3429000"/>
            <a:ext cx="1752788" cy="369332"/>
          </a:xfrm>
          <a:prstGeom prst="rect">
            <a:avLst/>
          </a:prstGeom>
          <a:noFill/>
        </p:spPr>
        <p:txBody>
          <a:bodyPr wrap="none" rtlCol="0">
            <a:spAutoFit/>
          </a:bodyPr>
          <a:lstStyle/>
          <a:p>
            <a:r>
              <a:rPr lang="en-US" dirty="0"/>
              <a:t>Johns et al. 2002</a:t>
            </a:r>
          </a:p>
        </p:txBody>
      </p:sp>
      <p:grpSp>
        <p:nvGrpSpPr>
          <p:cNvPr id="30" name="Group 29">
            <a:extLst>
              <a:ext uri="{FF2B5EF4-FFF2-40B4-BE49-F238E27FC236}">
                <a16:creationId xmlns:a16="http://schemas.microsoft.com/office/drawing/2014/main" id="{0DE549EB-616C-774B-BCDB-F98BD9AF81C1}"/>
              </a:ext>
            </a:extLst>
          </p:cNvPr>
          <p:cNvGrpSpPr/>
          <p:nvPr/>
        </p:nvGrpSpPr>
        <p:grpSpPr>
          <a:xfrm>
            <a:off x="199195" y="777446"/>
            <a:ext cx="4360126" cy="2525751"/>
            <a:chOff x="245327" y="998033"/>
            <a:chExt cx="6233532" cy="2525751"/>
          </a:xfrm>
        </p:grpSpPr>
        <p:grpSp>
          <p:nvGrpSpPr>
            <p:cNvPr id="31" name="Group 30">
              <a:extLst>
                <a:ext uri="{FF2B5EF4-FFF2-40B4-BE49-F238E27FC236}">
                  <a16:creationId xmlns:a16="http://schemas.microsoft.com/office/drawing/2014/main" id="{87585F2A-1117-CB48-807A-F23C712A65DA}"/>
                </a:ext>
              </a:extLst>
            </p:cNvPr>
            <p:cNvGrpSpPr/>
            <p:nvPr/>
          </p:nvGrpSpPr>
          <p:grpSpPr>
            <a:xfrm>
              <a:off x="245327" y="998033"/>
              <a:ext cx="6233532" cy="2525751"/>
              <a:chOff x="245327" y="998033"/>
              <a:chExt cx="6233532" cy="2525751"/>
            </a:xfrm>
          </p:grpSpPr>
          <p:sp>
            <p:nvSpPr>
              <p:cNvPr id="33" name="Rectangle 32">
                <a:extLst>
                  <a:ext uri="{FF2B5EF4-FFF2-40B4-BE49-F238E27FC236}">
                    <a16:creationId xmlns:a16="http://schemas.microsoft.com/office/drawing/2014/main" id="{883414AB-BD4C-5A4F-B84D-1141B6B40713}"/>
                  </a:ext>
                </a:extLst>
              </p:cNvPr>
              <p:cNvSpPr/>
              <p:nvPr/>
            </p:nvSpPr>
            <p:spPr>
              <a:xfrm>
                <a:off x="245327" y="998033"/>
                <a:ext cx="6233531" cy="25257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A9C7590E-433F-D747-9FF7-E120E184B753}"/>
                  </a:ext>
                </a:extLst>
              </p:cNvPr>
              <p:cNvPicPr>
                <a:picLocks noChangeAspect="1"/>
              </p:cNvPicPr>
              <p:nvPr/>
            </p:nvPicPr>
            <p:blipFill rotWithShape="1">
              <a:blip r:embed="rId4"/>
              <a:srcRect l="11360" t="24809" r="2091" b="29617"/>
              <a:stretch/>
            </p:blipFill>
            <p:spPr>
              <a:xfrm>
                <a:off x="334537" y="998034"/>
                <a:ext cx="6144322" cy="2430966"/>
              </a:xfrm>
              <a:prstGeom prst="rect">
                <a:avLst/>
              </a:prstGeom>
            </p:spPr>
          </p:pic>
        </p:grpSp>
        <p:sp>
          <p:nvSpPr>
            <p:cNvPr id="32" name="TextBox 31">
              <a:extLst>
                <a:ext uri="{FF2B5EF4-FFF2-40B4-BE49-F238E27FC236}">
                  <a16:creationId xmlns:a16="http://schemas.microsoft.com/office/drawing/2014/main" id="{E6A841EC-ADAF-3043-9229-F7A1A4E9ED77}"/>
                </a:ext>
              </a:extLst>
            </p:cNvPr>
            <p:cNvSpPr txBox="1"/>
            <p:nvPr/>
          </p:nvSpPr>
          <p:spPr>
            <a:xfrm rot="16200000">
              <a:off x="5776332" y="2076242"/>
              <a:ext cx="862737" cy="369332"/>
            </a:xfrm>
            <a:prstGeom prst="rect">
              <a:avLst/>
            </a:prstGeom>
            <a:noFill/>
          </p:spPr>
          <p:txBody>
            <a:bodyPr wrap="none" rtlCol="0">
              <a:spAutoFit/>
            </a:bodyPr>
            <a:lstStyle/>
            <a:p>
              <a:r>
                <a:rPr lang="en-US" dirty="0">
                  <a:solidFill>
                    <a:schemeClr val="bg1"/>
                  </a:solidFill>
                </a:rPr>
                <a:t>Salinity</a:t>
              </a:r>
            </a:p>
          </p:txBody>
        </p:sp>
      </p:grpSp>
      <p:cxnSp>
        <p:nvCxnSpPr>
          <p:cNvPr id="35" name="Straight Arrow Connector 34">
            <a:extLst>
              <a:ext uri="{FF2B5EF4-FFF2-40B4-BE49-F238E27FC236}">
                <a16:creationId xmlns:a16="http://schemas.microsoft.com/office/drawing/2014/main" id="{CB0C8D2F-F337-5748-AC10-C2D388FA6433}"/>
              </a:ext>
            </a:extLst>
          </p:cNvPr>
          <p:cNvCxnSpPr>
            <a:cxnSpLocks/>
          </p:cNvCxnSpPr>
          <p:nvPr/>
        </p:nvCxnSpPr>
        <p:spPr>
          <a:xfrm flipV="1">
            <a:off x="1454929" y="1390590"/>
            <a:ext cx="4242970" cy="55992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0" name="TextBox 39">
            <a:extLst>
              <a:ext uri="{FF2B5EF4-FFF2-40B4-BE49-F238E27FC236}">
                <a16:creationId xmlns:a16="http://schemas.microsoft.com/office/drawing/2014/main" id="{C4F96CBD-E68A-5549-B3F7-1C93AA1F9389}"/>
              </a:ext>
            </a:extLst>
          </p:cNvPr>
          <p:cNvSpPr txBox="1"/>
          <p:nvPr/>
        </p:nvSpPr>
        <p:spPr>
          <a:xfrm>
            <a:off x="2378765" y="2658476"/>
            <a:ext cx="942629" cy="369332"/>
          </a:xfrm>
          <a:prstGeom prst="rect">
            <a:avLst/>
          </a:prstGeom>
          <a:noFill/>
        </p:spPr>
        <p:txBody>
          <a:bodyPr wrap="none" rtlCol="0">
            <a:spAutoFit/>
          </a:bodyPr>
          <a:lstStyle/>
          <a:p>
            <a:pPr algn="ctr"/>
            <a:r>
              <a:rPr lang="en-US" dirty="0">
                <a:solidFill>
                  <a:schemeClr val="bg1"/>
                </a:solidFill>
              </a:rPr>
              <a:t>Amazon</a:t>
            </a:r>
          </a:p>
        </p:txBody>
      </p:sp>
      <p:sp>
        <p:nvSpPr>
          <p:cNvPr id="41" name="TextBox 40">
            <a:extLst>
              <a:ext uri="{FF2B5EF4-FFF2-40B4-BE49-F238E27FC236}">
                <a16:creationId xmlns:a16="http://schemas.microsoft.com/office/drawing/2014/main" id="{D9C509EB-A0E5-2845-9A76-1A7A57F8B977}"/>
              </a:ext>
            </a:extLst>
          </p:cNvPr>
          <p:cNvSpPr txBox="1"/>
          <p:nvPr/>
        </p:nvSpPr>
        <p:spPr>
          <a:xfrm>
            <a:off x="1909821" y="2234926"/>
            <a:ext cx="937888" cy="369332"/>
          </a:xfrm>
          <a:prstGeom prst="rect">
            <a:avLst/>
          </a:prstGeom>
          <a:noFill/>
        </p:spPr>
        <p:txBody>
          <a:bodyPr wrap="square" rtlCol="0">
            <a:spAutoFit/>
          </a:bodyPr>
          <a:lstStyle/>
          <a:p>
            <a:pPr algn="ctr"/>
            <a:r>
              <a:rPr lang="en-US" dirty="0">
                <a:solidFill>
                  <a:schemeClr val="bg1"/>
                </a:solidFill>
              </a:rPr>
              <a:t>Orinoco </a:t>
            </a:r>
          </a:p>
        </p:txBody>
      </p:sp>
      <p:cxnSp>
        <p:nvCxnSpPr>
          <p:cNvPr id="42" name="Straight Arrow Connector 41">
            <a:extLst>
              <a:ext uri="{FF2B5EF4-FFF2-40B4-BE49-F238E27FC236}">
                <a16:creationId xmlns:a16="http://schemas.microsoft.com/office/drawing/2014/main" id="{7507C4F5-EDB2-A140-97F7-E685FB273D04}"/>
              </a:ext>
            </a:extLst>
          </p:cNvPr>
          <p:cNvCxnSpPr>
            <a:cxnSpLocks/>
          </p:cNvCxnSpPr>
          <p:nvPr/>
        </p:nvCxnSpPr>
        <p:spPr>
          <a:xfrm>
            <a:off x="2134081" y="2840544"/>
            <a:ext cx="274583" cy="162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7" name="Straight Arrow Connector 46">
            <a:extLst>
              <a:ext uri="{FF2B5EF4-FFF2-40B4-BE49-F238E27FC236}">
                <a16:creationId xmlns:a16="http://schemas.microsoft.com/office/drawing/2014/main" id="{34D2F40B-2BF6-8042-B33F-C121186E1EF8}"/>
              </a:ext>
            </a:extLst>
          </p:cNvPr>
          <p:cNvCxnSpPr>
            <a:cxnSpLocks/>
          </p:cNvCxnSpPr>
          <p:nvPr/>
        </p:nvCxnSpPr>
        <p:spPr>
          <a:xfrm>
            <a:off x="1706620" y="2435384"/>
            <a:ext cx="274583" cy="162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9" name="TextBox 48">
            <a:extLst>
              <a:ext uri="{FF2B5EF4-FFF2-40B4-BE49-F238E27FC236}">
                <a16:creationId xmlns:a16="http://schemas.microsoft.com/office/drawing/2014/main" id="{866420BD-1364-7042-8C15-8F3CA15C49B3}"/>
              </a:ext>
            </a:extLst>
          </p:cNvPr>
          <p:cNvSpPr txBox="1"/>
          <p:nvPr/>
        </p:nvSpPr>
        <p:spPr>
          <a:xfrm>
            <a:off x="1750566" y="123320"/>
            <a:ext cx="7393434" cy="523220"/>
          </a:xfrm>
          <a:prstGeom prst="rect">
            <a:avLst/>
          </a:prstGeom>
          <a:noFill/>
        </p:spPr>
        <p:txBody>
          <a:bodyPr wrap="none" rtlCol="0">
            <a:spAutoFit/>
          </a:bodyPr>
          <a:lstStyle/>
          <a:p>
            <a:pPr algn="ctr"/>
            <a:r>
              <a:rPr lang="en-US" sz="2800" dirty="0"/>
              <a:t>Why is important to get the right heat transport ?</a:t>
            </a:r>
          </a:p>
        </p:txBody>
      </p:sp>
      <p:grpSp>
        <p:nvGrpSpPr>
          <p:cNvPr id="21" name="Group 20">
            <a:extLst>
              <a:ext uri="{FF2B5EF4-FFF2-40B4-BE49-F238E27FC236}">
                <a16:creationId xmlns:a16="http://schemas.microsoft.com/office/drawing/2014/main" id="{3AE395C6-96D6-D94B-BC73-99DE5F6DCA74}"/>
              </a:ext>
            </a:extLst>
          </p:cNvPr>
          <p:cNvGrpSpPr/>
          <p:nvPr/>
        </p:nvGrpSpPr>
        <p:grpSpPr>
          <a:xfrm>
            <a:off x="51682" y="48706"/>
            <a:ext cx="1389657" cy="671840"/>
            <a:chOff x="380999" y="3933091"/>
            <a:chExt cx="1389657" cy="671840"/>
          </a:xfrm>
        </p:grpSpPr>
        <p:sp>
          <p:nvSpPr>
            <p:cNvPr id="22" name="Rectangle 21">
              <a:extLst>
                <a:ext uri="{FF2B5EF4-FFF2-40B4-BE49-F238E27FC236}">
                  <a16:creationId xmlns:a16="http://schemas.microsoft.com/office/drawing/2014/main" id="{2280CB6F-2AD4-3B49-ABE2-445868A42CCD}"/>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77D96E2-CBC3-0C42-8ED9-DFAC5054D3CB}"/>
                </a:ext>
              </a:extLst>
            </p:cNvPr>
            <p:cNvPicPr>
              <a:picLocks noChangeAspect="1"/>
            </p:cNvPicPr>
            <p:nvPr/>
          </p:nvPicPr>
          <p:blipFill>
            <a:blip r:embed="rId5"/>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915677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172D22-FF78-7347-8067-0502B04C8A0F}"/>
              </a:ext>
            </a:extLst>
          </p:cNvPr>
          <p:cNvGrpSpPr/>
          <p:nvPr/>
        </p:nvGrpSpPr>
        <p:grpSpPr>
          <a:xfrm>
            <a:off x="5956300" y="2532212"/>
            <a:ext cx="3128072" cy="2446188"/>
            <a:chOff x="5994400" y="2532212"/>
            <a:chExt cx="3128072" cy="2446188"/>
          </a:xfrm>
        </p:grpSpPr>
        <p:sp>
          <p:nvSpPr>
            <p:cNvPr id="2" name="Rectangle 1">
              <a:extLst>
                <a:ext uri="{FF2B5EF4-FFF2-40B4-BE49-F238E27FC236}">
                  <a16:creationId xmlns:a16="http://schemas.microsoft.com/office/drawing/2014/main" id="{87B81EC6-6BEE-3D49-9253-EB7E83D2BDBB}"/>
                </a:ext>
              </a:extLst>
            </p:cNvPr>
            <p:cNvSpPr/>
            <p:nvPr/>
          </p:nvSpPr>
          <p:spPr>
            <a:xfrm>
              <a:off x="5994400" y="2532212"/>
              <a:ext cx="3128072" cy="24461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F79CC2D-C897-0942-BFAC-07A434CF2256}"/>
                </a:ext>
              </a:extLst>
            </p:cNvPr>
            <p:cNvGrpSpPr/>
            <p:nvPr/>
          </p:nvGrpSpPr>
          <p:grpSpPr>
            <a:xfrm>
              <a:off x="6083300" y="2597375"/>
              <a:ext cx="2941624" cy="2301156"/>
              <a:chOff x="552254" y="431035"/>
              <a:chExt cx="5740400" cy="4302712"/>
            </a:xfrm>
          </p:grpSpPr>
          <p:pic>
            <p:nvPicPr>
              <p:cNvPr id="5" name="Picture 4">
                <a:extLst>
                  <a:ext uri="{FF2B5EF4-FFF2-40B4-BE49-F238E27FC236}">
                    <a16:creationId xmlns:a16="http://schemas.microsoft.com/office/drawing/2014/main" id="{59B1B09F-296E-8E45-B25A-915FF2CACF9B}"/>
                  </a:ext>
                </a:extLst>
              </p:cNvPr>
              <p:cNvPicPr>
                <a:picLocks noChangeAspect="1"/>
              </p:cNvPicPr>
              <p:nvPr/>
            </p:nvPicPr>
            <p:blipFill rotWithShape="1">
              <a:blip r:embed="rId2"/>
              <a:srcRect t="12003" b="-926"/>
              <a:stretch/>
            </p:blipFill>
            <p:spPr>
              <a:xfrm>
                <a:off x="552254" y="431035"/>
                <a:ext cx="5740400" cy="4302712"/>
              </a:xfrm>
              <a:prstGeom prst="rect">
                <a:avLst/>
              </a:prstGeom>
            </p:spPr>
          </p:pic>
          <p:pic>
            <p:nvPicPr>
              <p:cNvPr id="3" name="Picture 2">
                <a:extLst>
                  <a:ext uri="{FF2B5EF4-FFF2-40B4-BE49-F238E27FC236}">
                    <a16:creationId xmlns:a16="http://schemas.microsoft.com/office/drawing/2014/main" id="{6A663A25-CEAC-0549-8E2A-EE2C49761524}"/>
                  </a:ext>
                </a:extLst>
              </p:cNvPr>
              <p:cNvPicPr>
                <a:picLocks noChangeAspect="1"/>
              </p:cNvPicPr>
              <p:nvPr/>
            </p:nvPicPr>
            <p:blipFill rotWithShape="1">
              <a:blip r:embed="rId3"/>
              <a:srcRect l="64281" t="15191" r="4050" b="57482"/>
              <a:stretch/>
            </p:blipFill>
            <p:spPr>
              <a:xfrm>
                <a:off x="4307627" y="722043"/>
                <a:ext cx="1817881" cy="1322267"/>
              </a:xfrm>
              <a:prstGeom prst="rect">
                <a:avLst/>
              </a:prstGeom>
            </p:spPr>
          </p:pic>
        </p:grpSp>
      </p:grpSp>
      <p:sp>
        <p:nvSpPr>
          <p:cNvPr id="254" name="Caribbean"/>
          <p:cNvSpPr txBox="1"/>
          <p:nvPr/>
        </p:nvSpPr>
        <p:spPr>
          <a:xfrm>
            <a:off x="1589899" y="6973"/>
            <a:ext cx="6084166" cy="851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4000"/>
            </a:lvl1pPr>
          </a:lstStyle>
          <a:p>
            <a:pPr algn="ctr"/>
            <a:r>
              <a:rPr lang="en-US" sz="2531" dirty="0" err="1"/>
              <a:t>Anegada</a:t>
            </a:r>
            <a:r>
              <a:rPr lang="en-US" sz="2531" dirty="0"/>
              <a:t> Passage: </a:t>
            </a:r>
          </a:p>
          <a:p>
            <a:pPr algn="ctr"/>
            <a:r>
              <a:rPr lang="en-US" sz="2531" dirty="0"/>
              <a:t>200 M Depth Average Velocity 18 July -17 Sep</a:t>
            </a:r>
            <a:endParaRPr sz="2531" dirty="0"/>
          </a:p>
        </p:txBody>
      </p:sp>
      <p:cxnSp>
        <p:nvCxnSpPr>
          <p:cNvPr id="7" name="Straight Arrow Connector 6">
            <a:extLst>
              <a:ext uri="{FF2B5EF4-FFF2-40B4-BE49-F238E27FC236}">
                <a16:creationId xmlns:a16="http://schemas.microsoft.com/office/drawing/2014/main" id="{D05519F5-2D44-924A-8FE3-DAE739F5F7A5}"/>
              </a:ext>
            </a:extLst>
          </p:cNvPr>
          <p:cNvCxnSpPr>
            <a:cxnSpLocks/>
          </p:cNvCxnSpPr>
          <p:nvPr/>
        </p:nvCxnSpPr>
        <p:spPr>
          <a:xfrm flipV="1">
            <a:off x="5789589" y="3987800"/>
            <a:ext cx="1797681" cy="139414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3348EFC0-99D7-B641-B179-542911BED605}"/>
              </a:ext>
            </a:extLst>
          </p:cNvPr>
          <p:cNvCxnSpPr>
            <a:cxnSpLocks/>
          </p:cNvCxnSpPr>
          <p:nvPr/>
        </p:nvCxnSpPr>
        <p:spPr>
          <a:xfrm>
            <a:off x="6702376" y="2819207"/>
            <a:ext cx="898841" cy="66301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5" name="Picture 14">
            <a:extLst>
              <a:ext uri="{FF2B5EF4-FFF2-40B4-BE49-F238E27FC236}">
                <a16:creationId xmlns:a16="http://schemas.microsoft.com/office/drawing/2014/main" id="{72C6CD80-AB38-1146-9354-037853C1BBB3}"/>
              </a:ext>
            </a:extLst>
          </p:cNvPr>
          <p:cNvPicPr>
            <a:picLocks noChangeAspect="1"/>
          </p:cNvPicPr>
          <p:nvPr/>
        </p:nvPicPr>
        <p:blipFill>
          <a:blip r:embed="rId4"/>
          <a:stretch>
            <a:fillRect/>
          </a:stretch>
        </p:blipFill>
        <p:spPr>
          <a:xfrm>
            <a:off x="1806754" y="4883050"/>
            <a:ext cx="5780516" cy="1911726"/>
          </a:xfrm>
          <a:prstGeom prst="rect">
            <a:avLst/>
          </a:prstGeom>
        </p:spPr>
      </p:pic>
      <p:pic>
        <p:nvPicPr>
          <p:cNvPr id="18" name="Picture 17">
            <a:extLst>
              <a:ext uri="{FF2B5EF4-FFF2-40B4-BE49-F238E27FC236}">
                <a16:creationId xmlns:a16="http://schemas.microsoft.com/office/drawing/2014/main" id="{96EBDDCE-EA90-CF48-B732-3DC8AD120B04}"/>
              </a:ext>
            </a:extLst>
          </p:cNvPr>
          <p:cNvPicPr>
            <a:picLocks noChangeAspect="1"/>
          </p:cNvPicPr>
          <p:nvPr/>
        </p:nvPicPr>
        <p:blipFill>
          <a:blip r:embed="rId5"/>
          <a:stretch>
            <a:fillRect/>
          </a:stretch>
        </p:blipFill>
        <p:spPr>
          <a:xfrm>
            <a:off x="141492" y="2914034"/>
            <a:ext cx="5750778" cy="1937346"/>
          </a:xfrm>
          <a:prstGeom prst="rect">
            <a:avLst/>
          </a:prstGeom>
        </p:spPr>
      </p:pic>
      <p:pic>
        <p:nvPicPr>
          <p:cNvPr id="23" name="Picture 22">
            <a:extLst>
              <a:ext uri="{FF2B5EF4-FFF2-40B4-BE49-F238E27FC236}">
                <a16:creationId xmlns:a16="http://schemas.microsoft.com/office/drawing/2014/main" id="{DC967AFD-8629-9942-88E6-84285C4B8958}"/>
              </a:ext>
            </a:extLst>
          </p:cNvPr>
          <p:cNvPicPr>
            <a:picLocks noChangeAspect="1"/>
          </p:cNvPicPr>
          <p:nvPr/>
        </p:nvPicPr>
        <p:blipFill>
          <a:blip r:embed="rId6"/>
          <a:stretch>
            <a:fillRect/>
          </a:stretch>
        </p:blipFill>
        <p:spPr>
          <a:xfrm>
            <a:off x="1654812" y="883198"/>
            <a:ext cx="5910576" cy="1999166"/>
          </a:xfrm>
          <a:prstGeom prst="rect">
            <a:avLst/>
          </a:prstGeom>
        </p:spPr>
      </p:pic>
      <p:cxnSp>
        <p:nvCxnSpPr>
          <p:cNvPr id="17" name="Straight Arrow Connector 16">
            <a:extLst>
              <a:ext uri="{FF2B5EF4-FFF2-40B4-BE49-F238E27FC236}">
                <a16:creationId xmlns:a16="http://schemas.microsoft.com/office/drawing/2014/main" id="{9F46329F-B2AB-D845-B626-AEC18DA49449}"/>
              </a:ext>
            </a:extLst>
          </p:cNvPr>
          <p:cNvCxnSpPr>
            <a:cxnSpLocks/>
          </p:cNvCxnSpPr>
          <p:nvPr/>
        </p:nvCxnSpPr>
        <p:spPr>
          <a:xfrm>
            <a:off x="5675586" y="3761319"/>
            <a:ext cx="1753914"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6" name="Picture 25">
            <a:extLst>
              <a:ext uri="{FF2B5EF4-FFF2-40B4-BE49-F238E27FC236}">
                <a16:creationId xmlns:a16="http://schemas.microsoft.com/office/drawing/2014/main" id="{91194644-888F-F848-9E6A-6CBAC2404D2B}"/>
              </a:ext>
            </a:extLst>
          </p:cNvPr>
          <p:cNvPicPr>
            <a:picLocks noChangeAspect="1"/>
          </p:cNvPicPr>
          <p:nvPr/>
        </p:nvPicPr>
        <p:blipFill>
          <a:blip r:embed="rId7"/>
          <a:stretch>
            <a:fillRect/>
          </a:stretch>
        </p:blipFill>
        <p:spPr>
          <a:xfrm>
            <a:off x="80799" y="958189"/>
            <a:ext cx="2339578" cy="678656"/>
          </a:xfrm>
          <a:prstGeom prst="rect">
            <a:avLst/>
          </a:prstGeom>
        </p:spPr>
        <p:style>
          <a:lnRef idx="2">
            <a:schemeClr val="dk1"/>
          </a:lnRef>
          <a:fillRef idx="1">
            <a:schemeClr val="lt1"/>
          </a:fillRef>
          <a:effectRef idx="0">
            <a:schemeClr val="dk1"/>
          </a:effectRef>
          <a:fontRef idx="minor">
            <a:schemeClr val="dk1"/>
          </a:fontRef>
        </p:style>
      </p:pic>
      <p:grpSp>
        <p:nvGrpSpPr>
          <p:cNvPr id="16" name="Group 15">
            <a:extLst>
              <a:ext uri="{FF2B5EF4-FFF2-40B4-BE49-F238E27FC236}">
                <a16:creationId xmlns:a16="http://schemas.microsoft.com/office/drawing/2014/main" id="{6165D449-541C-0847-B67B-C15533C1A20A}"/>
              </a:ext>
            </a:extLst>
          </p:cNvPr>
          <p:cNvGrpSpPr/>
          <p:nvPr/>
        </p:nvGrpSpPr>
        <p:grpSpPr>
          <a:xfrm>
            <a:off x="51682" y="48706"/>
            <a:ext cx="1389657" cy="671840"/>
            <a:chOff x="380999" y="3933091"/>
            <a:chExt cx="1389657" cy="671840"/>
          </a:xfrm>
        </p:grpSpPr>
        <p:sp>
          <p:nvSpPr>
            <p:cNvPr id="19" name="Rectangle 18">
              <a:extLst>
                <a:ext uri="{FF2B5EF4-FFF2-40B4-BE49-F238E27FC236}">
                  <a16:creationId xmlns:a16="http://schemas.microsoft.com/office/drawing/2014/main" id="{555ED3DE-7CA7-2A46-9744-A27C4EB90CA8}"/>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AE9BDB2-622C-BD4A-AB9B-1626258A2483}"/>
                </a:ext>
              </a:extLst>
            </p:cNvPr>
            <p:cNvPicPr>
              <a:picLocks noChangeAspect="1"/>
            </p:cNvPicPr>
            <p:nvPr/>
          </p:nvPicPr>
          <p:blipFill>
            <a:blip r:embed="rId8"/>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426296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BDD5E9-78F4-9E42-8360-DDE6469DED01}"/>
              </a:ext>
            </a:extLst>
          </p:cNvPr>
          <p:cNvGrpSpPr/>
          <p:nvPr/>
        </p:nvGrpSpPr>
        <p:grpSpPr>
          <a:xfrm>
            <a:off x="174990" y="1455203"/>
            <a:ext cx="5846005" cy="4332447"/>
            <a:chOff x="438990" y="593949"/>
            <a:chExt cx="8492923" cy="5992179"/>
          </a:xfrm>
        </p:grpSpPr>
        <p:pic>
          <p:nvPicPr>
            <p:cNvPr id="3" name="Picture 2">
              <a:extLst>
                <a:ext uri="{FF2B5EF4-FFF2-40B4-BE49-F238E27FC236}">
                  <a16:creationId xmlns:a16="http://schemas.microsoft.com/office/drawing/2014/main" id="{ED5F8A3B-306B-E747-829C-37767E91E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90" y="593949"/>
              <a:ext cx="8492923" cy="3132323"/>
            </a:xfrm>
            <a:prstGeom prst="rect">
              <a:avLst/>
            </a:prstGeom>
          </p:spPr>
        </p:pic>
        <p:pic>
          <p:nvPicPr>
            <p:cNvPr id="5" name="Picture 4">
              <a:extLst>
                <a:ext uri="{FF2B5EF4-FFF2-40B4-BE49-F238E27FC236}">
                  <a16:creationId xmlns:a16="http://schemas.microsoft.com/office/drawing/2014/main" id="{DB7D8691-5792-7044-A4A2-49D01FBFD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01" y="3454400"/>
              <a:ext cx="8491312" cy="3131728"/>
            </a:xfrm>
            <a:prstGeom prst="rect">
              <a:avLst/>
            </a:prstGeom>
          </p:spPr>
        </p:pic>
      </p:grpSp>
      <p:sp>
        <p:nvSpPr>
          <p:cNvPr id="7" name="Caribbean">
            <a:extLst>
              <a:ext uri="{FF2B5EF4-FFF2-40B4-BE49-F238E27FC236}">
                <a16:creationId xmlns:a16="http://schemas.microsoft.com/office/drawing/2014/main" id="{D8315DBE-BA72-9F4E-BCD6-1A07E799FCE5}"/>
              </a:ext>
            </a:extLst>
          </p:cNvPr>
          <p:cNvSpPr txBox="1"/>
          <p:nvPr/>
        </p:nvSpPr>
        <p:spPr>
          <a:xfrm>
            <a:off x="998630" y="683083"/>
            <a:ext cx="7630159"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4000"/>
            </a:lvl1pPr>
          </a:lstStyle>
          <a:p>
            <a:r>
              <a:rPr lang="en-US" sz="3200" dirty="0"/>
              <a:t>Heat Transport through the </a:t>
            </a:r>
            <a:r>
              <a:rPr lang="en-US" sz="3200" dirty="0" err="1"/>
              <a:t>Anegada</a:t>
            </a:r>
            <a:r>
              <a:rPr lang="en-US" sz="3200" dirty="0"/>
              <a:t> Passage</a:t>
            </a:r>
            <a:endParaRPr sz="3200" dirty="0"/>
          </a:p>
        </p:txBody>
      </p:sp>
      <p:sp>
        <p:nvSpPr>
          <p:cNvPr id="17" name="TextBox 16">
            <a:extLst>
              <a:ext uri="{FF2B5EF4-FFF2-40B4-BE49-F238E27FC236}">
                <a16:creationId xmlns:a16="http://schemas.microsoft.com/office/drawing/2014/main" id="{3A052691-950B-C44A-A9DD-BA5E9DBCA15C}"/>
              </a:ext>
            </a:extLst>
          </p:cNvPr>
          <p:cNvSpPr txBox="1"/>
          <p:nvPr/>
        </p:nvSpPr>
        <p:spPr>
          <a:xfrm>
            <a:off x="998630" y="5913885"/>
            <a:ext cx="7222939" cy="830997"/>
          </a:xfrm>
          <a:prstGeom prst="rect">
            <a:avLst/>
          </a:prstGeom>
          <a:noFill/>
        </p:spPr>
        <p:txBody>
          <a:bodyPr wrap="none" rtlCol="0">
            <a:spAutoFit/>
          </a:bodyPr>
          <a:lstStyle/>
          <a:p>
            <a:pPr algn="ctr"/>
            <a:r>
              <a:rPr lang="en-US" sz="2400" dirty="0"/>
              <a:t>The model heat transport through the channel has </a:t>
            </a:r>
          </a:p>
          <a:p>
            <a:pPr algn="ctr"/>
            <a:r>
              <a:rPr lang="en-US" sz="2400" dirty="0"/>
              <a:t>the opposite direction than the observed heat transport</a:t>
            </a:r>
          </a:p>
        </p:txBody>
      </p:sp>
      <p:grpSp>
        <p:nvGrpSpPr>
          <p:cNvPr id="21" name="Group 20">
            <a:extLst>
              <a:ext uri="{FF2B5EF4-FFF2-40B4-BE49-F238E27FC236}">
                <a16:creationId xmlns:a16="http://schemas.microsoft.com/office/drawing/2014/main" id="{1E1F6125-15A8-2A47-BAA2-1661C492FC78}"/>
              </a:ext>
            </a:extLst>
          </p:cNvPr>
          <p:cNvGrpSpPr/>
          <p:nvPr/>
        </p:nvGrpSpPr>
        <p:grpSpPr>
          <a:xfrm>
            <a:off x="6120246" y="2602155"/>
            <a:ext cx="2870608" cy="2318327"/>
            <a:chOff x="5994400" y="2532212"/>
            <a:chExt cx="3128072" cy="2446188"/>
          </a:xfrm>
        </p:grpSpPr>
        <p:sp>
          <p:nvSpPr>
            <p:cNvPr id="22" name="Rectangle 21">
              <a:extLst>
                <a:ext uri="{FF2B5EF4-FFF2-40B4-BE49-F238E27FC236}">
                  <a16:creationId xmlns:a16="http://schemas.microsoft.com/office/drawing/2014/main" id="{E72C45D0-B16C-A14A-B867-D359E4E054DC}"/>
                </a:ext>
              </a:extLst>
            </p:cNvPr>
            <p:cNvSpPr/>
            <p:nvPr/>
          </p:nvSpPr>
          <p:spPr>
            <a:xfrm>
              <a:off x="5994400" y="2532212"/>
              <a:ext cx="3128072" cy="24461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8B8762C-1EF2-DC48-8073-A6A76BA28681}"/>
                </a:ext>
              </a:extLst>
            </p:cNvPr>
            <p:cNvGrpSpPr/>
            <p:nvPr/>
          </p:nvGrpSpPr>
          <p:grpSpPr>
            <a:xfrm>
              <a:off x="6083300" y="2597375"/>
              <a:ext cx="2941624" cy="2301156"/>
              <a:chOff x="552254" y="431035"/>
              <a:chExt cx="5740400" cy="4302712"/>
            </a:xfrm>
          </p:grpSpPr>
          <p:pic>
            <p:nvPicPr>
              <p:cNvPr id="24" name="Picture 23">
                <a:extLst>
                  <a:ext uri="{FF2B5EF4-FFF2-40B4-BE49-F238E27FC236}">
                    <a16:creationId xmlns:a16="http://schemas.microsoft.com/office/drawing/2014/main" id="{22FC474D-2EBD-BB40-988F-7D83BC1AC04A}"/>
                  </a:ext>
                </a:extLst>
              </p:cNvPr>
              <p:cNvPicPr>
                <a:picLocks noChangeAspect="1"/>
              </p:cNvPicPr>
              <p:nvPr/>
            </p:nvPicPr>
            <p:blipFill rotWithShape="1">
              <a:blip r:embed="rId4"/>
              <a:srcRect t="12003" b="-926"/>
              <a:stretch/>
            </p:blipFill>
            <p:spPr>
              <a:xfrm>
                <a:off x="552254" y="431035"/>
                <a:ext cx="5740400" cy="4302712"/>
              </a:xfrm>
              <a:prstGeom prst="rect">
                <a:avLst/>
              </a:prstGeom>
            </p:spPr>
          </p:pic>
          <p:pic>
            <p:nvPicPr>
              <p:cNvPr id="25" name="Picture 24">
                <a:extLst>
                  <a:ext uri="{FF2B5EF4-FFF2-40B4-BE49-F238E27FC236}">
                    <a16:creationId xmlns:a16="http://schemas.microsoft.com/office/drawing/2014/main" id="{8BD884A9-F849-3D42-8A42-5406A407C98C}"/>
                  </a:ext>
                </a:extLst>
              </p:cNvPr>
              <p:cNvPicPr>
                <a:picLocks noChangeAspect="1"/>
              </p:cNvPicPr>
              <p:nvPr/>
            </p:nvPicPr>
            <p:blipFill rotWithShape="1">
              <a:blip r:embed="rId5"/>
              <a:srcRect l="64281" t="15191" r="4050" b="57482"/>
              <a:stretch/>
            </p:blipFill>
            <p:spPr>
              <a:xfrm>
                <a:off x="4307627" y="722043"/>
                <a:ext cx="1817881" cy="1322267"/>
              </a:xfrm>
              <a:prstGeom prst="rect">
                <a:avLst/>
              </a:prstGeom>
            </p:spPr>
          </p:pic>
        </p:grpSp>
      </p:grpSp>
      <p:cxnSp>
        <p:nvCxnSpPr>
          <p:cNvPr id="26" name="Straight Arrow Connector 25">
            <a:extLst>
              <a:ext uri="{FF2B5EF4-FFF2-40B4-BE49-F238E27FC236}">
                <a16:creationId xmlns:a16="http://schemas.microsoft.com/office/drawing/2014/main" id="{E0C7BB65-A606-4D47-B5D0-6912E258C6FB}"/>
              </a:ext>
            </a:extLst>
          </p:cNvPr>
          <p:cNvCxnSpPr>
            <a:cxnSpLocks/>
          </p:cNvCxnSpPr>
          <p:nvPr/>
        </p:nvCxnSpPr>
        <p:spPr>
          <a:xfrm>
            <a:off x="5675586" y="3761319"/>
            <a:ext cx="1753914"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14" name="Group 13">
            <a:extLst>
              <a:ext uri="{FF2B5EF4-FFF2-40B4-BE49-F238E27FC236}">
                <a16:creationId xmlns:a16="http://schemas.microsoft.com/office/drawing/2014/main" id="{2C5F5929-7752-FE4E-9BCF-45EE4A91B106}"/>
              </a:ext>
            </a:extLst>
          </p:cNvPr>
          <p:cNvGrpSpPr/>
          <p:nvPr/>
        </p:nvGrpSpPr>
        <p:grpSpPr>
          <a:xfrm>
            <a:off x="51682" y="48706"/>
            <a:ext cx="1389657" cy="671840"/>
            <a:chOff x="380999" y="3933091"/>
            <a:chExt cx="1389657" cy="671840"/>
          </a:xfrm>
        </p:grpSpPr>
        <p:sp>
          <p:nvSpPr>
            <p:cNvPr id="15" name="Rectangle 14">
              <a:extLst>
                <a:ext uri="{FF2B5EF4-FFF2-40B4-BE49-F238E27FC236}">
                  <a16:creationId xmlns:a16="http://schemas.microsoft.com/office/drawing/2014/main" id="{8DCED671-4B17-C142-A597-8CCFCB34B14F}"/>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715712E-30CD-9E47-9415-E304ED362ED1}"/>
                </a:ext>
              </a:extLst>
            </p:cNvPr>
            <p:cNvPicPr>
              <a:picLocks noChangeAspect="1"/>
            </p:cNvPicPr>
            <p:nvPr/>
          </p:nvPicPr>
          <p:blipFill>
            <a:blip r:embed="rId6"/>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2418523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97C1817-0902-1C4F-833C-1A0BCC9170FD}"/>
              </a:ext>
            </a:extLst>
          </p:cNvPr>
          <p:cNvGrpSpPr/>
          <p:nvPr/>
        </p:nvGrpSpPr>
        <p:grpSpPr>
          <a:xfrm>
            <a:off x="1288874" y="1108839"/>
            <a:ext cx="6642450" cy="4826000"/>
            <a:chOff x="1422400" y="1612900"/>
            <a:chExt cx="6642450" cy="4826000"/>
          </a:xfrm>
        </p:grpSpPr>
        <p:sp>
          <p:nvSpPr>
            <p:cNvPr id="14" name="Rectangle 13">
              <a:extLst>
                <a:ext uri="{FF2B5EF4-FFF2-40B4-BE49-F238E27FC236}">
                  <a16:creationId xmlns:a16="http://schemas.microsoft.com/office/drawing/2014/main" id="{22AB3783-192E-3F42-B790-117B7598B267}"/>
                </a:ext>
              </a:extLst>
            </p:cNvPr>
            <p:cNvSpPr/>
            <p:nvPr/>
          </p:nvSpPr>
          <p:spPr>
            <a:xfrm>
              <a:off x="1422400" y="1612900"/>
              <a:ext cx="6642450" cy="482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5FB6FE2-08B2-3D43-B12F-189972BEA0C9}"/>
                </a:ext>
              </a:extLst>
            </p:cNvPr>
            <p:cNvGrpSpPr/>
            <p:nvPr/>
          </p:nvGrpSpPr>
          <p:grpSpPr>
            <a:xfrm>
              <a:off x="1536700" y="1718579"/>
              <a:ext cx="6528150" cy="4606021"/>
              <a:chOff x="1218669" y="1047442"/>
              <a:chExt cx="7357287" cy="5379376"/>
            </a:xfrm>
          </p:grpSpPr>
          <p:pic>
            <p:nvPicPr>
              <p:cNvPr id="3" name="Picture 2">
                <a:extLst>
                  <a:ext uri="{FF2B5EF4-FFF2-40B4-BE49-F238E27FC236}">
                    <a16:creationId xmlns:a16="http://schemas.microsoft.com/office/drawing/2014/main" id="{29CBA6C0-25A3-2F44-9B10-433BF00AF96B}"/>
                  </a:ext>
                </a:extLst>
              </p:cNvPr>
              <p:cNvPicPr>
                <a:picLocks noChangeAspect="1"/>
              </p:cNvPicPr>
              <p:nvPr/>
            </p:nvPicPr>
            <p:blipFill rotWithShape="1">
              <a:blip r:embed="rId2">
                <a:extLst>
                  <a:ext uri="{28A0092B-C50C-407E-A947-70E740481C1C}">
                    <a14:useLocalDpi xmlns:a14="http://schemas.microsoft.com/office/drawing/2010/main" val="0"/>
                  </a:ext>
                </a:extLst>
              </a:blip>
              <a:srcRect l="7614" t="13538" b="3847"/>
              <a:stretch/>
            </p:blipFill>
            <p:spPr>
              <a:xfrm>
                <a:off x="1218669" y="1047442"/>
                <a:ext cx="7357287" cy="5379376"/>
              </a:xfrm>
              <a:prstGeom prst="rect">
                <a:avLst/>
              </a:prstGeom>
            </p:spPr>
          </p:pic>
          <p:pic>
            <p:nvPicPr>
              <p:cNvPr id="4" name="Picture 3">
                <a:extLst>
                  <a:ext uri="{FF2B5EF4-FFF2-40B4-BE49-F238E27FC236}">
                    <a16:creationId xmlns:a16="http://schemas.microsoft.com/office/drawing/2014/main" id="{561C6AEE-1311-214B-95F3-866A64DC3DE6}"/>
                  </a:ext>
                </a:extLst>
              </p:cNvPr>
              <p:cNvPicPr>
                <a:picLocks noChangeAspect="1"/>
              </p:cNvPicPr>
              <p:nvPr/>
            </p:nvPicPr>
            <p:blipFill>
              <a:blip r:embed="rId3"/>
              <a:stretch>
                <a:fillRect/>
              </a:stretch>
            </p:blipFill>
            <p:spPr>
              <a:xfrm>
                <a:off x="3602264" y="2507947"/>
                <a:ext cx="1862704" cy="473273"/>
              </a:xfrm>
              <a:prstGeom prst="rect">
                <a:avLst/>
              </a:prstGeom>
            </p:spPr>
          </p:pic>
          <p:pic>
            <p:nvPicPr>
              <p:cNvPr id="5" name="Picture 4">
                <a:extLst>
                  <a:ext uri="{FF2B5EF4-FFF2-40B4-BE49-F238E27FC236}">
                    <a16:creationId xmlns:a16="http://schemas.microsoft.com/office/drawing/2014/main" id="{CE83854C-4D8A-0A44-A942-84E6A1255938}"/>
                  </a:ext>
                </a:extLst>
              </p:cNvPr>
              <p:cNvPicPr>
                <a:picLocks noChangeAspect="1"/>
              </p:cNvPicPr>
              <p:nvPr/>
            </p:nvPicPr>
            <p:blipFill>
              <a:blip r:embed="rId3"/>
              <a:stretch>
                <a:fillRect/>
              </a:stretch>
            </p:blipFill>
            <p:spPr>
              <a:xfrm>
                <a:off x="2568725" y="4212076"/>
                <a:ext cx="1669852" cy="473273"/>
              </a:xfrm>
              <a:prstGeom prst="rect">
                <a:avLst/>
              </a:prstGeom>
            </p:spPr>
          </p:pic>
          <p:pic>
            <p:nvPicPr>
              <p:cNvPr id="6" name="Picture 5">
                <a:extLst>
                  <a:ext uri="{FF2B5EF4-FFF2-40B4-BE49-F238E27FC236}">
                    <a16:creationId xmlns:a16="http://schemas.microsoft.com/office/drawing/2014/main" id="{680D756E-286E-3143-B45C-25484F13A31D}"/>
                  </a:ext>
                </a:extLst>
              </p:cNvPr>
              <p:cNvPicPr>
                <a:picLocks noChangeAspect="1"/>
              </p:cNvPicPr>
              <p:nvPr/>
            </p:nvPicPr>
            <p:blipFill>
              <a:blip r:embed="rId3"/>
              <a:stretch>
                <a:fillRect/>
              </a:stretch>
            </p:blipFill>
            <p:spPr>
              <a:xfrm>
                <a:off x="4924579" y="4350522"/>
                <a:ext cx="1669852" cy="473273"/>
              </a:xfrm>
              <a:prstGeom prst="rect">
                <a:avLst/>
              </a:prstGeom>
            </p:spPr>
          </p:pic>
          <p:pic>
            <p:nvPicPr>
              <p:cNvPr id="7" name="Picture 6">
                <a:extLst>
                  <a:ext uri="{FF2B5EF4-FFF2-40B4-BE49-F238E27FC236}">
                    <a16:creationId xmlns:a16="http://schemas.microsoft.com/office/drawing/2014/main" id="{374E485B-04BD-DF43-A25E-CD9AB1DB05CF}"/>
                  </a:ext>
                </a:extLst>
              </p:cNvPr>
              <p:cNvPicPr>
                <a:picLocks noChangeAspect="1"/>
              </p:cNvPicPr>
              <p:nvPr/>
            </p:nvPicPr>
            <p:blipFill>
              <a:blip r:embed="rId3"/>
              <a:stretch>
                <a:fillRect/>
              </a:stretch>
            </p:blipFill>
            <p:spPr>
              <a:xfrm>
                <a:off x="6769510" y="2424986"/>
                <a:ext cx="1669852" cy="473273"/>
              </a:xfrm>
              <a:prstGeom prst="rect">
                <a:avLst/>
              </a:prstGeom>
            </p:spPr>
          </p:pic>
          <p:pic>
            <p:nvPicPr>
              <p:cNvPr id="8" name="Picture 7">
                <a:extLst>
                  <a:ext uri="{FF2B5EF4-FFF2-40B4-BE49-F238E27FC236}">
                    <a16:creationId xmlns:a16="http://schemas.microsoft.com/office/drawing/2014/main" id="{2A973086-A30C-2045-AAF8-9F6E0D3A643E}"/>
                  </a:ext>
                </a:extLst>
              </p:cNvPr>
              <p:cNvPicPr>
                <a:picLocks noChangeAspect="1"/>
              </p:cNvPicPr>
              <p:nvPr/>
            </p:nvPicPr>
            <p:blipFill>
              <a:blip r:embed="rId4"/>
              <a:stretch>
                <a:fillRect/>
              </a:stretch>
            </p:blipFill>
            <p:spPr>
              <a:xfrm>
                <a:off x="6856461" y="2451775"/>
                <a:ext cx="1473398" cy="446484"/>
              </a:xfrm>
              <a:prstGeom prst="rect">
                <a:avLst/>
              </a:prstGeom>
            </p:spPr>
          </p:pic>
          <p:pic>
            <p:nvPicPr>
              <p:cNvPr id="9" name="Picture 8">
                <a:extLst>
                  <a:ext uri="{FF2B5EF4-FFF2-40B4-BE49-F238E27FC236}">
                    <a16:creationId xmlns:a16="http://schemas.microsoft.com/office/drawing/2014/main" id="{5EDFB322-D427-4846-8A2D-07F31508C782}"/>
                  </a:ext>
                </a:extLst>
              </p:cNvPr>
              <p:cNvPicPr>
                <a:picLocks noChangeAspect="1"/>
              </p:cNvPicPr>
              <p:nvPr/>
            </p:nvPicPr>
            <p:blipFill>
              <a:blip r:embed="rId5"/>
              <a:stretch>
                <a:fillRect/>
              </a:stretch>
            </p:blipFill>
            <p:spPr>
              <a:xfrm>
                <a:off x="5027271" y="4363917"/>
                <a:ext cx="1464469" cy="446484"/>
              </a:xfrm>
              <a:prstGeom prst="rect">
                <a:avLst/>
              </a:prstGeom>
            </p:spPr>
          </p:pic>
          <p:pic>
            <p:nvPicPr>
              <p:cNvPr id="10" name="Picture 9">
                <a:extLst>
                  <a:ext uri="{FF2B5EF4-FFF2-40B4-BE49-F238E27FC236}">
                    <a16:creationId xmlns:a16="http://schemas.microsoft.com/office/drawing/2014/main" id="{FEA610FA-E3A7-6B45-B9B7-D9A7651F0570}"/>
                  </a:ext>
                </a:extLst>
              </p:cNvPr>
              <p:cNvPicPr>
                <a:picLocks noChangeAspect="1"/>
              </p:cNvPicPr>
              <p:nvPr/>
            </p:nvPicPr>
            <p:blipFill>
              <a:blip r:embed="rId6"/>
              <a:stretch>
                <a:fillRect/>
              </a:stretch>
            </p:blipFill>
            <p:spPr>
              <a:xfrm>
                <a:off x="2586584" y="4221186"/>
                <a:ext cx="1634133" cy="446484"/>
              </a:xfrm>
              <a:prstGeom prst="rect">
                <a:avLst/>
              </a:prstGeom>
            </p:spPr>
          </p:pic>
          <p:pic>
            <p:nvPicPr>
              <p:cNvPr id="11" name="Picture 10">
                <a:extLst>
                  <a:ext uri="{FF2B5EF4-FFF2-40B4-BE49-F238E27FC236}">
                    <a16:creationId xmlns:a16="http://schemas.microsoft.com/office/drawing/2014/main" id="{03D9228B-345A-1A4C-9B4A-A67FA9B16852}"/>
                  </a:ext>
                </a:extLst>
              </p:cNvPr>
              <p:cNvPicPr>
                <a:picLocks noChangeAspect="1"/>
              </p:cNvPicPr>
              <p:nvPr/>
            </p:nvPicPr>
            <p:blipFill>
              <a:blip r:embed="rId7"/>
              <a:stretch>
                <a:fillRect/>
              </a:stretch>
            </p:blipFill>
            <p:spPr>
              <a:xfrm>
                <a:off x="3716549" y="2543845"/>
                <a:ext cx="1634133" cy="446484"/>
              </a:xfrm>
              <a:prstGeom prst="rect">
                <a:avLst/>
              </a:prstGeom>
            </p:spPr>
          </p:pic>
        </p:grpSp>
      </p:grpSp>
      <p:sp>
        <p:nvSpPr>
          <p:cNvPr id="12" name="TextBox 11">
            <a:extLst>
              <a:ext uri="{FF2B5EF4-FFF2-40B4-BE49-F238E27FC236}">
                <a16:creationId xmlns:a16="http://schemas.microsoft.com/office/drawing/2014/main" id="{E5376E26-E4B8-1C40-8E24-365AA3AD84BE}"/>
              </a:ext>
            </a:extLst>
          </p:cNvPr>
          <p:cNvSpPr txBox="1"/>
          <p:nvPr/>
        </p:nvSpPr>
        <p:spPr>
          <a:xfrm>
            <a:off x="1065747" y="5936691"/>
            <a:ext cx="7088735" cy="830997"/>
          </a:xfrm>
          <a:prstGeom prst="rect">
            <a:avLst/>
          </a:prstGeom>
          <a:noFill/>
        </p:spPr>
        <p:txBody>
          <a:bodyPr wrap="none" rtlCol="0">
            <a:spAutoFit/>
          </a:bodyPr>
          <a:lstStyle/>
          <a:p>
            <a:pPr algn="ctr"/>
            <a:r>
              <a:rPr lang="en-US" sz="2400" dirty="0"/>
              <a:t>There is a heat flux into the Caribbean. </a:t>
            </a:r>
          </a:p>
          <a:p>
            <a:pPr algn="ctr"/>
            <a:r>
              <a:rPr lang="en-US" sz="2400" dirty="0"/>
              <a:t>The model estimates a heat flux leaving the Caribbean</a:t>
            </a:r>
          </a:p>
        </p:txBody>
      </p:sp>
      <p:sp>
        <p:nvSpPr>
          <p:cNvPr id="13" name="Caribbean">
            <a:extLst>
              <a:ext uri="{FF2B5EF4-FFF2-40B4-BE49-F238E27FC236}">
                <a16:creationId xmlns:a16="http://schemas.microsoft.com/office/drawing/2014/main" id="{A6A05F85-7383-2E48-8710-4F1BFED9B457}"/>
              </a:ext>
            </a:extLst>
          </p:cNvPr>
          <p:cNvSpPr txBox="1"/>
          <p:nvPr/>
        </p:nvSpPr>
        <p:spPr>
          <a:xfrm>
            <a:off x="1473957" y="43197"/>
            <a:ext cx="6617210" cy="1057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4000"/>
            </a:lvl1pPr>
          </a:lstStyle>
          <a:p>
            <a:pPr algn="ctr"/>
            <a:r>
              <a:rPr lang="en-US" sz="3200" dirty="0"/>
              <a:t>Accumulative Heat Transport through </a:t>
            </a:r>
          </a:p>
          <a:p>
            <a:pPr algn="ctr"/>
            <a:r>
              <a:rPr lang="en-US" sz="3200" dirty="0"/>
              <a:t>the </a:t>
            </a:r>
            <a:r>
              <a:rPr lang="en-US" sz="3200" dirty="0" err="1"/>
              <a:t>Anegada</a:t>
            </a:r>
            <a:r>
              <a:rPr lang="en-US" sz="3200" dirty="0"/>
              <a:t> Passage</a:t>
            </a:r>
            <a:endParaRPr sz="3200" dirty="0"/>
          </a:p>
        </p:txBody>
      </p:sp>
      <p:grpSp>
        <p:nvGrpSpPr>
          <p:cNvPr id="18" name="Group 17">
            <a:extLst>
              <a:ext uri="{FF2B5EF4-FFF2-40B4-BE49-F238E27FC236}">
                <a16:creationId xmlns:a16="http://schemas.microsoft.com/office/drawing/2014/main" id="{2BB228B2-C5CC-664B-8E8D-0D91335BB5D9}"/>
              </a:ext>
            </a:extLst>
          </p:cNvPr>
          <p:cNvGrpSpPr/>
          <p:nvPr/>
        </p:nvGrpSpPr>
        <p:grpSpPr>
          <a:xfrm>
            <a:off x="51682" y="48706"/>
            <a:ext cx="1389657" cy="671840"/>
            <a:chOff x="380999" y="3933091"/>
            <a:chExt cx="1389657" cy="671840"/>
          </a:xfrm>
        </p:grpSpPr>
        <p:sp>
          <p:nvSpPr>
            <p:cNvPr id="19" name="Rectangle 18">
              <a:extLst>
                <a:ext uri="{FF2B5EF4-FFF2-40B4-BE49-F238E27FC236}">
                  <a16:creationId xmlns:a16="http://schemas.microsoft.com/office/drawing/2014/main" id="{4ED88CF0-B61A-4E44-9D72-E4C92F0B71DD}"/>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AE0F898-DF00-2546-ADDD-CD6B8E6B1EE6}"/>
                </a:ext>
              </a:extLst>
            </p:cNvPr>
            <p:cNvPicPr>
              <a:picLocks noChangeAspect="1"/>
            </p:cNvPicPr>
            <p:nvPr/>
          </p:nvPicPr>
          <p:blipFill>
            <a:blip r:embed="rId8"/>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52324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CDC857-0C62-E646-9FA9-67820E6A4CBC}"/>
              </a:ext>
            </a:extLst>
          </p:cNvPr>
          <p:cNvPicPr>
            <a:picLocks noChangeAspect="1"/>
          </p:cNvPicPr>
          <p:nvPr/>
        </p:nvPicPr>
        <p:blipFill>
          <a:blip r:embed="rId2"/>
          <a:stretch>
            <a:fillRect/>
          </a:stretch>
        </p:blipFill>
        <p:spPr>
          <a:xfrm>
            <a:off x="1650161" y="4795677"/>
            <a:ext cx="5824766" cy="2015947"/>
          </a:xfrm>
          <a:prstGeom prst="rect">
            <a:avLst/>
          </a:prstGeom>
        </p:spPr>
      </p:pic>
      <p:grpSp>
        <p:nvGrpSpPr>
          <p:cNvPr id="12" name="Group 11">
            <a:extLst>
              <a:ext uri="{FF2B5EF4-FFF2-40B4-BE49-F238E27FC236}">
                <a16:creationId xmlns:a16="http://schemas.microsoft.com/office/drawing/2014/main" id="{4A99E5FF-939D-624C-AAB9-60CCDA3C0053}"/>
              </a:ext>
            </a:extLst>
          </p:cNvPr>
          <p:cNvGrpSpPr/>
          <p:nvPr/>
        </p:nvGrpSpPr>
        <p:grpSpPr>
          <a:xfrm>
            <a:off x="5968999" y="2608641"/>
            <a:ext cx="3069963" cy="2306259"/>
            <a:chOff x="5994400" y="2532212"/>
            <a:chExt cx="3128072" cy="2446188"/>
          </a:xfrm>
        </p:grpSpPr>
        <p:sp>
          <p:nvSpPr>
            <p:cNvPr id="14" name="Rectangle 13">
              <a:extLst>
                <a:ext uri="{FF2B5EF4-FFF2-40B4-BE49-F238E27FC236}">
                  <a16:creationId xmlns:a16="http://schemas.microsoft.com/office/drawing/2014/main" id="{3DF5FADB-B62B-D34B-B578-959D27D7719F}"/>
                </a:ext>
              </a:extLst>
            </p:cNvPr>
            <p:cNvSpPr/>
            <p:nvPr/>
          </p:nvSpPr>
          <p:spPr>
            <a:xfrm>
              <a:off x="5994400" y="2532212"/>
              <a:ext cx="3128072" cy="2446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EF6E466-467A-C841-B5CD-15EBC8A2F2E2}"/>
                </a:ext>
              </a:extLst>
            </p:cNvPr>
            <p:cNvGrpSpPr/>
            <p:nvPr/>
          </p:nvGrpSpPr>
          <p:grpSpPr>
            <a:xfrm>
              <a:off x="6083300" y="2597375"/>
              <a:ext cx="2941624" cy="2301156"/>
              <a:chOff x="552254" y="431035"/>
              <a:chExt cx="5740400" cy="4302712"/>
            </a:xfrm>
          </p:grpSpPr>
          <p:pic>
            <p:nvPicPr>
              <p:cNvPr id="17" name="Picture 16">
                <a:extLst>
                  <a:ext uri="{FF2B5EF4-FFF2-40B4-BE49-F238E27FC236}">
                    <a16:creationId xmlns:a16="http://schemas.microsoft.com/office/drawing/2014/main" id="{5ED1B717-EFAC-BE4B-AB2B-D24108837D4F}"/>
                  </a:ext>
                </a:extLst>
              </p:cNvPr>
              <p:cNvPicPr>
                <a:picLocks noChangeAspect="1"/>
              </p:cNvPicPr>
              <p:nvPr/>
            </p:nvPicPr>
            <p:blipFill rotWithShape="1">
              <a:blip r:embed="rId3"/>
              <a:srcRect t="12003" b="-926"/>
              <a:stretch/>
            </p:blipFill>
            <p:spPr>
              <a:xfrm>
                <a:off x="552254" y="431035"/>
                <a:ext cx="5740400" cy="4302712"/>
              </a:xfrm>
              <a:prstGeom prst="rect">
                <a:avLst/>
              </a:prstGeom>
            </p:spPr>
          </p:pic>
          <p:pic>
            <p:nvPicPr>
              <p:cNvPr id="18" name="Picture 17">
                <a:extLst>
                  <a:ext uri="{FF2B5EF4-FFF2-40B4-BE49-F238E27FC236}">
                    <a16:creationId xmlns:a16="http://schemas.microsoft.com/office/drawing/2014/main" id="{776A418D-756A-3140-AA5F-6972749561B3}"/>
                  </a:ext>
                </a:extLst>
              </p:cNvPr>
              <p:cNvPicPr>
                <a:picLocks noChangeAspect="1"/>
              </p:cNvPicPr>
              <p:nvPr/>
            </p:nvPicPr>
            <p:blipFill rotWithShape="1">
              <a:blip r:embed="rId4"/>
              <a:srcRect l="64281" t="15191" r="4050" b="57482"/>
              <a:stretch/>
            </p:blipFill>
            <p:spPr>
              <a:xfrm>
                <a:off x="4307627" y="722043"/>
                <a:ext cx="1817881" cy="1322267"/>
              </a:xfrm>
              <a:prstGeom prst="rect">
                <a:avLst/>
              </a:prstGeom>
            </p:spPr>
          </p:pic>
        </p:grpSp>
      </p:grpSp>
      <p:pic>
        <p:nvPicPr>
          <p:cNvPr id="13" name="Picture 12">
            <a:extLst>
              <a:ext uri="{FF2B5EF4-FFF2-40B4-BE49-F238E27FC236}">
                <a16:creationId xmlns:a16="http://schemas.microsoft.com/office/drawing/2014/main" id="{AD6501D6-2059-2B4A-90BD-16EC6BBF7457}"/>
              </a:ext>
            </a:extLst>
          </p:cNvPr>
          <p:cNvPicPr>
            <a:picLocks noChangeAspect="1"/>
          </p:cNvPicPr>
          <p:nvPr/>
        </p:nvPicPr>
        <p:blipFill>
          <a:blip r:embed="rId5"/>
          <a:stretch>
            <a:fillRect/>
          </a:stretch>
        </p:blipFill>
        <p:spPr>
          <a:xfrm>
            <a:off x="1645340" y="769876"/>
            <a:ext cx="5929520" cy="2052203"/>
          </a:xfrm>
          <a:prstGeom prst="rect">
            <a:avLst/>
          </a:prstGeom>
        </p:spPr>
      </p:pic>
      <p:pic>
        <p:nvPicPr>
          <p:cNvPr id="15" name="Picture 14">
            <a:extLst>
              <a:ext uri="{FF2B5EF4-FFF2-40B4-BE49-F238E27FC236}">
                <a16:creationId xmlns:a16="http://schemas.microsoft.com/office/drawing/2014/main" id="{2E6E9283-4BCC-BA44-AA82-835D82173D62}"/>
              </a:ext>
            </a:extLst>
          </p:cNvPr>
          <p:cNvPicPr>
            <a:picLocks noChangeAspect="1"/>
          </p:cNvPicPr>
          <p:nvPr/>
        </p:nvPicPr>
        <p:blipFill>
          <a:blip r:embed="rId6"/>
          <a:stretch>
            <a:fillRect/>
          </a:stretch>
        </p:blipFill>
        <p:spPr>
          <a:xfrm>
            <a:off x="81642" y="2809762"/>
            <a:ext cx="5737991" cy="1985915"/>
          </a:xfrm>
          <a:prstGeom prst="rect">
            <a:avLst/>
          </a:prstGeom>
        </p:spPr>
      </p:pic>
      <p:cxnSp>
        <p:nvCxnSpPr>
          <p:cNvPr id="20" name="Straight Arrow Connector 19">
            <a:extLst>
              <a:ext uri="{FF2B5EF4-FFF2-40B4-BE49-F238E27FC236}">
                <a16:creationId xmlns:a16="http://schemas.microsoft.com/office/drawing/2014/main" id="{3381DC2B-BB19-1D40-8B1F-AC2E8930D845}"/>
              </a:ext>
            </a:extLst>
          </p:cNvPr>
          <p:cNvCxnSpPr>
            <a:cxnSpLocks/>
          </p:cNvCxnSpPr>
          <p:nvPr/>
        </p:nvCxnSpPr>
        <p:spPr>
          <a:xfrm flipV="1">
            <a:off x="6255845" y="3958893"/>
            <a:ext cx="1306331" cy="105454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0FE625BB-37A1-F548-9B60-EC88DD75BA61}"/>
              </a:ext>
            </a:extLst>
          </p:cNvPr>
          <p:cNvCxnSpPr>
            <a:cxnSpLocks/>
          </p:cNvCxnSpPr>
          <p:nvPr/>
        </p:nvCxnSpPr>
        <p:spPr>
          <a:xfrm>
            <a:off x="6411951" y="2608641"/>
            <a:ext cx="1115353" cy="87488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E7F07EEB-529C-874A-B318-11FA2FED0EC5}"/>
              </a:ext>
            </a:extLst>
          </p:cNvPr>
          <p:cNvCxnSpPr>
            <a:cxnSpLocks/>
          </p:cNvCxnSpPr>
          <p:nvPr/>
        </p:nvCxnSpPr>
        <p:spPr>
          <a:xfrm>
            <a:off x="5854505" y="3735482"/>
            <a:ext cx="1563696"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9" name="Thermal-Wind Balance Using ng487 and ng291">
            <a:extLst>
              <a:ext uri="{FF2B5EF4-FFF2-40B4-BE49-F238E27FC236}">
                <a16:creationId xmlns:a16="http://schemas.microsoft.com/office/drawing/2014/main" id="{5B584309-EF3E-1549-9F5B-E32AB3AAFF3E}"/>
              </a:ext>
            </a:extLst>
          </p:cNvPr>
          <p:cNvSpPr txBox="1"/>
          <p:nvPr/>
        </p:nvSpPr>
        <p:spPr>
          <a:xfrm>
            <a:off x="1807569" y="79320"/>
            <a:ext cx="5605061"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600"/>
            </a:lvl1pPr>
          </a:lstStyle>
          <a:p>
            <a:pPr algn="ctr"/>
            <a:r>
              <a:rPr lang="en-US" sz="3200" dirty="0"/>
              <a:t>Reconstruction of Velocity Profile</a:t>
            </a:r>
          </a:p>
        </p:txBody>
      </p:sp>
      <p:grpSp>
        <p:nvGrpSpPr>
          <p:cNvPr id="23" name="Group 22">
            <a:extLst>
              <a:ext uri="{FF2B5EF4-FFF2-40B4-BE49-F238E27FC236}">
                <a16:creationId xmlns:a16="http://schemas.microsoft.com/office/drawing/2014/main" id="{4F10279B-E4EC-684F-AFDC-3772F0F27D93}"/>
              </a:ext>
            </a:extLst>
          </p:cNvPr>
          <p:cNvGrpSpPr/>
          <p:nvPr/>
        </p:nvGrpSpPr>
        <p:grpSpPr>
          <a:xfrm>
            <a:off x="51682" y="48706"/>
            <a:ext cx="1389657" cy="671840"/>
            <a:chOff x="380999" y="3933091"/>
            <a:chExt cx="1389657" cy="671840"/>
          </a:xfrm>
        </p:grpSpPr>
        <p:sp>
          <p:nvSpPr>
            <p:cNvPr id="24" name="Rectangle 23">
              <a:extLst>
                <a:ext uri="{FF2B5EF4-FFF2-40B4-BE49-F238E27FC236}">
                  <a16:creationId xmlns:a16="http://schemas.microsoft.com/office/drawing/2014/main" id="{247B3A54-8B92-D648-A70A-8C604D8C18D2}"/>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4ED5F296-52D4-6040-A40E-06B2E8142F39}"/>
                </a:ext>
              </a:extLst>
            </p:cNvPr>
            <p:cNvPicPr>
              <a:picLocks noChangeAspect="1"/>
            </p:cNvPicPr>
            <p:nvPr/>
          </p:nvPicPr>
          <p:blipFill>
            <a:blip r:embed="rId7"/>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4063434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thermal_wind_calculation_2018-08-23 12:00:00.png" descr="thermal_wind_calculation_2018-08-23 12:00:00.png"/>
          <p:cNvPicPr>
            <a:picLocks noChangeAspect="1"/>
          </p:cNvPicPr>
          <p:nvPr/>
        </p:nvPicPr>
        <p:blipFill>
          <a:blip r:embed="rId2">
            <a:extLst/>
          </a:blip>
          <a:stretch>
            <a:fillRect/>
          </a:stretch>
        </p:blipFill>
        <p:spPr>
          <a:xfrm>
            <a:off x="329113" y="3600899"/>
            <a:ext cx="3871769" cy="3006735"/>
          </a:xfrm>
          <a:prstGeom prst="rect">
            <a:avLst/>
          </a:prstGeom>
          <a:ln w="12700">
            <a:miter lim="400000"/>
          </a:ln>
        </p:spPr>
      </p:pic>
      <p:sp>
        <p:nvSpPr>
          <p:cNvPr id="134" name="Line"/>
          <p:cNvSpPr/>
          <p:nvPr/>
        </p:nvSpPr>
        <p:spPr>
          <a:xfrm>
            <a:off x="4146535" y="5417842"/>
            <a:ext cx="835082" cy="0"/>
          </a:xfrm>
          <a:prstGeom prst="line">
            <a:avLst/>
          </a:prstGeom>
          <a:ln w="25400">
            <a:solidFill>
              <a:schemeClr val="tx1"/>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35" name="Shifted"/>
          <p:cNvSpPr txBox="1"/>
          <p:nvPr/>
        </p:nvSpPr>
        <p:spPr>
          <a:xfrm>
            <a:off x="4229191" y="4982326"/>
            <a:ext cx="734881"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dirty="0"/>
              <a:t>Shifted</a:t>
            </a:r>
          </a:p>
        </p:txBody>
      </p:sp>
      <p:sp>
        <p:nvSpPr>
          <p:cNvPr id="136" name="Line"/>
          <p:cNvSpPr/>
          <p:nvPr/>
        </p:nvSpPr>
        <p:spPr>
          <a:xfrm>
            <a:off x="2157390" y="5458829"/>
            <a:ext cx="904200" cy="1"/>
          </a:xfrm>
          <a:prstGeom prst="line">
            <a:avLst/>
          </a:prstGeom>
          <a:ln w="25400">
            <a:solidFill>
              <a:srgbClr val="000000"/>
            </a:solidFill>
            <a:miter lim="400000"/>
            <a:headEnd type="arrow" w="med" len="med"/>
            <a:tailEnd type="arrow" w="med" len="med"/>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37" name="Shift"/>
          <p:cNvSpPr txBox="1"/>
          <p:nvPr/>
        </p:nvSpPr>
        <p:spPr>
          <a:xfrm>
            <a:off x="2303666" y="5068707"/>
            <a:ext cx="500138"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dirty="0">
                <a:solidFill>
                  <a:schemeClr val="bg1"/>
                </a:solidFill>
              </a:rPr>
              <a:t>Shift</a:t>
            </a:r>
          </a:p>
        </p:txBody>
      </p:sp>
      <p:pic>
        <p:nvPicPr>
          <p:cNvPr id="138" name="thermal_wind_shifted_calculation_2018-08-23 12:00:00.png" descr="thermal_wind_shifted_calculation_2018-08-23 12:00:00.png"/>
          <p:cNvPicPr>
            <a:picLocks noChangeAspect="1"/>
          </p:cNvPicPr>
          <p:nvPr/>
        </p:nvPicPr>
        <p:blipFill>
          <a:blip r:embed="rId3">
            <a:extLst/>
          </a:blip>
          <a:stretch>
            <a:fillRect/>
          </a:stretch>
        </p:blipFill>
        <p:spPr>
          <a:xfrm>
            <a:off x="4999762" y="3600898"/>
            <a:ext cx="3871770" cy="3006735"/>
          </a:xfrm>
          <a:prstGeom prst="rect">
            <a:avLst/>
          </a:prstGeom>
          <a:ln w="12700">
            <a:miter lim="400000"/>
          </a:ln>
        </p:spPr>
      </p:pic>
      <p:grpSp>
        <p:nvGrpSpPr>
          <p:cNvPr id="15" name="Group 14">
            <a:extLst>
              <a:ext uri="{FF2B5EF4-FFF2-40B4-BE49-F238E27FC236}">
                <a16:creationId xmlns:a16="http://schemas.microsoft.com/office/drawing/2014/main" id="{622D3E09-C3A9-F34E-9AC5-834557FADF2D}"/>
              </a:ext>
            </a:extLst>
          </p:cNvPr>
          <p:cNvGrpSpPr/>
          <p:nvPr/>
        </p:nvGrpSpPr>
        <p:grpSpPr>
          <a:xfrm>
            <a:off x="2911465" y="681224"/>
            <a:ext cx="3370332" cy="2747776"/>
            <a:chOff x="5994400" y="2532212"/>
            <a:chExt cx="3128072" cy="2446188"/>
          </a:xfrm>
        </p:grpSpPr>
        <p:sp>
          <p:nvSpPr>
            <p:cNvPr id="16" name="Rectangle 15">
              <a:extLst>
                <a:ext uri="{FF2B5EF4-FFF2-40B4-BE49-F238E27FC236}">
                  <a16:creationId xmlns:a16="http://schemas.microsoft.com/office/drawing/2014/main" id="{E97FD065-A708-644E-ABCD-49B6DD48A770}"/>
                </a:ext>
              </a:extLst>
            </p:cNvPr>
            <p:cNvSpPr/>
            <p:nvPr/>
          </p:nvSpPr>
          <p:spPr>
            <a:xfrm>
              <a:off x="5994400" y="2532212"/>
              <a:ext cx="3128072" cy="24461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696800A-BA5F-454D-B67A-1AB461E1C8A7}"/>
                </a:ext>
              </a:extLst>
            </p:cNvPr>
            <p:cNvGrpSpPr/>
            <p:nvPr/>
          </p:nvGrpSpPr>
          <p:grpSpPr>
            <a:xfrm>
              <a:off x="6083300" y="2597375"/>
              <a:ext cx="2941624" cy="2301156"/>
              <a:chOff x="552254" y="431035"/>
              <a:chExt cx="5740400" cy="4302712"/>
            </a:xfrm>
          </p:grpSpPr>
          <p:pic>
            <p:nvPicPr>
              <p:cNvPr id="18" name="Picture 17">
                <a:extLst>
                  <a:ext uri="{FF2B5EF4-FFF2-40B4-BE49-F238E27FC236}">
                    <a16:creationId xmlns:a16="http://schemas.microsoft.com/office/drawing/2014/main" id="{CB338F98-5219-3C4F-9577-7F98F12E7225}"/>
                  </a:ext>
                </a:extLst>
              </p:cNvPr>
              <p:cNvPicPr>
                <a:picLocks noChangeAspect="1"/>
              </p:cNvPicPr>
              <p:nvPr/>
            </p:nvPicPr>
            <p:blipFill rotWithShape="1">
              <a:blip r:embed="rId4"/>
              <a:srcRect t="12003" b="-926"/>
              <a:stretch/>
            </p:blipFill>
            <p:spPr>
              <a:xfrm>
                <a:off x="552254" y="431035"/>
                <a:ext cx="5740400" cy="4302712"/>
              </a:xfrm>
              <a:prstGeom prst="rect">
                <a:avLst/>
              </a:prstGeom>
            </p:spPr>
          </p:pic>
          <p:pic>
            <p:nvPicPr>
              <p:cNvPr id="19" name="Picture 18">
                <a:extLst>
                  <a:ext uri="{FF2B5EF4-FFF2-40B4-BE49-F238E27FC236}">
                    <a16:creationId xmlns:a16="http://schemas.microsoft.com/office/drawing/2014/main" id="{143C1FD7-3B2D-B448-B45F-15D0EF0C4471}"/>
                  </a:ext>
                </a:extLst>
              </p:cNvPr>
              <p:cNvPicPr>
                <a:picLocks noChangeAspect="1"/>
              </p:cNvPicPr>
              <p:nvPr/>
            </p:nvPicPr>
            <p:blipFill rotWithShape="1">
              <a:blip r:embed="rId5"/>
              <a:srcRect l="64281" t="15191" r="4050" b="57482"/>
              <a:stretch/>
            </p:blipFill>
            <p:spPr>
              <a:xfrm>
                <a:off x="4307627" y="722043"/>
                <a:ext cx="1817881" cy="1322267"/>
              </a:xfrm>
              <a:prstGeom prst="rect">
                <a:avLst/>
              </a:prstGeom>
            </p:spPr>
          </p:pic>
        </p:grpSp>
      </p:grpSp>
      <p:sp>
        <p:nvSpPr>
          <p:cNvPr id="24" name="Thermal-Wind Balance Using ng487 and ng291">
            <a:extLst>
              <a:ext uri="{FF2B5EF4-FFF2-40B4-BE49-F238E27FC236}">
                <a16:creationId xmlns:a16="http://schemas.microsoft.com/office/drawing/2014/main" id="{10E95888-B21B-274F-8800-6AE206086274}"/>
              </a:ext>
            </a:extLst>
          </p:cNvPr>
          <p:cNvSpPr txBox="1"/>
          <p:nvPr/>
        </p:nvSpPr>
        <p:spPr>
          <a:xfrm>
            <a:off x="1807569" y="79320"/>
            <a:ext cx="5605061"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600"/>
            </a:lvl1pPr>
          </a:lstStyle>
          <a:p>
            <a:pPr algn="ctr"/>
            <a:r>
              <a:rPr lang="en-US" sz="3200" dirty="0"/>
              <a:t>Reconstruction of Velocity Profile</a:t>
            </a:r>
          </a:p>
        </p:txBody>
      </p:sp>
      <p:grpSp>
        <p:nvGrpSpPr>
          <p:cNvPr id="20" name="Group 19">
            <a:extLst>
              <a:ext uri="{FF2B5EF4-FFF2-40B4-BE49-F238E27FC236}">
                <a16:creationId xmlns:a16="http://schemas.microsoft.com/office/drawing/2014/main" id="{2B9E0FED-5244-DF4B-91F7-9F6C376F6B00}"/>
              </a:ext>
            </a:extLst>
          </p:cNvPr>
          <p:cNvGrpSpPr/>
          <p:nvPr/>
        </p:nvGrpSpPr>
        <p:grpSpPr>
          <a:xfrm>
            <a:off x="51682" y="48706"/>
            <a:ext cx="1389657" cy="671840"/>
            <a:chOff x="380999" y="3933091"/>
            <a:chExt cx="1389657" cy="671840"/>
          </a:xfrm>
        </p:grpSpPr>
        <p:sp>
          <p:nvSpPr>
            <p:cNvPr id="21" name="Rectangle 20">
              <a:extLst>
                <a:ext uri="{FF2B5EF4-FFF2-40B4-BE49-F238E27FC236}">
                  <a16:creationId xmlns:a16="http://schemas.microsoft.com/office/drawing/2014/main" id="{F6915EFA-9736-794D-80A7-D16727B4CBF7}"/>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7CEF037-DD6B-2243-89EF-A87A3A488BEE}"/>
                </a:ext>
              </a:extLst>
            </p:cNvPr>
            <p:cNvPicPr>
              <a:picLocks noChangeAspect="1"/>
            </p:cNvPicPr>
            <p:nvPr/>
          </p:nvPicPr>
          <p:blipFill>
            <a:blip r:embed="rId6"/>
            <a:stretch>
              <a:fillRect/>
            </a:stretch>
          </p:blipFill>
          <p:spPr>
            <a:xfrm>
              <a:off x="432374" y="3981837"/>
              <a:ext cx="1289448" cy="564647"/>
            </a:xfrm>
            <a:prstGeom prst="rect">
              <a:avLst/>
            </a:prstGeom>
          </p:spPr>
        </p:pic>
      </p:grpSp>
      <p:sp>
        <p:nvSpPr>
          <p:cNvPr id="2" name="TextBox 1">
            <a:extLst>
              <a:ext uri="{FF2B5EF4-FFF2-40B4-BE49-F238E27FC236}">
                <a16:creationId xmlns:a16="http://schemas.microsoft.com/office/drawing/2014/main" id="{FFF81D0B-D7C9-9047-A7CB-5556A37FCC6F}"/>
              </a:ext>
            </a:extLst>
          </p:cNvPr>
          <p:cNvSpPr txBox="1"/>
          <p:nvPr/>
        </p:nvSpPr>
        <p:spPr>
          <a:xfrm>
            <a:off x="582179" y="2385177"/>
            <a:ext cx="2281394" cy="954107"/>
          </a:xfrm>
          <a:prstGeom prst="rect">
            <a:avLst/>
          </a:prstGeom>
          <a:noFill/>
        </p:spPr>
        <p:txBody>
          <a:bodyPr wrap="none" rtlCol="0">
            <a:spAutoFit/>
          </a:bodyPr>
          <a:lstStyle/>
          <a:p>
            <a:pPr algn="ctr"/>
            <a:r>
              <a:rPr lang="en-US" sz="2800" dirty="0"/>
              <a:t>Thermal-Wind</a:t>
            </a:r>
          </a:p>
          <a:p>
            <a:pPr algn="ctr"/>
            <a:r>
              <a:rPr lang="en-US" sz="2800" dirty="0"/>
              <a:t>Balance</a:t>
            </a:r>
          </a:p>
        </p:txBody>
      </p:sp>
    </p:spTree>
    <p:extLst>
      <p:ext uri="{BB962C8B-B14F-4D97-AF65-F5344CB8AC3E}">
        <p14:creationId xmlns:p14="http://schemas.microsoft.com/office/powerpoint/2010/main" val="296937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4434C-63A6-3144-B54B-D1304C092F2B}"/>
              </a:ext>
            </a:extLst>
          </p:cNvPr>
          <p:cNvPicPr>
            <a:picLocks noChangeAspect="1"/>
          </p:cNvPicPr>
          <p:nvPr/>
        </p:nvPicPr>
        <p:blipFill>
          <a:blip r:embed="rId3"/>
          <a:stretch>
            <a:fillRect/>
          </a:stretch>
        </p:blipFill>
        <p:spPr>
          <a:xfrm>
            <a:off x="1451123" y="1282515"/>
            <a:ext cx="6241754" cy="4258263"/>
          </a:xfrm>
          <a:prstGeom prst="rect">
            <a:avLst/>
          </a:prstGeom>
        </p:spPr>
      </p:pic>
      <p:sp>
        <p:nvSpPr>
          <p:cNvPr id="3" name="TextBox 2">
            <a:extLst>
              <a:ext uri="{FF2B5EF4-FFF2-40B4-BE49-F238E27FC236}">
                <a16:creationId xmlns:a16="http://schemas.microsoft.com/office/drawing/2014/main" id="{761314DC-EA0B-C944-9216-8EA323561960}"/>
              </a:ext>
            </a:extLst>
          </p:cNvPr>
          <p:cNvSpPr txBox="1"/>
          <p:nvPr/>
        </p:nvSpPr>
        <p:spPr>
          <a:xfrm>
            <a:off x="2235046" y="69829"/>
            <a:ext cx="4673908" cy="1200329"/>
          </a:xfrm>
          <a:prstGeom prst="rect">
            <a:avLst/>
          </a:prstGeom>
          <a:noFill/>
        </p:spPr>
        <p:txBody>
          <a:bodyPr wrap="none" rtlCol="0">
            <a:spAutoFit/>
          </a:bodyPr>
          <a:lstStyle/>
          <a:p>
            <a:pPr algn="ctr"/>
            <a:r>
              <a:rPr lang="en-US" sz="3600" dirty="0"/>
              <a:t>Mexico Beach </a:t>
            </a:r>
          </a:p>
          <a:p>
            <a:pPr algn="ctr"/>
            <a:r>
              <a:rPr lang="en-US" sz="3600" dirty="0"/>
              <a:t>After Hurricane Michael</a:t>
            </a:r>
          </a:p>
        </p:txBody>
      </p:sp>
      <p:sp>
        <p:nvSpPr>
          <p:cNvPr id="4" name="TextBox 3">
            <a:extLst>
              <a:ext uri="{FF2B5EF4-FFF2-40B4-BE49-F238E27FC236}">
                <a16:creationId xmlns:a16="http://schemas.microsoft.com/office/drawing/2014/main" id="{DAC9C3CF-F456-454F-9565-BF412C492976}"/>
              </a:ext>
            </a:extLst>
          </p:cNvPr>
          <p:cNvSpPr txBox="1"/>
          <p:nvPr/>
        </p:nvSpPr>
        <p:spPr>
          <a:xfrm>
            <a:off x="2270549" y="5540778"/>
            <a:ext cx="4679101"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Category 4 at landfall</a:t>
            </a:r>
          </a:p>
          <a:p>
            <a:pPr marL="285750" indent="-285750">
              <a:buFont typeface="Arial" panose="020B0604020202020204" pitchFamily="34" charset="0"/>
              <a:buChar char="•"/>
            </a:pPr>
            <a:r>
              <a:rPr lang="en-US" sz="2400" dirty="0"/>
              <a:t>Storm surge 7.7 feet</a:t>
            </a:r>
          </a:p>
          <a:p>
            <a:pPr marL="285750" indent="-285750">
              <a:buFont typeface="Arial" panose="020B0604020202020204" pitchFamily="34" charset="0"/>
              <a:buChar char="•"/>
            </a:pPr>
            <a:r>
              <a:rPr lang="en-US" sz="2400" dirty="0"/>
              <a:t>Total cost estimated as $16 billion</a:t>
            </a:r>
          </a:p>
        </p:txBody>
      </p:sp>
      <p:grpSp>
        <p:nvGrpSpPr>
          <p:cNvPr id="10" name="Group 9">
            <a:extLst>
              <a:ext uri="{FF2B5EF4-FFF2-40B4-BE49-F238E27FC236}">
                <a16:creationId xmlns:a16="http://schemas.microsoft.com/office/drawing/2014/main" id="{CC59FBE9-D73A-A84F-9AFC-319BFF05E35B}"/>
              </a:ext>
            </a:extLst>
          </p:cNvPr>
          <p:cNvGrpSpPr/>
          <p:nvPr/>
        </p:nvGrpSpPr>
        <p:grpSpPr>
          <a:xfrm>
            <a:off x="51682" y="48706"/>
            <a:ext cx="1389657" cy="671840"/>
            <a:chOff x="380999" y="3933091"/>
            <a:chExt cx="1389657" cy="671840"/>
          </a:xfrm>
        </p:grpSpPr>
        <p:sp>
          <p:nvSpPr>
            <p:cNvPr id="11" name="Rectangle 10">
              <a:extLst>
                <a:ext uri="{FF2B5EF4-FFF2-40B4-BE49-F238E27FC236}">
                  <a16:creationId xmlns:a16="http://schemas.microsoft.com/office/drawing/2014/main" id="{C49E4D5B-72DF-B147-99DB-2955833C07E2}"/>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2E5C17-736C-454A-AC7F-4B43AFA035D1}"/>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147721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F1E2AD-A3D6-0847-B8AA-113CFB6664C5}"/>
              </a:ext>
            </a:extLst>
          </p:cNvPr>
          <p:cNvPicPr>
            <a:picLocks noChangeAspect="1"/>
          </p:cNvPicPr>
          <p:nvPr/>
        </p:nvPicPr>
        <p:blipFill rotWithShape="1">
          <a:blip r:embed="rId2"/>
          <a:srcRect b="49763"/>
          <a:stretch/>
        </p:blipFill>
        <p:spPr>
          <a:xfrm>
            <a:off x="1065119" y="832528"/>
            <a:ext cx="7156450" cy="2696388"/>
          </a:xfrm>
          <a:prstGeom prst="rect">
            <a:avLst/>
          </a:prstGeom>
        </p:spPr>
      </p:pic>
      <p:sp>
        <p:nvSpPr>
          <p:cNvPr id="4" name="TextBox 3">
            <a:extLst>
              <a:ext uri="{FF2B5EF4-FFF2-40B4-BE49-F238E27FC236}">
                <a16:creationId xmlns:a16="http://schemas.microsoft.com/office/drawing/2014/main" id="{61A949DF-AE2C-8A4E-ADB7-4203AA5FA8A2}"/>
              </a:ext>
            </a:extLst>
          </p:cNvPr>
          <p:cNvSpPr txBox="1"/>
          <p:nvPr/>
        </p:nvSpPr>
        <p:spPr>
          <a:xfrm>
            <a:off x="998630" y="3663960"/>
            <a:ext cx="7222939" cy="1200329"/>
          </a:xfrm>
          <a:prstGeom prst="rect">
            <a:avLst/>
          </a:prstGeom>
          <a:noFill/>
        </p:spPr>
        <p:txBody>
          <a:bodyPr wrap="none" rtlCol="0">
            <a:spAutoFit/>
          </a:bodyPr>
          <a:lstStyle/>
          <a:p>
            <a:pPr algn="ctr"/>
            <a:r>
              <a:rPr lang="en-US" sz="2400" dirty="0"/>
              <a:t>After taking into account the vertical profile of velocity, </a:t>
            </a:r>
          </a:p>
          <a:p>
            <a:pPr algn="ctr"/>
            <a:r>
              <a:rPr lang="en-US" sz="2400" dirty="0"/>
              <a:t>the model heat transport through the channel has </a:t>
            </a:r>
          </a:p>
          <a:p>
            <a:pPr algn="ctr"/>
            <a:r>
              <a:rPr lang="en-US" sz="2400" dirty="0"/>
              <a:t>the opposite direction than the observed heat transport</a:t>
            </a:r>
          </a:p>
        </p:txBody>
      </p:sp>
      <p:sp>
        <p:nvSpPr>
          <p:cNvPr id="5" name="TextBox 4">
            <a:extLst>
              <a:ext uri="{FF2B5EF4-FFF2-40B4-BE49-F238E27FC236}">
                <a16:creationId xmlns:a16="http://schemas.microsoft.com/office/drawing/2014/main" id="{078CDD7C-C421-CD4B-8356-B07546E2C782}"/>
              </a:ext>
            </a:extLst>
          </p:cNvPr>
          <p:cNvSpPr txBox="1"/>
          <p:nvPr/>
        </p:nvSpPr>
        <p:spPr>
          <a:xfrm>
            <a:off x="631062" y="5435569"/>
            <a:ext cx="7958076" cy="1077218"/>
          </a:xfrm>
          <a:prstGeom prst="rect">
            <a:avLst/>
          </a:prstGeom>
          <a:noFill/>
        </p:spPr>
        <p:txBody>
          <a:bodyPr wrap="none" rtlCol="0">
            <a:spAutoFit/>
          </a:bodyPr>
          <a:lstStyle/>
          <a:p>
            <a:pPr algn="ctr"/>
            <a:r>
              <a:rPr lang="en-US" sz="3200" dirty="0"/>
              <a:t>Affect the heat content and ultimately the SST </a:t>
            </a:r>
          </a:p>
          <a:p>
            <a:pPr algn="ctr"/>
            <a:r>
              <a:rPr lang="en-US" sz="3200" dirty="0"/>
              <a:t>under hurricanes </a:t>
            </a:r>
          </a:p>
        </p:txBody>
      </p:sp>
      <p:sp>
        <p:nvSpPr>
          <p:cNvPr id="6" name="Line">
            <a:extLst>
              <a:ext uri="{FF2B5EF4-FFF2-40B4-BE49-F238E27FC236}">
                <a16:creationId xmlns:a16="http://schemas.microsoft.com/office/drawing/2014/main" id="{0C978245-25D9-DB41-8A32-D0AD2E26AA7D}"/>
              </a:ext>
            </a:extLst>
          </p:cNvPr>
          <p:cNvSpPr/>
          <p:nvPr/>
        </p:nvSpPr>
        <p:spPr>
          <a:xfrm flipH="1">
            <a:off x="4609011" y="4883765"/>
            <a:ext cx="0" cy="589889"/>
          </a:xfrm>
          <a:prstGeom prst="line">
            <a:avLst/>
          </a:prstGeom>
          <a:ln w="25400">
            <a:solidFill>
              <a:schemeClr val="tx1"/>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grpSp>
        <p:nvGrpSpPr>
          <p:cNvPr id="7" name="Group 6">
            <a:extLst>
              <a:ext uri="{FF2B5EF4-FFF2-40B4-BE49-F238E27FC236}">
                <a16:creationId xmlns:a16="http://schemas.microsoft.com/office/drawing/2014/main" id="{96A355D2-ECCD-244B-A90F-F8C4D413049A}"/>
              </a:ext>
            </a:extLst>
          </p:cNvPr>
          <p:cNvGrpSpPr/>
          <p:nvPr/>
        </p:nvGrpSpPr>
        <p:grpSpPr>
          <a:xfrm>
            <a:off x="51682" y="48706"/>
            <a:ext cx="1389657" cy="671840"/>
            <a:chOff x="380999" y="3933091"/>
            <a:chExt cx="1389657" cy="671840"/>
          </a:xfrm>
        </p:grpSpPr>
        <p:sp>
          <p:nvSpPr>
            <p:cNvPr id="9" name="Rectangle 8">
              <a:extLst>
                <a:ext uri="{FF2B5EF4-FFF2-40B4-BE49-F238E27FC236}">
                  <a16:creationId xmlns:a16="http://schemas.microsoft.com/office/drawing/2014/main" id="{659ABE78-6DAF-E34E-8CA7-DB9413F5620C}"/>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7B9B476-DF8F-B848-A56E-2FC81C0B1AA2}"/>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403805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9BFB36-96D5-A24D-AEBC-922E4D1FAD11}"/>
              </a:ext>
            </a:extLst>
          </p:cNvPr>
          <p:cNvSpPr txBox="1"/>
          <p:nvPr/>
        </p:nvSpPr>
        <p:spPr>
          <a:xfrm>
            <a:off x="3479021" y="119587"/>
            <a:ext cx="2262158" cy="584775"/>
          </a:xfrm>
          <a:prstGeom prst="rect">
            <a:avLst/>
          </a:prstGeom>
          <a:noFill/>
        </p:spPr>
        <p:txBody>
          <a:bodyPr wrap="none" rtlCol="0">
            <a:spAutoFit/>
          </a:bodyPr>
          <a:lstStyle/>
          <a:p>
            <a:r>
              <a:rPr lang="en-US" sz="3200" dirty="0"/>
              <a:t>Conclusions </a:t>
            </a:r>
          </a:p>
        </p:txBody>
      </p:sp>
      <p:sp>
        <p:nvSpPr>
          <p:cNvPr id="3" name="TextBox 2">
            <a:extLst>
              <a:ext uri="{FF2B5EF4-FFF2-40B4-BE49-F238E27FC236}">
                <a16:creationId xmlns:a16="http://schemas.microsoft.com/office/drawing/2014/main" id="{251CCCD3-8CB8-7241-94AD-078F9D02CB94}"/>
              </a:ext>
            </a:extLst>
          </p:cNvPr>
          <p:cNvSpPr txBox="1"/>
          <p:nvPr/>
        </p:nvSpPr>
        <p:spPr>
          <a:xfrm>
            <a:off x="50422" y="2740177"/>
            <a:ext cx="9119356" cy="3785652"/>
          </a:xfrm>
          <a:prstGeom prst="rect">
            <a:avLst/>
          </a:prstGeom>
          <a:noFill/>
        </p:spPr>
        <p:txBody>
          <a:bodyPr wrap="none" rtlCol="0">
            <a:spAutoFit/>
          </a:bodyPr>
          <a:lstStyle/>
          <a:p>
            <a:pPr marL="342900" indent="-342900">
              <a:buFont typeface="Arial" panose="020B0604020202020204" pitchFamily="34" charset="0"/>
              <a:buChar char="•"/>
            </a:pPr>
            <a:r>
              <a:rPr lang="en-US" sz="2400" dirty="0"/>
              <a:t>The length of the assimilation cycle has to be short enough to be </a:t>
            </a:r>
          </a:p>
          <a:p>
            <a:r>
              <a:rPr lang="en-US" sz="2400" dirty="0"/>
              <a:t>     able to capture the rapid ocean response during a hurricane</a:t>
            </a:r>
          </a:p>
          <a:p>
            <a:pPr marL="342900" indent="-342900">
              <a:buFont typeface="Arial" panose="020B0604020202020204" pitchFamily="34" charset="0"/>
              <a:buChar char="•"/>
            </a:pPr>
            <a:r>
              <a:rPr lang="en-US" sz="2400" dirty="0"/>
              <a:t>The data assimilation ahead of a storm is critical to ensure that the</a:t>
            </a:r>
          </a:p>
          <a:p>
            <a:r>
              <a:rPr lang="en-US" sz="2400" dirty="0"/>
              <a:t>     model has the right initial vertical stratification</a:t>
            </a:r>
          </a:p>
          <a:p>
            <a:pPr marL="342900" indent="-342900">
              <a:buFont typeface="Arial" panose="020B0604020202020204" pitchFamily="34" charset="0"/>
              <a:buChar char="•"/>
            </a:pPr>
            <a:r>
              <a:rPr lang="en-US" sz="2400" dirty="0"/>
              <a:t>The ocean models underneath the NOAA hurricane forecast models </a:t>
            </a:r>
          </a:p>
          <a:p>
            <a:r>
              <a:rPr lang="en-US" sz="2400" dirty="0"/>
              <a:t>     for hurricane Michael have a thermocline that is too shallow</a:t>
            </a:r>
          </a:p>
          <a:p>
            <a:pPr marL="342900" indent="-342900">
              <a:buFont typeface="Arial" panose="020B0604020202020204" pitchFamily="34" charset="0"/>
              <a:buChar char="•"/>
            </a:pPr>
            <a:r>
              <a:rPr lang="en-US" sz="2400" dirty="0"/>
              <a:t>There is a positive heat transport into the Caribbean Ocean during </a:t>
            </a:r>
          </a:p>
          <a:p>
            <a:r>
              <a:rPr lang="en-US" sz="2400" dirty="0"/>
              <a:t>     the hurricane season 2018. GOFS 3.1 does not capture this positive </a:t>
            </a:r>
          </a:p>
          <a:p>
            <a:r>
              <a:rPr lang="en-US" sz="2400" dirty="0"/>
              <a:t>     heat transport. This can have consequences for the modeled</a:t>
            </a:r>
          </a:p>
          <a:p>
            <a:r>
              <a:rPr lang="en-US" sz="2400" dirty="0"/>
              <a:t>     available heat content to storms and vertical stratification in this area</a:t>
            </a:r>
          </a:p>
        </p:txBody>
      </p:sp>
      <p:sp>
        <p:nvSpPr>
          <p:cNvPr id="4" name="TextBox 3">
            <a:extLst>
              <a:ext uri="{FF2B5EF4-FFF2-40B4-BE49-F238E27FC236}">
                <a16:creationId xmlns:a16="http://schemas.microsoft.com/office/drawing/2014/main" id="{125F7D84-ED13-A24C-91BC-57F01D5EE68C}"/>
              </a:ext>
            </a:extLst>
          </p:cNvPr>
          <p:cNvSpPr txBox="1"/>
          <p:nvPr/>
        </p:nvSpPr>
        <p:spPr>
          <a:xfrm>
            <a:off x="594370" y="704362"/>
            <a:ext cx="8031460" cy="1938992"/>
          </a:xfrm>
          <a:prstGeom prst="rect">
            <a:avLst/>
          </a:prstGeom>
          <a:noFill/>
        </p:spPr>
        <p:txBody>
          <a:bodyPr wrap="square" rtlCol="0">
            <a:spAutoFit/>
          </a:bodyPr>
          <a:lstStyle/>
          <a:p>
            <a:pPr algn="ctr"/>
            <a:r>
              <a:rPr lang="en-US" sz="2400" dirty="0"/>
              <a:t>We identify areas where the data assimilative ocean model GOFS 3.1 and two ocean models underneath hurricane forecasting models can improve in order to correctly capture key ocean processes, SST and vertical stratification, that affect hurricane intensity  </a:t>
            </a:r>
          </a:p>
        </p:txBody>
      </p:sp>
      <p:grpSp>
        <p:nvGrpSpPr>
          <p:cNvPr id="7" name="Group 6">
            <a:extLst>
              <a:ext uri="{FF2B5EF4-FFF2-40B4-BE49-F238E27FC236}">
                <a16:creationId xmlns:a16="http://schemas.microsoft.com/office/drawing/2014/main" id="{C66D799A-FA55-8249-9BA4-DB8087833DC5}"/>
              </a:ext>
            </a:extLst>
          </p:cNvPr>
          <p:cNvGrpSpPr/>
          <p:nvPr/>
        </p:nvGrpSpPr>
        <p:grpSpPr>
          <a:xfrm>
            <a:off x="51682" y="48706"/>
            <a:ext cx="1389657" cy="671840"/>
            <a:chOff x="380999" y="3933091"/>
            <a:chExt cx="1389657" cy="671840"/>
          </a:xfrm>
        </p:grpSpPr>
        <p:sp>
          <p:nvSpPr>
            <p:cNvPr id="8" name="Rectangle 7">
              <a:extLst>
                <a:ext uri="{FF2B5EF4-FFF2-40B4-BE49-F238E27FC236}">
                  <a16:creationId xmlns:a16="http://schemas.microsoft.com/office/drawing/2014/main" id="{8C159B26-2494-6E45-86B1-0C8CD9F83FBB}"/>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4CF8077-5E6E-3748-B9F0-FB52154C0078}"/>
                </a:ext>
              </a:extLst>
            </p:cNvPr>
            <p:cNvPicPr>
              <a:picLocks noChangeAspect="1"/>
            </p:cNvPicPr>
            <p:nvPr/>
          </p:nvPicPr>
          <p:blipFill>
            <a:blip r:embed="rId2"/>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3767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F4C09A-BDDA-0743-AC6B-107E2D19BAC6}"/>
              </a:ext>
            </a:extLst>
          </p:cNvPr>
          <p:cNvSpPr/>
          <p:nvPr/>
        </p:nvSpPr>
        <p:spPr>
          <a:xfrm>
            <a:off x="712748" y="644990"/>
            <a:ext cx="4628687" cy="461665"/>
          </a:xfrm>
          <a:prstGeom prst="rect">
            <a:avLst/>
          </a:prstGeom>
        </p:spPr>
        <p:txBody>
          <a:bodyPr wrap="square">
            <a:spAutoFit/>
          </a:bodyPr>
          <a:lstStyle/>
          <a:p>
            <a:pPr marL="285750" indent="-285750">
              <a:buFont typeface="Arial" panose="020B0604020202020204" pitchFamily="34" charset="0"/>
              <a:buChar char="•"/>
            </a:pPr>
            <a:r>
              <a:rPr lang="en-US" sz="2400" dirty="0"/>
              <a:t>Ongoing collaboration with NCEP</a:t>
            </a:r>
          </a:p>
        </p:txBody>
      </p:sp>
      <p:sp>
        <p:nvSpPr>
          <p:cNvPr id="3" name="Rectangle 2">
            <a:extLst>
              <a:ext uri="{FF2B5EF4-FFF2-40B4-BE49-F238E27FC236}">
                <a16:creationId xmlns:a16="http://schemas.microsoft.com/office/drawing/2014/main" id="{915DA76F-A6A7-6A41-99DB-90B20F076CDB}"/>
              </a:ext>
            </a:extLst>
          </p:cNvPr>
          <p:cNvSpPr/>
          <p:nvPr/>
        </p:nvSpPr>
        <p:spPr>
          <a:xfrm>
            <a:off x="2365639" y="88539"/>
            <a:ext cx="4488921" cy="584775"/>
          </a:xfrm>
          <a:prstGeom prst="rect">
            <a:avLst/>
          </a:prstGeom>
        </p:spPr>
        <p:txBody>
          <a:bodyPr wrap="none">
            <a:spAutoFit/>
          </a:bodyPr>
          <a:lstStyle/>
          <a:p>
            <a:r>
              <a:rPr lang="en-US" sz="3200" dirty="0"/>
              <a:t>Ongoing and Future Work</a:t>
            </a:r>
          </a:p>
        </p:txBody>
      </p:sp>
      <p:grpSp>
        <p:nvGrpSpPr>
          <p:cNvPr id="12" name="Group 11">
            <a:extLst>
              <a:ext uri="{FF2B5EF4-FFF2-40B4-BE49-F238E27FC236}">
                <a16:creationId xmlns:a16="http://schemas.microsoft.com/office/drawing/2014/main" id="{E447E409-69D9-4B4B-A875-A12BD4876C81}"/>
              </a:ext>
            </a:extLst>
          </p:cNvPr>
          <p:cNvGrpSpPr/>
          <p:nvPr/>
        </p:nvGrpSpPr>
        <p:grpSpPr>
          <a:xfrm>
            <a:off x="730986" y="1759281"/>
            <a:ext cx="7530410" cy="4961716"/>
            <a:chOff x="967559" y="948142"/>
            <a:chExt cx="7530410" cy="4961716"/>
          </a:xfrm>
        </p:grpSpPr>
        <p:sp>
          <p:nvSpPr>
            <p:cNvPr id="13" name="Rectangle 12">
              <a:extLst>
                <a:ext uri="{FF2B5EF4-FFF2-40B4-BE49-F238E27FC236}">
                  <a16:creationId xmlns:a16="http://schemas.microsoft.com/office/drawing/2014/main" id="{8E525711-D579-9847-9814-C71B5551D66E}"/>
                </a:ext>
              </a:extLst>
            </p:cNvPr>
            <p:cNvSpPr/>
            <p:nvPr/>
          </p:nvSpPr>
          <p:spPr>
            <a:xfrm>
              <a:off x="7583569" y="948142"/>
              <a:ext cx="914400" cy="49617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FCDC085-5189-4941-A9D9-0FC8048083FC}"/>
                </a:ext>
              </a:extLst>
            </p:cNvPr>
            <p:cNvGrpSpPr/>
            <p:nvPr/>
          </p:nvGrpSpPr>
          <p:grpSpPr>
            <a:xfrm>
              <a:off x="967559" y="948142"/>
              <a:ext cx="7530410" cy="4961716"/>
              <a:chOff x="967559" y="948142"/>
              <a:chExt cx="7530410" cy="4961716"/>
            </a:xfrm>
          </p:grpSpPr>
          <p:sp>
            <p:nvSpPr>
              <p:cNvPr id="15" name="Rectangle 14">
                <a:extLst>
                  <a:ext uri="{FF2B5EF4-FFF2-40B4-BE49-F238E27FC236}">
                    <a16:creationId xmlns:a16="http://schemas.microsoft.com/office/drawing/2014/main" id="{B5216FA5-1009-E847-AEFF-18A6F4051E85}"/>
                  </a:ext>
                </a:extLst>
              </p:cNvPr>
              <p:cNvSpPr/>
              <p:nvPr/>
            </p:nvSpPr>
            <p:spPr>
              <a:xfrm>
                <a:off x="978711" y="948142"/>
                <a:ext cx="914400" cy="16539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29301F6-7F89-6946-AB2D-6A874FE4940D}"/>
                  </a:ext>
                </a:extLst>
              </p:cNvPr>
              <p:cNvGrpSpPr/>
              <p:nvPr/>
            </p:nvGrpSpPr>
            <p:grpSpPr>
              <a:xfrm>
                <a:off x="967559" y="948142"/>
                <a:ext cx="7530410" cy="4961716"/>
                <a:chOff x="864422" y="582007"/>
                <a:chExt cx="7525761" cy="5037013"/>
              </a:xfrm>
            </p:grpSpPr>
            <p:grpSp>
              <p:nvGrpSpPr>
                <p:cNvPr id="17" name="Group 16">
                  <a:extLst>
                    <a:ext uri="{FF2B5EF4-FFF2-40B4-BE49-F238E27FC236}">
                      <a16:creationId xmlns:a16="http://schemas.microsoft.com/office/drawing/2014/main" id="{A8064E0F-E9A1-4F49-9917-586666BCFAEF}"/>
                    </a:ext>
                  </a:extLst>
                </p:cNvPr>
                <p:cNvGrpSpPr/>
                <p:nvPr/>
              </p:nvGrpSpPr>
              <p:grpSpPr>
                <a:xfrm>
                  <a:off x="864422" y="582007"/>
                  <a:ext cx="7525761" cy="3592612"/>
                  <a:chOff x="693394" y="256184"/>
                  <a:chExt cx="8243011" cy="3838785"/>
                </a:xfrm>
              </p:grpSpPr>
              <p:pic>
                <p:nvPicPr>
                  <p:cNvPr id="20" name="Picture 19">
                    <a:extLst>
                      <a:ext uri="{FF2B5EF4-FFF2-40B4-BE49-F238E27FC236}">
                        <a16:creationId xmlns:a16="http://schemas.microsoft.com/office/drawing/2014/main" id="{59E0BF29-2AF0-E049-8E6E-102ECC650285}"/>
                      </a:ext>
                    </a:extLst>
                  </p:cNvPr>
                  <p:cNvPicPr>
                    <a:picLocks noChangeAspect="1"/>
                  </p:cNvPicPr>
                  <p:nvPr/>
                </p:nvPicPr>
                <p:blipFill rotWithShape="1">
                  <a:blip r:embed="rId2"/>
                  <a:srcRect l="-649" r="9383" b="17755"/>
                  <a:stretch/>
                </p:blipFill>
                <p:spPr>
                  <a:xfrm>
                    <a:off x="693394" y="256184"/>
                    <a:ext cx="7485403" cy="1704797"/>
                  </a:xfrm>
                  <a:prstGeom prst="rect">
                    <a:avLst/>
                  </a:prstGeom>
                </p:spPr>
              </p:pic>
              <p:pic>
                <p:nvPicPr>
                  <p:cNvPr id="21" name="Picture 20">
                    <a:extLst>
                      <a:ext uri="{FF2B5EF4-FFF2-40B4-BE49-F238E27FC236}">
                        <a16:creationId xmlns:a16="http://schemas.microsoft.com/office/drawing/2014/main" id="{34950707-67CD-F944-9EB1-F0123A7625D0}"/>
                      </a:ext>
                    </a:extLst>
                  </p:cNvPr>
                  <p:cNvPicPr>
                    <a:picLocks noChangeAspect="1"/>
                  </p:cNvPicPr>
                  <p:nvPr/>
                </p:nvPicPr>
                <p:blipFill rotWithShape="1">
                  <a:blip r:embed="rId3"/>
                  <a:srcRect l="90619"/>
                  <a:stretch/>
                </p:blipFill>
                <p:spPr>
                  <a:xfrm>
                    <a:off x="8178797" y="2050269"/>
                    <a:ext cx="757608" cy="2044700"/>
                  </a:xfrm>
                  <a:prstGeom prst="rect">
                    <a:avLst/>
                  </a:prstGeom>
                </p:spPr>
              </p:pic>
            </p:grpSp>
            <p:pic>
              <p:nvPicPr>
                <p:cNvPr id="18" name="Picture 17">
                  <a:extLst>
                    <a:ext uri="{FF2B5EF4-FFF2-40B4-BE49-F238E27FC236}">
                      <a16:creationId xmlns:a16="http://schemas.microsoft.com/office/drawing/2014/main" id="{B9B90F0F-ACD6-344F-B36B-E400280E777F}"/>
                    </a:ext>
                  </a:extLst>
                </p:cNvPr>
                <p:cNvPicPr>
                  <a:picLocks noChangeAspect="1"/>
                </p:cNvPicPr>
                <p:nvPr/>
              </p:nvPicPr>
              <p:blipFill rotWithShape="1">
                <a:blip r:embed="rId4"/>
                <a:srcRect t="1" r="10545" b="17891"/>
                <a:stretch/>
              </p:blipFill>
              <p:spPr>
                <a:xfrm>
                  <a:off x="875568" y="2141374"/>
                  <a:ext cx="6822928" cy="1572768"/>
                </a:xfrm>
                <a:prstGeom prst="rect">
                  <a:avLst/>
                </a:prstGeom>
              </p:spPr>
            </p:pic>
            <p:pic>
              <p:nvPicPr>
                <p:cNvPr id="19" name="Picture 18">
                  <a:extLst>
                    <a:ext uri="{FF2B5EF4-FFF2-40B4-BE49-F238E27FC236}">
                      <a16:creationId xmlns:a16="http://schemas.microsoft.com/office/drawing/2014/main" id="{23BD78A8-EA64-064D-824E-C88515F8C7C1}"/>
                    </a:ext>
                  </a:extLst>
                </p:cNvPr>
                <p:cNvPicPr>
                  <a:picLocks noChangeAspect="1"/>
                </p:cNvPicPr>
                <p:nvPr/>
              </p:nvPicPr>
              <p:blipFill rotWithShape="1">
                <a:blip r:embed="rId5"/>
                <a:srcRect r="10545"/>
                <a:stretch/>
              </p:blipFill>
              <p:spPr>
                <a:xfrm>
                  <a:off x="875567" y="3714142"/>
                  <a:ext cx="6822929" cy="1904878"/>
                </a:xfrm>
                <a:prstGeom prst="rect">
                  <a:avLst/>
                </a:prstGeom>
              </p:spPr>
            </p:pic>
          </p:grpSp>
        </p:grpSp>
      </p:grpSp>
      <p:sp>
        <p:nvSpPr>
          <p:cNvPr id="22" name="Rectangle 21">
            <a:extLst>
              <a:ext uri="{FF2B5EF4-FFF2-40B4-BE49-F238E27FC236}">
                <a16:creationId xmlns:a16="http://schemas.microsoft.com/office/drawing/2014/main" id="{786835CD-0039-454E-A6D8-2D78378B3B95}"/>
              </a:ext>
            </a:extLst>
          </p:cNvPr>
          <p:cNvSpPr/>
          <p:nvPr/>
        </p:nvSpPr>
        <p:spPr>
          <a:xfrm>
            <a:off x="3512394" y="1325941"/>
            <a:ext cx="2195409" cy="369332"/>
          </a:xfrm>
          <a:prstGeom prst="rect">
            <a:avLst/>
          </a:prstGeom>
        </p:spPr>
        <p:txBody>
          <a:bodyPr wrap="none">
            <a:spAutoFit/>
          </a:bodyPr>
          <a:lstStyle/>
          <a:p>
            <a:r>
              <a:rPr lang="en-US" dirty="0">
                <a:solidFill>
                  <a:srgbClr val="FFFFFF"/>
                </a:solidFill>
                <a:effectLst/>
                <a:latin typeface="Calibri" panose="020F0502020204030204" pitchFamily="34" charset="0"/>
                <a:cs typeface="Calibri" panose="020F0502020204030204" pitchFamily="34" charset="0"/>
              </a:rPr>
              <a:t>2018100718 Forecast</a:t>
            </a:r>
          </a:p>
        </p:txBody>
      </p:sp>
      <p:sp>
        <p:nvSpPr>
          <p:cNvPr id="23" name="Rectangle 22">
            <a:extLst>
              <a:ext uri="{FF2B5EF4-FFF2-40B4-BE49-F238E27FC236}">
                <a16:creationId xmlns:a16="http://schemas.microsoft.com/office/drawing/2014/main" id="{4D2581A4-3581-434A-B503-7CFE3ADF5A68}"/>
              </a:ext>
            </a:extLst>
          </p:cNvPr>
          <p:cNvSpPr/>
          <p:nvPr/>
        </p:nvSpPr>
        <p:spPr>
          <a:xfrm>
            <a:off x="6854560" y="928284"/>
            <a:ext cx="2480262" cy="830997"/>
          </a:xfrm>
          <a:prstGeom prst="rect">
            <a:avLst/>
          </a:prstGeom>
        </p:spPr>
        <p:txBody>
          <a:bodyPr wrap="square">
            <a:spAutoFit/>
          </a:bodyPr>
          <a:lstStyle/>
          <a:p>
            <a:pPr algn="ctr"/>
            <a:r>
              <a:rPr lang="en-US" sz="2400" dirty="0" err="1"/>
              <a:t>Avichal</a:t>
            </a:r>
            <a:r>
              <a:rPr lang="en-US" sz="2400" dirty="0"/>
              <a:t> </a:t>
            </a:r>
            <a:r>
              <a:rPr lang="en-US" sz="2400" dirty="0" err="1"/>
              <a:t>Mehra</a:t>
            </a:r>
            <a:endParaRPr lang="en-US" sz="2400" dirty="0"/>
          </a:p>
          <a:p>
            <a:pPr algn="ctr"/>
            <a:r>
              <a:rPr lang="en-US" sz="2400" dirty="0"/>
              <a:t>Hyun-Sook Kim </a:t>
            </a:r>
          </a:p>
        </p:txBody>
      </p:sp>
      <p:grpSp>
        <p:nvGrpSpPr>
          <p:cNvPr id="24" name="Group 23">
            <a:extLst>
              <a:ext uri="{FF2B5EF4-FFF2-40B4-BE49-F238E27FC236}">
                <a16:creationId xmlns:a16="http://schemas.microsoft.com/office/drawing/2014/main" id="{B7FC81CA-BADC-5440-BEAD-44FFFCD14527}"/>
              </a:ext>
            </a:extLst>
          </p:cNvPr>
          <p:cNvGrpSpPr>
            <a:grpSpLocks/>
          </p:cNvGrpSpPr>
          <p:nvPr/>
        </p:nvGrpSpPr>
        <p:grpSpPr bwMode="auto">
          <a:xfrm>
            <a:off x="7723605" y="177891"/>
            <a:ext cx="1016682" cy="697931"/>
            <a:chOff x="4118" y="3074"/>
            <a:chExt cx="1488" cy="946"/>
          </a:xfrm>
        </p:grpSpPr>
        <p:sp>
          <p:nvSpPr>
            <p:cNvPr id="25" name="Oval 24">
              <a:extLst>
                <a:ext uri="{FF2B5EF4-FFF2-40B4-BE49-F238E27FC236}">
                  <a16:creationId xmlns:a16="http://schemas.microsoft.com/office/drawing/2014/main" id="{C8E5997C-111D-3C4E-B8C6-7804FC491451}"/>
                </a:ext>
              </a:extLst>
            </p:cNvPr>
            <p:cNvSpPr>
              <a:spLocks noChangeArrowheads="1"/>
            </p:cNvSpPr>
            <p:nvPr/>
          </p:nvSpPr>
          <p:spPr bwMode="auto">
            <a:xfrm>
              <a:off x="4118" y="3074"/>
              <a:ext cx="1488" cy="946"/>
            </a:xfrm>
            <a:prstGeom prst="ellipse">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endParaRPr lang="en-US" sz="1800"/>
            </a:p>
          </p:txBody>
        </p:sp>
        <p:pic>
          <p:nvPicPr>
            <p:cNvPr id="26" name="Picture 25" descr="ncep_logo">
              <a:extLst>
                <a:ext uri="{FF2B5EF4-FFF2-40B4-BE49-F238E27FC236}">
                  <a16:creationId xmlns:a16="http://schemas.microsoft.com/office/drawing/2014/main" id="{C89274B8-D927-CC4C-8AB6-641764A209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3" y="3131"/>
              <a:ext cx="1405" cy="8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17095AA2-D72F-6E43-A132-46356000C4A1}"/>
              </a:ext>
            </a:extLst>
          </p:cNvPr>
          <p:cNvGrpSpPr/>
          <p:nvPr/>
        </p:nvGrpSpPr>
        <p:grpSpPr>
          <a:xfrm>
            <a:off x="51682" y="48706"/>
            <a:ext cx="1389657" cy="671840"/>
            <a:chOff x="380999" y="3933091"/>
            <a:chExt cx="1389657" cy="671840"/>
          </a:xfrm>
        </p:grpSpPr>
        <p:sp>
          <p:nvSpPr>
            <p:cNvPr id="29" name="Rectangle 28">
              <a:extLst>
                <a:ext uri="{FF2B5EF4-FFF2-40B4-BE49-F238E27FC236}">
                  <a16:creationId xmlns:a16="http://schemas.microsoft.com/office/drawing/2014/main" id="{F509A86A-BF1E-D74F-887F-34CB39DC0752}"/>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AD9CE6F-8809-644D-9242-7D6AB1468940}"/>
                </a:ext>
              </a:extLst>
            </p:cNvPr>
            <p:cNvPicPr>
              <a:picLocks noChangeAspect="1"/>
            </p:cNvPicPr>
            <p:nvPr/>
          </p:nvPicPr>
          <p:blipFill>
            <a:blip r:embed="rId7"/>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2784774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F4C09A-BDDA-0743-AC6B-107E2D19BAC6}"/>
              </a:ext>
            </a:extLst>
          </p:cNvPr>
          <p:cNvSpPr/>
          <p:nvPr/>
        </p:nvSpPr>
        <p:spPr>
          <a:xfrm>
            <a:off x="278081" y="693033"/>
            <a:ext cx="8587835" cy="830997"/>
          </a:xfrm>
          <a:prstGeom prst="rect">
            <a:avLst/>
          </a:prstGeom>
        </p:spPr>
        <p:txBody>
          <a:bodyPr wrap="square">
            <a:spAutoFit/>
          </a:bodyPr>
          <a:lstStyle/>
          <a:p>
            <a:pPr marL="285750" indent="-285750">
              <a:buFont typeface="Arial" panose="020B0604020202020204" pitchFamily="34" charset="0"/>
              <a:buChar char="•"/>
            </a:pPr>
            <a:r>
              <a:rPr lang="en-US" sz="2400" dirty="0"/>
              <a:t>Quantify Impact of glider observations on operational hurricane models</a:t>
            </a:r>
            <a:endParaRPr lang="en-US" dirty="0"/>
          </a:p>
        </p:txBody>
      </p:sp>
      <p:sp>
        <p:nvSpPr>
          <p:cNvPr id="3" name="Rectangle 2">
            <a:extLst>
              <a:ext uri="{FF2B5EF4-FFF2-40B4-BE49-F238E27FC236}">
                <a16:creationId xmlns:a16="http://schemas.microsoft.com/office/drawing/2014/main" id="{915DA76F-A6A7-6A41-99DB-90B20F076CDB}"/>
              </a:ext>
            </a:extLst>
          </p:cNvPr>
          <p:cNvSpPr/>
          <p:nvPr/>
        </p:nvSpPr>
        <p:spPr>
          <a:xfrm>
            <a:off x="2365639" y="88539"/>
            <a:ext cx="4488921" cy="584775"/>
          </a:xfrm>
          <a:prstGeom prst="rect">
            <a:avLst/>
          </a:prstGeom>
        </p:spPr>
        <p:txBody>
          <a:bodyPr wrap="none">
            <a:spAutoFit/>
          </a:bodyPr>
          <a:lstStyle/>
          <a:p>
            <a:r>
              <a:rPr lang="en-US" sz="3200" dirty="0"/>
              <a:t>Ongoing and Future Work</a:t>
            </a:r>
          </a:p>
        </p:txBody>
      </p:sp>
      <p:pic>
        <p:nvPicPr>
          <p:cNvPr id="4" name="Picture 3">
            <a:extLst>
              <a:ext uri="{FF2B5EF4-FFF2-40B4-BE49-F238E27FC236}">
                <a16:creationId xmlns:a16="http://schemas.microsoft.com/office/drawing/2014/main" id="{A9CB1CDE-B803-724C-8931-B4CA81890125}"/>
              </a:ext>
            </a:extLst>
          </p:cNvPr>
          <p:cNvPicPr>
            <a:picLocks noChangeAspect="1"/>
          </p:cNvPicPr>
          <p:nvPr/>
        </p:nvPicPr>
        <p:blipFill>
          <a:blip r:embed="rId2"/>
          <a:stretch>
            <a:fillRect/>
          </a:stretch>
        </p:blipFill>
        <p:spPr>
          <a:xfrm>
            <a:off x="0" y="1500350"/>
            <a:ext cx="9144000" cy="925158"/>
          </a:xfrm>
          <a:prstGeom prst="rect">
            <a:avLst/>
          </a:prstGeom>
        </p:spPr>
      </p:pic>
      <p:sp>
        <p:nvSpPr>
          <p:cNvPr id="8" name="TextBox 7">
            <a:extLst>
              <a:ext uri="{FF2B5EF4-FFF2-40B4-BE49-F238E27FC236}">
                <a16:creationId xmlns:a16="http://schemas.microsoft.com/office/drawing/2014/main" id="{6EC9C0A6-09FF-BA46-AA5A-3A1CC10BC359}"/>
              </a:ext>
            </a:extLst>
          </p:cNvPr>
          <p:cNvSpPr txBox="1"/>
          <p:nvPr/>
        </p:nvSpPr>
        <p:spPr>
          <a:xfrm>
            <a:off x="2400300" y="2414130"/>
            <a:ext cx="2209800" cy="369332"/>
          </a:xfrm>
          <a:prstGeom prst="rect">
            <a:avLst/>
          </a:prstGeom>
          <a:noFill/>
        </p:spPr>
        <p:txBody>
          <a:bodyPr wrap="square" rtlCol="0">
            <a:spAutoFit/>
          </a:bodyPr>
          <a:lstStyle/>
          <a:p>
            <a:r>
              <a:rPr lang="en-US" dirty="0"/>
              <a:t>2018100912 forecast</a:t>
            </a:r>
          </a:p>
        </p:txBody>
      </p:sp>
      <p:sp>
        <p:nvSpPr>
          <p:cNvPr id="14" name="TextBox 13">
            <a:extLst>
              <a:ext uri="{FF2B5EF4-FFF2-40B4-BE49-F238E27FC236}">
                <a16:creationId xmlns:a16="http://schemas.microsoft.com/office/drawing/2014/main" id="{9CB4F4EC-069C-F245-9CE2-C0B308F4F59A}"/>
              </a:ext>
            </a:extLst>
          </p:cNvPr>
          <p:cNvSpPr txBox="1"/>
          <p:nvPr/>
        </p:nvSpPr>
        <p:spPr>
          <a:xfrm>
            <a:off x="6946413" y="3171905"/>
            <a:ext cx="1766087" cy="3046988"/>
          </a:xfrm>
          <a:prstGeom prst="rect">
            <a:avLst/>
          </a:prstGeom>
          <a:solidFill>
            <a:srgbClr val="FFFFCC"/>
          </a:solidFill>
          <a:ln>
            <a:solidFill>
              <a:srgbClr val="0070C0"/>
            </a:solidFill>
          </a:ln>
        </p:spPr>
        <p:txBody>
          <a:bodyPr wrap="square" rtlCol="0">
            <a:spAutoFit/>
          </a:bodyPr>
          <a:lstStyle/>
          <a:p>
            <a:pPr marL="285750" indent="-285750">
              <a:buFont typeface="Arial" panose="020B0604020202020204" pitchFamily="34" charset="0"/>
              <a:buChar char="•"/>
            </a:pPr>
            <a:r>
              <a:rPr lang="en-US" sz="1600" dirty="0">
                <a:solidFill>
                  <a:schemeClr val="bg1"/>
                </a:solidFill>
              </a:rPr>
              <a:t>COAMPS-TC forecast intensity was weaker than the real-time best track</a:t>
            </a:r>
          </a:p>
          <a:p>
            <a:pPr marL="285750" indent="-285750">
              <a:buFont typeface="Arial" panose="020B0604020202020204" pitchFamily="34" charset="0"/>
              <a:buChar char="•"/>
            </a:pPr>
            <a:r>
              <a:rPr lang="en-US" sz="1600" dirty="0">
                <a:solidFill>
                  <a:schemeClr val="bg1"/>
                </a:solidFill>
              </a:rPr>
              <a:t>Assimilating the gliders improved the Hurricane Michael’s track forecast</a:t>
            </a:r>
          </a:p>
        </p:txBody>
      </p:sp>
      <p:grpSp>
        <p:nvGrpSpPr>
          <p:cNvPr id="23" name="Group 22">
            <a:extLst>
              <a:ext uri="{FF2B5EF4-FFF2-40B4-BE49-F238E27FC236}">
                <a16:creationId xmlns:a16="http://schemas.microsoft.com/office/drawing/2014/main" id="{096C2BEB-1203-E746-AC2A-D8BD59AE5112}"/>
              </a:ext>
            </a:extLst>
          </p:cNvPr>
          <p:cNvGrpSpPr/>
          <p:nvPr/>
        </p:nvGrpSpPr>
        <p:grpSpPr>
          <a:xfrm>
            <a:off x="465441" y="2793733"/>
            <a:ext cx="6079518" cy="4053509"/>
            <a:chOff x="492333" y="2692979"/>
            <a:chExt cx="6122444" cy="4165021"/>
          </a:xfrm>
        </p:grpSpPr>
        <p:sp>
          <p:nvSpPr>
            <p:cNvPr id="22" name="Rectangle 21">
              <a:extLst>
                <a:ext uri="{FF2B5EF4-FFF2-40B4-BE49-F238E27FC236}">
                  <a16:creationId xmlns:a16="http://schemas.microsoft.com/office/drawing/2014/main" id="{8722565C-E3FE-A243-B4AE-BE523FDB7A2A}"/>
                </a:ext>
              </a:extLst>
            </p:cNvPr>
            <p:cNvSpPr/>
            <p:nvPr/>
          </p:nvSpPr>
          <p:spPr>
            <a:xfrm>
              <a:off x="492333" y="2692979"/>
              <a:ext cx="6122443" cy="41650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440338-DF61-D148-A5AD-94A96028B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485" y="4764249"/>
              <a:ext cx="2669902" cy="2001664"/>
            </a:xfrm>
            <a:prstGeom prst="rect">
              <a:avLst/>
            </a:prstGeom>
          </p:spPr>
        </p:pic>
        <p:pic>
          <p:nvPicPr>
            <p:cNvPr id="6" name="Picture 5">
              <a:extLst>
                <a:ext uri="{FF2B5EF4-FFF2-40B4-BE49-F238E27FC236}">
                  <a16:creationId xmlns:a16="http://schemas.microsoft.com/office/drawing/2014/main" id="{9A71F867-F9C6-6846-967B-A4DF1EDCA25C}"/>
                </a:ext>
              </a:extLst>
            </p:cNvPr>
            <p:cNvPicPr>
              <a:picLocks noChangeAspect="1"/>
            </p:cNvPicPr>
            <p:nvPr/>
          </p:nvPicPr>
          <p:blipFill rotWithShape="1">
            <a:blip r:embed="rId4">
              <a:extLst>
                <a:ext uri="{28A0092B-C50C-407E-A947-70E740481C1C}">
                  <a14:useLocalDpi xmlns:a14="http://schemas.microsoft.com/office/drawing/2010/main" val="0"/>
                </a:ext>
              </a:extLst>
            </a:blip>
            <a:srcRect l="6435" t="11991" r="3599" b="10222"/>
            <a:stretch/>
          </p:blipFill>
          <p:spPr>
            <a:xfrm>
              <a:off x="509151" y="2743871"/>
              <a:ext cx="2919725" cy="1998771"/>
            </a:xfrm>
            <a:prstGeom prst="rect">
              <a:avLst/>
            </a:prstGeom>
          </p:spPr>
        </p:pic>
        <p:pic>
          <p:nvPicPr>
            <p:cNvPr id="7" name="Picture 6">
              <a:extLst>
                <a:ext uri="{FF2B5EF4-FFF2-40B4-BE49-F238E27FC236}">
                  <a16:creationId xmlns:a16="http://schemas.microsoft.com/office/drawing/2014/main" id="{6C85B02B-7270-1644-ACC8-0B7C43EF1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85" y="4764249"/>
              <a:ext cx="2654827" cy="1990362"/>
            </a:xfrm>
            <a:prstGeom prst="rect">
              <a:avLst/>
            </a:prstGeom>
          </p:spPr>
        </p:pic>
        <p:grpSp>
          <p:nvGrpSpPr>
            <p:cNvPr id="21" name="Group 20">
              <a:extLst>
                <a:ext uri="{FF2B5EF4-FFF2-40B4-BE49-F238E27FC236}">
                  <a16:creationId xmlns:a16="http://schemas.microsoft.com/office/drawing/2014/main" id="{47145187-CD5E-3246-BA18-67EDF608D86E}"/>
                </a:ext>
              </a:extLst>
            </p:cNvPr>
            <p:cNvGrpSpPr/>
            <p:nvPr/>
          </p:nvGrpSpPr>
          <p:grpSpPr>
            <a:xfrm>
              <a:off x="3694490" y="2743871"/>
              <a:ext cx="2920287" cy="2081097"/>
              <a:chOff x="3694490" y="2743871"/>
              <a:chExt cx="2920287" cy="2081097"/>
            </a:xfrm>
          </p:grpSpPr>
          <p:grpSp>
            <p:nvGrpSpPr>
              <p:cNvPr id="10" name="Group 9">
                <a:extLst>
                  <a:ext uri="{FF2B5EF4-FFF2-40B4-BE49-F238E27FC236}">
                    <a16:creationId xmlns:a16="http://schemas.microsoft.com/office/drawing/2014/main" id="{33470AF8-460F-1242-9443-CE0CF98385B2}"/>
                  </a:ext>
                </a:extLst>
              </p:cNvPr>
              <p:cNvGrpSpPr/>
              <p:nvPr/>
            </p:nvGrpSpPr>
            <p:grpSpPr>
              <a:xfrm>
                <a:off x="3694490" y="2743871"/>
                <a:ext cx="2920287" cy="2081097"/>
                <a:chOff x="3962400" y="1372593"/>
                <a:chExt cx="3649489" cy="2424257"/>
              </a:xfrm>
            </p:grpSpPr>
            <p:pic>
              <p:nvPicPr>
                <p:cNvPr id="11" name="Picture 10">
                  <a:extLst>
                    <a:ext uri="{FF2B5EF4-FFF2-40B4-BE49-F238E27FC236}">
                      <a16:creationId xmlns:a16="http://schemas.microsoft.com/office/drawing/2014/main" id="{6E97AE22-6F7A-3B4C-81CD-6242BC07E9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078"/>
                <a:stretch/>
              </p:blipFill>
              <p:spPr>
                <a:xfrm>
                  <a:off x="3962400" y="1372593"/>
                  <a:ext cx="3479889" cy="2424257"/>
                </a:xfrm>
                <a:prstGeom prst="rect">
                  <a:avLst/>
                </a:prstGeom>
              </p:spPr>
            </p:pic>
            <p:sp>
              <p:nvSpPr>
                <p:cNvPr id="12" name="TextBox 11">
                  <a:extLst>
                    <a:ext uri="{FF2B5EF4-FFF2-40B4-BE49-F238E27FC236}">
                      <a16:creationId xmlns:a16="http://schemas.microsoft.com/office/drawing/2014/main" id="{49B23CEC-BB32-8C48-AFBD-53B0E693E987}"/>
                    </a:ext>
                  </a:extLst>
                </p:cNvPr>
                <p:cNvSpPr txBox="1"/>
                <p:nvPr/>
              </p:nvSpPr>
              <p:spPr>
                <a:xfrm>
                  <a:off x="6006745" y="1773932"/>
                  <a:ext cx="1328387" cy="358528"/>
                </a:xfrm>
                <a:prstGeom prst="rect">
                  <a:avLst/>
                </a:prstGeom>
                <a:noFill/>
                <a:ln>
                  <a:noFill/>
                </a:ln>
              </p:spPr>
              <p:txBody>
                <a:bodyPr wrap="square" rtlCol="0">
                  <a:spAutoFit/>
                </a:bodyPr>
                <a:lstStyle/>
                <a:p>
                  <a:pPr algn="ctr"/>
                  <a:r>
                    <a:rPr lang="en-US" sz="1400" dirty="0">
                      <a:solidFill>
                        <a:srgbClr val="0432FF"/>
                      </a:solidFill>
                    </a:rPr>
                    <a:t>DA, gliders</a:t>
                  </a:r>
                </a:p>
              </p:txBody>
            </p:sp>
            <p:sp>
              <p:nvSpPr>
                <p:cNvPr id="13" name="TextBox 12">
                  <a:extLst>
                    <a:ext uri="{FF2B5EF4-FFF2-40B4-BE49-F238E27FC236}">
                      <a16:creationId xmlns:a16="http://schemas.microsoft.com/office/drawing/2014/main" id="{10DFFF0D-3ACB-BD4C-AD69-30DC7516DE6F}"/>
                    </a:ext>
                  </a:extLst>
                </p:cNvPr>
                <p:cNvSpPr txBox="1"/>
                <p:nvPr/>
              </p:nvSpPr>
              <p:spPr>
                <a:xfrm>
                  <a:off x="5986059" y="2020531"/>
                  <a:ext cx="1625830" cy="358528"/>
                </a:xfrm>
                <a:prstGeom prst="rect">
                  <a:avLst/>
                </a:prstGeom>
                <a:noFill/>
              </p:spPr>
              <p:txBody>
                <a:bodyPr wrap="square" rtlCol="0">
                  <a:spAutoFit/>
                </a:bodyPr>
                <a:lstStyle/>
                <a:p>
                  <a:pPr algn="ctr"/>
                  <a:r>
                    <a:rPr lang="en-US" sz="1400" dirty="0">
                      <a:solidFill>
                        <a:schemeClr val="bg1"/>
                      </a:solidFill>
                    </a:rPr>
                    <a:t>DA, no gliders </a:t>
                  </a:r>
                </a:p>
              </p:txBody>
            </p:sp>
          </p:grpSp>
          <p:sp>
            <p:nvSpPr>
              <p:cNvPr id="9" name="TextBox 8">
                <a:extLst>
                  <a:ext uri="{FF2B5EF4-FFF2-40B4-BE49-F238E27FC236}">
                    <a16:creationId xmlns:a16="http://schemas.microsoft.com/office/drawing/2014/main" id="{0984527D-0589-8D4C-951F-43992AA9E003}"/>
                  </a:ext>
                </a:extLst>
              </p:cNvPr>
              <p:cNvSpPr txBox="1"/>
              <p:nvPr/>
            </p:nvSpPr>
            <p:spPr>
              <a:xfrm>
                <a:off x="5383942" y="2850471"/>
                <a:ext cx="1095123" cy="307777"/>
              </a:xfrm>
              <a:prstGeom prst="rect">
                <a:avLst/>
              </a:prstGeom>
              <a:noFill/>
            </p:spPr>
            <p:txBody>
              <a:bodyPr wrap="square" rtlCol="0">
                <a:spAutoFit/>
              </a:bodyPr>
              <a:lstStyle/>
              <a:p>
                <a:r>
                  <a:rPr lang="en-US" sz="1400" dirty="0">
                    <a:solidFill>
                      <a:srgbClr val="FF00FF"/>
                    </a:solidFill>
                  </a:rPr>
                  <a:t>Observation</a:t>
                </a:r>
              </a:p>
            </p:txBody>
          </p:sp>
          <p:cxnSp>
            <p:nvCxnSpPr>
              <p:cNvPr id="16" name="Straight Connector 15">
                <a:extLst>
                  <a:ext uri="{FF2B5EF4-FFF2-40B4-BE49-F238E27FC236}">
                    <a16:creationId xmlns:a16="http://schemas.microsoft.com/office/drawing/2014/main" id="{897C9B5C-435E-C140-8E63-B1C6A23E20B7}"/>
                  </a:ext>
                </a:extLst>
              </p:cNvPr>
              <p:cNvCxnSpPr>
                <a:cxnSpLocks/>
              </p:cNvCxnSpPr>
              <p:nvPr/>
            </p:nvCxnSpPr>
            <p:spPr>
              <a:xfrm>
                <a:off x="5169292" y="3021981"/>
                <a:ext cx="211873" cy="0"/>
              </a:xfrm>
              <a:prstGeom prst="line">
                <a:avLst/>
              </a:prstGeom>
              <a:ln w="1905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4B1AE58-39F0-3746-81A8-F1F6CE19B62A}"/>
                  </a:ext>
                </a:extLst>
              </p:cNvPr>
              <p:cNvCxnSpPr>
                <a:cxnSpLocks/>
              </p:cNvCxnSpPr>
              <p:nvPr/>
            </p:nvCxnSpPr>
            <p:spPr>
              <a:xfrm>
                <a:off x="5187880" y="3230136"/>
                <a:ext cx="211873" cy="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850F94-3245-0A42-BB8B-E80A58A160BE}"/>
                  </a:ext>
                </a:extLst>
              </p:cNvPr>
              <p:cNvCxnSpPr>
                <a:cxnSpLocks/>
              </p:cNvCxnSpPr>
              <p:nvPr/>
            </p:nvCxnSpPr>
            <p:spPr>
              <a:xfrm>
                <a:off x="5196014" y="3443868"/>
                <a:ext cx="211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9DFDC937-030E-BE45-8995-0E686FEC801F}"/>
              </a:ext>
            </a:extLst>
          </p:cNvPr>
          <p:cNvGrpSpPr/>
          <p:nvPr/>
        </p:nvGrpSpPr>
        <p:grpSpPr>
          <a:xfrm>
            <a:off x="51682" y="48706"/>
            <a:ext cx="1389657" cy="671840"/>
            <a:chOff x="380999" y="3933091"/>
            <a:chExt cx="1389657" cy="671840"/>
          </a:xfrm>
        </p:grpSpPr>
        <p:sp>
          <p:nvSpPr>
            <p:cNvPr id="26" name="Rectangle 25">
              <a:extLst>
                <a:ext uri="{FF2B5EF4-FFF2-40B4-BE49-F238E27FC236}">
                  <a16:creationId xmlns:a16="http://schemas.microsoft.com/office/drawing/2014/main" id="{5375E9E2-7532-FA4A-809B-450093930CF7}"/>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1C4E170-8905-994E-ADFB-A9FADFEB8EBD}"/>
                </a:ext>
              </a:extLst>
            </p:cNvPr>
            <p:cNvPicPr>
              <a:picLocks noChangeAspect="1"/>
            </p:cNvPicPr>
            <p:nvPr/>
          </p:nvPicPr>
          <p:blipFill>
            <a:blip r:embed="rId7"/>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373087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B81238-90AE-B34E-A962-B0B6778AF7C3}"/>
              </a:ext>
            </a:extLst>
          </p:cNvPr>
          <p:cNvPicPr>
            <a:picLocks noChangeAspect="1"/>
          </p:cNvPicPr>
          <p:nvPr/>
        </p:nvPicPr>
        <p:blipFill>
          <a:blip r:embed="rId2"/>
          <a:stretch>
            <a:fillRect/>
          </a:stretch>
        </p:blipFill>
        <p:spPr>
          <a:xfrm>
            <a:off x="-1203" y="992458"/>
            <a:ext cx="9145203" cy="5140713"/>
          </a:xfrm>
          <a:prstGeom prst="rect">
            <a:avLst/>
          </a:prstGeom>
        </p:spPr>
      </p:pic>
      <p:sp>
        <p:nvSpPr>
          <p:cNvPr id="2" name="TextBox 1">
            <a:extLst>
              <a:ext uri="{FF2B5EF4-FFF2-40B4-BE49-F238E27FC236}">
                <a16:creationId xmlns:a16="http://schemas.microsoft.com/office/drawing/2014/main" id="{B771ACBE-513D-B749-A5A7-45678FDF65B9}"/>
              </a:ext>
            </a:extLst>
          </p:cNvPr>
          <p:cNvSpPr txBox="1"/>
          <p:nvPr/>
        </p:nvSpPr>
        <p:spPr>
          <a:xfrm>
            <a:off x="3195027" y="3044279"/>
            <a:ext cx="2752741" cy="769441"/>
          </a:xfrm>
          <a:prstGeom prst="rect">
            <a:avLst/>
          </a:prstGeom>
          <a:noFill/>
        </p:spPr>
        <p:txBody>
          <a:bodyPr wrap="none" rtlCol="0">
            <a:spAutoFit/>
          </a:bodyPr>
          <a:lstStyle/>
          <a:p>
            <a:r>
              <a:rPr lang="en-US" sz="4400" dirty="0">
                <a:solidFill>
                  <a:schemeClr val="bg1"/>
                </a:solidFill>
              </a:rPr>
              <a:t>Questions?</a:t>
            </a:r>
          </a:p>
        </p:txBody>
      </p:sp>
      <p:grpSp>
        <p:nvGrpSpPr>
          <p:cNvPr id="6" name="Group 5">
            <a:extLst>
              <a:ext uri="{FF2B5EF4-FFF2-40B4-BE49-F238E27FC236}">
                <a16:creationId xmlns:a16="http://schemas.microsoft.com/office/drawing/2014/main" id="{5749C36F-FF7C-2D4E-9791-A7625F1A216A}"/>
              </a:ext>
            </a:extLst>
          </p:cNvPr>
          <p:cNvGrpSpPr/>
          <p:nvPr/>
        </p:nvGrpSpPr>
        <p:grpSpPr>
          <a:xfrm>
            <a:off x="51682" y="48706"/>
            <a:ext cx="1389657" cy="671840"/>
            <a:chOff x="380999" y="3933091"/>
            <a:chExt cx="1389657" cy="671840"/>
          </a:xfrm>
        </p:grpSpPr>
        <p:sp>
          <p:nvSpPr>
            <p:cNvPr id="7" name="Rectangle 6">
              <a:extLst>
                <a:ext uri="{FF2B5EF4-FFF2-40B4-BE49-F238E27FC236}">
                  <a16:creationId xmlns:a16="http://schemas.microsoft.com/office/drawing/2014/main" id="{F21CF0A0-164D-2B44-AF85-B09E8BEF779F}"/>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35CF81E-0ADB-1D40-BC5E-169A2FE0E6D0}"/>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617661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F85A6E-8E8C-6B40-848D-6559B85BE698}"/>
              </a:ext>
            </a:extLst>
          </p:cNvPr>
          <p:cNvSpPr txBox="1"/>
          <p:nvPr/>
        </p:nvSpPr>
        <p:spPr>
          <a:xfrm>
            <a:off x="1561295" y="385396"/>
            <a:ext cx="6444778" cy="584775"/>
          </a:xfrm>
          <a:prstGeom prst="rect">
            <a:avLst/>
          </a:prstGeom>
          <a:noFill/>
        </p:spPr>
        <p:txBody>
          <a:bodyPr wrap="none" rtlCol="0">
            <a:spAutoFit/>
          </a:bodyPr>
          <a:lstStyle/>
          <a:p>
            <a:pPr algn="ctr"/>
            <a:r>
              <a:rPr lang="en-US" sz="3200" dirty="0"/>
              <a:t>Forecast Guidance for Storm Michael </a:t>
            </a:r>
          </a:p>
        </p:txBody>
      </p:sp>
      <p:cxnSp>
        <p:nvCxnSpPr>
          <p:cNvPr id="8" name="Straight Connector 7">
            <a:extLst>
              <a:ext uri="{FF2B5EF4-FFF2-40B4-BE49-F238E27FC236}">
                <a16:creationId xmlns:a16="http://schemas.microsoft.com/office/drawing/2014/main" id="{FE391A1C-A718-C04A-9EE1-E704F80C22DF}"/>
              </a:ext>
            </a:extLst>
          </p:cNvPr>
          <p:cNvCxnSpPr>
            <a:cxnSpLocks/>
          </p:cNvCxnSpPr>
          <p:nvPr/>
        </p:nvCxnSpPr>
        <p:spPr>
          <a:xfrm flipV="1">
            <a:off x="1839433" y="4423144"/>
            <a:ext cx="265814" cy="106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DCDAD9-9709-484F-98DE-7279972BE246}"/>
              </a:ext>
            </a:extLst>
          </p:cNvPr>
          <p:cNvCxnSpPr>
            <a:cxnSpLocks/>
          </p:cNvCxnSpPr>
          <p:nvPr/>
        </p:nvCxnSpPr>
        <p:spPr>
          <a:xfrm flipV="1">
            <a:off x="2115880" y="4231758"/>
            <a:ext cx="265813" cy="1913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3E68EB-9EA4-604C-9B1F-8EC1A8E012B2}"/>
              </a:ext>
            </a:extLst>
          </p:cNvPr>
          <p:cNvCxnSpPr>
            <a:cxnSpLocks/>
          </p:cNvCxnSpPr>
          <p:nvPr/>
        </p:nvCxnSpPr>
        <p:spPr>
          <a:xfrm flipV="1">
            <a:off x="2392326" y="4093535"/>
            <a:ext cx="297711" cy="1050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12B07A5-5C1C-7247-8B40-A613DC110371}"/>
              </a:ext>
            </a:extLst>
          </p:cNvPr>
          <p:cNvSpPr/>
          <p:nvPr/>
        </p:nvSpPr>
        <p:spPr>
          <a:xfrm>
            <a:off x="1133504" y="5193761"/>
            <a:ext cx="3364639" cy="369332"/>
          </a:xfrm>
          <a:prstGeom prst="rect">
            <a:avLst/>
          </a:prstGeom>
        </p:spPr>
        <p:txBody>
          <a:bodyPr wrap="none">
            <a:spAutoFit/>
          </a:bodyPr>
          <a:lstStyle/>
          <a:p>
            <a:r>
              <a:rPr lang="en-US" dirty="0">
                <a:solidFill>
                  <a:schemeClr val="bg1"/>
                </a:solidFill>
              </a:rPr>
              <a:t>https://</a:t>
            </a:r>
            <a:r>
              <a:rPr lang="en-US" dirty="0" err="1">
                <a:solidFill>
                  <a:schemeClr val="bg1"/>
                </a:solidFill>
              </a:rPr>
              <a:t>www.emc.ncep.noaa.gov</a:t>
            </a:r>
            <a:r>
              <a:rPr lang="en-US" dirty="0">
                <a:solidFill>
                  <a:schemeClr val="bg1"/>
                </a:solidFill>
              </a:rPr>
              <a:t>/</a:t>
            </a:r>
          </a:p>
        </p:txBody>
      </p:sp>
      <p:sp>
        <p:nvSpPr>
          <p:cNvPr id="17" name="TextBox 16">
            <a:extLst>
              <a:ext uri="{FF2B5EF4-FFF2-40B4-BE49-F238E27FC236}">
                <a16:creationId xmlns:a16="http://schemas.microsoft.com/office/drawing/2014/main" id="{2BB1A005-EEFF-5148-98EC-E2C85FC8CAC5}"/>
              </a:ext>
            </a:extLst>
          </p:cNvPr>
          <p:cNvSpPr txBox="1"/>
          <p:nvPr/>
        </p:nvSpPr>
        <p:spPr>
          <a:xfrm>
            <a:off x="802857" y="5867807"/>
            <a:ext cx="7538282" cy="830997"/>
          </a:xfrm>
          <a:prstGeom prst="rect">
            <a:avLst/>
          </a:prstGeom>
          <a:noFill/>
        </p:spPr>
        <p:txBody>
          <a:bodyPr wrap="none" rtlCol="0">
            <a:spAutoFit/>
          </a:bodyPr>
          <a:lstStyle/>
          <a:p>
            <a:pPr marL="457200" indent="-457200">
              <a:buFont typeface="Arial" panose="020B0604020202020204" pitchFamily="34" charset="0"/>
              <a:buChar char="•"/>
            </a:pPr>
            <a:r>
              <a:rPr lang="en-US" sz="2400" dirty="0"/>
              <a:t>None of the models forecasted the rapid intensification</a:t>
            </a:r>
          </a:p>
          <a:p>
            <a:pPr marL="457200" indent="-457200">
              <a:buFont typeface="Arial" panose="020B0604020202020204" pitchFamily="34" charset="0"/>
              <a:buChar char="•"/>
            </a:pPr>
            <a:r>
              <a:rPr lang="en-US" sz="2400" dirty="0"/>
              <a:t>Official forecast predicted a cat 2 at landfall</a:t>
            </a:r>
          </a:p>
        </p:txBody>
      </p:sp>
      <p:cxnSp>
        <p:nvCxnSpPr>
          <p:cNvPr id="19" name="Straight Connector 18">
            <a:extLst>
              <a:ext uri="{FF2B5EF4-FFF2-40B4-BE49-F238E27FC236}">
                <a16:creationId xmlns:a16="http://schemas.microsoft.com/office/drawing/2014/main" id="{DD94425A-892F-A34E-850A-478DF5C306D8}"/>
              </a:ext>
            </a:extLst>
          </p:cNvPr>
          <p:cNvCxnSpPr>
            <a:cxnSpLocks/>
          </p:cNvCxnSpPr>
          <p:nvPr/>
        </p:nvCxnSpPr>
        <p:spPr>
          <a:xfrm flipV="1">
            <a:off x="2124697" y="3925229"/>
            <a:ext cx="267629" cy="892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77E5D9-2F98-FF49-BAB6-6FF042B8F091}"/>
              </a:ext>
            </a:extLst>
          </p:cNvPr>
          <p:cNvCxnSpPr>
            <a:cxnSpLocks/>
          </p:cNvCxnSpPr>
          <p:nvPr/>
        </p:nvCxnSpPr>
        <p:spPr>
          <a:xfrm flipV="1">
            <a:off x="2411257" y="3713356"/>
            <a:ext cx="267629" cy="2007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56C60F-0F2E-1E4F-9F2A-410BDA5A40B4}"/>
              </a:ext>
            </a:extLst>
          </p:cNvPr>
          <p:cNvCxnSpPr>
            <a:cxnSpLocks/>
          </p:cNvCxnSpPr>
          <p:nvPr/>
        </p:nvCxnSpPr>
        <p:spPr>
          <a:xfrm flipV="1">
            <a:off x="2678886" y="3607866"/>
            <a:ext cx="265036" cy="1003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9208C08-9395-044F-960B-5A87742EAE0D}"/>
              </a:ext>
            </a:extLst>
          </p:cNvPr>
          <p:cNvCxnSpPr>
            <a:cxnSpLocks/>
          </p:cNvCxnSpPr>
          <p:nvPr/>
        </p:nvCxnSpPr>
        <p:spPr>
          <a:xfrm flipV="1">
            <a:off x="2943922" y="3487536"/>
            <a:ext cx="267629" cy="1212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6476B0F-2D55-1A4A-9CFD-08A10AE37BED}"/>
              </a:ext>
            </a:extLst>
          </p:cNvPr>
          <p:cNvCxnSpPr>
            <a:cxnSpLocks/>
          </p:cNvCxnSpPr>
          <p:nvPr/>
        </p:nvCxnSpPr>
        <p:spPr>
          <a:xfrm flipV="1">
            <a:off x="2148815" y="3959202"/>
            <a:ext cx="392366" cy="390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56972C1-3C20-B142-99C1-321C4DBBCA6F}"/>
              </a:ext>
            </a:extLst>
          </p:cNvPr>
          <p:cNvGrpSpPr/>
          <p:nvPr/>
        </p:nvGrpSpPr>
        <p:grpSpPr>
          <a:xfrm>
            <a:off x="1129084" y="1050861"/>
            <a:ext cx="6876989" cy="4756278"/>
            <a:chOff x="1133504" y="806815"/>
            <a:chExt cx="6876989" cy="4756278"/>
          </a:xfrm>
        </p:grpSpPr>
        <p:grpSp>
          <p:nvGrpSpPr>
            <p:cNvPr id="48" name="Group 47">
              <a:extLst>
                <a:ext uri="{FF2B5EF4-FFF2-40B4-BE49-F238E27FC236}">
                  <a16:creationId xmlns:a16="http://schemas.microsoft.com/office/drawing/2014/main" id="{E576A098-0FC8-EA47-A14F-48B591A5F6BB}"/>
                </a:ext>
              </a:extLst>
            </p:cNvPr>
            <p:cNvGrpSpPr/>
            <p:nvPr/>
          </p:nvGrpSpPr>
          <p:grpSpPr>
            <a:xfrm>
              <a:off x="1133504" y="806815"/>
              <a:ext cx="6876989" cy="4756278"/>
              <a:chOff x="1133504" y="806815"/>
              <a:chExt cx="6876989" cy="4756278"/>
            </a:xfrm>
          </p:grpSpPr>
          <p:pic>
            <p:nvPicPr>
              <p:cNvPr id="16" name="Picture 15">
                <a:extLst>
                  <a:ext uri="{FF2B5EF4-FFF2-40B4-BE49-F238E27FC236}">
                    <a16:creationId xmlns:a16="http://schemas.microsoft.com/office/drawing/2014/main" id="{66FF4046-6DEC-7C4C-B2CC-2E0E27E765E0}"/>
                  </a:ext>
                </a:extLst>
              </p:cNvPr>
              <p:cNvPicPr>
                <a:picLocks noChangeAspect="1"/>
              </p:cNvPicPr>
              <p:nvPr/>
            </p:nvPicPr>
            <p:blipFill>
              <a:blip r:embed="rId2"/>
              <a:stretch>
                <a:fillRect/>
              </a:stretch>
            </p:blipFill>
            <p:spPr>
              <a:xfrm>
                <a:off x="1133504" y="806815"/>
                <a:ext cx="6876989" cy="4756278"/>
              </a:xfrm>
              <a:prstGeom prst="rect">
                <a:avLst/>
              </a:prstGeom>
            </p:spPr>
          </p:pic>
          <p:cxnSp>
            <p:nvCxnSpPr>
              <p:cNvPr id="37" name="Straight Connector 36">
                <a:extLst>
                  <a:ext uri="{FF2B5EF4-FFF2-40B4-BE49-F238E27FC236}">
                    <a16:creationId xmlns:a16="http://schemas.microsoft.com/office/drawing/2014/main" id="{A2DE640A-7F20-394B-BB10-E9DFB5A69B59}"/>
                  </a:ext>
                </a:extLst>
              </p:cNvPr>
              <p:cNvCxnSpPr>
                <a:cxnSpLocks/>
              </p:cNvCxnSpPr>
              <p:nvPr/>
            </p:nvCxnSpPr>
            <p:spPr>
              <a:xfrm flipV="1">
                <a:off x="2541181" y="3340393"/>
                <a:ext cx="1618224" cy="603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5D60635-2553-9944-A273-F890FFACE81E}"/>
                  </a:ext>
                </a:extLst>
              </p:cNvPr>
              <p:cNvCxnSpPr>
                <a:cxnSpLocks/>
              </p:cNvCxnSpPr>
              <p:nvPr/>
            </p:nvCxnSpPr>
            <p:spPr>
              <a:xfrm flipV="1">
                <a:off x="4159405" y="3224605"/>
                <a:ext cx="971295" cy="1157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F42B13B-24E0-924F-9DEF-295ACD630CE1}"/>
                  </a:ext>
                </a:extLst>
              </p:cNvPr>
              <p:cNvCxnSpPr>
                <a:cxnSpLocks/>
              </p:cNvCxnSpPr>
              <p:nvPr/>
            </p:nvCxnSpPr>
            <p:spPr>
              <a:xfrm>
                <a:off x="5130380" y="3221810"/>
                <a:ext cx="1069698" cy="7034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9480CF-E2B9-FD41-8177-E3B0E322DB13}"/>
                  </a:ext>
                </a:extLst>
              </p:cNvPr>
              <p:cNvCxnSpPr>
                <a:cxnSpLocks/>
              </p:cNvCxnSpPr>
              <p:nvPr/>
            </p:nvCxnSpPr>
            <p:spPr>
              <a:xfrm flipV="1">
                <a:off x="6200078" y="3813717"/>
                <a:ext cx="959824" cy="100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5CA9E89D-443B-F344-89F3-3AC43128D3C3}"/>
                </a:ext>
              </a:extLst>
            </p:cNvPr>
            <p:cNvCxnSpPr>
              <a:cxnSpLocks/>
            </p:cNvCxnSpPr>
            <p:nvPr/>
          </p:nvCxnSpPr>
          <p:spPr>
            <a:xfrm flipV="1">
              <a:off x="2134810" y="3959202"/>
              <a:ext cx="406371" cy="721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07E262E2-963B-B84D-94AD-5F67956DC5C4}"/>
              </a:ext>
            </a:extLst>
          </p:cNvPr>
          <p:cNvSpPr/>
          <p:nvPr/>
        </p:nvSpPr>
        <p:spPr>
          <a:xfrm>
            <a:off x="1068038" y="5482930"/>
            <a:ext cx="6207405" cy="369332"/>
          </a:xfrm>
          <a:prstGeom prst="rect">
            <a:avLst/>
          </a:prstGeom>
        </p:spPr>
        <p:txBody>
          <a:bodyPr wrap="none">
            <a:spAutoFit/>
          </a:bodyPr>
          <a:lstStyle/>
          <a:p>
            <a:r>
              <a:rPr lang="en-US" dirty="0">
                <a:solidFill>
                  <a:schemeClr val="bg1"/>
                </a:solidFill>
              </a:rPr>
              <a:t>https://</a:t>
            </a:r>
            <a:r>
              <a:rPr lang="en-US" dirty="0" err="1">
                <a:solidFill>
                  <a:schemeClr val="bg1"/>
                </a:solidFill>
              </a:rPr>
              <a:t>www.emc.ncep.noaa.gov</a:t>
            </a:r>
            <a:r>
              <a:rPr lang="en-US" dirty="0">
                <a:solidFill>
                  <a:schemeClr val="bg1"/>
                </a:solidFill>
              </a:rPr>
              <a:t>/</a:t>
            </a:r>
            <a:r>
              <a:rPr lang="en-US" dirty="0" err="1">
                <a:solidFill>
                  <a:schemeClr val="bg1"/>
                </a:solidFill>
              </a:rPr>
              <a:t>gc_wmb</a:t>
            </a:r>
            <a:r>
              <a:rPr lang="en-US" dirty="0">
                <a:solidFill>
                  <a:schemeClr val="bg1"/>
                </a:solidFill>
              </a:rPr>
              <a:t>/</a:t>
            </a:r>
            <a:r>
              <a:rPr lang="en-US" dirty="0" err="1">
                <a:solidFill>
                  <a:schemeClr val="bg1"/>
                </a:solidFill>
              </a:rPr>
              <a:t>vxt</a:t>
            </a:r>
            <a:r>
              <a:rPr lang="en-US" dirty="0">
                <a:solidFill>
                  <a:schemeClr val="bg1"/>
                </a:solidFill>
              </a:rPr>
              <a:t>/HWRF/</a:t>
            </a:r>
            <a:r>
              <a:rPr lang="en-US" dirty="0" err="1">
                <a:solidFill>
                  <a:schemeClr val="bg1"/>
                </a:solidFill>
              </a:rPr>
              <a:t>index.php</a:t>
            </a:r>
            <a:endParaRPr lang="en-US" dirty="0">
              <a:solidFill>
                <a:schemeClr val="bg1"/>
              </a:solidFill>
            </a:endParaRPr>
          </a:p>
        </p:txBody>
      </p:sp>
      <p:sp>
        <p:nvSpPr>
          <p:cNvPr id="56" name="TextBox 55">
            <a:extLst>
              <a:ext uri="{FF2B5EF4-FFF2-40B4-BE49-F238E27FC236}">
                <a16:creationId xmlns:a16="http://schemas.microsoft.com/office/drawing/2014/main" id="{7B2764E5-C1A3-644E-B852-82925127791A}"/>
              </a:ext>
            </a:extLst>
          </p:cNvPr>
          <p:cNvSpPr txBox="1"/>
          <p:nvPr/>
        </p:nvSpPr>
        <p:spPr>
          <a:xfrm>
            <a:off x="6766631" y="1050861"/>
            <a:ext cx="1239442" cy="369332"/>
          </a:xfrm>
          <a:prstGeom prst="rect">
            <a:avLst/>
          </a:prstGeom>
          <a:noFill/>
        </p:spPr>
        <p:txBody>
          <a:bodyPr wrap="none" rtlCol="0">
            <a:spAutoFit/>
          </a:bodyPr>
          <a:lstStyle/>
          <a:p>
            <a:r>
              <a:rPr lang="en-US" dirty="0">
                <a:solidFill>
                  <a:schemeClr val="bg1"/>
                </a:solidFill>
              </a:rPr>
              <a:t>Oct 8/2018</a:t>
            </a:r>
          </a:p>
        </p:txBody>
      </p:sp>
      <p:grpSp>
        <p:nvGrpSpPr>
          <p:cNvPr id="24" name="Group 23">
            <a:extLst>
              <a:ext uri="{FF2B5EF4-FFF2-40B4-BE49-F238E27FC236}">
                <a16:creationId xmlns:a16="http://schemas.microsoft.com/office/drawing/2014/main" id="{1CDC8A56-6A62-244C-86B1-359E96D7E48F}"/>
              </a:ext>
            </a:extLst>
          </p:cNvPr>
          <p:cNvGrpSpPr/>
          <p:nvPr/>
        </p:nvGrpSpPr>
        <p:grpSpPr>
          <a:xfrm>
            <a:off x="51682" y="48706"/>
            <a:ext cx="1389657" cy="671840"/>
            <a:chOff x="380999" y="3933091"/>
            <a:chExt cx="1389657" cy="671840"/>
          </a:xfrm>
        </p:grpSpPr>
        <p:sp>
          <p:nvSpPr>
            <p:cNvPr id="25" name="Rectangle 24">
              <a:extLst>
                <a:ext uri="{FF2B5EF4-FFF2-40B4-BE49-F238E27FC236}">
                  <a16:creationId xmlns:a16="http://schemas.microsoft.com/office/drawing/2014/main" id="{08310B9B-9300-484D-B6F3-906AA2FB9ADB}"/>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5E65EEAF-72AA-154B-9FB6-5B1D7FF7DFF4}"/>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3381559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nhc.noaa.gov/verification/figs/ALtkerrtrd.jpg">
            <a:extLst>
              <a:ext uri="{FF2B5EF4-FFF2-40B4-BE49-F238E27FC236}">
                <a16:creationId xmlns:a16="http://schemas.microsoft.com/office/drawing/2014/main" id="{172D83A7-C70C-DE43-ACF4-0A827C39F7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3" r="3794" b="1091"/>
          <a:stretch/>
        </p:blipFill>
        <p:spPr bwMode="auto">
          <a:xfrm>
            <a:off x="180807" y="1148126"/>
            <a:ext cx="4337087" cy="3511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nhc.noaa.gov/verification/figs/ALinerrtrd.jpg">
            <a:extLst>
              <a:ext uri="{FF2B5EF4-FFF2-40B4-BE49-F238E27FC236}">
                <a16:creationId xmlns:a16="http://schemas.microsoft.com/office/drawing/2014/main" id="{AAB5EA7F-119B-5849-ADD6-66F34DD2E8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0" r="6953" b="3180"/>
          <a:stretch/>
        </p:blipFill>
        <p:spPr bwMode="auto">
          <a:xfrm>
            <a:off x="4799904" y="1148126"/>
            <a:ext cx="4239489" cy="3511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6CC8C7D-428F-624F-A541-5BF05CD3C732}"/>
              </a:ext>
            </a:extLst>
          </p:cNvPr>
          <p:cNvSpPr/>
          <p:nvPr/>
        </p:nvSpPr>
        <p:spPr>
          <a:xfrm>
            <a:off x="2486995" y="70908"/>
            <a:ext cx="4625818"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3200" dirty="0">
                <a:solidFill>
                  <a:schemeClr val="tx1"/>
                </a:solidFill>
              </a:rPr>
              <a:t>NOAA Annual Operational </a:t>
            </a:r>
          </a:p>
          <a:p>
            <a:pPr algn="ctr"/>
            <a:r>
              <a:rPr lang="en-US" sz="3200" dirty="0">
                <a:solidFill>
                  <a:schemeClr val="tx1"/>
                </a:solidFill>
              </a:rPr>
              <a:t>Suite Review</a:t>
            </a:r>
          </a:p>
        </p:txBody>
      </p:sp>
      <p:sp>
        <p:nvSpPr>
          <p:cNvPr id="7" name="Rectangle 6">
            <a:extLst>
              <a:ext uri="{FF2B5EF4-FFF2-40B4-BE49-F238E27FC236}">
                <a16:creationId xmlns:a16="http://schemas.microsoft.com/office/drawing/2014/main" id="{20E23C36-FC77-F347-B997-546C2AC0E7FF}"/>
              </a:ext>
            </a:extLst>
          </p:cNvPr>
          <p:cNvSpPr/>
          <p:nvPr/>
        </p:nvSpPr>
        <p:spPr>
          <a:xfrm>
            <a:off x="506451" y="4659684"/>
            <a:ext cx="8207298" cy="2123658"/>
          </a:xfrm>
          <a:prstGeom prst="rect">
            <a:avLst/>
          </a:prstGeom>
        </p:spPr>
        <p:txBody>
          <a:bodyPr wrap="square">
            <a:spAutoFit/>
          </a:bodyPr>
          <a:lstStyle/>
          <a:p>
            <a:r>
              <a:rPr lang="en-US" sz="2200" dirty="0">
                <a:ea typeface=""/>
                <a:cs typeface=""/>
              </a:rPr>
              <a:t>Limitations on Hurricane Intensity Improvement</a:t>
            </a:r>
          </a:p>
          <a:p>
            <a:pPr marL="285750" indent="-285750">
              <a:buFont typeface="Arial" charset="0"/>
              <a:buChar char="•"/>
            </a:pPr>
            <a:r>
              <a:rPr lang="en-US" sz="2200" dirty="0">
                <a:ea typeface=""/>
                <a:cs typeface=""/>
              </a:rPr>
              <a:t>Computing resources and model resolution (</a:t>
            </a:r>
            <a:r>
              <a:rPr lang="it-IT" sz="2200" dirty="0" err="1">
                <a:ea typeface=""/>
                <a:cs typeface=""/>
              </a:rPr>
              <a:t>Rotunno</a:t>
            </a:r>
            <a:r>
              <a:rPr lang="it-IT" sz="2200" dirty="0">
                <a:ea typeface=""/>
                <a:cs typeface=""/>
              </a:rPr>
              <a:t> et al., 2009)</a:t>
            </a:r>
            <a:endParaRPr lang="en-US" sz="2200" dirty="0">
              <a:ea typeface=""/>
              <a:cs typeface=""/>
            </a:endParaRPr>
          </a:p>
          <a:p>
            <a:pPr marL="285750" indent="-285750">
              <a:buFont typeface="Arial" charset="0"/>
              <a:buChar char="•"/>
            </a:pPr>
            <a:r>
              <a:rPr lang="en-US" sz="2200" dirty="0">
                <a:ea typeface=""/>
                <a:cs typeface=""/>
              </a:rPr>
              <a:t>Poor understanding of the atmospheric boundary layer (</a:t>
            </a:r>
            <a:r>
              <a:rPr lang="nb-NO" sz="2200" dirty="0" err="1">
                <a:ea typeface=""/>
                <a:cs typeface=""/>
              </a:rPr>
              <a:t>Nolan</a:t>
            </a:r>
            <a:r>
              <a:rPr lang="nb-NO" sz="2200" dirty="0">
                <a:ea typeface=""/>
                <a:cs typeface=""/>
              </a:rPr>
              <a:t> et al., 2009; Andreas et al., 2015)</a:t>
            </a:r>
            <a:endParaRPr lang="en-US" sz="2200" dirty="0">
              <a:ea typeface=""/>
              <a:cs typeface=""/>
            </a:endParaRPr>
          </a:p>
          <a:p>
            <a:pPr marL="285750" indent="-285750">
              <a:buFont typeface="Arial" charset="0"/>
              <a:buChar char="•"/>
            </a:pPr>
            <a:r>
              <a:rPr lang="en-US" sz="2200" dirty="0">
                <a:ea typeface=""/>
                <a:cs typeface=""/>
              </a:rPr>
              <a:t>Difficulty in modeling the</a:t>
            </a:r>
            <a:r>
              <a:rPr lang="en-US" sz="2200" u="sng" dirty="0">
                <a:ea typeface=""/>
                <a:cs typeface=""/>
              </a:rPr>
              <a:t> </a:t>
            </a:r>
            <a:r>
              <a:rPr lang="en-US" sz="2200" u="sng" dirty="0">
                <a:solidFill>
                  <a:schemeClr val="accent6">
                    <a:lumMod val="60000"/>
                    <a:lumOff val="40000"/>
                  </a:schemeClr>
                </a:solidFill>
                <a:ea typeface=""/>
                <a:cs typeface=""/>
              </a:rPr>
              <a:t>upper ocean response </a:t>
            </a:r>
            <a:r>
              <a:rPr lang="en-US" sz="2200" dirty="0">
                <a:ea typeface=""/>
                <a:cs typeface=""/>
              </a:rPr>
              <a:t>to storm forcing (</a:t>
            </a:r>
            <a:r>
              <a:rPr lang="en-US" sz="2200" dirty="0" err="1">
                <a:ea typeface=""/>
                <a:cs typeface=""/>
              </a:rPr>
              <a:t>Yablonsky</a:t>
            </a:r>
            <a:r>
              <a:rPr lang="en-US" sz="2200" dirty="0">
                <a:ea typeface=""/>
                <a:cs typeface=""/>
              </a:rPr>
              <a:t> and </a:t>
            </a:r>
            <a:r>
              <a:rPr lang="en-US" sz="2200" dirty="0" err="1">
                <a:ea typeface=""/>
                <a:cs typeface=""/>
              </a:rPr>
              <a:t>Ginis</a:t>
            </a:r>
            <a:r>
              <a:rPr lang="en-US" sz="2200" dirty="0">
                <a:ea typeface=""/>
                <a:cs typeface=""/>
              </a:rPr>
              <a:t>, 2009). </a:t>
            </a:r>
          </a:p>
        </p:txBody>
      </p:sp>
      <p:sp>
        <p:nvSpPr>
          <p:cNvPr id="8" name="TextBox 7">
            <a:extLst>
              <a:ext uri="{FF2B5EF4-FFF2-40B4-BE49-F238E27FC236}">
                <a16:creationId xmlns:a16="http://schemas.microsoft.com/office/drawing/2014/main" id="{D62B8A35-7712-E042-BCC0-75545F23393F}"/>
              </a:ext>
            </a:extLst>
          </p:cNvPr>
          <p:cNvSpPr txBox="1"/>
          <p:nvPr/>
        </p:nvSpPr>
        <p:spPr>
          <a:xfrm>
            <a:off x="506451" y="3951237"/>
            <a:ext cx="806631" cy="369332"/>
          </a:xfrm>
          <a:prstGeom prst="rect">
            <a:avLst/>
          </a:prstGeom>
          <a:noFill/>
        </p:spPr>
        <p:txBody>
          <a:bodyPr wrap="none" rtlCol="0">
            <a:spAutoFit/>
          </a:bodyPr>
          <a:lstStyle/>
          <a:p>
            <a:r>
              <a:rPr lang="en-US" dirty="0">
                <a:solidFill>
                  <a:schemeClr val="bg1"/>
                </a:solidFill>
              </a:rPr>
              <a:t>~ 50%</a:t>
            </a:r>
            <a:r>
              <a:rPr lang="en-US" dirty="0"/>
              <a:t>j</a:t>
            </a:r>
          </a:p>
        </p:txBody>
      </p:sp>
      <p:sp>
        <p:nvSpPr>
          <p:cNvPr id="9" name="TextBox 8">
            <a:extLst>
              <a:ext uri="{FF2B5EF4-FFF2-40B4-BE49-F238E27FC236}">
                <a16:creationId xmlns:a16="http://schemas.microsoft.com/office/drawing/2014/main" id="{629461A5-9D35-674F-870E-3D9C555B9D95}"/>
              </a:ext>
            </a:extLst>
          </p:cNvPr>
          <p:cNvSpPr txBox="1"/>
          <p:nvPr/>
        </p:nvSpPr>
        <p:spPr>
          <a:xfrm>
            <a:off x="5126525" y="3981454"/>
            <a:ext cx="859531" cy="369332"/>
          </a:xfrm>
          <a:prstGeom prst="rect">
            <a:avLst/>
          </a:prstGeom>
          <a:noFill/>
        </p:spPr>
        <p:txBody>
          <a:bodyPr wrap="none" rtlCol="0">
            <a:spAutoFit/>
          </a:bodyPr>
          <a:lstStyle/>
          <a:p>
            <a:r>
              <a:rPr lang="en-US" dirty="0">
                <a:solidFill>
                  <a:schemeClr val="bg1"/>
                </a:solidFill>
              </a:rPr>
              <a:t>~ 15 %</a:t>
            </a:r>
            <a:r>
              <a:rPr lang="en-US" dirty="0"/>
              <a:t>j</a:t>
            </a:r>
          </a:p>
        </p:txBody>
      </p:sp>
      <p:grpSp>
        <p:nvGrpSpPr>
          <p:cNvPr id="10" name="Group 9">
            <a:extLst>
              <a:ext uri="{FF2B5EF4-FFF2-40B4-BE49-F238E27FC236}">
                <a16:creationId xmlns:a16="http://schemas.microsoft.com/office/drawing/2014/main" id="{A76079F8-6C1B-A34B-A79C-FEE68857C439}"/>
              </a:ext>
            </a:extLst>
          </p:cNvPr>
          <p:cNvGrpSpPr/>
          <p:nvPr/>
        </p:nvGrpSpPr>
        <p:grpSpPr>
          <a:xfrm>
            <a:off x="51682" y="48706"/>
            <a:ext cx="1389657" cy="671840"/>
            <a:chOff x="380999" y="3933091"/>
            <a:chExt cx="1389657" cy="671840"/>
          </a:xfrm>
        </p:grpSpPr>
        <p:sp>
          <p:nvSpPr>
            <p:cNvPr id="12" name="Rectangle 11">
              <a:extLst>
                <a:ext uri="{FF2B5EF4-FFF2-40B4-BE49-F238E27FC236}">
                  <a16:creationId xmlns:a16="http://schemas.microsoft.com/office/drawing/2014/main" id="{A7EFC829-7A3A-3F43-AB74-8562D8EC9BA1}"/>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58E06B0-EFF9-6042-AC89-16449A18B9B0}"/>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4258795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BF690-A77A-F849-BBE2-4DFC262F6027}"/>
              </a:ext>
            </a:extLst>
          </p:cNvPr>
          <p:cNvSpPr txBox="1"/>
          <p:nvPr/>
        </p:nvSpPr>
        <p:spPr>
          <a:xfrm>
            <a:off x="2576146" y="77925"/>
            <a:ext cx="4067908" cy="584775"/>
          </a:xfrm>
          <a:prstGeom prst="rect">
            <a:avLst/>
          </a:prstGeom>
          <a:noFill/>
        </p:spPr>
        <p:txBody>
          <a:bodyPr wrap="none" rtlCol="0">
            <a:spAutoFit/>
          </a:bodyPr>
          <a:lstStyle/>
          <a:p>
            <a:r>
              <a:rPr lang="en-US" sz="3200" dirty="0"/>
              <a:t>Upper Ocean Response</a:t>
            </a:r>
          </a:p>
        </p:txBody>
      </p:sp>
      <p:sp>
        <p:nvSpPr>
          <p:cNvPr id="3" name="TextBox 2">
            <a:extLst>
              <a:ext uri="{FF2B5EF4-FFF2-40B4-BE49-F238E27FC236}">
                <a16:creationId xmlns:a16="http://schemas.microsoft.com/office/drawing/2014/main" id="{CFA76CFB-FF06-964A-87A0-CEB294D393B8}"/>
              </a:ext>
            </a:extLst>
          </p:cNvPr>
          <p:cNvSpPr txBox="1"/>
          <p:nvPr/>
        </p:nvSpPr>
        <p:spPr>
          <a:xfrm>
            <a:off x="238047" y="728500"/>
            <a:ext cx="874410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Temperature and humidity differences at the air-sea interface control the heat fluxes. </a:t>
            </a:r>
            <a:r>
              <a:rPr lang="en-US" sz="2400" dirty="0">
                <a:solidFill>
                  <a:srgbClr val="FFC000"/>
                </a:solidFill>
              </a:rPr>
              <a:t>SST is a relevant ocean quantity</a:t>
            </a:r>
          </a:p>
          <a:p>
            <a:pPr marL="285750" indent="-285750">
              <a:buFont typeface="Arial" panose="020B0604020202020204" pitchFamily="34" charset="0"/>
              <a:buChar char="•"/>
            </a:pPr>
            <a:r>
              <a:rPr lang="en-US" sz="2400" dirty="0"/>
              <a:t>During a storm, SST is manly controlled by the storm-induced vertical mixing and the strength of the </a:t>
            </a:r>
            <a:r>
              <a:rPr lang="en-US" sz="2400" dirty="0">
                <a:solidFill>
                  <a:srgbClr val="FFC000"/>
                </a:solidFill>
              </a:rPr>
              <a:t>vertical stratification</a:t>
            </a:r>
            <a:endParaRPr lang="en-US" sz="2400" dirty="0"/>
          </a:p>
        </p:txBody>
      </p:sp>
      <p:pic>
        <p:nvPicPr>
          <p:cNvPr id="6" name="Picture 5">
            <a:extLst>
              <a:ext uri="{FF2B5EF4-FFF2-40B4-BE49-F238E27FC236}">
                <a16:creationId xmlns:a16="http://schemas.microsoft.com/office/drawing/2014/main" id="{E8CF2455-9AE3-A14F-9CA4-D91D0E4E8CCE}"/>
              </a:ext>
            </a:extLst>
          </p:cNvPr>
          <p:cNvPicPr>
            <a:picLocks noChangeAspect="1"/>
          </p:cNvPicPr>
          <p:nvPr/>
        </p:nvPicPr>
        <p:blipFill rotWithShape="1">
          <a:blip r:embed="rId3"/>
          <a:srcRect t="1944" b="2839"/>
          <a:stretch/>
        </p:blipFill>
        <p:spPr>
          <a:xfrm>
            <a:off x="3378200" y="2363960"/>
            <a:ext cx="4775200" cy="4392849"/>
          </a:xfrm>
          <a:prstGeom prst="rect">
            <a:avLst/>
          </a:prstGeom>
        </p:spPr>
      </p:pic>
      <p:sp>
        <p:nvSpPr>
          <p:cNvPr id="9" name="TextBox 8">
            <a:extLst>
              <a:ext uri="{FF2B5EF4-FFF2-40B4-BE49-F238E27FC236}">
                <a16:creationId xmlns:a16="http://schemas.microsoft.com/office/drawing/2014/main" id="{4271FD8E-3883-4A4C-9B63-D8C05606EC53}"/>
              </a:ext>
            </a:extLst>
          </p:cNvPr>
          <p:cNvSpPr txBox="1"/>
          <p:nvPr/>
        </p:nvSpPr>
        <p:spPr>
          <a:xfrm>
            <a:off x="1737576" y="6070961"/>
            <a:ext cx="1495922" cy="461665"/>
          </a:xfrm>
          <a:prstGeom prst="rect">
            <a:avLst/>
          </a:prstGeom>
          <a:noFill/>
        </p:spPr>
        <p:txBody>
          <a:bodyPr wrap="none" rtlCol="0">
            <a:spAutoFit/>
          </a:bodyPr>
          <a:lstStyle/>
          <a:p>
            <a:r>
              <a:rPr lang="en-US" sz="2400" dirty="0"/>
              <a:t>Price 2009</a:t>
            </a:r>
          </a:p>
        </p:txBody>
      </p:sp>
      <p:sp>
        <p:nvSpPr>
          <p:cNvPr id="10" name="TextBox 9">
            <a:extLst>
              <a:ext uri="{FF2B5EF4-FFF2-40B4-BE49-F238E27FC236}">
                <a16:creationId xmlns:a16="http://schemas.microsoft.com/office/drawing/2014/main" id="{E6C9DBF6-B71C-8F48-A412-A07D5048C98D}"/>
              </a:ext>
            </a:extLst>
          </p:cNvPr>
          <p:cNvSpPr txBox="1"/>
          <p:nvPr/>
        </p:nvSpPr>
        <p:spPr>
          <a:xfrm>
            <a:off x="803958" y="2434284"/>
            <a:ext cx="2355901" cy="830997"/>
          </a:xfrm>
          <a:prstGeom prst="rect">
            <a:avLst/>
          </a:prstGeom>
          <a:noFill/>
        </p:spPr>
        <p:txBody>
          <a:bodyPr wrap="none" rtlCol="0">
            <a:spAutoFit/>
          </a:bodyPr>
          <a:lstStyle/>
          <a:p>
            <a:pPr algn="ctr"/>
            <a:r>
              <a:rPr lang="en-US" sz="2400" dirty="0"/>
              <a:t>Hurricane Francis</a:t>
            </a:r>
          </a:p>
          <a:p>
            <a:pPr algn="ctr"/>
            <a:r>
              <a:rPr lang="en-US" sz="2400" dirty="0"/>
              <a:t> 2004</a:t>
            </a:r>
          </a:p>
        </p:txBody>
      </p:sp>
      <p:cxnSp>
        <p:nvCxnSpPr>
          <p:cNvPr id="11" name="Straight Arrow Connector 10">
            <a:extLst>
              <a:ext uri="{FF2B5EF4-FFF2-40B4-BE49-F238E27FC236}">
                <a16:creationId xmlns:a16="http://schemas.microsoft.com/office/drawing/2014/main" id="{B2298832-F7C0-9E4A-A2E3-C1B8C192A6D0}"/>
              </a:ext>
            </a:extLst>
          </p:cNvPr>
          <p:cNvCxnSpPr>
            <a:cxnSpLocks/>
          </p:cNvCxnSpPr>
          <p:nvPr/>
        </p:nvCxnSpPr>
        <p:spPr>
          <a:xfrm>
            <a:off x="2383835" y="3060700"/>
            <a:ext cx="837570" cy="0"/>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2" name="Group 11">
            <a:extLst>
              <a:ext uri="{FF2B5EF4-FFF2-40B4-BE49-F238E27FC236}">
                <a16:creationId xmlns:a16="http://schemas.microsoft.com/office/drawing/2014/main" id="{97ACE7B3-51FB-D742-A96B-F81101F522E2}"/>
              </a:ext>
            </a:extLst>
          </p:cNvPr>
          <p:cNvGrpSpPr/>
          <p:nvPr/>
        </p:nvGrpSpPr>
        <p:grpSpPr>
          <a:xfrm>
            <a:off x="51682" y="48706"/>
            <a:ext cx="1389657" cy="671840"/>
            <a:chOff x="380999" y="3933091"/>
            <a:chExt cx="1389657" cy="671840"/>
          </a:xfrm>
        </p:grpSpPr>
        <p:sp>
          <p:nvSpPr>
            <p:cNvPr id="13" name="Rectangle 12">
              <a:extLst>
                <a:ext uri="{FF2B5EF4-FFF2-40B4-BE49-F238E27FC236}">
                  <a16:creationId xmlns:a16="http://schemas.microsoft.com/office/drawing/2014/main" id="{74E0CDAE-C169-F541-93C6-883C64C7C205}"/>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A2E14C0-008E-C345-987F-8047585C627C}"/>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168170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BF690-A77A-F849-BBE2-4DFC262F6027}"/>
              </a:ext>
            </a:extLst>
          </p:cNvPr>
          <p:cNvSpPr txBox="1"/>
          <p:nvPr/>
        </p:nvSpPr>
        <p:spPr>
          <a:xfrm>
            <a:off x="2576146" y="77925"/>
            <a:ext cx="4067908" cy="584775"/>
          </a:xfrm>
          <a:prstGeom prst="rect">
            <a:avLst/>
          </a:prstGeom>
          <a:noFill/>
        </p:spPr>
        <p:txBody>
          <a:bodyPr wrap="none" rtlCol="0">
            <a:spAutoFit/>
          </a:bodyPr>
          <a:lstStyle/>
          <a:p>
            <a:r>
              <a:rPr lang="en-US" sz="3200" dirty="0"/>
              <a:t>Upper Ocean Response</a:t>
            </a:r>
          </a:p>
        </p:txBody>
      </p:sp>
      <p:sp>
        <p:nvSpPr>
          <p:cNvPr id="3" name="TextBox 2">
            <a:extLst>
              <a:ext uri="{FF2B5EF4-FFF2-40B4-BE49-F238E27FC236}">
                <a16:creationId xmlns:a16="http://schemas.microsoft.com/office/drawing/2014/main" id="{CFA76CFB-FF06-964A-87A0-CEB294D393B8}"/>
              </a:ext>
            </a:extLst>
          </p:cNvPr>
          <p:cNvSpPr txBox="1"/>
          <p:nvPr/>
        </p:nvSpPr>
        <p:spPr>
          <a:xfrm>
            <a:off x="238047" y="728500"/>
            <a:ext cx="8744105"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In the continental shelf, there are other physical processes that control SST during storms: shear-induced vertical mixing due to wind-forced two-layer circulation (Glenn et al 2016), upwelling/downwelling circulation depending on the incident angle of the storm (Miles et al 2017) </a:t>
            </a:r>
          </a:p>
        </p:txBody>
      </p:sp>
      <p:sp>
        <p:nvSpPr>
          <p:cNvPr id="4" name="Rectangle 3">
            <a:extLst>
              <a:ext uri="{FF2B5EF4-FFF2-40B4-BE49-F238E27FC236}">
                <a16:creationId xmlns:a16="http://schemas.microsoft.com/office/drawing/2014/main" id="{00862CB9-313A-CB48-91BF-F01C13D58C56}"/>
              </a:ext>
            </a:extLst>
          </p:cNvPr>
          <p:cNvSpPr/>
          <p:nvPr/>
        </p:nvSpPr>
        <p:spPr>
          <a:xfrm>
            <a:off x="330195" y="5332845"/>
            <a:ext cx="8651952" cy="1200329"/>
          </a:xfrm>
          <a:prstGeom prst="rect">
            <a:avLst/>
          </a:prstGeom>
        </p:spPr>
        <p:txBody>
          <a:bodyPr wrap="square">
            <a:spAutoFit/>
          </a:bodyPr>
          <a:lstStyle/>
          <a:p>
            <a:pPr algn="ctr"/>
            <a:r>
              <a:rPr lang="en-US" sz="2400" dirty="0">
                <a:solidFill>
                  <a:srgbClr val="FFC000"/>
                </a:solidFill>
              </a:rPr>
              <a:t>To capture the upper ocean response in the shelf is critical because  the SST at the shelf will determine if a hurricane will intensify or weaken before landfall </a:t>
            </a:r>
          </a:p>
        </p:txBody>
      </p:sp>
      <p:pic>
        <p:nvPicPr>
          <p:cNvPr id="6" name="Picture 5">
            <a:extLst>
              <a:ext uri="{FF2B5EF4-FFF2-40B4-BE49-F238E27FC236}">
                <a16:creationId xmlns:a16="http://schemas.microsoft.com/office/drawing/2014/main" id="{70D6C5D3-B7AB-364B-87F4-D59D4A79D519}"/>
              </a:ext>
            </a:extLst>
          </p:cNvPr>
          <p:cNvPicPr>
            <a:picLocks noChangeAspect="1"/>
          </p:cNvPicPr>
          <p:nvPr/>
        </p:nvPicPr>
        <p:blipFill>
          <a:blip r:embed="rId3"/>
          <a:stretch>
            <a:fillRect/>
          </a:stretch>
        </p:blipFill>
        <p:spPr>
          <a:xfrm>
            <a:off x="484221" y="3192441"/>
            <a:ext cx="8343901" cy="1992908"/>
          </a:xfrm>
          <a:prstGeom prst="rect">
            <a:avLst/>
          </a:prstGeom>
        </p:spPr>
      </p:pic>
      <p:sp>
        <p:nvSpPr>
          <p:cNvPr id="7" name="TextBox 6">
            <a:extLst>
              <a:ext uri="{FF2B5EF4-FFF2-40B4-BE49-F238E27FC236}">
                <a16:creationId xmlns:a16="http://schemas.microsoft.com/office/drawing/2014/main" id="{F9B9056C-C61B-2446-BBF5-52B1258C044D}"/>
              </a:ext>
            </a:extLst>
          </p:cNvPr>
          <p:cNvSpPr txBox="1"/>
          <p:nvPr/>
        </p:nvSpPr>
        <p:spPr>
          <a:xfrm>
            <a:off x="2441880" y="2726092"/>
            <a:ext cx="4501297" cy="461665"/>
          </a:xfrm>
          <a:prstGeom prst="rect">
            <a:avLst/>
          </a:prstGeom>
          <a:noFill/>
        </p:spPr>
        <p:txBody>
          <a:bodyPr wrap="none" rtlCol="0">
            <a:spAutoFit/>
          </a:bodyPr>
          <a:lstStyle/>
          <a:p>
            <a:r>
              <a:rPr lang="en-US" sz="2400" dirty="0"/>
              <a:t>Hurricane Irene (Glenn et al 2016)</a:t>
            </a:r>
          </a:p>
        </p:txBody>
      </p:sp>
      <p:cxnSp>
        <p:nvCxnSpPr>
          <p:cNvPr id="8" name="Straight Arrow Connector 7">
            <a:extLst>
              <a:ext uri="{FF2B5EF4-FFF2-40B4-BE49-F238E27FC236}">
                <a16:creationId xmlns:a16="http://schemas.microsoft.com/office/drawing/2014/main" id="{8BCB6984-3B52-134B-970D-4932AEC1AF71}"/>
              </a:ext>
            </a:extLst>
          </p:cNvPr>
          <p:cNvCxnSpPr>
            <a:cxnSpLocks/>
          </p:cNvCxnSpPr>
          <p:nvPr/>
        </p:nvCxnSpPr>
        <p:spPr>
          <a:xfrm flipH="1">
            <a:off x="6159500" y="3699911"/>
            <a:ext cx="596900" cy="0"/>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A6A520F5-8AE6-EE4A-955C-8CF217FC71A2}"/>
              </a:ext>
            </a:extLst>
          </p:cNvPr>
          <p:cNvCxnSpPr>
            <a:cxnSpLocks/>
          </p:cNvCxnSpPr>
          <p:nvPr/>
        </p:nvCxnSpPr>
        <p:spPr>
          <a:xfrm>
            <a:off x="6159500" y="4409872"/>
            <a:ext cx="596901" cy="0"/>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D170693E-B27D-0745-A150-73765F3CAD1D}"/>
              </a:ext>
            </a:extLst>
          </p:cNvPr>
          <p:cNvSpPr txBox="1"/>
          <p:nvPr/>
        </p:nvSpPr>
        <p:spPr>
          <a:xfrm>
            <a:off x="6843035" y="3575903"/>
            <a:ext cx="1053686" cy="369332"/>
          </a:xfrm>
          <a:prstGeom prst="rect">
            <a:avLst/>
          </a:prstGeom>
          <a:noFill/>
        </p:spPr>
        <p:txBody>
          <a:bodyPr wrap="none" rtlCol="0">
            <a:spAutoFit/>
          </a:bodyPr>
          <a:lstStyle/>
          <a:p>
            <a:r>
              <a:rPr lang="en-US" dirty="0">
                <a:solidFill>
                  <a:schemeClr val="bg1"/>
                </a:solidFill>
              </a:rPr>
              <a:t>On Shore</a:t>
            </a:r>
          </a:p>
        </p:txBody>
      </p:sp>
      <p:sp>
        <p:nvSpPr>
          <p:cNvPr id="14" name="TextBox 13">
            <a:extLst>
              <a:ext uri="{FF2B5EF4-FFF2-40B4-BE49-F238E27FC236}">
                <a16:creationId xmlns:a16="http://schemas.microsoft.com/office/drawing/2014/main" id="{1CD9077E-133F-EA4E-A737-DCCD26E4B531}"/>
              </a:ext>
            </a:extLst>
          </p:cNvPr>
          <p:cNvSpPr txBox="1"/>
          <p:nvPr/>
        </p:nvSpPr>
        <p:spPr>
          <a:xfrm>
            <a:off x="6843035" y="4225206"/>
            <a:ext cx="1070678" cy="369332"/>
          </a:xfrm>
          <a:prstGeom prst="rect">
            <a:avLst/>
          </a:prstGeom>
          <a:noFill/>
        </p:spPr>
        <p:txBody>
          <a:bodyPr wrap="none" rtlCol="0">
            <a:spAutoFit/>
          </a:bodyPr>
          <a:lstStyle/>
          <a:p>
            <a:r>
              <a:rPr lang="en-US" dirty="0">
                <a:solidFill>
                  <a:schemeClr val="bg1"/>
                </a:solidFill>
              </a:rPr>
              <a:t>Off Shore</a:t>
            </a:r>
          </a:p>
        </p:txBody>
      </p:sp>
      <p:cxnSp>
        <p:nvCxnSpPr>
          <p:cNvPr id="15" name="Straight Arrow Connector 14">
            <a:extLst>
              <a:ext uri="{FF2B5EF4-FFF2-40B4-BE49-F238E27FC236}">
                <a16:creationId xmlns:a16="http://schemas.microsoft.com/office/drawing/2014/main" id="{1FCCD561-F84E-3345-8E3C-9578F9234B37}"/>
              </a:ext>
            </a:extLst>
          </p:cNvPr>
          <p:cNvCxnSpPr>
            <a:cxnSpLocks/>
          </p:cNvCxnSpPr>
          <p:nvPr/>
        </p:nvCxnSpPr>
        <p:spPr>
          <a:xfrm flipH="1">
            <a:off x="2908300" y="3289300"/>
            <a:ext cx="825500" cy="655935"/>
          </a:xfrm>
          <a:prstGeom prst="straightConnector1">
            <a:avLst/>
          </a:prstGeom>
          <a:ln w="381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6" name="Group 15">
            <a:extLst>
              <a:ext uri="{FF2B5EF4-FFF2-40B4-BE49-F238E27FC236}">
                <a16:creationId xmlns:a16="http://schemas.microsoft.com/office/drawing/2014/main" id="{AAD1A78D-D3A7-6946-94FA-8820C6D4E4C1}"/>
              </a:ext>
            </a:extLst>
          </p:cNvPr>
          <p:cNvGrpSpPr/>
          <p:nvPr/>
        </p:nvGrpSpPr>
        <p:grpSpPr>
          <a:xfrm>
            <a:off x="51682" y="48706"/>
            <a:ext cx="1389657" cy="671840"/>
            <a:chOff x="380999" y="3933091"/>
            <a:chExt cx="1389657" cy="671840"/>
          </a:xfrm>
        </p:grpSpPr>
        <p:sp>
          <p:nvSpPr>
            <p:cNvPr id="17" name="Rectangle 16">
              <a:extLst>
                <a:ext uri="{FF2B5EF4-FFF2-40B4-BE49-F238E27FC236}">
                  <a16:creationId xmlns:a16="http://schemas.microsoft.com/office/drawing/2014/main" id="{7DBAB970-669C-434D-9C8C-1447D47DBAB1}"/>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1F4E24C-A630-D148-9FBA-4D37FEBC51A8}"/>
                </a:ext>
              </a:extLst>
            </p:cNvPr>
            <p:cNvPicPr>
              <a:picLocks noChangeAspect="1"/>
            </p:cNvPicPr>
            <p:nvPr/>
          </p:nvPicPr>
          <p:blipFill>
            <a:blip r:embed="rId4"/>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508846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F3A781-6E13-824E-B181-18B4B918D533}"/>
              </a:ext>
            </a:extLst>
          </p:cNvPr>
          <p:cNvSpPr txBox="1"/>
          <p:nvPr/>
        </p:nvSpPr>
        <p:spPr>
          <a:xfrm>
            <a:off x="65553" y="670506"/>
            <a:ext cx="9078447" cy="954107"/>
          </a:xfrm>
          <a:prstGeom prst="rect">
            <a:avLst/>
          </a:prstGeom>
          <a:noFill/>
        </p:spPr>
        <p:txBody>
          <a:bodyPr wrap="none" rtlCol="0">
            <a:spAutoFit/>
          </a:bodyPr>
          <a:lstStyle/>
          <a:p>
            <a:pPr algn="ctr"/>
            <a:r>
              <a:rPr lang="en-US" sz="2800" dirty="0"/>
              <a:t>How to Improve the Modeling of the Upper Ocean Response </a:t>
            </a:r>
          </a:p>
          <a:p>
            <a:pPr algn="ctr"/>
            <a:r>
              <a:rPr lang="en-US" sz="2800" dirty="0"/>
              <a:t>During a Hurricane on the continental shelf?</a:t>
            </a:r>
          </a:p>
        </p:txBody>
      </p:sp>
      <p:sp>
        <p:nvSpPr>
          <p:cNvPr id="3" name="TextBox 2">
            <a:extLst>
              <a:ext uri="{FF2B5EF4-FFF2-40B4-BE49-F238E27FC236}">
                <a16:creationId xmlns:a16="http://schemas.microsoft.com/office/drawing/2014/main" id="{26ACA651-C163-C54F-9DA4-FA3CC96A7F63}"/>
              </a:ext>
            </a:extLst>
          </p:cNvPr>
          <p:cNvSpPr txBox="1"/>
          <p:nvPr/>
        </p:nvSpPr>
        <p:spPr>
          <a:xfrm>
            <a:off x="381440" y="1630629"/>
            <a:ext cx="8641249" cy="1200329"/>
          </a:xfrm>
          <a:prstGeom prst="rect">
            <a:avLst/>
          </a:prstGeom>
          <a:noFill/>
        </p:spPr>
        <p:txBody>
          <a:bodyPr wrap="square" rtlCol="0">
            <a:spAutoFit/>
          </a:bodyPr>
          <a:lstStyle/>
          <a:p>
            <a:pPr algn="ctr"/>
            <a:r>
              <a:rPr lang="en-US" sz="2400" dirty="0">
                <a:solidFill>
                  <a:srgbClr val="FFC000"/>
                </a:solidFill>
              </a:rPr>
              <a:t>Improve the subsurface initial conditions </a:t>
            </a:r>
            <a:r>
              <a:rPr lang="en-US" sz="2400" dirty="0"/>
              <a:t>in the operational ocean models:  right initial vertical stratification, better evolution of the SST during  storms , better heat fluxes estimates        </a:t>
            </a:r>
          </a:p>
        </p:txBody>
      </p:sp>
      <p:sp>
        <p:nvSpPr>
          <p:cNvPr id="44" name="Curved Left Arrow 43">
            <a:extLst>
              <a:ext uri="{FF2B5EF4-FFF2-40B4-BE49-F238E27FC236}">
                <a16:creationId xmlns:a16="http://schemas.microsoft.com/office/drawing/2014/main" id="{F88F0418-979E-CE44-B2AB-AA7F647189CD}"/>
              </a:ext>
            </a:extLst>
          </p:cNvPr>
          <p:cNvSpPr/>
          <p:nvPr/>
        </p:nvSpPr>
        <p:spPr>
          <a:xfrm>
            <a:off x="6646802" y="4588083"/>
            <a:ext cx="731520" cy="1216152"/>
          </a:xfrm>
          <a:prstGeom prst="curvedLeftArrow">
            <a:avLst>
              <a:gd name="adj1" fmla="val 9510"/>
              <a:gd name="adj2" fmla="val 28545"/>
              <a:gd name="adj3" fmla="val 2042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urved Down Arrow 41">
            <a:extLst>
              <a:ext uri="{FF2B5EF4-FFF2-40B4-BE49-F238E27FC236}">
                <a16:creationId xmlns:a16="http://schemas.microsoft.com/office/drawing/2014/main" id="{FD38B95F-66D2-184B-ACFB-1A7AC70F2DD8}"/>
              </a:ext>
            </a:extLst>
          </p:cNvPr>
          <p:cNvSpPr/>
          <p:nvPr/>
        </p:nvSpPr>
        <p:spPr>
          <a:xfrm>
            <a:off x="1235582" y="3945667"/>
            <a:ext cx="4493941" cy="642416"/>
          </a:xfrm>
          <a:prstGeom prst="curvedDownArrow">
            <a:avLst>
              <a:gd name="adj1" fmla="val 13334"/>
              <a:gd name="adj2" fmla="val 40443"/>
              <a:gd name="adj3" fmla="val 1759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a:extLst>
              <a:ext uri="{FF2B5EF4-FFF2-40B4-BE49-F238E27FC236}">
                <a16:creationId xmlns:a16="http://schemas.microsoft.com/office/drawing/2014/main" id="{1D2C89DC-0D5D-4F42-85E8-F79C2E892C0B}"/>
              </a:ext>
            </a:extLst>
          </p:cNvPr>
          <p:cNvGrpSpPr/>
          <p:nvPr/>
        </p:nvGrpSpPr>
        <p:grpSpPr>
          <a:xfrm>
            <a:off x="51682" y="48706"/>
            <a:ext cx="1389657" cy="671840"/>
            <a:chOff x="380999" y="3933091"/>
            <a:chExt cx="1389657" cy="671840"/>
          </a:xfrm>
        </p:grpSpPr>
        <p:sp>
          <p:nvSpPr>
            <p:cNvPr id="8" name="Rectangle 7">
              <a:extLst>
                <a:ext uri="{FF2B5EF4-FFF2-40B4-BE49-F238E27FC236}">
                  <a16:creationId xmlns:a16="http://schemas.microsoft.com/office/drawing/2014/main" id="{9C173598-A158-AF42-8841-1A289A66DE6C}"/>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EE0663A-D1FD-A84D-BF77-9D8410FD9A8C}"/>
                </a:ext>
              </a:extLst>
            </p:cNvPr>
            <p:cNvPicPr>
              <a:picLocks noChangeAspect="1"/>
            </p:cNvPicPr>
            <p:nvPr/>
          </p:nvPicPr>
          <p:blipFill>
            <a:blip r:embed="rId3"/>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2257281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F3A781-6E13-824E-B181-18B4B918D533}"/>
              </a:ext>
            </a:extLst>
          </p:cNvPr>
          <p:cNvSpPr txBox="1"/>
          <p:nvPr/>
        </p:nvSpPr>
        <p:spPr>
          <a:xfrm>
            <a:off x="65553" y="670506"/>
            <a:ext cx="9078447" cy="954107"/>
          </a:xfrm>
          <a:prstGeom prst="rect">
            <a:avLst/>
          </a:prstGeom>
          <a:noFill/>
        </p:spPr>
        <p:txBody>
          <a:bodyPr wrap="none" rtlCol="0">
            <a:spAutoFit/>
          </a:bodyPr>
          <a:lstStyle/>
          <a:p>
            <a:pPr algn="ctr"/>
            <a:r>
              <a:rPr lang="en-US" sz="2800" dirty="0"/>
              <a:t>How to Improve the Modeling of the Upper Ocean Response </a:t>
            </a:r>
          </a:p>
          <a:p>
            <a:pPr algn="ctr"/>
            <a:r>
              <a:rPr lang="en-US" sz="2800" dirty="0"/>
              <a:t>During a Hurricane on the continental shelf?</a:t>
            </a:r>
          </a:p>
        </p:txBody>
      </p:sp>
      <p:sp>
        <p:nvSpPr>
          <p:cNvPr id="3" name="TextBox 2">
            <a:extLst>
              <a:ext uri="{FF2B5EF4-FFF2-40B4-BE49-F238E27FC236}">
                <a16:creationId xmlns:a16="http://schemas.microsoft.com/office/drawing/2014/main" id="{26ACA651-C163-C54F-9DA4-FA3CC96A7F63}"/>
              </a:ext>
            </a:extLst>
          </p:cNvPr>
          <p:cNvSpPr txBox="1"/>
          <p:nvPr/>
        </p:nvSpPr>
        <p:spPr>
          <a:xfrm>
            <a:off x="381440" y="1630629"/>
            <a:ext cx="8641249" cy="1200329"/>
          </a:xfrm>
          <a:prstGeom prst="rect">
            <a:avLst/>
          </a:prstGeom>
          <a:noFill/>
        </p:spPr>
        <p:txBody>
          <a:bodyPr wrap="square" rtlCol="0">
            <a:spAutoFit/>
          </a:bodyPr>
          <a:lstStyle/>
          <a:p>
            <a:pPr algn="ctr"/>
            <a:r>
              <a:rPr lang="en-US" sz="2400" dirty="0"/>
              <a:t>Improve the subsurface initial conditions in the operational ocean models:  right initial vertical stratification, better evolution of the SST during  storms , better heat fluxes estimates        </a:t>
            </a:r>
          </a:p>
        </p:txBody>
      </p:sp>
      <p:sp>
        <p:nvSpPr>
          <p:cNvPr id="12" name="Rectangle 11">
            <a:extLst>
              <a:ext uri="{FF2B5EF4-FFF2-40B4-BE49-F238E27FC236}">
                <a16:creationId xmlns:a16="http://schemas.microsoft.com/office/drawing/2014/main" id="{75560F1C-81F6-884C-BD74-7DCBBFD63EBB}"/>
              </a:ext>
            </a:extLst>
          </p:cNvPr>
          <p:cNvSpPr/>
          <p:nvPr/>
        </p:nvSpPr>
        <p:spPr>
          <a:xfrm>
            <a:off x="3002095" y="3283226"/>
            <a:ext cx="3216009" cy="461665"/>
          </a:xfrm>
          <a:prstGeom prst="rect">
            <a:avLst/>
          </a:prstGeom>
        </p:spPr>
        <p:txBody>
          <a:bodyPr wrap="none">
            <a:spAutoFit/>
          </a:bodyPr>
          <a:lstStyle/>
          <a:p>
            <a:r>
              <a:rPr lang="en-US" sz="2400" dirty="0"/>
              <a:t>Ocean Data Assimilation</a:t>
            </a:r>
          </a:p>
        </p:txBody>
      </p:sp>
      <p:cxnSp>
        <p:nvCxnSpPr>
          <p:cNvPr id="13" name="Straight Arrow Connector 12">
            <a:extLst>
              <a:ext uri="{FF2B5EF4-FFF2-40B4-BE49-F238E27FC236}">
                <a16:creationId xmlns:a16="http://schemas.microsoft.com/office/drawing/2014/main" id="{8CEB75FC-3FB3-3145-A6EF-570FB96B2A62}"/>
              </a:ext>
            </a:extLst>
          </p:cNvPr>
          <p:cNvCxnSpPr>
            <a:cxnSpLocks/>
          </p:cNvCxnSpPr>
          <p:nvPr/>
        </p:nvCxnSpPr>
        <p:spPr>
          <a:xfrm flipH="1">
            <a:off x="4610098" y="2805786"/>
            <a:ext cx="1" cy="471424"/>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7" name="Group 26">
            <a:extLst>
              <a:ext uri="{FF2B5EF4-FFF2-40B4-BE49-F238E27FC236}">
                <a16:creationId xmlns:a16="http://schemas.microsoft.com/office/drawing/2014/main" id="{B29A9C4B-0ADD-4D42-BBA6-9AA39A03D9E3}"/>
              </a:ext>
            </a:extLst>
          </p:cNvPr>
          <p:cNvGrpSpPr/>
          <p:nvPr/>
        </p:nvGrpSpPr>
        <p:grpSpPr>
          <a:xfrm>
            <a:off x="4270915" y="3787894"/>
            <a:ext cx="4751775" cy="2817007"/>
            <a:chOff x="4250859" y="3779832"/>
            <a:chExt cx="4702166" cy="2714266"/>
          </a:xfrm>
        </p:grpSpPr>
        <p:sp>
          <p:nvSpPr>
            <p:cNvPr id="26" name="Rectangle 25">
              <a:extLst>
                <a:ext uri="{FF2B5EF4-FFF2-40B4-BE49-F238E27FC236}">
                  <a16:creationId xmlns:a16="http://schemas.microsoft.com/office/drawing/2014/main" id="{7BFFE2EE-9FDB-EE41-A106-D300038345CE}"/>
                </a:ext>
              </a:extLst>
            </p:cNvPr>
            <p:cNvSpPr/>
            <p:nvPr/>
          </p:nvSpPr>
          <p:spPr>
            <a:xfrm>
              <a:off x="4250859" y="3779832"/>
              <a:ext cx="4702165" cy="27142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49240C21-7036-724F-A5EF-828ADEE5E0FC}"/>
                </a:ext>
              </a:extLst>
            </p:cNvPr>
            <p:cNvGrpSpPr/>
            <p:nvPr/>
          </p:nvGrpSpPr>
          <p:grpSpPr>
            <a:xfrm>
              <a:off x="4250860" y="3799605"/>
              <a:ext cx="4702165" cy="2694493"/>
              <a:chOff x="2750900" y="936204"/>
              <a:chExt cx="6200916" cy="3175584"/>
            </a:xfrm>
          </p:grpSpPr>
          <p:pic>
            <p:nvPicPr>
              <p:cNvPr id="22" name="Picture 21">
                <a:extLst>
                  <a:ext uri="{FF2B5EF4-FFF2-40B4-BE49-F238E27FC236}">
                    <a16:creationId xmlns:a16="http://schemas.microsoft.com/office/drawing/2014/main" id="{E56DBA60-59FB-CD46-843D-63B1DA26006B}"/>
                  </a:ext>
                </a:extLst>
              </p:cNvPr>
              <p:cNvPicPr>
                <a:picLocks noChangeAspect="1"/>
              </p:cNvPicPr>
              <p:nvPr/>
            </p:nvPicPr>
            <p:blipFill rotWithShape="1">
              <a:blip r:embed="rId3"/>
              <a:srcRect r="10143"/>
              <a:stretch/>
            </p:blipFill>
            <p:spPr>
              <a:xfrm>
                <a:off x="2752180" y="936204"/>
                <a:ext cx="5694295" cy="1818412"/>
              </a:xfrm>
              <a:prstGeom prst="rect">
                <a:avLst/>
              </a:prstGeom>
            </p:spPr>
          </p:pic>
          <p:pic>
            <p:nvPicPr>
              <p:cNvPr id="23" name="Picture 22">
                <a:extLst>
                  <a:ext uri="{FF2B5EF4-FFF2-40B4-BE49-F238E27FC236}">
                    <a16:creationId xmlns:a16="http://schemas.microsoft.com/office/drawing/2014/main" id="{93A16DE0-E81B-2C4C-98E0-EAA57546B8FA}"/>
                  </a:ext>
                </a:extLst>
              </p:cNvPr>
              <p:cNvPicPr>
                <a:picLocks noChangeAspect="1"/>
              </p:cNvPicPr>
              <p:nvPr/>
            </p:nvPicPr>
            <p:blipFill rotWithShape="1">
              <a:blip r:embed="rId4"/>
              <a:srcRect r="10103"/>
              <a:stretch/>
            </p:blipFill>
            <p:spPr>
              <a:xfrm>
                <a:off x="2750900" y="2293376"/>
                <a:ext cx="5696855" cy="1818412"/>
              </a:xfrm>
              <a:prstGeom prst="rect">
                <a:avLst/>
              </a:prstGeom>
            </p:spPr>
          </p:pic>
          <p:pic>
            <p:nvPicPr>
              <p:cNvPr id="24" name="Picture 23">
                <a:extLst>
                  <a:ext uri="{FF2B5EF4-FFF2-40B4-BE49-F238E27FC236}">
                    <a16:creationId xmlns:a16="http://schemas.microsoft.com/office/drawing/2014/main" id="{0E43C0B1-B793-6B4B-BC27-CAF783222FAC}"/>
                  </a:ext>
                </a:extLst>
              </p:cNvPr>
              <p:cNvPicPr>
                <a:picLocks noChangeAspect="1"/>
              </p:cNvPicPr>
              <p:nvPr/>
            </p:nvPicPr>
            <p:blipFill rotWithShape="1">
              <a:blip r:embed="rId5"/>
              <a:srcRect l="89787"/>
              <a:stretch/>
            </p:blipFill>
            <p:spPr>
              <a:xfrm>
                <a:off x="8367157" y="1687752"/>
                <a:ext cx="584659" cy="1818412"/>
              </a:xfrm>
              <a:prstGeom prst="rect">
                <a:avLst/>
              </a:prstGeom>
            </p:spPr>
          </p:pic>
        </p:grpSp>
      </p:grpSp>
      <p:cxnSp>
        <p:nvCxnSpPr>
          <p:cNvPr id="30" name="Curved Connector 29">
            <a:extLst>
              <a:ext uri="{FF2B5EF4-FFF2-40B4-BE49-F238E27FC236}">
                <a16:creationId xmlns:a16="http://schemas.microsoft.com/office/drawing/2014/main" id="{C893365F-C9DC-E040-9845-9A99537549E3}"/>
              </a:ext>
            </a:extLst>
          </p:cNvPr>
          <p:cNvCxnSpPr/>
          <p:nvPr/>
        </p:nvCxnSpPr>
        <p:spPr>
          <a:xfrm>
            <a:off x="2007220" y="4449337"/>
            <a:ext cx="914400" cy="9144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Curved Left Arrow 43">
            <a:extLst>
              <a:ext uri="{FF2B5EF4-FFF2-40B4-BE49-F238E27FC236}">
                <a16:creationId xmlns:a16="http://schemas.microsoft.com/office/drawing/2014/main" id="{F88F0418-979E-CE44-B2AB-AA7F647189CD}"/>
              </a:ext>
            </a:extLst>
          </p:cNvPr>
          <p:cNvSpPr/>
          <p:nvPr/>
        </p:nvSpPr>
        <p:spPr>
          <a:xfrm>
            <a:off x="6646802" y="4588083"/>
            <a:ext cx="731520" cy="1216152"/>
          </a:xfrm>
          <a:prstGeom prst="curvedLeftArrow">
            <a:avLst>
              <a:gd name="adj1" fmla="val 9510"/>
              <a:gd name="adj2" fmla="val 28545"/>
              <a:gd name="adj3" fmla="val 2042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207FB0CA-C60A-4D46-BCCC-C023C2CCD3C5}"/>
              </a:ext>
            </a:extLst>
          </p:cNvPr>
          <p:cNvPicPr>
            <a:picLocks noChangeAspect="1"/>
          </p:cNvPicPr>
          <p:nvPr/>
        </p:nvPicPr>
        <p:blipFill>
          <a:blip r:embed="rId6"/>
          <a:stretch>
            <a:fillRect/>
          </a:stretch>
        </p:blipFill>
        <p:spPr>
          <a:xfrm>
            <a:off x="152533" y="3801823"/>
            <a:ext cx="3938917" cy="2817006"/>
          </a:xfrm>
          <a:prstGeom prst="rect">
            <a:avLst/>
          </a:prstGeom>
        </p:spPr>
      </p:pic>
      <p:sp>
        <p:nvSpPr>
          <p:cNvPr id="42" name="Curved Down Arrow 41">
            <a:extLst>
              <a:ext uri="{FF2B5EF4-FFF2-40B4-BE49-F238E27FC236}">
                <a16:creationId xmlns:a16="http://schemas.microsoft.com/office/drawing/2014/main" id="{FD38B95F-66D2-184B-ACFB-1A7AC70F2DD8}"/>
              </a:ext>
            </a:extLst>
          </p:cNvPr>
          <p:cNvSpPr/>
          <p:nvPr/>
        </p:nvSpPr>
        <p:spPr>
          <a:xfrm>
            <a:off x="1235582" y="3945667"/>
            <a:ext cx="4493941" cy="642416"/>
          </a:xfrm>
          <a:prstGeom prst="curvedDownArrow">
            <a:avLst>
              <a:gd name="adj1" fmla="val 13334"/>
              <a:gd name="adj2" fmla="val 40443"/>
              <a:gd name="adj3" fmla="val 1759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a:extLst>
              <a:ext uri="{FF2B5EF4-FFF2-40B4-BE49-F238E27FC236}">
                <a16:creationId xmlns:a16="http://schemas.microsoft.com/office/drawing/2014/main" id="{691E88B9-01C7-954B-90E2-2FBDDF0CBCAE}"/>
              </a:ext>
            </a:extLst>
          </p:cNvPr>
          <p:cNvGrpSpPr/>
          <p:nvPr/>
        </p:nvGrpSpPr>
        <p:grpSpPr>
          <a:xfrm>
            <a:off x="51682" y="48706"/>
            <a:ext cx="1389657" cy="671840"/>
            <a:chOff x="380999" y="3933091"/>
            <a:chExt cx="1389657" cy="671840"/>
          </a:xfrm>
        </p:grpSpPr>
        <p:sp>
          <p:nvSpPr>
            <p:cNvPr id="20" name="Rectangle 19">
              <a:extLst>
                <a:ext uri="{FF2B5EF4-FFF2-40B4-BE49-F238E27FC236}">
                  <a16:creationId xmlns:a16="http://schemas.microsoft.com/office/drawing/2014/main" id="{178DB26A-2346-BC4C-99FF-87A67ADAAABC}"/>
                </a:ext>
              </a:extLst>
            </p:cNvPr>
            <p:cNvSpPr/>
            <p:nvPr/>
          </p:nvSpPr>
          <p:spPr>
            <a:xfrm>
              <a:off x="380999" y="3933091"/>
              <a:ext cx="1389657" cy="67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DD2E88E-AEAF-3A41-80B7-993897D4E89C}"/>
                </a:ext>
              </a:extLst>
            </p:cNvPr>
            <p:cNvPicPr>
              <a:picLocks noChangeAspect="1"/>
            </p:cNvPicPr>
            <p:nvPr/>
          </p:nvPicPr>
          <p:blipFill>
            <a:blip r:embed="rId7"/>
            <a:stretch>
              <a:fillRect/>
            </a:stretch>
          </p:blipFill>
          <p:spPr>
            <a:xfrm>
              <a:off x="432374" y="3981837"/>
              <a:ext cx="1289448" cy="564647"/>
            </a:xfrm>
            <a:prstGeom prst="rect">
              <a:avLst/>
            </a:prstGeom>
          </p:spPr>
        </p:pic>
      </p:grpSp>
    </p:spTree>
    <p:extLst>
      <p:ext uri="{BB962C8B-B14F-4D97-AF65-F5344CB8AC3E}">
        <p14:creationId xmlns:p14="http://schemas.microsoft.com/office/powerpoint/2010/main" val="41593678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37366</TotalTime>
  <Words>1608</Words>
  <Application>Microsoft Macintosh PowerPoint</Application>
  <PresentationFormat>On-screen Show (4:3)</PresentationFormat>
  <Paragraphs>230</Paragraphs>
  <Slides>34</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ＭＳ Ｐゴシック</vt:lpstr>
      <vt:lpstr>Arial</vt:lpstr>
      <vt:lpstr>Calibri</vt:lpstr>
      <vt:lpstr>Calibri Light</vt:lpstr>
      <vt:lpstr>Helvetica Neue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323</cp:revision>
  <dcterms:created xsi:type="dcterms:W3CDTF">2019-04-29T18:22:15Z</dcterms:created>
  <dcterms:modified xsi:type="dcterms:W3CDTF">2019-08-14T19:04:31Z</dcterms:modified>
</cp:coreProperties>
</file>