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9" r:id="rId2"/>
  </p:sldMasterIdLst>
  <p:notesMasterIdLst>
    <p:notesMasterId r:id="rId20"/>
  </p:notesMasterIdLst>
  <p:sldIdLst>
    <p:sldId id="257" r:id="rId3"/>
    <p:sldId id="474" r:id="rId4"/>
    <p:sldId id="475" r:id="rId5"/>
    <p:sldId id="437" r:id="rId6"/>
    <p:sldId id="753" r:id="rId7"/>
    <p:sldId id="272" r:id="rId8"/>
    <p:sldId id="464" r:id="rId9"/>
    <p:sldId id="489" r:id="rId10"/>
    <p:sldId id="476" r:id="rId11"/>
    <p:sldId id="718" r:id="rId12"/>
    <p:sldId id="719" r:id="rId13"/>
    <p:sldId id="720" r:id="rId14"/>
    <p:sldId id="721" r:id="rId15"/>
    <p:sldId id="478" r:id="rId16"/>
    <p:sldId id="477" r:id="rId17"/>
    <p:sldId id="604" r:id="rId18"/>
    <p:sldId id="60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9081"/>
  </p:normalViewPr>
  <p:slideViewPr>
    <p:cSldViewPr snapToGrid="0" snapToObjects="1">
      <p:cViewPr varScale="1">
        <p:scale>
          <a:sx n="116" d="100"/>
          <a:sy n="116" d="100"/>
        </p:scale>
        <p:origin x="10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F98F5-C4FB-EB46-A31A-60F9C2048314}" type="datetimeFigureOut">
              <a:rPr lang="en-US" smtClean="0"/>
              <a:t>11/30/20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12F2E-126A-9847-9312-5642B2AC61A2}" type="slidenum">
              <a:rPr lang="en-US" smtClean="0"/>
              <a:t>‹#›</a:t>
            </a:fld>
            <a:endParaRPr lang="en-US"/>
          </a:p>
        </p:txBody>
      </p:sp>
    </p:spTree>
    <p:extLst>
      <p:ext uri="{BB962C8B-B14F-4D97-AF65-F5344CB8AC3E}">
        <p14:creationId xmlns:p14="http://schemas.microsoft.com/office/powerpoint/2010/main" val="206087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2</a:t>
            </a:fld>
            <a:endParaRPr lang="en-US"/>
          </a:p>
        </p:txBody>
      </p:sp>
    </p:spTree>
    <p:extLst>
      <p:ext uri="{BB962C8B-B14F-4D97-AF65-F5344CB8AC3E}">
        <p14:creationId xmlns:p14="http://schemas.microsoft.com/office/powerpoint/2010/main" val="267408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108881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5</a:t>
            </a:fld>
            <a:endParaRPr lang="en-US"/>
          </a:p>
        </p:txBody>
      </p:sp>
    </p:spTree>
    <p:extLst>
      <p:ext uri="{BB962C8B-B14F-4D97-AF65-F5344CB8AC3E}">
        <p14:creationId xmlns:p14="http://schemas.microsoft.com/office/powerpoint/2010/main" val="421430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6</a:t>
            </a:fld>
            <a:endParaRPr lang="en-US"/>
          </a:p>
        </p:txBody>
      </p:sp>
    </p:spTree>
    <p:extLst>
      <p:ext uri="{BB962C8B-B14F-4D97-AF65-F5344CB8AC3E}">
        <p14:creationId xmlns:p14="http://schemas.microsoft.com/office/powerpoint/2010/main" val="240179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Incremental insertion window is the period when the </a:t>
            </a:r>
            <a:r>
              <a:rPr lang="en-US" sz="1200" b="0" i="0" u="none" strike="noStrike" kern="1200" dirty="0">
                <a:solidFill>
                  <a:schemeClr val="tx1"/>
                </a:solidFill>
                <a:effectLst/>
                <a:latin typeface="+mn-lt"/>
                <a:ea typeface="+mn-ea"/>
                <a:cs typeface="+mn-cs"/>
              </a:rPr>
              <a:t>analysis increments are incorporated into the model in a gradual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IAU (incremental analysis updating) process incorporates analysis increments into a model integration in a gradual manner. It does this by using analysis increments as constant </a:t>
            </a:r>
            <a:r>
              <a:rPr lang="en-US" sz="1200" b="0" i="0" u="none" strike="noStrike" kern="1200" dirty="0" err="1">
                <a:solidFill>
                  <a:schemeClr val="tx1"/>
                </a:solidFill>
                <a:effectLst/>
                <a:latin typeface="+mn-lt"/>
                <a:ea typeface="+mn-ea"/>
                <a:cs typeface="+mn-cs"/>
              </a:rPr>
              <a:t>forcings</a:t>
            </a:r>
            <a:r>
              <a:rPr lang="en-US" sz="1200" b="0" i="0" u="none" strike="noStrike" kern="1200" dirty="0">
                <a:solidFill>
                  <a:schemeClr val="tx1"/>
                </a:solidFill>
                <a:effectLst/>
                <a:latin typeface="+mn-lt"/>
                <a:ea typeface="+mn-ea"/>
                <a:cs typeface="+mn-cs"/>
              </a:rPr>
              <a:t> in a model's prognostic equations over a 6-h period centered on an analysis time. (</a:t>
            </a:r>
            <a:r>
              <a:rPr lang="en-US" sz="1200" kern="1200" dirty="0">
                <a:solidFill>
                  <a:schemeClr val="tx1"/>
                </a:solidFill>
                <a:effectLst/>
                <a:latin typeface="+mn-lt"/>
                <a:ea typeface="+mn-ea"/>
                <a:cs typeface="+mn-cs"/>
              </a:rPr>
              <a:t>Bloom, S.C., L.L. Takacs, A.M. da Silva and D. Ledvina. 1996. Data assimilation using incremental analysis updates. </a:t>
            </a:r>
            <a:r>
              <a:rPr lang="en-US" sz="1200" i="1" kern="1200" dirty="0">
                <a:solidFill>
                  <a:schemeClr val="tx1"/>
                </a:solidFill>
                <a:effectLst/>
                <a:latin typeface="+mn-lt"/>
                <a:ea typeface="+mn-ea"/>
                <a:cs typeface="+mn-cs"/>
              </a:rPr>
              <a:t>Mon. Wea. Rev</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124</a:t>
            </a:r>
            <a:r>
              <a:rPr lang="en-US" sz="1200" kern="1200" dirty="0">
                <a:solidFill>
                  <a:schemeClr val="tx1"/>
                </a:solidFill>
                <a:effectLst/>
                <a:latin typeface="+mn-lt"/>
                <a:ea typeface="+mn-ea"/>
                <a:cs typeface="+mn-cs"/>
              </a:rPr>
              <a:t>:1256–1271.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7</a:t>
            </a:fld>
            <a:endParaRPr lang="en-US"/>
          </a:p>
        </p:txBody>
      </p:sp>
    </p:spTree>
    <p:extLst>
      <p:ext uri="{BB962C8B-B14F-4D97-AF65-F5344CB8AC3E}">
        <p14:creationId xmlns:p14="http://schemas.microsoft.com/office/powerpoint/2010/main" val="7607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2F2E-126A-9847-9312-5642B2AC61A2}" type="slidenum">
              <a:rPr lang="en-US" smtClean="0"/>
              <a:t>17</a:t>
            </a:fld>
            <a:endParaRPr lang="en-US"/>
          </a:p>
        </p:txBody>
      </p:sp>
    </p:spTree>
    <p:extLst>
      <p:ext uri="{BB962C8B-B14F-4D97-AF65-F5344CB8AC3E}">
        <p14:creationId xmlns:p14="http://schemas.microsoft.com/office/powerpoint/2010/main" val="131451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685800" y="1600200"/>
            <a:ext cx="7772400" cy="1470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8" name="Google Shape;8;p2"/>
          <p:cNvSpPr txBox="1">
            <a:spLocks noGrp="1"/>
          </p:cNvSpPr>
          <p:nvPr>
            <p:ph type="subTitle" idx="1"/>
          </p:nvPr>
        </p:nvSpPr>
        <p:spPr>
          <a:xfrm>
            <a:off x="1371600" y="3124200"/>
            <a:ext cx="6400800" cy="17529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Rockwell"/>
                <a:ea typeface="Rockwell"/>
                <a:cs typeface="Rockwell"/>
                <a:sym typeface="Rockwel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Rockwell"/>
                <a:ea typeface="Rockwell"/>
                <a:cs typeface="Rockwell"/>
                <a:sym typeface="Rockwel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89439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R="0" lvl="1"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dk2"/>
              </a:buClr>
              <a:buSzPts val="2400"/>
              <a:buFont typeface="Courier New"/>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2" name="Google Shape;52;p13"/>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88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609600"/>
            <a:ext cx="3008400" cy="8256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609600"/>
            <a:ext cx="5111700" cy="55167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764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350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7" name="Google Shape;67;p1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8" name="Google Shape;68;p1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p1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p16"/>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130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 name="Google Shape;75;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289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8572C-348E-204C-8838-0EEFDE712E55}"/>
              </a:ext>
            </a:extLst>
          </p:cNvPr>
          <p:cNvSpPr>
            <a:spLocks noGrp="1"/>
          </p:cNvSpPr>
          <p:nvPr>
            <p:ph type="dt" sz="half" idx="10"/>
          </p:nvPr>
        </p:nvSpPr>
        <p:spPr/>
        <p:txBody>
          <a:bodyPr/>
          <a:lstStyle/>
          <a:p>
            <a:fld id="{DE6CCEA6-397B-9242-9C81-6F93211DDE88}" type="datetimeFigureOut">
              <a:rPr lang="en-US" smtClean="0"/>
              <a:t>11/30/20</a:t>
            </a:fld>
            <a:endParaRPr lang="en-US"/>
          </a:p>
        </p:txBody>
      </p:sp>
      <p:sp>
        <p:nvSpPr>
          <p:cNvPr id="3" name="Footer Placeholder 2">
            <a:extLst>
              <a:ext uri="{FF2B5EF4-FFF2-40B4-BE49-F238E27FC236}">
                <a16:creationId xmlns:a16="http://schemas.microsoft.com/office/drawing/2014/main" id="{D8E88657-6340-CC44-A9C8-9DD2050BE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183919-8E74-AC4A-AEA6-4F6FD401BD60}"/>
              </a:ext>
            </a:extLst>
          </p:cNvPr>
          <p:cNvSpPr>
            <a:spLocks noGrp="1"/>
          </p:cNvSpPr>
          <p:nvPr>
            <p:ph type="sldNum" sz="quarter" idx="12"/>
          </p:nvPr>
        </p:nvSpPr>
        <p:spPr/>
        <p:txBody>
          <a:bodyPr/>
          <a:lstStyle/>
          <a:p>
            <a:fld id="{79991438-390C-0245-A463-D5C42AA81864}" type="slidenum">
              <a:rPr lang="en-US" smtClean="0"/>
              <a:t>‹#›</a:t>
            </a:fld>
            <a:endParaRPr lang="en-US"/>
          </a:p>
        </p:txBody>
      </p:sp>
    </p:spTree>
    <p:extLst>
      <p:ext uri="{BB962C8B-B14F-4D97-AF65-F5344CB8AC3E}">
        <p14:creationId xmlns:p14="http://schemas.microsoft.com/office/powerpoint/2010/main" val="41868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914400" y="2514600"/>
            <a:ext cx="6705600" cy="762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960"/>
              </a:spcBef>
              <a:spcAft>
                <a:spcPts val="0"/>
              </a:spcAft>
              <a:buClr>
                <a:srgbClr val="000000"/>
              </a:buClr>
              <a:buSzPts val="1400"/>
              <a:buFont typeface="Arial"/>
              <a:buNone/>
              <a:defRPr sz="4800" b="0" i="0" u="none" strike="noStrike" cap="none">
                <a:solidFill>
                  <a:schemeClr val="lt1"/>
                </a:solidFill>
                <a:latin typeface="Rockwell"/>
                <a:ea typeface="Rockwell"/>
                <a:cs typeface="Rockwell"/>
                <a:sym typeface="Rockwel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3"/>
          <p:cNvSpPr txBox="1">
            <a:spLocks noGrp="1"/>
          </p:cNvSpPr>
          <p:nvPr>
            <p:ph type="body" idx="2"/>
          </p:nvPr>
        </p:nvSpPr>
        <p:spPr>
          <a:xfrm>
            <a:off x="914400" y="3276600"/>
            <a:ext cx="67056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rgbClr val="000000"/>
              </a:buClr>
              <a:buSzPts val="14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68077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362200"/>
            <a:ext cx="8229600" cy="11433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426322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98915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1792288" y="652462"/>
            <a:ext cx="5486400" cy="566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17" name="Google Shape;17;p6"/>
          <p:cNvSpPr>
            <a:spLocks noGrp="1"/>
          </p:cNvSpPr>
          <p:nvPr>
            <p:ph type="pic" idx="2"/>
          </p:nvPr>
        </p:nvSpPr>
        <p:spPr>
          <a:xfrm>
            <a:off x="1792288" y="1219200"/>
            <a:ext cx="5486400" cy="41148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30128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D3C2-28CE-3D4A-905C-25FA5E982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A4D4C-E82B-BE46-B162-4E3F8E2DE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E034F-1497-4946-B442-F5515DD319C0}"/>
              </a:ext>
            </a:extLst>
          </p:cNvPr>
          <p:cNvSpPr>
            <a:spLocks noGrp="1"/>
          </p:cNvSpPr>
          <p:nvPr>
            <p:ph type="dt" sz="half" idx="10"/>
          </p:nvPr>
        </p:nvSpPr>
        <p:spPr/>
        <p:txBody>
          <a:bodyPr/>
          <a:lstStyle/>
          <a:p>
            <a:fld id="{66E3BD2D-6C4E-894A-9762-B0E72A8AF9E4}" type="datetimeFigureOut">
              <a:rPr lang="en-US" smtClean="0"/>
              <a:t>11/30/20</a:t>
            </a:fld>
            <a:endParaRPr lang="en-US"/>
          </a:p>
        </p:txBody>
      </p:sp>
      <p:sp>
        <p:nvSpPr>
          <p:cNvPr id="5" name="Footer Placeholder 4">
            <a:extLst>
              <a:ext uri="{FF2B5EF4-FFF2-40B4-BE49-F238E27FC236}">
                <a16:creationId xmlns:a16="http://schemas.microsoft.com/office/drawing/2014/main" id="{2A46E6CB-58A3-C143-B2E5-CF2881DC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C0E0-F604-6C49-9499-409C811D6A17}"/>
              </a:ext>
            </a:extLst>
          </p:cNvPr>
          <p:cNvSpPr>
            <a:spLocks noGrp="1"/>
          </p:cNvSpPr>
          <p:nvPr>
            <p:ph type="sldNum" sz="quarter" idx="12"/>
          </p:nvPr>
        </p:nvSpPr>
        <p:spPr/>
        <p:txBody>
          <a:bodyPr/>
          <a:lstStyle/>
          <a:p>
            <a:fld id="{5306FFE6-7E24-9447-9E7F-D2AAFCE2585E}" type="slidenum">
              <a:rPr lang="en-US" smtClean="0"/>
              <a:t>‹#›</a:t>
            </a:fld>
            <a:endParaRPr lang="en-US"/>
          </a:p>
        </p:txBody>
      </p:sp>
    </p:spTree>
    <p:extLst>
      <p:ext uri="{BB962C8B-B14F-4D97-AF65-F5344CB8AC3E}">
        <p14:creationId xmlns:p14="http://schemas.microsoft.com/office/powerpoint/2010/main" val="145166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 name="Google Shape;36;p10"/>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10"/>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617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rot="5400000">
            <a:off x="4838700" y="2400300"/>
            <a:ext cx="5638800" cy="2057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11"/>
          <p:cNvSpPr txBox="1">
            <a:spLocks noGrp="1"/>
          </p:cNvSpPr>
          <p:nvPr>
            <p:ph type="body" idx="1"/>
          </p:nvPr>
        </p:nvSpPr>
        <p:spPr>
          <a:xfrm rot="5400000">
            <a:off x="647700" y="419100"/>
            <a:ext cx="5638800" cy="6019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 name="Google Shape;41;p11"/>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964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1943100" y="-495300"/>
            <a:ext cx="5257800" cy="82296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 name="Google Shape;46;p12"/>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431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8">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756836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1">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9pPr>
          </a:lstStyle>
          <a:p>
            <a:endParaRPr/>
          </a:p>
        </p:txBody>
      </p:sp>
      <p:sp>
        <p:nvSpPr>
          <p:cNvPr id="30" name="Google Shape;30;p9"/>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9"/>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9"/>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2475021099"/>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hyperlink" Target="https://tds.hycom.org/thredds/catalogs/GLBv0.08/expt_93.0.html?dataset=GLBv0.08-expt_93.0-ts3z"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EE8AA-DA60-9E4F-BE1D-A2C0A5D05560}"/>
              </a:ext>
            </a:extLst>
          </p:cNvPr>
          <p:cNvSpPr txBox="1"/>
          <p:nvPr/>
        </p:nvSpPr>
        <p:spPr>
          <a:xfrm>
            <a:off x="1168664" y="139957"/>
            <a:ext cx="6806672" cy="1384995"/>
          </a:xfrm>
          <a:prstGeom prst="rect">
            <a:avLst/>
          </a:prstGeom>
          <a:noFill/>
        </p:spPr>
        <p:txBody>
          <a:bodyPr wrap="none" rtlCol="0">
            <a:spAutoFit/>
          </a:bodyPr>
          <a:lstStyle/>
          <a:p>
            <a:pPr algn="ctr"/>
            <a:r>
              <a:rPr lang="en-US" sz="2800" dirty="0">
                <a:solidFill>
                  <a:schemeClr val="bg1"/>
                </a:solidFill>
                <a:latin typeface="Helvetica" pitchFamily="2" charset="0"/>
              </a:rPr>
              <a:t>Impact of Glider Data Assimilation </a:t>
            </a:r>
          </a:p>
          <a:p>
            <a:pPr algn="ctr"/>
            <a:r>
              <a:rPr lang="en-US" sz="2800" dirty="0">
                <a:solidFill>
                  <a:schemeClr val="bg1"/>
                </a:solidFill>
                <a:latin typeface="Helvetica" pitchFamily="2" charset="0"/>
              </a:rPr>
              <a:t>on Operational Models during </a:t>
            </a:r>
          </a:p>
          <a:p>
            <a:pPr algn="ctr"/>
            <a:r>
              <a:rPr lang="en-US" sz="2800" dirty="0">
                <a:solidFill>
                  <a:schemeClr val="bg1"/>
                </a:solidFill>
                <a:latin typeface="Helvetica" pitchFamily="2" charset="0"/>
              </a:rPr>
              <a:t>Hurricane Michael and Hurricane Dorian  </a:t>
            </a:r>
          </a:p>
        </p:txBody>
      </p:sp>
      <p:sp>
        <p:nvSpPr>
          <p:cNvPr id="3" name="TextBox 2">
            <a:extLst>
              <a:ext uri="{FF2B5EF4-FFF2-40B4-BE49-F238E27FC236}">
                <a16:creationId xmlns:a16="http://schemas.microsoft.com/office/drawing/2014/main" id="{A1804FC1-AB2E-AF4E-9A5D-108F0D7E9514}"/>
              </a:ext>
            </a:extLst>
          </p:cNvPr>
          <p:cNvSpPr txBox="1"/>
          <p:nvPr/>
        </p:nvSpPr>
        <p:spPr>
          <a:xfrm>
            <a:off x="115977" y="2688440"/>
            <a:ext cx="2256322" cy="1169551"/>
          </a:xfrm>
          <a:prstGeom prst="rect">
            <a:avLst/>
          </a:prstGeom>
          <a:noFill/>
        </p:spPr>
        <p:txBody>
          <a:bodyPr wrap="none" rtlCol="0">
            <a:spAutoFit/>
          </a:bodyPr>
          <a:lstStyle/>
          <a:p>
            <a:pPr algn="ctr"/>
            <a:r>
              <a:rPr lang="en-US" sz="2200" dirty="0">
                <a:solidFill>
                  <a:schemeClr val="bg1"/>
                </a:solidFill>
                <a:latin typeface="Helvetica" pitchFamily="2" charset="0"/>
              </a:rPr>
              <a:t>Maria </a:t>
            </a:r>
            <a:r>
              <a:rPr lang="en-US" sz="2200" dirty="0" err="1">
                <a:solidFill>
                  <a:schemeClr val="bg1"/>
                </a:solidFill>
                <a:latin typeface="Helvetica" pitchFamily="2" charset="0"/>
              </a:rPr>
              <a:t>Aristizabal</a:t>
            </a:r>
            <a:endParaRPr lang="en-US" sz="2200" dirty="0">
              <a:solidFill>
                <a:schemeClr val="bg1"/>
              </a:solidFill>
              <a:latin typeface="Helvetica" pitchFamily="2" charset="0"/>
            </a:endParaRPr>
          </a:p>
          <a:p>
            <a:pPr algn="ctr"/>
            <a:r>
              <a:rPr lang="en-US" sz="2400" dirty="0">
                <a:solidFill>
                  <a:schemeClr val="bg1"/>
                </a:solidFill>
                <a:latin typeface="Helvetica" pitchFamily="2" charset="0"/>
              </a:rPr>
              <a:t>Scott Glenn</a:t>
            </a:r>
          </a:p>
          <a:p>
            <a:pPr algn="ctr"/>
            <a:r>
              <a:rPr lang="en-US" sz="2400" dirty="0">
                <a:solidFill>
                  <a:schemeClr val="bg1"/>
                </a:solidFill>
                <a:latin typeface="Helvetica" pitchFamily="2" charset="0"/>
              </a:rPr>
              <a:t>Travis Miles </a:t>
            </a:r>
          </a:p>
        </p:txBody>
      </p:sp>
      <p:sp>
        <p:nvSpPr>
          <p:cNvPr id="4" name="Rectangle 3">
            <a:extLst>
              <a:ext uri="{FF2B5EF4-FFF2-40B4-BE49-F238E27FC236}">
                <a16:creationId xmlns:a16="http://schemas.microsoft.com/office/drawing/2014/main" id="{BD181FFC-ACD2-8C4D-B9A3-17193C2F860F}"/>
              </a:ext>
            </a:extLst>
          </p:cNvPr>
          <p:cNvSpPr/>
          <p:nvPr/>
        </p:nvSpPr>
        <p:spPr>
          <a:xfrm>
            <a:off x="6663738" y="2814434"/>
            <a:ext cx="2480262" cy="769441"/>
          </a:xfrm>
          <a:prstGeom prst="rect">
            <a:avLst/>
          </a:prstGeom>
        </p:spPr>
        <p:txBody>
          <a:bodyPr wrap="square">
            <a:spAutoFit/>
          </a:bodyPr>
          <a:lstStyle/>
          <a:p>
            <a:pPr algn="ctr"/>
            <a:r>
              <a:rPr lang="en-US" sz="2200" dirty="0">
                <a:solidFill>
                  <a:schemeClr val="bg1"/>
                </a:solidFill>
                <a:latin typeface="Helvetica" pitchFamily="2" charset="0"/>
              </a:rPr>
              <a:t>Hyun-Sook Kim</a:t>
            </a:r>
            <a:r>
              <a:rPr lang="en-US" sz="2200" dirty="0">
                <a:latin typeface="Helvetica" pitchFamily="2" charset="0"/>
              </a:rPr>
              <a:t> </a:t>
            </a:r>
            <a:endParaRPr lang="en-US" sz="2200" dirty="0">
              <a:solidFill>
                <a:schemeClr val="bg1"/>
              </a:solidFill>
              <a:latin typeface="Helvetica" pitchFamily="2" charset="0"/>
            </a:endParaRPr>
          </a:p>
          <a:p>
            <a:pPr algn="ctr"/>
            <a:r>
              <a:rPr lang="en-US" sz="2200" dirty="0" err="1">
                <a:solidFill>
                  <a:schemeClr val="bg1"/>
                </a:solidFill>
                <a:latin typeface="Helvetica" pitchFamily="2" charset="0"/>
              </a:rPr>
              <a:t>Avichal</a:t>
            </a:r>
            <a:r>
              <a:rPr lang="en-US" sz="2200" dirty="0">
                <a:solidFill>
                  <a:schemeClr val="bg1"/>
                </a:solidFill>
                <a:latin typeface="Helvetica" pitchFamily="2" charset="0"/>
              </a:rPr>
              <a:t> </a:t>
            </a:r>
            <a:r>
              <a:rPr lang="en-US" sz="2200" dirty="0" err="1">
                <a:solidFill>
                  <a:schemeClr val="bg1"/>
                </a:solidFill>
                <a:latin typeface="Helvetica" pitchFamily="2" charset="0"/>
              </a:rPr>
              <a:t>Mehra</a:t>
            </a:r>
            <a:endParaRPr lang="en-US" sz="2200" dirty="0">
              <a:solidFill>
                <a:schemeClr val="bg1"/>
              </a:solidFill>
              <a:latin typeface="Helvetica" pitchFamily="2" charset="0"/>
            </a:endParaRPr>
          </a:p>
        </p:txBody>
      </p:sp>
      <p:sp>
        <p:nvSpPr>
          <p:cNvPr id="5" name="Rectangle 4">
            <a:extLst>
              <a:ext uri="{FF2B5EF4-FFF2-40B4-BE49-F238E27FC236}">
                <a16:creationId xmlns:a16="http://schemas.microsoft.com/office/drawing/2014/main" id="{724F6E03-D1C2-F84C-A74B-5907E44FFAAC}"/>
              </a:ext>
            </a:extLst>
          </p:cNvPr>
          <p:cNvSpPr/>
          <p:nvPr/>
        </p:nvSpPr>
        <p:spPr>
          <a:xfrm>
            <a:off x="433673" y="5432578"/>
            <a:ext cx="1783085" cy="461665"/>
          </a:xfrm>
          <a:prstGeom prst="rect">
            <a:avLst/>
          </a:prstGeom>
        </p:spPr>
        <p:txBody>
          <a:bodyPr wrap="square">
            <a:spAutoFit/>
          </a:bodyPr>
          <a:lstStyle/>
          <a:p>
            <a:pPr algn="ctr"/>
            <a:r>
              <a:rPr lang="en-US" sz="2400" dirty="0">
                <a:solidFill>
                  <a:schemeClr val="bg1"/>
                </a:solidFill>
                <a:latin typeface="Helvetica" pitchFamily="2" charset="0"/>
              </a:rPr>
              <a:t>Pat Hogan </a:t>
            </a:r>
          </a:p>
        </p:txBody>
      </p:sp>
      <p:grpSp>
        <p:nvGrpSpPr>
          <p:cNvPr id="6" name="Group 5">
            <a:extLst>
              <a:ext uri="{FF2B5EF4-FFF2-40B4-BE49-F238E27FC236}">
                <a16:creationId xmlns:a16="http://schemas.microsoft.com/office/drawing/2014/main" id="{93CB5877-FFBA-6A4F-A693-F00B19431625}"/>
              </a:ext>
            </a:extLst>
          </p:cNvPr>
          <p:cNvGrpSpPr>
            <a:grpSpLocks/>
          </p:cNvGrpSpPr>
          <p:nvPr/>
        </p:nvGrpSpPr>
        <p:grpSpPr bwMode="auto">
          <a:xfrm>
            <a:off x="7436094" y="1990735"/>
            <a:ext cx="1016682" cy="697931"/>
            <a:chOff x="4118" y="3074"/>
            <a:chExt cx="1488" cy="946"/>
          </a:xfrm>
        </p:grpSpPr>
        <p:sp>
          <p:nvSpPr>
            <p:cNvPr id="7" name="Oval 6">
              <a:extLst>
                <a:ext uri="{FF2B5EF4-FFF2-40B4-BE49-F238E27FC236}">
                  <a16:creationId xmlns:a16="http://schemas.microsoft.com/office/drawing/2014/main" id="{CA053696-E25F-2840-B4DC-06E3A4039A36}"/>
                </a:ext>
              </a:extLst>
            </p:cNvPr>
            <p:cNvSpPr>
              <a:spLocks noChangeArrowheads="1"/>
            </p:cNvSpPr>
            <p:nvPr/>
          </p:nvSpPr>
          <p:spPr bwMode="auto">
            <a:xfrm>
              <a:off x="4118" y="3074"/>
              <a:ext cx="1488" cy="946"/>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endParaRPr lang="en-US" sz="1800"/>
            </a:p>
          </p:txBody>
        </p:sp>
        <p:pic>
          <p:nvPicPr>
            <p:cNvPr id="8" name="Picture 7" descr="ncep_logo">
              <a:extLst>
                <a:ext uri="{FF2B5EF4-FFF2-40B4-BE49-F238E27FC236}">
                  <a16:creationId xmlns:a16="http://schemas.microsoft.com/office/drawing/2014/main" id="{9F5EB001-3AD9-A649-948A-E99CC4F42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9A61EC2F-41FA-3949-BFF1-082B7CD2BADD}"/>
              </a:ext>
            </a:extLst>
          </p:cNvPr>
          <p:cNvPicPr>
            <a:picLocks noChangeAspect="1"/>
          </p:cNvPicPr>
          <p:nvPr/>
        </p:nvPicPr>
        <p:blipFill rotWithShape="1">
          <a:blip r:embed="rId3"/>
          <a:srcRect t="31631" b="34660"/>
          <a:stretch/>
        </p:blipFill>
        <p:spPr>
          <a:xfrm>
            <a:off x="499471" y="2152693"/>
            <a:ext cx="1550978" cy="522811"/>
          </a:xfrm>
          <a:prstGeom prst="rect">
            <a:avLst/>
          </a:prstGeom>
        </p:spPr>
      </p:pic>
      <p:pic>
        <p:nvPicPr>
          <p:cNvPr id="11" name="Picture 10">
            <a:extLst>
              <a:ext uri="{FF2B5EF4-FFF2-40B4-BE49-F238E27FC236}">
                <a16:creationId xmlns:a16="http://schemas.microsoft.com/office/drawing/2014/main" id="{A3FD9DD0-91B1-9548-88B2-04B533B3EBC8}"/>
              </a:ext>
            </a:extLst>
          </p:cNvPr>
          <p:cNvPicPr>
            <a:picLocks noChangeAspect="1"/>
          </p:cNvPicPr>
          <p:nvPr/>
        </p:nvPicPr>
        <p:blipFill>
          <a:blip r:embed="rId4"/>
          <a:stretch>
            <a:fillRect/>
          </a:stretch>
        </p:blipFill>
        <p:spPr>
          <a:xfrm>
            <a:off x="2477847" y="1753741"/>
            <a:ext cx="4188306" cy="2355922"/>
          </a:xfrm>
          <a:prstGeom prst="rect">
            <a:avLst/>
          </a:prstGeom>
        </p:spPr>
      </p:pic>
      <p:sp>
        <p:nvSpPr>
          <p:cNvPr id="12" name="Rectangle 11">
            <a:extLst>
              <a:ext uri="{FF2B5EF4-FFF2-40B4-BE49-F238E27FC236}">
                <a16:creationId xmlns:a16="http://schemas.microsoft.com/office/drawing/2014/main" id="{2E6E93C5-039B-6447-B37D-6F1828304430}"/>
              </a:ext>
            </a:extLst>
          </p:cNvPr>
          <p:cNvSpPr/>
          <p:nvPr/>
        </p:nvSpPr>
        <p:spPr>
          <a:xfrm>
            <a:off x="2350879" y="4240928"/>
            <a:ext cx="4442242" cy="646331"/>
          </a:xfrm>
          <a:prstGeom prst="rect">
            <a:avLst/>
          </a:prstGeom>
        </p:spPr>
        <p:txBody>
          <a:bodyPr wrap="none">
            <a:spAutoFit/>
          </a:bodyPr>
          <a:lstStyle/>
          <a:p>
            <a:pPr algn="ctr"/>
            <a:r>
              <a:rPr lang="en-US" dirty="0">
                <a:solidFill>
                  <a:schemeClr val="bg1"/>
                </a:solidFill>
                <a:latin typeface="Helvetica" pitchFamily="2" charset="0"/>
              </a:rPr>
              <a:t>Extreme Events Ocean Observations Call</a:t>
            </a:r>
          </a:p>
          <a:p>
            <a:pPr algn="ctr"/>
            <a:r>
              <a:rPr lang="en-US" dirty="0">
                <a:solidFill>
                  <a:schemeClr val="bg1"/>
                </a:solidFill>
              </a:rPr>
              <a:t>Dec 1 2020</a:t>
            </a:r>
          </a:p>
        </p:txBody>
      </p:sp>
      <p:pic>
        <p:nvPicPr>
          <p:cNvPr id="14" name="Picture 13">
            <a:extLst>
              <a:ext uri="{FF2B5EF4-FFF2-40B4-BE49-F238E27FC236}">
                <a16:creationId xmlns:a16="http://schemas.microsoft.com/office/drawing/2014/main" id="{A8D3FED0-C4B2-AA46-A753-7A7F12A8FA1B}"/>
              </a:ext>
            </a:extLst>
          </p:cNvPr>
          <p:cNvPicPr>
            <a:picLocks noChangeAspect="1"/>
          </p:cNvPicPr>
          <p:nvPr/>
        </p:nvPicPr>
        <p:blipFill>
          <a:blip r:embed="rId5"/>
          <a:stretch>
            <a:fillRect/>
          </a:stretch>
        </p:blipFill>
        <p:spPr>
          <a:xfrm>
            <a:off x="324655" y="4460650"/>
            <a:ext cx="1877633" cy="938817"/>
          </a:xfrm>
          <a:prstGeom prst="rect">
            <a:avLst/>
          </a:prstGeom>
        </p:spPr>
      </p:pic>
    </p:spTree>
    <p:extLst>
      <p:ext uri="{BB962C8B-B14F-4D97-AF65-F5344CB8AC3E}">
        <p14:creationId xmlns:p14="http://schemas.microsoft.com/office/powerpoint/2010/main" val="59479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16E3EC-A943-A349-8D27-1D6D8FAD7C64}"/>
              </a:ext>
            </a:extLst>
          </p:cNvPr>
          <p:cNvSpPr txBox="1"/>
          <p:nvPr/>
        </p:nvSpPr>
        <p:spPr>
          <a:xfrm>
            <a:off x="2957183" y="0"/>
            <a:ext cx="3464410" cy="584775"/>
          </a:xfrm>
          <a:prstGeom prst="rect">
            <a:avLst/>
          </a:prstGeom>
          <a:noFill/>
        </p:spPr>
        <p:txBody>
          <a:bodyPr wrap="none" rtlCol="0">
            <a:spAutoFit/>
          </a:bodyPr>
          <a:lstStyle/>
          <a:p>
            <a:r>
              <a:rPr lang="en-US" sz="3200" dirty="0">
                <a:solidFill>
                  <a:schemeClr val="bg1"/>
                </a:solidFill>
                <a:latin typeface="Helvetica" pitchFamily="2" charset="0"/>
              </a:rPr>
              <a:t>Numerical Models</a:t>
            </a:r>
          </a:p>
        </p:txBody>
      </p:sp>
      <p:sp>
        <p:nvSpPr>
          <p:cNvPr id="7" name="TextBox 6">
            <a:extLst>
              <a:ext uri="{FF2B5EF4-FFF2-40B4-BE49-F238E27FC236}">
                <a16:creationId xmlns:a16="http://schemas.microsoft.com/office/drawing/2014/main" id="{BD3E91C0-5344-744B-A2C1-B2129B3A9F7D}"/>
              </a:ext>
            </a:extLst>
          </p:cNvPr>
          <p:cNvSpPr txBox="1"/>
          <p:nvPr/>
        </p:nvSpPr>
        <p:spPr>
          <a:xfrm>
            <a:off x="225972" y="1433350"/>
            <a:ext cx="8692055" cy="3785652"/>
          </a:xfrm>
          <a:prstGeom prst="rect">
            <a:avLst/>
          </a:prstGeom>
          <a:noFill/>
        </p:spPr>
        <p:txBody>
          <a:bodyPr wrap="square" rtlCol="0">
            <a:spAutoFit/>
          </a:bodyPr>
          <a:lstStyle/>
          <a:p>
            <a:pPr marL="342891" indent="-342891">
              <a:buFont typeface="Arial" panose="020B0604020202020204" pitchFamily="34" charset="0"/>
              <a:buChar char="•"/>
            </a:pPr>
            <a:r>
              <a:rPr lang="en-US" sz="2400" dirty="0">
                <a:solidFill>
                  <a:srgbClr val="C00000"/>
                </a:solidFill>
                <a:latin typeface="Helvetica" pitchFamily="2" charset="0"/>
              </a:rPr>
              <a:t>HWRF2019-POM</a:t>
            </a:r>
            <a:r>
              <a:rPr lang="en-US" sz="2400" dirty="0">
                <a:latin typeface="Helvetica" pitchFamily="2" charset="0"/>
              </a:rPr>
              <a:t>: One of the operational NOAA hurricane forecasting system during 2019.</a:t>
            </a:r>
            <a:r>
              <a:rPr lang="en-US" sz="2400" dirty="0">
                <a:solidFill>
                  <a:srgbClr val="C00000"/>
                </a:solidFill>
                <a:latin typeface="Helvetica" pitchFamily="2" charset="0"/>
              </a:rPr>
              <a:t> </a:t>
            </a:r>
            <a:r>
              <a:rPr lang="en-US" sz="2400" dirty="0">
                <a:solidFill>
                  <a:schemeClr val="accent3">
                    <a:lumMod val="75000"/>
                  </a:schemeClr>
                </a:solidFill>
                <a:latin typeface="Helvetica" pitchFamily="2" charset="0"/>
              </a:rPr>
              <a:t>IC from climatology and a feature-based model</a:t>
            </a:r>
          </a:p>
          <a:p>
            <a:pPr marL="342891" indent="-342891">
              <a:buFont typeface="Arial" panose="020B0604020202020204" pitchFamily="34" charset="0"/>
              <a:buChar char="•"/>
            </a:pPr>
            <a:endParaRPr lang="en-US" sz="2400" dirty="0">
              <a:latin typeface="Helvetica" pitchFamily="2" charset="0"/>
            </a:endParaRPr>
          </a:p>
          <a:p>
            <a:pPr marL="342891" indent="-342891">
              <a:buFont typeface="Arial" panose="020B0604020202020204" pitchFamily="34" charset="0"/>
              <a:buChar char="•"/>
            </a:pPr>
            <a:r>
              <a:rPr lang="en-US" sz="2400" dirty="0">
                <a:solidFill>
                  <a:srgbClr val="C00000"/>
                </a:solidFill>
                <a:latin typeface="Helvetica" pitchFamily="2" charset="0"/>
              </a:rPr>
              <a:t>HWRF2020-POM</a:t>
            </a:r>
            <a:r>
              <a:rPr lang="en-US" sz="2400" dirty="0">
                <a:latin typeface="Helvetica" pitchFamily="2" charset="0"/>
              </a:rPr>
              <a:t>: Experimental system. </a:t>
            </a:r>
            <a:r>
              <a:rPr lang="en-US" sz="2400" dirty="0">
                <a:solidFill>
                  <a:schemeClr val="accent3">
                    <a:lumMod val="75000"/>
                  </a:schemeClr>
                </a:solidFill>
                <a:latin typeface="Helvetica" pitchFamily="2" charset="0"/>
              </a:rPr>
              <a:t>IC from RTOFS</a:t>
            </a:r>
          </a:p>
          <a:p>
            <a:pPr marL="342891" indent="-342891">
              <a:buFont typeface="Arial" panose="020B0604020202020204" pitchFamily="34" charset="0"/>
              <a:buChar char="•"/>
            </a:pPr>
            <a:endParaRPr lang="en-US" sz="2400" dirty="0">
              <a:latin typeface="Helvetica" pitchFamily="2" charset="0"/>
            </a:endParaRPr>
          </a:p>
          <a:p>
            <a:pPr marL="342891" indent="-342891">
              <a:buFont typeface="Arial" panose="020B0604020202020204" pitchFamily="34" charset="0"/>
              <a:buChar char="•"/>
            </a:pPr>
            <a:r>
              <a:rPr lang="en-US" sz="2400" dirty="0">
                <a:solidFill>
                  <a:srgbClr val="C00000"/>
                </a:solidFill>
                <a:latin typeface="Helvetica" pitchFamily="2" charset="0"/>
              </a:rPr>
              <a:t>HWRF2020-HYCOM</a:t>
            </a:r>
            <a:r>
              <a:rPr lang="en-US" sz="2400" dirty="0">
                <a:latin typeface="Helvetica" pitchFamily="2" charset="0"/>
              </a:rPr>
              <a:t>: Experimental system</a:t>
            </a:r>
            <a:r>
              <a:rPr lang="en-US" sz="2400" dirty="0">
                <a:solidFill>
                  <a:schemeClr val="accent3">
                    <a:lumMod val="75000"/>
                  </a:schemeClr>
                </a:solidFill>
                <a:latin typeface="Helvetica" pitchFamily="2" charset="0"/>
              </a:rPr>
              <a:t>. IC from RTOFS</a:t>
            </a:r>
          </a:p>
          <a:p>
            <a:pPr marL="342891" indent="-342891">
              <a:buFont typeface="Arial" panose="020B0604020202020204" pitchFamily="34" charset="0"/>
              <a:buChar char="•"/>
            </a:pPr>
            <a:endParaRPr lang="en-US" sz="2400" dirty="0">
              <a:latin typeface="Helvetica" pitchFamily="2" charset="0"/>
            </a:endParaRPr>
          </a:p>
          <a:p>
            <a:pPr marL="342891" indent="-342891">
              <a:buFont typeface="Arial" panose="020B0604020202020204" pitchFamily="34" charset="0"/>
              <a:buChar char="•"/>
            </a:pPr>
            <a:r>
              <a:rPr lang="en-US" sz="2400" dirty="0">
                <a:solidFill>
                  <a:srgbClr val="C00000"/>
                </a:solidFill>
                <a:latin typeface="Helvetica" pitchFamily="2" charset="0"/>
              </a:rPr>
              <a:t>GOFS 3.1</a:t>
            </a:r>
            <a:r>
              <a:rPr lang="en-US" sz="2400" dirty="0">
                <a:latin typeface="Helvetica" pitchFamily="2" charset="0"/>
              </a:rPr>
              <a:t>: Navy operational ocean model. Implements data assimilation. </a:t>
            </a:r>
            <a:r>
              <a:rPr lang="en-US" sz="2400" dirty="0">
                <a:solidFill>
                  <a:srgbClr val="A5CD4E"/>
                </a:solidFill>
                <a:latin typeface="Arial" panose="020B0604020202020204" pitchFamily="34" charset="0"/>
                <a:hlinkClick r:id="rId2"/>
              </a:rPr>
              <a:t>https://tds.hycom.org/thredds/</a:t>
            </a:r>
            <a:endParaRPr lang="en-US" sz="2400" dirty="0">
              <a:latin typeface="Helvetica" pitchFamily="2" charset="0"/>
            </a:endParaRPr>
          </a:p>
        </p:txBody>
      </p:sp>
    </p:spTree>
    <p:extLst>
      <p:ext uri="{BB962C8B-B14F-4D97-AF65-F5344CB8AC3E}">
        <p14:creationId xmlns:p14="http://schemas.microsoft.com/office/powerpoint/2010/main" val="412375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2414F6-59E2-6D4E-AD6E-36445F2CCF25}"/>
              </a:ext>
            </a:extLst>
          </p:cNvPr>
          <p:cNvSpPr/>
          <p:nvPr/>
        </p:nvSpPr>
        <p:spPr>
          <a:xfrm>
            <a:off x="297179" y="1261245"/>
            <a:ext cx="7410105"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Temperature in the surface mixed layer (Temp ML)</a:t>
            </a:r>
          </a:p>
        </p:txBody>
      </p:sp>
      <p:sp>
        <p:nvSpPr>
          <p:cNvPr id="6" name="Rectangle 5">
            <a:extLst>
              <a:ext uri="{FF2B5EF4-FFF2-40B4-BE49-F238E27FC236}">
                <a16:creationId xmlns:a16="http://schemas.microsoft.com/office/drawing/2014/main" id="{7610D4E1-E71D-9740-9C7F-E873C71B4812}"/>
              </a:ext>
            </a:extLst>
          </p:cNvPr>
          <p:cNvSpPr/>
          <p:nvPr/>
        </p:nvSpPr>
        <p:spPr>
          <a:xfrm>
            <a:off x="2600380" y="0"/>
            <a:ext cx="4055919" cy="584775"/>
          </a:xfrm>
          <a:prstGeom prst="rect">
            <a:avLst/>
          </a:prstGeom>
        </p:spPr>
        <p:txBody>
          <a:bodyPr wrap="none">
            <a:spAutoFit/>
          </a:bodyPr>
          <a:lstStyle/>
          <a:p>
            <a:r>
              <a:rPr lang="en-US" sz="3200" dirty="0">
                <a:solidFill>
                  <a:schemeClr val="bg1"/>
                </a:solidFill>
                <a:latin typeface="Helvetica" pitchFamily="2" charset="0"/>
                <a:ea typeface="Times New Roman" panose="02020603050405020304" pitchFamily="18" charset="0"/>
                <a:cs typeface="Calibri" panose="020F0502020204030204" pitchFamily="34" charset="0"/>
              </a:rPr>
              <a:t>Upper Ocean Metrics</a:t>
            </a:r>
            <a:endParaRPr lang="en-US" sz="3200" dirty="0">
              <a:solidFill>
                <a:schemeClr val="bg1"/>
              </a:solidFill>
            </a:endParaRPr>
          </a:p>
        </p:txBody>
      </p:sp>
      <p:sp>
        <p:nvSpPr>
          <p:cNvPr id="7" name="Rectangle 6">
            <a:extLst>
              <a:ext uri="{FF2B5EF4-FFF2-40B4-BE49-F238E27FC236}">
                <a16:creationId xmlns:a16="http://schemas.microsoft.com/office/drawing/2014/main" id="{0F3ADC9F-4D51-5148-BCE4-E3314A604E8D}"/>
              </a:ext>
            </a:extLst>
          </p:cNvPr>
          <p:cNvSpPr/>
          <p:nvPr/>
        </p:nvSpPr>
        <p:spPr>
          <a:xfrm>
            <a:off x="259603" y="3198170"/>
            <a:ext cx="4312399"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Ocean Heat Content (OHC)</a:t>
            </a:r>
          </a:p>
        </p:txBody>
      </p:sp>
      <p:sp>
        <p:nvSpPr>
          <p:cNvPr id="8" name="Rectangle 7">
            <a:extLst>
              <a:ext uri="{FF2B5EF4-FFF2-40B4-BE49-F238E27FC236}">
                <a16:creationId xmlns:a16="http://schemas.microsoft.com/office/drawing/2014/main" id="{6DEA41A6-884E-054B-BCE4-5E3ACB5BBF09}"/>
              </a:ext>
            </a:extLst>
          </p:cNvPr>
          <p:cNvSpPr/>
          <p:nvPr/>
        </p:nvSpPr>
        <p:spPr>
          <a:xfrm>
            <a:off x="355030" y="5190276"/>
            <a:ext cx="4382931" cy="830997"/>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Depth average temperature </a:t>
            </a:r>
          </a:p>
          <a:p>
            <a:r>
              <a:rPr lang="en-US" sz="2400" dirty="0">
                <a:latin typeface="Helvetica" pitchFamily="2" charset="0"/>
                <a:cs typeface="Calibri" panose="020F0502020204030204" pitchFamily="34" charset="0"/>
              </a:rPr>
              <a:t>    top 100 m. (T100)</a:t>
            </a:r>
          </a:p>
        </p:txBody>
      </p:sp>
      <p:pic>
        <p:nvPicPr>
          <p:cNvPr id="10" name="Picture 9">
            <a:extLst>
              <a:ext uri="{FF2B5EF4-FFF2-40B4-BE49-F238E27FC236}">
                <a16:creationId xmlns:a16="http://schemas.microsoft.com/office/drawing/2014/main" id="{C15742AA-72F8-5849-A92E-91FA8AC1950F}"/>
              </a:ext>
            </a:extLst>
          </p:cNvPr>
          <p:cNvPicPr>
            <a:picLocks noChangeAspect="1"/>
          </p:cNvPicPr>
          <p:nvPr/>
        </p:nvPicPr>
        <p:blipFill>
          <a:blip r:embed="rId2"/>
          <a:stretch>
            <a:fillRect/>
          </a:stretch>
        </p:blipFill>
        <p:spPr>
          <a:xfrm>
            <a:off x="913889" y="2372876"/>
            <a:ext cx="3323961" cy="298885"/>
          </a:xfrm>
          <a:prstGeom prst="rect">
            <a:avLst/>
          </a:prstGeom>
          <a:noFill/>
        </p:spPr>
      </p:pic>
      <p:sp>
        <p:nvSpPr>
          <p:cNvPr id="14" name="Rectangle 13">
            <a:extLst>
              <a:ext uri="{FF2B5EF4-FFF2-40B4-BE49-F238E27FC236}">
                <a16:creationId xmlns:a16="http://schemas.microsoft.com/office/drawing/2014/main" id="{264A57D5-5E96-9542-A6D6-A698B6D71596}"/>
              </a:ext>
            </a:extLst>
          </p:cNvPr>
          <p:cNvSpPr/>
          <p:nvPr/>
        </p:nvSpPr>
        <p:spPr>
          <a:xfrm>
            <a:off x="793723" y="1865015"/>
            <a:ext cx="2008883" cy="400110"/>
          </a:xfrm>
          <a:prstGeom prst="rect">
            <a:avLst/>
          </a:prstGeom>
        </p:spPr>
        <p:txBody>
          <a:bodyPr wrap="none">
            <a:spAutoFit/>
          </a:bodyPr>
          <a:lstStyle/>
          <a:p>
            <a:r>
              <a:rPr lang="en-US" sz="2000" dirty="0">
                <a:latin typeface="Helvetica" pitchFamily="2" charset="0"/>
                <a:cs typeface="Calibri" panose="020F0502020204030204" pitchFamily="34" charset="0"/>
              </a:rPr>
              <a:t>Density Criteria:</a:t>
            </a:r>
            <a:endParaRPr lang="en-US" sz="2000" dirty="0"/>
          </a:p>
        </p:txBody>
      </p:sp>
      <p:pic>
        <p:nvPicPr>
          <p:cNvPr id="16" name="Picture 15">
            <a:extLst>
              <a:ext uri="{FF2B5EF4-FFF2-40B4-BE49-F238E27FC236}">
                <a16:creationId xmlns:a16="http://schemas.microsoft.com/office/drawing/2014/main" id="{5D2EF041-AC1C-4E4E-B280-33568EE7393E}"/>
              </a:ext>
            </a:extLst>
          </p:cNvPr>
          <p:cNvPicPr>
            <a:picLocks noChangeAspect="1"/>
          </p:cNvPicPr>
          <p:nvPr/>
        </p:nvPicPr>
        <p:blipFill>
          <a:blip r:embed="rId3"/>
          <a:stretch>
            <a:fillRect/>
          </a:stretch>
        </p:blipFill>
        <p:spPr>
          <a:xfrm>
            <a:off x="5140215" y="1681656"/>
            <a:ext cx="3124200" cy="4572000"/>
          </a:xfrm>
          <a:prstGeom prst="rect">
            <a:avLst/>
          </a:prstGeom>
        </p:spPr>
      </p:pic>
    </p:spTree>
    <p:extLst>
      <p:ext uri="{BB962C8B-B14F-4D97-AF65-F5344CB8AC3E}">
        <p14:creationId xmlns:p14="http://schemas.microsoft.com/office/powerpoint/2010/main" val="116715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3ADC9F-4D51-5148-BCE4-E3314A604E8D}"/>
              </a:ext>
            </a:extLst>
          </p:cNvPr>
          <p:cNvSpPr/>
          <p:nvPr/>
        </p:nvSpPr>
        <p:spPr>
          <a:xfrm>
            <a:off x="259603" y="3198170"/>
            <a:ext cx="4312399"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Ocean Heat Content (OHC)</a:t>
            </a:r>
          </a:p>
        </p:txBody>
      </p:sp>
      <p:sp>
        <p:nvSpPr>
          <p:cNvPr id="8" name="Rectangle 7">
            <a:extLst>
              <a:ext uri="{FF2B5EF4-FFF2-40B4-BE49-F238E27FC236}">
                <a16:creationId xmlns:a16="http://schemas.microsoft.com/office/drawing/2014/main" id="{6DEA41A6-884E-054B-BCE4-5E3ACB5BBF09}"/>
              </a:ext>
            </a:extLst>
          </p:cNvPr>
          <p:cNvSpPr/>
          <p:nvPr/>
        </p:nvSpPr>
        <p:spPr>
          <a:xfrm>
            <a:off x="355030" y="5190276"/>
            <a:ext cx="4382931" cy="830997"/>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Depth average temperature </a:t>
            </a:r>
          </a:p>
          <a:p>
            <a:r>
              <a:rPr lang="en-US" sz="2400" dirty="0">
                <a:latin typeface="Helvetica" pitchFamily="2" charset="0"/>
                <a:cs typeface="Calibri" panose="020F0502020204030204" pitchFamily="34" charset="0"/>
              </a:rPr>
              <a:t>    top 100 m. (T100)</a:t>
            </a:r>
          </a:p>
        </p:txBody>
      </p:sp>
      <p:pic>
        <p:nvPicPr>
          <p:cNvPr id="16" name="Picture 15">
            <a:extLst>
              <a:ext uri="{FF2B5EF4-FFF2-40B4-BE49-F238E27FC236}">
                <a16:creationId xmlns:a16="http://schemas.microsoft.com/office/drawing/2014/main" id="{5D2EF041-AC1C-4E4E-B280-33568EE7393E}"/>
              </a:ext>
            </a:extLst>
          </p:cNvPr>
          <p:cNvPicPr>
            <a:picLocks noChangeAspect="1"/>
          </p:cNvPicPr>
          <p:nvPr/>
        </p:nvPicPr>
        <p:blipFill>
          <a:blip r:embed="rId2"/>
          <a:stretch>
            <a:fillRect/>
          </a:stretch>
        </p:blipFill>
        <p:spPr>
          <a:xfrm>
            <a:off x="5140215" y="1681656"/>
            <a:ext cx="3124200" cy="4572000"/>
          </a:xfrm>
          <a:prstGeom prst="rect">
            <a:avLst/>
          </a:prstGeom>
        </p:spPr>
      </p:pic>
      <p:sp>
        <p:nvSpPr>
          <p:cNvPr id="12" name="Rectangle 11">
            <a:extLst>
              <a:ext uri="{FF2B5EF4-FFF2-40B4-BE49-F238E27FC236}">
                <a16:creationId xmlns:a16="http://schemas.microsoft.com/office/drawing/2014/main" id="{055EE96A-AB79-D749-9B96-357F341A2297}"/>
              </a:ext>
            </a:extLst>
          </p:cNvPr>
          <p:cNvSpPr/>
          <p:nvPr/>
        </p:nvSpPr>
        <p:spPr>
          <a:xfrm>
            <a:off x="297179" y="1261245"/>
            <a:ext cx="7410105"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Temperature in the surface mixed layer (Temp ML)</a:t>
            </a:r>
          </a:p>
        </p:txBody>
      </p:sp>
      <p:pic>
        <p:nvPicPr>
          <p:cNvPr id="15" name="Picture 14">
            <a:extLst>
              <a:ext uri="{FF2B5EF4-FFF2-40B4-BE49-F238E27FC236}">
                <a16:creationId xmlns:a16="http://schemas.microsoft.com/office/drawing/2014/main" id="{76048F4F-91E8-214F-8931-92B9B09715AB}"/>
              </a:ext>
            </a:extLst>
          </p:cNvPr>
          <p:cNvPicPr>
            <a:picLocks noChangeAspect="1"/>
          </p:cNvPicPr>
          <p:nvPr/>
        </p:nvPicPr>
        <p:blipFill>
          <a:blip r:embed="rId3"/>
          <a:stretch>
            <a:fillRect/>
          </a:stretch>
        </p:blipFill>
        <p:spPr>
          <a:xfrm>
            <a:off x="1008992" y="3773217"/>
            <a:ext cx="3363312" cy="679819"/>
          </a:xfrm>
          <a:prstGeom prst="rect">
            <a:avLst/>
          </a:prstGeom>
        </p:spPr>
      </p:pic>
      <p:pic>
        <p:nvPicPr>
          <p:cNvPr id="17" name="Picture 16">
            <a:extLst>
              <a:ext uri="{FF2B5EF4-FFF2-40B4-BE49-F238E27FC236}">
                <a16:creationId xmlns:a16="http://schemas.microsoft.com/office/drawing/2014/main" id="{E7023790-DB6D-584E-A1B6-9CB1CC27A1A8}"/>
              </a:ext>
            </a:extLst>
          </p:cNvPr>
          <p:cNvPicPr>
            <a:picLocks noChangeAspect="1"/>
          </p:cNvPicPr>
          <p:nvPr/>
        </p:nvPicPr>
        <p:blipFill>
          <a:blip r:embed="rId4"/>
          <a:stretch>
            <a:fillRect/>
          </a:stretch>
        </p:blipFill>
        <p:spPr>
          <a:xfrm>
            <a:off x="5196824" y="1748423"/>
            <a:ext cx="3065663" cy="4572000"/>
          </a:xfrm>
          <a:prstGeom prst="rect">
            <a:avLst/>
          </a:prstGeom>
        </p:spPr>
      </p:pic>
      <p:sp>
        <p:nvSpPr>
          <p:cNvPr id="11" name="Rectangle 10">
            <a:extLst>
              <a:ext uri="{FF2B5EF4-FFF2-40B4-BE49-F238E27FC236}">
                <a16:creationId xmlns:a16="http://schemas.microsoft.com/office/drawing/2014/main" id="{3DCB561A-DCD9-824F-91D7-ADE70BC359E4}"/>
              </a:ext>
            </a:extLst>
          </p:cNvPr>
          <p:cNvSpPr/>
          <p:nvPr/>
        </p:nvSpPr>
        <p:spPr>
          <a:xfrm>
            <a:off x="2600380" y="0"/>
            <a:ext cx="4055919" cy="584775"/>
          </a:xfrm>
          <a:prstGeom prst="rect">
            <a:avLst/>
          </a:prstGeom>
        </p:spPr>
        <p:txBody>
          <a:bodyPr wrap="none">
            <a:spAutoFit/>
          </a:bodyPr>
          <a:lstStyle/>
          <a:p>
            <a:r>
              <a:rPr lang="en-US" sz="3200" dirty="0">
                <a:solidFill>
                  <a:schemeClr val="bg1"/>
                </a:solidFill>
                <a:latin typeface="Helvetica" pitchFamily="2" charset="0"/>
                <a:ea typeface="Times New Roman" panose="02020603050405020304" pitchFamily="18" charset="0"/>
                <a:cs typeface="Calibri" panose="020F0502020204030204" pitchFamily="34" charset="0"/>
              </a:rPr>
              <a:t>Upper Ocean Metrics</a:t>
            </a:r>
            <a:endParaRPr lang="en-US" sz="3200" dirty="0">
              <a:solidFill>
                <a:schemeClr val="bg1"/>
              </a:solidFill>
            </a:endParaRPr>
          </a:p>
        </p:txBody>
      </p:sp>
    </p:spTree>
    <p:extLst>
      <p:ext uri="{BB962C8B-B14F-4D97-AF65-F5344CB8AC3E}">
        <p14:creationId xmlns:p14="http://schemas.microsoft.com/office/powerpoint/2010/main" val="328810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3ADC9F-4D51-5148-BCE4-E3314A604E8D}"/>
              </a:ext>
            </a:extLst>
          </p:cNvPr>
          <p:cNvSpPr/>
          <p:nvPr/>
        </p:nvSpPr>
        <p:spPr>
          <a:xfrm>
            <a:off x="259603" y="3198170"/>
            <a:ext cx="4312399"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Ocean Heat Content (OHC)</a:t>
            </a:r>
          </a:p>
        </p:txBody>
      </p:sp>
      <p:sp>
        <p:nvSpPr>
          <p:cNvPr id="8" name="Rectangle 7">
            <a:extLst>
              <a:ext uri="{FF2B5EF4-FFF2-40B4-BE49-F238E27FC236}">
                <a16:creationId xmlns:a16="http://schemas.microsoft.com/office/drawing/2014/main" id="{6DEA41A6-884E-054B-BCE4-5E3ACB5BBF09}"/>
              </a:ext>
            </a:extLst>
          </p:cNvPr>
          <p:cNvSpPr/>
          <p:nvPr/>
        </p:nvSpPr>
        <p:spPr>
          <a:xfrm>
            <a:off x="355030" y="5190276"/>
            <a:ext cx="4382931" cy="830997"/>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Depth average temperature </a:t>
            </a:r>
          </a:p>
          <a:p>
            <a:r>
              <a:rPr lang="en-US" sz="2400" dirty="0">
                <a:latin typeface="Helvetica" pitchFamily="2" charset="0"/>
                <a:cs typeface="Calibri" panose="020F0502020204030204" pitchFamily="34" charset="0"/>
              </a:rPr>
              <a:t>    top 100 meters (T100)</a:t>
            </a:r>
          </a:p>
        </p:txBody>
      </p:sp>
      <p:pic>
        <p:nvPicPr>
          <p:cNvPr id="16" name="Picture 15">
            <a:extLst>
              <a:ext uri="{FF2B5EF4-FFF2-40B4-BE49-F238E27FC236}">
                <a16:creationId xmlns:a16="http://schemas.microsoft.com/office/drawing/2014/main" id="{5D2EF041-AC1C-4E4E-B280-33568EE7393E}"/>
              </a:ext>
            </a:extLst>
          </p:cNvPr>
          <p:cNvPicPr>
            <a:picLocks noChangeAspect="1"/>
          </p:cNvPicPr>
          <p:nvPr/>
        </p:nvPicPr>
        <p:blipFill>
          <a:blip r:embed="rId2"/>
          <a:stretch>
            <a:fillRect/>
          </a:stretch>
        </p:blipFill>
        <p:spPr>
          <a:xfrm>
            <a:off x="5140215" y="1681656"/>
            <a:ext cx="3124200" cy="4572000"/>
          </a:xfrm>
          <a:prstGeom prst="rect">
            <a:avLst/>
          </a:prstGeom>
        </p:spPr>
      </p:pic>
      <p:sp>
        <p:nvSpPr>
          <p:cNvPr id="12" name="Rectangle 11">
            <a:extLst>
              <a:ext uri="{FF2B5EF4-FFF2-40B4-BE49-F238E27FC236}">
                <a16:creationId xmlns:a16="http://schemas.microsoft.com/office/drawing/2014/main" id="{055EE96A-AB79-D749-9B96-357F341A2297}"/>
              </a:ext>
            </a:extLst>
          </p:cNvPr>
          <p:cNvSpPr/>
          <p:nvPr/>
        </p:nvSpPr>
        <p:spPr>
          <a:xfrm>
            <a:off x="297179" y="1261245"/>
            <a:ext cx="7410105" cy="461665"/>
          </a:xfrm>
          <a:prstGeom prst="rect">
            <a:avLst/>
          </a:prstGeom>
        </p:spPr>
        <p:txBody>
          <a:bodyPr wrap="none">
            <a:spAutoFit/>
          </a:bodyPr>
          <a:lstStyle/>
          <a:p>
            <a:pPr marL="342891" indent="-342891">
              <a:buFont typeface="Arial" panose="020B0604020202020204" pitchFamily="34" charset="0"/>
              <a:buChar char="•"/>
            </a:pPr>
            <a:r>
              <a:rPr lang="en-US" sz="2400" dirty="0">
                <a:latin typeface="Helvetica" pitchFamily="2" charset="0"/>
                <a:cs typeface="Calibri" panose="020F0502020204030204" pitchFamily="34" charset="0"/>
              </a:rPr>
              <a:t>Temperature in the surface mixed layer (Temp ML)</a:t>
            </a:r>
          </a:p>
        </p:txBody>
      </p:sp>
      <p:pic>
        <p:nvPicPr>
          <p:cNvPr id="3" name="Picture 2">
            <a:extLst>
              <a:ext uri="{FF2B5EF4-FFF2-40B4-BE49-F238E27FC236}">
                <a16:creationId xmlns:a16="http://schemas.microsoft.com/office/drawing/2014/main" id="{803A5057-06EB-9A4B-8860-F1301A6FBA44}"/>
              </a:ext>
            </a:extLst>
          </p:cNvPr>
          <p:cNvPicPr>
            <a:picLocks noChangeAspect="1"/>
          </p:cNvPicPr>
          <p:nvPr/>
        </p:nvPicPr>
        <p:blipFill>
          <a:blip r:embed="rId3"/>
          <a:stretch>
            <a:fillRect/>
          </a:stretch>
        </p:blipFill>
        <p:spPr>
          <a:xfrm>
            <a:off x="5170466" y="1768519"/>
            <a:ext cx="3125259" cy="4491615"/>
          </a:xfrm>
          <a:prstGeom prst="rect">
            <a:avLst/>
          </a:prstGeom>
        </p:spPr>
      </p:pic>
      <p:sp>
        <p:nvSpPr>
          <p:cNvPr id="10" name="Rectangle 9">
            <a:extLst>
              <a:ext uri="{FF2B5EF4-FFF2-40B4-BE49-F238E27FC236}">
                <a16:creationId xmlns:a16="http://schemas.microsoft.com/office/drawing/2014/main" id="{5BAF5E56-C7E1-F84C-B577-A33B69FB9ADB}"/>
              </a:ext>
            </a:extLst>
          </p:cNvPr>
          <p:cNvSpPr/>
          <p:nvPr/>
        </p:nvSpPr>
        <p:spPr>
          <a:xfrm>
            <a:off x="2600380" y="0"/>
            <a:ext cx="4055919" cy="584775"/>
          </a:xfrm>
          <a:prstGeom prst="rect">
            <a:avLst/>
          </a:prstGeom>
        </p:spPr>
        <p:txBody>
          <a:bodyPr wrap="none">
            <a:spAutoFit/>
          </a:bodyPr>
          <a:lstStyle/>
          <a:p>
            <a:r>
              <a:rPr lang="en-US" sz="3200" dirty="0">
                <a:solidFill>
                  <a:schemeClr val="bg1"/>
                </a:solidFill>
                <a:latin typeface="Helvetica" pitchFamily="2" charset="0"/>
                <a:ea typeface="Times New Roman" panose="02020603050405020304" pitchFamily="18" charset="0"/>
                <a:cs typeface="Calibri" panose="020F0502020204030204" pitchFamily="34" charset="0"/>
              </a:rPr>
              <a:t>Upper Ocean Metrics</a:t>
            </a:r>
            <a:endParaRPr lang="en-US" sz="3200" dirty="0">
              <a:solidFill>
                <a:schemeClr val="bg1"/>
              </a:solidFill>
            </a:endParaRPr>
          </a:p>
        </p:txBody>
      </p:sp>
    </p:spTree>
    <p:extLst>
      <p:ext uri="{BB962C8B-B14F-4D97-AF65-F5344CB8AC3E}">
        <p14:creationId xmlns:p14="http://schemas.microsoft.com/office/powerpoint/2010/main" val="374403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33E7EB-9BF1-6646-A29B-71B25F1E0EE8}"/>
              </a:ext>
            </a:extLst>
          </p:cNvPr>
          <p:cNvGrpSpPr/>
          <p:nvPr/>
        </p:nvGrpSpPr>
        <p:grpSpPr>
          <a:xfrm>
            <a:off x="627636" y="1111868"/>
            <a:ext cx="6784775" cy="6244680"/>
            <a:chOff x="649404" y="1155410"/>
            <a:chExt cx="6784775" cy="6244680"/>
          </a:xfrm>
        </p:grpSpPr>
        <p:grpSp>
          <p:nvGrpSpPr>
            <p:cNvPr id="4" name="Group 3">
              <a:extLst>
                <a:ext uri="{FF2B5EF4-FFF2-40B4-BE49-F238E27FC236}">
                  <a16:creationId xmlns:a16="http://schemas.microsoft.com/office/drawing/2014/main" id="{208F5792-4759-624A-8D80-B1699CB9684E}"/>
                </a:ext>
              </a:extLst>
            </p:cNvPr>
            <p:cNvGrpSpPr/>
            <p:nvPr/>
          </p:nvGrpSpPr>
          <p:grpSpPr>
            <a:xfrm>
              <a:off x="649404" y="1155410"/>
              <a:ext cx="6784775" cy="6244680"/>
              <a:chOff x="-832548" y="1018780"/>
              <a:chExt cx="6784775" cy="6244680"/>
            </a:xfrm>
          </p:grpSpPr>
          <p:pic>
            <p:nvPicPr>
              <p:cNvPr id="6" name="Picture 5">
                <a:extLst>
                  <a:ext uri="{FF2B5EF4-FFF2-40B4-BE49-F238E27FC236}">
                    <a16:creationId xmlns:a16="http://schemas.microsoft.com/office/drawing/2014/main" id="{6DC801A3-5D8B-7C4F-B506-C9BDC2816A99}"/>
                  </a:ext>
                </a:extLst>
              </p:cNvPr>
              <p:cNvPicPr>
                <a:picLocks noChangeAspect="1"/>
              </p:cNvPicPr>
              <p:nvPr/>
            </p:nvPicPr>
            <p:blipFill>
              <a:blip r:embed="rId2"/>
              <a:stretch>
                <a:fillRect/>
              </a:stretch>
            </p:blipFill>
            <p:spPr>
              <a:xfrm>
                <a:off x="333011" y="1018780"/>
                <a:ext cx="5619216" cy="4996546"/>
              </a:xfrm>
              <a:prstGeom prst="rect">
                <a:avLst/>
              </a:prstGeom>
            </p:spPr>
          </p:pic>
          <p:sp>
            <p:nvSpPr>
              <p:cNvPr id="7" name="Chord 6">
                <a:extLst>
                  <a:ext uri="{FF2B5EF4-FFF2-40B4-BE49-F238E27FC236}">
                    <a16:creationId xmlns:a16="http://schemas.microsoft.com/office/drawing/2014/main" id="{718031F5-DBCC-1C4D-8D55-1D41F1690068}"/>
                  </a:ext>
                </a:extLst>
              </p:cNvPr>
              <p:cNvSpPr/>
              <p:nvPr/>
            </p:nvSpPr>
            <p:spPr>
              <a:xfrm rot="6799861">
                <a:off x="2705972" y="4954921"/>
                <a:ext cx="977322" cy="1011298"/>
              </a:xfrm>
              <a:prstGeom prst="chord">
                <a:avLst>
                  <a:gd name="adj1" fmla="val 4312891"/>
                  <a:gd name="adj2" fmla="val 14493424"/>
                </a:avLst>
              </a:prstGeom>
              <a:solidFill>
                <a:schemeClr val="accent5">
                  <a:lumMod val="40000"/>
                  <a:lumOff val="60000"/>
                  <a:alpha val="76078"/>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91EC118-70DB-E14C-8B3C-513934312B36}"/>
                  </a:ext>
                </a:extLst>
              </p:cNvPr>
              <p:cNvSpPr txBox="1"/>
              <p:nvPr/>
            </p:nvSpPr>
            <p:spPr>
              <a:xfrm>
                <a:off x="1534369" y="2046936"/>
                <a:ext cx="2110897" cy="1077218"/>
              </a:xfrm>
              <a:prstGeom prst="rect">
                <a:avLst/>
              </a:prstGeom>
              <a:noFill/>
            </p:spPr>
            <p:txBody>
              <a:bodyPr wrap="square" rtlCol="0">
                <a:spAutoFit/>
              </a:bodyPr>
              <a:lstStyle/>
              <a:p>
                <a:pPr algn="ctr"/>
                <a:r>
                  <a:rPr lang="en-US" sz="3200" dirty="0"/>
                  <a:t>Accurate </a:t>
                </a:r>
              </a:p>
              <a:p>
                <a:pPr algn="ctr"/>
                <a:r>
                  <a:rPr lang="en-US" sz="3200" dirty="0"/>
                  <a:t>model</a:t>
                </a:r>
              </a:p>
            </p:txBody>
          </p:sp>
          <p:sp>
            <p:nvSpPr>
              <p:cNvPr id="9" name="Arc 8">
                <a:extLst>
                  <a:ext uri="{FF2B5EF4-FFF2-40B4-BE49-F238E27FC236}">
                    <a16:creationId xmlns:a16="http://schemas.microsoft.com/office/drawing/2014/main" id="{57A8BBA4-B63E-0B4B-B0DE-FEFC7E074F30}"/>
                  </a:ext>
                </a:extLst>
              </p:cNvPr>
              <p:cNvSpPr/>
              <p:nvPr/>
            </p:nvSpPr>
            <p:spPr>
              <a:xfrm>
                <a:off x="-832548" y="3468416"/>
                <a:ext cx="4038204" cy="3795044"/>
              </a:xfrm>
              <a:prstGeom prst="arc">
                <a:avLst>
                  <a:gd name="adj1" fmla="val 16200000"/>
                  <a:gd name="adj2" fmla="val 31489"/>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Oval 9">
                <a:extLst>
                  <a:ext uri="{FF2B5EF4-FFF2-40B4-BE49-F238E27FC236}">
                    <a16:creationId xmlns:a16="http://schemas.microsoft.com/office/drawing/2014/main" id="{E23E8472-86DF-0F44-B317-93606FD696AF}"/>
                  </a:ext>
                </a:extLst>
              </p:cNvPr>
              <p:cNvSpPr/>
              <p:nvPr/>
            </p:nvSpPr>
            <p:spPr>
              <a:xfrm>
                <a:off x="3095179" y="5339829"/>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D264747-6597-BB4A-B2A7-3EA63455F462}"/>
                  </a:ext>
                </a:extLst>
              </p:cNvPr>
              <p:cNvCxnSpPr>
                <a:cxnSpLocks/>
              </p:cNvCxnSpPr>
              <p:nvPr/>
            </p:nvCxnSpPr>
            <p:spPr>
              <a:xfrm>
                <a:off x="2815848" y="3050271"/>
                <a:ext cx="416491" cy="2090440"/>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2C834C9C-453A-6F4D-9FC7-57A309B5BBD2}"/>
                </a:ext>
              </a:extLst>
            </p:cNvPr>
            <p:cNvCxnSpPr>
              <a:cxnSpLocks/>
            </p:cNvCxnSpPr>
            <p:nvPr/>
          </p:nvCxnSpPr>
          <p:spPr>
            <a:xfrm flipV="1">
              <a:off x="2669628" y="2764221"/>
              <a:ext cx="2743200" cy="277473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89D77F19-88C0-AC4F-8C3B-D54CAFC664B9}"/>
              </a:ext>
            </a:extLst>
          </p:cNvPr>
          <p:cNvSpPr/>
          <p:nvPr/>
        </p:nvSpPr>
        <p:spPr>
          <a:xfrm>
            <a:off x="3102174" y="0"/>
            <a:ext cx="2939651" cy="584775"/>
          </a:xfrm>
          <a:prstGeom prst="rect">
            <a:avLst/>
          </a:prstGeom>
        </p:spPr>
        <p:txBody>
          <a:bodyPr wrap="none">
            <a:spAutoFit/>
          </a:bodyPr>
          <a:lstStyle/>
          <a:p>
            <a:r>
              <a:rPr lang="en-US" sz="3200" dirty="0">
                <a:solidFill>
                  <a:schemeClr val="bg1"/>
                </a:solidFill>
                <a:latin typeface="Helvetica" pitchFamily="2" charset="0"/>
                <a:cs typeface="Calibri" panose="020F0502020204030204" pitchFamily="34" charset="0"/>
              </a:rPr>
              <a:t>Taylor Diagram</a:t>
            </a:r>
            <a:endParaRPr lang="en-US" sz="3200" dirty="0">
              <a:solidFill>
                <a:schemeClr val="bg1"/>
              </a:solidFill>
            </a:endParaRPr>
          </a:p>
        </p:txBody>
      </p:sp>
    </p:spTree>
    <p:extLst>
      <p:ext uri="{BB962C8B-B14F-4D97-AF65-F5344CB8AC3E}">
        <p14:creationId xmlns:p14="http://schemas.microsoft.com/office/powerpoint/2010/main" val="248631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CD44D-FB7F-E244-9958-C1C54F94D535}"/>
              </a:ext>
            </a:extLst>
          </p:cNvPr>
          <p:cNvPicPr>
            <a:picLocks noChangeAspect="1"/>
          </p:cNvPicPr>
          <p:nvPr/>
        </p:nvPicPr>
        <p:blipFill rotWithShape="1">
          <a:blip r:embed="rId2"/>
          <a:srcRect r="51863"/>
          <a:stretch/>
        </p:blipFill>
        <p:spPr>
          <a:xfrm>
            <a:off x="380051" y="639855"/>
            <a:ext cx="3693842" cy="6103845"/>
          </a:xfrm>
          <a:prstGeom prst="rect">
            <a:avLst/>
          </a:prstGeom>
        </p:spPr>
      </p:pic>
      <p:pic>
        <p:nvPicPr>
          <p:cNvPr id="4" name="Picture 3">
            <a:extLst>
              <a:ext uri="{FF2B5EF4-FFF2-40B4-BE49-F238E27FC236}">
                <a16:creationId xmlns:a16="http://schemas.microsoft.com/office/drawing/2014/main" id="{745A0404-2151-7246-B2A9-70FA4460B4A4}"/>
              </a:ext>
            </a:extLst>
          </p:cNvPr>
          <p:cNvPicPr>
            <a:picLocks noChangeAspect="1"/>
          </p:cNvPicPr>
          <p:nvPr/>
        </p:nvPicPr>
        <p:blipFill rotWithShape="1">
          <a:blip r:embed="rId2"/>
          <a:srcRect l="47165" r="-277"/>
          <a:stretch/>
        </p:blipFill>
        <p:spPr>
          <a:xfrm>
            <a:off x="4829173" y="702465"/>
            <a:ext cx="4078532" cy="6108192"/>
          </a:xfrm>
          <a:prstGeom prst="rect">
            <a:avLst/>
          </a:prstGeom>
        </p:spPr>
      </p:pic>
      <p:sp>
        <p:nvSpPr>
          <p:cNvPr id="5" name="Rectangle 4">
            <a:extLst>
              <a:ext uri="{FF2B5EF4-FFF2-40B4-BE49-F238E27FC236}">
                <a16:creationId xmlns:a16="http://schemas.microsoft.com/office/drawing/2014/main" id="{FB6DBFCF-8C54-5347-B128-61F00AF85881}"/>
              </a:ext>
            </a:extLst>
          </p:cNvPr>
          <p:cNvSpPr/>
          <p:nvPr/>
        </p:nvSpPr>
        <p:spPr>
          <a:xfrm>
            <a:off x="3343554" y="-14288"/>
            <a:ext cx="2456891" cy="584775"/>
          </a:xfrm>
          <a:prstGeom prst="rect">
            <a:avLst/>
          </a:prstGeom>
        </p:spPr>
        <p:txBody>
          <a:bodyPr wrap="none">
            <a:spAutoFit/>
          </a:bodyPr>
          <a:lstStyle/>
          <a:p>
            <a:r>
              <a:rPr lang="en-US" sz="3200" dirty="0">
                <a:solidFill>
                  <a:schemeClr val="bg1"/>
                </a:solidFill>
                <a:latin typeface="Helvetica" pitchFamily="2" charset="0"/>
                <a:cs typeface="Calibri" panose="020F0502020204030204" pitchFamily="34" charset="0"/>
              </a:rPr>
              <a:t>Model’s Skill</a:t>
            </a:r>
            <a:endParaRPr lang="en-US" sz="3200" dirty="0">
              <a:solidFill>
                <a:schemeClr val="bg1"/>
              </a:solidFill>
            </a:endParaRPr>
          </a:p>
        </p:txBody>
      </p:sp>
    </p:spTree>
    <p:extLst>
      <p:ext uri="{BB962C8B-B14F-4D97-AF65-F5344CB8AC3E}">
        <p14:creationId xmlns:p14="http://schemas.microsoft.com/office/powerpoint/2010/main" val="283198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6DC0C-85CA-B64F-ABF4-D04CD67742C6}"/>
              </a:ext>
            </a:extLst>
          </p:cNvPr>
          <p:cNvPicPr>
            <a:picLocks noChangeAspect="1"/>
          </p:cNvPicPr>
          <p:nvPr/>
        </p:nvPicPr>
        <p:blipFill>
          <a:blip r:embed="rId2"/>
          <a:stretch>
            <a:fillRect/>
          </a:stretch>
        </p:blipFill>
        <p:spPr>
          <a:xfrm>
            <a:off x="0" y="727606"/>
            <a:ext cx="5028727" cy="4710361"/>
          </a:xfrm>
          <a:prstGeom prst="rect">
            <a:avLst/>
          </a:prstGeom>
        </p:spPr>
      </p:pic>
      <p:graphicFrame>
        <p:nvGraphicFramePr>
          <p:cNvPr id="6" name="Table 5">
            <a:extLst>
              <a:ext uri="{FF2B5EF4-FFF2-40B4-BE49-F238E27FC236}">
                <a16:creationId xmlns:a16="http://schemas.microsoft.com/office/drawing/2014/main" id="{4F723FEB-5520-4A46-9D7E-110BB510D3FC}"/>
              </a:ext>
            </a:extLst>
          </p:cNvPr>
          <p:cNvGraphicFramePr>
            <a:graphicFrameLocks noGrp="1"/>
          </p:cNvGraphicFramePr>
          <p:nvPr>
            <p:extLst>
              <p:ext uri="{D42A27DB-BD31-4B8C-83A1-F6EECF244321}">
                <p14:modId xmlns:p14="http://schemas.microsoft.com/office/powerpoint/2010/main" val="2915535418"/>
              </p:ext>
            </p:extLst>
          </p:nvPr>
        </p:nvGraphicFramePr>
        <p:xfrm>
          <a:off x="5056791" y="2680169"/>
          <a:ext cx="3844197" cy="1280160"/>
        </p:xfrm>
        <a:graphic>
          <a:graphicData uri="http://schemas.openxmlformats.org/drawingml/2006/table">
            <a:tbl>
              <a:tblPr firstRow="1" bandRow="1">
                <a:tableStyleId>{5C22544A-7EE6-4342-B048-85BDC9FD1C3A}</a:tableStyleId>
              </a:tblPr>
              <a:tblGrid>
                <a:gridCol w="817883">
                  <a:extLst>
                    <a:ext uri="{9D8B030D-6E8A-4147-A177-3AD203B41FA5}">
                      <a16:colId xmlns:a16="http://schemas.microsoft.com/office/drawing/2014/main" val="246405601"/>
                    </a:ext>
                  </a:extLst>
                </a:gridCol>
                <a:gridCol w="730649">
                  <a:extLst>
                    <a:ext uri="{9D8B030D-6E8A-4147-A177-3AD203B41FA5}">
                      <a16:colId xmlns:a16="http://schemas.microsoft.com/office/drawing/2014/main" val="1874489037"/>
                    </a:ext>
                  </a:extLst>
                </a:gridCol>
                <a:gridCol w="705733">
                  <a:extLst>
                    <a:ext uri="{9D8B030D-6E8A-4147-A177-3AD203B41FA5}">
                      <a16:colId xmlns:a16="http://schemas.microsoft.com/office/drawing/2014/main" val="3851171708"/>
                    </a:ext>
                  </a:extLst>
                </a:gridCol>
                <a:gridCol w="709045">
                  <a:extLst>
                    <a:ext uri="{9D8B030D-6E8A-4147-A177-3AD203B41FA5}">
                      <a16:colId xmlns:a16="http://schemas.microsoft.com/office/drawing/2014/main" val="3670199764"/>
                    </a:ext>
                  </a:extLst>
                </a:gridCol>
                <a:gridCol w="880887">
                  <a:extLst>
                    <a:ext uri="{9D8B030D-6E8A-4147-A177-3AD203B41FA5}">
                      <a16:colId xmlns:a16="http://schemas.microsoft.com/office/drawing/2014/main" val="3695769958"/>
                    </a:ext>
                  </a:extLst>
                </a:gridCol>
              </a:tblGrid>
              <a:tr h="457200">
                <a:tc>
                  <a:txBody>
                    <a:bodyPr/>
                    <a:lstStyle/>
                    <a:p>
                      <a:endParaRPr lang="en-US" sz="1200" dirty="0">
                        <a:latin typeface="Helvetica" pitchFamily="2" charset="0"/>
                      </a:endParaRPr>
                    </a:p>
                  </a:txBody>
                  <a:tcPr/>
                </a:tc>
                <a:tc>
                  <a:txBody>
                    <a:bodyPr/>
                    <a:lstStyle/>
                    <a:p>
                      <a:r>
                        <a:rPr lang="en-US" sz="1200" dirty="0">
                          <a:latin typeface="Helvetica" pitchFamily="2" charset="0"/>
                        </a:rPr>
                        <a:t>GOFS</a:t>
                      </a:r>
                    </a:p>
                  </a:txBody>
                  <a:tcPr/>
                </a:tc>
                <a:tc>
                  <a:txBody>
                    <a:bodyPr/>
                    <a:lstStyle/>
                    <a:p>
                      <a:r>
                        <a:rPr lang="en-US" sz="1200" dirty="0">
                          <a:latin typeface="Helvetica" pitchFamily="2" charset="0"/>
                        </a:rPr>
                        <a:t>POM </a:t>
                      </a:r>
                      <a:r>
                        <a:rPr lang="en-US" sz="1200" dirty="0" err="1">
                          <a:latin typeface="Helvetica" pitchFamily="2" charset="0"/>
                        </a:rPr>
                        <a:t>Oper</a:t>
                      </a:r>
                      <a:endParaRPr lang="en-US" sz="1200" dirty="0">
                        <a:latin typeface="Helvetica" pitchFamily="2" charset="0"/>
                      </a:endParaRPr>
                    </a:p>
                  </a:txBody>
                  <a:tcPr/>
                </a:tc>
                <a:tc>
                  <a:txBody>
                    <a:bodyPr/>
                    <a:lstStyle/>
                    <a:p>
                      <a:r>
                        <a:rPr lang="en-US" sz="1200" dirty="0">
                          <a:latin typeface="Helvetica" pitchFamily="2" charset="0"/>
                        </a:rPr>
                        <a:t>POM </a:t>
                      </a:r>
                    </a:p>
                    <a:p>
                      <a:r>
                        <a:rPr lang="en-US" sz="1200" dirty="0" err="1">
                          <a:latin typeface="Helvetica" pitchFamily="2" charset="0"/>
                        </a:rPr>
                        <a:t>Exp</a:t>
                      </a:r>
                      <a:endParaRPr lang="en-US" sz="1200" dirty="0">
                        <a:latin typeface="Helvetica" pitchFamily="2" charset="0"/>
                      </a:endParaRPr>
                    </a:p>
                  </a:txBody>
                  <a:tcPr/>
                </a:tc>
                <a:tc>
                  <a:txBody>
                    <a:bodyPr/>
                    <a:lstStyle/>
                    <a:p>
                      <a:r>
                        <a:rPr lang="en-US" sz="1200" dirty="0">
                          <a:latin typeface="Helvetica" pitchFamily="2" charset="0"/>
                        </a:rPr>
                        <a:t>HYCOM </a:t>
                      </a:r>
                    </a:p>
                    <a:p>
                      <a:r>
                        <a:rPr lang="en-US" sz="1200" dirty="0" err="1">
                          <a:latin typeface="Helvetica" pitchFamily="2" charset="0"/>
                        </a:rPr>
                        <a:t>Exp</a:t>
                      </a:r>
                      <a:endParaRPr lang="en-US" sz="1200" dirty="0">
                        <a:latin typeface="Helvetica" pitchFamily="2" charset="0"/>
                      </a:endParaRPr>
                    </a:p>
                  </a:txBody>
                  <a:tcPr/>
                </a:tc>
                <a:extLst>
                  <a:ext uri="{0D108BD9-81ED-4DB2-BD59-A6C34878D82A}">
                    <a16:rowId xmlns:a16="http://schemas.microsoft.com/office/drawing/2014/main" val="1892899473"/>
                  </a:ext>
                </a:extLst>
              </a:tr>
              <a:tr h="274320">
                <a:tc>
                  <a:txBody>
                    <a:bodyPr/>
                    <a:lstStyle/>
                    <a:p>
                      <a:r>
                        <a:rPr lang="en-US" sz="1200" dirty="0">
                          <a:latin typeface="Helvetica" pitchFamily="2" charset="0"/>
                        </a:rPr>
                        <a:t>T ML</a:t>
                      </a:r>
                    </a:p>
                  </a:txBody>
                  <a:tcPr/>
                </a:tc>
                <a:tc>
                  <a:txBody>
                    <a:bodyPr/>
                    <a:lstStyle/>
                    <a:p>
                      <a:pPr algn="ctr"/>
                      <a:r>
                        <a:rPr lang="en-US" sz="1200" dirty="0">
                          <a:latin typeface="Helvetica" pitchFamily="2" charset="0"/>
                        </a:rPr>
                        <a:t>-0.40%</a:t>
                      </a:r>
                    </a:p>
                  </a:txBody>
                  <a:tcPr/>
                </a:tc>
                <a:tc>
                  <a:txBody>
                    <a:bodyPr/>
                    <a:lstStyle/>
                    <a:p>
                      <a:pPr algn="ctr"/>
                      <a:r>
                        <a:rPr lang="en-US" sz="1200" dirty="0">
                          <a:latin typeface="Helvetica" pitchFamily="2" charset="0"/>
                        </a:rPr>
                        <a:t>-3.0%</a:t>
                      </a:r>
                    </a:p>
                  </a:txBody>
                  <a:tcPr/>
                </a:tc>
                <a:tc>
                  <a:txBody>
                    <a:bodyPr/>
                    <a:lstStyle/>
                    <a:p>
                      <a:pPr algn="ctr"/>
                      <a:r>
                        <a:rPr lang="en-US" sz="1200" dirty="0">
                          <a:latin typeface="Helvetica" pitchFamily="2" charset="0"/>
                        </a:rPr>
                        <a:t>-0.94%</a:t>
                      </a:r>
                    </a:p>
                  </a:txBody>
                  <a:tcPr/>
                </a:tc>
                <a:tc>
                  <a:txBody>
                    <a:bodyPr/>
                    <a:lstStyle/>
                    <a:p>
                      <a:pPr algn="ctr"/>
                      <a:r>
                        <a:rPr lang="en-US" sz="1200" dirty="0">
                          <a:latin typeface="Helvetica" pitchFamily="2" charset="0"/>
                        </a:rPr>
                        <a:t>-0.62%</a:t>
                      </a:r>
                    </a:p>
                  </a:txBody>
                  <a:tcPr/>
                </a:tc>
                <a:extLst>
                  <a:ext uri="{0D108BD9-81ED-4DB2-BD59-A6C34878D82A}">
                    <a16:rowId xmlns:a16="http://schemas.microsoft.com/office/drawing/2014/main" val="1017864486"/>
                  </a:ext>
                </a:extLst>
              </a:tr>
              <a:tr h="274320">
                <a:tc>
                  <a:txBody>
                    <a:bodyPr/>
                    <a:lstStyle/>
                    <a:p>
                      <a:r>
                        <a:rPr lang="en-US" sz="1200" dirty="0">
                          <a:latin typeface="Helvetica" pitchFamily="2" charset="0"/>
                        </a:rPr>
                        <a:t>OHC</a:t>
                      </a:r>
                    </a:p>
                  </a:txBody>
                  <a:tcPr/>
                </a:tc>
                <a:tc>
                  <a:txBody>
                    <a:bodyPr/>
                    <a:lstStyle/>
                    <a:p>
                      <a:pPr algn="ctr"/>
                      <a:r>
                        <a:rPr lang="en-US" sz="1200" dirty="0">
                          <a:latin typeface="Helvetica" pitchFamily="2" charset="0"/>
                        </a:rPr>
                        <a:t>-3.6%</a:t>
                      </a:r>
                    </a:p>
                  </a:txBody>
                  <a:tcPr/>
                </a:tc>
                <a:tc>
                  <a:txBody>
                    <a:bodyPr/>
                    <a:lstStyle/>
                    <a:p>
                      <a:pPr algn="ctr"/>
                      <a:r>
                        <a:rPr lang="en-US" sz="1200" dirty="0">
                          <a:latin typeface="Helvetica" pitchFamily="2" charset="0"/>
                        </a:rPr>
                        <a:t>-22%</a:t>
                      </a:r>
                    </a:p>
                  </a:txBody>
                  <a:tcPr/>
                </a:tc>
                <a:tc>
                  <a:txBody>
                    <a:bodyPr/>
                    <a:lstStyle/>
                    <a:p>
                      <a:pPr algn="ctr"/>
                      <a:r>
                        <a:rPr lang="en-US" sz="1200" dirty="0">
                          <a:latin typeface="Helvetica" pitchFamily="2" charset="0"/>
                        </a:rPr>
                        <a:t>-17%</a:t>
                      </a:r>
                    </a:p>
                  </a:txBody>
                  <a:tcPr/>
                </a:tc>
                <a:tc>
                  <a:txBody>
                    <a:bodyPr/>
                    <a:lstStyle/>
                    <a:p>
                      <a:pPr algn="ctr"/>
                      <a:r>
                        <a:rPr lang="en-US" sz="1200" dirty="0">
                          <a:latin typeface="Helvetica" pitchFamily="2" charset="0"/>
                        </a:rPr>
                        <a:t>-8.7%</a:t>
                      </a:r>
                    </a:p>
                  </a:txBody>
                  <a:tcPr/>
                </a:tc>
                <a:extLst>
                  <a:ext uri="{0D108BD9-81ED-4DB2-BD59-A6C34878D82A}">
                    <a16:rowId xmlns:a16="http://schemas.microsoft.com/office/drawing/2014/main" val="726125687"/>
                  </a:ext>
                </a:extLst>
              </a:tr>
              <a:tr h="274320">
                <a:tc>
                  <a:txBody>
                    <a:bodyPr/>
                    <a:lstStyle/>
                    <a:p>
                      <a:r>
                        <a:rPr lang="en-US" sz="1200" dirty="0">
                          <a:latin typeface="Helvetica" pitchFamily="2" charset="0"/>
                        </a:rPr>
                        <a:t>T100</a:t>
                      </a:r>
                    </a:p>
                  </a:txBody>
                  <a:tcPr/>
                </a:tc>
                <a:tc>
                  <a:txBody>
                    <a:bodyPr/>
                    <a:lstStyle/>
                    <a:p>
                      <a:pPr algn="ctr"/>
                      <a:r>
                        <a:rPr lang="en-US" sz="1200" dirty="0">
                          <a:latin typeface="Helvetica" pitchFamily="2" charset="0"/>
                        </a:rPr>
                        <a:t>1.4%</a:t>
                      </a:r>
                    </a:p>
                  </a:txBody>
                  <a:tcPr/>
                </a:tc>
                <a:tc>
                  <a:txBody>
                    <a:bodyPr/>
                    <a:lstStyle/>
                    <a:p>
                      <a:pPr algn="ctr"/>
                      <a:r>
                        <a:rPr lang="en-US" sz="1200" dirty="0">
                          <a:latin typeface="Helvetica" pitchFamily="2" charset="0"/>
                        </a:rPr>
                        <a:t>-0.46%</a:t>
                      </a:r>
                    </a:p>
                  </a:txBody>
                  <a:tcPr/>
                </a:tc>
                <a:tc>
                  <a:txBody>
                    <a:bodyPr/>
                    <a:lstStyle/>
                    <a:p>
                      <a:pPr algn="ctr"/>
                      <a:r>
                        <a:rPr lang="en-US" sz="1200" dirty="0">
                          <a:latin typeface="Helvetica" pitchFamily="2" charset="0"/>
                        </a:rPr>
                        <a:t>0.49%</a:t>
                      </a:r>
                    </a:p>
                  </a:txBody>
                  <a:tcPr/>
                </a:tc>
                <a:tc>
                  <a:txBody>
                    <a:bodyPr/>
                    <a:lstStyle/>
                    <a:p>
                      <a:pPr algn="ctr"/>
                      <a:r>
                        <a:rPr lang="en-US" sz="1200" dirty="0">
                          <a:latin typeface="Helvetica" pitchFamily="2" charset="0"/>
                        </a:rPr>
                        <a:t>1.2%</a:t>
                      </a:r>
                    </a:p>
                  </a:txBody>
                  <a:tcPr/>
                </a:tc>
                <a:extLst>
                  <a:ext uri="{0D108BD9-81ED-4DB2-BD59-A6C34878D82A}">
                    <a16:rowId xmlns:a16="http://schemas.microsoft.com/office/drawing/2014/main" val="2738602423"/>
                  </a:ext>
                </a:extLst>
              </a:tr>
            </a:tbl>
          </a:graphicData>
        </a:graphic>
      </p:graphicFrame>
      <p:pic>
        <p:nvPicPr>
          <p:cNvPr id="7" name="Picture 6">
            <a:extLst>
              <a:ext uri="{FF2B5EF4-FFF2-40B4-BE49-F238E27FC236}">
                <a16:creationId xmlns:a16="http://schemas.microsoft.com/office/drawing/2014/main" id="{212FF6EE-48FB-564C-ACF9-0A4B59B93D8D}"/>
              </a:ext>
            </a:extLst>
          </p:cNvPr>
          <p:cNvPicPr>
            <a:picLocks noChangeAspect="1"/>
          </p:cNvPicPr>
          <p:nvPr/>
        </p:nvPicPr>
        <p:blipFill>
          <a:blip r:embed="rId3"/>
          <a:stretch>
            <a:fillRect/>
          </a:stretch>
        </p:blipFill>
        <p:spPr>
          <a:xfrm>
            <a:off x="5255668" y="2028495"/>
            <a:ext cx="3388819" cy="617116"/>
          </a:xfrm>
          <a:prstGeom prst="rect">
            <a:avLst/>
          </a:prstGeom>
        </p:spPr>
      </p:pic>
      <p:sp>
        <p:nvSpPr>
          <p:cNvPr id="8" name="Rectangle 7">
            <a:extLst>
              <a:ext uri="{FF2B5EF4-FFF2-40B4-BE49-F238E27FC236}">
                <a16:creationId xmlns:a16="http://schemas.microsoft.com/office/drawing/2014/main" id="{7F06BA99-5BE5-DC4E-B421-9C609D6DCB25}"/>
              </a:ext>
            </a:extLst>
          </p:cNvPr>
          <p:cNvSpPr/>
          <p:nvPr/>
        </p:nvSpPr>
        <p:spPr>
          <a:xfrm>
            <a:off x="901263" y="5559352"/>
            <a:ext cx="7341476" cy="830997"/>
          </a:xfrm>
          <a:prstGeom prst="rect">
            <a:avLst/>
          </a:prstGeom>
        </p:spPr>
        <p:txBody>
          <a:bodyPr wrap="square">
            <a:spAutoFit/>
          </a:bodyPr>
          <a:lstStyle/>
          <a:p>
            <a:pPr marL="285744" indent="-285744">
              <a:buFont typeface="Arial" panose="020B0604020202020204" pitchFamily="34" charset="0"/>
              <a:buChar char="•"/>
            </a:pPr>
            <a:r>
              <a:rPr lang="en-US" sz="2400" dirty="0">
                <a:solidFill>
                  <a:srgbClr val="0D1B2A"/>
                </a:solidFill>
                <a:latin typeface="Helvetica" pitchFamily="2" charset="0"/>
              </a:rPr>
              <a:t>All models are colder in the surface mixed layer</a:t>
            </a:r>
          </a:p>
          <a:p>
            <a:pPr marL="285744" indent="-285744">
              <a:buFont typeface="Arial" panose="020B0604020202020204" pitchFamily="34" charset="0"/>
              <a:buChar char="•"/>
            </a:pPr>
            <a:r>
              <a:rPr lang="en-US" sz="2400" dirty="0">
                <a:solidFill>
                  <a:srgbClr val="0D1B2A"/>
                </a:solidFill>
                <a:latin typeface="Helvetica" pitchFamily="2" charset="0"/>
              </a:rPr>
              <a:t>All models have a deficit in the OHC</a:t>
            </a:r>
          </a:p>
        </p:txBody>
      </p:sp>
      <p:cxnSp>
        <p:nvCxnSpPr>
          <p:cNvPr id="4" name="Straight Connector 3">
            <a:extLst>
              <a:ext uri="{FF2B5EF4-FFF2-40B4-BE49-F238E27FC236}">
                <a16:creationId xmlns:a16="http://schemas.microsoft.com/office/drawing/2014/main" id="{1BF4A732-2A2C-8B4A-B01A-4CEE3F233094}"/>
              </a:ext>
            </a:extLst>
          </p:cNvPr>
          <p:cNvCxnSpPr>
            <a:cxnSpLocks/>
          </p:cNvCxnSpPr>
          <p:nvPr/>
        </p:nvCxnSpPr>
        <p:spPr>
          <a:xfrm flipV="1">
            <a:off x="632298" y="3842426"/>
            <a:ext cx="4357991"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D74972C6-6946-E04B-A757-63C597731CB2}"/>
              </a:ext>
            </a:extLst>
          </p:cNvPr>
          <p:cNvSpPr/>
          <p:nvPr/>
        </p:nvSpPr>
        <p:spPr>
          <a:xfrm>
            <a:off x="3511453" y="0"/>
            <a:ext cx="2121093" cy="584775"/>
          </a:xfrm>
          <a:prstGeom prst="rect">
            <a:avLst/>
          </a:prstGeom>
        </p:spPr>
        <p:txBody>
          <a:bodyPr wrap="none">
            <a:spAutoFit/>
          </a:bodyPr>
          <a:lstStyle/>
          <a:p>
            <a:r>
              <a:rPr lang="en-US" sz="3200" dirty="0">
                <a:solidFill>
                  <a:schemeClr val="bg1"/>
                </a:solidFill>
                <a:latin typeface="Helvetica" pitchFamily="2" charset="0"/>
                <a:cs typeface="Calibri" panose="020F0502020204030204" pitchFamily="34" charset="0"/>
              </a:rPr>
              <a:t>Mean Bias</a:t>
            </a:r>
            <a:endParaRPr lang="en-US" sz="3200" dirty="0">
              <a:solidFill>
                <a:schemeClr val="bg1"/>
              </a:solidFill>
            </a:endParaRPr>
          </a:p>
        </p:txBody>
      </p:sp>
      <p:sp>
        <p:nvSpPr>
          <p:cNvPr id="2" name="Rectangle 1">
            <a:extLst>
              <a:ext uri="{FF2B5EF4-FFF2-40B4-BE49-F238E27FC236}">
                <a16:creationId xmlns:a16="http://schemas.microsoft.com/office/drawing/2014/main" id="{7ECB4857-7A65-9C4B-AC48-761948F4E494}"/>
              </a:ext>
            </a:extLst>
          </p:cNvPr>
          <p:cNvSpPr/>
          <p:nvPr/>
        </p:nvSpPr>
        <p:spPr>
          <a:xfrm>
            <a:off x="6612674" y="3155795"/>
            <a:ext cx="691375" cy="7805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03B942-F3C5-5243-8DDE-B691B1E23DC1}"/>
              </a:ext>
            </a:extLst>
          </p:cNvPr>
          <p:cNvSpPr/>
          <p:nvPr/>
        </p:nvSpPr>
        <p:spPr>
          <a:xfrm>
            <a:off x="6493295" y="4337153"/>
            <a:ext cx="1005403" cy="369332"/>
          </a:xfrm>
          <a:prstGeom prst="rect">
            <a:avLst/>
          </a:prstGeom>
        </p:spPr>
        <p:txBody>
          <a:bodyPr wrap="none">
            <a:spAutoFit/>
          </a:bodyPr>
          <a:lstStyle/>
          <a:p>
            <a:r>
              <a:rPr lang="en-US" dirty="0">
                <a:solidFill>
                  <a:srgbClr val="C00000"/>
                </a:solidFill>
                <a:latin typeface="Helvetica" pitchFamily="2" charset="0"/>
              </a:rPr>
              <a:t>IC </a:t>
            </a:r>
            <a:r>
              <a:rPr lang="en-US" dirty="0" err="1">
                <a:solidFill>
                  <a:srgbClr val="C00000"/>
                </a:solidFill>
                <a:latin typeface="Helvetica" pitchFamily="2" charset="0"/>
              </a:rPr>
              <a:t>Clim</a:t>
            </a:r>
            <a:r>
              <a:rPr lang="en-US" dirty="0">
                <a:solidFill>
                  <a:srgbClr val="C00000"/>
                </a:solidFill>
                <a:latin typeface="Helvetica" pitchFamily="2" charset="0"/>
              </a:rPr>
              <a:t>.</a:t>
            </a:r>
            <a:endParaRPr lang="en-US" dirty="0">
              <a:solidFill>
                <a:srgbClr val="C00000"/>
              </a:solidFill>
            </a:endParaRPr>
          </a:p>
        </p:txBody>
      </p:sp>
      <p:cxnSp>
        <p:nvCxnSpPr>
          <p:cNvPr id="11" name="Straight Arrow Connector 10">
            <a:extLst>
              <a:ext uri="{FF2B5EF4-FFF2-40B4-BE49-F238E27FC236}">
                <a16:creationId xmlns:a16="http://schemas.microsoft.com/office/drawing/2014/main" id="{53FBFC07-9506-4C4A-8B16-45B52C38A2DB}"/>
              </a:ext>
            </a:extLst>
          </p:cNvPr>
          <p:cNvCxnSpPr>
            <a:cxnSpLocks/>
          </p:cNvCxnSpPr>
          <p:nvPr/>
        </p:nvCxnSpPr>
        <p:spPr>
          <a:xfrm>
            <a:off x="6984845" y="4025590"/>
            <a:ext cx="0" cy="2669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55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AC3B8-BBC8-8A4E-9688-7296B6988223}"/>
              </a:ext>
            </a:extLst>
          </p:cNvPr>
          <p:cNvSpPr/>
          <p:nvPr/>
        </p:nvSpPr>
        <p:spPr>
          <a:xfrm>
            <a:off x="1727727" y="0"/>
            <a:ext cx="5688545" cy="584775"/>
          </a:xfrm>
          <a:prstGeom prst="rect">
            <a:avLst/>
          </a:prstGeom>
        </p:spPr>
        <p:txBody>
          <a:bodyPr wrap="none">
            <a:spAutoFit/>
          </a:bodyPr>
          <a:lstStyle/>
          <a:p>
            <a:r>
              <a:rPr lang="en-US" sz="3200" dirty="0">
                <a:solidFill>
                  <a:schemeClr val="bg1"/>
                </a:solidFill>
                <a:latin typeface="Helvetica" pitchFamily="2" charset="0"/>
                <a:cs typeface="Calibri" panose="020F0502020204030204" pitchFamily="34" charset="0"/>
              </a:rPr>
              <a:t>Conclusions and Future Work </a:t>
            </a:r>
            <a:endParaRPr lang="en-US" sz="3200" dirty="0">
              <a:solidFill>
                <a:schemeClr val="bg1"/>
              </a:solidFill>
            </a:endParaRPr>
          </a:p>
        </p:txBody>
      </p:sp>
      <p:sp>
        <p:nvSpPr>
          <p:cNvPr id="4" name="Rectangle 3">
            <a:extLst>
              <a:ext uri="{FF2B5EF4-FFF2-40B4-BE49-F238E27FC236}">
                <a16:creationId xmlns:a16="http://schemas.microsoft.com/office/drawing/2014/main" id="{7D2D062D-DB53-4A4E-944D-5326E058E6CE}"/>
              </a:ext>
            </a:extLst>
          </p:cNvPr>
          <p:cNvSpPr/>
          <p:nvPr/>
        </p:nvSpPr>
        <p:spPr>
          <a:xfrm>
            <a:off x="135730" y="756344"/>
            <a:ext cx="8872539" cy="6001643"/>
          </a:xfrm>
          <a:prstGeom prst="rect">
            <a:avLst/>
          </a:prstGeom>
        </p:spPr>
        <p:txBody>
          <a:bodyPr wrap="square">
            <a:spAutoFit/>
          </a:bodyPr>
          <a:lstStyle/>
          <a:p>
            <a:pPr marL="342900" indent="-342900">
              <a:buFont typeface="Arial" panose="020B0604020202020204" pitchFamily="34" charset="0"/>
              <a:buChar char="•"/>
            </a:pPr>
            <a:r>
              <a:rPr lang="en-US" sz="2400" dirty="0">
                <a:latin typeface="Helvetica" pitchFamily="2" charset="0"/>
              </a:rPr>
              <a:t>Glider data assimilation ahead of a storm is critical to ensure that the ocean models have the right vertical stratification</a:t>
            </a:r>
          </a:p>
          <a:p>
            <a:pPr marL="342900" indent="-342900">
              <a:buFont typeface="Arial" panose="020B0604020202020204" pitchFamily="34" charset="0"/>
              <a:buChar char="•"/>
            </a:pPr>
            <a:r>
              <a:rPr lang="en-US" sz="2400" dirty="0">
                <a:latin typeface="Helvetica" pitchFamily="2" charset="0"/>
              </a:rPr>
              <a:t>The ocean models underneath the NOAA hurricane forecasting models did not get the benefit of ocean DA though GOFS/NCODA  in previous seasons. In 2021 RTOFS-DA will provide the ocean initial conditions to the NOAA hurricane forecasting models. </a:t>
            </a:r>
          </a:p>
          <a:p>
            <a:pPr marL="342900" indent="-342900">
              <a:buFont typeface="Arial" panose="020B0604020202020204" pitchFamily="34" charset="0"/>
              <a:buChar char="•"/>
            </a:pPr>
            <a:r>
              <a:rPr lang="en-US" sz="2400" dirty="0">
                <a:latin typeface="Helvetica" pitchFamily="2" charset="0"/>
              </a:rPr>
              <a:t>Operational ocean models and the ocean models coupled to the hurricane forecasting models still need to improve their representation of processes that are relevant to the air-sea heat fluxes</a:t>
            </a:r>
          </a:p>
          <a:p>
            <a:pPr marL="342900" indent="-342900">
              <a:buFont typeface="Arial" panose="020B0604020202020204" pitchFamily="34" charset="0"/>
              <a:buChar char="•"/>
            </a:pPr>
            <a:r>
              <a:rPr lang="en-US" sz="2400" dirty="0">
                <a:latin typeface="Helvetica" pitchFamily="2" charset="0"/>
              </a:rPr>
              <a:t>HRWR2020-HYCOM is the hurricane forecasting model that best represents the upper ocean metrics that are important for the air-sea heat fluxes</a:t>
            </a:r>
          </a:p>
          <a:p>
            <a:pPr marL="342900" indent="-342900">
              <a:buFont typeface="Arial" panose="020B0604020202020204" pitchFamily="34" charset="0"/>
              <a:buChar char="•"/>
            </a:pPr>
            <a:r>
              <a:rPr lang="en-US" sz="2400" dirty="0">
                <a:latin typeface="Helvetica" pitchFamily="2" charset="0"/>
              </a:rPr>
              <a:t>We will continue collaborating with NOAA/NCEP. We will also continue evaluating RTOFS-DA.  </a:t>
            </a:r>
          </a:p>
        </p:txBody>
      </p:sp>
    </p:spTree>
    <p:extLst>
      <p:ext uri="{BB962C8B-B14F-4D97-AF65-F5344CB8AC3E}">
        <p14:creationId xmlns:p14="http://schemas.microsoft.com/office/powerpoint/2010/main" val="8740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3A781-6E13-824E-B181-18B4B918D533}"/>
              </a:ext>
            </a:extLst>
          </p:cNvPr>
          <p:cNvSpPr txBox="1"/>
          <p:nvPr/>
        </p:nvSpPr>
        <p:spPr>
          <a:xfrm>
            <a:off x="0" y="1860397"/>
            <a:ext cx="9144000" cy="1292662"/>
          </a:xfrm>
          <a:prstGeom prst="rect">
            <a:avLst/>
          </a:prstGeom>
          <a:noFill/>
        </p:spPr>
        <p:txBody>
          <a:bodyPr wrap="square" rtlCol="0">
            <a:spAutoFit/>
          </a:bodyPr>
          <a:lstStyle/>
          <a:p>
            <a:pPr algn="ctr"/>
            <a:r>
              <a:rPr lang="en-US" sz="2600" dirty="0">
                <a:latin typeface="Helvetica" pitchFamily="2" charset="0"/>
              </a:rPr>
              <a:t>Improve the performance of the operational ocean models that provide the ocean initial conditions to the operational hurricane forecasting models</a:t>
            </a:r>
          </a:p>
        </p:txBody>
      </p:sp>
      <p:sp>
        <p:nvSpPr>
          <p:cNvPr id="5" name="Title 4">
            <a:extLst>
              <a:ext uri="{FF2B5EF4-FFF2-40B4-BE49-F238E27FC236}">
                <a16:creationId xmlns:a16="http://schemas.microsoft.com/office/drawing/2014/main" id="{7C00CB15-0BF2-ED44-AF17-1E10B4086AD5}"/>
              </a:ext>
            </a:extLst>
          </p:cNvPr>
          <p:cNvSpPr>
            <a:spLocks noGrp="1"/>
          </p:cNvSpPr>
          <p:nvPr>
            <p:ph type="title"/>
          </p:nvPr>
        </p:nvSpPr>
        <p:spPr>
          <a:xfrm>
            <a:off x="4762" y="17462"/>
            <a:ext cx="9139200" cy="592200"/>
          </a:xfrm>
        </p:spPr>
        <p:txBody>
          <a:bodyPr/>
          <a:lstStyle/>
          <a:p>
            <a:pPr algn="ctr"/>
            <a:r>
              <a:rPr lang="en-US" dirty="0">
                <a:latin typeface="Helvetica" pitchFamily="2" charset="0"/>
              </a:rPr>
              <a:t>Motivation</a:t>
            </a:r>
          </a:p>
        </p:txBody>
      </p:sp>
      <p:sp>
        <p:nvSpPr>
          <p:cNvPr id="7" name="TextBox 6">
            <a:extLst>
              <a:ext uri="{FF2B5EF4-FFF2-40B4-BE49-F238E27FC236}">
                <a16:creationId xmlns:a16="http://schemas.microsoft.com/office/drawing/2014/main" id="{0A4235C6-A483-5740-A8BA-79A7FC9AC872}"/>
              </a:ext>
            </a:extLst>
          </p:cNvPr>
          <p:cNvSpPr txBox="1"/>
          <p:nvPr/>
        </p:nvSpPr>
        <p:spPr>
          <a:xfrm>
            <a:off x="0" y="669451"/>
            <a:ext cx="9144000" cy="892552"/>
          </a:xfrm>
          <a:prstGeom prst="rect">
            <a:avLst/>
          </a:prstGeom>
          <a:noFill/>
        </p:spPr>
        <p:txBody>
          <a:bodyPr wrap="square" rtlCol="0">
            <a:spAutoFit/>
          </a:bodyPr>
          <a:lstStyle/>
          <a:p>
            <a:pPr algn="ctr"/>
            <a:r>
              <a:rPr lang="en-US" sz="2600" dirty="0">
                <a:latin typeface="Helvetica" pitchFamily="2" charset="0"/>
              </a:rPr>
              <a:t>Reduce the hurricane intensity forecast error in operational hurricane models</a:t>
            </a:r>
          </a:p>
        </p:txBody>
      </p:sp>
      <p:sp>
        <p:nvSpPr>
          <p:cNvPr id="9" name="Rectangle 8">
            <a:extLst>
              <a:ext uri="{FF2B5EF4-FFF2-40B4-BE49-F238E27FC236}">
                <a16:creationId xmlns:a16="http://schemas.microsoft.com/office/drawing/2014/main" id="{51C67F3D-2305-134A-AD39-529E1973A2F6}"/>
              </a:ext>
            </a:extLst>
          </p:cNvPr>
          <p:cNvSpPr/>
          <p:nvPr/>
        </p:nvSpPr>
        <p:spPr>
          <a:xfrm>
            <a:off x="2961480" y="3429000"/>
            <a:ext cx="3532269" cy="461665"/>
          </a:xfrm>
          <a:prstGeom prst="rect">
            <a:avLst/>
          </a:prstGeom>
        </p:spPr>
        <p:txBody>
          <a:bodyPr wrap="square">
            <a:spAutoFit/>
          </a:bodyPr>
          <a:lstStyle/>
          <a:p>
            <a:r>
              <a:rPr lang="en-US" sz="2400" dirty="0"/>
              <a:t>Ocean Data Assimilation</a:t>
            </a:r>
          </a:p>
        </p:txBody>
      </p:sp>
      <p:cxnSp>
        <p:nvCxnSpPr>
          <p:cNvPr id="10" name="Straight Arrow Connector 9">
            <a:extLst>
              <a:ext uri="{FF2B5EF4-FFF2-40B4-BE49-F238E27FC236}">
                <a16:creationId xmlns:a16="http://schemas.microsoft.com/office/drawing/2014/main" id="{6A68DF10-E45B-B544-8BD5-C34B697E8083}"/>
              </a:ext>
            </a:extLst>
          </p:cNvPr>
          <p:cNvCxnSpPr>
            <a:cxnSpLocks/>
          </p:cNvCxnSpPr>
          <p:nvPr/>
        </p:nvCxnSpPr>
        <p:spPr>
          <a:xfrm flipH="1">
            <a:off x="4572000" y="3057520"/>
            <a:ext cx="2" cy="34290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FDCC46EA-128E-3841-809C-4BCD97356F03}"/>
              </a:ext>
            </a:extLst>
          </p:cNvPr>
          <p:cNvCxnSpPr>
            <a:cxnSpLocks/>
          </p:cNvCxnSpPr>
          <p:nvPr/>
        </p:nvCxnSpPr>
        <p:spPr>
          <a:xfrm flipH="1">
            <a:off x="4572000" y="1523068"/>
            <a:ext cx="2" cy="305734"/>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Picture 13">
            <a:extLst>
              <a:ext uri="{FF2B5EF4-FFF2-40B4-BE49-F238E27FC236}">
                <a16:creationId xmlns:a16="http://schemas.microsoft.com/office/drawing/2014/main" id="{07D0D6F6-A510-EE40-8F93-2EDFE4299AD1}"/>
              </a:ext>
            </a:extLst>
          </p:cNvPr>
          <p:cNvPicPr>
            <a:picLocks noChangeAspect="1"/>
          </p:cNvPicPr>
          <p:nvPr/>
        </p:nvPicPr>
        <p:blipFill rotWithShape="1">
          <a:blip r:embed="rId3"/>
          <a:srcRect t="10813"/>
          <a:stretch/>
        </p:blipFill>
        <p:spPr>
          <a:xfrm>
            <a:off x="3171826" y="4243387"/>
            <a:ext cx="3817725" cy="1223287"/>
          </a:xfrm>
          <a:prstGeom prst="rect">
            <a:avLst/>
          </a:prstGeom>
        </p:spPr>
      </p:pic>
      <p:pic>
        <p:nvPicPr>
          <p:cNvPr id="15" name="Picture 14">
            <a:extLst>
              <a:ext uri="{FF2B5EF4-FFF2-40B4-BE49-F238E27FC236}">
                <a16:creationId xmlns:a16="http://schemas.microsoft.com/office/drawing/2014/main" id="{828783A3-7CB7-0641-BC34-BE5D53E2FA9C}"/>
              </a:ext>
            </a:extLst>
          </p:cNvPr>
          <p:cNvPicPr>
            <a:picLocks noChangeAspect="1"/>
          </p:cNvPicPr>
          <p:nvPr/>
        </p:nvPicPr>
        <p:blipFill rotWithShape="1">
          <a:blip r:embed="rId4"/>
          <a:srcRect t="10417"/>
          <a:stretch/>
        </p:blipFill>
        <p:spPr>
          <a:xfrm>
            <a:off x="5143500" y="5629275"/>
            <a:ext cx="3817725" cy="1228725"/>
          </a:xfrm>
          <a:prstGeom prst="rect">
            <a:avLst/>
          </a:prstGeom>
        </p:spPr>
      </p:pic>
      <p:pic>
        <p:nvPicPr>
          <p:cNvPr id="18" name="Picture 17">
            <a:extLst>
              <a:ext uri="{FF2B5EF4-FFF2-40B4-BE49-F238E27FC236}">
                <a16:creationId xmlns:a16="http://schemas.microsoft.com/office/drawing/2014/main" id="{8B67F9A6-8BE9-744A-BF68-FB3624520173}"/>
              </a:ext>
            </a:extLst>
          </p:cNvPr>
          <p:cNvPicPr>
            <a:picLocks noChangeAspect="1"/>
          </p:cNvPicPr>
          <p:nvPr/>
        </p:nvPicPr>
        <p:blipFill rotWithShape="1">
          <a:blip r:embed="rId5"/>
          <a:srcRect l="-1" t="4117" r="60928" b="48683"/>
          <a:stretch/>
        </p:blipFill>
        <p:spPr>
          <a:xfrm>
            <a:off x="326444" y="3943350"/>
            <a:ext cx="2416757" cy="2914650"/>
          </a:xfrm>
          <a:prstGeom prst="rect">
            <a:avLst/>
          </a:prstGeom>
        </p:spPr>
      </p:pic>
      <p:sp>
        <p:nvSpPr>
          <p:cNvPr id="19" name="TextBox 18">
            <a:extLst>
              <a:ext uri="{FF2B5EF4-FFF2-40B4-BE49-F238E27FC236}">
                <a16:creationId xmlns:a16="http://schemas.microsoft.com/office/drawing/2014/main" id="{9544BFC9-CC68-7C4C-8085-17C349E9E9E3}"/>
              </a:ext>
            </a:extLst>
          </p:cNvPr>
          <p:cNvSpPr txBox="1"/>
          <p:nvPr/>
        </p:nvSpPr>
        <p:spPr>
          <a:xfrm>
            <a:off x="4243387" y="3929063"/>
            <a:ext cx="1582484" cy="369332"/>
          </a:xfrm>
          <a:prstGeom prst="rect">
            <a:avLst/>
          </a:prstGeom>
          <a:noFill/>
        </p:spPr>
        <p:txBody>
          <a:bodyPr wrap="none" rtlCol="0">
            <a:spAutoFit/>
          </a:bodyPr>
          <a:lstStyle/>
          <a:p>
            <a:r>
              <a:rPr lang="en-US" dirty="0">
                <a:latin typeface="Helvetica" pitchFamily="2" charset="0"/>
              </a:rPr>
              <a:t>Glider SG601</a:t>
            </a:r>
          </a:p>
        </p:txBody>
      </p:sp>
      <p:sp>
        <p:nvSpPr>
          <p:cNvPr id="20" name="TextBox 19">
            <a:extLst>
              <a:ext uri="{FF2B5EF4-FFF2-40B4-BE49-F238E27FC236}">
                <a16:creationId xmlns:a16="http://schemas.microsoft.com/office/drawing/2014/main" id="{3892642B-1FCE-C34C-B349-01C510DCFD3B}"/>
              </a:ext>
            </a:extLst>
          </p:cNvPr>
          <p:cNvSpPr txBox="1"/>
          <p:nvPr/>
        </p:nvSpPr>
        <p:spPr>
          <a:xfrm>
            <a:off x="7253287" y="5324476"/>
            <a:ext cx="1223412" cy="369332"/>
          </a:xfrm>
          <a:prstGeom prst="rect">
            <a:avLst/>
          </a:prstGeom>
          <a:noFill/>
        </p:spPr>
        <p:txBody>
          <a:bodyPr wrap="none" rtlCol="0">
            <a:spAutoFit/>
          </a:bodyPr>
          <a:lstStyle/>
          <a:p>
            <a:r>
              <a:rPr lang="en-US" dirty="0">
                <a:latin typeface="Helvetica" pitchFamily="2" charset="0"/>
              </a:rPr>
              <a:t>GOFS 3.1</a:t>
            </a:r>
          </a:p>
        </p:txBody>
      </p:sp>
      <p:sp>
        <p:nvSpPr>
          <p:cNvPr id="21" name="Curved Left Arrow 20">
            <a:extLst>
              <a:ext uri="{FF2B5EF4-FFF2-40B4-BE49-F238E27FC236}">
                <a16:creationId xmlns:a16="http://schemas.microsoft.com/office/drawing/2014/main" id="{EBA19CD7-371E-714D-B9EA-064833B60F83}"/>
              </a:ext>
            </a:extLst>
          </p:cNvPr>
          <p:cNvSpPr/>
          <p:nvPr/>
        </p:nvSpPr>
        <p:spPr>
          <a:xfrm rot="17994474">
            <a:off x="7507267" y="4147251"/>
            <a:ext cx="416623" cy="1309833"/>
          </a:xfrm>
          <a:prstGeom prst="curvedLeftArrow">
            <a:avLst>
              <a:gd name="adj1" fmla="val 5280"/>
              <a:gd name="adj2" fmla="val 28545"/>
              <a:gd name="adj3" fmla="val 26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urved Left Arrow 21">
            <a:extLst>
              <a:ext uri="{FF2B5EF4-FFF2-40B4-BE49-F238E27FC236}">
                <a16:creationId xmlns:a16="http://schemas.microsoft.com/office/drawing/2014/main" id="{CFB748F0-1F29-FA48-A318-8450E1C2EB97}"/>
              </a:ext>
            </a:extLst>
          </p:cNvPr>
          <p:cNvSpPr/>
          <p:nvPr/>
        </p:nvSpPr>
        <p:spPr>
          <a:xfrm rot="14870420">
            <a:off x="2061169" y="3223285"/>
            <a:ext cx="349122" cy="2527248"/>
          </a:xfrm>
          <a:prstGeom prst="curvedLeftArrow">
            <a:avLst>
              <a:gd name="adj1" fmla="val 3863"/>
              <a:gd name="adj2" fmla="val 28545"/>
              <a:gd name="adj3" fmla="val 183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6047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13CE-09B0-9E46-A772-7C758B207BE6}"/>
              </a:ext>
            </a:extLst>
          </p:cNvPr>
          <p:cNvSpPr>
            <a:spLocks noGrp="1"/>
          </p:cNvSpPr>
          <p:nvPr>
            <p:ph type="title"/>
          </p:nvPr>
        </p:nvSpPr>
        <p:spPr/>
        <p:txBody>
          <a:bodyPr/>
          <a:lstStyle/>
          <a:p>
            <a:pPr algn="ctr"/>
            <a:r>
              <a:rPr lang="en-US" dirty="0">
                <a:latin typeface="Helvetica" pitchFamily="2" charset="0"/>
              </a:rPr>
              <a:t>Objective</a:t>
            </a:r>
          </a:p>
        </p:txBody>
      </p:sp>
      <p:sp>
        <p:nvSpPr>
          <p:cNvPr id="3" name="TextBox 2">
            <a:extLst>
              <a:ext uri="{FF2B5EF4-FFF2-40B4-BE49-F238E27FC236}">
                <a16:creationId xmlns:a16="http://schemas.microsoft.com/office/drawing/2014/main" id="{6CD39469-B0B8-5C42-ADF2-7F3B54C27924}"/>
              </a:ext>
            </a:extLst>
          </p:cNvPr>
          <p:cNvSpPr txBox="1"/>
          <p:nvPr/>
        </p:nvSpPr>
        <p:spPr>
          <a:xfrm>
            <a:off x="120922" y="920621"/>
            <a:ext cx="8530682"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Helvetica" pitchFamily="2" charset="0"/>
              </a:rPr>
              <a:t>Assess the impact of glider data assimilation on the operational ocean models that provide the initial conditions to the NOAA operational hurricane forecasting systems </a:t>
            </a:r>
          </a:p>
          <a:p>
            <a:endParaRPr lang="en-US" sz="3200" dirty="0">
              <a:latin typeface="Helvetica" pitchFamily="2" charset="0"/>
            </a:endParaRPr>
          </a:p>
          <a:p>
            <a:pPr marL="457200" indent="-457200">
              <a:buFont typeface="Arial" panose="020B0604020202020204" pitchFamily="34" charset="0"/>
              <a:buChar char="•"/>
            </a:pPr>
            <a:r>
              <a:rPr lang="en-US" sz="3200" dirty="0">
                <a:latin typeface="Helvetica" pitchFamily="2" charset="0"/>
              </a:rPr>
              <a:t>Design a glider observing system that has the largest positive impact on the hurricane intensity forecast of the operational hurricane models   </a:t>
            </a:r>
          </a:p>
        </p:txBody>
      </p:sp>
    </p:spTree>
    <p:extLst>
      <p:ext uri="{BB962C8B-B14F-4D97-AF65-F5344CB8AC3E}">
        <p14:creationId xmlns:p14="http://schemas.microsoft.com/office/powerpoint/2010/main" val="413923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207096" y="1919878"/>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Helvetica" pitchFamily="2" charset="0"/>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71903"/>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Helvetica" pitchFamily="2" charset="0"/>
                    </a:endParaRPr>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07096" y="5934670"/>
            <a:ext cx="5101333" cy="923330"/>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a:p>
            <a:r>
              <a:rPr lang="en-US" dirty="0">
                <a:latin typeface="Helvetica" pitchFamily="2" charset="0"/>
              </a:rPr>
              <a:t>GOFS –Global Ocean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p:txBody>
          <a:bodyPr/>
          <a:lstStyle/>
          <a:p>
            <a:pPr algn="ctr"/>
            <a:r>
              <a:rPr lang="en-US" dirty="0">
                <a:latin typeface="Helvetica" pitchFamily="2" charset="0"/>
              </a:rPr>
              <a:t>Hurricane Forecasting System</a:t>
            </a:r>
          </a:p>
        </p:txBody>
      </p:sp>
      <p:sp>
        <p:nvSpPr>
          <p:cNvPr id="4" name="Rectangle 3">
            <a:extLst>
              <a:ext uri="{FF2B5EF4-FFF2-40B4-BE49-F238E27FC236}">
                <a16:creationId xmlns:a16="http://schemas.microsoft.com/office/drawing/2014/main" id="{383B3008-482E-5D49-968B-0CB60EE632F9}"/>
              </a:ext>
            </a:extLst>
          </p:cNvPr>
          <p:cNvSpPr/>
          <p:nvPr/>
        </p:nvSpPr>
        <p:spPr>
          <a:xfrm>
            <a:off x="6429375" y="4120248"/>
            <a:ext cx="2414587" cy="646331"/>
          </a:xfrm>
          <a:prstGeom prst="rect">
            <a:avLst/>
          </a:prstGeom>
        </p:spPr>
        <p:txBody>
          <a:bodyPr wrap="square">
            <a:spAutoFit/>
          </a:bodyPr>
          <a:lstStyle/>
          <a:p>
            <a:pPr algn="ctr"/>
            <a:r>
              <a:rPr lang="en-US" dirty="0">
                <a:latin typeface="Helvetica" pitchFamily="2" charset="0"/>
              </a:rPr>
              <a:t>NOAA operational</a:t>
            </a:r>
          </a:p>
          <a:p>
            <a:pPr algn="ctr"/>
            <a:r>
              <a:rPr lang="en-US" dirty="0">
                <a:latin typeface="Helvetica" pitchFamily="2" charset="0"/>
              </a:rPr>
              <a:t>Ocean model</a:t>
            </a:r>
          </a:p>
        </p:txBody>
      </p:sp>
      <p:sp>
        <p:nvSpPr>
          <p:cNvPr id="21" name="Rectangle 20">
            <a:extLst>
              <a:ext uri="{FF2B5EF4-FFF2-40B4-BE49-F238E27FC236}">
                <a16:creationId xmlns:a16="http://schemas.microsoft.com/office/drawing/2014/main" id="{44655F0C-142F-3541-AAE6-F38D4631C282}"/>
              </a:ext>
            </a:extLst>
          </p:cNvPr>
          <p:cNvSpPr/>
          <p:nvPr/>
        </p:nvSpPr>
        <p:spPr>
          <a:xfrm>
            <a:off x="6467475" y="5301348"/>
            <a:ext cx="2414587" cy="646331"/>
          </a:xfrm>
          <a:prstGeom prst="rect">
            <a:avLst/>
          </a:prstGeom>
        </p:spPr>
        <p:txBody>
          <a:bodyPr wrap="square">
            <a:spAutoFit/>
          </a:bodyPr>
          <a:lstStyle/>
          <a:p>
            <a:pPr algn="ctr"/>
            <a:r>
              <a:rPr lang="en-US" dirty="0">
                <a:latin typeface="Helvetica" pitchFamily="2" charset="0"/>
              </a:rPr>
              <a:t>Navy operational</a:t>
            </a:r>
          </a:p>
          <a:p>
            <a:pPr algn="ctr"/>
            <a:r>
              <a:rPr lang="en-US" dirty="0">
                <a:latin typeface="Helvetica" pitchFamily="2" charset="0"/>
              </a:rPr>
              <a:t>Ocean model</a:t>
            </a:r>
          </a:p>
        </p:txBody>
      </p:sp>
      <p:cxnSp>
        <p:nvCxnSpPr>
          <p:cNvPr id="7" name="Straight Arrow Connector 6">
            <a:extLst>
              <a:ext uri="{FF2B5EF4-FFF2-40B4-BE49-F238E27FC236}">
                <a16:creationId xmlns:a16="http://schemas.microsoft.com/office/drawing/2014/main" id="{FBEF1E94-6FFC-304E-9C8F-8B56F2AD08AE}"/>
              </a:ext>
            </a:extLst>
          </p:cNvPr>
          <p:cNvCxnSpPr>
            <a:cxnSpLocks/>
          </p:cNvCxnSpPr>
          <p:nvPr/>
        </p:nvCxnSpPr>
        <p:spPr>
          <a:xfrm>
            <a:off x="5300663" y="4443412"/>
            <a:ext cx="13430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A7B609F-3F76-9E4D-A5AA-76F67CD30DE9}"/>
              </a:ext>
            </a:extLst>
          </p:cNvPr>
          <p:cNvCxnSpPr>
            <a:cxnSpLocks/>
          </p:cNvCxnSpPr>
          <p:nvPr/>
        </p:nvCxnSpPr>
        <p:spPr>
          <a:xfrm>
            <a:off x="5710238" y="5638799"/>
            <a:ext cx="10763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241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Helvetica" pitchFamily="2" charset="0"/>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ross 3">
            <a:extLst>
              <a:ext uri="{FF2B5EF4-FFF2-40B4-BE49-F238E27FC236}">
                <a16:creationId xmlns:a16="http://schemas.microsoft.com/office/drawing/2014/main" id="{7755D5BF-AB44-114C-AD4A-48819032D7FD}"/>
              </a:ext>
            </a:extLst>
          </p:cNvPr>
          <p:cNvSpPr/>
          <p:nvPr/>
        </p:nvSpPr>
        <p:spPr>
          <a:xfrm rot="18782805">
            <a:off x="4060551" y="4616668"/>
            <a:ext cx="1305872" cy="1328680"/>
          </a:xfrm>
          <a:prstGeom prst="plus">
            <a:avLst>
              <a:gd name="adj" fmla="val 48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D4F61F8-C0B9-924B-BF9B-339471897FD0}"/>
              </a:ext>
            </a:extLst>
          </p:cNvPr>
          <p:cNvSpPr/>
          <p:nvPr/>
        </p:nvSpPr>
        <p:spPr>
          <a:xfrm>
            <a:off x="4841367" y="4265458"/>
            <a:ext cx="184731" cy="369332"/>
          </a:xfrm>
          <a:prstGeom prst="rect">
            <a:avLst/>
          </a:prstGeom>
        </p:spPr>
        <p:txBody>
          <a:bodyPr wrap="none">
            <a:spAutoFit/>
          </a:bodyPr>
          <a:lstStyle/>
          <a:p>
            <a:endParaRPr lang="en-US" dirty="0"/>
          </a:p>
        </p:txBody>
      </p:sp>
      <p:sp>
        <p:nvSpPr>
          <p:cNvPr id="27" name="TextBox 26">
            <a:extLst>
              <a:ext uri="{FF2B5EF4-FFF2-40B4-BE49-F238E27FC236}">
                <a16:creationId xmlns:a16="http://schemas.microsoft.com/office/drawing/2014/main" id="{BFCACD51-28F7-BE47-8166-8BEB7F7C24AD}"/>
              </a:ext>
            </a:extLst>
          </p:cNvPr>
          <p:cNvSpPr txBox="1"/>
          <p:nvPr/>
        </p:nvSpPr>
        <p:spPr>
          <a:xfrm>
            <a:off x="4031987" y="4257495"/>
            <a:ext cx="136300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RTOFS/DA</a:t>
            </a:r>
          </a:p>
        </p:txBody>
      </p:sp>
      <p:sp>
        <p:nvSpPr>
          <p:cNvPr id="22" name="TextBox 21">
            <a:extLst>
              <a:ext uri="{FF2B5EF4-FFF2-40B4-BE49-F238E27FC236}">
                <a16:creationId xmlns:a16="http://schemas.microsoft.com/office/drawing/2014/main" id="{8C248F69-79AF-4D4D-BF2C-E9BB1DE8D39E}"/>
              </a:ext>
            </a:extLst>
          </p:cNvPr>
          <p:cNvSpPr txBox="1"/>
          <p:nvPr/>
        </p:nvSpPr>
        <p:spPr>
          <a:xfrm>
            <a:off x="207096" y="1919878"/>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24" name="TextBox 23">
            <a:extLst>
              <a:ext uri="{FF2B5EF4-FFF2-40B4-BE49-F238E27FC236}">
                <a16:creationId xmlns:a16="http://schemas.microsoft.com/office/drawing/2014/main" id="{64BEB819-319A-A743-AC03-A4897C6ECD50}"/>
              </a:ext>
            </a:extLst>
          </p:cNvPr>
          <p:cNvSpPr txBox="1"/>
          <p:nvPr/>
        </p:nvSpPr>
        <p:spPr>
          <a:xfrm>
            <a:off x="207096" y="5934670"/>
            <a:ext cx="5101333" cy="923330"/>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a:p>
            <a:r>
              <a:rPr lang="en-US" dirty="0">
                <a:latin typeface="Helvetica" pitchFamily="2" charset="0"/>
              </a:rPr>
              <a:t>GOFS –Global Ocean Forecasting System</a:t>
            </a:r>
          </a:p>
        </p:txBody>
      </p:sp>
      <p:sp>
        <p:nvSpPr>
          <p:cNvPr id="29" name="Rectangle 28">
            <a:extLst>
              <a:ext uri="{FF2B5EF4-FFF2-40B4-BE49-F238E27FC236}">
                <a16:creationId xmlns:a16="http://schemas.microsoft.com/office/drawing/2014/main" id="{130C5465-976F-7E4B-B058-860DC538ED2B}"/>
              </a:ext>
            </a:extLst>
          </p:cNvPr>
          <p:cNvSpPr/>
          <p:nvPr/>
        </p:nvSpPr>
        <p:spPr>
          <a:xfrm>
            <a:off x="6429375" y="4120248"/>
            <a:ext cx="2414587" cy="646331"/>
          </a:xfrm>
          <a:prstGeom prst="rect">
            <a:avLst/>
          </a:prstGeom>
        </p:spPr>
        <p:txBody>
          <a:bodyPr wrap="square">
            <a:spAutoFit/>
          </a:bodyPr>
          <a:lstStyle/>
          <a:p>
            <a:pPr algn="ctr"/>
            <a:r>
              <a:rPr lang="en-US" dirty="0">
                <a:latin typeface="Helvetica" pitchFamily="2" charset="0"/>
              </a:rPr>
              <a:t>NOAA operational</a:t>
            </a:r>
          </a:p>
          <a:p>
            <a:pPr algn="ctr"/>
            <a:r>
              <a:rPr lang="en-US" dirty="0">
                <a:latin typeface="Helvetica" pitchFamily="2" charset="0"/>
              </a:rPr>
              <a:t>Ocean model</a:t>
            </a:r>
          </a:p>
        </p:txBody>
      </p:sp>
      <p:sp>
        <p:nvSpPr>
          <p:cNvPr id="30" name="Rectangle 29">
            <a:extLst>
              <a:ext uri="{FF2B5EF4-FFF2-40B4-BE49-F238E27FC236}">
                <a16:creationId xmlns:a16="http://schemas.microsoft.com/office/drawing/2014/main" id="{4ACD2714-51FE-1C4C-954D-30DB7C3D624D}"/>
              </a:ext>
            </a:extLst>
          </p:cNvPr>
          <p:cNvSpPr/>
          <p:nvPr/>
        </p:nvSpPr>
        <p:spPr>
          <a:xfrm>
            <a:off x="6467475" y="5301348"/>
            <a:ext cx="2414587" cy="646331"/>
          </a:xfrm>
          <a:prstGeom prst="rect">
            <a:avLst/>
          </a:prstGeom>
        </p:spPr>
        <p:txBody>
          <a:bodyPr wrap="square">
            <a:spAutoFit/>
          </a:bodyPr>
          <a:lstStyle/>
          <a:p>
            <a:pPr algn="ctr"/>
            <a:r>
              <a:rPr lang="en-US" dirty="0">
                <a:latin typeface="Helvetica" pitchFamily="2" charset="0"/>
              </a:rPr>
              <a:t>Navy operational</a:t>
            </a:r>
          </a:p>
          <a:p>
            <a:pPr algn="ctr"/>
            <a:r>
              <a:rPr lang="en-US" dirty="0">
                <a:latin typeface="Helvetica" pitchFamily="2" charset="0"/>
              </a:rPr>
              <a:t>Ocean model</a:t>
            </a:r>
          </a:p>
        </p:txBody>
      </p:sp>
      <p:cxnSp>
        <p:nvCxnSpPr>
          <p:cNvPr id="31" name="Straight Arrow Connector 30">
            <a:extLst>
              <a:ext uri="{FF2B5EF4-FFF2-40B4-BE49-F238E27FC236}">
                <a16:creationId xmlns:a16="http://schemas.microsoft.com/office/drawing/2014/main" id="{CA2D4C89-44A0-3B4F-ADB8-C2E6E8CA4ADE}"/>
              </a:ext>
            </a:extLst>
          </p:cNvPr>
          <p:cNvCxnSpPr>
            <a:cxnSpLocks/>
          </p:cNvCxnSpPr>
          <p:nvPr/>
        </p:nvCxnSpPr>
        <p:spPr>
          <a:xfrm>
            <a:off x="5514975" y="4443412"/>
            <a:ext cx="1128713"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506F402-638F-F14C-BE3D-FB8F77AE048B}"/>
              </a:ext>
            </a:extLst>
          </p:cNvPr>
          <p:cNvCxnSpPr>
            <a:cxnSpLocks/>
          </p:cNvCxnSpPr>
          <p:nvPr/>
        </p:nvCxnSpPr>
        <p:spPr>
          <a:xfrm>
            <a:off x="5710238" y="5638799"/>
            <a:ext cx="10763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5" name="Title 1">
            <a:extLst>
              <a:ext uri="{FF2B5EF4-FFF2-40B4-BE49-F238E27FC236}">
                <a16:creationId xmlns:a16="http://schemas.microsoft.com/office/drawing/2014/main" id="{8E649934-73B5-5F4C-BEB5-C2A98C22C23D}"/>
              </a:ext>
            </a:extLst>
          </p:cNvPr>
          <p:cNvSpPr>
            <a:spLocks noGrp="1"/>
          </p:cNvSpPr>
          <p:nvPr>
            <p:ph type="title"/>
          </p:nvPr>
        </p:nvSpPr>
        <p:spPr>
          <a:xfrm>
            <a:off x="4762" y="17462"/>
            <a:ext cx="9139200" cy="592200"/>
          </a:xfrm>
        </p:spPr>
        <p:txBody>
          <a:bodyPr/>
          <a:lstStyle/>
          <a:p>
            <a:pPr algn="ctr"/>
            <a:r>
              <a:rPr lang="en-US" dirty="0">
                <a:latin typeface="Helvetica" pitchFamily="2" charset="0"/>
              </a:rPr>
              <a:t>Hurricane Forecasting System</a:t>
            </a:r>
          </a:p>
        </p:txBody>
      </p:sp>
    </p:spTree>
    <p:extLst>
      <p:ext uri="{BB962C8B-B14F-4D97-AF65-F5344CB8AC3E}">
        <p14:creationId xmlns:p14="http://schemas.microsoft.com/office/powerpoint/2010/main" val="403757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DB32C79-A7AB-6F40-8299-F87B82B851D4}"/>
              </a:ext>
            </a:extLst>
          </p:cNvPr>
          <p:cNvGrpSpPr/>
          <p:nvPr/>
        </p:nvGrpSpPr>
        <p:grpSpPr>
          <a:xfrm>
            <a:off x="1434907" y="701452"/>
            <a:ext cx="6278910" cy="4696889"/>
            <a:chOff x="1230056" y="697484"/>
            <a:chExt cx="6760088" cy="4900742"/>
          </a:xfrm>
        </p:grpSpPr>
        <p:grpSp>
          <p:nvGrpSpPr>
            <p:cNvPr id="13" name="Group 12">
              <a:extLst>
                <a:ext uri="{FF2B5EF4-FFF2-40B4-BE49-F238E27FC236}">
                  <a16:creationId xmlns:a16="http://schemas.microsoft.com/office/drawing/2014/main" id="{7F482ECC-DB38-3C46-B32E-D09E45A6D491}"/>
                </a:ext>
              </a:extLst>
            </p:cNvPr>
            <p:cNvGrpSpPr/>
            <p:nvPr/>
          </p:nvGrpSpPr>
          <p:grpSpPr>
            <a:xfrm>
              <a:off x="1230057" y="697484"/>
              <a:ext cx="6760087" cy="4900742"/>
              <a:chOff x="707512" y="953958"/>
              <a:chExt cx="7728976" cy="5593587"/>
            </a:xfrm>
          </p:grpSpPr>
          <p:pic>
            <p:nvPicPr>
              <p:cNvPr id="3" name="Picture 2">
                <a:extLst>
                  <a:ext uri="{FF2B5EF4-FFF2-40B4-BE49-F238E27FC236}">
                    <a16:creationId xmlns:a16="http://schemas.microsoft.com/office/drawing/2014/main" id="{7FC234F1-4A48-C341-9C3F-67DDAE9455D6}"/>
                  </a:ext>
                </a:extLst>
              </p:cNvPr>
              <p:cNvPicPr>
                <a:picLocks noChangeAspect="1"/>
              </p:cNvPicPr>
              <p:nvPr/>
            </p:nvPicPr>
            <p:blipFill>
              <a:blip r:embed="rId3"/>
              <a:stretch>
                <a:fillRect/>
              </a:stretch>
            </p:blipFill>
            <p:spPr>
              <a:xfrm>
                <a:off x="707512" y="953958"/>
                <a:ext cx="7728976" cy="5593587"/>
              </a:xfrm>
              <a:prstGeom prst="rect">
                <a:avLst/>
              </a:prstGeom>
            </p:spPr>
          </p:pic>
          <p:sp>
            <p:nvSpPr>
              <p:cNvPr id="5" name="TextBox 4">
                <a:extLst>
                  <a:ext uri="{FF2B5EF4-FFF2-40B4-BE49-F238E27FC236}">
                    <a16:creationId xmlns:a16="http://schemas.microsoft.com/office/drawing/2014/main" id="{682A5FD3-F8FE-2E41-A98D-715CA73547F6}"/>
                  </a:ext>
                </a:extLst>
              </p:cNvPr>
              <p:cNvSpPr txBox="1"/>
              <p:nvPr/>
            </p:nvSpPr>
            <p:spPr>
              <a:xfrm>
                <a:off x="5549898" y="2999431"/>
                <a:ext cx="1376276" cy="5498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solidFill>
                      <a:schemeClr val="tx1"/>
                    </a:solidFill>
                  </a:rPr>
                  <a:t>ng288</a:t>
                </a:r>
              </a:p>
            </p:txBody>
          </p:sp>
          <p:cxnSp>
            <p:nvCxnSpPr>
              <p:cNvPr id="8" name="Straight Arrow Connector 7">
                <a:extLst>
                  <a:ext uri="{FF2B5EF4-FFF2-40B4-BE49-F238E27FC236}">
                    <a16:creationId xmlns:a16="http://schemas.microsoft.com/office/drawing/2014/main" id="{244A441E-FD05-D644-8AF6-1CA2E4DCAADC}"/>
                  </a:ext>
                </a:extLst>
              </p:cNvPr>
              <p:cNvCxnSpPr>
                <a:cxnSpLocks/>
              </p:cNvCxnSpPr>
              <p:nvPr/>
            </p:nvCxnSpPr>
            <p:spPr>
              <a:xfrm>
                <a:off x="5283200" y="2859731"/>
                <a:ext cx="266700" cy="27940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83DC7AC-108F-5342-BF0A-7F28F7CFD7CF}"/>
                </a:ext>
              </a:extLst>
            </p:cNvPr>
            <p:cNvPicPr>
              <a:picLocks noChangeAspect="1"/>
            </p:cNvPicPr>
            <p:nvPr/>
          </p:nvPicPr>
          <p:blipFill rotWithShape="1">
            <a:blip r:embed="rId4"/>
            <a:srcRect t="59233" r="58380"/>
            <a:stretch/>
          </p:blipFill>
          <p:spPr>
            <a:xfrm>
              <a:off x="1230056" y="3600334"/>
              <a:ext cx="2813539" cy="1997891"/>
            </a:xfrm>
            <a:prstGeom prst="rect">
              <a:avLst/>
            </a:prstGeom>
          </p:spPr>
        </p:pic>
      </p:grpSp>
      <p:sp>
        <p:nvSpPr>
          <p:cNvPr id="15" name="TextBox 14">
            <a:extLst>
              <a:ext uri="{FF2B5EF4-FFF2-40B4-BE49-F238E27FC236}">
                <a16:creationId xmlns:a16="http://schemas.microsoft.com/office/drawing/2014/main" id="{FEB7E28F-6787-6543-B25E-5E2488AAC8B6}"/>
              </a:ext>
            </a:extLst>
          </p:cNvPr>
          <p:cNvSpPr txBox="1"/>
          <p:nvPr/>
        </p:nvSpPr>
        <p:spPr>
          <a:xfrm>
            <a:off x="995656" y="5301880"/>
            <a:ext cx="6917278" cy="1569660"/>
          </a:xfrm>
          <a:prstGeom prst="rect">
            <a:avLst/>
          </a:prstGeom>
          <a:noFill/>
        </p:spPr>
        <p:txBody>
          <a:bodyPr wrap="none" rtlCol="0">
            <a:spAutoFit/>
          </a:bodyPr>
          <a:lstStyle/>
          <a:p>
            <a:pPr marL="342900" indent="-342900" algn="ctr">
              <a:buFont typeface="Arial" panose="020B0604020202020204" pitchFamily="34" charset="0"/>
              <a:buChar char="•"/>
            </a:pPr>
            <a:r>
              <a:rPr lang="en-US" sz="2400" dirty="0">
                <a:latin typeface="Helvetica" pitchFamily="2" charset="0"/>
              </a:rPr>
              <a:t>Seven Navy gliders reporting to the glider DAC</a:t>
            </a:r>
          </a:p>
          <a:p>
            <a:pPr algn="ctr"/>
            <a:r>
              <a:rPr lang="en-US" sz="2400" dirty="0">
                <a:latin typeface="Helvetica" pitchFamily="2" charset="0"/>
              </a:rPr>
              <a:t>in the </a:t>
            </a:r>
            <a:r>
              <a:rPr lang="en-US" sz="2400" dirty="0" err="1">
                <a:latin typeface="Helvetica" pitchFamily="2" charset="0"/>
              </a:rPr>
              <a:t>GoM</a:t>
            </a:r>
            <a:r>
              <a:rPr lang="en-US" sz="2400" dirty="0">
                <a:latin typeface="Helvetica" pitchFamily="2" charset="0"/>
              </a:rPr>
              <a:t> during hurricane Michael</a:t>
            </a:r>
          </a:p>
          <a:p>
            <a:pPr marL="342900" indent="-342900" algn="ctr">
              <a:buFont typeface="Arial" panose="020B0604020202020204" pitchFamily="34" charset="0"/>
              <a:buChar char="•"/>
            </a:pPr>
            <a:r>
              <a:rPr lang="en-US" sz="2400" dirty="0">
                <a:latin typeface="Helvetica" pitchFamily="2" charset="0"/>
              </a:rPr>
              <a:t>Ng288 was at 36 km from the eye </a:t>
            </a:r>
          </a:p>
          <a:p>
            <a:pPr algn="ctr"/>
            <a:r>
              <a:rPr lang="en-US" sz="2400" dirty="0">
                <a:latin typeface="Helvetica" pitchFamily="2" charset="0"/>
              </a:rPr>
              <a:t>     of hurricane Michael</a:t>
            </a:r>
          </a:p>
        </p:txBody>
      </p:sp>
      <p:sp>
        <p:nvSpPr>
          <p:cNvPr id="2" name="Title 1">
            <a:extLst>
              <a:ext uri="{FF2B5EF4-FFF2-40B4-BE49-F238E27FC236}">
                <a16:creationId xmlns:a16="http://schemas.microsoft.com/office/drawing/2014/main" id="{DF020AB3-7807-B444-9000-3BDCC156F760}"/>
              </a:ext>
            </a:extLst>
          </p:cNvPr>
          <p:cNvSpPr>
            <a:spLocks noGrp="1"/>
          </p:cNvSpPr>
          <p:nvPr>
            <p:ph type="title"/>
          </p:nvPr>
        </p:nvSpPr>
        <p:spPr/>
        <p:txBody>
          <a:bodyPr/>
          <a:lstStyle/>
          <a:p>
            <a:pPr algn="ctr"/>
            <a:r>
              <a:rPr lang="en-US" dirty="0">
                <a:latin typeface="Helvetica" pitchFamily="2" charset="0"/>
              </a:rPr>
              <a:t>Hurricane Michael (2018)</a:t>
            </a:r>
          </a:p>
        </p:txBody>
      </p:sp>
    </p:spTree>
    <p:extLst>
      <p:ext uri="{BB962C8B-B14F-4D97-AF65-F5344CB8AC3E}">
        <p14:creationId xmlns:p14="http://schemas.microsoft.com/office/powerpoint/2010/main" val="274236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51501" y="676430"/>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21" name="Line">
            <a:extLst>
              <a:ext uri="{FF2B5EF4-FFF2-40B4-BE49-F238E27FC236}">
                <a16:creationId xmlns:a16="http://schemas.microsoft.com/office/drawing/2014/main" id="{D89A2BBF-7DC5-6A48-B58E-B4C152E0063C}"/>
              </a:ext>
            </a:extLst>
          </p:cNvPr>
          <p:cNvSpPr/>
          <p:nvPr/>
        </p:nvSpPr>
        <p:spPr>
          <a:xfrm>
            <a:off x="5551713" y="463280"/>
            <a:ext cx="13063" cy="725439"/>
          </a:xfrm>
          <a:prstGeom prst="line">
            <a:avLst/>
          </a:prstGeom>
          <a:ln w="25400">
            <a:solidFill>
              <a:schemeClr val="bg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 name="Rectangle 3">
            <a:extLst>
              <a:ext uri="{FF2B5EF4-FFF2-40B4-BE49-F238E27FC236}">
                <a16:creationId xmlns:a16="http://schemas.microsoft.com/office/drawing/2014/main" id="{5700D416-A599-244E-AEC1-4B01B3EE1F7E}"/>
              </a:ext>
            </a:extLst>
          </p:cNvPr>
          <p:cNvSpPr/>
          <p:nvPr/>
        </p:nvSpPr>
        <p:spPr>
          <a:xfrm>
            <a:off x="523943" y="5908278"/>
            <a:ext cx="8462701" cy="769441"/>
          </a:xfrm>
          <a:prstGeom prst="rect">
            <a:avLst/>
          </a:prstGeom>
        </p:spPr>
        <p:txBody>
          <a:bodyPr wrap="none">
            <a:spAutoFit/>
          </a:bodyPr>
          <a:lstStyle/>
          <a:p>
            <a:r>
              <a:rPr lang="en-US" sz="2200" dirty="0">
                <a:latin typeface="Rockwell" panose="02060603020205020403" pitchFamily="18" charset="77"/>
              </a:rPr>
              <a:t>The assimilation of glider data days ahead of Michael corrected </a:t>
            </a:r>
          </a:p>
          <a:p>
            <a:r>
              <a:rPr lang="en-US" sz="2200" dirty="0">
                <a:latin typeface="Rockwell" panose="02060603020205020403" pitchFamily="18" charset="77"/>
              </a:rPr>
              <a:t>the position of the thermocline</a:t>
            </a:r>
          </a:p>
        </p:txBody>
      </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Incremental</a:t>
            </a:r>
          </a:p>
          <a:p>
            <a:pPr algn="ctr"/>
            <a:r>
              <a:rPr lang="en-US" dirty="0">
                <a:latin typeface="Rockwell" panose="02060603020205020403" pitchFamily="18" charset="77"/>
              </a:rPr>
              <a:t>Insertion Window</a:t>
            </a:r>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p:txBody>
          <a:bodyPr/>
          <a:lstStyle/>
          <a:p>
            <a:pPr algn="ctr"/>
            <a:r>
              <a:rPr lang="en-US" dirty="0">
                <a:latin typeface="Helvetica" pitchFamily="2" charset="0"/>
              </a:rPr>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Tree>
    <p:extLst>
      <p:ext uri="{BB962C8B-B14F-4D97-AF65-F5344CB8AC3E}">
        <p14:creationId xmlns:p14="http://schemas.microsoft.com/office/powerpoint/2010/main" val="103064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C8448F-029A-3B4D-9CC9-C5D308E6B009}"/>
              </a:ext>
            </a:extLst>
          </p:cNvPr>
          <p:cNvGrpSpPr/>
          <p:nvPr/>
        </p:nvGrpSpPr>
        <p:grpSpPr>
          <a:xfrm>
            <a:off x="890154" y="837478"/>
            <a:ext cx="7363691" cy="5849518"/>
            <a:chOff x="978195" y="574158"/>
            <a:chExt cx="7804298" cy="6159193"/>
          </a:xfrm>
        </p:grpSpPr>
        <p:sp>
          <p:nvSpPr>
            <p:cNvPr id="2" name="Rectangle 1">
              <a:extLst>
                <a:ext uri="{FF2B5EF4-FFF2-40B4-BE49-F238E27FC236}">
                  <a16:creationId xmlns:a16="http://schemas.microsoft.com/office/drawing/2014/main" id="{86658261-FF4E-AF48-8271-CDABA2245693}"/>
                </a:ext>
              </a:extLst>
            </p:cNvPr>
            <p:cNvSpPr/>
            <p:nvPr/>
          </p:nvSpPr>
          <p:spPr>
            <a:xfrm>
              <a:off x="978195" y="574158"/>
              <a:ext cx="7804298" cy="6159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4DC8C2C-B9DC-A74F-BF2F-CA8B528173C0}"/>
                </a:ext>
              </a:extLst>
            </p:cNvPr>
            <p:cNvGrpSpPr/>
            <p:nvPr/>
          </p:nvGrpSpPr>
          <p:grpSpPr>
            <a:xfrm>
              <a:off x="1273937" y="618966"/>
              <a:ext cx="7370333" cy="6042393"/>
              <a:chOff x="778006" y="240746"/>
              <a:chExt cx="8341496" cy="6678345"/>
            </a:xfrm>
          </p:grpSpPr>
          <p:pic>
            <p:nvPicPr>
              <p:cNvPr id="11" name="Picture 10">
                <a:extLst>
                  <a:ext uri="{FF2B5EF4-FFF2-40B4-BE49-F238E27FC236}">
                    <a16:creationId xmlns:a16="http://schemas.microsoft.com/office/drawing/2014/main" id="{A02C9F4D-E54B-BF4A-AD4E-0EFC9467C7B7}"/>
                  </a:ext>
                </a:extLst>
              </p:cNvPr>
              <p:cNvPicPr>
                <a:picLocks noChangeAspect="1"/>
              </p:cNvPicPr>
              <p:nvPr/>
            </p:nvPicPr>
            <p:blipFill rotWithShape="1">
              <a:blip r:embed="rId2"/>
              <a:srcRect r="3783"/>
              <a:stretch/>
            </p:blipFill>
            <p:spPr>
              <a:xfrm>
                <a:off x="780222" y="4876040"/>
                <a:ext cx="7765415" cy="2043051"/>
              </a:xfrm>
              <a:prstGeom prst="rect">
                <a:avLst/>
              </a:prstGeom>
            </p:spPr>
          </p:pic>
          <p:pic>
            <p:nvPicPr>
              <p:cNvPr id="7" name="Picture 6">
                <a:extLst>
                  <a:ext uri="{FF2B5EF4-FFF2-40B4-BE49-F238E27FC236}">
                    <a16:creationId xmlns:a16="http://schemas.microsoft.com/office/drawing/2014/main" id="{D655BB12-A7A0-B941-9696-8E7E97EF5E5B}"/>
                  </a:ext>
                </a:extLst>
              </p:cNvPr>
              <p:cNvPicPr>
                <a:picLocks noChangeAspect="1"/>
              </p:cNvPicPr>
              <p:nvPr/>
            </p:nvPicPr>
            <p:blipFill rotWithShape="1">
              <a:blip r:embed="rId3"/>
              <a:srcRect t="1" r="4609" b="18712"/>
              <a:stretch/>
            </p:blipFill>
            <p:spPr>
              <a:xfrm>
                <a:off x="778006" y="3376112"/>
                <a:ext cx="7721933" cy="1656319"/>
              </a:xfrm>
              <a:prstGeom prst="rect">
                <a:avLst/>
              </a:prstGeom>
            </p:spPr>
          </p:pic>
          <p:pic>
            <p:nvPicPr>
              <p:cNvPr id="3" name="Picture 2">
                <a:extLst>
                  <a:ext uri="{FF2B5EF4-FFF2-40B4-BE49-F238E27FC236}">
                    <a16:creationId xmlns:a16="http://schemas.microsoft.com/office/drawing/2014/main" id="{5878D579-1658-144D-BE5F-6C70401A72B6}"/>
                  </a:ext>
                </a:extLst>
              </p:cNvPr>
              <p:cNvPicPr>
                <a:picLocks noChangeAspect="1"/>
              </p:cNvPicPr>
              <p:nvPr/>
            </p:nvPicPr>
            <p:blipFill rotWithShape="1">
              <a:blip r:embed="rId4"/>
              <a:srcRect r="3783" b="18494"/>
              <a:stretch/>
            </p:blipFill>
            <p:spPr>
              <a:xfrm>
                <a:off x="778467" y="1782156"/>
                <a:ext cx="7792889" cy="1659340"/>
              </a:xfrm>
              <a:prstGeom prst="rect">
                <a:avLst/>
              </a:prstGeom>
            </p:spPr>
          </p:pic>
          <p:pic>
            <p:nvPicPr>
              <p:cNvPr id="5" name="Picture 4">
                <a:extLst>
                  <a:ext uri="{FF2B5EF4-FFF2-40B4-BE49-F238E27FC236}">
                    <a16:creationId xmlns:a16="http://schemas.microsoft.com/office/drawing/2014/main" id="{8AC4CE46-6B34-BB4B-B39A-F04312CD251F}"/>
                  </a:ext>
                </a:extLst>
              </p:cNvPr>
              <p:cNvPicPr>
                <a:picLocks noChangeAspect="1"/>
              </p:cNvPicPr>
              <p:nvPr/>
            </p:nvPicPr>
            <p:blipFill rotWithShape="1">
              <a:blip r:embed="rId5"/>
              <a:srcRect r="4348" b="17755"/>
              <a:stretch/>
            </p:blipFill>
            <p:spPr>
              <a:xfrm>
                <a:off x="787856" y="240746"/>
                <a:ext cx="7736150" cy="1683870"/>
              </a:xfrm>
              <a:prstGeom prst="rect">
                <a:avLst/>
              </a:prstGeom>
            </p:spPr>
          </p:pic>
          <p:pic>
            <p:nvPicPr>
              <p:cNvPr id="13" name="Picture 12">
                <a:extLst>
                  <a:ext uri="{FF2B5EF4-FFF2-40B4-BE49-F238E27FC236}">
                    <a16:creationId xmlns:a16="http://schemas.microsoft.com/office/drawing/2014/main" id="{A3515D28-CA7D-A242-9A4D-6EB61C140E49}"/>
                  </a:ext>
                </a:extLst>
              </p:cNvPr>
              <p:cNvPicPr>
                <a:picLocks noChangeAspect="1"/>
              </p:cNvPicPr>
              <p:nvPr/>
            </p:nvPicPr>
            <p:blipFill rotWithShape="1">
              <a:blip r:embed="rId2"/>
              <a:srcRect l="95830"/>
              <a:stretch/>
            </p:blipFill>
            <p:spPr>
              <a:xfrm>
                <a:off x="8782727" y="2353761"/>
                <a:ext cx="336775" cy="2044700"/>
              </a:xfrm>
              <a:prstGeom prst="rect">
                <a:avLst/>
              </a:prstGeom>
            </p:spPr>
          </p:pic>
        </p:grpSp>
      </p:grpSp>
      <p:sp>
        <p:nvSpPr>
          <p:cNvPr id="6" name="Title 5">
            <a:extLst>
              <a:ext uri="{FF2B5EF4-FFF2-40B4-BE49-F238E27FC236}">
                <a16:creationId xmlns:a16="http://schemas.microsoft.com/office/drawing/2014/main" id="{E04606B9-9146-D840-A644-42C11EA8C1C7}"/>
              </a:ext>
            </a:extLst>
          </p:cNvPr>
          <p:cNvSpPr>
            <a:spLocks noGrp="1"/>
          </p:cNvSpPr>
          <p:nvPr>
            <p:ph type="title"/>
          </p:nvPr>
        </p:nvSpPr>
        <p:spPr/>
        <p:txBody>
          <a:bodyPr/>
          <a:lstStyle/>
          <a:p>
            <a:pPr algn="ctr"/>
            <a:r>
              <a:rPr lang="en-US" dirty="0">
                <a:latin typeface="Helvetica" pitchFamily="2" charset="0"/>
              </a:rPr>
              <a:t>Glider Data vs Operational Models: Michael</a:t>
            </a:r>
          </a:p>
        </p:txBody>
      </p:sp>
      <p:grpSp>
        <p:nvGrpSpPr>
          <p:cNvPr id="12" name="Group 11">
            <a:extLst>
              <a:ext uri="{FF2B5EF4-FFF2-40B4-BE49-F238E27FC236}">
                <a16:creationId xmlns:a16="http://schemas.microsoft.com/office/drawing/2014/main" id="{366E20CA-D391-F74E-994F-E5FBD7FC9BD6}"/>
              </a:ext>
            </a:extLst>
          </p:cNvPr>
          <p:cNvGrpSpPr/>
          <p:nvPr/>
        </p:nvGrpSpPr>
        <p:grpSpPr>
          <a:xfrm>
            <a:off x="0" y="2325012"/>
            <a:ext cx="9132849" cy="1348068"/>
            <a:chOff x="0" y="2256472"/>
            <a:chExt cx="9144000" cy="1348068"/>
          </a:xfrm>
        </p:grpSpPr>
        <p:sp>
          <p:nvSpPr>
            <p:cNvPr id="15" name="Rectangle 14">
              <a:extLst>
                <a:ext uri="{FF2B5EF4-FFF2-40B4-BE49-F238E27FC236}">
                  <a16:creationId xmlns:a16="http://schemas.microsoft.com/office/drawing/2014/main" id="{CFADBDFF-5C01-354C-AAC3-84E71AAE94B7}"/>
                </a:ext>
              </a:extLst>
            </p:cNvPr>
            <p:cNvSpPr/>
            <p:nvPr/>
          </p:nvSpPr>
          <p:spPr>
            <a:xfrm>
              <a:off x="21502" y="3286172"/>
              <a:ext cx="9122498" cy="318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DE241D-6605-7E4C-901B-7BD5DCCDDB78}"/>
                </a:ext>
              </a:extLst>
            </p:cNvPr>
            <p:cNvSpPr txBox="1"/>
            <p:nvPr/>
          </p:nvSpPr>
          <p:spPr>
            <a:xfrm>
              <a:off x="0" y="2256472"/>
              <a:ext cx="9144000" cy="1200329"/>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solidFill>
                    <a:schemeClr val="bg1"/>
                  </a:solidFill>
                  <a:latin typeface="Helvetica" pitchFamily="2" charset="0"/>
                </a:rPr>
                <a:t>The ocean under the operational hurricane models have a thermocline that is too shallow and does not completely capture the magnitude and timing of the mixing and sea surface cooling   </a:t>
              </a:r>
            </a:p>
          </p:txBody>
        </p:sp>
      </p:grpSp>
    </p:spTree>
    <p:extLst>
      <p:ext uri="{BB962C8B-B14F-4D97-AF65-F5344CB8AC3E}">
        <p14:creationId xmlns:p14="http://schemas.microsoft.com/office/powerpoint/2010/main" val="41840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F0B8-30C6-CD4C-9ADF-C44987765B14}"/>
              </a:ext>
            </a:extLst>
          </p:cNvPr>
          <p:cNvSpPr>
            <a:spLocks noGrp="1"/>
          </p:cNvSpPr>
          <p:nvPr>
            <p:ph type="title"/>
          </p:nvPr>
        </p:nvSpPr>
        <p:spPr/>
        <p:txBody>
          <a:bodyPr/>
          <a:lstStyle/>
          <a:p>
            <a:pPr algn="ctr"/>
            <a:r>
              <a:rPr lang="en-US" dirty="0">
                <a:latin typeface="Helvetica" pitchFamily="2" charset="0"/>
              </a:rPr>
              <a:t>Hurricane Dorian (2019)</a:t>
            </a:r>
          </a:p>
        </p:txBody>
      </p:sp>
      <p:pic>
        <p:nvPicPr>
          <p:cNvPr id="3" name="Picture 2">
            <a:extLst>
              <a:ext uri="{FF2B5EF4-FFF2-40B4-BE49-F238E27FC236}">
                <a16:creationId xmlns:a16="http://schemas.microsoft.com/office/drawing/2014/main" id="{5881D82D-D88B-EB4C-A59A-66CC21B57D2D}"/>
              </a:ext>
            </a:extLst>
          </p:cNvPr>
          <p:cNvPicPr>
            <a:picLocks noChangeAspect="1"/>
          </p:cNvPicPr>
          <p:nvPr/>
        </p:nvPicPr>
        <p:blipFill>
          <a:blip r:embed="rId2"/>
          <a:stretch>
            <a:fillRect/>
          </a:stretch>
        </p:blipFill>
        <p:spPr>
          <a:xfrm>
            <a:off x="150313" y="1048647"/>
            <a:ext cx="8843374" cy="4760706"/>
          </a:xfrm>
          <a:prstGeom prst="rect">
            <a:avLst/>
          </a:prstGeom>
        </p:spPr>
      </p:pic>
    </p:spTree>
    <p:extLst>
      <p:ext uri="{BB962C8B-B14F-4D97-AF65-F5344CB8AC3E}">
        <p14:creationId xmlns:p14="http://schemas.microsoft.com/office/powerpoint/2010/main" val="1920127067"/>
      </p:ext>
    </p:extLst>
  </p:cSld>
  <p:clrMapOvr>
    <a:masterClrMapping/>
  </p:clrMapOvr>
  <mc:AlternateContent xmlns:mc="http://schemas.openxmlformats.org/markup-compatibility/2006">
    <mc:Choice xmlns:p14="http://schemas.microsoft.com/office/powerpoint/2010/main" Requires="p14">
      <p:transition spd="slow" p14:dur="3500"/>
    </mc:Choice>
    <mc:Fallback>
      <p:transition spd="slow"/>
    </mc:Fallback>
  </mc:AlternateContent>
</p:sld>
</file>

<file path=ppt/theme/theme1.xml><?xml version="1.0" encoding="utf-8"?>
<a:theme xmlns:a="http://schemas.openxmlformats.org/drawingml/2006/main"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13333</TotalTime>
  <Words>1135</Words>
  <Application>Microsoft Macintosh PowerPoint</Application>
  <PresentationFormat>On-screen Show (4:3)</PresentationFormat>
  <Paragraphs>138</Paragraphs>
  <Slides>17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Century Gothic</vt:lpstr>
      <vt:lpstr>Courier New</vt:lpstr>
      <vt:lpstr>Helvetica</vt:lpstr>
      <vt:lpstr>Rockwell</vt:lpstr>
      <vt:lpstr>Times New Roman</vt:lpstr>
      <vt:lpstr>IOOS Cover Slides</vt:lpstr>
      <vt:lpstr>2_IOOS PowerPoint Masters_012716</vt:lpstr>
      <vt:lpstr>PowerPoint Presentation</vt:lpstr>
      <vt:lpstr>Motivation</vt:lpstr>
      <vt:lpstr>Objective</vt:lpstr>
      <vt:lpstr>Hurricane Forecasting System</vt:lpstr>
      <vt:lpstr>Hurricane Forecasting System</vt:lpstr>
      <vt:lpstr>Hurricane Michael (2018)</vt:lpstr>
      <vt:lpstr>Hurricane Michael</vt:lpstr>
      <vt:lpstr>Glider Data vs Operational Models: Michael</vt:lpstr>
      <vt:lpstr>Hurricane Dorian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58</cp:revision>
  <dcterms:created xsi:type="dcterms:W3CDTF">2020-11-19T16:35:06Z</dcterms:created>
  <dcterms:modified xsi:type="dcterms:W3CDTF">2020-12-01T18:19:14Z</dcterms:modified>
</cp:coreProperties>
</file>