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610" r:id="rId2"/>
    <p:sldId id="605" r:id="rId3"/>
    <p:sldId id="328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7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216" y="27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4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7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0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6391-1DCD-C945-A4C0-E211DB4E821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5872-9EDF-8749-9088-85A193DB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3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B03084-232C-4049-80EC-52CB2489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" y="669022"/>
            <a:ext cx="5069541" cy="60587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DFADAB-2BC5-714C-80C2-9422E3E94CD5}"/>
              </a:ext>
            </a:extLst>
          </p:cNvPr>
          <p:cNvSpPr txBox="1"/>
          <p:nvPr/>
        </p:nvSpPr>
        <p:spPr>
          <a:xfrm>
            <a:off x="4032429" y="0"/>
            <a:ext cx="442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Hurricane Dorian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A3A012-A7BC-5849-8CEC-8B74DD6A71C1}"/>
              </a:ext>
            </a:extLst>
          </p:cNvPr>
          <p:cNvGrpSpPr/>
          <p:nvPr/>
        </p:nvGrpSpPr>
        <p:grpSpPr>
          <a:xfrm>
            <a:off x="8617631" y="215151"/>
            <a:ext cx="3601263" cy="1244906"/>
            <a:chOff x="6198808" y="578221"/>
            <a:chExt cx="3601263" cy="12449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1A2BE0-12BF-1F4B-B239-ED410DE743AD}"/>
                </a:ext>
              </a:extLst>
            </p:cNvPr>
            <p:cNvGrpSpPr/>
            <p:nvPr/>
          </p:nvGrpSpPr>
          <p:grpSpPr>
            <a:xfrm>
              <a:off x="6198808" y="578221"/>
              <a:ext cx="3601263" cy="1244906"/>
              <a:chOff x="5916421" y="457199"/>
              <a:chExt cx="3601263" cy="124490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810D89D-8C50-CF44-B661-5B7DDFB66E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840" t="19707" r="22560" b="21143"/>
              <a:stretch/>
            </p:blipFill>
            <p:spPr>
              <a:xfrm>
                <a:off x="5916421" y="457199"/>
                <a:ext cx="471517" cy="124490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725BDA-59C3-804B-B4E9-4715658120EE}"/>
                  </a:ext>
                </a:extLst>
              </p:cNvPr>
              <p:cNvSpPr txBox="1"/>
              <p:nvPr/>
            </p:nvSpPr>
            <p:spPr>
              <a:xfrm>
                <a:off x="6307318" y="478461"/>
                <a:ext cx="3210366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Glider Data</a:t>
                </a:r>
              </a:p>
              <a:p>
                <a:r>
                  <a:rPr lang="en-US" sz="1400" dirty="0"/>
                  <a:t>Operational Navy Ocean Model</a:t>
                </a:r>
              </a:p>
              <a:p>
                <a:r>
                  <a:rPr lang="en-US" sz="1400" dirty="0"/>
                  <a:t>Operational NOAA Hurricane Model 2019</a:t>
                </a:r>
              </a:p>
              <a:p>
                <a:r>
                  <a:rPr lang="en-US" sz="1400" dirty="0"/>
                  <a:t>Experimental NOAA Hurricane Model</a:t>
                </a:r>
              </a:p>
              <a:p>
                <a:r>
                  <a:rPr lang="en-US" sz="1400" dirty="0"/>
                  <a:t>Experimental NOAA Hurricane Model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91ACBF-4A9D-D74F-ACFB-ECDD3DD83384}"/>
                </a:ext>
              </a:extLst>
            </p:cNvPr>
            <p:cNvSpPr/>
            <p:nvPr/>
          </p:nvSpPr>
          <p:spPr>
            <a:xfrm>
              <a:off x="6212540" y="632011"/>
              <a:ext cx="3496235" cy="110265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040170-5113-3341-88B7-47A7E3B782E9}"/>
              </a:ext>
            </a:extLst>
          </p:cNvPr>
          <p:cNvGrpSpPr/>
          <p:nvPr/>
        </p:nvGrpSpPr>
        <p:grpSpPr>
          <a:xfrm>
            <a:off x="5573106" y="1385048"/>
            <a:ext cx="5473474" cy="1658079"/>
            <a:chOff x="5801707" y="1775012"/>
            <a:chExt cx="5473474" cy="165807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685018-F4CB-A742-92E9-C1C09774DEF3}"/>
                </a:ext>
              </a:extLst>
            </p:cNvPr>
            <p:cNvGrpSpPr/>
            <p:nvPr/>
          </p:nvGrpSpPr>
          <p:grpSpPr>
            <a:xfrm>
              <a:off x="5801707" y="1963270"/>
              <a:ext cx="5473474" cy="1469821"/>
              <a:chOff x="5774813" y="2178424"/>
              <a:chExt cx="5473474" cy="14698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DB9135F-10B8-C043-93AC-4DD89E91C1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0767" r="26884"/>
              <a:stretch/>
            </p:blipFill>
            <p:spPr>
              <a:xfrm>
                <a:off x="5774813" y="2276645"/>
                <a:ext cx="5473474" cy="1371600"/>
              </a:xfrm>
              <a:prstGeom prst="rect">
                <a:avLst/>
              </a:prstGeom>
            </p:spPr>
          </p:pic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42BDCF-ABCE-874F-9D2E-208E9A086F27}"/>
                  </a:ext>
                </a:extLst>
              </p:cNvPr>
              <p:cNvSpPr/>
              <p:nvPr/>
            </p:nvSpPr>
            <p:spPr>
              <a:xfrm>
                <a:off x="8175812" y="2178424"/>
                <a:ext cx="914400" cy="1075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6DA2BE-ACCA-5141-8577-D69786971D5A}"/>
                </a:ext>
              </a:extLst>
            </p:cNvPr>
            <p:cNvSpPr txBox="1"/>
            <p:nvPr/>
          </p:nvSpPr>
          <p:spPr>
            <a:xfrm>
              <a:off x="7315201" y="1775012"/>
              <a:ext cx="2523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Sea Surface Temperature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37A602-31C2-E949-BB09-7B9DEBE5A477}"/>
              </a:ext>
            </a:extLst>
          </p:cNvPr>
          <p:cNvSpPr txBox="1"/>
          <p:nvPr/>
        </p:nvSpPr>
        <p:spPr>
          <a:xfrm>
            <a:off x="5217458" y="3119718"/>
            <a:ext cx="68735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One of NOAA’s operational hurricane forecasting model in 2019 has </a:t>
            </a:r>
          </a:p>
          <a:p>
            <a:pPr algn="ctr"/>
            <a:r>
              <a:rPr lang="en-US" dirty="0"/>
              <a:t> sea surface temperature that is significantly colder than temperature </a:t>
            </a:r>
          </a:p>
          <a:p>
            <a:pPr algn="ctr"/>
            <a:r>
              <a:rPr lang="en-US" dirty="0"/>
              <a:t>from glider observations.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7E9062-AA6D-D245-BDE5-7F13BC803E1C}"/>
              </a:ext>
            </a:extLst>
          </p:cNvPr>
          <p:cNvSpPr txBox="1"/>
          <p:nvPr/>
        </p:nvSpPr>
        <p:spPr>
          <a:xfrm>
            <a:off x="5167230" y="5800199"/>
            <a:ext cx="69070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As a consequence, the ocean heat content of the operational model is </a:t>
            </a:r>
          </a:p>
          <a:p>
            <a:pPr algn="ctr"/>
            <a:r>
              <a:rPr lang="en-US" dirty="0"/>
              <a:t>much lower than the observed value and below the threshold value for </a:t>
            </a:r>
          </a:p>
          <a:p>
            <a:pPr algn="ctr"/>
            <a:r>
              <a:rPr lang="en-US" dirty="0"/>
              <a:t>intensification of tropical cyclones.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B0EC20-2CEF-474B-829F-1ADC7BE5F693}"/>
              </a:ext>
            </a:extLst>
          </p:cNvPr>
          <p:cNvGrpSpPr/>
          <p:nvPr/>
        </p:nvGrpSpPr>
        <p:grpSpPr>
          <a:xfrm>
            <a:off x="5658083" y="4038601"/>
            <a:ext cx="5477256" cy="1679635"/>
            <a:chOff x="5900130" y="4038601"/>
            <a:chExt cx="5477256" cy="16796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848A86B-CF44-DF42-9594-383A906C0C9A}"/>
                </a:ext>
              </a:extLst>
            </p:cNvPr>
            <p:cNvGrpSpPr/>
            <p:nvPr/>
          </p:nvGrpSpPr>
          <p:grpSpPr>
            <a:xfrm>
              <a:off x="5900130" y="4038601"/>
              <a:ext cx="5477256" cy="1679635"/>
              <a:chOff x="5752213" y="4442012"/>
              <a:chExt cx="5477256" cy="167963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2F4E542-9010-CA46-833E-20016C856C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0597" r="27056"/>
              <a:stretch/>
            </p:blipFill>
            <p:spPr>
              <a:xfrm>
                <a:off x="5752213" y="4728102"/>
                <a:ext cx="5477256" cy="139354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01DAB5-C5AE-F34A-8072-0BC515FF1206}"/>
                  </a:ext>
                </a:extLst>
              </p:cNvPr>
              <p:cNvSpPr txBox="1"/>
              <p:nvPr/>
            </p:nvSpPr>
            <p:spPr>
              <a:xfrm>
                <a:off x="7413812" y="4442012"/>
                <a:ext cx="2084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Ocean Heat Content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78E0E4-5414-CB45-8689-234809B96CD7}"/>
                </a:ext>
              </a:extLst>
            </p:cNvPr>
            <p:cNvCxnSpPr>
              <a:cxnSpLocks/>
            </p:cNvCxnSpPr>
            <p:nvPr/>
          </p:nvCxnSpPr>
          <p:spPr>
            <a:xfrm>
              <a:off x="6293224" y="5351929"/>
              <a:ext cx="500230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C0E28D-903E-374A-A2FA-259CDF2B9F2A}"/>
              </a:ext>
            </a:extLst>
          </p:cNvPr>
          <p:cNvCxnSpPr>
            <a:cxnSpLocks/>
          </p:cNvCxnSpPr>
          <p:nvPr/>
        </p:nvCxnSpPr>
        <p:spPr>
          <a:xfrm>
            <a:off x="10582835" y="2447366"/>
            <a:ext cx="0" cy="69924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987811-A82D-CB47-A6A4-17B853E33F3B}"/>
              </a:ext>
            </a:extLst>
          </p:cNvPr>
          <p:cNvCxnSpPr>
            <a:cxnSpLocks/>
          </p:cNvCxnSpPr>
          <p:nvPr/>
        </p:nvCxnSpPr>
        <p:spPr>
          <a:xfrm>
            <a:off x="10452847" y="5284694"/>
            <a:ext cx="0" cy="52443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>
            <a:extLst>
              <a:ext uri="{FF2B5EF4-FFF2-40B4-BE49-F238E27FC236}">
                <a16:creationId xmlns:a16="http://schemas.microsoft.com/office/drawing/2014/main" id="{6A9E8CD2-C3A2-4A40-BFCC-2EB41B45FBE7}"/>
              </a:ext>
            </a:extLst>
          </p:cNvPr>
          <p:cNvSpPr/>
          <p:nvPr/>
        </p:nvSpPr>
        <p:spPr>
          <a:xfrm>
            <a:off x="11040035" y="1869141"/>
            <a:ext cx="134472" cy="55133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1D535C56-4D56-D643-97CB-34E840572AA6}"/>
              </a:ext>
            </a:extLst>
          </p:cNvPr>
          <p:cNvSpPr/>
          <p:nvPr/>
        </p:nvSpPr>
        <p:spPr>
          <a:xfrm>
            <a:off x="11125199" y="4684058"/>
            <a:ext cx="183777" cy="68131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3BD5F04-D7F0-3347-A529-EDCBA6983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203" y="2042832"/>
            <a:ext cx="571500" cy="1905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AC9A71-4F6B-E443-A22C-A028F4117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564" y="4761006"/>
            <a:ext cx="660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3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E4087-C616-4D42-9974-830F874E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218" y="937447"/>
            <a:ext cx="5385816" cy="1872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5570B3-770B-5C4E-80E9-538B1C49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15" y="3032355"/>
            <a:ext cx="5385816" cy="1819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52F17-1DA6-5C44-9F81-318E27E2F5B6}"/>
              </a:ext>
            </a:extLst>
          </p:cNvPr>
          <p:cNvSpPr txBox="1"/>
          <p:nvPr/>
        </p:nvSpPr>
        <p:spPr>
          <a:xfrm>
            <a:off x="5930005" y="2772740"/>
            <a:ext cx="32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Intensification Zone: Gulf Stream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BF360-2604-BA4D-BC8A-1A918D4A0549}"/>
              </a:ext>
            </a:extLst>
          </p:cNvPr>
          <p:cNvSpPr txBox="1"/>
          <p:nvPr/>
        </p:nvSpPr>
        <p:spPr>
          <a:xfrm>
            <a:off x="6055956" y="648179"/>
            <a:ext cx="311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Zone: Mid Atlantic Bight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6B152-C1A2-CC4F-AAC1-E4A24BC885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46"/>
          <a:stretch/>
        </p:blipFill>
        <p:spPr>
          <a:xfrm>
            <a:off x="4890220" y="5120640"/>
            <a:ext cx="5387815" cy="1737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2446AF-81D2-4A46-BF9E-119790B4D144}"/>
              </a:ext>
            </a:extLst>
          </p:cNvPr>
          <p:cNvSpPr txBox="1"/>
          <p:nvPr/>
        </p:nvSpPr>
        <p:spPr>
          <a:xfrm>
            <a:off x="10242176" y="5226720"/>
            <a:ext cx="1949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 warm  ocean layer allows the storm to form and evolve.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B4A5A9-5BA5-E84C-8A69-F965658BE61A}"/>
              </a:ext>
            </a:extLst>
          </p:cNvPr>
          <p:cNvSpPr txBox="1"/>
          <p:nvPr/>
        </p:nvSpPr>
        <p:spPr>
          <a:xfrm>
            <a:off x="3548334" y="0"/>
            <a:ext cx="419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Hurricane Isaias 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109F71-BECE-9842-BD81-ADFA06537890}"/>
              </a:ext>
            </a:extLst>
          </p:cNvPr>
          <p:cNvSpPr txBox="1"/>
          <p:nvPr/>
        </p:nvSpPr>
        <p:spPr>
          <a:xfrm>
            <a:off x="6121352" y="4837561"/>
            <a:ext cx="292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Formation Zone: Caribbean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DBC823-C9D5-A24F-BB6C-A6B28576C679}"/>
              </a:ext>
            </a:extLst>
          </p:cNvPr>
          <p:cNvSpPr txBox="1"/>
          <p:nvPr/>
        </p:nvSpPr>
        <p:spPr>
          <a:xfrm>
            <a:off x="5213050" y="3079673"/>
            <a:ext cx="277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Warm  surface waters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44900D-BB58-2041-9779-9A87D5CD3D32}"/>
              </a:ext>
            </a:extLst>
          </p:cNvPr>
          <p:cNvSpPr txBox="1"/>
          <p:nvPr/>
        </p:nvSpPr>
        <p:spPr>
          <a:xfrm>
            <a:off x="10340788" y="2976580"/>
            <a:ext cx="2106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vertical stratification prevents vertical mixing and enhances intensification.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14620B-348D-2A44-9132-9FDE29873930}"/>
              </a:ext>
            </a:extLst>
          </p:cNvPr>
          <p:cNvSpPr txBox="1"/>
          <p:nvPr/>
        </p:nvSpPr>
        <p:spPr>
          <a:xfrm>
            <a:off x="10282516" y="1004344"/>
            <a:ext cx="1909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cold subsurface waters are vertically mixed by strong winds.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9071717-B2A3-E04A-99A9-85E0C082F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900952"/>
            <a:ext cx="4679345" cy="5536453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34DDA6-3CA1-7B4B-8DC4-11F52764AF59}"/>
              </a:ext>
            </a:extLst>
          </p:cNvPr>
          <p:cNvCxnSpPr>
            <a:cxnSpLocks/>
          </p:cNvCxnSpPr>
          <p:nvPr/>
        </p:nvCxnSpPr>
        <p:spPr>
          <a:xfrm>
            <a:off x="1990164" y="2084294"/>
            <a:ext cx="28911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C6B642E-C81B-D842-AF91-5B950A9C586F}"/>
              </a:ext>
            </a:extLst>
          </p:cNvPr>
          <p:cNvCxnSpPr>
            <a:cxnSpLocks/>
          </p:cNvCxnSpPr>
          <p:nvPr/>
        </p:nvCxnSpPr>
        <p:spPr>
          <a:xfrm>
            <a:off x="1107141" y="3218329"/>
            <a:ext cx="394895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21F8134-FE80-CD41-BC1B-F52F1DFD173A}"/>
              </a:ext>
            </a:extLst>
          </p:cNvPr>
          <p:cNvSpPr/>
          <p:nvPr/>
        </p:nvSpPr>
        <p:spPr>
          <a:xfrm>
            <a:off x="6767800" y="1496216"/>
            <a:ext cx="10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Cold Pool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09B8694-C4EC-6D4A-B593-89FF703DA890}"/>
              </a:ext>
            </a:extLst>
          </p:cNvPr>
          <p:cNvCxnSpPr>
            <a:cxnSpLocks/>
          </p:cNvCxnSpPr>
          <p:nvPr/>
        </p:nvCxnSpPr>
        <p:spPr>
          <a:xfrm>
            <a:off x="3384176" y="5858435"/>
            <a:ext cx="14971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E85551-C628-654E-BF65-6B0D574B9BE0}"/>
              </a:ext>
            </a:extLst>
          </p:cNvPr>
          <p:cNvCxnSpPr>
            <a:cxnSpLocks/>
          </p:cNvCxnSpPr>
          <p:nvPr/>
        </p:nvCxnSpPr>
        <p:spPr>
          <a:xfrm>
            <a:off x="7436224" y="5177118"/>
            <a:ext cx="0" cy="145228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8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54277-609F-074F-B68B-483221D5DD0E}"/>
              </a:ext>
            </a:extLst>
          </p:cNvPr>
          <p:cNvSpPr txBox="1"/>
          <p:nvPr/>
        </p:nvSpPr>
        <p:spPr>
          <a:xfrm>
            <a:off x="2789478" y="0"/>
            <a:ext cx="658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2020 Glider Picket line and Hurricane Tracks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392C6-5725-4941-AC7E-6134A13FBD9B}"/>
              </a:ext>
            </a:extLst>
          </p:cNvPr>
          <p:cNvSpPr txBox="1"/>
          <p:nvPr/>
        </p:nvSpPr>
        <p:spPr>
          <a:xfrm>
            <a:off x="1714858" y="502952"/>
            <a:ext cx="5180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gliders = 79</a:t>
            </a:r>
          </a:p>
          <a:p>
            <a:r>
              <a:rPr lang="en-US" sz="2400" dirty="0"/>
              <a:t>Total number of glider profiles = 183377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C7034-9081-F444-B6FB-EDE378C2A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3"/>
          <a:stretch/>
        </p:blipFill>
        <p:spPr>
          <a:xfrm>
            <a:off x="1635511" y="1282074"/>
            <a:ext cx="8558784" cy="557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D4FAD-D2C6-744A-8E93-7CAD510BA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835" y="501803"/>
            <a:ext cx="26634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5E2D74-0569-C241-A672-188BC864F693}"/>
              </a:ext>
            </a:extLst>
          </p:cNvPr>
          <p:cNvSpPr txBox="1"/>
          <p:nvPr/>
        </p:nvSpPr>
        <p:spPr>
          <a:xfrm>
            <a:off x="3435779" y="5848327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183377 </a:t>
            </a:r>
          </a:p>
          <a:p>
            <a:r>
              <a:rPr lang="en-US" sz="2400" dirty="0"/>
              <a:t>Total number of Argo profiles =       9025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F1D91-45F7-FB4A-B0BB-9CA78CC5501B}"/>
              </a:ext>
            </a:extLst>
          </p:cNvPr>
          <p:cNvSpPr txBox="1"/>
          <p:nvPr/>
        </p:nvSpPr>
        <p:spPr>
          <a:xfrm>
            <a:off x="3116463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Glider Tracks and ARGO Floats </a:t>
            </a:r>
          </a:p>
          <a:p>
            <a:pPr algn="ctr"/>
            <a:r>
              <a:rPr lang="en-US" sz="3200" dirty="0"/>
              <a:t>During the 2020 Hurricane Season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38B0EC-FFA5-9240-B3F9-1988810C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60" y="1202436"/>
            <a:ext cx="9047480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8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182</Words>
  <Application>Microsoft Macintosh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29</cp:revision>
  <dcterms:created xsi:type="dcterms:W3CDTF">2020-12-14T20:51:24Z</dcterms:created>
  <dcterms:modified xsi:type="dcterms:W3CDTF">2020-12-16T02:20:42Z</dcterms:modified>
</cp:coreProperties>
</file>