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4" r:id="rId1"/>
    <p:sldMasterId id="2147483665" r:id="rId2"/>
    <p:sldMasterId id="2147483666" r:id="rId3"/>
  </p:sldMasterIdLst>
  <p:notesMasterIdLst>
    <p:notesMasterId r:id="rId2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2" r:id="rId18"/>
    <p:sldId id="273" r:id="rId19"/>
    <p:sldId id="274" r:id="rId20"/>
    <p:sldId id="275" r:id="rId21"/>
    <p:sldId id="276" r:id="rId22"/>
    <p:sldId id="277" r:id="rId23"/>
    <p:sldId id="278" r:id="rId24"/>
  </p:sldIdLst>
  <p:sldSz cx="9144000" cy="6858000" type="screen4x3"/>
  <p:notesSz cx="6858000" cy="9144000"/>
  <p:embeddedFontLst>
    <p:embeddedFont>
      <p:font typeface="Arial Black" panose="020B0604020202020204" pitchFamily="34" charset="0"/>
      <p:regular r:id="rId26"/>
      <p:bold r:id="rId27"/>
    </p:embeddedFont>
    <p:embeddedFont>
      <p:font typeface="Calibri" panose="020F0502020204030204" pitchFamily="34" charset="0"/>
      <p:regular r:id="rId28"/>
      <p:bold r:id="rId29"/>
      <p:italic r:id="rId30"/>
      <p:boldItalic r:id="rId31"/>
    </p:embeddedFont>
    <p:embeddedFont>
      <p:font typeface="Century Gothic" panose="020B0502020202020204" pitchFamily="34" charset="0"/>
      <p:regular r:id="rId32"/>
      <p:bold r:id="rId33"/>
      <p:italic r:id="rId34"/>
      <p:boldItalic r:id="rId35"/>
    </p:embeddedFont>
    <p:embeddedFont>
      <p:font typeface="Oswald" pitchFamily="2" charset="77"/>
      <p:regular r:id="rId36"/>
      <p:bold r:id="rId37"/>
    </p:embeddedFont>
    <p:embeddedFont>
      <p:font typeface="Rockwell" panose="02060603020205020403" pitchFamily="18" charset="77"/>
      <p:regular r:id="rId38"/>
      <p:bold r:id="rId39"/>
      <p:italic r:id="rId40"/>
      <p:boldItalic r:id="rId41"/>
    </p:embeddedFont>
    <p:embeddedFont>
      <p:font typeface="Rokkitt" pitchFamily="2" charset="77"/>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6"/>
    <p:restoredTop sz="94730"/>
  </p:normalViewPr>
  <p:slideViewPr>
    <p:cSldViewPr snapToGrid="0">
      <p:cViewPr varScale="1">
        <p:scale>
          <a:sx n="121" d="100"/>
          <a:sy n="121" d="100"/>
        </p:scale>
        <p:origin x="296"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8.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6.fntdata"/><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55f36f713e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55f36f713e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SzPts val="1400"/>
              <a:buChar char="●"/>
            </a:pPr>
            <a:r>
              <a:rPr lang="en-US"/>
              <a:t>Features such as the Atlantic Warm Pool, Gulf Stream, Loop Current, and Mid-Atlantic Cold Pool present major challenges for improving hurricane intensity forecasts. These features also reside in historic hurricane pathways and lie in close proximity to densely populated and often vulnerable coastal communities.</a:t>
            </a:r>
            <a:endParaRPr/>
          </a:p>
          <a:p>
            <a:pPr marL="457200" lvl="0" indent="-317500" algn="l" rtl="0">
              <a:lnSpc>
                <a:spcPct val="115000"/>
              </a:lnSpc>
              <a:spcBef>
                <a:spcPts val="1000"/>
              </a:spcBef>
              <a:spcAft>
                <a:spcPts val="0"/>
              </a:spcAft>
              <a:buSzPts val="1400"/>
              <a:buChar char="●"/>
            </a:pPr>
            <a:r>
              <a:rPr lang="en-US"/>
              <a:t>Current research emphasizes the value of </a:t>
            </a:r>
            <a:r>
              <a:rPr lang="en-US" u="sng"/>
              <a:t>sustained</a:t>
            </a:r>
            <a:r>
              <a:rPr lang="en-US"/>
              <a:t> and </a:t>
            </a:r>
            <a:r>
              <a:rPr lang="en-US" u="sng"/>
              <a:t>targeted </a:t>
            </a:r>
            <a:r>
              <a:rPr lang="en-US"/>
              <a:t>ocean observations to resolve these features and improve the models forecasts of them.</a:t>
            </a:r>
            <a:endParaRPr/>
          </a:p>
          <a:p>
            <a:pPr marL="457200" lvl="0" indent="-317500" algn="l" rtl="0">
              <a:lnSpc>
                <a:spcPct val="115000"/>
              </a:lnSpc>
              <a:spcBef>
                <a:spcPts val="1000"/>
              </a:spcBef>
              <a:spcAft>
                <a:spcPts val="0"/>
              </a:spcAft>
              <a:buSzPts val="1400"/>
              <a:buChar char="●"/>
            </a:pPr>
            <a:r>
              <a:rPr lang="en-US"/>
              <a:t>However, the challenge is that there are only a few upper ocean thermal observations carried out each year in these regions.</a:t>
            </a:r>
            <a:endParaRPr/>
          </a:p>
          <a:p>
            <a:pPr marL="0" lvl="0" indent="0" algn="l" rtl="0">
              <a:spcBef>
                <a:spcPts val="1000"/>
              </a:spcBef>
              <a:spcAft>
                <a:spcPts val="0"/>
              </a:spcAft>
              <a:buNone/>
            </a:pPr>
            <a:endParaRPr/>
          </a:p>
        </p:txBody>
      </p:sp>
      <p:sp>
        <p:nvSpPr>
          <p:cNvPr id="199" name="Google Shape;199;g55f36f713e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5f36f713e_2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5f36f713e_2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In August of 2011, Hurricane Irene was projected to approach the Eastern Seaboard. 65 million people from the Carolinas to northern New England were estimated to be at risk. Forecast models predicted the storm would intensify as it moved over what were forecasted to be warm waters in the Mid-Atlantic.</a:t>
            </a:r>
            <a:endParaRPr/>
          </a:p>
          <a:p>
            <a:pPr marL="457200" lvl="0" indent="-317500" algn="l" rtl="0">
              <a:spcBef>
                <a:spcPts val="1000"/>
              </a:spcBef>
              <a:spcAft>
                <a:spcPts val="0"/>
              </a:spcAft>
              <a:buSzPts val="1400"/>
              <a:buChar char="●"/>
            </a:pPr>
            <a:r>
              <a:rPr lang="en-US"/>
              <a:t>States of emergency and hurricane warnings were declared for much of the East Coast. In advance of the storm, hundreds of thousands of people evacuated near coastal areas.</a:t>
            </a:r>
            <a:endParaRPr/>
          </a:p>
          <a:p>
            <a:pPr marL="457200" lvl="0" indent="-317500" algn="l" rtl="0">
              <a:spcBef>
                <a:spcPts val="1000"/>
              </a:spcBef>
              <a:spcAft>
                <a:spcPts val="0"/>
              </a:spcAft>
              <a:buSzPts val="1400"/>
              <a:buChar char="●"/>
            </a:pPr>
            <a:r>
              <a:rPr lang="en-US"/>
              <a:t>Based on the track and intensity forecast the Governor of NY ordered a mandatory evacuation order for low-lying areas of NY City.</a:t>
            </a:r>
            <a:endParaRPr/>
          </a:p>
          <a:p>
            <a:pPr marL="457200" lvl="0" indent="-317500" algn="l" rtl="0">
              <a:spcBef>
                <a:spcPts val="1000"/>
              </a:spcBef>
              <a:spcAft>
                <a:spcPts val="0"/>
              </a:spcAft>
              <a:buSzPts val="1400"/>
              <a:buChar char="●"/>
            </a:pPr>
            <a:r>
              <a:rPr lang="en-US"/>
              <a:t>The storm weakened as it passed over the Mid-Atlantic Cold Pool and made landfall in the NY/NJ area as a tropical storm.</a:t>
            </a:r>
            <a:endParaRPr/>
          </a:p>
          <a:p>
            <a:pPr marL="457200" lvl="0" indent="-317500" algn="l" rtl="0">
              <a:spcBef>
                <a:spcPts val="1000"/>
              </a:spcBef>
              <a:spcAft>
                <a:spcPts val="0"/>
              </a:spcAft>
              <a:buSzPts val="1400"/>
              <a:buChar char="●"/>
            </a:pPr>
            <a:r>
              <a:rPr lang="en-US"/>
              <a:t>Model sensitivity studies have shown that if the models resolved the Mid-Atlantic Cold pool correctly, the water level and rainfall predictions at the NY Battery would have been almost exactly what was observed. </a:t>
            </a:r>
            <a:endParaRPr/>
          </a:p>
          <a:p>
            <a:pPr marL="0" lvl="0" indent="0" algn="l" rtl="0">
              <a:spcBef>
                <a:spcPts val="10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12" name="Google Shape;212;g55f36f713e_2_7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5f36f713e_2_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5f36f713e_2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55f36f713e_2_10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5f36f713e_2_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5f36f713e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Gliders are uniquely skilled at collecting the critically needed data to help keep models on track. Much like a soccer team, hurricane hunters are the offense. They go out and after the storm. Hurricane Gliders are defensive like a goalie. They lie in waiting in these dynamic areas, collecting data to keep the models on track. When a storm approaches they can be maneuvered to areas of high model uncertainty. </a:t>
            </a:r>
            <a:endParaRPr/>
          </a:p>
          <a:p>
            <a:pPr marL="457200" lvl="0" indent="-317500" algn="l" rtl="0">
              <a:spcBef>
                <a:spcPts val="1000"/>
              </a:spcBef>
              <a:spcAft>
                <a:spcPts val="0"/>
              </a:spcAft>
              <a:buSzPts val="1400"/>
              <a:buChar char="●"/>
            </a:pPr>
            <a:r>
              <a:rPr lang="en-US"/>
              <a:t>Since models will often not respond well to data that suddenly disrupts its anticipated conditions, gliders provide the maximum benefit when they are used in sustained observation schemes. This is what we mean when we say; “Keeping the models on track”.</a:t>
            </a:r>
            <a:endParaRPr/>
          </a:p>
          <a:p>
            <a:pPr marL="457200" lvl="0" indent="-317500" algn="l" rtl="0">
              <a:spcBef>
                <a:spcPts val="1000"/>
              </a:spcBef>
              <a:spcAft>
                <a:spcPts val="1000"/>
              </a:spcAft>
              <a:buSzPts val="1400"/>
              <a:buChar char="●"/>
            </a:pPr>
            <a:r>
              <a:rPr lang="en-US"/>
              <a:t>Only deploying gliders when a hurricane approaches only satisfy purpose 2. It is important they are in place throughout the hurricane season to provide the best chance of improvement.</a:t>
            </a:r>
            <a:endParaRPr/>
          </a:p>
        </p:txBody>
      </p:sp>
      <p:sp>
        <p:nvSpPr>
          <p:cNvPr id="235" name="Google Shape;235;g55f36f713e_2_6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US"/>
              <a:t>2018 was the largest Picket Line to date</a:t>
            </a:r>
            <a:endParaRPr/>
          </a:p>
          <a:p>
            <a:pPr marL="457200" marR="0" lvl="0" indent="-317500" algn="l" rtl="0">
              <a:lnSpc>
                <a:spcPct val="100000"/>
              </a:lnSpc>
              <a:spcBef>
                <a:spcPts val="0"/>
              </a:spcBef>
              <a:spcAft>
                <a:spcPts val="0"/>
              </a:spcAft>
              <a:buSzPts val="1400"/>
              <a:buChar char="●"/>
            </a:pPr>
            <a:r>
              <a:rPr lang="en-US"/>
              <a:t>30 Navy Gliders (10 Loaned to NOAA for the Caribbean)</a:t>
            </a:r>
            <a:endParaRPr/>
          </a:p>
          <a:p>
            <a:pPr marL="457200" marR="0" lvl="0" indent="-317500" algn="l" rtl="0">
              <a:lnSpc>
                <a:spcPct val="100000"/>
              </a:lnSpc>
              <a:spcBef>
                <a:spcPts val="0"/>
              </a:spcBef>
              <a:spcAft>
                <a:spcPts val="0"/>
              </a:spcAft>
              <a:buSzPts val="1400"/>
              <a:buChar char="●"/>
            </a:pPr>
            <a:r>
              <a:rPr lang="en-US"/>
              <a:t>Data collected for hurricanes Florence, Michael, Isaac, Helene</a:t>
            </a:r>
            <a:endParaRPr/>
          </a:p>
          <a:p>
            <a:pPr marL="457200" marR="0" lvl="0" indent="-317500" algn="l" rtl="0">
              <a:lnSpc>
                <a:spcPct val="100000"/>
              </a:lnSpc>
              <a:spcBef>
                <a:spcPts val="0"/>
              </a:spcBef>
              <a:spcAft>
                <a:spcPts val="0"/>
              </a:spcAft>
              <a:buSzPts val="1400"/>
              <a:buChar char="●"/>
            </a:pPr>
            <a:r>
              <a:rPr lang="en-US"/>
              <a:t>IOOS Post-Doc at Rutgers is running model comparisons</a:t>
            </a: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200"/>
              <a:buFont typeface="Arial"/>
              <a:buNone/>
            </a:pPr>
            <a:endParaRPr/>
          </a:p>
        </p:txBody>
      </p:sp>
      <p:sp>
        <p:nvSpPr>
          <p:cNvPr id="248" name="Google Shape;24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5f36f713e_2_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g55f36f713e_2_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559340f981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559340f98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US"/>
              <a:t>Currently, the Navy does the data assimilation for NOAA’s global ocean model through the </a:t>
            </a:r>
            <a:r>
              <a:rPr lang="en-US" b="1"/>
              <a:t>N</a:t>
            </a:r>
            <a:r>
              <a:rPr lang="en-US"/>
              <a:t>avy </a:t>
            </a:r>
            <a:r>
              <a:rPr lang="en-US" b="1"/>
              <a:t>C</a:t>
            </a:r>
            <a:r>
              <a:rPr lang="en-US"/>
              <a:t>oupled </a:t>
            </a:r>
            <a:r>
              <a:rPr lang="en-US" b="1"/>
              <a:t>O</a:t>
            </a:r>
            <a:r>
              <a:rPr lang="en-US"/>
              <a:t>cean </a:t>
            </a:r>
            <a:r>
              <a:rPr lang="en-US" b="1"/>
              <a:t>D</a:t>
            </a:r>
            <a:r>
              <a:rPr lang="en-US"/>
              <a:t>ata </a:t>
            </a:r>
            <a:r>
              <a:rPr lang="en-US" b="1"/>
              <a:t>A</a:t>
            </a:r>
            <a:r>
              <a:rPr lang="en-US"/>
              <a:t>ssimilation (NCODA) </a:t>
            </a:r>
            <a:endParaRPr/>
          </a:p>
          <a:p>
            <a:pPr marL="457200" lvl="0" indent="-317500" algn="l" rtl="0">
              <a:spcBef>
                <a:spcPts val="1000"/>
              </a:spcBef>
              <a:spcAft>
                <a:spcPts val="0"/>
              </a:spcAft>
              <a:buSzPts val="1400"/>
              <a:buChar char="●"/>
            </a:pPr>
            <a:r>
              <a:rPr lang="en-US"/>
              <a:t>NCODA feeds observations to NOAA’s Global </a:t>
            </a:r>
            <a:r>
              <a:rPr lang="en-US" b="1"/>
              <a:t>R</a:t>
            </a:r>
            <a:r>
              <a:rPr lang="en-US"/>
              <a:t>eal-</a:t>
            </a:r>
            <a:r>
              <a:rPr lang="en-US" b="1"/>
              <a:t>T</a:t>
            </a:r>
            <a:r>
              <a:rPr lang="en-US"/>
              <a:t>ime </a:t>
            </a:r>
            <a:r>
              <a:rPr lang="en-US" b="1"/>
              <a:t>O</a:t>
            </a:r>
            <a:r>
              <a:rPr lang="en-US"/>
              <a:t>cean </a:t>
            </a:r>
            <a:r>
              <a:rPr lang="en-US" b="1"/>
              <a:t>F</a:t>
            </a:r>
            <a:r>
              <a:rPr lang="en-US"/>
              <a:t>orecast </a:t>
            </a:r>
            <a:r>
              <a:rPr lang="en-US" b="1"/>
              <a:t>S</a:t>
            </a:r>
            <a:r>
              <a:rPr lang="en-US"/>
              <a:t>ystem (RTOFS)</a:t>
            </a:r>
            <a:endParaRPr/>
          </a:p>
          <a:p>
            <a:pPr marL="457200" lvl="0" indent="-317500" algn="l" rtl="0">
              <a:spcBef>
                <a:spcPts val="1000"/>
              </a:spcBef>
              <a:spcAft>
                <a:spcPts val="0"/>
              </a:spcAft>
              <a:buSzPts val="1400"/>
              <a:buChar char="●"/>
            </a:pPr>
            <a:r>
              <a:rPr lang="en-US"/>
              <a:t>RTOFS is a clone of the Navy’s global ocean model </a:t>
            </a:r>
            <a:r>
              <a:rPr lang="en-US" b="1"/>
              <a:t>G</a:t>
            </a:r>
            <a:r>
              <a:rPr lang="en-US"/>
              <a:t>lobal </a:t>
            </a:r>
            <a:r>
              <a:rPr lang="en-US" b="1"/>
              <a:t>O</a:t>
            </a:r>
            <a:r>
              <a:rPr lang="en-US"/>
              <a:t>cean</a:t>
            </a:r>
            <a:r>
              <a:rPr lang="en-US" b="1"/>
              <a:t> F</a:t>
            </a:r>
            <a:r>
              <a:rPr lang="en-US"/>
              <a:t>orecast </a:t>
            </a:r>
            <a:r>
              <a:rPr lang="en-US" b="1"/>
              <a:t>S</a:t>
            </a:r>
            <a:r>
              <a:rPr lang="en-US"/>
              <a:t>ystem (GOFS)</a:t>
            </a:r>
            <a:endParaRPr/>
          </a:p>
          <a:p>
            <a:pPr marL="457200" lvl="0" indent="-317500" algn="l" rtl="0">
              <a:spcBef>
                <a:spcPts val="1000"/>
              </a:spcBef>
              <a:spcAft>
                <a:spcPts val="0"/>
              </a:spcAft>
              <a:buSzPts val="1400"/>
              <a:buChar char="●"/>
            </a:pPr>
            <a:r>
              <a:rPr lang="en-US"/>
              <a:t>NOAA’s RTOFS model is the ocean component of NOAA’s operational coupled (ocean/atmosphere) hurricane forecast models; HMON &amp; HWRF (in most regions)</a:t>
            </a:r>
            <a:endParaRPr/>
          </a:p>
          <a:p>
            <a:pPr marL="457200" lvl="0" indent="-317500" algn="l" rtl="0">
              <a:spcBef>
                <a:spcPts val="1000"/>
              </a:spcBef>
              <a:spcAft>
                <a:spcPts val="0"/>
              </a:spcAft>
              <a:buSzPts val="1400"/>
              <a:buChar char="●"/>
            </a:pPr>
            <a:r>
              <a:rPr lang="en-US"/>
              <a:t>NOAA is in the process of transitioning the NCODA system from Navy to NOAA. </a:t>
            </a:r>
            <a:endParaRPr/>
          </a:p>
          <a:p>
            <a:pPr marL="457200" lvl="0" indent="-317500" algn="l" rtl="0">
              <a:spcBef>
                <a:spcPts val="1000"/>
              </a:spcBef>
              <a:spcAft>
                <a:spcPts val="1000"/>
              </a:spcAft>
              <a:buSzPts val="1400"/>
              <a:buChar char="●"/>
            </a:pPr>
            <a:r>
              <a:rPr lang="en-US"/>
              <a:t>This will allow us to have more ability to optimize this system for glider data use.  </a:t>
            </a:r>
            <a:endParaRPr/>
          </a:p>
        </p:txBody>
      </p:sp>
      <p:sp>
        <p:nvSpPr>
          <p:cNvPr id="283" name="Google Shape;283;g559340f981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55f36f713e_2_1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55f36f713e_2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g55f36f713e_2_16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55f36f713e_2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55f36f713e_2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55f36f713e_2_15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55f36f713e_2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55f36f713e_2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g55f36f713e_2_14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55f36f713e_2_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g55f36f713e_2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55f36f713e_2_1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55f36f713e_2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g55f36f713e_2_17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55f36f713e_2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55f36f713e_2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55f36f713e_2_18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SzPts val="1400"/>
              <a:buChar char="●"/>
            </a:pPr>
            <a:r>
              <a:rPr lang="en-US"/>
              <a:t>Underwater Gliders are a novel, low cost, and reliable way to collect subsurface data. They are a type of autonomous underwater vehicle (AUV) that uses small changes in buoyancy in order to move up and down in the ocean like a profiling float. Unlike a float, a glider uses wings to convert that vertical motion to horizontal motion, propelling itself forward with very low power consumption.</a:t>
            </a:r>
            <a:endParaRPr/>
          </a:p>
          <a:p>
            <a:pPr marL="457200" marR="0" lvl="0" indent="-317500" algn="l" rtl="0">
              <a:lnSpc>
                <a:spcPct val="100000"/>
              </a:lnSpc>
              <a:spcBef>
                <a:spcPts val="1000"/>
              </a:spcBef>
              <a:spcAft>
                <a:spcPts val="0"/>
              </a:spcAft>
              <a:buSzPts val="1400"/>
              <a:buChar char="●"/>
            </a:pPr>
            <a:r>
              <a:rPr lang="en-US"/>
              <a:t>They transmit this data in near real-time to shore. Unlike fixed moorings or drifters, gliders can collect data across or into currents and are sometimes used in extreme environments like under ice or hurricanes. </a:t>
            </a:r>
            <a:endParaRPr/>
          </a:p>
          <a:p>
            <a:pPr marL="457200" marR="0" lvl="0" indent="-317500" algn="l" rtl="0">
              <a:lnSpc>
                <a:spcPct val="115000"/>
              </a:lnSpc>
              <a:spcBef>
                <a:spcPts val="1000"/>
              </a:spcBef>
              <a:spcAft>
                <a:spcPts val="0"/>
              </a:spcAft>
              <a:buSzPts val="1400"/>
              <a:buChar char="●"/>
            </a:pPr>
            <a:r>
              <a:rPr lang="en-US"/>
              <a:t>G</a:t>
            </a:r>
            <a:r>
              <a:rPr lang="en-US" sz="1200" b="0" i="0" u="none" strike="noStrike" cap="none">
                <a:solidFill>
                  <a:schemeClr val="dk1"/>
                </a:solidFill>
                <a:latin typeface="Calibri"/>
                <a:ea typeface="Calibri"/>
                <a:cs typeface="Calibri"/>
                <a:sym typeface="Calibri"/>
              </a:rPr>
              <a:t>liders profile from the surface to depth (up to 1000m+) repeatedly </a:t>
            </a:r>
            <a:r>
              <a:rPr lang="en-US"/>
              <a:t>and can cover 20km a day or operate in a stationary position.</a:t>
            </a:r>
            <a:r>
              <a:rPr lang="en-US" sz="1200" b="0" i="0" u="none" strike="noStrike" cap="none">
                <a:solidFill>
                  <a:schemeClr val="dk1"/>
                </a:solidFill>
                <a:latin typeface="Calibri"/>
                <a:ea typeface="Calibri"/>
                <a:cs typeface="Calibri"/>
                <a:sym typeface="Calibri"/>
              </a:rPr>
              <a:t> Deployments of up to 6 months are routine. During a few minutes on the surface, gliders obtain location by GPS, transmit their data</a:t>
            </a:r>
            <a:r>
              <a:rPr lang="en-US"/>
              <a:t>, and receive new commands.</a:t>
            </a:r>
            <a:endParaRPr/>
          </a:p>
          <a:p>
            <a:pPr marL="457200" lvl="0" indent="-317500" algn="l" rtl="0">
              <a:lnSpc>
                <a:spcPct val="100000"/>
              </a:lnSpc>
              <a:spcBef>
                <a:spcPts val="1000"/>
              </a:spcBef>
              <a:spcAft>
                <a:spcPts val="0"/>
              </a:spcAft>
              <a:buSzPts val="1400"/>
              <a:buChar char="●"/>
            </a:pPr>
            <a:r>
              <a:rPr lang="en-US"/>
              <a:t>Sensors on gliders can measure:</a:t>
            </a:r>
            <a:endParaRPr/>
          </a:p>
          <a:p>
            <a:pPr marL="914400" lvl="1" indent="-317500" algn="l" rtl="0">
              <a:lnSpc>
                <a:spcPct val="100000"/>
              </a:lnSpc>
              <a:spcBef>
                <a:spcPts val="0"/>
              </a:spcBef>
              <a:spcAft>
                <a:spcPts val="0"/>
              </a:spcAft>
              <a:buSzPts val="1400"/>
              <a:buChar char="○"/>
            </a:pPr>
            <a:r>
              <a:rPr lang="en-US"/>
              <a:t>Physical variables - pressure, noise (background, ambient, ships, marine mammal calls, etc.), temperature, salinity, current, optical backscatter, bottom depth</a:t>
            </a:r>
            <a:endParaRPr/>
          </a:p>
          <a:p>
            <a:pPr marL="914400" lvl="1" indent="-317500" algn="l" rtl="0">
              <a:lnSpc>
                <a:spcPct val="100000"/>
              </a:lnSpc>
              <a:spcBef>
                <a:spcPts val="0"/>
              </a:spcBef>
              <a:spcAft>
                <a:spcPts val="0"/>
              </a:spcAft>
              <a:buSzPts val="1400"/>
              <a:buChar char="○"/>
            </a:pPr>
            <a:r>
              <a:rPr lang="en-US"/>
              <a:t>Biological variables - relevant to the abundance of phytoplankton and zooplankton </a:t>
            </a:r>
            <a:endParaRPr/>
          </a:p>
          <a:p>
            <a:pPr marL="914400" lvl="1" indent="-317500" algn="l" rtl="0">
              <a:lnSpc>
                <a:spcPct val="100000"/>
              </a:lnSpc>
              <a:spcBef>
                <a:spcPts val="0"/>
              </a:spcBef>
              <a:spcAft>
                <a:spcPts val="0"/>
              </a:spcAft>
              <a:buSzPts val="1400"/>
              <a:buChar char="○"/>
            </a:pPr>
            <a:r>
              <a:rPr lang="en-US"/>
              <a:t>Chemical variables - such as dissolved oxygen and nitrate. As pH sensors continue to mature, gliders will provide excellent platforms for monitoring ocean acidification </a:t>
            </a:r>
            <a:endParaRPr/>
          </a:p>
          <a:p>
            <a:pPr marL="457200" marR="0" lvl="0" indent="-317500" algn="l" rtl="0">
              <a:lnSpc>
                <a:spcPct val="115000"/>
              </a:lnSpc>
              <a:spcBef>
                <a:spcPts val="1000"/>
              </a:spcBef>
              <a:spcAft>
                <a:spcPts val="0"/>
              </a:spcAft>
              <a:buSzPts val="1400"/>
              <a:buChar char="●"/>
            </a:pPr>
            <a:r>
              <a:rPr lang="en-US"/>
              <a:t>Gliders may be deployed and recovered from a wide range of platforms, including small boats and chartered fishing vessels. And in the past decade their use has steadily increased as the systems have become more versatile and reliable, to the point now that much of the work they do can be called routine.</a:t>
            </a:r>
            <a:endParaRPr/>
          </a:p>
          <a:p>
            <a:pPr marL="0" marR="0" lvl="0" indent="0" algn="l" rtl="0">
              <a:lnSpc>
                <a:spcPct val="115000"/>
              </a:lnSpc>
              <a:spcBef>
                <a:spcPts val="1000"/>
              </a:spcBef>
              <a:spcAft>
                <a:spcPts val="1000"/>
              </a:spcAft>
              <a:buNone/>
            </a:pPr>
            <a:endParaRPr/>
          </a:p>
        </p:txBody>
      </p:sp>
      <p:sp>
        <p:nvSpPr>
          <p:cNvPr id="98" name="Google Shape;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8" name="Google Shape;108;p3:notes"/>
          <p:cNvSpPr txBox="1">
            <a:spLocks noGrp="1"/>
          </p:cNvSpPr>
          <p:nvPr>
            <p:ph type="body" idx="1"/>
          </p:nvPr>
        </p:nvSpPr>
        <p:spPr>
          <a:xfrm>
            <a:off x="685800" y="4343400"/>
            <a:ext cx="5486400" cy="4587875"/>
          </a:xfrm>
          <a:prstGeom prst="rect">
            <a:avLst/>
          </a:prstGeom>
          <a:noFill/>
          <a:ln>
            <a:noFill/>
          </a:ln>
        </p:spPr>
        <p:txBody>
          <a:bodyPr spcFirstLastPara="1" wrap="square" lIns="91425" tIns="45700" rIns="91425" bIns="45700" anchor="t" anchorCtr="0">
            <a:noAutofit/>
          </a:bodyPr>
          <a:lstStyle/>
          <a:p>
            <a:pPr marL="457200" lvl="0" indent="-317500" algn="l" rtl="0">
              <a:spcBef>
                <a:spcPts val="0"/>
              </a:spcBef>
              <a:spcAft>
                <a:spcPts val="0"/>
              </a:spcAft>
              <a:buSzPts val="1400"/>
              <a:buChar char="●"/>
            </a:pPr>
            <a:r>
              <a:rPr lang="en-US"/>
              <a:t>Able to be outfitted with a myriad of sensors, gliders are able to meet the needs of multiple missions. Missions range from longer term monitoring like the California Cooperative Oceanic Fisheries Investigations (CalCOFI) to quick response to events like oil spills and Harmful Algal Blooms (HABs).</a:t>
            </a:r>
            <a:endParaRPr/>
          </a:p>
          <a:p>
            <a:pPr marL="0" marR="0" lvl="0" indent="0" algn="l" rtl="0">
              <a:lnSpc>
                <a:spcPct val="80000"/>
              </a:lnSpc>
              <a:spcBef>
                <a:spcPts val="0"/>
              </a:spcBef>
              <a:spcAft>
                <a:spcPts val="0"/>
              </a:spcAft>
              <a:buClr>
                <a:srgbClr val="000000"/>
              </a:buClr>
              <a:buSzPts val="1400"/>
              <a:buFont typeface="Arial"/>
              <a:buNone/>
            </a:pPr>
            <a:endParaRPr sz="860" b="0" i="0" u="none" strike="noStrike" cap="none">
              <a:solidFill>
                <a:schemeClr val="dk1"/>
              </a:solidFill>
              <a:latin typeface="Calibri"/>
              <a:ea typeface="Calibri"/>
              <a:cs typeface="Calibri"/>
              <a:sym typeface="Calibri"/>
            </a:endParaRPr>
          </a:p>
          <a:p>
            <a:pPr marL="1371600" lvl="0" indent="0" algn="l" rtl="0">
              <a:spcBef>
                <a:spcPts val="962"/>
              </a:spcBef>
              <a:spcAft>
                <a:spcPts val="0"/>
              </a:spcAft>
              <a:buClr>
                <a:schemeClr val="dk1"/>
              </a:buClr>
              <a:buSzPts val="1400"/>
              <a:buFont typeface="Arial"/>
              <a:buNone/>
            </a:pPr>
            <a:r>
              <a:rPr lang="en-US">
                <a:latin typeface="Rokkitt"/>
                <a:ea typeface="Rokkitt"/>
                <a:cs typeface="Rokkitt"/>
                <a:sym typeface="Rokkitt"/>
              </a:rPr>
              <a:t>Common Missions Profiles:</a:t>
            </a:r>
            <a:endParaRPr/>
          </a:p>
          <a:p>
            <a:pPr marL="1811289" lvl="0" indent="-298503" algn="l" rtl="0">
              <a:spcBef>
                <a:spcPts val="0"/>
              </a:spcBef>
              <a:spcAft>
                <a:spcPts val="0"/>
              </a:spcAft>
              <a:buClr>
                <a:schemeClr val="dk1"/>
              </a:buClr>
              <a:buSzPts val="1200"/>
              <a:buFont typeface="Rokkitt"/>
              <a:buChar char="●"/>
            </a:pPr>
            <a:r>
              <a:rPr lang="en-US">
                <a:latin typeface="Rokkitt"/>
                <a:ea typeface="Rokkitt"/>
                <a:cs typeface="Rokkitt"/>
                <a:sym typeface="Rokkitt"/>
              </a:rPr>
              <a:t>Ecosystem dynamics monitoring</a:t>
            </a:r>
            <a:endParaRPr/>
          </a:p>
          <a:p>
            <a:pPr marL="1811289" lvl="0" indent="-298503" algn="l" rtl="0">
              <a:spcBef>
                <a:spcPts val="0"/>
              </a:spcBef>
              <a:spcAft>
                <a:spcPts val="0"/>
              </a:spcAft>
              <a:buClr>
                <a:schemeClr val="dk1"/>
              </a:buClr>
              <a:buSzPts val="1200"/>
              <a:buFont typeface="Rokkitt"/>
              <a:buChar char="●"/>
            </a:pPr>
            <a:r>
              <a:rPr lang="en-US">
                <a:latin typeface="Rokkitt"/>
                <a:ea typeface="Rokkitt"/>
                <a:cs typeface="Rokkitt"/>
                <a:sym typeface="Rokkitt"/>
              </a:rPr>
              <a:t>Fish stock mapping </a:t>
            </a:r>
            <a:endParaRPr/>
          </a:p>
          <a:p>
            <a:pPr marL="1811289" lvl="0" indent="-298503" algn="l" rtl="0">
              <a:spcBef>
                <a:spcPts val="0"/>
              </a:spcBef>
              <a:spcAft>
                <a:spcPts val="0"/>
              </a:spcAft>
              <a:buClr>
                <a:schemeClr val="dk1"/>
              </a:buClr>
              <a:buSzPts val="1200"/>
              <a:buFont typeface="Rokkitt"/>
              <a:buChar char="●"/>
            </a:pPr>
            <a:r>
              <a:rPr lang="en-US">
                <a:latin typeface="Rokkitt"/>
                <a:ea typeface="Rokkitt"/>
                <a:cs typeface="Rokkitt"/>
                <a:sym typeface="Rokkitt"/>
              </a:rPr>
              <a:t>Harmful Algal Bloom (HAB) mapping</a:t>
            </a:r>
            <a:endParaRPr/>
          </a:p>
          <a:p>
            <a:pPr marL="1811289" lvl="0" indent="-298503" algn="l" rtl="0">
              <a:spcBef>
                <a:spcPts val="0"/>
              </a:spcBef>
              <a:spcAft>
                <a:spcPts val="0"/>
              </a:spcAft>
              <a:buClr>
                <a:schemeClr val="dk1"/>
              </a:buClr>
              <a:buSzPts val="1200"/>
              <a:buFont typeface="Rokkitt"/>
              <a:buChar char="●"/>
            </a:pPr>
            <a:r>
              <a:rPr lang="en-US">
                <a:latin typeface="Rokkitt"/>
                <a:ea typeface="Rokkitt"/>
                <a:cs typeface="Rokkitt"/>
                <a:sym typeface="Rokkitt"/>
              </a:rPr>
              <a:t>Hydrographic mapping</a:t>
            </a:r>
            <a:endParaRPr/>
          </a:p>
          <a:p>
            <a:pPr marL="1811289" lvl="0" indent="-298503" algn="l" rtl="0">
              <a:spcBef>
                <a:spcPts val="0"/>
              </a:spcBef>
              <a:spcAft>
                <a:spcPts val="0"/>
              </a:spcAft>
              <a:buClr>
                <a:schemeClr val="dk1"/>
              </a:buClr>
              <a:buSzPts val="1200"/>
              <a:buFont typeface="Rokkitt"/>
              <a:buChar char="●"/>
            </a:pPr>
            <a:r>
              <a:rPr lang="en-US">
                <a:latin typeface="Rokkitt"/>
                <a:ea typeface="Rokkitt"/>
                <a:cs typeface="Rokkitt"/>
                <a:sym typeface="Rokkitt"/>
              </a:rPr>
              <a:t>Ocean acidification sampling</a:t>
            </a:r>
            <a:endParaRPr/>
          </a:p>
          <a:p>
            <a:pPr marL="1811289" lvl="0" indent="-298503" algn="l" rtl="0">
              <a:spcBef>
                <a:spcPts val="0"/>
              </a:spcBef>
              <a:spcAft>
                <a:spcPts val="0"/>
              </a:spcAft>
              <a:buClr>
                <a:schemeClr val="dk1"/>
              </a:buClr>
              <a:buSzPts val="1200"/>
              <a:buFont typeface="Rokkitt"/>
              <a:buChar char="●"/>
            </a:pPr>
            <a:r>
              <a:rPr lang="en-US">
                <a:latin typeface="Rokkitt"/>
                <a:ea typeface="Rokkitt"/>
                <a:cs typeface="Rokkitt"/>
                <a:sym typeface="Rokkitt"/>
              </a:rPr>
              <a:t>Climate monitoring</a:t>
            </a:r>
            <a:endParaRPr/>
          </a:p>
          <a:p>
            <a:pPr marL="1811289" lvl="0" indent="-298503" algn="l" rtl="0">
              <a:spcBef>
                <a:spcPts val="0"/>
              </a:spcBef>
              <a:spcAft>
                <a:spcPts val="0"/>
              </a:spcAft>
              <a:buClr>
                <a:schemeClr val="dk1"/>
              </a:buClr>
              <a:buSzPts val="1200"/>
              <a:buFont typeface="Rokkitt"/>
              <a:buChar char="●"/>
            </a:pPr>
            <a:r>
              <a:rPr lang="en-US">
                <a:latin typeface="Rokkitt"/>
                <a:ea typeface="Rokkitt"/>
                <a:cs typeface="Rokkitt"/>
                <a:sym typeface="Rokkitt"/>
              </a:rPr>
              <a:t>Listening to tagged fish, whale acoustics</a:t>
            </a:r>
            <a:endParaRPr/>
          </a:p>
          <a:p>
            <a:pPr marL="1811289" lvl="0" indent="-298503" algn="l" rtl="0">
              <a:spcBef>
                <a:spcPts val="0"/>
              </a:spcBef>
              <a:spcAft>
                <a:spcPts val="0"/>
              </a:spcAft>
              <a:buClr>
                <a:schemeClr val="dk1"/>
              </a:buClr>
              <a:buSzPts val="1200"/>
              <a:buFont typeface="Rokkitt"/>
              <a:buChar char="●"/>
            </a:pPr>
            <a:r>
              <a:rPr lang="en-US">
                <a:latin typeface="Rokkitt"/>
                <a:ea typeface="Rokkitt"/>
                <a:cs typeface="Rokkitt"/>
                <a:sym typeface="Rokkitt"/>
              </a:rPr>
              <a:t>Sustained and targeted ocean observations for improving tropical cyclone intensity and hurricane seasonal forecasts</a:t>
            </a:r>
            <a:endParaRPr/>
          </a:p>
          <a:p>
            <a:pPr marL="1811289" lvl="0" indent="-298503" algn="l" rtl="0">
              <a:spcBef>
                <a:spcPts val="0"/>
              </a:spcBef>
              <a:spcAft>
                <a:spcPts val="0"/>
              </a:spcAft>
              <a:buClr>
                <a:schemeClr val="dk1"/>
              </a:buClr>
              <a:buSzPts val="1200"/>
              <a:buFont typeface="Rokkitt"/>
              <a:buChar char="●"/>
            </a:pPr>
            <a:r>
              <a:rPr lang="en-US">
                <a:latin typeface="Rokkitt"/>
                <a:ea typeface="Rokkitt"/>
                <a:cs typeface="Rokkitt"/>
                <a:sym typeface="Rokkitt"/>
              </a:rPr>
              <a:t>Oil spill response</a:t>
            </a:r>
            <a:endParaRPr/>
          </a:p>
          <a:p>
            <a:pPr marL="1371600" marR="0" lvl="0" indent="0" algn="l" rtl="0">
              <a:lnSpc>
                <a:spcPct val="80000"/>
              </a:lnSpc>
              <a:spcBef>
                <a:spcPts val="0"/>
              </a:spcBef>
              <a:spcAft>
                <a:spcPts val="0"/>
              </a:spcAft>
              <a:buClr>
                <a:srgbClr val="000000"/>
              </a:buClr>
              <a:buSzPts val="1400"/>
              <a:buFont typeface="Arial"/>
              <a:buNone/>
            </a:pPr>
            <a:endParaRPr/>
          </a:p>
        </p:txBody>
      </p:sp>
      <p:sp>
        <p:nvSpPr>
          <p:cNvPr id="109" name="Google Shape;10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39689" marR="0" lvl="0" indent="-317553" algn="l" rtl="0">
              <a:lnSpc>
                <a:spcPct val="100000"/>
              </a:lnSpc>
              <a:spcBef>
                <a:spcPts val="0"/>
              </a:spcBef>
              <a:spcAft>
                <a:spcPts val="0"/>
              </a:spcAft>
              <a:buClr>
                <a:schemeClr val="dk1"/>
              </a:buClr>
              <a:buSzPts val="1500"/>
              <a:buFont typeface="Rokkitt"/>
              <a:buChar char="●"/>
            </a:pPr>
            <a:endParaRPr sz="1200" b="0" i="0" u="none" strike="noStrike" cap="none">
              <a:solidFill>
                <a:schemeClr val="dk1"/>
              </a:solidFill>
              <a:latin typeface="Calibri"/>
              <a:ea typeface="Calibri"/>
              <a:cs typeface="Calibri"/>
              <a:sym typeface="Calibri"/>
            </a:endParaRPr>
          </a:p>
        </p:txBody>
      </p:sp>
      <p:sp>
        <p:nvSpPr>
          <p:cNvPr id="139" name="Google Shape;13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52" name="Google Shape;15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US"/>
              <a:t>Gliders were first conceptualized in the 1960s, but did not take off until the early 2000s when the US Navy funded a major effort to develop the technology. From this effort, three major designs were developed; the University of Washington’s </a:t>
            </a:r>
            <a:r>
              <a:rPr lang="en-US" i="1"/>
              <a:t>Seaglider, </a:t>
            </a:r>
            <a:r>
              <a:rPr lang="en-US"/>
              <a:t> Scripps institute of Oceanography’s </a:t>
            </a:r>
            <a:r>
              <a:rPr lang="en-US" i="1"/>
              <a:t>Spray</a:t>
            </a:r>
            <a:r>
              <a:rPr lang="en-US"/>
              <a:t>, and Teledyne Webb’s </a:t>
            </a:r>
            <a:r>
              <a:rPr lang="en-US" i="1"/>
              <a:t>Slocum</a:t>
            </a:r>
            <a:r>
              <a:rPr lang="en-US"/>
              <a:t>.</a:t>
            </a:r>
            <a:endParaRPr/>
          </a:p>
          <a:p>
            <a:pPr marL="457200" marR="0" lvl="0" indent="-317500" algn="l" rtl="0">
              <a:lnSpc>
                <a:spcPct val="100000"/>
              </a:lnSpc>
              <a:spcBef>
                <a:spcPts val="1000"/>
              </a:spcBef>
              <a:spcAft>
                <a:spcPts val="0"/>
              </a:spcAft>
              <a:buSzPts val="1400"/>
              <a:buChar char="●"/>
            </a:pPr>
            <a:r>
              <a:rPr lang="en-US"/>
              <a:t>During this time, IOOS Regional Associations along with partners from both academia and across government, played a vital role in fielding and helping to develop this technology. These experiences gained IOOS valuable expertise with the technology and positioned us as a leader in the community. This was demonstrated in 2009 when Dr Glenn and his team at Rutgers University made the first Transatlantic crossing with a glider.</a:t>
            </a:r>
            <a:endParaRPr/>
          </a:p>
          <a:p>
            <a:pPr marL="457200" marR="0" lvl="0" indent="-317500" algn="l" rtl="0">
              <a:lnSpc>
                <a:spcPct val="100000"/>
              </a:lnSpc>
              <a:spcBef>
                <a:spcPts val="1000"/>
              </a:spcBef>
              <a:spcAft>
                <a:spcPts val="0"/>
              </a:spcAft>
              <a:buSzPts val="1400"/>
              <a:buChar char="●"/>
            </a:pPr>
            <a:r>
              <a:rPr lang="en-US"/>
              <a:t>Over the last decade, IOOS has continued to play a leadership role in the glider community. By bringing the US Glider community together through national meetings, developing the National Glider Data Assembly Center (NGDAC), and establishing the US Glider User Group (UG2); IOOS continues to drive the use and application of this technology forward. </a:t>
            </a:r>
            <a:endParaRPr/>
          </a:p>
          <a:p>
            <a:pPr marL="457200" marR="0" lvl="0" indent="-317500" algn="l" rtl="0">
              <a:lnSpc>
                <a:spcPct val="100000"/>
              </a:lnSpc>
              <a:spcBef>
                <a:spcPts val="1000"/>
              </a:spcBef>
              <a:spcAft>
                <a:spcPts val="0"/>
              </a:spcAft>
              <a:buSzPts val="1400"/>
              <a:buChar char="●"/>
            </a:pPr>
            <a:r>
              <a:rPr lang="en-US"/>
              <a:t>This work ensures that glider expertise from across Government, private sector, and academia is shared and promotes improvements to the technology and its applications. </a:t>
            </a:r>
            <a:endParaRPr/>
          </a:p>
          <a:p>
            <a:pPr marL="457200" marR="0" lvl="0" indent="0" algn="l" rtl="0">
              <a:lnSpc>
                <a:spcPct val="100000"/>
              </a:lnSpc>
              <a:spcBef>
                <a:spcPts val="1000"/>
              </a:spcBef>
              <a:spcAft>
                <a:spcPts val="0"/>
              </a:spcAft>
              <a:buNone/>
            </a:pPr>
            <a:endParaRPr/>
          </a:p>
          <a:p>
            <a:pPr marL="457200" marR="0" lvl="0" indent="0" algn="l" rtl="0">
              <a:lnSpc>
                <a:spcPct val="100000"/>
              </a:lnSpc>
              <a:spcBef>
                <a:spcPts val="0"/>
              </a:spcBef>
              <a:spcAft>
                <a:spcPts val="0"/>
              </a:spcAft>
              <a:buNone/>
            </a:pPr>
            <a:endParaRPr/>
          </a:p>
          <a:p>
            <a:pPr marL="457200" marR="0" lvl="0" indent="0" algn="l" rtl="0">
              <a:lnSpc>
                <a:spcPct val="100000"/>
              </a:lnSpc>
              <a:spcBef>
                <a:spcPts val="0"/>
              </a:spcBef>
              <a:spcAft>
                <a:spcPts val="0"/>
              </a:spcAft>
              <a:buNone/>
            </a:pPr>
            <a:endParaRPr/>
          </a:p>
          <a:p>
            <a:pPr marL="457200" marR="0" lvl="0" indent="0" algn="l" rtl="0">
              <a:lnSpc>
                <a:spcPct val="100000"/>
              </a:lnSpc>
              <a:spcBef>
                <a:spcPts val="0"/>
              </a:spcBef>
              <a:spcAft>
                <a:spcPts val="0"/>
              </a:spcAft>
              <a:buNone/>
            </a:pPr>
            <a:endParaRPr/>
          </a:p>
          <a:p>
            <a:pPr marL="457200" marR="0" lvl="0" indent="0" algn="l" rtl="0">
              <a:lnSpc>
                <a:spcPct val="100000"/>
              </a:lnSpc>
              <a:spcBef>
                <a:spcPts val="0"/>
              </a:spcBef>
              <a:spcAft>
                <a:spcPts val="0"/>
              </a:spcAft>
              <a:buNone/>
            </a:pPr>
            <a:endParaRPr/>
          </a:p>
          <a:p>
            <a:pPr marL="457200" marR="0" lvl="0" indent="0" algn="l" rtl="0">
              <a:lnSpc>
                <a:spcPct val="100000"/>
              </a:lnSpc>
              <a:spcBef>
                <a:spcPts val="0"/>
              </a:spcBef>
              <a:spcAft>
                <a:spcPts val="0"/>
              </a:spcAft>
              <a:buNone/>
            </a:pPr>
            <a:endParaRPr/>
          </a:p>
        </p:txBody>
      </p:sp>
      <p:sp>
        <p:nvSpPr>
          <p:cNvPr id="153" name="Google Shape;153;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6</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00000"/>
              </a:lnSpc>
              <a:spcBef>
                <a:spcPts val="0"/>
              </a:spcBef>
              <a:spcAft>
                <a:spcPts val="0"/>
              </a:spcAft>
              <a:buSzPts val="1400"/>
              <a:buChar char="●"/>
            </a:pPr>
            <a:r>
              <a:rPr lang="en-US"/>
              <a:t>This expertise spans a vast range of partners. </a:t>
            </a:r>
            <a:endParaRPr sz="1200" b="0" i="0" u="none" strike="noStrike" cap="none">
              <a:solidFill>
                <a:schemeClr val="dk1"/>
              </a:solidFill>
              <a:latin typeface="Calibri"/>
              <a:ea typeface="Calibri"/>
              <a:cs typeface="Calibri"/>
              <a:sym typeface="Calibri"/>
            </a:endParaRPr>
          </a:p>
        </p:txBody>
      </p:sp>
      <p:sp>
        <p:nvSpPr>
          <p:cNvPr id="162" name="Google Shape;16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5f36f713e_2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g55f36f713e_2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55f36f713e_2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200" b="0" i="0" u="none" strike="noStrike" cap="none">
              <a:solidFill>
                <a:schemeClr val="dk1"/>
              </a:solidFill>
              <a:latin typeface="Calibri"/>
              <a:ea typeface="Calibri"/>
              <a:cs typeface="Calibri"/>
              <a:sym typeface="Calibri"/>
            </a:endParaRPr>
          </a:p>
        </p:txBody>
      </p:sp>
      <p:sp>
        <p:nvSpPr>
          <p:cNvPr id="185" name="Google Shape;185;g55f36f713e_2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914400" y="2514600"/>
            <a:ext cx="6705600" cy="7620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L="914400" marR="0" lvl="1" indent="-228600"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Rockwell"/>
                <a:ea typeface="Rockwell"/>
                <a:cs typeface="Rockwell"/>
                <a:sym typeface="Rockwel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12" name="Google Shape;12;p2"/>
          <p:cNvSpPr txBox="1">
            <a:spLocks noGrp="1"/>
          </p:cNvSpPr>
          <p:nvPr>
            <p:ph type="body" idx="2"/>
          </p:nvPr>
        </p:nvSpPr>
        <p:spPr>
          <a:xfrm>
            <a:off x="914400" y="3276600"/>
            <a:ext cx="6705600" cy="4572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400"/>
              </a:spcBef>
              <a:spcAft>
                <a:spcPts val="0"/>
              </a:spcAft>
              <a:buClr>
                <a:srgbClr val="187F9F"/>
              </a:buClr>
              <a:buSzPts val="2000"/>
              <a:buFont typeface="Arial"/>
              <a:buNone/>
              <a:defRPr sz="2000" b="0" i="0" u="none" strike="noStrike" cap="none">
                <a:solidFill>
                  <a:srgbClr val="187F9F"/>
                </a:solidFill>
                <a:latin typeface="Rockwell"/>
                <a:ea typeface="Rockwell"/>
                <a:cs typeface="Rockwell"/>
                <a:sym typeface="Rockwel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Rockwell"/>
                <a:ea typeface="Rockwell"/>
                <a:cs typeface="Rockwell"/>
                <a:sym typeface="Rockwel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Rockwell"/>
                <a:ea typeface="Rockwell"/>
                <a:cs typeface="Rockwell"/>
                <a:sym typeface="Rockwel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12"/>
          <p:cNvSpPr txBox="1">
            <a:spLocks noGrp="1"/>
          </p:cNvSpPr>
          <p:nvPr>
            <p:ph type="ctrTitle"/>
          </p:nvPr>
        </p:nvSpPr>
        <p:spPr>
          <a:xfrm>
            <a:off x="685800" y="2130425"/>
            <a:ext cx="7772400" cy="14700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2"/>
              </a:buClr>
              <a:buSzPts val="2800"/>
              <a:buFont typeface="Rockwell"/>
              <a:buNone/>
              <a:defRPr sz="28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48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R="0" lvl="1"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2pPr>
            <a:lvl3pPr marR="0" lvl="2" algn="ctr" rtl="0">
              <a:lnSpc>
                <a:spcPct val="100000"/>
              </a:lnSpc>
              <a:spcBef>
                <a:spcPts val="360"/>
              </a:spcBef>
              <a:spcAft>
                <a:spcPts val="0"/>
              </a:spcAft>
              <a:buClr>
                <a:srgbClr val="888888"/>
              </a:buClr>
              <a:buSzPts val="1800"/>
              <a:buFont typeface="Courier New"/>
              <a:buNone/>
              <a:defRPr sz="1800" b="0" i="0" u="none" strike="noStrike" cap="none">
                <a:solidFill>
                  <a:srgbClr val="888888"/>
                </a:solidFill>
                <a:latin typeface="Century Gothic"/>
                <a:ea typeface="Century Gothic"/>
                <a:cs typeface="Century Gothic"/>
                <a:sym typeface="Century Gothic"/>
              </a:defRPr>
            </a:lvl3pPr>
            <a:lvl4pPr marR="0" lvl="3"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4pPr>
            <a:lvl5pPr marR="0" lvl="4" algn="ctr"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entury Gothic"/>
                <a:ea typeface="Century Gothic"/>
                <a:cs typeface="Century Gothic"/>
                <a:sym typeface="Century Gothic"/>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9pPr>
          </a:lstStyle>
          <a:p>
            <a:endParaRPr/>
          </a:p>
        </p:txBody>
      </p:sp>
      <p:sp>
        <p:nvSpPr>
          <p:cNvPr id="46" name="Google Shape;46;p12"/>
          <p:cNvSpPr txBox="1">
            <a:spLocks noGrp="1"/>
          </p:cNvSpPr>
          <p:nvPr>
            <p:ph type="ftr" idx="11"/>
          </p:nvPr>
        </p:nvSpPr>
        <p:spPr>
          <a:xfrm>
            <a:off x="1600200" y="6356350"/>
            <a:ext cx="53340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7" name="Google Shape;47;p12"/>
          <p:cNvSpPr txBox="1"/>
          <p:nvPr/>
        </p:nvSpPr>
        <p:spPr>
          <a:xfrm>
            <a:off x="4354" y="17417"/>
            <a:ext cx="9139646" cy="59218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Rockwell"/>
              <a:buNone/>
            </a:pPr>
            <a:r>
              <a:rPr lang="en-US" sz="3200" b="0" i="0" u="none" strike="noStrike" cap="none">
                <a:solidFill>
                  <a:schemeClr val="lt1"/>
                </a:solidFill>
                <a:latin typeface="Rockwell"/>
                <a:ea typeface="Rockwell"/>
                <a:cs typeface="Rockwell"/>
                <a:sym typeface="Rockwell"/>
              </a:rPr>
              <a:t>Click to edit Master title style</a:t>
            </a:r>
            <a:endParaRPr sz="3200" b="0" i="0" u="none" strike="noStrike" cap="none">
              <a:solidFill>
                <a:schemeClr val="lt1"/>
              </a:solidFill>
              <a:latin typeface="Rockwell"/>
              <a:ea typeface="Rockwell"/>
              <a:cs typeface="Rockwell"/>
              <a:sym typeface="Rockwell"/>
            </a:endParaRPr>
          </a:p>
        </p:txBody>
      </p:sp>
      <p:sp>
        <p:nvSpPr>
          <p:cNvPr id="48" name="Google Shape;48;p12"/>
          <p:cNvSpPr txBox="1">
            <a:spLocks noGrp="1"/>
          </p:cNvSpPr>
          <p:nvPr>
            <p:ph type="sldNum" idx="12"/>
          </p:nvPr>
        </p:nvSpPr>
        <p:spPr>
          <a:xfrm>
            <a:off x="457200" y="6356350"/>
            <a:ext cx="762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4354" y="17417"/>
            <a:ext cx="9139646" cy="59218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1" name="Google Shape;51;p13"/>
          <p:cNvSpPr txBox="1">
            <a:spLocks noGrp="1"/>
          </p:cNvSpPr>
          <p:nvPr>
            <p:ph type="body" idx="1"/>
          </p:nvPr>
        </p:nvSpPr>
        <p:spPr>
          <a:xfrm>
            <a:off x="457200" y="1535113"/>
            <a:ext cx="4040188"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2"/>
              </a:buClr>
              <a:buSzPts val="2400"/>
              <a:buFont typeface="Arial"/>
              <a:buNone/>
              <a:defRPr sz="2400" b="1" i="0" u="none" strike="noStrike" cap="none">
                <a:solidFill>
                  <a:schemeClr val="dk2"/>
                </a:solidFill>
                <a:latin typeface="Century Gothic"/>
                <a:ea typeface="Century Gothic"/>
                <a:cs typeface="Century Gothic"/>
                <a:sym typeface="Century Gothic"/>
              </a:defRPr>
            </a:lvl1pPr>
            <a:lvl2pPr marL="914400" marR="0" lvl="1" indent="-228600" algn="l" rtl="0">
              <a:lnSpc>
                <a:spcPct val="100000"/>
              </a:lnSpc>
              <a:spcBef>
                <a:spcPts val="400"/>
              </a:spcBef>
              <a:spcAft>
                <a:spcPts val="0"/>
              </a:spcAft>
              <a:buClr>
                <a:schemeClr val="dk2"/>
              </a:buClr>
              <a:buSzPts val="2000"/>
              <a:buFont typeface="Arial"/>
              <a:buNone/>
              <a:defRPr sz="2000" b="1" i="0" u="none" strike="noStrike" cap="none">
                <a:solidFill>
                  <a:schemeClr val="dk2"/>
                </a:solidFill>
                <a:latin typeface="Century Gothic"/>
                <a:ea typeface="Century Gothic"/>
                <a:cs typeface="Century Gothic"/>
                <a:sym typeface="Century Gothic"/>
              </a:defRPr>
            </a:lvl2pPr>
            <a:lvl3pPr marL="1371600" marR="0" lvl="2" indent="-228600" algn="l" rtl="0">
              <a:lnSpc>
                <a:spcPct val="100000"/>
              </a:lnSpc>
              <a:spcBef>
                <a:spcPts val="360"/>
              </a:spcBef>
              <a:spcAft>
                <a:spcPts val="0"/>
              </a:spcAft>
              <a:buClr>
                <a:schemeClr val="dk2"/>
              </a:buClr>
              <a:buSzPts val="1800"/>
              <a:buFont typeface="Courier New"/>
              <a:buNone/>
              <a:defRPr sz="1800" b="1" i="0" u="none" strike="noStrike" cap="none">
                <a:solidFill>
                  <a:schemeClr val="dk2"/>
                </a:solidFill>
                <a:latin typeface="Century Gothic"/>
                <a:ea typeface="Century Gothic"/>
                <a:cs typeface="Century Gothic"/>
                <a:sym typeface="Century Gothic"/>
              </a:defRPr>
            </a:lvl3pPr>
            <a:lvl4pPr marL="1828800" marR="0" lvl="3" indent="-228600" algn="l" rtl="0">
              <a:lnSpc>
                <a:spcPct val="100000"/>
              </a:lnSpc>
              <a:spcBef>
                <a:spcPts val="320"/>
              </a:spcBef>
              <a:spcAft>
                <a:spcPts val="0"/>
              </a:spcAft>
              <a:buClr>
                <a:schemeClr val="dk2"/>
              </a:buClr>
              <a:buSzPts val="1600"/>
              <a:buFont typeface="Arial"/>
              <a:buNone/>
              <a:defRPr sz="1600" b="1" i="0" u="none" strike="noStrike" cap="none">
                <a:solidFill>
                  <a:schemeClr val="dk2"/>
                </a:solidFill>
                <a:latin typeface="Century Gothic"/>
                <a:ea typeface="Century Gothic"/>
                <a:cs typeface="Century Gothic"/>
                <a:sym typeface="Century Gothic"/>
              </a:defRPr>
            </a:lvl4pPr>
            <a:lvl5pPr marL="2286000" marR="0" lvl="4" indent="-228600" algn="l" rtl="0">
              <a:lnSpc>
                <a:spcPct val="100000"/>
              </a:lnSpc>
              <a:spcBef>
                <a:spcPts val="320"/>
              </a:spcBef>
              <a:spcAft>
                <a:spcPts val="0"/>
              </a:spcAft>
              <a:buClr>
                <a:schemeClr val="dk2"/>
              </a:buClr>
              <a:buSzPts val="1600"/>
              <a:buFont typeface="Arial"/>
              <a:buNone/>
              <a:defRPr sz="1600" b="1" i="0" u="none" strike="noStrike" cap="none">
                <a:solidFill>
                  <a:schemeClr val="dk2"/>
                </a:solidFill>
                <a:latin typeface="Century Gothic"/>
                <a:ea typeface="Century Gothic"/>
                <a:cs typeface="Century Gothic"/>
                <a:sym typeface="Century Gothic"/>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52" name="Google Shape;52;p13"/>
          <p:cNvSpPr txBox="1">
            <a:spLocks noGrp="1"/>
          </p:cNvSpPr>
          <p:nvPr>
            <p:ph type="body" idx="2"/>
          </p:nvPr>
        </p:nvSpPr>
        <p:spPr>
          <a:xfrm>
            <a:off x="457200" y="2174875"/>
            <a:ext cx="4040188" cy="395128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8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L="914400" marR="0" lvl="1"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2"/>
              </a:buClr>
              <a:buSzPts val="1800"/>
              <a:buFont typeface="Courier New"/>
              <a:buChar char="o"/>
              <a:defRPr sz="1800" b="0" i="0" u="none" strike="noStrike" cap="none">
                <a:solidFill>
                  <a:schemeClr val="dk2"/>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53" name="Google Shape;53;p13"/>
          <p:cNvSpPr txBox="1">
            <a:spLocks noGrp="1"/>
          </p:cNvSpPr>
          <p:nvPr>
            <p:ph type="body" idx="3"/>
          </p:nvPr>
        </p:nvSpPr>
        <p:spPr>
          <a:xfrm>
            <a:off x="4645025" y="1535113"/>
            <a:ext cx="4041775" cy="639762"/>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2"/>
              </a:buClr>
              <a:buSzPts val="2400"/>
              <a:buFont typeface="Arial"/>
              <a:buNone/>
              <a:defRPr sz="2400" b="1" i="0" u="none" strike="noStrike" cap="none">
                <a:solidFill>
                  <a:schemeClr val="dk2"/>
                </a:solidFill>
                <a:latin typeface="Century Gothic"/>
                <a:ea typeface="Century Gothic"/>
                <a:cs typeface="Century Gothic"/>
                <a:sym typeface="Century Gothic"/>
              </a:defRPr>
            </a:lvl1pPr>
            <a:lvl2pPr marL="914400" marR="0" lvl="1" indent="-228600" algn="l" rtl="0">
              <a:lnSpc>
                <a:spcPct val="100000"/>
              </a:lnSpc>
              <a:spcBef>
                <a:spcPts val="400"/>
              </a:spcBef>
              <a:spcAft>
                <a:spcPts val="0"/>
              </a:spcAft>
              <a:buClr>
                <a:schemeClr val="dk2"/>
              </a:buClr>
              <a:buSzPts val="2000"/>
              <a:buFont typeface="Arial"/>
              <a:buNone/>
              <a:defRPr sz="2000" b="1" i="0" u="none" strike="noStrike" cap="none">
                <a:solidFill>
                  <a:schemeClr val="dk2"/>
                </a:solidFill>
                <a:latin typeface="Century Gothic"/>
                <a:ea typeface="Century Gothic"/>
                <a:cs typeface="Century Gothic"/>
                <a:sym typeface="Century Gothic"/>
              </a:defRPr>
            </a:lvl2pPr>
            <a:lvl3pPr marL="1371600" marR="0" lvl="2" indent="-228600" algn="l" rtl="0">
              <a:lnSpc>
                <a:spcPct val="100000"/>
              </a:lnSpc>
              <a:spcBef>
                <a:spcPts val="360"/>
              </a:spcBef>
              <a:spcAft>
                <a:spcPts val="0"/>
              </a:spcAft>
              <a:buClr>
                <a:schemeClr val="dk2"/>
              </a:buClr>
              <a:buSzPts val="1800"/>
              <a:buFont typeface="Courier New"/>
              <a:buNone/>
              <a:defRPr sz="1800" b="1" i="0" u="none" strike="noStrike" cap="none">
                <a:solidFill>
                  <a:schemeClr val="dk2"/>
                </a:solidFill>
                <a:latin typeface="Century Gothic"/>
                <a:ea typeface="Century Gothic"/>
                <a:cs typeface="Century Gothic"/>
                <a:sym typeface="Century Gothic"/>
              </a:defRPr>
            </a:lvl3pPr>
            <a:lvl4pPr marL="1828800" marR="0" lvl="3" indent="-228600" algn="l" rtl="0">
              <a:lnSpc>
                <a:spcPct val="100000"/>
              </a:lnSpc>
              <a:spcBef>
                <a:spcPts val="320"/>
              </a:spcBef>
              <a:spcAft>
                <a:spcPts val="0"/>
              </a:spcAft>
              <a:buClr>
                <a:schemeClr val="dk2"/>
              </a:buClr>
              <a:buSzPts val="1600"/>
              <a:buFont typeface="Arial"/>
              <a:buNone/>
              <a:defRPr sz="1600" b="1" i="0" u="none" strike="noStrike" cap="none">
                <a:solidFill>
                  <a:schemeClr val="dk2"/>
                </a:solidFill>
                <a:latin typeface="Century Gothic"/>
                <a:ea typeface="Century Gothic"/>
                <a:cs typeface="Century Gothic"/>
                <a:sym typeface="Century Gothic"/>
              </a:defRPr>
            </a:lvl4pPr>
            <a:lvl5pPr marL="2286000" marR="0" lvl="4" indent="-228600" algn="l" rtl="0">
              <a:lnSpc>
                <a:spcPct val="100000"/>
              </a:lnSpc>
              <a:spcBef>
                <a:spcPts val="320"/>
              </a:spcBef>
              <a:spcAft>
                <a:spcPts val="0"/>
              </a:spcAft>
              <a:buClr>
                <a:schemeClr val="dk2"/>
              </a:buClr>
              <a:buSzPts val="1600"/>
              <a:buFont typeface="Arial"/>
              <a:buNone/>
              <a:defRPr sz="1600" b="1" i="0" u="none" strike="noStrike" cap="none">
                <a:solidFill>
                  <a:schemeClr val="dk2"/>
                </a:solidFill>
                <a:latin typeface="Century Gothic"/>
                <a:ea typeface="Century Gothic"/>
                <a:cs typeface="Century Gothic"/>
                <a:sym typeface="Century Gothic"/>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entury Gothic"/>
                <a:ea typeface="Century Gothic"/>
                <a:cs typeface="Century Gothic"/>
                <a:sym typeface="Century Gothic"/>
              </a:defRPr>
            </a:lvl9pPr>
          </a:lstStyle>
          <a:p>
            <a:endParaRPr/>
          </a:p>
        </p:txBody>
      </p:sp>
      <p:sp>
        <p:nvSpPr>
          <p:cNvPr id="54" name="Google Shape;54;p13"/>
          <p:cNvSpPr txBox="1">
            <a:spLocks noGrp="1"/>
          </p:cNvSpPr>
          <p:nvPr>
            <p:ph type="body" idx="4"/>
          </p:nvPr>
        </p:nvSpPr>
        <p:spPr>
          <a:xfrm>
            <a:off x="4645025" y="2174875"/>
            <a:ext cx="4041775" cy="3951288"/>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8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L="914400" marR="0" lvl="1"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2"/>
              </a:buClr>
              <a:buSzPts val="1800"/>
              <a:buFont typeface="Courier New"/>
              <a:buChar char="o"/>
              <a:defRPr sz="1800" b="0" i="0" u="none" strike="noStrike" cap="none">
                <a:solidFill>
                  <a:schemeClr val="dk2"/>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55" name="Google Shape;55;p13"/>
          <p:cNvSpPr txBox="1">
            <a:spLocks noGrp="1"/>
          </p:cNvSpPr>
          <p:nvPr>
            <p:ph type="ftr" idx="11"/>
          </p:nvPr>
        </p:nvSpPr>
        <p:spPr>
          <a:xfrm>
            <a:off x="1600200" y="6356350"/>
            <a:ext cx="53340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6" name="Google Shape;56;p13"/>
          <p:cNvSpPr txBox="1">
            <a:spLocks noGrp="1"/>
          </p:cNvSpPr>
          <p:nvPr>
            <p:ph type="sldNum" idx="12"/>
          </p:nvPr>
        </p:nvSpPr>
        <p:spPr>
          <a:xfrm>
            <a:off x="457200" y="6356350"/>
            <a:ext cx="762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457200" y="609600"/>
            <a:ext cx="3008313" cy="8255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000"/>
              <a:buFont typeface="Rockwell"/>
              <a:buNone/>
              <a:defRPr sz="2000" b="1"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9" name="Google Shape;59;p14"/>
          <p:cNvSpPr txBox="1">
            <a:spLocks noGrp="1"/>
          </p:cNvSpPr>
          <p:nvPr>
            <p:ph type="body" idx="1"/>
          </p:nvPr>
        </p:nvSpPr>
        <p:spPr>
          <a:xfrm>
            <a:off x="3575050" y="609600"/>
            <a:ext cx="5111750" cy="55165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dk2"/>
              </a:buClr>
              <a:buSzPts val="2800"/>
              <a:buFont typeface="Arial"/>
              <a:buNone/>
              <a:defRPr sz="2800" b="0" i="0" u="none" strike="noStrike" cap="none">
                <a:solidFill>
                  <a:schemeClr val="dk2"/>
                </a:solidFill>
                <a:latin typeface="Century Gothic"/>
                <a:ea typeface="Century Gothic"/>
                <a:cs typeface="Century Gothic"/>
                <a:sym typeface="Century Gothic"/>
              </a:defRPr>
            </a:lvl1pPr>
            <a:lvl2pPr marL="914400" marR="0" lvl="1" indent="-381000" algn="l" rtl="0">
              <a:lnSpc>
                <a:spcPct val="100000"/>
              </a:lnSpc>
              <a:spcBef>
                <a:spcPts val="480"/>
              </a:spcBef>
              <a:spcAft>
                <a:spcPts val="0"/>
              </a:spcAft>
              <a:buClr>
                <a:schemeClr val="dk2"/>
              </a:buClr>
              <a:buSzPts val="2400"/>
              <a:buFont typeface="Arial"/>
              <a:buChar char="•"/>
              <a:defRPr sz="2400" b="0" i="0" u="none" strike="noStrike" cap="none">
                <a:solidFill>
                  <a:schemeClr val="dk2"/>
                </a:solidFill>
                <a:latin typeface="Century Gothic"/>
                <a:ea typeface="Century Gothic"/>
                <a:cs typeface="Century Gothic"/>
                <a:sym typeface="Century Gothic"/>
              </a:defRPr>
            </a:lvl2pPr>
            <a:lvl3pPr marL="1371600" marR="0" lvl="2" indent="-355600" algn="l" rtl="0">
              <a:lnSpc>
                <a:spcPct val="100000"/>
              </a:lnSpc>
              <a:spcBef>
                <a:spcPts val="400"/>
              </a:spcBef>
              <a:spcAft>
                <a:spcPts val="0"/>
              </a:spcAft>
              <a:buClr>
                <a:schemeClr val="dk2"/>
              </a:buClr>
              <a:buSzPts val="2000"/>
              <a:buFont typeface="Courier New"/>
              <a:buChar char="o"/>
              <a:defRPr sz="2000" b="0" i="0" u="none" strike="noStrike" cap="none">
                <a:solidFill>
                  <a:schemeClr val="dk2"/>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0" name="Google Shape;60;p14"/>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2"/>
              </a:buClr>
              <a:buSzPts val="1400"/>
              <a:buFont typeface="Arial"/>
              <a:buNone/>
              <a:defRPr sz="1400" b="0" i="0" u="none" strike="noStrike" cap="none">
                <a:solidFill>
                  <a:schemeClr val="dk2"/>
                </a:solidFill>
                <a:latin typeface="Century Gothic"/>
                <a:ea typeface="Century Gothic"/>
                <a:cs typeface="Century Gothic"/>
                <a:sym typeface="Century Gothic"/>
              </a:defRPr>
            </a:lvl1pPr>
            <a:lvl2pPr marL="914400" marR="0" lvl="1" indent="-228600" algn="l" rtl="0">
              <a:lnSpc>
                <a:spcPct val="100000"/>
              </a:lnSpc>
              <a:spcBef>
                <a:spcPts val="240"/>
              </a:spcBef>
              <a:spcAft>
                <a:spcPts val="0"/>
              </a:spcAft>
              <a:buClr>
                <a:schemeClr val="dk2"/>
              </a:buClr>
              <a:buSzPts val="1200"/>
              <a:buFont typeface="Arial"/>
              <a:buNone/>
              <a:defRPr sz="12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00000"/>
              </a:lnSpc>
              <a:spcBef>
                <a:spcPts val="200"/>
              </a:spcBef>
              <a:spcAft>
                <a:spcPts val="0"/>
              </a:spcAft>
              <a:buClr>
                <a:schemeClr val="dk2"/>
              </a:buClr>
              <a:buSzPts val="1000"/>
              <a:buFont typeface="Courier New"/>
              <a:buNone/>
              <a:defRPr sz="10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00000"/>
              </a:lnSpc>
              <a:spcBef>
                <a:spcPts val="18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100000"/>
              </a:lnSpc>
              <a:spcBef>
                <a:spcPts val="18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61" name="Google Shape;61;p14"/>
          <p:cNvSpPr txBox="1">
            <a:spLocks noGrp="1"/>
          </p:cNvSpPr>
          <p:nvPr>
            <p:ph type="ftr" idx="11"/>
          </p:nvPr>
        </p:nvSpPr>
        <p:spPr>
          <a:xfrm>
            <a:off x="1600200" y="6356350"/>
            <a:ext cx="53340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2" name="Google Shape;62;p14"/>
          <p:cNvSpPr txBox="1">
            <a:spLocks noGrp="1"/>
          </p:cNvSpPr>
          <p:nvPr>
            <p:ph type="sldNum" idx="12"/>
          </p:nvPr>
        </p:nvSpPr>
        <p:spPr>
          <a:xfrm>
            <a:off x="457200" y="6356350"/>
            <a:ext cx="762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000"/>
              <a:buFont typeface="Rockwell"/>
              <a:buNone/>
              <a:defRPr sz="2000" b="1"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15"/>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lnSpc>
                <a:spcPct val="100000"/>
              </a:lnSpc>
              <a:spcBef>
                <a:spcPts val="560"/>
              </a:spcBef>
              <a:spcAft>
                <a:spcPts val="0"/>
              </a:spcAft>
              <a:buClr>
                <a:schemeClr val="dk2"/>
              </a:buClr>
              <a:buSzPts val="2800"/>
              <a:buFont typeface="Arial"/>
              <a:buNone/>
              <a:defRPr sz="2800" b="0" i="0" u="none" strike="noStrike" cap="none">
                <a:solidFill>
                  <a:schemeClr val="dk2"/>
                </a:solidFill>
                <a:latin typeface="Century Gothic"/>
                <a:ea typeface="Century Gothic"/>
                <a:cs typeface="Century Gothic"/>
                <a:sym typeface="Century Gothic"/>
              </a:defRPr>
            </a:lvl1pPr>
            <a:lvl2pPr marR="0" lvl="1" algn="l" rtl="0">
              <a:lnSpc>
                <a:spcPct val="100000"/>
              </a:lnSpc>
              <a:spcBef>
                <a:spcPts val="560"/>
              </a:spcBef>
              <a:spcAft>
                <a:spcPts val="0"/>
              </a:spcAft>
              <a:buClr>
                <a:schemeClr val="dk2"/>
              </a:buClr>
              <a:buSzPts val="2800"/>
              <a:buFont typeface="Arial"/>
              <a:buNone/>
              <a:defRPr sz="2800" b="0" i="0" u="none" strike="noStrike" cap="none">
                <a:solidFill>
                  <a:schemeClr val="dk2"/>
                </a:solidFill>
                <a:latin typeface="Century Gothic"/>
                <a:ea typeface="Century Gothic"/>
                <a:cs typeface="Century Gothic"/>
                <a:sym typeface="Century Gothic"/>
              </a:defRPr>
            </a:lvl2pPr>
            <a:lvl3pPr marR="0" lvl="2" algn="l" rtl="0">
              <a:lnSpc>
                <a:spcPct val="100000"/>
              </a:lnSpc>
              <a:spcBef>
                <a:spcPts val="480"/>
              </a:spcBef>
              <a:spcAft>
                <a:spcPts val="0"/>
              </a:spcAft>
              <a:buClr>
                <a:schemeClr val="dk2"/>
              </a:buClr>
              <a:buSzPts val="2400"/>
              <a:buFont typeface="Courier New"/>
              <a:buNone/>
              <a:defRPr sz="2400" b="0" i="0" u="none" strike="noStrike" cap="none">
                <a:solidFill>
                  <a:schemeClr val="dk2"/>
                </a:solidFill>
                <a:latin typeface="Century Gothic"/>
                <a:ea typeface="Century Gothic"/>
                <a:cs typeface="Century Gothic"/>
                <a:sym typeface="Century Gothic"/>
              </a:defRPr>
            </a:lvl3pPr>
            <a:lvl4pPr marR="0" lvl="3" algn="l" rtl="0">
              <a:lnSpc>
                <a:spcPct val="100000"/>
              </a:lnSpc>
              <a:spcBef>
                <a:spcPts val="400"/>
              </a:spcBef>
              <a:spcAft>
                <a:spcPts val="0"/>
              </a:spcAft>
              <a:buClr>
                <a:schemeClr val="dk2"/>
              </a:buClr>
              <a:buSzPts val="2000"/>
              <a:buFont typeface="Arial"/>
              <a:buNone/>
              <a:defRPr sz="2000" b="0" i="0" u="none" strike="noStrike" cap="none">
                <a:solidFill>
                  <a:schemeClr val="dk2"/>
                </a:solidFill>
                <a:latin typeface="Century Gothic"/>
                <a:ea typeface="Century Gothic"/>
                <a:cs typeface="Century Gothic"/>
                <a:sym typeface="Century Gothic"/>
              </a:defRPr>
            </a:lvl4pPr>
            <a:lvl5pPr marR="0" lvl="4" algn="l" rtl="0">
              <a:lnSpc>
                <a:spcPct val="100000"/>
              </a:lnSpc>
              <a:spcBef>
                <a:spcPts val="400"/>
              </a:spcBef>
              <a:spcAft>
                <a:spcPts val="0"/>
              </a:spcAft>
              <a:buClr>
                <a:schemeClr val="dk2"/>
              </a:buClr>
              <a:buSzPts val="2000"/>
              <a:buFont typeface="Arial"/>
              <a:buNone/>
              <a:defRPr sz="2000" b="0" i="0" u="none" strike="noStrike" cap="none">
                <a:solidFill>
                  <a:schemeClr val="dk2"/>
                </a:solidFill>
                <a:latin typeface="Century Gothic"/>
                <a:ea typeface="Century Gothic"/>
                <a:cs typeface="Century Gothic"/>
                <a:sym typeface="Century Gothic"/>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6" name="Google Shape;66;p15"/>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2"/>
              </a:buClr>
              <a:buSzPts val="1400"/>
              <a:buFont typeface="Arial"/>
              <a:buNone/>
              <a:defRPr sz="1400" b="0" i="0" u="none" strike="noStrike" cap="none">
                <a:solidFill>
                  <a:schemeClr val="dk2"/>
                </a:solidFill>
                <a:latin typeface="Century Gothic"/>
                <a:ea typeface="Century Gothic"/>
                <a:cs typeface="Century Gothic"/>
                <a:sym typeface="Century Gothic"/>
              </a:defRPr>
            </a:lvl1pPr>
            <a:lvl2pPr marL="914400" marR="0" lvl="1" indent="-228600" algn="l" rtl="0">
              <a:lnSpc>
                <a:spcPct val="100000"/>
              </a:lnSpc>
              <a:spcBef>
                <a:spcPts val="240"/>
              </a:spcBef>
              <a:spcAft>
                <a:spcPts val="0"/>
              </a:spcAft>
              <a:buClr>
                <a:schemeClr val="dk2"/>
              </a:buClr>
              <a:buSzPts val="1200"/>
              <a:buFont typeface="Arial"/>
              <a:buNone/>
              <a:defRPr sz="12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00000"/>
              </a:lnSpc>
              <a:spcBef>
                <a:spcPts val="200"/>
              </a:spcBef>
              <a:spcAft>
                <a:spcPts val="0"/>
              </a:spcAft>
              <a:buClr>
                <a:schemeClr val="dk2"/>
              </a:buClr>
              <a:buSzPts val="1000"/>
              <a:buFont typeface="Courier New"/>
              <a:buNone/>
              <a:defRPr sz="10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00000"/>
              </a:lnSpc>
              <a:spcBef>
                <a:spcPts val="18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100000"/>
              </a:lnSpc>
              <a:spcBef>
                <a:spcPts val="180"/>
              </a:spcBef>
              <a:spcAft>
                <a:spcPts val="0"/>
              </a:spcAft>
              <a:buClr>
                <a:schemeClr val="dk2"/>
              </a:buClr>
              <a:buSzPts val="900"/>
              <a:buFont typeface="Arial"/>
              <a:buNone/>
              <a:defRPr sz="900" b="0" i="0" u="none" strike="noStrike" cap="none">
                <a:solidFill>
                  <a:schemeClr val="dk2"/>
                </a:solidFill>
                <a:latin typeface="Century Gothic"/>
                <a:ea typeface="Century Gothic"/>
                <a:cs typeface="Century Gothic"/>
                <a:sym typeface="Century Gothic"/>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entury Gothic"/>
                <a:ea typeface="Century Gothic"/>
                <a:cs typeface="Century Gothic"/>
                <a:sym typeface="Century Gothic"/>
              </a:defRPr>
            </a:lvl9pPr>
          </a:lstStyle>
          <a:p>
            <a:endParaRPr/>
          </a:p>
        </p:txBody>
      </p:sp>
      <p:sp>
        <p:nvSpPr>
          <p:cNvPr id="67" name="Google Shape;67;p15"/>
          <p:cNvSpPr txBox="1">
            <a:spLocks noGrp="1"/>
          </p:cNvSpPr>
          <p:nvPr>
            <p:ph type="ftr" idx="11"/>
          </p:nvPr>
        </p:nvSpPr>
        <p:spPr>
          <a:xfrm>
            <a:off x="1600200" y="6356350"/>
            <a:ext cx="53340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68" name="Google Shape;68;p15"/>
          <p:cNvSpPr txBox="1">
            <a:spLocks noGrp="1"/>
          </p:cNvSpPr>
          <p:nvPr>
            <p:ph type="sldNum" idx="12"/>
          </p:nvPr>
        </p:nvSpPr>
        <p:spPr>
          <a:xfrm>
            <a:off x="457200" y="6356350"/>
            <a:ext cx="762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354" y="17417"/>
            <a:ext cx="9139646" cy="59218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16"/>
          <p:cNvSpPr txBox="1">
            <a:spLocks noGrp="1"/>
          </p:cNvSpPr>
          <p:nvPr>
            <p:ph type="body" idx="1"/>
          </p:nvPr>
        </p:nvSpPr>
        <p:spPr>
          <a:xfrm rot="5400000">
            <a:off x="1943100" y="-495299"/>
            <a:ext cx="5257800" cy="82296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8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L="914400" marR="0" lvl="1"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2"/>
              </a:buClr>
              <a:buSzPts val="1800"/>
              <a:buFont typeface="Courier New"/>
              <a:buChar char="o"/>
              <a:defRPr sz="1800" b="0" i="0" u="none" strike="noStrike" cap="none">
                <a:solidFill>
                  <a:schemeClr val="dk2"/>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2" name="Google Shape;72;p16"/>
          <p:cNvSpPr txBox="1">
            <a:spLocks noGrp="1"/>
          </p:cNvSpPr>
          <p:nvPr>
            <p:ph type="ftr" idx="11"/>
          </p:nvPr>
        </p:nvSpPr>
        <p:spPr>
          <a:xfrm>
            <a:off x="1600200" y="6356350"/>
            <a:ext cx="53340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3" name="Google Shape;73;p16"/>
          <p:cNvSpPr txBox="1">
            <a:spLocks noGrp="1"/>
          </p:cNvSpPr>
          <p:nvPr>
            <p:ph type="sldNum" idx="12"/>
          </p:nvPr>
        </p:nvSpPr>
        <p:spPr>
          <a:xfrm>
            <a:off x="457200" y="6356350"/>
            <a:ext cx="762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4838700" y="2400300"/>
            <a:ext cx="5638800" cy="2057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2"/>
              </a:buClr>
              <a:buSzPts val="3200"/>
              <a:buFont typeface="Rockwell"/>
              <a:buNone/>
              <a:defRPr sz="3200" b="0" i="0" u="none" strike="noStrike" cap="none">
                <a:solidFill>
                  <a:schemeClr val="dk2"/>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6" name="Google Shape;76;p17"/>
          <p:cNvSpPr txBox="1">
            <a:spLocks noGrp="1"/>
          </p:cNvSpPr>
          <p:nvPr>
            <p:ph type="body" idx="1"/>
          </p:nvPr>
        </p:nvSpPr>
        <p:spPr>
          <a:xfrm rot="5400000">
            <a:off x="647700" y="419100"/>
            <a:ext cx="5638800" cy="6019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8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L="914400" marR="0" lvl="1"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2"/>
              </a:buClr>
              <a:buSzPts val="1800"/>
              <a:buFont typeface="Courier New"/>
              <a:buChar char="o"/>
              <a:defRPr sz="1800" b="0" i="0" u="none" strike="noStrike" cap="none">
                <a:solidFill>
                  <a:schemeClr val="dk2"/>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77" name="Google Shape;77;p17"/>
          <p:cNvSpPr txBox="1">
            <a:spLocks noGrp="1"/>
          </p:cNvSpPr>
          <p:nvPr>
            <p:ph type="ftr" idx="11"/>
          </p:nvPr>
        </p:nvSpPr>
        <p:spPr>
          <a:xfrm>
            <a:off x="1600200" y="6356350"/>
            <a:ext cx="53340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8" name="Google Shape;78;p17"/>
          <p:cNvSpPr txBox="1">
            <a:spLocks noGrp="1"/>
          </p:cNvSpPr>
          <p:nvPr>
            <p:ph type="sldNum" idx="12"/>
          </p:nvPr>
        </p:nvSpPr>
        <p:spPr>
          <a:xfrm>
            <a:off x="457200" y="6356350"/>
            <a:ext cx="762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80"/>
        <p:cNvGrpSpPr/>
        <p:nvPr/>
      </p:nvGrpSpPr>
      <p:grpSpPr>
        <a:xfrm>
          <a:off x="0" y="0"/>
          <a:ext cx="0" cy="0"/>
          <a:chOff x="0" y="0"/>
          <a:chExt cx="0" cy="0"/>
        </a:xfrm>
      </p:grpSpPr>
      <p:sp>
        <p:nvSpPr>
          <p:cNvPr id="81" name="Google Shape;81;p19"/>
          <p:cNvSpPr txBox="1">
            <a:spLocks noGrp="1"/>
          </p:cNvSpPr>
          <p:nvPr>
            <p:ph type="body" idx="1"/>
          </p:nvPr>
        </p:nvSpPr>
        <p:spPr>
          <a:xfrm>
            <a:off x="914400" y="2514600"/>
            <a:ext cx="6705600" cy="762000"/>
          </a:xfrm>
          <a:prstGeom prst="rect">
            <a:avLst/>
          </a:prstGeom>
          <a:noFill/>
          <a:ln>
            <a:noFill/>
          </a:ln>
        </p:spPr>
        <p:txBody>
          <a:bodyPr spcFirstLastPara="1" wrap="square" lIns="91425" tIns="91425" rIns="91425" bIns="91425" anchor="t" anchorCtr="0"/>
          <a:lstStyle>
            <a:lvl1pPr marL="457200" marR="0" lvl="0" indent="-228600" algn="l" rtl="0">
              <a:spcBef>
                <a:spcPts val="640"/>
              </a:spcBef>
              <a:spcAft>
                <a:spcPts val="0"/>
              </a:spcAft>
              <a:buClr>
                <a:schemeClr val="lt1"/>
              </a:buClr>
              <a:buSzPts val="1400"/>
              <a:buFont typeface="Arial"/>
              <a:buNone/>
              <a:defRPr sz="3200" b="0" i="0" u="none" strike="noStrike" cap="none">
                <a:solidFill>
                  <a:schemeClr val="lt1"/>
                </a:solidFill>
                <a:latin typeface="Rockwell"/>
                <a:ea typeface="Rockwell"/>
                <a:cs typeface="Rockwell"/>
                <a:sym typeface="Rockwell"/>
              </a:defRPr>
            </a:lvl1pPr>
            <a:lvl2pPr marL="914400" marR="0" lvl="1" indent="-228600" algn="l" rtl="0">
              <a:spcBef>
                <a:spcPts val="560"/>
              </a:spcBef>
              <a:spcAft>
                <a:spcPts val="0"/>
              </a:spcAft>
              <a:buClr>
                <a:schemeClr val="lt1"/>
              </a:buClr>
              <a:buSzPts val="1400"/>
              <a:buFont typeface="Arial"/>
              <a:buNone/>
              <a:defRPr sz="2800" b="0" i="0" u="none" strike="noStrike" cap="none">
                <a:solidFill>
                  <a:schemeClr val="lt1"/>
                </a:solidFill>
                <a:latin typeface="Rockwell"/>
                <a:ea typeface="Rockwell"/>
                <a:cs typeface="Rockwell"/>
                <a:sym typeface="Rockwel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Rockwell"/>
                <a:ea typeface="Rockwell"/>
                <a:cs typeface="Rockwell"/>
                <a:sym typeface="Rockwel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82" name="Google Shape;82;p19"/>
          <p:cNvSpPr txBox="1">
            <a:spLocks noGrp="1"/>
          </p:cNvSpPr>
          <p:nvPr>
            <p:ph type="body" idx="2"/>
          </p:nvPr>
        </p:nvSpPr>
        <p:spPr>
          <a:xfrm>
            <a:off x="914400" y="3276600"/>
            <a:ext cx="6705600" cy="4572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rgbClr val="187F9F"/>
              </a:buClr>
              <a:buSzPts val="1400"/>
              <a:buFont typeface="Arial"/>
              <a:buNone/>
              <a:defRPr sz="2000" b="0" i="0" u="none" strike="noStrike" cap="none">
                <a:solidFill>
                  <a:srgbClr val="187F9F"/>
                </a:solidFill>
                <a:latin typeface="Rockwell"/>
                <a:ea typeface="Rockwell"/>
                <a:cs typeface="Rockwell"/>
                <a:sym typeface="Rockwell"/>
              </a:defRPr>
            </a:lvl1pPr>
            <a:lvl2pPr marL="914400" marR="0" lvl="1" indent="-406400" algn="l" rtl="0">
              <a:spcBef>
                <a:spcPts val="560"/>
              </a:spcBef>
              <a:spcAft>
                <a:spcPts val="0"/>
              </a:spcAft>
              <a:buClr>
                <a:schemeClr val="lt1"/>
              </a:buClr>
              <a:buSzPts val="2800"/>
              <a:buFont typeface="Arial"/>
              <a:buChar char="–"/>
              <a:defRPr sz="2800" b="0" i="0" u="none" strike="noStrike" cap="none">
                <a:solidFill>
                  <a:schemeClr val="lt1"/>
                </a:solidFill>
                <a:latin typeface="Rockwell"/>
                <a:ea typeface="Rockwell"/>
                <a:cs typeface="Rockwell"/>
                <a:sym typeface="Rockwell"/>
              </a:defRPr>
            </a:lvl2pPr>
            <a:lvl3pPr marL="1371600" marR="0" lvl="2" indent="-381000" algn="l" rtl="0">
              <a:spcBef>
                <a:spcPts val="480"/>
              </a:spcBef>
              <a:spcAft>
                <a:spcPts val="0"/>
              </a:spcAft>
              <a:buClr>
                <a:schemeClr val="lt1"/>
              </a:buClr>
              <a:buSzPts val="2400"/>
              <a:buFont typeface="Arial"/>
              <a:buChar char="•"/>
              <a:defRPr sz="2400" b="0" i="0" u="none" strike="noStrike" cap="none">
                <a:solidFill>
                  <a:schemeClr val="lt1"/>
                </a:solidFill>
                <a:latin typeface="Rockwell"/>
                <a:ea typeface="Rockwell"/>
                <a:cs typeface="Rockwell"/>
                <a:sym typeface="Rockwell"/>
              </a:defRPr>
            </a:lvl3pPr>
            <a:lvl4pPr marL="1828800" marR="0" lvl="3" indent="-355600" algn="l" rtl="0">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4pPr>
            <a:lvl5pPr marL="2286000" marR="0" lvl="4" indent="-355600" algn="l" rtl="0">
              <a:spcBef>
                <a:spcPts val="400"/>
              </a:spcBef>
              <a:spcAft>
                <a:spcPts val="0"/>
              </a:spcAft>
              <a:buClr>
                <a:schemeClr val="lt1"/>
              </a:buClr>
              <a:buSzPts val="2000"/>
              <a:buFont typeface="Arial"/>
              <a:buChar char="»"/>
              <a:defRPr sz="2000" b="0" i="0" u="none" strike="noStrike" cap="none">
                <a:solidFill>
                  <a:schemeClr val="lt1"/>
                </a:solidFill>
                <a:latin typeface="Rockwell"/>
                <a:ea typeface="Rockwell"/>
                <a:cs typeface="Rockwell"/>
                <a:sym typeface="Rockwel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57200" y="2362200"/>
            <a:ext cx="8229600" cy="11430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
          <p:cNvSpPr txBox="1">
            <a:spLocks noGrp="1"/>
          </p:cNvSpPr>
          <p:nvPr>
            <p:ph type="ctrTitle"/>
          </p:nvPr>
        </p:nvSpPr>
        <p:spPr>
          <a:xfrm>
            <a:off x="685800" y="1600200"/>
            <a:ext cx="7772400" cy="1470025"/>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4"/>
          <p:cNvSpPr txBox="1">
            <a:spLocks noGrp="1"/>
          </p:cNvSpPr>
          <p:nvPr>
            <p:ph type="subTitle" idx="1"/>
          </p:nvPr>
        </p:nvSpPr>
        <p:spPr>
          <a:xfrm>
            <a:off x="1371600" y="3124200"/>
            <a:ext cx="6400800" cy="17526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Rockwell"/>
                <a:ea typeface="Rockwell"/>
                <a:cs typeface="Rockwell"/>
                <a:sym typeface="Rockwell"/>
              </a:defRPr>
            </a:lvl2pPr>
            <a:lvl3pPr marR="0" lvl="2"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Rockwell"/>
                <a:ea typeface="Rockwell"/>
                <a:cs typeface="Rockwell"/>
                <a:sym typeface="Rockwell"/>
              </a:defRPr>
            </a:lvl3pPr>
            <a:lvl4pPr marR="0" lvl="3"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Rockwell"/>
                <a:ea typeface="Rockwell"/>
                <a:cs typeface="Rockwell"/>
                <a:sym typeface="Rockwell"/>
              </a:defRPr>
            </a:lvl4pPr>
            <a:lvl5pPr marR="0" lvl="4"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Rockwell"/>
                <a:ea typeface="Rockwell"/>
                <a:cs typeface="Rockwell"/>
                <a:sym typeface="Rockwell"/>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1792288" y="652462"/>
            <a:ext cx="5486400" cy="566738"/>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5"/>
          <p:cNvSpPr>
            <a:spLocks noGrp="1"/>
          </p:cNvSpPr>
          <p:nvPr>
            <p:ph type="pic" idx="2"/>
          </p:nvPr>
        </p:nvSpPr>
        <p:spPr>
          <a:xfrm>
            <a:off x="1792288" y="1219200"/>
            <a:ext cx="5486400" cy="4114800"/>
          </a:xfrm>
          <a:prstGeom prst="rect">
            <a:avLst/>
          </a:prstGeom>
          <a:noFill/>
          <a:ln>
            <a:noFill/>
          </a:ln>
        </p:spPr>
        <p:txBody>
          <a:bodyPr spcFirstLastPara="1" wrap="square" lIns="91425" tIns="91425" rIns="91425" bIns="91425" anchor="t" anchorCtr="0"/>
          <a:lstStyle>
            <a:lvl1pPr marR="0" lvl="0" algn="ctr"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Rockwell"/>
                <a:ea typeface="Rockwell"/>
                <a:cs typeface="Rockwell"/>
                <a:sym typeface="Rockwel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Rockwell"/>
                <a:ea typeface="Rockwell"/>
                <a:cs typeface="Rockwell"/>
                <a:sym typeface="Rockwel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Rockwell"/>
                <a:ea typeface="Rockwell"/>
                <a:cs typeface="Rockwell"/>
                <a:sym typeface="Rockwel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Rockwell"/>
                <a:ea typeface="Rockwell"/>
                <a:cs typeface="Rockwell"/>
                <a:sym typeface="Rockwel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4354" y="17417"/>
            <a:ext cx="9139646" cy="59218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 name="Google Shape;29;p8"/>
          <p:cNvSpPr txBox="1">
            <a:spLocks noGrp="1"/>
          </p:cNvSpPr>
          <p:nvPr>
            <p:ph type="body" idx="1"/>
          </p:nvPr>
        </p:nvSpPr>
        <p:spPr>
          <a:xfrm>
            <a:off x="457200" y="1600200"/>
            <a:ext cx="4038600" cy="45259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dk2"/>
              </a:buClr>
              <a:buSzPts val="2800"/>
              <a:buFont typeface="Arial"/>
              <a:buNone/>
              <a:defRPr sz="2800" b="0" i="0" u="none" strike="noStrike" cap="none">
                <a:solidFill>
                  <a:schemeClr val="dk2"/>
                </a:solidFill>
                <a:latin typeface="Century Gothic"/>
                <a:ea typeface="Century Gothic"/>
                <a:cs typeface="Century Gothic"/>
                <a:sym typeface="Century Gothic"/>
              </a:defRPr>
            </a:lvl1pPr>
            <a:lvl2pPr marL="914400" marR="0" lvl="1" indent="-381000" algn="l" rtl="0">
              <a:lnSpc>
                <a:spcPct val="100000"/>
              </a:lnSpc>
              <a:spcBef>
                <a:spcPts val="480"/>
              </a:spcBef>
              <a:spcAft>
                <a:spcPts val="0"/>
              </a:spcAft>
              <a:buClr>
                <a:schemeClr val="dk2"/>
              </a:buClr>
              <a:buSzPts val="2400"/>
              <a:buFont typeface="Arial"/>
              <a:buChar char="•"/>
              <a:defRPr sz="2400" b="0" i="0" u="none" strike="noStrike" cap="none">
                <a:solidFill>
                  <a:schemeClr val="dk2"/>
                </a:solidFill>
                <a:latin typeface="Century Gothic"/>
                <a:ea typeface="Century Gothic"/>
                <a:cs typeface="Century Gothic"/>
                <a:sym typeface="Century Gothic"/>
              </a:defRPr>
            </a:lvl2pPr>
            <a:lvl3pPr marL="1371600" marR="0" lvl="2" indent="-355600" algn="l" rtl="0">
              <a:lnSpc>
                <a:spcPct val="100000"/>
              </a:lnSpc>
              <a:spcBef>
                <a:spcPts val="400"/>
              </a:spcBef>
              <a:spcAft>
                <a:spcPts val="0"/>
              </a:spcAft>
              <a:buClr>
                <a:schemeClr val="dk2"/>
              </a:buClr>
              <a:buSzPts val="2000"/>
              <a:buFont typeface="Courier New"/>
              <a:buChar char="o"/>
              <a:defRPr sz="2000" b="0" i="0" u="none" strike="noStrike" cap="none">
                <a:solidFill>
                  <a:schemeClr val="dk2"/>
                </a:solidFill>
                <a:latin typeface="Century Gothic"/>
                <a:ea typeface="Century Gothic"/>
                <a:cs typeface="Century Gothic"/>
                <a:sym typeface="Century Gothic"/>
              </a:defRPr>
            </a:lvl3pPr>
            <a:lvl4pPr marL="1828800" marR="0" lvl="3" indent="-342900" algn="l" rtl="0">
              <a:lnSpc>
                <a:spcPct val="100000"/>
              </a:lnSpc>
              <a:spcBef>
                <a:spcPts val="360"/>
              </a:spcBef>
              <a:spcAft>
                <a:spcPts val="0"/>
              </a:spcAft>
              <a:buClr>
                <a:schemeClr val="dk2"/>
              </a:buClr>
              <a:buSzPts val="1800"/>
              <a:buFont typeface="Arial"/>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lnSpc>
                <a:spcPct val="100000"/>
              </a:lnSpc>
              <a:spcBef>
                <a:spcPts val="360"/>
              </a:spcBef>
              <a:spcAft>
                <a:spcPts val="0"/>
              </a:spcAft>
              <a:buClr>
                <a:schemeClr val="dk2"/>
              </a:buClr>
              <a:buSzPts val="1800"/>
              <a:buFont typeface="Arial"/>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 name="Google Shape;30;p8"/>
          <p:cNvSpPr txBox="1">
            <a:spLocks noGrp="1"/>
          </p:cNvSpPr>
          <p:nvPr>
            <p:ph type="body" idx="2"/>
          </p:nvPr>
        </p:nvSpPr>
        <p:spPr>
          <a:xfrm>
            <a:off x="4648200" y="1600200"/>
            <a:ext cx="4038600" cy="4525963"/>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560"/>
              </a:spcBef>
              <a:spcAft>
                <a:spcPts val="0"/>
              </a:spcAft>
              <a:buClr>
                <a:schemeClr val="dk2"/>
              </a:buClr>
              <a:buSzPts val="2800"/>
              <a:buFont typeface="Arial"/>
              <a:buNone/>
              <a:defRPr sz="2800" b="0" i="0" u="none" strike="noStrike" cap="none">
                <a:solidFill>
                  <a:schemeClr val="dk2"/>
                </a:solidFill>
                <a:latin typeface="Century Gothic"/>
                <a:ea typeface="Century Gothic"/>
                <a:cs typeface="Century Gothic"/>
                <a:sym typeface="Century Gothic"/>
              </a:defRPr>
            </a:lvl1pPr>
            <a:lvl2pPr marL="914400" marR="0" lvl="1" indent="-381000" algn="l" rtl="0">
              <a:lnSpc>
                <a:spcPct val="100000"/>
              </a:lnSpc>
              <a:spcBef>
                <a:spcPts val="480"/>
              </a:spcBef>
              <a:spcAft>
                <a:spcPts val="0"/>
              </a:spcAft>
              <a:buClr>
                <a:schemeClr val="dk2"/>
              </a:buClr>
              <a:buSzPts val="2400"/>
              <a:buFont typeface="Arial"/>
              <a:buChar char="•"/>
              <a:defRPr sz="2400" b="0" i="0" u="none" strike="noStrike" cap="none">
                <a:solidFill>
                  <a:schemeClr val="dk2"/>
                </a:solidFill>
                <a:latin typeface="Century Gothic"/>
                <a:ea typeface="Century Gothic"/>
                <a:cs typeface="Century Gothic"/>
                <a:sym typeface="Century Gothic"/>
              </a:defRPr>
            </a:lvl2pPr>
            <a:lvl3pPr marL="1371600" marR="0" lvl="2" indent="-355600" algn="l" rtl="0">
              <a:lnSpc>
                <a:spcPct val="100000"/>
              </a:lnSpc>
              <a:spcBef>
                <a:spcPts val="400"/>
              </a:spcBef>
              <a:spcAft>
                <a:spcPts val="0"/>
              </a:spcAft>
              <a:buClr>
                <a:schemeClr val="dk2"/>
              </a:buClr>
              <a:buSzPts val="2000"/>
              <a:buFont typeface="Courier New"/>
              <a:buChar char="o"/>
              <a:defRPr sz="2000" b="0" i="0" u="none" strike="noStrike" cap="none">
                <a:solidFill>
                  <a:schemeClr val="dk2"/>
                </a:solidFill>
                <a:latin typeface="Century Gothic"/>
                <a:ea typeface="Century Gothic"/>
                <a:cs typeface="Century Gothic"/>
                <a:sym typeface="Century Gothic"/>
              </a:defRPr>
            </a:lvl3pPr>
            <a:lvl4pPr marL="1828800" marR="0" lvl="3" indent="-342900" algn="l" rtl="0">
              <a:lnSpc>
                <a:spcPct val="100000"/>
              </a:lnSpc>
              <a:spcBef>
                <a:spcPts val="360"/>
              </a:spcBef>
              <a:spcAft>
                <a:spcPts val="0"/>
              </a:spcAft>
              <a:buClr>
                <a:schemeClr val="dk2"/>
              </a:buClr>
              <a:buSzPts val="1800"/>
              <a:buFont typeface="Arial"/>
              <a:buChar char="–"/>
              <a:defRPr sz="1800" b="0" i="0" u="none" strike="noStrike" cap="none">
                <a:solidFill>
                  <a:schemeClr val="dk2"/>
                </a:solidFill>
                <a:latin typeface="Century Gothic"/>
                <a:ea typeface="Century Gothic"/>
                <a:cs typeface="Century Gothic"/>
                <a:sym typeface="Century Gothic"/>
              </a:defRPr>
            </a:lvl4pPr>
            <a:lvl5pPr marL="2286000" marR="0" lvl="4" indent="-342900" algn="l" rtl="0">
              <a:lnSpc>
                <a:spcPct val="100000"/>
              </a:lnSpc>
              <a:spcBef>
                <a:spcPts val="360"/>
              </a:spcBef>
              <a:spcAft>
                <a:spcPts val="0"/>
              </a:spcAft>
              <a:buClr>
                <a:schemeClr val="dk2"/>
              </a:buClr>
              <a:buSzPts val="1800"/>
              <a:buFont typeface="Arial"/>
              <a:buChar char="»"/>
              <a:defRPr sz="1800" b="0" i="0" u="none" strike="noStrike" cap="none">
                <a:solidFill>
                  <a:schemeClr val="dk2"/>
                </a:solidFill>
                <a:latin typeface="Century Gothic"/>
                <a:ea typeface="Century Gothic"/>
                <a:cs typeface="Century Gothic"/>
                <a:sym typeface="Century Gothic"/>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8"/>
          <p:cNvSpPr txBox="1">
            <a:spLocks noGrp="1"/>
          </p:cNvSpPr>
          <p:nvPr>
            <p:ph type="ftr" idx="11"/>
          </p:nvPr>
        </p:nvSpPr>
        <p:spPr>
          <a:xfrm>
            <a:off x="1600200" y="6356350"/>
            <a:ext cx="53340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2" name="Google Shape;32;p8"/>
          <p:cNvSpPr txBox="1">
            <a:spLocks noGrp="1"/>
          </p:cNvSpPr>
          <p:nvPr>
            <p:ph type="sldNum" idx="12"/>
          </p:nvPr>
        </p:nvSpPr>
        <p:spPr>
          <a:xfrm>
            <a:off x="457200" y="6356350"/>
            <a:ext cx="762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4354" y="17417"/>
            <a:ext cx="9139646" cy="59218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 name="Google Shape;35;p9"/>
          <p:cNvSpPr txBox="1">
            <a:spLocks noGrp="1"/>
          </p:cNvSpPr>
          <p:nvPr>
            <p:ph type="ftr" idx="11"/>
          </p:nvPr>
        </p:nvSpPr>
        <p:spPr>
          <a:xfrm>
            <a:off x="1600200" y="6356350"/>
            <a:ext cx="53340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 name="Google Shape;36;p9"/>
          <p:cNvSpPr txBox="1">
            <a:spLocks noGrp="1"/>
          </p:cNvSpPr>
          <p:nvPr>
            <p:ph type="sldNum" idx="12"/>
          </p:nvPr>
        </p:nvSpPr>
        <p:spPr>
          <a:xfrm>
            <a:off x="457200" y="6356350"/>
            <a:ext cx="762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ody Slide">
  <p:cSld name="Body Slide">
    <p:spTree>
      <p:nvGrpSpPr>
        <p:cNvPr id="1" name="Shape 3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4354" y="17417"/>
            <a:ext cx="9139646" cy="59218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 name="Google Shape;40;p11"/>
          <p:cNvSpPr txBox="1">
            <a:spLocks noGrp="1"/>
          </p:cNvSpPr>
          <p:nvPr>
            <p:ph type="body" idx="1"/>
          </p:nvPr>
        </p:nvSpPr>
        <p:spPr>
          <a:xfrm>
            <a:off x="457200" y="990601"/>
            <a:ext cx="8229600" cy="5257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8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L="914400" marR="0" lvl="1"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2"/>
              </a:buClr>
              <a:buSzPts val="1800"/>
              <a:buFont typeface="Courier New"/>
              <a:buChar char="o"/>
              <a:defRPr sz="1800" b="0" i="0" u="none" strike="noStrike" cap="none">
                <a:solidFill>
                  <a:schemeClr val="dk2"/>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41" name="Google Shape;41;p11"/>
          <p:cNvSpPr txBox="1">
            <a:spLocks noGrp="1"/>
          </p:cNvSpPr>
          <p:nvPr>
            <p:ph type="ftr" idx="11"/>
          </p:nvPr>
        </p:nvSpPr>
        <p:spPr>
          <a:xfrm>
            <a:off x="1600200" y="6356350"/>
            <a:ext cx="53340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2" name="Google Shape;42;p11"/>
          <p:cNvSpPr txBox="1">
            <a:spLocks noGrp="1"/>
          </p:cNvSpPr>
          <p:nvPr>
            <p:ph type="sldNum" idx="12"/>
          </p:nvPr>
        </p:nvSpPr>
        <p:spPr>
          <a:xfrm>
            <a:off x="457200" y="6356350"/>
            <a:ext cx="762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2">
            <a:alphaModFix/>
          </a:blip>
          <a:stretch>
            <a:fillRect/>
          </a:stretch>
        </a:blipFill>
        <a:effectLst/>
      </p:bgPr>
    </p:bg>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4354" y="17417"/>
            <a:ext cx="9139646" cy="592183"/>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200"/>
              <a:buFont typeface="Rockwell"/>
              <a:buNone/>
              <a:defRPr sz="3200" b="0" i="0" u="none" strike="noStrike" cap="none">
                <a:solidFill>
                  <a:schemeClr val="l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7"/>
          <p:cNvSpPr txBox="1">
            <a:spLocks noGrp="1"/>
          </p:cNvSpPr>
          <p:nvPr>
            <p:ph type="body" idx="1"/>
          </p:nvPr>
        </p:nvSpPr>
        <p:spPr>
          <a:xfrm>
            <a:off x="457200" y="990601"/>
            <a:ext cx="8229600" cy="52578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80"/>
              </a:spcBef>
              <a:spcAft>
                <a:spcPts val="0"/>
              </a:spcAft>
              <a:buClr>
                <a:schemeClr val="dk2"/>
              </a:buClr>
              <a:buSzPts val="2400"/>
              <a:buFont typeface="Arial"/>
              <a:buNone/>
              <a:defRPr sz="2400" b="0" i="0" u="none" strike="noStrike" cap="none">
                <a:solidFill>
                  <a:schemeClr val="dk2"/>
                </a:solidFill>
                <a:latin typeface="Century Gothic"/>
                <a:ea typeface="Century Gothic"/>
                <a:cs typeface="Century Gothic"/>
                <a:sym typeface="Century Gothic"/>
              </a:defRPr>
            </a:lvl1pPr>
            <a:lvl2pPr marL="914400" marR="0" lvl="1" indent="-355600" algn="l" rtl="0">
              <a:lnSpc>
                <a:spcPct val="100000"/>
              </a:lnSpc>
              <a:spcBef>
                <a:spcPts val="400"/>
              </a:spcBef>
              <a:spcAft>
                <a:spcPts val="0"/>
              </a:spcAft>
              <a:buClr>
                <a:schemeClr val="dk2"/>
              </a:buClr>
              <a:buSzPts val="2000"/>
              <a:buFont typeface="Arial"/>
              <a:buChar char="•"/>
              <a:defRPr sz="2000" b="0" i="0" u="none" strike="noStrike" cap="none">
                <a:solidFill>
                  <a:schemeClr val="dk2"/>
                </a:solidFill>
                <a:latin typeface="Century Gothic"/>
                <a:ea typeface="Century Gothic"/>
                <a:cs typeface="Century Gothic"/>
                <a:sym typeface="Century Gothic"/>
              </a:defRPr>
            </a:lvl2pPr>
            <a:lvl3pPr marL="1371600" marR="0" lvl="2" indent="-342900" algn="l" rtl="0">
              <a:lnSpc>
                <a:spcPct val="100000"/>
              </a:lnSpc>
              <a:spcBef>
                <a:spcPts val="360"/>
              </a:spcBef>
              <a:spcAft>
                <a:spcPts val="0"/>
              </a:spcAft>
              <a:buClr>
                <a:schemeClr val="dk2"/>
              </a:buClr>
              <a:buSzPts val="1800"/>
              <a:buFont typeface="Courier New"/>
              <a:buChar char="o"/>
              <a:defRPr sz="1800" b="0" i="0" u="none" strike="noStrike" cap="none">
                <a:solidFill>
                  <a:schemeClr val="dk2"/>
                </a:solidFill>
                <a:latin typeface="Century Gothic"/>
                <a:ea typeface="Century Gothic"/>
                <a:cs typeface="Century Gothic"/>
                <a:sym typeface="Century Gothic"/>
              </a:defRPr>
            </a:lvl3pPr>
            <a:lvl4pPr marL="1828800" marR="0" lvl="3" indent="-330200" algn="l" rtl="0">
              <a:lnSpc>
                <a:spcPct val="100000"/>
              </a:lnSpc>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4pPr>
            <a:lvl5pPr marL="2286000" marR="0" lvl="4" indent="-330200" algn="l" rtl="0">
              <a:lnSpc>
                <a:spcPct val="100000"/>
              </a:lnSpc>
              <a:spcBef>
                <a:spcPts val="320"/>
              </a:spcBef>
              <a:spcAft>
                <a:spcPts val="0"/>
              </a:spcAft>
              <a:buClr>
                <a:schemeClr val="dk2"/>
              </a:buClr>
              <a:buSzPts val="1600"/>
              <a:buFont typeface="Arial"/>
              <a:buChar char="»"/>
              <a:defRPr sz="1600" b="0" i="0" u="none" strike="noStrike" cap="none">
                <a:solidFill>
                  <a:schemeClr val="dk2"/>
                </a:solidFill>
                <a:latin typeface="Century Gothic"/>
                <a:ea typeface="Century Gothic"/>
                <a:cs typeface="Century Gothic"/>
                <a:sym typeface="Century Gothic"/>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5" name="Google Shape;25;p7"/>
          <p:cNvSpPr txBox="1">
            <a:spLocks noGrp="1"/>
          </p:cNvSpPr>
          <p:nvPr>
            <p:ph type="ftr" idx="11"/>
          </p:nvPr>
        </p:nvSpPr>
        <p:spPr>
          <a:xfrm>
            <a:off x="1600200" y="6356350"/>
            <a:ext cx="53340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6" name="Google Shape;26;p7"/>
          <p:cNvSpPr txBox="1">
            <a:spLocks noGrp="1"/>
          </p:cNvSpPr>
          <p:nvPr>
            <p:ph type="sldNum" idx="12"/>
          </p:nvPr>
        </p:nvSpPr>
        <p:spPr>
          <a:xfrm>
            <a:off x="457200" y="6356350"/>
            <a:ext cx="762000" cy="365125"/>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chemeClr val="dk2"/>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7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12" Type="http://schemas.openxmlformats.org/officeDocument/2006/relationships/hyperlink" Target="https://gliders.ioos.u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png"/><Relationship Id="rId9"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rucool.marine.rutgers.edu/atlantic/about_atlantic.html" TargetMode="External"/><Relationship Id="rId7" Type="http://schemas.openxmlformats.org/officeDocument/2006/relationships/hyperlink" Target="https://gliders.ioos.us/" TargetMode="Externa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https://gliders.ioos.us/u-s-underwater-glider-workshop/" TargetMode="External"/><Relationship Id="rId5" Type="http://schemas.openxmlformats.org/officeDocument/2006/relationships/hyperlink" Target="https://cdn.ioos.noaa.gov/media/2017/12/glider_network_whitepaper_final.pdf" TargetMode="External"/><Relationship Id="rId4" Type="http://schemas.openxmlformats.org/officeDocument/2006/relationships/hyperlink" Target="https://gliders.ioos.us/data/"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6.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jpg"/><Relationship Id="rId9" Type="http://schemas.openxmlformats.org/officeDocument/2006/relationships/hyperlink" Target="https://gliders.ioos.us/" TargetMode="External"/><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20"/>
          <p:cNvSpPr txBox="1">
            <a:spLocks noGrp="1"/>
          </p:cNvSpPr>
          <p:nvPr>
            <p:ph type="body" idx="1"/>
          </p:nvPr>
        </p:nvSpPr>
        <p:spPr>
          <a:xfrm>
            <a:off x="914400" y="2304725"/>
            <a:ext cx="6705600" cy="779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lt1"/>
              </a:buClr>
              <a:buSzPts val="3200"/>
              <a:buFont typeface="Arial"/>
              <a:buNone/>
            </a:pPr>
            <a:r>
              <a:rPr lang="en-US" dirty="0"/>
              <a:t>Pre-Brief: Hurricane Gliders</a:t>
            </a:r>
            <a:endParaRPr sz="3200" b="0" i="0" u="none" strike="noStrike" cap="none" dirty="0">
              <a:solidFill>
                <a:schemeClr val="lt1"/>
              </a:solidFill>
              <a:latin typeface="Rockwell"/>
              <a:ea typeface="Rockwell"/>
              <a:cs typeface="Rockwell"/>
              <a:sym typeface="Rockwell"/>
            </a:endParaRPr>
          </a:p>
        </p:txBody>
      </p:sp>
      <p:sp>
        <p:nvSpPr>
          <p:cNvPr id="89" name="Google Shape;89;p20"/>
          <p:cNvSpPr txBox="1">
            <a:spLocks noGrp="1"/>
          </p:cNvSpPr>
          <p:nvPr>
            <p:ph type="body" idx="2"/>
          </p:nvPr>
        </p:nvSpPr>
        <p:spPr>
          <a:xfrm>
            <a:off x="914400" y="3276600"/>
            <a:ext cx="670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87F9F"/>
              </a:buClr>
              <a:buSzPts val="2000"/>
              <a:buFont typeface="Arial"/>
              <a:buNone/>
            </a:pPr>
            <a:r>
              <a:rPr lang="en-US"/>
              <a:t>March 15, 2019</a:t>
            </a:r>
            <a:endParaRPr sz="2000" b="0" i="0" u="none" strike="noStrike" cap="none">
              <a:solidFill>
                <a:srgbClr val="187F9F"/>
              </a:solidFill>
              <a:latin typeface="Rockwell"/>
              <a:ea typeface="Rockwell"/>
              <a:cs typeface="Rockwell"/>
              <a:sym typeface="Rockwe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9"/>
          <p:cNvSpPr txBox="1">
            <a:spLocks noGrp="1"/>
          </p:cNvSpPr>
          <p:nvPr>
            <p:ph type="title"/>
          </p:nvPr>
        </p:nvSpPr>
        <p:spPr>
          <a:xfrm>
            <a:off x="4354" y="17417"/>
            <a:ext cx="9139500" cy="59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The Ocean Effects Hurricanes</a:t>
            </a:r>
            <a:endParaRPr/>
          </a:p>
        </p:txBody>
      </p:sp>
      <p:sp>
        <p:nvSpPr>
          <p:cNvPr id="202" name="Google Shape;202;p29"/>
          <p:cNvSpPr txBox="1">
            <a:spLocks noGrp="1"/>
          </p:cNvSpPr>
          <p:nvPr>
            <p:ph type="body" idx="1"/>
          </p:nvPr>
        </p:nvSpPr>
        <p:spPr>
          <a:xfrm>
            <a:off x="172675" y="755125"/>
            <a:ext cx="6096600" cy="28161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t>Essential Ocean Features</a:t>
            </a:r>
            <a:endParaRPr/>
          </a:p>
          <a:p>
            <a:pPr marL="457200" lvl="0" indent="-342900" algn="l" rtl="0">
              <a:spcBef>
                <a:spcPts val="480"/>
              </a:spcBef>
              <a:spcAft>
                <a:spcPts val="0"/>
              </a:spcAft>
              <a:buSzPts val="1800"/>
              <a:buChar char="●"/>
            </a:pPr>
            <a:r>
              <a:rPr lang="en-US" sz="1800"/>
              <a:t>Known to cause rapid intensification and de-intensification</a:t>
            </a:r>
            <a:endParaRPr sz="1800"/>
          </a:p>
          <a:p>
            <a:pPr marL="457200" lvl="0" indent="-342900" algn="l" rtl="0">
              <a:spcBef>
                <a:spcPts val="1000"/>
              </a:spcBef>
              <a:spcAft>
                <a:spcPts val="0"/>
              </a:spcAft>
              <a:buSzPts val="1800"/>
              <a:buChar char="●"/>
            </a:pPr>
            <a:r>
              <a:rPr lang="en-US" sz="1800"/>
              <a:t>Occur close to populated and vulnerable coastlines</a:t>
            </a:r>
            <a:endParaRPr sz="1800"/>
          </a:p>
          <a:p>
            <a:pPr marL="457200" lvl="0" indent="-342900" algn="l" rtl="0">
              <a:spcBef>
                <a:spcPts val="1000"/>
              </a:spcBef>
              <a:spcAft>
                <a:spcPts val="0"/>
              </a:spcAft>
              <a:buSzPts val="1800"/>
              <a:buChar char="●"/>
            </a:pPr>
            <a:r>
              <a:rPr lang="en-US" sz="1800"/>
              <a:t>Challenging for models to get right due to dynamic nature and limited observations</a:t>
            </a:r>
            <a:endParaRPr sz="1800"/>
          </a:p>
          <a:p>
            <a:pPr marL="0" lvl="0" indent="0" algn="l" rtl="0">
              <a:spcBef>
                <a:spcPts val="1000"/>
              </a:spcBef>
              <a:spcAft>
                <a:spcPts val="0"/>
              </a:spcAft>
              <a:buNone/>
            </a:pPr>
            <a:endParaRPr sz="1800"/>
          </a:p>
          <a:p>
            <a:pPr marL="0" lvl="0" indent="0" algn="l" rtl="0">
              <a:spcBef>
                <a:spcPts val="480"/>
              </a:spcBef>
              <a:spcAft>
                <a:spcPts val="0"/>
              </a:spcAft>
              <a:buNone/>
            </a:pPr>
            <a:endParaRPr sz="1800"/>
          </a:p>
        </p:txBody>
      </p:sp>
      <p:sp>
        <p:nvSpPr>
          <p:cNvPr id="203" name="Google Shape;203;p29"/>
          <p:cNvSpPr txBox="1">
            <a:spLocks noGrp="1"/>
          </p:cNvSpPr>
          <p:nvPr>
            <p:ph type="sldNum" idx="12"/>
          </p:nvPr>
        </p:nvSpPr>
        <p:spPr>
          <a:xfrm>
            <a:off x="457200" y="6356350"/>
            <a:ext cx="7620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10</a:t>
            </a:fld>
            <a:endParaRPr/>
          </a:p>
        </p:txBody>
      </p:sp>
      <p:pic>
        <p:nvPicPr>
          <p:cNvPr id="204" name="Google Shape;204;p29"/>
          <p:cNvPicPr preferRelativeResize="0"/>
          <p:nvPr/>
        </p:nvPicPr>
        <p:blipFill rotWithShape="1">
          <a:blip r:embed="rId3">
            <a:alphaModFix/>
          </a:blip>
          <a:srcRect b="15987"/>
          <a:stretch/>
        </p:blipFill>
        <p:spPr>
          <a:xfrm>
            <a:off x="6960550" y="2306320"/>
            <a:ext cx="2183300" cy="2304150"/>
          </a:xfrm>
          <a:prstGeom prst="rect">
            <a:avLst/>
          </a:prstGeom>
          <a:noFill/>
          <a:ln w="9525" cap="flat" cmpd="sng">
            <a:solidFill>
              <a:srgbClr val="000000"/>
            </a:solidFill>
            <a:prstDash val="solid"/>
            <a:round/>
            <a:headEnd type="none" w="sm" len="sm"/>
            <a:tailEnd type="none" w="sm" len="sm"/>
          </a:ln>
        </p:spPr>
      </p:pic>
      <p:pic>
        <p:nvPicPr>
          <p:cNvPr id="205" name="Google Shape;205;p29"/>
          <p:cNvPicPr preferRelativeResize="0"/>
          <p:nvPr/>
        </p:nvPicPr>
        <p:blipFill rotWithShape="1">
          <a:blip r:embed="rId4">
            <a:alphaModFix/>
          </a:blip>
          <a:srcRect l="3407" t="2496" r="16225" b="10802"/>
          <a:stretch/>
        </p:blipFill>
        <p:spPr>
          <a:xfrm>
            <a:off x="7217275" y="4748432"/>
            <a:ext cx="1926575" cy="1565650"/>
          </a:xfrm>
          <a:prstGeom prst="rect">
            <a:avLst/>
          </a:prstGeom>
          <a:noFill/>
          <a:ln w="9525" cap="flat" cmpd="sng">
            <a:solidFill>
              <a:srgbClr val="000000"/>
            </a:solidFill>
            <a:prstDash val="solid"/>
            <a:round/>
            <a:headEnd type="none" w="sm" len="sm"/>
            <a:tailEnd type="none" w="sm" len="sm"/>
          </a:ln>
        </p:spPr>
      </p:pic>
      <p:sp>
        <p:nvSpPr>
          <p:cNvPr id="206" name="Google Shape;206;p29"/>
          <p:cNvSpPr txBox="1"/>
          <p:nvPr/>
        </p:nvSpPr>
        <p:spPr>
          <a:xfrm>
            <a:off x="172675" y="3716725"/>
            <a:ext cx="2681400" cy="1747200"/>
          </a:xfrm>
          <a:prstGeom prst="rect">
            <a:avLst/>
          </a:prstGeom>
          <a:noFill/>
          <a:ln>
            <a:noFill/>
          </a:ln>
        </p:spPr>
        <p:txBody>
          <a:bodyPr spcFirstLastPara="1" wrap="square" lIns="91425" tIns="91425" rIns="91425" bIns="91425" anchor="t" anchorCtr="0">
            <a:noAutofit/>
          </a:bodyPr>
          <a:lstStyle/>
          <a:p>
            <a:pPr marL="0" lvl="0" indent="0" algn="l" rtl="0">
              <a:spcBef>
                <a:spcPts val="480"/>
              </a:spcBef>
              <a:spcAft>
                <a:spcPts val="0"/>
              </a:spcAft>
              <a:buClr>
                <a:schemeClr val="dk1"/>
              </a:buClr>
              <a:buSzPts val="1100"/>
              <a:buFont typeface="Arial"/>
              <a:buNone/>
            </a:pPr>
            <a:r>
              <a:rPr lang="en-US" sz="1800">
                <a:solidFill>
                  <a:schemeClr val="dk2"/>
                </a:solidFill>
                <a:latin typeface="Century Gothic"/>
                <a:ea typeface="Century Gothic"/>
                <a:cs typeface="Century Gothic"/>
                <a:sym typeface="Century Gothic"/>
              </a:rPr>
              <a:t>Examples</a:t>
            </a:r>
            <a:endParaRPr sz="1800">
              <a:solidFill>
                <a:schemeClr val="dk2"/>
              </a:solidFill>
              <a:latin typeface="Century Gothic"/>
              <a:ea typeface="Century Gothic"/>
              <a:cs typeface="Century Gothic"/>
              <a:sym typeface="Century Gothic"/>
            </a:endParaRPr>
          </a:p>
          <a:p>
            <a:pPr marL="457200" lvl="0" indent="-317500" algn="l" rtl="0">
              <a:spcBef>
                <a:spcPts val="480"/>
              </a:spcBef>
              <a:spcAft>
                <a:spcPts val="0"/>
              </a:spcAft>
              <a:buClr>
                <a:schemeClr val="dk2"/>
              </a:buClr>
              <a:buSzPts val="1400"/>
              <a:buChar char="●"/>
            </a:pPr>
            <a:r>
              <a:rPr lang="en-US">
                <a:solidFill>
                  <a:schemeClr val="dk2"/>
                </a:solidFill>
                <a:latin typeface="Century Gothic"/>
                <a:ea typeface="Century Gothic"/>
                <a:cs typeface="Century Gothic"/>
                <a:sym typeface="Century Gothic"/>
              </a:rPr>
              <a:t>Loop Current</a:t>
            </a:r>
            <a:endParaRPr>
              <a:solidFill>
                <a:schemeClr val="dk2"/>
              </a:solidFill>
              <a:latin typeface="Century Gothic"/>
              <a:ea typeface="Century Gothic"/>
              <a:cs typeface="Century Gothic"/>
              <a:sym typeface="Century Gothic"/>
            </a:endParaRPr>
          </a:p>
          <a:p>
            <a:pPr marL="457200" lvl="0" indent="-317500" algn="l" rtl="0">
              <a:spcBef>
                <a:spcPts val="1000"/>
              </a:spcBef>
              <a:spcAft>
                <a:spcPts val="0"/>
              </a:spcAft>
              <a:buClr>
                <a:schemeClr val="dk2"/>
              </a:buClr>
              <a:buSzPts val="1400"/>
              <a:buChar char="●"/>
            </a:pPr>
            <a:r>
              <a:rPr lang="en-US">
                <a:solidFill>
                  <a:schemeClr val="dk2"/>
                </a:solidFill>
                <a:latin typeface="Century Gothic"/>
                <a:ea typeface="Century Gothic"/>
                <a:cs typeface="Century Gothic"/>
                <a:sym typeface="Century Gothic"/>
              </a:rPr>
              <a:t>Atlantic Warm Pool</a:t>
            </a:r>
            <a:endParaRPr>
              <a:latin typeface="Century Gothic"/>
              <a:ea typeface="Century Gothic"/>
              <a:cs typeface="Century Gothic"/>
              <a:sym typeface="Century Gothic"/>
            </a:endParaRPr>
          </a:p>
          <a:p>
            <a:pPr marL="457200" lvl="0" indent="-317500" algn="l" rtl="0">
              <a:spcBef>
                <a:spcPts val="1000"/>
              </a:spcBef>
              <a:spcAft>
                <a:spcPts val="0"/>
              </a:spcAft>
              <a:buClr>
                <a:schemeClr val="dk2"/>
              </a:buClr>
              <a:buSzPts val="1400"/>
              <a:buChar char="●"/>
            </a:pPr>
            <a:r>
              <a:rPr lang="en-US">
                <a:solidFill>
                  <a:schemeClr val="dk2"/>
                </a:solidFill>
                <a:latin typeface="Century Gothic"/>
                <a:ea typeface="Century Gothic"/>
                <a:cs typeface="Century Gothic"/>
                <a:sym typeface="Century Gothic"/>
              </a:rPr>
              <a:t>Gulf Stream</a:t>
            </a:r>
            <a:endParaRPr>
              <a:solidFill>
                <a:schemeClr val="dk2"/>
              </a:solidFill>
              <a:latin typeface="Century Gothic"/>
              <a:ea typeface="Century Gothic"/>
              <a:cs typeface="Century Gothic"/>
              <a:sym typeface="Century Gothic"/>
            </a:endParaRPr>
          </a:p>
          <a:p>
            <a:pPr marL="457200" lvl="0" indent="-317500" algn="l" rtl="0">
              <a:spcBef>
                <a:spcPts val="1000"/>
              </a:spcBef>
              <a:spcAft>
                <a:spcPts val="0"/>
              </a:spcAft>
              <a:buClr>
                <a:schemeClr val="dk2"/>
              </a:buClr>
              <a:buSzPts val="1400"/>
              <a:buChar char="●"/>
            </a:pPr>
            <a:r>
              <a:rPr lang="en-US">
                <a:solidFill>
                  <a:schemeClr val="dk2"/>
                </a:solidFill>
                <a:latin typeface="Century Gothic"/>
                <a:ea typeface="Century Gothic"/>
                <a:cs typeface="Century Gothic"/>
                <a:sym typeface="Century Gothic"/>
              </a:rPr>
              <a:t>Mid-Atlantic Cold Pool</a:t>
            </a:r>
            <a:endParaRPr>
              <a:latin typeface="Century Gothic"/>
              <a:ea typeface="Century Gothic"/>
              <a:cs typeface="Century Gothic"/>
              <a:sym typeface="Century Gothic"/>
            </a:endParaRPr>
          </a:p>
          <a:p>
            <a:pPr marL="457200" lvl="0" indent="0" algn="l" rtl="0">
              <a:spcBef>
                <a:spcPts val="1000"/>
              </a:spcBef>
              <a:spcAft>
                <a:spcPts val="0"/>
              </a:spcAft>
              <a:buNone/>
            </a:pPr>
            <a:endParaRPr>
              <a:latin typeface="Century Gothic"/>
              <a:ea typeface="Century Gothic"/>
              <a:cs typeface="Century Gothic"/>
              <a:sym typeface="Century Gothic"/>
            </a:endParaRPr>
          </a:p>
        </p:txBody>
      </p:sp>
      <p:pic>
        <p:nvPicPr>
          <p:cNvPr id="207" name="Google Shape;207;p29"/>
          <p:cNvPicPr preferRelativeResize="0"/>
          <p:nvPr/>
        </p:nvPicPr>
        <p:blipFill rotWithShape="1">
          <a:blip r:embed="rId5">
            <a:alphaModFix/>
          </a:blip>
          <a:srcRect l="8425" t="12038" r="25953" b="15349"/>
          <a:stretch/>
        </p:blipFill>
        <p:spPr>
          <a:xfrm>
            <a:off x="6669817" y="707425"/>
            <a:ext cx="2474024" cy="1501100"/>
          </a:xfrm>
          <a:prstGeom prst="rect">
            <a:avLst/>
          </a:prstGeom>
          <a:noFill/>
          <a:ln w="9525" cap="flat" cmpd="sng">
            <a:solidFill>
              <a:srgbClr val="000000"/>
            </a:solidFill>
            <a:prstDash val="solid"/>
            <a:round/>
            <a:headEnd type="none" w="sm" len="sm"/>
            <a:tailEnd type="none" w="sm" len="sm"/>
          </a:ln>
        </p:spPr>
      </p:pic>
      <p:pic>
        <p:nvPicPr>
          <p:cNvPr id="208" name="Google Shape;208;p29"/>
          <p:cNvPicPr preferRelativeResize="0"/>
          <p:nvPr/>
        </p:nvPicPr>
        <p:blipFill rotWithShape="1">
          <a:blip r:embed="rId6">
            <a:alphaModFix/>
          </a:blip>
          <a:srcRect l="4651" r="2497" b="9280"/>
          <a:stretch/>
        </p:blipFill>
        <p:spPr>
          <a:xfrm>
            <a:off x="2915825" y="3627150"/>
            <a:ext cx="3878775" cy="307845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0"/>
          <p:cNvSpPr txBox="1">
            <a:spLocks noGrp="1"/>
          </p:cNvSpPr>
          <p:nvPr>
            <p:ph type="title"/>
          </p:nvPr>
        </p:nvSpPr>
        <p:spPr>
          <a:xfrm>
            <a:off x="4354" y="17417"/>
            <a:ext cx="9139500" cy="59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One Example: Hurricane Irene</a:t>
            </a:r>
            <a:endParaRPr/>
          </a:p>
        </p:txBody>
      </p:sp>
      <p:sp>
        <p:nvSpPr>
          <p:cNvPr id="215" name="Google Shape;215;p30"/>
          <p:cNvSpPr txBox="1">
            <a:spLocks noGrp="1"/>
          </p:cNvSpPr>
          <p:nvPr>
            <p:ph type="body" idx="1"/>
          </p:nvPr>
        </p:nvSpPr>
        <p:spPr>
          <a:xfrm>
            <a:off x="2517750" y="1278975"/>
            <a:ext cx="1772400" cy="27762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1800" b="1" u="sng">
                <a:solidFill>
                  <a:srgbClr val="FF0000"/>
                </a:solidFill>
              </a:rPr>
              <a:t>Forecasted</a:t>
            </a:r>
            <a:endParaRPr sz="1800" b="1" u="sng">
              <a:solidFill>
                <a:srgbClr val="FF0000"/>
              </a:solidFill>
            </a:endParaRPr>
          </a:p>
          <a:p>
            <a:pPr marL="0" lvl="0" indent="0" algn="l" rtl="0">
              <a:spcBef>
                <a:spcPts val="480"/>
              </a:spcBef>
              <a:spcAft>
                <a:spcPts val="0"/>
              </a:spcAft>
              <a:buNone/>
            </a:pPr>
            <a:r>
              <a:rPr lang="en-US" sz="1800" b="1">
                <a:solidFill>
                  <a:srgbClr val="FF0000"/>
                </a:solidFill>
              </a:rPr>
              <a:t>Warm Ocean</a:t>
            </a:r>
            <a:endParaRPr sz="1800">
              <a:solidFill>
                <a:srgbClr val="FF0000"/>
              </a:solidFill>
            </a:endParaRPr>
          </a:p>
          <a:p>
            <a:pPr marL="0" lvl="0" indent="0" algn="l" rtl="0">
              <a:spcBef>
                <a:spcPts val="480"/>
              </a:spcBef>
              <a:spcAft>
                <a:spcPts val="0"/>
              </a:spcAft>
              <a:buNone/>
            </a:pPr>
            <a:r>
              <a:rPr lang="en-US" sz="1800" b="1">
                <a:solidFill>
                  <a:srgbClr val="FF0000"/>
                </a:solidFill>
              </a:rPr>
              <a:t>CAT 1</a:t>
            </a:r>
            <a:endParaRPr sz="1800" b="1">
              <a:solidFill>
                <a:srgbClr val="FF0000"/>
              </a:solidFill>
            </a:endParaRPr>
          </a:p>
          <a:p>
            <a:pPr marL="0" lvl="0" indent="0" algn="l" rtl="0">
              <a:spcBef>
                <a:spcPts val="480"/>
              </a:spcBef>
              <a:spcAft>
                <a:spcPts val="0"/>
              </a:spcAft>
              <a:buNone/>
            </a:pPr>
            <a:r>
              <a:rPr lang="en-US" sz="1800" b="1">
                <a:solidFill>
                  <a:srgbClr val="FF0000"/>
                </a:solidFill>
              </a:rPr>
              <a:t>Max Water Level: 1.9m</a:t>
            </a:r>
            <a:endParaRPr sz="1800" b="1">
              <a:solidFill>
                <a:srgbClr val="FF0000"/>
              </a:solidFill>
            </a:endParaRPr>
          </a:p>
          <a:p>
            <a:pPr marL="0" lvl="0" indent="0" algn="l" rtl="0">
              <a:spcBef>
                <a:spcPts val="480"/>
              </a:spcBef>
              <a:spcAft>
                <a:spcPts val="0"/>
              </a:spcAft>
              <a:buNone/>
            </a:pPr>
            <a:r>
              <a:rPr lang="en-US" sz="1800" b="1">
                <a:solidFill>
                  <a:srgbClr val="FF0000"/>
                </a:solidFill>
              </a:rPr>
              <a:t>Rain: 130mm</a:t>
            </a:r>
            <a:endParaRPr sz="1800" b="1">
              <a:solidFill>
                <a:srgbClr val="FF0000"/>
              </a:solidFill>
            </a:endParaRPr>
          </a:p>
          <a:p>
            <a:pPr marL="0" lvl="0" indent="0" algn="l" rtl="0">
              <a:spcBef>
                <a:spcPts val="480"/>
              </a:spcBef>
              <a:spcAft>
                <a:spcPts val="0"/>
              </a:spcAft>
              <a:buNone/>
            </a:pPr>
            <a:endParaRPr sz="1800" b="1">
              <a:solidFill>
                <a:srgbClr val="FF0000"/>
              </a:solidFill>
            </a:endParaRPr>
          </a:p>
          <a:p>
            <a:pPr marL="0" lvl="0" indent="0" algn="l" rtl="0">
              <a:spcBef>
                <a:spcPts val="480"/>
              </a:spcBef>
              <a:spcAft>
                <a:spcPts val="0"/>
              </a:spcAft>
              <a:buNone/>
            </a:pPr>
            <a:endParaRPr sz="1800" b="1">
              <a:solidFill>
                <a:srgbClr val="FF0000"/>
              </a:solidFill>
            </a:endParaRPr>
          </a:p>
        </p:txBody>
      </p:sp>
      <p:sp>
        <p:nvSpPr>
          <p:cNvPr id="216" name="Google Shape;216;p30"/>
          <p:cNvSpPr txBox="1">
            <a:spLocks noGrp="1"/>
          </p:cNvSpPr>
          <p:nvPr>
            <p:ph type="sldNum" idx="12"/>
          </p:nvPr>
        </p:nvSpPr>
        <p:spPr>
          <a:xfrm>
            <a:off x="457200" y="6356350"/>
            <a:ext cx="7620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11</a:t>
            </a:fld>
            <a:endParaRPr/>
          </a:p>
        </p:txBody>
      </p:sp>
      <p:pic>
        <p:nvPicPr>
          <p:cNvPr id="217" name="Google Shape;217;p30"/>
          <p:cNvPicPr preferRelativeResize="0"/>
          <p:nvPr/>
        </p:nvPicPr>
        <p:blipFill>
          <a:blip r:embed="rId3">
            <a:alphaModFix/>
          </a:blip>
          <a:stretch>
            <a:fillRect/>
          </a:stretch>
        </p:blipFill>
        <p:spPr>
          <a:xfrm>
            <a:off x="353050" y="1278975"/>
            <a:ext cx="2119625" cy="2776150"/>
          </a:xfrm>
          <a:prstGeom prst="rect">
            <a:avLst/>
          </a:prstGeom>
          <a:noFill/>
          <a:ln>
            <a:noFill/>
          </a:ln>
        </p:spPr>
      </p:pic>
      <p:pic>
        <p:nvPicPr>
          <p:cNvPr id="218" name="Google Shape;218;p30"/>
          <p:cNvPicPr preferRelativeResize="0"/>
          <p:nvPr/>
        </p:nvPicPr>
        <p:blipFill>
          <a:blip r:embed="rId4">
            <a:alphaModFix/>
          </a:blip>
          <a:stretch>
            <a:fillRect/>
          </a:stretch>
        </p:blipFill>
        <p:spPr>
          <a:xfrm>
            <a:off x="4660000" y="1256562"/>
            <a:ext cx="2474750" cy="2821025"/>
          </a:xfrm>
          <a:prstGeom prst="rect">
            <a:avLst/>
          </a:prstGeom>
          <a:noFill/>
          <a:ln>
            <a:noFill/>
          </a:ln>
        </p:spPr>
      </p:pic>
      <p:sp>
        <p:nvSpPr>
          <p:cNvPr id="219" name="Google Shape;219;p30"/>
          <p:cNvSpPr txBox="1">
            <a:spLocks noGrp="1"/>
          </p:cNvSpPr>
          <p:nvPr>
            <p:ph type="body" idx="1"/>
          </p:nvPr>
        </p:nvSpPr>
        <p:spPr>
          <a:xfrm>
            <a:off x="7177825" y="1321250"/>
            <a:ext cx="1772400" cy="27339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1800" b="1" u="sng"/>
              <a:t>Actual</a:t>
            </a:r>
            <a:endParaRPr sz="1800" b="1" u="sng"/>
          </a:p>
          <a:p>
            <a:pPr marL="0" lvl="0" indent="0" algn="l" rtl="0">
              <a:spcBef>
                <a:spcPts val="480"/>
              </a:spcBef>
              <a:spcAft>
                <a:spcPts val="0"/>
              </a:spcAft>
              <a:buNone/>
            </a:pPr>
            <a:r>
              <a:rPr lang="en-US" sz="1800" b="1"/>
              <a:t>Cold Ocean</a:t>
            </a:r>
            <a:endParaRPr sz="1800" b="1"/>
          </a:p>
          <a:p>
            <a:pPr marL="0" lvl="0" indent="0" algn="l" rtl="0">
              <a:spcBef>
                <a:spcPts val="480"/>
              </a:spcBef>
              <a:spcAft>
                <a:spcPts val="0"/>
              </a:spcAft>
              <a:buNone/>
            </a:pPr>
            <a:r>
              <a:rPr lang="en-US" sz="1800" b="1"/>
              <a:t>Tropical Storm</a:t>
            </a:r>
            <a:endParaRPr sz="1800" b="1"/>
          </a:p>
          <a:p>
            <a:pPr marL="0" lvl="0" indent="0" algn="l" rtl="0">
              <a:spcBef>
                <a:spcPts val="480"/>
              </a:spcBef>
              <a:spcAft>
                <a:spcPts val="0"/>
              </a:spcAft>
              <a:buNone/>
            </a:pPr>
            <a:r>
              <a:rPr lang="en-US" sz="1800" b="1"/>
              <a:t>Max Water Level: 1.3m</a:t>
            </a:r>
            <a:endParaRPr sz="1800" b="1"/>
          </a:p>
          <a:p>
            <a:pPr marL="0" lvl="0" indent="0" algn="l" rtl="0">
              <a:spcBef>
                <a:spcPts val="480"/>
              </a:spcBef>
              <a:spcAft>
                <a:spcPts val="0"/>
              </a:spcAft>
              <a:buNone/>
            </a:pPr>
            <a:r>
              <a:rPr lang="en-US" sz="1800" b="1"/>
              <a:t>Rain: 92.5mm</a:t>
            </a:r>
            <a:endParaRPr sz="1800" b="1"/>
          </a:p>
          <a:p>
            <a:pPr marL="0" lvl="0" indent="0" algn="l" rtl="0">
              <a:spcBef>
                <a:spcPts val="480"/>
              </a:spcBef>
              <a:spcAft>
                <a:spcPts val="0"/>
              </a:spcAft>
              <a:buNone/>
            </a:pPr>
            <a:endParaRPr sz="1800" b="1"/>
          </a:p>
        </p:txBody>
      </p:sp>
      <p:sp>
        <p:nvSpPr>
          <p:cNvPr id="220" name="Google Shape;220;p30"/>
          <p:cNvSpPr txBox="1">
            <a:spLocks noGrp="1"/>
          </p:cNvSpPr>
          <p:nvPr>
            <p:ph type="body" idx="1"/>
          </p:nvPr>
        </p:nvSpPr>
        <p:spPr>
          <a:xfrm>
            <a:off x="196800" y="609625"/>
            <a:ext cx="7992600" cy="5922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1800"/>
              <a:t>Getting the Mid-Atlantic Cold Pool Right</a:t>
            </a:r>
            <a:endParaRPr sz="1800"/>
          </a:p>
        </p:txBody>
      </p:sp>
      <p:pic>
        <p:nvPicPr>
          <p:cNvPr id="221" name="Google Shape;221;p30"/>
          <p:cNvPicPr preferRelativeResize="0"/>
          <p:nvPr/>
        </p:nvPicPr>
        <p:blipFill rotWithShape="1">
          <a:blip r:embed="rId5">
            <a:alphaModFix/>
          </a:blip>
          <a:srcRect l="6147" t="7407" r="8594"/>
          <a:stretch/>
        </p:blipFill>
        <p:spPr>
          <a:xfrm>
            <a:off x="4350" y="4132300"/>
            <a:ext cx="6297950" cy="2570525"/>
          </a:xfrm>
          <a:prstGeom prst="rect">
            <a:avLst/>
          </a:prstGeom>
          <a:noFill/>
          <a:ln>
            <a:noFill/>
          </a:ln>
        </p:spPr>
      </p:pic>
      <p:sp>
        <p:nvSpPr>
          <p:cNvPr id="222" name="Google Shape;222;p30"/>
          <p:cNvSpPr txBox="1"/>
          <p:nvPr/>
        </p:nvSpPr>
        <p:spPr>
          <a:xfrm>
            <a:off x="6625425" y="4724500"/>
            <a:ext cx="1976100" cy="152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2"/>
                </a:solidFill>
                <a:latin typeface="Century Gothic"/>
                <a:ea typeface="Century Gothic"/>
                <a:cs typeface="Century Gothic"/>
                <a:sym typeface="Century Gothic"/>
              </a:rPr>
              <a:t>~0.5 m difference in forecasted water level and rainfall. </a:t>
            </a:r>
            <a:endParaRPr b="1">
              <a:solidFill>
                <a:schemeClr val="dk2"/>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1"/>
          <p:cNvSpPr txBox="1">
            <a:spLocks noGrp="1"/>
          </p:cNvSpPr>
          <p:nvPr>
            <p:ph type="title"/>
          </p:nvPr>
        </p:nvSpPr>
        <p:spPr>
          <a:xfrm>
            <a:off x="4354" y="17417"/>
            <a:ext cx="9139500" cy="59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Hurricane Irene: The Glider Caught It!</a:t>
            </a:r>
            <a:endParaRPr/>
          </a:p>
        </p:txBody>
      </p:sp>
      <p:sp>
        <p:nvSpPr>
          <p:cNvPr id="229" name="Google Shape;229;p31"/>
          <p:cNvSpPr txBox="1">
            <a:spLocks noGrp="1"/>
          </p:cNvSpPr>
          <p:nvPr>
            <p:ph type="body" idx="1"/>
          </p:nvPr>
        </p:nvSpPr>
        <p:spPr>
          <a:xfrm>
            <a:off x="457200" y="990601"/>
            <a:ext cx="8229600" cy="52578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endParaRPr/>
          </a:p>
        </p:txBody>
      </p:sp>
      <p:sp>
        <p:nvSpPr>
          <p:cNvPr id="230" name="Google Shape;230;p31"/>
          <p:cNvSpPr txBox="1">
            <a:spLocks noGrp="1"/>
          </p:cNvSpPr>
          <p:nvPr>
            <p:ph type="sldNum" idx="12"/>
          </p:nvPr>
        </p:nvSpPr>
        <p:spPr>
          <a:xfrm>
            <a:off x="457200" y="6356350"/>
            <a:ext cx="7620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12</a:t>
            </a:fld>
            <a:endParaRPr/>
          </a:p>
        </p:txBody>
      </p:sp>
      <p:pic>
        <p:nvPicPr>
          <p:cNvPr id="231" name="Google Shape;231;p31"/>
          <p:cNvPicPr preferRelativeResize="0"/>
          <p:nvPr/>
        </p:nvPicPr>
        <p:blipFill>
          <a:blip r:embed="rId3">
            <a:alphaModFix/>
          </a:blip>
          <a:stretch>
            <a:fillRect/>
          </a:stretch>
        </p:blipFill>
        <p:spPr>
          <a:xfrm>
            <a:off x="0" y="729125"/>
            <a:ext cx="9144001" cy="605754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4354" y="17417"/>
            <a:ext cx="9139500" cy="59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Gliders are the Defense</a:t>
            </a:r>
            <a:endParaRPr/>
          </a:p>
        </p:txBody>
      </p:sp>
      <p:sp>
        <p:nvSpPr>
          <p:cNvPr id="238" name="Google Shape;238;p32"/>
          <p:cNvSpPr txBox="1">
            <a:spLocks noGrp="1"/>
          </p:cNvSpPr>
          <p:nvPr>
            <p:ph type="body" idx="1"/>
          </p:nvPr>
        </p:nvSpPr>
        <p:spPr>
          <a:xfrm>
            <a:off x="459300" y="737842"/>
            <a:ext cx="8229600" cy="1428300"/>
          </a:xfrm>
          <a:prstGeom prst="rect">
            <a:avLst/>
          </a:prstGeom>
        </p:spPr>
        <p:txBody>
          <a:bodyPr spcFirstLastPara="1" wrap="square" lIns="91425" tIns="91425" rIns="91425" bIns="91425" anchor="t" anchorCtr="0">
            <a:noAutofit/>
          </a:bodyPr>
          <a:lstStyle/>
          <a:p>
            <a:pPr marL="457200" lvl="0" indent="0" algn="l" rtl="0">
              <a:spcBef>
                <a:spcPts val="480"/>
              </a:spcBef>
              <a:spcAft>
                <a:spcPts val="0"/>
              </a:spcAft>
              <a:buNone/>
            </a:pPr>
            <a:r>
              <a:rPr lang="en-US"/>
              <a:t>Gliders are uniquely skilled at collecting the critically needed data to keep the models on track and help resolve these features</a:t>
            </a:r>
            <a:endParaRPr/>
          </a:p>
        </p:txBody>
      </p:sp>
      <p:sp>
        <p:nvSpPr>
          <p:cNvPr id="239" name="Google Shape;239;p32"/>
          <p:cNvSpPr txBox="1">
            <a:spLocks noGrp="1"/>
          </p:cNvSpPr>
          <p:nvPr>
            <p:ph type="sldNum" idx="12"/>
          </p:nvPr>
        </p:nvSpPr>
        <p:spPr>
          <a:xfrm>
            <a:off x="457200" y="6356350"/>
            <a:ext cx="7620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13</a:t>
            </a:fld>
            <a:endParaRPr/>
          </a:p>
        </p:txBody>
      </p:sp>
      <p:pic>
        <p:nvPicPr>
          <p:cNvPr id="240" name="Google Shape;240;p32"/>
          <p:cNvPicPr preferRelativeResize="0"/>
          <p:nvPr/>
        </p:nvPicPr>
        <p:blipFill>
          <a:blip r:embed="rId3">
            <a:alphaModFix/>
          </a:blip>
          <a:stretch>
            <a:fillRect/>
          </a:stretch>
        </p:blipFill>
        <p:spPr>
          <a:xfrm>
            <a:off x="503799" y="2417108"/>
            <a:ext cx="2701525" cy="2131750"/>
          </a:xfrm>
          <a:prstGeom prst="rect">
            <a:avLst/>
          </a:prstGeom>
          <a:noFill/>
          <a:ln>
            <a:noFill/>
          </a:ln>
        </p:spPr>
      </p:pic>
      <p:pic>
        <p:nvPicPr>
          <p:cNvPr id="241" name="Google Shape;241;p32"/>
          <p:cNvPicPr preferRelativeResize="0"/>
          <p:nvPr/>
        </p:nvPicPr>
        <p:blipFill>
          <a:blip r:embed="rId4">
            <a:alphaModFix/>
          </a:blip>
          <a:stretch>
            <a:fillRect/>
          </a:stretch>
        </p:blipFill>
        <p:spPr>
          <a:xfrm>
            <a:off x="3438050" y="2515725"/>
            <a:ext cx="3005619" cy="2001725"/>
          </a:xfrm>
          <a:prstGeom prst="rect">
            <a:avLst/>
          </a:prstGeom>
          <a:noFill/>
          <a:ln>
            <a:noFill/>
          </a:ln>
        </p:spPr>
      </p:pic>
      <p:pic>
        <p:nvPicPr>
          <p:cNvPr id="242" name="Google Shape;242;p32"/>
          <p:cNvPicPr preferRelativeResize="0"/>
          <p:nvPr/>
        </p:nvPicPr>
        <p:blipFill>
          <a:blip r:embed="rId5">
            <a:alphaModFix/>
          </a:blip>
          <a:stretch>
            <a:fillRect/>
          </a:stretch>
        </p:blipFill>
        <p:spPr>
          <a:xfrm>
            <a:off x="459288" y="4625950"/>
            <a:ext cx="2790825" cy="2095500"/>
          </a:xfrm>
          <a:prstGeom prst="rect">
            <a:avLst/>
          </a:prstGeom>
          <a:noFill/>
          <a:ln>
            <a:noFill/>
          </a:ln>
        </p:spPr>
      </p:pic>
      <p:pic>
        <p:nvPicPr>
          <p:cNvPr id="243" name="Google Shape;243;p32"/>
          <p:cNvPicPr preferRelativeResize="0"/>
          <p:nvPr/>
        </p:nvPicPr>
        <p:blipFill rotWithShape="1">
          <a:blip r:embed="rId6">
            <a:alphaModFix/>
          </a:blip>
          <a:srcRect l="2823" r="3067" b="8667"/>
          <a:stretch/>
        </p:blipFill>
        <p:spPr>
          <a:xfrm>
            <a:off x="3395550" y="4589700"/>
            <a:ext cx="3090625" cy="2131750"/>
          </a:xfrm>
          <a:prstGeom prst="rect">
            <a:avLst/>
          </a:prstGeom>
          <a:noFill/>
          <a:ln>
            <a:noFill/>
          </a:ln>
        </p:spPr>
      </p:pic>
      <p:sp>
        <p:nvSpPr>
          <p:cNvPr id="244" name="Google Shape;244;p32"/>
          <p:cNvSpPr txBox="1"/>
          <p:nvPr/>
        </p:nvSpPr>
        <p:spPr>
          <a:xfrm>
            <a:off x="6556731" y="2483250"/>
            <a:ext cx="2495700" cy="36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chemeClr val="dk2"/>
                </a:solidFill>
                <a:latin typeface="Century Gothic"/>
                <a:ea typeface="Century Gothic"/>
                <a:cs typeface="Century Gothic"/>
                <a:sym typeface="Century Gothic"/>
              </a:rPr>
              <a:t>Two Main Purposes:</a:t>
            </a:r>
            <a:endParaRPr b="1">
              <a:solidFill>
                <a:schemeClr val="dk2"/>
              </a:solidFill>
              <a:latin typeface="Century Gothic"/>
              <a:ea typeface="Century Gothic"/>
              <a:cs typeface="Century Gothic"/>
              <a:sym typeface="Century Gothic"/>
            </a:endParaRPr>
          </a:p>
          <a:p>
            <a:pPr marL="457200" lvl="0" indent="-317500" algn="l" rtl="0">
              <a:spcBef>
                <a:spcPts val="0"/>
              </a:spcBef>
              <a:spcAft>
                <a:spcPts val="0"/>
              </a:spcAft>
              <a:buClr>
                <a:schemeClr val="dk2"/>
              </a:buClr>
              <a:buSzPts val="1400"/>
              <a:buFont typeface="Century Gothic"/>
              <a:buAutoNum type="arabicParenR"/>
            </a:pPr>
            <a:r>
              <a:rPr lang="en-US">
                <a:solidFill>
                  <a:schemeClr val="dk2"/>
                </a:solidFill>
                <a:latin typeface="Century Gothic"/>
                <a:ea typeface="Century Gothic"/>
                <a:cs typeface="Century Gothic"/>
                <a:sym typeface="Century Gothic"/>
              </a:rPr>
              <a:t>Keep models on track (sustained)</a:t>
            </a:r>
            <a:endParaRPr>
              <a:solidFill>
                <a:schemeClr val="dk2"/>
              </a:solidFill>
              <a:latin typeface="Century Gothic"/>
              <a:ea typeface="Century Gothic"/>
              <a:cs typeface="Century Gothic"/>
              <a:sym typeface="Century Gothic"/>
            </a:endParaRPr>
          </a:p>
          <a:p>
            <a:pPr marL="457200" lvl="0" indent="0" algn="l" rtl="0">
              <a:spcBef>
                <a:spcPts val="0"/>
              </a:spcBef>
              <a:spcAft>
                <a:spcPts val="0"/>
              </a:spcAft>
              <a:buNone/>
            </a:pPr>
            <a:endParaRPr>
              <a:solidFill>
                <a:schemeClr val="dk2"/>
              </a:solidFill>
              <a:latin typeface="Century Gothic"/>
              <a:ea typeface="Century Gothic"/>
              <a:cs typeface="Century Gothic"/>
              <a:sym typeface="Century Gothic"/>
            </a:endParaRPr>
          </a:p>
          <a:p>
            <a:pPr marL="457200" lvl="0" indent="-317500" algn="l" rtl="0">
              <a:spcBef>
                <a:spcPts val="0"/>
              </a:spcBef>
              <a:spcAft>
                <a:spcPts val="0"/>
              </a:spcAft>
              <a:buClr>
                <a:schemeClr val="dk2"/>
              </a:buClr>
              <a:buSzPts val="1400"/>
              <a:buFont typeface="Century Gothic"/>
              <a:buAutoNum type="arabicParenR"/>
            </a:pPr>
            <a:r>
              <a:rPr lang="en-US">
                <a:solidFill>
                  <a:schemeClr val="dk2"/>
                </a:solidFill>
                <a:latin typeface="Century Gothic"/>
                <a:ea typeface="Century Gothic"/>
                <a:cs typeface="Century Gothic"/>
                <a:sym typeface="Century Gothic"/>
              </a:rPr>
              <a:t>Show upper ocean response; before, during, and after a hurricane (opportunistic) </a:t>
            </a:r>
            <a:endParaRPr>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2"/>
              </a:solidFill>
              <a:latin typeface="Century Gothic"/>
              <a:ea typeface="Century Gothic"/>
              <a:cs typeface="Century Gothic"/>
              <a:sym typeface="Century Gothic"/>
            </a:endParaRPr>
          </a:p>
          <a:p>
            <a:pPr marL="0" lvl="0" indent="0" algn="l" rtl="0">
              <a:spcBef>
                <a:spcPts val="0"/>
              </a:spcBef>
              <a:spcAft>
                <a:spcPts val="0"/>
              </a:spcAft>
              <a:buNone/>
            </a:pPr>
            <a:endParaRPr>
              <a:solidFill>
                <a:schemeClr val="dk2"/>
              </a:solidFill>
              <a:latin typeface="Century Gothic"/>
              <a:ea typeface="Century Gothic"/>
              <a:cs typeface="Century Gothic"/>
              <a:sym typeface="Century Gothic"/>
            </a:endParaRPr>
          </a:p>
          <a:p>
            <a:pPr marL="0" lvl="0" indent="0" algn="l" rtl="0">
              <a:spcBef>
                <a:spcPts val="0"/>
              </a:spcBef>
              <a:spcAft>
                <a:spcPts val="0"/>
              </a:spcAft>
              <a:buNone/>
            </a:pPr>
            <a:r>
              <a:rPr lang="en-US" b="1">
                <a:solidFill>
                  <a:schemeClr val="dk2"/>
                </a:solidFill>
                <a:latin typeface="Century Gothic"/>
                <a:ea typeface="Century Gothic"/>
                <a:cs typeface="Century Gothic"/>
                <a:sym typeface="Century Gothic"/>
              </a:rPr>
              <a:t>Key Point</a:t>
            </a:r>
            <a:endParaRPr b="1">
              <a:solidFill>
                <a:schemeClr val="dk2"/>
              </a:solidFill>
              <a:latin typeface="Century Gothic"/>
              <a:ea typeface="Century Gothic"/>
              <a:cs typeface="Century Gothic"/>
              <a:sym typeface="Century Gothic"/>
            </a:endParaRPr>
          </a:p>
          <a:p>
            <a:pPr marL="0" lvl="0" indent="0" algn="l" rtl="0">
              <a:spcBef>
                <a:spcPts val="0"/>
              </a:spcBef>
              <a:spcAft>
                <a:spcPts val="0"/>
              </a:spcAft>
              <a:buNone/>
            </a:pPr>
            <a:r>
              <a:rPr lang="en-US">
                <a:solidFill>
                  <a:schemeClr val="dk2"/>
                </a:solidFill>
                <a:latin typeface="Century Gothic"/>
                <a:ea typeface="Century Gothic"/>
                <a:cs typeface="Century Gothic"/>
                <a:sym typeface="Century Gothic"/>
              </a:rPr>
              <a:t>Gliders are best utilized on sustained missions and not as “quick” deployment tools to chase hurricanes.</a:t>
            </a:r>
            <a:endParaRPr>
              <a:solidFill>
                <a:schemeClr val="dk2"/>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3" descr="https://marine.rutgers.edu/~dkaragon/imagery/atlantic%20hurricane%202018/refreshed%20Atlantic%201%20(all%20tails%20final).jpg"/>
          <p:cNvPicPr preferRelativeResize="0"/>
          <p:nvPr/>
        </p:nvPicPr>
        <p:blipFill rotWithShape="1">
          <a:blip r:embed="rId3">
            <a:alphaModFix/>
          </a:blip>
          <a:srcRect b="-7110"/>
          <a:stretch/>
        </p:blipFill>
        <p:spPr>
          <a:xfrm>
            <a:off x="0" y="597930"/>
            <a:ext cx="9144000" cy="5669569"/>
          </a:xfrm>
          <a:prstGeom prst="rect">
            <a:avLst/>
          </a:prstGeom>
          <a:noFill/>
          <a:ln>
            <a:noFill/>
          </a:ln>
        </p:spPr>
      </p:pic>
      <p:sp>
        <p:nvSpPr>
          <p:cNvPr id="251" name="Google Shape;251;p33"/>
          <p:cNvSpPr/>
          <p:nvPr/>
        </p:nvSpPr>
        <p:spPr>
          <a:xfrm>
            <a:off x="6943932" y="3648031"/>
            <a:ext cx="726432" cy="1806583"/>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118" b="0" i="0" u="none" strike="noStrike" cap="none">
              <a:solidFill>
                <a:schemeClr val="lt1"/>
              </a:solidFill>
              <a:latin typeface="Arial"/>
              <a:ea typeface="Arial"/>
              <a:cs typeface="Arial"/>
              <a:sym typeface="Arial"/>
            </a:endParaRPr>
          </a:p>
        </p:txBody>
      </p:sp>
      <p:sp>
        <p:nvSpPr>
          <p:cNvPr id="252" name="Google Shape;252;p33"/>
          <p:cNvSpPr/>
          <p:nvPr/>
        </p:nvSpPr>
        <p:spPr>
          <a:xfrm rot="2232917">
            <a:off x="3283282" y="3564442"/>
            <a:ext cx="845996" cy="1806583"/>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118" b="0" i="0" u="none" strike="noStrike" cap="none">
              <a:solidFill>
                <a:schemeClr val="lt1"/>
              </a:solidFill>
              <a:latin typeface="Arial"/>
              <a:ea typeface="Arial"/>
              <a:cs typeface="Arial"/>
              <a:sym typeface="Arial"/>
            </a:endParaRPr>
          </a:p>
        </p:txBody>
      </p:sp>
      <p:sp>
        <p:nvSpPr>
          <p:cNvPr id="253" name="Google Shape;253;p33"/>
          <p:cNvSpPr/>
          <p:nvPr/>
        </p:nvSpPr>
        <p:spPr>
          <a:xfrm rot="3235392">
            <a:off x="2036844" y="394512"/>
            <a:ext cx="839450" cy="3959331"/>
          </a:xfrm>
          <a:prstGeom prst="ellipse">
            <a:avLst/>
          </a:prstGeom>
          <a:noFill/>
          <a:ln w="571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2118" b="0" i="0" u="none" strike="noStrike" cap="none">
              <a:solidFill>
                <a:schemeClr val="lt1"/>
              </a:solidFill>
              <a:latin typeface="Arial"/>
              <a:ea typeface="Arial"/>
              <a:cs typeface="Arial"/>
              <a:sym typeface="Arial"/>
            </a:endParaRPr>
          </a:p>
        </p:txBody>
      </p:sp>
      <p:sp>
        <p:nvSpPr>
          <p:cNvPr id="254" name="Google Shape;254;p33"/>
          <p:cNvSpPr txBox="1"/>
          <p:nvPr/>
        </p:nvSpPr>
        <p:spPr>
          <a:xfrm>
            <a:off x="7265700" y="3336050"/>
            <a:ext cx="1074333" cy="4182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118" b="1" i="0" u="none" strike="noStrike" cap="none">
                <a:solidFill>
                  <a:schemeClr val="lt1"/>
                </a:solidFill>
                <a:latin typeface="Arial"/>
                <a:ea typeface="Arial"/>
                <a:cs typeface="Arial"/>
                <a:sym typeface="Arial"/>
              </a:rPr>
              <a:t>Helene</a:t>
            </a:r>
            <a:endParaRPr/>
          </a:p>
        </p:txBody>
      </p:sp>
      <p:sp>
        <p:nvSpPr>
          <p:cNvPr id="255" name="Google Shape;255;p33"/>
          <p:cNvSpPr txBox="1"/>
          <p:nvPr/>
        </p:nvSpPr>
        <p:spPr>
          <a:xfrm>
            <a:off x="4984970" y="4205073"/>
            <a:ext cx="862737" cy="4182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118" b="1" i="0" u="none" strike="noStrike" cap="none">
                <a:solidFill>
                  <a:schemeClr val="lt1"/>
                </a:solidFill>
                <a:latin typeface="Arial"/>
                <a:ea typeface="Arial"/>
                <a:cs typeface="Arial"/>
                <a:sym typeface="Arial"/>
              </a:rPr>
              <a:t>Isaac</a:t>
            </a:r>
            <a:endParaRPr/>
          </a:p>
        </p:txBody>
      </p:sp>
      <p:sp>
        <p:nvSpPr>
          <p:cNvPr id="256" name="Google Shape;256;p33"/>
          <p:cNvSpPr txBox="1"/>
          <p:nvPr/>
        </p:nvSpPr>
        <p:spPr>
          <a:xfrm>
            <a:off x="3501101" y="2374177"/>
            <a:ext cx="1317990" cy="4182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118" b="1" i="0" u="none" strike="noStrike" cap="none">
                <a:solidFill>
                  <a:schemeClr val="lt1"/>
                </a:solidFill>
                <a:latin typeface="Arial"/>
                <a:ea typeface="Arial"/>
                <a:cs typeface="Arial"/>
                <a:sym typeface="Arial"/>
              </a:rPr>
              <a:t>Florence</a:t>
            </a:r>
            <a:endParaRPr/>
          </a:p>
        </p:txBody>
      </p:sp>
      <p:sp>
        <p:nvSpPr>
          <p:cNvPr id="257" name="Google Shape;257;p33"/>
          <p:cNvSpPr/>
          <p:nvPr/>
        </p:nvSpPr>
        <p:spPr>
          <a:xfrm>
            <a:off x="0" y="5842534"/>
            <a:ext cx="9144000" cy="1015466"/>
          </a:xfrm>
          <a:prstGeom prst="rect">
            <a:avLst/>
          </a:prstGeom>
          <a:solidFill>
            <a:schemeClr val="dk2"/>
          </a:solidFill>
          <a:ln w="25400" cap="flat" cmpd="sng">
            <a:solidFill>
              <a:srgbClr val="106A8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900" b="0" i="0" u="none" strike="noStrike" cap="none">
                <a:solidFill>
                  <a:schemeClr val="lt1"/>
                </a:solidFill>
                <a:latin typeface="Arial"/>
                <a:ea typeface="Arial"/>
                <a:cs typeface="Arial"/>
                <a:sym typeface="Arial"/>
              </a:rPr>
              <a:t>&gt;</a:t>
            </a:r>
            <a:r>
              <a:rPr lang="en-US" sz="1600" b="0" i="0" u="none" strike="noStrike" cap="none">
                <a:solidFill>
                  <a:schemeClr val="lt1"/>
                </a:solidFill>
                <a:latin typeface="Arial"/>
                <a:ea typeface="Arial"/>
                <a:cs typeface="Arial"/>
                <a:sym typeface="Arial"/>
              </a:rPr>
              <a:t>30 Hurricane Sentinel Gliders from the Navy, NOAA, NSF, Academic &amp; Industry Partners </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reporting ocean conditions through the U.S. IOOS Glider Data Assembly Center (DAC) </a:t>
            </a:r>
            <a:endParaRPr/>
          </a:p>
          <a:p>
            <a:pPr marL="0" marR="0" lvl="0" indent="0" algn="ctr" rtl="0">
              <a:lnSpc>
                <a:spcPct val="100000"/>
              </a:lnSpc>
              <a:spcBef>
                <a:spcPts val="0"/>
              </a:spcBef>
              <a:spcAft>
                <a:spcPts val="0"/>
              </a:spcAft>
              <a:buNone/>
            </a:pPr>
            <a:r>
              <a:rPr lang="en-US" sz="1600" b="0" i="0" u="none" strike="noStrike" cap="none">
                <a:solidFill>
                  <a:schemeClr val="lt1"/>
                </a:solidFill>
                <a:latin typeface="Arial"/>
                <a:ea typeface="Arial"/>
                <a:cs typeface="Arial"/>
                <a:sym typeface="Arial"/>
              </a:rPr>
              <a:t>ahead of Hurricanes Florence, Isaac and Helene on September 11, 2018.</a:t>
            </a:r>
            <a:endParaRPr/>
          </a:p>
        </p:txBody>
      </p:sp>
      <p:sp>
        <p:nvSpPr>
          <p:cNvPr id="258" name="Google Shape;258;p33"/>
          <p:cNvSpPr txBox="1">
            <a:spLocks noGrp="1"/>
          </p:cNvSpPr>
          <p:nvPr>
            <p:ph type="title"/>
          </p:nvPr>
        </p:nvSpPr>
        <p:spPr>
          <a:xfrm>
            <a:off x="4354" y="17417"/>
            <a:ext cx="9139646" cy="5921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ckwell"/>
              <a:buNone/>
            </a:pPr>
            <a:r>
              <a:rPr lang="en-US"/>
              <a:t>2018 Hurricane Glider “Picket” Lines</a:t>
            </a:r>
            <a:endParaRPr sz="3200" b="0" i="0" u="none" strike="noStrike" cap="none">
              <a:solidFill>
                <a:schemeClr val="lt1"/>
              </a:solidFill>
              <a:latin typeface="Rockwell"/>
              <a:ea typeface="Rockwell"/>
              <a:cs typeface="Rockwell"/>
              <a:sym typeface="Rockwe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a:spLocks noGrp="1"/>
          </p:cNvSpPr>
          <p:nvPr>
            <p:ph type="body" idx="1"/>
          </p:nvPr>
        </p:nvSpPr>
        <p:spPr>
          <a:xfrm>
            <a:off x="1219200" y="3132725"/>
            <a:ext cx="6705600" cy="10557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lt1"/>
              </a:buClr>
              <a:buFont typeface="Arial"/>
              <a:buNone/>
            </a:pPr>
            <a:r>
              <a:rPr lang="en-US" sz="3000"/>
              <a:t>Backup Slides</a:t>
            </a:r>
            <a:endParaRPr sz="3000" b="0" i="0" u="none" strike="noStrike" cap="none">
              <a:solidFill>
                <a:schemeClr val="lt1"/>
              </a:solidFill>
              <a:latin typeface="Rockwell"/>
              <a:ea typeface="Rockwell"/>
              <a:cs typeface="Rockwell"/>
              <a:sym typeface="Rockwell"/>
            </a:endParaRPr>
          </a:p>
          <a:p>
            <a:pPr marL="0" marR="0" lvl="0" indent="0" algn="l" rtl="0">
              <a:spcBef>
                <a:spcPts val="640"/>
              </a:spcBef>
              <a:spcAft>
                <a:spcPts val="0"/>
              </a:spcAft>
              <a:buClr>
                <a:schemeClr val="lt1"/>
              </a:buClr>
              <a:buFont typeface="Arial"/>
              <a:buNone/>
            </a:pPr>
            <a:endParaRPr sz="3200" b="0" i="0" u="none" strike="noStrike" cap="none">
              <a:solidFill>
                <a:schemeClr val="lt1"/>
              </a:solidFill>
              <a:latin typeface="Rockwell"/>
              <a:ea typeface="Rockwell"/>
              <a:cs typeface="Rockwell"/>
              <a:sym typeface="Rockwe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7"/>
          <p:cNvSpPr txBox="1">
            <a:spLocks noGrp="1"/>
          </p:cNvSpPr>
          <p:nvPr>
            <p:ph type="title"/>
          </p:nvPr>
        </p:nvSpPr>
        <p:spPr>
          <a:xfrm>
            <a:off x="-2319296" y="992380"/>
            <a:ext cx="9139500" cy="59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Hurricane Model Data Flow</a:t>
            </a:r>
            <a:endParaRPr/>
          </a:p>
        </p:txBody>
      </p:sp>
      <p:sp>
        <p:nvSpPr>
          <p:cNvPr id="286" name="Google Shape;286;p37"/>
          <p:cNvSpPr txBox="1">
            <a:spLocks noGrp="1"/>
          </p:cNvSpPr>
          <p:nvPr>
            <p:ph type="sldNum" idx="12"/>
          </p:nvPr>
        </p:nvSpPr>
        <p:spPr>
          <a:xfrm>
            <a:off x="457200" y="6280150"/>
            <a:ext cx="7620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16</a:t>
            </a:fld>
            <a:endParaRPr/>
          </a:p>
        </p:txBody>
      </p:sp>
      <p:sp>
        <p:nvSpPr>
          <p:cNvPr id="287" name="Google Shape;287;p37"/>
          <p:cNvSpPr/>
          <p:nvPr/>
        </p:nvSpPr>
        <p:spPr>
          <a:xfrm>
            <a:off x="4020637" y="1765428"/>
            <a:ext cx="1627200" cy="444900"/>
          </a:xfrm>
          <a:prstGeom prst="cube">
            <a:avLst>
              <a:gd name="adj" fmla="val 25000"/>
            </a:avLst>
          </a:prstGeom>
          <a:solidFill>
            <a:srgbClr val="A5A5A5"/>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National Data Buoy Center  </a:t>
            </a:r>
            <a:r>
              <a:rPr lang="en-US" sz="900" b="0" i="0" u="none" strike="noStrike" cap="none">
                <a:solidFill>
                  <a:srgbClr val="000000"/>
                </a:solidFill>
                <a:latin typeface="Calibri"/>
                <a:ea typeface="Calibri"/>
                <a:cs typeface="Calibri"/>
                <a:sym typeface="Calibri"/>
              </a:rPr>
              <a:t>(NDBC)</a:t>
            </a:r>
            <a:endParaRPr sz="900" b="0" i="0" u="none" strike="noStrike" cap="none">
              <a:solidFill>
                <a:srgbClr val="000000"/>
              </a:solidFill>
              <a:latin typeface="Calibri"/>
              <a:ea typeface="Calibri"/>
              <a:cs typeface="Calibri"/>
              <a:sym typeface="Calibri"/>
            </a:endParaRPr>
          </a:p>
        </p:txBody>
      </p:sp>
      <p:sp>
        <p:nvSpPr>
          <p:cNvPr id="288" name="Google Shape;288;p37"/>
          <p:cNvSpPr/>
          <p:nvPr/>
        </p:nvSpPr>
        <p:spPr>
          <a:xfrm>
            <a:off x="323334" y="864581"/>
            <a:ext cx="1499400" cy="540900"/>
          </a:xfrm>
          <a:prstGeom prst="ellipse">
            <a:avLst/>
          </a:prstGeom>
          <a:solidFill>
            <a:srgbClr val="FFC000"/>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Glider Data Collected by Provider</a:t>
            </a:r>
            <a:endParaRPr sz="1100" b="0" i="0" u="none" strike="noStrike" cap="none">
              <a:solidFill>
                <a:srgbClr val="000000"/>
              </a:solidFill>
              <a:latin typeface="Calibri"/>
              <a:ea typeface="Calibri"/>
              <a:cs typeface="Calibri"/>
              <a:sym typeface="Calibri"/>
            </a:endParaRPr>
          </a:p>
        </p:txBody>
      </p:sp>
      <p:sp>
        <p:nvSpPr>
          <p:cNvPr id="289" name="Google Shape;289;p37"/>
          <p:cNvSpPr/>
          <p:nvPr/>
        </p:nvSpPr>
        <p:spPr>
          <a:xfrm>
            <a:off x="1907425" y="890962"/>
            <a:ext cx="1410600" cy="460200"/>
          </a:xfrm>
          <a:prstGeom prst="rightArrow">
            <a:avLst>
              <a:gd name="adj1" fmla="val 50000"/>
              <a:gd name="adj2" fmla="val 50000"/>
            </a:avLst>
          </a:prstGeom>
          <a:gradFill>
            <a:gsLst>
              <a:gs pos="0">
                <a:srgbClr val="B4D4A5"/>
              </a:gs>
              <a:gs pos="50000">
                <a:srgbClr val="A8CD97"/>
              </a:gs>
              <a:gs pos="100000">
                <a:srgbClr val="9BC985"/>
              </a:gs>
            </a:gsLst>
            <a:lin ang="5400012" scaled="0"/>
          </a:gradFill>
          <a:ln w="9525"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b="0" i="0" u="none" strike="noStrike" cap="none">
                <a:solidFill>
                  <a:srgbClr val="000000"/>
                </a:solidFill>
                <a:latin typeface="Calibri"/>
                <a:ea typeface="Calibri"/>
                <a:cs typeface="Calibri"/>
                <a:sym typeface="Calibri"/>
              </a:rPr>
              <a:t>Observations transmitted to GDAC</a:t>
            </a:r>
            <a:endParaRPr sz="800" b="0" i="0" u="none" strike="noStrike" cap="none">
              <a:solidFill>
                <a:srgbClr val="000000"/>
              </a:solidFill>
              <a:latin typeface="Calibri"/>
              <a:ea typeface="Calibri"/>
              <a:cs typeface="Calibri"/>
              <a:sym typeface="Calibri"/>
            </a:endParaRPr>
          </a:p>
        </p:txBody>
      </p:sp>
      <p:grpSp>
        <p:nvGrpSpPr>
          <p:cNvPr id="290" name="Google Shape;290;p37"/>
          <p:cNvGrpSpPr/>
          <p:nvPr/>
        </p:nvGrpSpPr>
        <p:grpSpPr>
          <a:xfrm>
            <a:off x="3454872" y="743686"/>
            <a:ext cx="3133977" cy="1089625"/>
            <a:chOff x="855507" y="1308578"/>
            <a:chExt cx="1892155" cy="1020822"/>
          </a:xfrm>
        </p:grpSpPr>
        <p:sp>
          <p:nvSpPr>
            <p:cNvPr id="291" name="Google Shape;291;p37"/>
            <p:cNvSpPr/>
            <p:nvPr/>
          </p:nvSpPr>
          <p:spPr>
            <a:xfrm rot="-5400000">
              <a:off x="1316650" y="847435"/>
              <a:ext cx="663568" cy="1585855"/>
            </a:xfrm>
            <a:prstGeom prst="flowChartMagneticDrum">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7"/>
            <p:cNvSpPr txBox="1"/>
            <p:nvPr/>
          </p:nvSpPr>
          <p:spPr>
            <a:xfrm>
              <a:off x="855507" y="1529758"/>
              <a:ext cx="1585855" cy="33178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100" b="1" i="0" u="none" strike="noStrike" cap="none">
                  <a:solidFill>
                    <a:srgbClr val="000000"/>
                  </a:solidFill>
                  <a:latin typeface="Calibri"/>
                  <a:ea typeface="Calibri"/>
                  <a:cs typeface="Calibri"/>
                  <a:sym typeface="Calibri"/>
                </a:rPr>
                <a:t>US IOOS Glider Data Assembly Center</a:t>
              </a:r>
              <a:endParaRPr/>
            </a:p>
            <a:p>
              <a:pPr marL="0" marR="0" lvl="0" indent="0" algn="ctr" rtl="0">
                <a:spcBef>
                  <a:spcPts val="0"/>
                </a:spcBef>
                <a:spcAft>
                  <a:spcPts val="0"/>
                </a:spcAft>
                <a:buNone/>
              </a:pPr>
              <a:r>
                <a:rPr lang="en-US" sz="1100" b="0" i="0" u="none" strike="noStrike" cap="none">
                  <a:solidFill>
                    <a:srgbClr val="000000"/>
                  </a:solidFill>
                  <a:latin typeface="Calibri"/>
                  <a:ea typeface="Calibri"/>
                  <a:cs typeface="Calibri"/>
                  <a:sym typeface="Calibri"/>
                </a:rPr>
                <a:t>(GDAC)</a:t>
              </a:r>
              <a:endParaRPr sz="1100" b="0" i="0" u="none" strike="noStrike" cap="none">
                <a:solidFill>
                  <a:srgbClr val="000000"/>
                </a:solidFill>
                <a:latin typeface="Calibri"/>
                <a:ea typeface="Calibri"/>
                <a:cs typeface="Calibri"/>
                <a:sym typeface="Calibri"/>
              </a:endParaRPr>
            </a:p>
          </p:txBody>
        </p:sp>
        <p:cxnSp>
          <p:nvCxnSpPr>
            <p:cNvPr id="293" name="Google Shape;293;p37"/>
            <p:cNvCxnSpPr/>
            <p:nvPr/>
          </p:nvCxnSpPr>
          <p:spPr>
            <a:xfrm>
              <a:off x="2441362" y="1635861"/>
              <a:ext cx="306300" cy="401400"/>
            </a:xfrm>
            <a:prstGeom prst="bentConnector3">
              <a:avLst>
                <a:gd name="adj1" fmla="val 50000"/>
              </a:avLst>
            </a:prstGeom>
            <a:noFill/>
            <a:ln w="12700" cap="flat" cmpd="sng">
              <a:solidFill>
                <a:srgbClr val="000000"/>
              </a:solidFill>
              <a:prstDash val="solid"/>
              <a:miter lim="800000"/>
              <a:headEnd type="none" w="sm" len="sm"/>
              <a:tailEnd type="triangle" w="med" len="med"/>
            </a:ln>
          </p:spPr>
        </p:cxnSp>
        <p:cxnSp>
          <p:nvCxnSpPr>
            <p:cNvPr id="294" name="Google Shape;294;p37"/>
            <p:cNvCxnSpPr/>
            <p:nvPr/>
          </p:nvCxnSpPr>
          <p:spPr>
            <a:xfrm flipH="1">
              <a:off x="1652469" y="1977500"/>
              <a:ext cx="600" cy="351900"/>
            </a:xfrm>
            <a:prstGeom prst="straightConnector1">
              <a:avLst/>
            </a:prstGeom>
            <a:noFill/>
            <a:ln w="12700" cap="flat" cmpd="sng">
              <a:solidFill>
                <a:srgbClr val="000000"/>
              </a:solidFill>
              <a:prstDash val="solid"/>
              <a:miter lim="800000"/>
              <a:headEnd type="none" w="sm" len="sm"/>
              <a:tailEnd type="triangle" w="med" len="med"/>
            </a:ln>
          </p:spPr>
        </p:cxnSp>
      </p:grpSp>
      <p:sp>
        <p:nvSpPr>
          <p:cNvPr id="295" name="Google Shape;295;p37"/>
          <p:cNvSpPr/>
          <p:nvPr/>
        </p:nvSpPr>
        <p:spPr>
          <a:xfrm>
            <a:off x="3895325" y="2411664"/>
            <a:ext cx="1745700" cy="502500"/>
          </a:xfrm>
          <a:prstGeom prst="cloudCallout">
            <a:avLst>
              <a:gd name="adj1" fmla="val -20833"/>
              <a:gd name="adj2" fmla="val 62500"/>
            </a:avLst>
          </a:prstGeom>
          <a:solidFill>
            <a:srgbClr val="5B9BD5">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Global Telecommunication System </a:t>
            </a:r>
            <a:r>
              <a:rPr lang="en-US" sz="900" b="0" i="0" u="none" strike="noStrike" cap="none">
                <a:solidFill>
                  <a:srgbClr val="000000"/>
                </a:solidFill>
                <a:latin typeface="Calibri"/>
                <a:ea typeface="Calibri"/>
                <a:cs typeface="Calibri"/>
                <a:sym typeface="Calibri"/>
              </a:rPr>
              <a:t>(GTS)</a:t>
            </a:r>
            <a:endParaRPr sz="900" b="0" i="0" u="none" strike="noStrike" cap="none">
              <a:solidFill>
                <a:srgbClr val="000000"/>
              </a:solidFill>
              <a:latin typeface="Calibri"/>
              <a:ea typeface="Calibri"/>
              <a:cs typeface="Calibri"/>
              <a:sym typeface="Calibri"/>
            </a:endParaRPr>
          </a:p>
        </p:txBody>
      </p:sp>
      <p:sp>
        <p:nvSpPr>
          <p:cNvPr id="296" name="Google Shape;296;p37"/>
          <p:cNvSpPr/>
          <p:nvPr/>
        </p:nvSpPr>
        <p:spPr>
          <a:xfrm>
            <a:off x="3548099" y="3107326"/>
            <a:ext cx="2463113" cy="576649"/>
          </a:xfrm>
          <a:prstGeom prst="flowChartMagneticDisk">
            <a:avLst/>
          </a:prstGeom>
          <a:gradFill>
            <a:gsLst>
              <a:gs pos="0">
                <a:srgbClr val="B4D4A5"/>
              </a:gs>
              <a:gs pos="50000">
                <a:srgbClr val="A8CD97"/>
              </a:gs>
              <a:gs pos="100000">
                <a:srgbClr val="9BC985"/>
              </a:gs>
            </a:gsLst>
            <a:lin ang="5400012" scaled="0"/>
          </a:gradFill>
          <a:ln w="9525" cap="flat" cmpd="sng">
            <a:solidFill>
              <a:srgbClr val="70AD4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Navy Coupled Ocean Data Assimilation </a:t>
            </a:r>
            <a:r>
              <a:rPr lang="en-US" sz="900" b="0" i="0" u="none" strike="noStrike" cap="none">
                <a:solidFill>
                  <a:srgbClr val="000000"/>
                </a:solidFill>
                <a:latin typeface="Calibri"/>
                <a:ea typeface="Calibri"/>
                <a:cs typeface="Calibri"/>
                <a:sym typeface="Calibri"/>
              </a:rPr>
              <a:t>(NCODA)</a:t>
            </a:r>
            <a:endParaRPr sz="900" b="0" i="0" u="none" strike="noStrike" cap="none">
              <a:solidFill>
                <a:srgbClr val="000000"/>
              </a:solidFill>
              <a:latin typeface="Calibri"/>
              <a:ea typeface="Calibri"/>
              <a:cs typeface="Calibri"/>
              <a:sym typeface="Calibri"/>
            </a:endParaRPr>
          </a:p>
        </p:txBody>
      </p:sp>
      <p:sp>
        <p:nvSpPr>
          <p:cNvPr id="297" name="Google Shape;297;p37"/>
          <p:cNvSpPr/>
          <p:nvPr/>
        </p:nvSpPr>
        <p:spPr>
          <a:xfrm>
            <a:off x="3368935" y="3777121"/>
            <a:ext cx="2752200" cy="858900"/>
          </a:xfrm>
          <a:prstGeom prst="cube">
            <a:avLst>
              <a:gd name="adj" fmla="val 25000"/>
            </a:avLst>
          </a:prstGeom>
          <a:gradFill>
            <a:gsLst>
              <a:gs pos="0">
                <a:srgbClr val="FFDC9B"/>
              </a:gs>
              <a:gs pos="50000">
                <a:srgbClr val="FFD68D"/>
              </a:gs>
              <a:gs pos="100000">
                <a:srgbClr val="FFD478"/>
              </a:gs>
            </a:gsLst>
            <a:lin ang="5400012" scaled="0"/>
          </a:grad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Boundary &amp; Initial Conditions for Navy Models:</a:t>
            </a:r>
            <a:endParaRPr/>
          </a:p>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Global Ocean Forecast System (GOFS)</a:t>
            </a:r>
            <a:endParaRPr/>
          </a:p>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Hybrid Coordinate Ocean Model (HYCOM) </a:t>
            </a:r>
            <a:endParaRPr/>
          </a:p>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Navy’s Coastal Ocean Model (NCOM)</a:t>
            </a:r>
            <a:endParaRPr/>
          </a:p>
        </p:txBody>
      </p:sp>
      <p:sp>
        <p:nvSpPr>
          <p:cNvPr id="298" name="Google Shape;298;p37"/>
          <p:cNvSpPr/>
          <p:nvPr/>
        </p:nvSpPr>
        <p:spPr>
          <a:xfrm>
            <a:off x="6171725" y="2297425"/>
            <a:ext cx="2752200" cy="634200"/>
          </a:xfrm>
          <a:prstGeom prst="cube">
            <a:avLst>
              <a:gd name="adj" fmla="val 25000"/>
            </a:avLst>
          </a:prstGeom>
          <a:solidFill>
            <a:srgbClr val="5B9BD5"/>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National Centers for Environmental </a:t>
            </a:r>
            <a:r>
              <a:rPr lang="en-US" sz="900" b="1">
                <a:solidFill>
                  <a:srgbClr val="000000"/>
                </a:solidFill>
                <a:latin typeface="Calibri"/>
                <a:ea typeface="Calibri"/>
                <a:cs typeface="Calibri"/>
                <a:sym typeface="Calibri"/>
              </a:rPr>
              <a:t>Prediction</a:t>
            </a:r>
            <a:r>
              <a:rPr lang="en-US" sz="900" b="1" i="0" u="none" strike="noStrike" cap="none">
                <a:solidFill>
                  <a:srgbClr val="000000"/>
                </a:solidFill>
                <a:latin typeface="Calibri"/>
                <a:ea typeface="Calibri"/>
                <a:cs typeface="Calibri"/>
                <a:sym typeface="Calibri"/>
              </a:rPr>
              <a:t> </a:t>
            </a:r>
            <a:r>
              <a:rPr lang="en-US" sz="900" b="0" i="0" u="none" strike="noStrike" cap="none">
                <a:solidFill>
                  <a:srgbClr val="000000"/>
                </a:solidFill>
                <a:latin typeface="Calibri"/>
                <a:ea typeface="Calibri"/>
                <a:cs typeface="Calibri"/>
                <a:sym typeface="Calibri"/>
              </a:rPr>
              <a:t>(NCEP) </a:t>
            </a:r>
            <a:endParaRPr/>
          </a:p>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Data Tanks</a:t>
            </a:r>
            <a:endParaRPr/>
          </a:p>
        </p:txBody>
      </p:sp>
      <p:sp>
        <p:nvSpPr>
          <p:cNvPr id="299" name="Google Shape;299;p37"/>
          <p:cNvSpPr/>
          <p:nvPr/>
        </p:nvSpPr>
        <p:spPr>
          <a:xfrm>
            <a:off x="3619652" y="4791034"/>
            <a:ext cx="2201400" cy="742800"/>
          </a:xfrm>
          <a:prstGeom prst="parallelogram">
            <a:avLst>
              <a:gd name="adj" fmla="val 25000"/>
            </a:avLst>
          </a:prstGeom>
          <a:gradFill>
            <a:gsLst>
              <a:gs pos="0">
                <a:srgbClr val="FFDC9B"/>
              </a:gs>
              <a:gs pos="50000">
                <a:srgbClr val="FFD68D"/>
              </a:gs>
              <a:gs pos="100000">
                <a:srgbClr val="FFD478"/>
              </a:gs>
            </a:gsLst>
            <a:lin ang="5400012" scaled="0"/>
          </a:grad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Boundary &amp; Initial Conditions for NOAA Model:</a:t>
            </a:r>
            <a:endParaRPr/>
          </a:p>
          <a:p>
            <a:pPr marL="0" marR="0" lvl="0" indent="0" algn="ctr" rtl="0">
              <a:spcBef>
                <a:spcPts val="0"/>
              </a:spcBef>
              <a:spcAft>
                <a:spcPts val="0"/>
              </a:spcAft>
              <a:buNone/>
            </a:pPr>
            <a:r>
              <a:rPr lang="en-US" sz="900" b="0" i="0" u="none" strike="noStrike" cap="none">
                <a:solidFill>
                  <a:srgbClr val="000000"/>
                </a:solidFill>
                <a:latin typeface="Calibri"/>
                <a:ea typeface="Calibri"/>
                <a:cs typeface="Calibri"/>
                <a:sym typeface="Calibri"/>
              </a:rPr>
              <a:t>Global Real-Time Ocean Forecast System (RTOFS)</a:t>
            </a:r>
            <a:endParaRPr sz="900" b="0" i="0" u="none" strike="noStrike" cap="none">
              <a:solidFill>
                <a:srgbClr val="000000"/>
              </a:solidFill>
              <a:latin typeface="Calibri"/>
              <a:ea typeface="Calibri"/>
              <a:cs typeface="Calibri"/>
              <a:sym typeface="Calibri"/>
            </a:endParaRPr>
          </a:p>
        </p:txBody>
      </p:sp>
      <p:sp>
        <p:nvSpPr>
          <p:cNvPr id="300" name="Google Shape;300;p37"/>
          <p:cNvSpPr/>
          <p:nvPr/>
        </p:nvSpPr>
        <p:spPr>
          <a:xfrm>
            <a:off x="3286274" y="5768863"/>
            <a:ext cx="2933400" cy="822900"/>
          </a:xfrm>
          <a:prstGeom prst="rect">
            <a:avLst/>
          </a:prstGeom>
          <a:gradFill>
            <a:gsLst>
              <a:gs pos="0">
                <a:srgbClr val="FFDC9B"/>
              </a:gs>
              <a:gs pos="50000">
                <a:srgbClr val="FFD68D"/>
              </a:gs>
              <a:gs pos="100000">
                <a:srgbClr val="FFD478"/>
              </a:gs>
            </a:gsLst>
            <a:lin ang="5400012" scaled="0"/>
          </a:gradFill>
          <a:ln w="952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Boundary &amp; Initial Conditions for Coupled Hurricane Models: (in select regions)</a:t>
            </a:r>
            <a:endParaRPr/>
          </a:p>
          <a:p>
            <a:pPr marL="0" marR="0" lvl="0" indent="0" algn="ctr" rtl="0">
              <a:spcBef>
                <a:spcPts val="0"/>
              </a:spcBef>
              <a:spcAft>
                <a:spcPts val="0"/>
              </a:spcAft>
              <a:buNone/>
            </a:pPr>
            <a:r>
              <a:rPr lang="en-US" sz="900" i="0" u="none" strike="noStrike" cap="none">
                <a:solidFill>
                  <a:srgbClr val="000000"/>
                </a:solidFill>
                <a:latin typeface="Calibri"/>
                <a:ea typeface="Calibri"/>
                <a:cs typeface="Calibri"/>
                <a:sym typeface="Calibri"/>
              </a:rPr>
              <a:t>HMON </a:t>
            </a:r>
            <a:endParaRPr sz="900">
              <a:latin typeface="Calibri"/>
              <a:ea typeface="Calibri"/>
              <a:cs typeface="Calibri"/>
              <a:sym typeface="Calibri"/>
            </a:endParaRPr>
          </a:p>
          <a:p>
            <a:pPr marL="0" marR="0" lvl="0" indent="0" algn="ctr" rtl="0">
              <a:spcBef>
                <a:spcPts val="0"/>
              </a:spcBef>
              <a:spcAft>
                <a:spcPts val="0"/>
              </a:spcAft>
              <a:buNone/>
            </a:pPr>
            <a:r>
              <a:rPr lang="en-US" sz="900" i="0" u="none" strike="noStrike" cap="none">
                <a:solidFill>
                  <a:srgbClr val="000000"/>
                </a:solidFill>
                <a:latin typeface="Calibri"/>
                <a:ea typeface="Calibri"/>
                <a:cs typeface="Calibri"/>
                <a:sym typeface="Calibri"/>
              </a:rPr>
              <a:t>HWRF </a:t>
            </a:r>
            <a:endParaRPr sz="900">
              <a:latin typeface="Calibri"/>
              <a:ea typeface="Calibri"/>
              <a:cs typeface="Calibri"/>
              <a:sym typeface="Calibri"/>
            </a:endParaRPr>
          </a:p>
        </p:txBody>
      </p:sp>
      <p:sp>
        <p:nvSpPr>
          <p:cNvPr id="301" name="Google Shape;301;p37"/>
          <p:cNvSpPr/>
          <p:nvPr/>
        </p:nvSpPr>
        <p:spPr>
          <a:xfrm>
            <a:off x="6588754" y="1306510"/>
            <a:ext cx="2378700" cy="643800"/>
          </a:xfrm>
          <a:prstGeom prst="cube">
            <a:avLst>
              <a:gd name="adj" fmla="val 25000"/>
            </a:avLst>
          </a:prstGeom>
          <a:solidFill>
            <a:srgbClr val="A5A5A5"/>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i="0" u="none" strike="noStrike" cap="none">
                <a:solidFill>
                  <a:srgbClr val="000000"/>
                </a:solidFill>
                <a:latin typeface="Calibri"/>
                <a:ea typeface="Calibri"/>
                <a:cs typeface="Calibri"/>
                <a:sym typeface="Calibri"/>
              </a:rPr>
              <a:t>Archived and publicly available at National Centers for Environmental Information </a:t>
            </a:r>
            <a:r>
              <a:rPr lang="en-US" sz="900" b="0" i="0" u="none" strike="noStrike" cap="none">
                <a:solidFill>
                  <a:srgbClr val="000000"/>
                </a:solidFill>
                <a:latin typeface="Calibri"/>
                <a:ea typeface="Calibri"/>
                <a:cs typeface="Calibri"/>
                <a:sym typeface="Calibri"/>
              </a:rPr>
              <a:t>(NCEI)</a:t>
            </a:r>
            <a:endParaRPr sz="900" b="0" i="0" u="none" strike="noStrike" cap="none">
              <a:solidFill>
                <a:srgbClr val="000000"/>
              </a:solidFill>
              <a:latin typeface="Calibri"/>
              <a:ea typeface="Calibri"/>
              <a:cs typeface="Calibri"/>
              <a:sym typeface="Calibri"/>
            </a:endParaRPr>
          </a:p>
        </p:txBody>
      </p:sp>
      <p:cxnSp>
        <p:nvCxnSpPr>
          <p:cNvPr id="302" name="Google Shape;302;p37"/>
          <p:cNvCxnSpPr/>
          <p:nvPr/>
        </p:nvCxnSpPr>
        <p:spPr>
          <a:xfrm>
            <a:off x="4765480" y="2206639"/>
            <a:ext cx="2700" cy="191400"/>
          </a:xfrm>
          <a:prstGeom prst="straightConnector1">
            <a:avLst/>
          </a:prstGeom>
          <a:noFill/>
          <a:ln w="12700" cap="flat" cmpd="sng">
            <a:solidFill>
              <a:srgbClr val="000000"/>
            </a:solidFill>
            <a:prstDash val="solid"/>
            <a:miter lim="800000"/>
            <a:headEnd type="none" w="sm" len="sm"/>
            <a:tailEnd type="triangle" w="med" len="med"/>
          </a:ln>
        </p:spPr>
      </p:cxnSp>
      <p:cxnSp>
        <p:nvCxnSpPr>
          <p:cNvPr id="303" name="Google Shape;303;p37"/>
          <p:cNvCxnSpPr/>
          <p:nvPr/>
        </p:nvCxnSpPr>
        <p:spPr>
          <a:xfrm flipH="1">
            <a:off x="4738716" y="2915978"/>
            <a:ext cx="4200" cy="294600"/>
          </a:xfrm>
          <a:prstGeom prst="straightConnector1">
            <a:avLst/>
          </a:prstGeom>
          <a:noFill/>
          <a:ln w="12700" cap="flat" cmpd="sng">
            <a:solidFill>
              <a:srgbClr val="000000"/>
            </a:solidFill>
            <a:prstDash val="solid"/>
            <a:miter lim="800000"/>
            <a:headEnd type="none" w="sm" len="sm"/>
            <a:tailEnd type="triangle" w="med" len="med"/>
          </a:ln>
        </p:spPr>
      </p:cxnSp>
      <p:cxnSp>
        <p:nvCxnSpPr>
          <p:cNvPr id="304" name="Google Shape;304;p37"/>
          <p:cNvCxnSpPr/>
          <p:nvPr/>
        </p:nvCxnSpPr>
        <p:spPr>
          <a:xfrm>
            <a:off x="4742916" y="3682585"/>
            <a:ext cx="5400" cy="198900"/>
          </a:xfrm>
          <a:prstGeom prst="straightConnector1">
            <a:avLst/>
          </a:prstGeom>
          <a:noFill/>
          <a:ln w="12700" cap="flat" cmpd="sng">
            <a:solidFill>
              <a:srgbClr val="000000"/>
            </a:solidFill>
            <a:prstDash val="solid"/>
            <a:miter lim="800000"/>
            <a:headEnd type="none" w="sm" len="sm"/>
            <a:tailEnd type="triangle" w="med" len="med"/>
          </a:ln>
        </p:spPr>
      </p:cxnSp>
      <p:cxnSp>
        <p:nvCxnSpPr>
          <p:cNvPr id="305" name="Google Shape;305;p37"/>
          <p:cNvCxnSpPr/>
          <p:nvPr/>
        </p:nvCxnSpPr>
        <p:spPr>
          <a:xfrm>
            <a:off x="4739177" y="4645534"/>
            <a:ext cx="3300" cy="146100"/>
          </a:xfrm>
          <a:prstGeom prst="straightConnector1">
            <a:avLst/>
          </a:prstGeom>
          <a:noFill/>
          <a:ln w="12700" cap="flat" cmpd="sng">
            <a:solidFill>
              <a:srgbClr val="000000"/>
            </a:solidFill>
            <a:prstDash val="solid"/>
            <a:miter lim="800000"/>
            <a:headEnd type="none" w="sm" len="sm"/>
            <a:tailEnd type="triangle" w="med" len="med"/>
          </a:ln>
        </p:spPr>
      </p:cxnSp>
      <p:cxnSp>
        <p:nvCxnSpPr>
          <p:cNvPr id="306" name="Google Shape;306;p37"/>
          <p:cNvCxnSpPr/>
          <p:nvPr/>
        </p:nvCxnSpPr>
        <p:spPr>
          <a:xfrm>
            <a:off x="4743681" y="5543366"/>
            <a:ext cx="2700" cy="222900"/>
          </a:xfrm>
          <a:prstGeom prst="straightConnector1">
            <a:avLst/>
          </a:prstGeom>
          <a:noFill/>
          <a:ln w="12700" cap="flat" cmpd="sng">
            <a:solidFill>
              <a:srgbClr val="000000"/>
            </a:solidFill>
            <a:prstDash val="solid"/>
            <a:miter lim="800000"/>
            <a:headEnd type="none" w="sm" len="sm"/>
            <a:tailEnd type="triangle" w="med" len="med"/>
          </a:ln>
        </p:spPr>
      </p:cxnSp>
      <p:cxnSp>
        <p:nvCxnSpPr>
          <p:cNvPr id="307" name="Google Shape;307;p37"/>
          <p:cNvCxnSpPr/>
          <p:nvPr/>
        </p:nvCxnSpPr>
        <p:spPr>
          <a:xfrm>
            <a:off x="5616004" y="2658573"/>
            <a:ext cx="483900" cy="600"/>
          </a:xfrm>
          <a:prstGeom prst="straightConnector1">
            <a:avLst/>
          </a:prstGeom>
          <a:noFill/>
          <a:ln w="12700" cap="flat" cmpd="sng">
            <a:solidFill>
              <a:srgbClr val="000000"/>
            </a:solidFill>
            <a:prstDash val="solid"/>
            <a:miter lim="800000"/>
            <a:headEnd type="none" w="sm" len="sm"/>
            <a:tailEnd type="triangle" w="med" len="med"/>
          </a:ln>
        </p:spPr>
      </p:cxnSp>
      <p:sp>
        <p:nvSpPr>
          <p:cNvPr id="308" name="Google Shape;308;p37"/>
          <p:cNvSpPr txBox="1"/>
          <p:nvPr/>
        </p:nvSpPr>
        <p:spPr>
          <a:xfrm>
            <a:off x="323321" y="1991102"/>
            <a:ext cx="2139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Arial Black"/>
                <a:ea typeface="Arial Black"/>
                <a:cs typeface="Arial Black"/>
                <a:sym typeface="Arial Black"/>
              </a:rPr>
              <a:t>Operational</a:t>
            </a:r>
            <a:r>
              <a:rPr lang="en-US" sz="1800">
                <a:solidFill>
                  <a:srgbClr val="000000"/>
                </a:solidFill>
                <a:latin typeface="Calibri"/>
                <a:ea typeface="Calibri"/>
                <a:cs typeface="Calibri"/>
                <a:sym typeface="Calibri"/>
              </a:rPr>
              <a:t> </a:t>
            </a:r>
            <a:endParaRPr sz="1800">
              <a:solidFill>
                <a:srgbClr val="000000"/>
              </a:solidFill>
              <a:latin typeface="Calibri"/>
              <a:ea typeface="Calibri"/>
              <a:cs typeface="Calibri"/>
              <a:sym typeface="Calibri"/>
            </a:endParaRPr>
          </a:p>
        </p:txBody>
      </p:sp>
      <p:sp>
        <p:nvSpPr>
          <p:cNvPr id="309" name="Google Shape;309;p37"/>
          <p:cNvSpPr txBox="1">
            <a:spLocks noGrp="1"/>
          </p:cNvSpPr>
          <p:nvPr>
            <p:ph type="title"/>
          </p:nvPr>
        </p:nvSpPr>
        <p:spPr>
          <a:xfrm>
            <a:off x="4354" y="17417"/>
            <a:ext cx="9139500" cy="59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Glider Data Flow to Forecast Models</a:t>
            </a:r>
            <a:endParaRPr/>
          </a:p>
        </p:txBody>
      </p:sp>
      <p:cxnSp>
        <p:nvCxnSpPr>
          <p:cNvPr id="310" name="Google Shape;310;p37"/>
          <p:cNvCxnSpPr/>
          <p:nvPr/>
        </p:nvCxnSpPr>
        <p:spPr>
          <a:xfrm rot="10800000" flipH="1">
            <a:off x="2038350" y="3035475"/>
            <a:ext cx="4093200" cy="3000"/>
          </a:xfrm>
          <a:prstGeom prst="straightConnector1">
            <a:avLst/>
          </a:prstGeom>
          <a:noFill/>
          <a:ln w="9525" cap="flat" cmpd="sng">
            <a:solidFill>
              <a:schemeClr val="dk2"/>
            </a:solidFill>
            <a:prstDash val="solid"/>
            <a:round/>
            <a:headEnd type="none" w="med" len="med"/>
            <a:tailEnd type="none" w="med" len="med"/>
          </a:ln>
        </p:spPr>
      </p:cxnSp>
      <p:cxnSp>
        <p:nvCxnSpPr>
          <p:cNvPr id="311" name="Google Shape;311;p37"/>
          <p:cNvCxnSpPr/>
          <p:nvPr/>
        </p:nvCxnSpPr>
        <p:spPr>
          <a:xfrm rot="10800000" flipH="1">
            <a:off x="2038350" y="4712025"/>
            <a:ext cx="4093200" cy="3000"/>
          </a:xfrm>
          <a:prstGeom prst="straightConnector1">
            <a:avLst/>
          </a:prstGeom>
          <a:noFill/>
          <a:ln w="9525" cap="flat" cmpd="sng">
            <a:solidFill>
              <a:schemeClr val="dk2"/>
            </a:solidFill>
            <a:prstDash val="solid"/>
            <a:round/>
            <a:headEnd type="none" w="med" len="med"/>
            <a:tailEnd type="none" w="med" len="med"/>
          </a:ln>
        </p:spPr>
      </p:cxnSp>
      <p:sp>
        <p:nvSpPr>
          <p:cNvPr id="312" name="Google Shape;312;p37"/>
          <p:cNvSpPr txBox="1"/>
          <p:nvPr/>
        </p:nvSpPr>
        <p:spPr>
          <a:xfrm>
            <a:off x="1809750" y="3652800"/>
            <a:ext cx="1076400" cy="4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4A86E8"/>
                </a:solidFill>
                <a:latin typeface="Century Gothic"/>
                <a:ea typeface="Century Gothic"/>
                <a:cs typeface="Century Gothic"/>
                <a:sym typeface="Century Gothic"/>
              </a:rPr>
              <a:t>Navy</a:t>
            </a:r>
            <a:endParaRPr sz="1800" b="1">
              <a:solidFill>
                <a:srgbClr val="4A86E8"/>
              </a:solidFill>
              <a:latin typeface="Century Gothic"/>
              <a:ea typeface="Century Gothic"/>
              <a:cs typeface="Century Gothic"/>
              <a:sym typeface="Century Gothic"/>
            </a:endParaRPr>
          </a:p>
        </p:txBody>
      </p:sp>
      <p:sp>
        <p:nvSpPr>
          <p:cNvPr id="313" name="Google Shape;313;p37"/>
          <p:cNvSpPr txBox="1"/>
          <p:nvPr/>
        </p:nvSpPr>
        <p:spPr>
          <a:xfrm>
            <a:off x="1809750" y="5464325"/>
            <a:ext cx="1076400" cy="4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solidFill>
                  <a:srgbClr val="4A86E8"/>
                </a:solidFill>
                <a:latin typeface="Century Gothic"/>
                <a:ea typeface="Century Gothic"/>
                <a:cs typeface="Century Gothic"/>
                <a:sym typeface="Century Gothic"/>
              </a:rPr>
              <a:t>NOAA</a:t>
            </a:r>
            <a:endParaRPr sz="1800" b="1">
              <a:solidFill>
                <a:srgbClr val="4A86E8"/>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8"/>
          <p:cNvSpPr txBox="1">
            <a:spLocks noGrp="1"/>
          </p:cNvSpPr>
          <p:nvPr>
            <p:ph type="title"/>
          </p:nvPr>
        </p:nvSpPr>
        <p:spPr>
          <a:xfrm>
            <a:off x="4354" y="17417"/>
            <a:ext cx="9139500" cy="59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dirty="0"/>
              <a:t>Example Slides</a:t>
            </a:r>
            <a:endParaRPr dirty="0"/>
          </a:p>
        </p:txBody>
      </p:sp>
      <p:sp>
        <p:nvSpPr>
          <p:cNvPr id="320" name="Google Shape;320;p38"/>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endParaRPr/>
          </a:p>
        </p:txBody>
      </p:sp>
      <p:sp>
        <p:nvSpPr>
          <p:cNvPr id="321" name="Google Shape;321;p38"/>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endParaRPr/>
          </a:p>
        </p:txBody>
      </p:sp>
      <p:sp>
        <p:nvSpPr>
          <p:cNvPr id="322" name="Google Shape;322;p38"/>
          <p:cNvSpPr txBox="1">
            <a:spLocks noGrp="1"/>
          </p:cNvSpPr>
          <p:nvPr>
            <p:ph type="sldNum" idx="12"/>
          </p:nvPr>
        </p:nvSpPr>
        <p:spPr>
          <a:xfrm>
            <a:off x="457200" y="6356350"/>
            <a:ext cx="7620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17</a:t>
            </a:fld>
            <a:endParaRPr/>
          </a:p>
        </p:txBody>
      </p:sp>
      <p:pic>
        <p:nvPicPr>
          <p:cNvPr id="323" name="Google Shape;323;p38"/>
          <p:cNvPicPr preferRelativeResize="0"/>
          <p:nvPr/>
        </p:nvPicPr>
        <p:blipFill rotWithShape="1">
          <a:blip r:embed="rId3">
            <a:alphaModFix/>
          </a:blip>
          <a:srcRect t="12172"/>
          <a:stretch/>
        </p:blipFill>
        <p:spPr>
          <a:xfrm>
            <a:off x="3125" y="834800"/>
            <a:ext cx="9137749" cy="6023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9"/>
          <p:cNvSpPr txBox="1">
            <a:spLocks noGrp="1"/>
          </p:cNvSpPr>
          <p:nvPr>
            <p:ph type="title"/>
          </p:nvPr>
        </p:nvSpPr>
        <p:spPr>
          <a:xfrm>
            <a:off x="4354" y="17417"/>
            <a:ext cx="9139500" cy="59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dirty="0"/>
              <a:t>Example Slides</a:t>
            </a:r>
            <a:endParaRPr dirty="0"/>
          </a:p>
        </p:txBody>
      </p:sp>
      <p:sp>
        <p:nvSpPr>
          <p:cNvPr id="330" name="Google Shape;330;p39"/>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endParaRPr dirty="0"/>
          </a:p>
        </p:txBody>
      </p:sp>
      <p:sp>
        <p:nvSpPr>
          <p:cNvPr id="331" name="Google Shape;331;p39"/>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endParaRPr/>
          </a:p>
        </p:txBody>
      </p:sp>
      <p:sp>
        <p:nvSpPr>
          <p:cNvPr id="332" name="Google Shape;332;p39"/>
          <p:cNvSpPr txBox="1">
            <a:spLocks noGrp="1"/>
          </p:cNvSpPr>
          <p:nvPr>
            <p:ph type="sldNum" idx="12"/>
          </p:nvPr>
        </p:nvSpPr>
        <p:spPr>
          <a:xfrm>
            <a:off x="457200" y="6356350"/>
            <a:ext cx="7620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18</a:t>
            </a:fld>
            <a:endParaRPr/>
          </a:p>
        </p:txBody>
      </p:sp>
      <p:pic>
        <p:nvPicPr>
          <p:cNvPr id="333" name="Google Shape;333;p39"/>
          <p:cNvPicPr preferRelativeResize="0"/>
          <p:nvPr/>
        </p:nvPicPr>
        <p:blipFill rotWithShape="1">
          <a:blip r:embed="rId3">
            <a:alphaModFix/>
          </a:blip>
          <a:srcRect t="-9757"/>
          <a:stretch/>
        </p:blipFill>
        <p:spPr>
          <a:xfrm>
            <a:off x="-61025" y="0"/>
            <a:ext cx="9529430" cy="685799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0"/>
          <p:cNvSpPr txBox="1">
            <a:spLocks noGrp="1"/>
          </p:cNvSpPr>
          <p:nvPr>
            <p:ph type="title"/>
          </p:nvPr>
        </p:nvSpPr>
        <p:spPr>
          <a:xfrm>
            <a:off x="4354" y="17417"/>
            <a:ext cx="9139500" cy="59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Example Slides</a:t>
            </a:r>
            <a:endParaRPr dirty="0"/>
          </a:p>
        </p:txBody>
      </p:sp>
      <p:sp>
        <p:nvSpPr>
          <p:cNvPr id="340" name="Google Shape;340;p40"/>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endParaRPr/>
          </a:p>
        </p:txBody>
      </p:sp>
      <p:sp>
        <p:nvSpPr>
          <p:cNvPr id="341" name="Google Shape;341;p40"/>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endParaRPr/>
          </a:p>
        </p:txBody>
      </p:sp>
      <p:sp>
        <p:nvSpPr>
          <p:cNvPr id="342" name="Google Shape;342;p40"/>
          <p:cNvSpPr txBox="1">
            <a:spLocks noGrp="1"/>
          </p:cNvSpPr>
          <p:nvPr>
            <p:ph type="sldNum" idx="12"/>
          </p:nvPr>
        </p:nvSpPr>
        <p:spPr>
          <a:xfrm>
            <a:off x="457200" y="6356350"/>
            <a:ext cx="7620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19</a:t>
            </a:fld>
            <a:endParaRPr/>
          </a:p>
        </p:txBody>
      </p:sp>
      <p:pic>
        <p:nvPicPr>
          <p:cNvPr id="343" name="Google Shape;343;p40"/>
          <p:cNvPicPr preferRelativeResize="0"/>
          <p:nvPr/>
        </p:nvPicPr>
        <p:blipFill>
          <a:blip r:embed="rId3">
            <a:alphaModFix/>
          </a:blip>
          <a:stretch>
            <a:fillRect/>
          </a:stretch>
        </p:blipFill>
        <p:spPr>
          <a:xfrm>
            <a:off x="0" y="721250"/>
            <a:ext cx="9144001" cy="61367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1"/>
          <p:cNvSpPr txBox="1">
            <a:spLocks noGrp="1"/>
          </p:cNvSpPr>
          <p:nvPr>
            <p:ph type="body" idx="1"/>
          </p:nvPr>
        </p:nvSpPr>
        <p:spPr>
          <a:xfrm>
            <a:off x="1219200" y="3132725"/>
            <a:ext cx="6705600" cy="10557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lt1"/>
              </a:buClr>
              <a:buFont typeface="Arial"/>
              <a:buNone/>
            </a:pPr>
            <a:r>
              <a:rPr lang="en-US" sz="3000"/>
              <a:t>Underwater Glider Overview</a:t>
            </a:r>
            <a:endParaRPr sz="3000" b="0" i="0" u="none" strike="noStrike" cap="none">
              <a:solidFill>
                <a:schemeClr val="lt1"/>
              </a:solidFill>
              <a:latin typeface="Rockwell"/>
              <a:ea typeface="Rockwell"/>
              <a:cs typeface="Rockwell"/>
              <a:sym typeface="Rockwell"/>
            </a:endParaRPr>
          </a:p>
          <a:p>
            <a:pPr marL="0" marR="0" lvl="0" indent="0" algn="l" rtl="0">
              <a:spcBef>
                <a:spcPts val="640"/>
              </a:spcBef>
              <a:spcAft>
                <a:spcPts val="0"/>
              </a:spcAft>
              <a:buClr>
                <a:schemeClr val="lt1"/>
              </a:buClr>
              <a:buFont typeface="Arial"/>
              <a:buNone/>
            </a:pPr>
            <a:endParaRPr sz="3200" b="0" i="0" u="none" strike="noStrike" cap="none">
              <a:solidFill>
                <a:schemeClr val="lt1"/>
              </a:solidFill>
              <a:latin typeface="Rockwell"/>
              <a:ea typeface="Rockwell"/>
              <a:cs typeface="Rockwell"/>
              <a:sym typeface="Rockwe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1"/>
          <p:cNvSpPr txBox="1">
            <a:spLocks noGrp="1"/>
          </p:cNvSpPr>
          <p:nvPr>
            <p:ph type="title"/>
          </p:nvPr>
        </p:nvSpPr>
        <p:spPr>
          <a:xfrm>
            <a:off x="4354" y="17417"/>
            <a:ext cx="9139500" cy="59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dirty="0"/>
              <a:t>Example Slides</a:t>
            </a:r>
            <a:endParaRPr dirty="0"/>
          </a:p>
        </p:txBody>
      </p:sp>
      <p:sp>
        <p:nvSpPr>
          <p:cNvPr id="350" name="Google Shape;350;p41"/>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endParaRPr/>
          </a:p>
        </p:txBody>
      </p:sp>
      <p:sp>
        <p:nvSpPr>
          <p:cNvPr id="351" name="Google Shape;351;p41"/>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endParaRPr/>
          </a:p>
        </p:txBody>
      </p:sp>
      <p:sp>
        <p:nvSpPr>
          <p:cNvPr id="352" name="Google Shape;352;p41"/>
          <p:cNvSpPr txBox="1">
            <a:spLocks noGrp="1"/>
          </p:cNvSpPr>
          <p:nvPr>
            <p:ph type="sldNum" idx="12"/>
          </p:nvPr>
        </p:nvSpPr>
        <p:spPr>
          <a:xfrm>
            <a:off x="457200" y="6356350"/>
            <a:ext cx="7620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20</a:t>
            </a:fld>
            <a:endParaRPr/>
          </a:p>
        </p:txBody>
      </p:sp>
      <p:pic>
        <p:nvPicPr>
          <p:cNvPr id="353" name="Google Shape;353;p41"/>
          <p:cNvPicPr preferRelativeResize="0"/>
          <p:nvPr/>
        </p:nvPicPr>
        <p:blipFill rotWithShape="1">
          <a:blip r:embed="rId3">
            <a:alphaModFix/>
          </a:blip>
          <a:srcRect t="35720"/>
          <a:stretch/>
        </p:blipFill>
        <p:spPr>
          <a:xfrm>
            <a:off x="2100" y="609621"/>
            <a:ext cx="9144000" cy="34960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42"/>
          <p:cNvSpPr txBox="1">
            <a:spLocks noGrp="1"/>
          </p:cNvSpPr>
          <p:nvPr>
            <p:ph type="title"/>
          </p:nvPr>
        </p:nvSpPr>
        <p:spPr>
          <a:xfrm>
            <a:off x="4354" y="17417"/>
            <a:ext cx="9139500" cy="59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dirty="0"/>
              <a:t>Example Slides</a:t>
            </a:r>
            <a:endParaRPr dirty="0"/>
          </a:p>
        </p:txBody>
      </p:sp>
      <p:sp>
        <p:nvSpPr>
          <p:cNvPr id="360" name="Google Shape;360;p42"/>
          <p:cNvSpPr txBox="1">
            <a:spLocks noGrp="1"/>
          </p:cNvSpPr>
          <p:nvPr>
            <p:ph type="body" idx="1"/>
          </p:nvPr>
        </p:nvSpPr>
        <p:spPr>
          <a:xfrm>
            <a:off x="457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endParaRPr/>
          </a:p>
        </p:txBody>
      </p:sp>
      <p:sp>
        <p:nvSpPr>
          <p:cNvPr id="361" name="Google Shape;361;p42"/>
          <p:cNvSpPr txBox="1">
            <a:spLocks noGrp="1"/>
          </p:cNvSpPr>
          <p:nvPr>
            <p:ph type="body" idx="2"/>
          </p:nvPr>
        </p:nvSpPr>
        <p:spPr>
          <a:xfrm>
            <a:off x="4648200" y="1600200"/>
            <a:ext cx="4038600" cy="4526100"/>
          </a:xfrm>
          <a:prstGeom prst="rect">
            <a:avLst/>
          </a:prstGeom>
        </p:spPr>
        <p:txBody>
          <a:bodyPr spcFirstLastPara="1" wrap="square" lIns="91425" tIns="91425" rIns="91425" bIns="91425" anchor="t" anchorCtr="0">
            <a:noAutofit/>
          </a:bodyPr>
          <a:lstStyle/>
          <a:p>
            <a:pPr marL="0" lvl="0" indent="0" algn="l" rtl="0">
              <a:spcBef>
                <a:spcPts val="560"/>
              </a:spcBef>
              <a:spcAft>
                <a:spcPts val="0"/>
              </a:spcAft>
              <a:buNone/>
            </a:pPr>
            <a:endParaRPr/>
          </a:p>
        </p:txBody>
      </p:sp>
      <p:sp>
        <p:nvSpPr>
          <p:cNvPr id="362" name="Google Shape;362;p42"/>
          <p:cNvSpPr txBox="1">
            <a:spLocks noGrp="1"/>
          </p:cNvSpPr>
          <p:nvPr>
            <p:ph type="sldNum" idx="12"/>
          </p:nvPr>
        </p:nvSpPr>
        <p:spPr>
          <a:xfrm>
            <a:off x="457200" y="6356350"/>
            <a:ext cx="7620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21</a:t>
            </a:fld>
            <a:endParaRPr/>
          </a:p>
        </p:txBody>
      </p:sp>
      <p:pic>
        <p:nvPicPr>
          <p:cNvPr id="363" name="Google Shape;363;p42"/>
          <p:cNvPicPr preferRelativeResize="0"/>
          <p:nvPr/>
        </p:nvPicPr>
        <p:blipFill rotWithShape="1">
          <a:blip r:embed="rId3">
            <a:alphaModFix/>
          </a:blip>
          <a:srcRect t="9664" b="4046"/>
          <a:stretch/>
        </p:blipFill>
        <p:spPr>
          <a:xfrm>
            <a:off x="119063" y="941462"/>
            <a:ext cx="8905875" cy="58435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2"/>
          <p:cNvSpPr txBox="1">
            <a:spLocks noGrp="1"/>
          </p:cNvSpPr>
          <p:nvPr>
            <p:ph type="title"/>
          </p:nvPr>
        </p:nvSpPr>
        <p:spPr>
          <a:xfrm>
            <a:off x="4354" y="17417"/>
            <a:ext cx="9139646" cy="5921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lt1"/>
              </a:buClr>
              <a:buSzPts val="3200"/>
              <a:buFont typeface="Rockwell"/>
              <a:buNone/>
            </a:pPr>
            <a:r>
              <a:rPr lang="en-US" sz="3200" b="0" i="0" u="none" strike="noStrike" cap="none">
                <a:solidFill>
                  <a:schemeClr val="lt1"/>
                </a:solidFill>
                <a:latin typeface="Rockwell"/>
                <a:ea typeface="Rockwell"/>
                <a:cs typeface="Rockwell"/>
                <a:sym typeface="Rockwell"/>
              </a:rPr>
              <a:t>Underwater Autonomous Gliders</a:t>
            </a:r>
            <a:endParaRPr sz="3200" b="0" i="0" u="none" strike="noStrike" cap="none">
              <a:solidFill>
                <a:schemeClr val="lt1"/>
              </a:solidFill>
              <a:latin typeface="Rockwell"/>
              <a:ea typeface="Rockwell"/>
              <a:cs typeface="Rockwell"/>
              <a:sym typeface="Rockwell"/>
            </a:endParaRPr>
          </a:p>
        </p:txBody>
      </p:sp>
      <p:sp>
        <p:nvSpPr>
          <p:cNvPr id="101" name="Google Shape;101;p22"/>
          <p:cNvSpPr txBox="1">
            <a:spLocks noGrp="1"/>
          </p:cNvSpPr>
          <p:nvPr>
            <p:ph type="body" idx="1"/>
          </p:nvPr>
        </p:nvSpPr>
        <p:spPr>
          <a:xfrm>
            <a:off x="187275" y="609598"/>
            <a:ext cx="5912700" cy="7050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560"/>
              </a:spcBef>
              <a:spcAft>
                <a:spcPts val="0"/>
              </a:spcAft>
              <a:buClr>
                <a:schemeClr val="dk2"/>
              </a:buClr>
              <a:buSzPts val="2800"/>
              <a:buFont typeface="Arial"/>
              <a:buNone/>
            </a:pPr>
            <a:r>
              <a:rPr lang="en-US" sz="2800" b="0" i="0" u="none" strike="noStrike" cap="none">
                <a:solidFill>
                  <a:schemeClr val="dk2"/>
                </a:solidFill>
                <a:latin typeface="Century Gothic"/>
                <a:ea typeface="Century Gothic"/>
                <a:cs typeface="Century Gothic"/>
                <a:sym typeface="Century Gothic"/>
              </a:rPr>
              <a:t>A unique observation platform:</a:t>
            </a:r>
            <a:endParaRPr/>
          </a:p>
          <a:p>
            <a:pPr marL="457200" marR="0" lvl="0" indent="-228600" algn="l" rtl="0">
              <a:lnSpc>
                <a:spcPct val="100000"/>
              </a:lnSpc>
              <a:spcBef>
                <a:spcPts val="560"/>
              </a:spcBef>
              <a:spcAft>
                <a:spcPts val="0"/>
              </a:spcAft>
              <a:buClr>
                <a:schemeClr val="dk2"/>
              </a:buClr>
              <a:buSzPts val="2800"/>
              <a:buFont typeface="Arial"/>
              <a:buNone/>
            </a:pPr>
            <a:endParaRPr sz="2800" b="0" i="0" u="none" strike="noStrike" cap="none">
              <a:solidFill>
                <a:schemeClr val="dk2"/>
              </a:solidFill>
              <a:latin typeface="Century Gothic"/>
              <a:ea typeface="Century Gothic"/>
              <a:cs typeface="Century Gothic"/>
              <a:sym typeface="Century Gothic"/>
            </a:endParaRPr>
          </a:p>
          <a:p>
            <a:pPr marL="457200" marR="0" lvl="0" indent="-228600" algn="l" rtl="0">
              <a:lnSpc>
                <a:spcPct val="100000"/>
              </a:lnSpc>
              <a:spcBef>
                <a:spcPts val="560"/>
              </a:spcBef>
              <a:spcAft>
                <a:spcPts val="0"/>
              </a:spcAft>
              <a:buClr>
                <a:schemeClr val="dk2"/>
              </a:buClr>
              <a:buSzPts val="2800"/>
              <a:buFont typeface="Arial"/>
              <a:buNone/>
            </a:pPr>
            <a:endParaRPr sz="2800" b="0" i="0" u="none" strike="noStrike" cap="none">
              <a:solidFill>
                <a:schemeClr val="dk2"/>
              </a:solidFill>
              <a:latin typeface="Century Gothic"/>
              <a:ea typeface="Century Gothic"/>
              <a:cs typeface="Century Gothic"/>
              <a:sym typeface="Century Gothic"/>
            </a:endParaRPr>
          </a:p>
        </p:txBody>
      </p:sp>
      <p:sp>
        <p:nvSpPr>
          <p:cNvPr id="102" name="Google Shape;102;p22"/>
          <p:cNvSpPr txBox="1"/>
          <p:nvPr/>
        </p:nvSpPr>
        <p:spPr>
          <a:xfrm>
            <a:off x="479369" y="1314594"/>
            <a:ext cx="3589800" cy="32625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Sample across/into currents</a:t>
            </a:r>
            <a:endParaRPr/>
          </a:p>
          <a:p>
            <a:pPr marL="0" marR="0" lvl="0" indent="0" algn="l" rtl="0">
              <a:lnSpc>
                <a:spcPct val="100000"/>
              </a:lnSpc>
              <a:spcBef>
                <a:spcPts val="0"/>
              </a:spcBef>
              <a:spcAft>
                <a:spcPts val="0"/>
              </a:spcAft>
              <a:buNone/>
            </a:pPr>
            <a:endParaRPr sz="1600" b="0" i="0" u="none" strike="noStrike" cap="none">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Sustain operations for 100+ days</a:t>
            </a:r>
            <a:endParaRPr/>
          </a:p>
          <a:p>
            <a:pPr marL="0" marR="0" lvl="0" indent="0" algn="l" rtl="0">
              <a:lnSpc>
                <a:spcPct val="100000"/>
              </a:lnSpc>
              <a:spcBef>
                <a:spcPts val="0"/>
              </a:spcBef>
              <a:spcAft>
                <a:spcPts val="0"/>
              </a:spcAft>
              <a:buNone/>
            </a:pPr>
            <a:endParaRPr sz="1600" b="0" i="0" u="none" strike="noStrike" cap="none">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Dive to &gt;1000m</a:t>
            </a:r>
            <a:endParaRPr/>
          </a:p>
          <a:p>
            <a:pPr marL="0" marR="0" lvl="0" indent="0" algn="l" rtl="0">
              <a:lnSpc>
                <a:spcPct val="100000"/>
              </a:lnSpc>
              <a:spcBef>
                <a:spcPts val="0"/>
              </a:spcBef>
              <a:spcAft>
                <a:spcPts val="0"/>
              </a:spcAft>
              <a:buNone/>
            </a:pPr>
            <a:endParaRPr sz="1600" b="0" i="0" u="none" strike="noStrike" cap="none">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Transmit </a:t>
            </a:r>
            <a:r>
              <a:rPr lang="en-US" sz="1600">
                <a:solidFill>
                  <a:schemeClr val="dk2"/>
                </a:solidFill>
              </a:rPr>
              <a:t>d</a:t>
            </a:r>
            <a:r>
              <a:rPr lang="en-US" sz="1600" b="0" i="0" u="none" strike="noStrike" cap="none">
                <a:solidFill>
                  <a:schemeClr val="dk2"/>
                </a:solidFill>
                <a:latin typeface="Arial"/>
                <a:ea typeface="Arial"/>
                <a:cs typeface="Arial"/>
                <a:sym typeface="Arial"/>
              </a:rPr>
              <a:t>ata in near real time for use in </a:t>
            </a:r>
            <a:r>
              <a:rPr lang="en-US" sz="1600">
                <a:solidFill>
                  <a:schemeClr val="dk2"/>
                </a:solidFill>
              </a:rPr>
              <a:t>forecast models</a:t>
            </a:r>
            <a:endParaRPr/>
          </a:p>
          <a:p>
            <a:pPr marL="0" marR="0" lvl="0" indent="0" algn="l" rtl="0">
              <a:lnSpc>
                <a:spcPct val="100000"/>
              </a:lnSpc>
              <a:spcBef>
                <a:spcPts val="0"/>
              </a:spcBef>
              <a:spcAft>
                <a:spcPts val="0"/>
              </a:spcAft>
              <a:buNone/>
            </a:pPr>
            <a:endParaRPr sz="1600" b="0" i="0" u="none" strike="noStrike" cap="none">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Can carry multiple sensor payloads</a:t>
            </a:r>
            <a:endParaRPr/>
          </a:p>
          <a:p>
            <a:pPr marL="0" marR="0" lvl="0" indent="0" algn="l" rtl="0">
              <a:lnSpc>
                <a:spcPct val="100000"/>
              </a:lnSpc>
              <a:spcBef>
                <a:spcPts val="0"/>
              </a:spcBef>
              <a:spcAft>
                <a:spcPts val="0"/>
              </a:spcAft>
              <a:buNone/>
            </a:pPr>
            <a:endParaRPr sz="1600" b="0" i="0" u="none" strike="noStrike" cap="none">
              <a:solidFill>
                <a:schemeClr val="dk2"/>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chemeClr val="dk2"/>
                </a:solidFill>
                <a:latin typeface="Arial"/>
                <a:ea typeface="Arial"/>
                <a:cs typeface="Arial"/>
                <a:sym typeface="Arial"/>
              </a:rPr>
              <a:t>Utilize ballasting for propulsion</a:t>
            </a:r>
            <a:endParaRPr sz="16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103" name="Google Shape;103;p22"/>
          <p:cNvPicPr preferRelativeResize="0"/>
          <p:nvPr/>
        </p:nvPicPr>
        <p:blipFill rotWithShape="1">
          <a:blip r:embed="rId3">
            <a:alphaModFix/>
          </a:blip>
          <a:srcRect/>
          <a:stretch/>
        </p:blipFill>
        <p:spPr>
          <a:xfrm>
            <a:off x="6554491" y="716844"/>
            <a:ext cx="2523113" cy="1892335"/>
          </a:xfrm>
          <a:prstGeom prst="rect">
            <a:avLst/>
          </a:prstGeom>
          <a:noFill/>
          <a:ln>
            <a:noFill/>
          </a:ln>
        </p:spPr>
      </p:pic>
      <p:pic>
        <p:nvPicPr>
          <p:cNvPr id="104" name="Google Shape;104;p22"/>
          <p:cNvPicPr preferRelativeResize="0"/>
          <p:nvPr/>
        </p:nvPicPr>
        <p:blipFill rotWithShape="1">
          <a:blip r:embed="rId4">
            <a:alphaModFix/>
          </a:blip>
          <a:srcRect/>
          <a:stretch/>
        </p:blipFill>
        <p:spPr>
          <a:xfrm>
            <a:off x="228600" y="4741276"/>
            <a:ext cx="4762500" cy="1962150"/>
          </a:xfrm>
          <a:prstGeom prst="rect">
            <a:avLst/>
          </a:prstGeom>
          <a:noFill/>
          <a:ln>
            <a:noFill/>
          </a:ln>
        </p:spPr>
      </p:pic>
      <p:pic>
        <p:nvPicPr>
          <p:cNvPr id="105" name="Google Shape;105;p22"/>
          <p:cNvPicPr preferRelativeResize="0"/>
          <p:nvPr/>
        </p:nvPicPr>
        <p:blipFill rotWithShape="1">
          <a:blip r:embed="rId5">
            <a:alphaModFix/>
          </a:blip>
          <a:srcRect/>
          <a:stretch/>
        </p:blipFill>
        <p:spPr>
          <a:xfrm>
            <a:off x="5404435" y="2609179"/>
            <a:ext cx="3048006" cy="35631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23" descr="http://upload.wikimedia.org/wikipedia/commons/3/35/Dead_Zone_NASA_NOAA.jpg"/>
          <p:cNvPicPr preferRelativeResize="0"/>
          <p:nvPr/>
        </p:nvPicPr>
        <p:blipFill rotWithShape="1">
          <a:blip r:embed="rId3">
            <a:alphaModFix/>
          </a:blip>
          <a:srcRect/>
          <a:stretch/>
        </p:blipFill>
        <p:spPr>
          <a:xfrm>
            <a:off x="5735638" y="1227138"/>
            <a:ext cx="2320925" cy="1795462"/>
          </a:xfrm>
          <a:prstGeom prst="rect">
            <a:avLst/>
          </a:prstGeom>
          <a:noFill/>
          <a:ln w="9525" cap="flat" cmpd="sng">
            <a:solidFill>
              <a:schemeClr val="dk1"/>
            </a:solidFill>
            <a:prstDash val="solid"/>
            <a:miter lim="800000"/>
            <a:headEnd type="none" w="sm" len="sm"/>
            <a:tailEnd type="none" w="sm" len="sm"/>
          </a:ln>
        </p:spPr>
      </p:pic>
      <p:sp>
        <p:nvSpPr>
          <p:cNvPr id="112" name="Google Shape;112;p23"/>
          <p:cNvSpPr txBox="1">
            <a:spLocks noGrp="1"/>
          </p:cNvSpPr>
          <p:nvPr>
            <p:ph type="title"/>
          </p:nvPr>
        </p:nvSpPr>
        <p:spPr>
          <a:xfrm>
            <a:off x="11112" y="38100"/>
            <a:ext cx="7772400" cy="60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Rockwell"/>
              <a:buNone/>
            </a:pPr>
            <a:r>
              <a:rPr lang="en-US" sz="3200" b="0" i="0" u="none" strike="noStrike" cap="none">
                <a:solidFill>
                  <a:schemeClr val="lt1"/>
                </a:solidFill>
                <a:latin typeface="Rockwell"/>
                <a:ea typeface="Rockwell"/>
                <a:cs typeface="Rockwell"/>
                <a:sym typeface="Rockwell"/>
              </a:rPr>
              <a:t>Glider Missions</a:t>
            </a:r>
            <a:endParaRPr sz="3200" b="0" i="0" u="none" strike="noStrike" cap="none">
              <a:solidFill>
                <a:schemeClr val="lt1"/>
              </a:solidFill>
              <a:latin typeface="Rockwell"/>
              <a:ea typeface="Rockwell"/>
              <a:cs typeface="Rockwell"/>
              <a:sym typeface="Rockwell"/>
            </a:endParaRPr>
          </a:p>
        </p:txBody>
      </p:sp>
      <p:sp>
        <p:nvSpPr>
          <p:cNvPr id="113" name="Google Shape;113;p23"/>
          <p:cNvSpPr txBox="1">
            <a:spLocks noGrp="1"/>
          </p:cNvSpPr>
          <p:nvPr>
            <p:ph type="sldNum" idx="12"/>
          </p:nvPr>
        </p:nvSpPr>
        <p:spPr>
          <a:xfrm>
            <a:off x="457200" y="6356350"/>
            <a:ext cx="762000" cy="365125"/>
          </a:xfrm>
          <a:prstGeom prst="rect">
            <a:avLst/>
          </a:prstGeom>
          <a:noFill/>
          <a:ln>
            <a:noFill/>
          </a:ln>
        </p:spPr>
        <p:txBody>
          <a:bodyPr spcFirstLastPara="1" wrap="square" lIns="68500" tIns="34250" rIns="68500" bIns="3425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t>4</a:t>
            </a:fld>
            <a:endParaRPr sz="1400" b="0" i="0" u="none" strike="noStrike" cap="none">
              <a:solidFill>
                <a:schemeClr val="lt1"/>
              </a:solidFill>
              <a:latin typeface="Arial"/>
              <a:ea typeface="Arial"/>
              <a:cs typeface="Arial"/>
              <a:sym typeface="Arial"/>
            </a:endParaRPr>
          </a:p>
        </p:txBody>
      </p:sp>
      <p:cxnSp>
        <p:nvCxnSpPr>
          <p:cNvPr id="114" name="Google Shape;114;p23"/>
          <p:cNvCxnSpPr/>
          <p:nvPr/>
        </p:nvCxnSpPr>
        <p:spPr>
          <a:xfrm flipH="1">
            <a:off x="5213350" y="3543300"/>
            <a:ext cx="20638" cy="2781300"/>
          </a:xfrm>
          <a:prstGeom prst="straightConnector1">
            <a:avLst/>
          </a:prstGeom>
          <a:noFill/>
          <a:ln w="25400" cap="flat" cmpd="sng">
            <a:solidFill>
              <a:schemeClr val="accent2"/>
            </a:solidFill>
            <a:prstDash val="solid"/>
            <a:round/>
            <a:headEnd type="none" w="sm" len="sm"/>
            <a:tailEnd type="none" w="sm" len="sm"/>
          </a:ln>
        </p:spPr>
      </p:cxnSp>
      <p:cxnSp>
        <p:nvCxnSpPr>
          <p:cNvPr id="115" name="Google Shape;115;p23"/>
          <p:cNvCxnSpPr/>
          <p:nvPr/>
        </p:nvCxnSpPr>
        <p:spPr>
          <a:xfrm>
            <a:off x="0" y="3543300"/>
            <a:ext cx="9144000" cy="0"/>
          </a:xfrm>
          <a:prstGeom prst="straightConnector1">
            <a:avLst/>
          </a:prstGeom>
          <a:noFill/>
          <a:ln w="25400" cap="flat" cmpd="sng">
            <a:solidFill>
              <a:schemeClr val="accent2"/>
            </a:solidFill>
            <a:prstDash val="solid"/>
            <a:round/>
            <a:headEnd type="none" w="sm" len="sm"/>
            <a:tailEnd type="none" w="sm" len="sm"/>
          </a:ln>
        </p:spPr>
      </p:cxnSp>
      <p:sp>
        <p:nvSpPr>
          <p:cNvPr id="116" name="Google Shape;116;p23"/>
          <p:cNvSpPr txBox="1"/>
          <p:nvPr/>
        </p:nvSpPr>
        <p:spPr>
          <a:xfrm>
            <a:off x="752475" y="790575"/>
            <a:ext cx="6289675" cy="344488"/>
          </a:xfrm>
          <a:prstGeom prst="rect">
            <a:avLst/>
          </a:prstGeom>
          <a:noFill/>
          <a:ln>
            <a:noFill/>
          </a:ln>
        </p:spPr>
        <p:txBody>
          <a:bodyPr spcFirstLastPara="1" wrap="square" lIns="67700" tIns="33825" rIns="67700" bIns="338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2172"/>
                </a:solidFill>
                <a:latin typeface="Rockwell"/>
                <a:ea typeface="Rockwell"/>
                <a:cs typeface="Rockwell"/>
                <a:sym typeface="Rockwell"/>
              </a:rPr>
              <a:t>Climate/Ecosystem/Fisheries Management/Water Quality</a:t>
            </a:r>
            <a:endParaRPr sz="1400" b="0" i="0" u="none" strike="noStrike" cap="none">
              <a:solidFill>
                <a:srgbClr val="000000"/>
              </a:solidFill>
              <a:latin typeface="Arial"/>
              <a:ea typeface="Arial"/>
              <a:cs typeface="Arial"/>
              <a:sym typeface="Arial"/>
            </a:endParaRPr>
          </a:p>
        </p:txBody>
      </p:sp>
      <p:sp>
        <p:nvSpPr>
          <p:cNvPr id="117" name="Google Shape;117;p23"/>
          <p:cNvSpPr txBox="1"/>
          <p:nvPr/>
        </p:nvSpPr>
        <p:spPr>
          <a:xfrm>
            <a:off x="100013" y="3681413"/>
            <a:ext cx="2484437" cy="346075"/>
          </a:xfrm>
          <a:prstGeom prst="rect">
            <a:avLst/>
          </a:prstGeom>
          <a:noFill/>
          <a:ln>
            <a:noFill/>
          </a:ln>
        </p:spPr>
        <p:txBody>
          <a:bodyPr spcFirstLastPara="1" wrap="square" lIns="67700" tIns="33825" rIns="67700" bIns="338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2172"/>
                </a:solidFill>
                <a:latin typeface="Rockwell"/>
                <a:ea typeface="Rockwell"/>
                <a:cs typeface="Rockwell"/>
                <a:sym typeface="Rockwell"/>
              </a:rPr>
              <a:t>Hurricane Forecasting</a:t>
            </a:r>
            <a:endParaRPr sz="1400" b="0" i="0" u="none" strike="noStrike" cap="none">
              <a:solidFill>
                <a:srgbClr val="000000"/>
              </a:solidFill>
              <a:latin typeface="Arial"/>
              <a:ea typeface="Arial"/>
              <a:cs typeface="Arial"/>
              <a:sym typeface="Arial"/>
            </a:endParaRPr>
          </a:p>
        </p:txBody>
      </p:sp>
      <p:sp>
        <p:nvSpPr>
          <p:cNvPr id="118" name="Google Shape;118;p23"/>
          <p:cNvSpPr txBox="1"/>
          <p:nvPr/>
        </p:nvSpPr>
        <p:spPr>
          <a:xfrm>
            <a:off x="5897563" y="3763963"/>
            <a:ext cx="2325687" cy="346075"/>
          </a:xfrm>
          <a:prstGeom prst="rect">
            <a:avLst/>
          </a:prstGeom>
          <a:noFill/>
          <a:ln>
            <a:noFill/>
          </a:ln>
        </p:spPr>
        <p:txBody>
          <a:bodyPr spcFirstLastPara="1" wrap="square" lIns="67700" tIns="33825" rIns="67700" bIns="338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2172"/>
                </a:solidFill>
                <a:latin typeface="Rockwell"/>
                <a:ea typeface="Rockwell"/>
                <a:cs typeface="Rockwell"/>
                <a:sym typeface="Rockwell"/>
              </a:rPr>
              <a:t>Response to Oil Spill</a:t>
            </a:r>
            <a:endParaRPr sz="1400" b="0" i="0" u="none" strike="noStrike" cap="none">
              <a:solidFill>
                <a:srgbClr val="000000"/>
              </a:solidFill>
              <a:latin typeface="Arial"/>
              <a:ea typeface="Arial"/>
              <a:cs typeface="Arial"/>
              <a:sym typeface="Arial"/>
            </a:endParaRPr>
          </a:p>
        </p:txBody>
      </p:sp>
      <p:pic>
        <p:nvPicPr>
          <p:cNvPr id="119" name="Google Shape;119;p23"/>
          <p:cNvPicPr preferRelativeResize="0"/>
          <p:nvPr/>
        </p:nvPicPr>
        <p:blipFill rotWithShape="1">
          <a:blip r:embed="rId4">
            <a:alphaModFix/>
          </a:blip>
          <a:srcRect/>
          <a:stretch/>
        </p:blipFill>
        <p:spPr>
          <a:xfrm>
            <a:off x="1881188" y="1350963"/>
            <a:ext cx="2128837" cy="1712912"/>
          </a:xfrm>
          <a:prstGeom prst="rect">
            <a:avLst/>
          </a:prstGeom>
          <a:noFill/>
          <a:ln w="25400" cap="flat" cmpd="sng">
            <a:solidFill>
              <a:schemeClr val="dk1"/>
            </a:solidFill>
            <a:prstDash val="solid"/>
            <a:miter lim="800000"/>
            <a:headEnd type="none" w="sm" len="sm"/>
            <a:tailEnd type="none" w="sm" len="sm"/>
          </a:ln>
        </p:spPr>
      </p:pic>
      <p:pic>
        <p:nvPicPr>
          <p:cNvPr id="120" name="Google Shape;120;p23"/>
          <p:cNvPicPr preferRelativeResize="0"/>
          <p:nvPr/>
        </p:nvPicPr>
        <p:blipFill rotWithShape="1">
          <a:blip r:embed="rId5">
            <a:alphaModFix/>
          </a:blip>
          <a:srcRect/>
          <a:stretch/>
        </p:blipFill>
        <p:spPr>
          <a:xfrm>
            <a:off x="14288" y="1227138"/>
            <a:ext cx="1912937" cy="1692275"/>
          </a:xfrm>
          <a:prstGeom prst="rect">
            <a:avLst/>
          </a:prstGeom>
          <a:noFill/>
          <a:ln w="25400" cap="flat" cmpd="sng">
            <a:solidFill>
              <a:schemeClr val="dk1"/>
            </a:solidFill>
            <a:prstDash val="solid"/>
            <a:miter lim="800000"/>
            <a:headEnd type="none" w="sm" len="sm"/>
            <a:tailEnd type="none" w="sm" len="sm"/>
          </a:ln>
        </p:spPr>
      </p:pic>
      <p:pic>
        <p:nvPicPr>
          <p:cNvPr id="121" name="Google Shape;121;p23" descr="Chukchi_2010_gliders.png"/>
          <p:cNvPicPr preferRelativeResize="0"/>
          <p:nvPr/>
        </p:nvPicPr>
        <p:blipFill rotWithShape="1">
          <a:blip r:embed="rId6">
            <a:alphaModFix/>
          </a:blip>
          <a:srcRect/>
          <a:stretch/>
        </p:blipFill>
        <p:spPr>
          <a:xfrm>
            <a:off x="7296150" y="4344988"/>
            <a:ext cx="1795463" cy="1320800"/>
          </a:xfrm>
          <a:prstGeom prst="rect">
            <a:avLst/>
          </a:prstGeom>
          <a:noFill/>
          <a:ln w="9525" cap="flat" cmpd="sng">
            <a:solidFill>
              <a:schemeClr val="dk1"/>
            </a:solidFill>
            <a:prstDash val="solid"/>
            <a:miter lim="800000"/>
            <a:headEnd type="none" w="sm" len="sm"/>
            <a:tailEnd type="none" w="sm" len="sm"/>
          </a:ln>
        </p:spPr>
      </p:pic>
      <p:pic>
        <p:nvPicPr>
          <p:cNvPr id="122" name="Google Shape;122;p23"/>
          <p:cNvPicPr preferRelativeResize="0"/>
          <p:nvPr/>
        </p:nvPicPr>
        <p:blipFill rotWithShape="1">
          <a:blip r:embed="rId7">
            <a:alphaModFix/>
          </a:blip>
          <a:srcRect/>
          <a:stretch/>
        </p:blipFill>
        <p:spPr>
          <a:xfrm>
            <a:off x="5372100" y="4391025"/>
            <a:ext cx="1774825" cy="1193800"/>
          </a:xfrm>
          <a:prstGeom prst="rect">
            <a:avLst/>
          </a:prstGeom>
          <a:noFill/>
          <a:ln w="9525" cap="flat" cmpd="sng">
            <a:solidFill>
              <a:schemeClr val="dk1"/>
            </a:solidFill>
            <a:prstDash val="solid"/>
            <a:miter lim="800000"/>
            <a:headEnd type="none" w="sm" len="sm"/>
            <a:tailEnd type="none" w="sm" len="sm"/>
          </a:ln>
        </p:spPr>
      </p:pic>
      <p:pic>
        <p:nvPicPr>
          <p:cNvPr id="123" name="Google Shape;123;p23"/>
          <p:cNvPicPr preferRelativeResize="0"/>
          <p:nvPr/>
        </p:nvPicPr>
        <p:blipFill rotWithShape="1">
          <a:blip r:embed="rId8">
            <a:alphaModFix/>
          </a:blip>
          <a:srcRect/>
          <a:stretch/>
        </p:blipFill>
        <p:spPr>
          <a:xfrm>
            <a:off x="103188" y="4010025"/>
            <a:ext cx="2566987" cy="1690688"/>
          </a:xfrm>
          <a:prstGeom prst="rect">
            <a:avLst/>
          </a:prstGeom>
          <a:noFill/>
          <a:ln w="9525" cap="flat" cmpd="sng">
            <a:solidFill>
              <a:schemeClr val="dk1"/>
            </a:solidFill>
            <a:prstDash val="solid"/>
            <a:miter lim="800000"/>
            <a:headEnd type="none" w="sm" len="sm"/>
            <a:tailEnd type="none" w="sm" len="sm"/>
          </a:ln>
        </p:spPr>
      </p:pic>
      <p:pic>
        <p:nvPicPr>
          <p:cNvPr id="124" name="Google Shape;124;p23" descr="http://www.udel.edu/udaily/2013/may/images/OTISandSturgeon.jpg"/>
          <p:cNvPicPr preferRelativeResize="0"/>
          <p:nvPr/>
        </p:nvPicPr>
        <p:blipFill rotWithShape="1">
          <a:blip r:embed="rId9">
            <a:alphaModFix/>
          </a:blip>
          <a:srcRect/>
          <a:stretch/>
        </p:blipFill>
        <p:spPr>
          <a:xfrm>
            <a:off x="4300537" y="1485106"/>
            <a:ext cx="1658938" cy="1106487"/>
          </a:xfrm>
          <a:prstGeom prst="rect">
            <a:avLst/>
          </a:prstGeom>
          <a:noFill/>
          <a:ln w="9525" cap="flat" cmpd="sng">
            <a:solidFill>
              <a:schemeClr val="dk1"/>
            </a:solidFill>
            <a:prstDash val="solid"/>
            <a:miter lim="800000"/>
            <a:headEnd type="none" w="sm" len="sm"/>
            <a:tailEnd type="none" w="sm" len="sm"/>
          </a:ln>
        </p:spPr>
      </p:pic>
      <p:pic>
        <p:nvPicPr>
          <p:cNvPr id="125" name="Google Shape;125;p23" descr="hab.jpg"/>
          <p:cNvPicPr preferRelativeResize="0"/>
          <p:nvPr/>
        </p:nvPicPr>
        <p:blipFill rotWithShape="1">
          <a:blip r:embed="rId10">
            <a:alphaModFix/>
          </a:blip>
          <a:srcRect/>
          <a:stretch/>
        </p:blipFill>
        <p:spPr>
          <a:xfrm>
            <a:off x="7487444" y="1879600"/>
            <a:ext cx="1490662" cy="1243013"/>
          </a:xfrm>
          <a:prstGeom prst="rect">
            <a:avLst/>
          </a:prstGeom>
          <a:noFill/>
          <a:ln w="9525" cap="flat" cmpd="sng">
            <a:solidFill>
              <a:schemeClr val="dk1"/>
            </a:solidFill>
            <a:prstDash val="solid"/>
            <a:miter lim="800000"/>
            <a:headEnd type="none" w="sm" len="sm"/>
            <a:tailEnd type="none" w="sm" len="sm"/>
          </a:ln>
        </p:spPr>
      </p:pic>
      <p:sp>
        <p:nvSpPr>
          <p:cNvPr id="126" name="Google Shape;126;p23"/>
          <p:cNvSpPr/>
          <p:nvPr/>
        </p:nvSpPr>
        <p:spPr>
          <a:xfrm>
            <a:off x="1943100" y="3063875"/>
            <a:ext cx="2184400" cy="374650"/>
          </a:xfrm>
          <a:prstGeom prst="rect">
            <a:avLst/>
          </a:prstGeom>
          <a:noFill/>
          <a:ln>
            <a:noFill/>
          </a:ln>
        </p:spPr>
        <p:txBody>
          <a:bodyPr spcFirstLastPara="1" wrap="square" lIns="67700" tIns="33825" rIns="67700" bIns="338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2172"/>
                </a:solidFill>
                <a:latin typeface="Rockwell"/>
                <a:ea typeface="Rockwell"/>
                <a:cs typeface="Rockwell"/>
                <a:sym typeface="Rockwell"/>
              </a:rPr>
              <a:t>SoCal Niño Index</a:t>
            </a:r>
            <a:endParaRPr sz="1400" b="0" i="0" u="none" strike="noStrike" cap="none">
              <a:solidFill>
                <a:srgbClr val="000000"/>
              </a:solidFill>
              <a:latin typeface="Arial"/>
              <a:ea typeface="Arial"/>
              <a:cs typeface="Arial"/>
              <a:sym typeface="Arial"/>
            </a:endParaRPr>
          </a:p>
        </p:txBody>
      </p:sp>
      <p:sp>
        <p:nvSpPr>
          <p:cNvPr id="127" name="Google Shape;127;p23"/>
          <p:cNvSpPr/>
          <p:nvPr/>
        </p:nvSpPr>
        <p:spPr>
          <a:xfrm>
            <a:off x="14288" y="2895600"/>
            <a:ext cx="1223962" cy="376238"/>
          </a:xfrm>
          <a:prstGeom prst="rect">
            <a:avLst/>
          </a:prstGeom>
          <a:noFill/>
          <a:ln>
            <a:noFill/>
          </a:ln>
        </p:spPr>
        <p:txBody>
          <a:bodyPr spcFirstLastPara="1" wrap="square" lIns="67700" tIns="33825" rIns="67700" bIns="338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2172"/>
                </a:solidFill>
                <a:latin typeface="Rockwell"/>
                <a:ea typeface="Rockwell"/>
                <a:cs typeface="Rockwell"/>
                <a:sym typeface="Rockwell"/>
              </a:rPr>
              <a:t>CalCOFI</a:t>
            </a:r>
            <a:r>
              <a:rPr lang="en-US" sz="1800" b="0" i="0" u="none" strike="noStrike" cap="none">
                <a:solidFill>
                  <a:srgbClr val="0B2172"/>
                </a:solidFill>
                <a:latin typeface="Rockwell"/>
                <a:ea typeface="Rockwell"/>
                <a:cs typeface="Rockwell"/>
                <a:sym typeface="Rockwell"/>
              </a:rPr>
              <a:t> </a:t>
            </a:r>
            <a:endParaRPr sz="1400" b="0" i="0" u="none" strike="noStrike" cap="none">
              <a:solidFill>
                <a:srgbClr val="000000"/>
              </a:solidFill>
              <a:latin typeface="Arial"/>
              <a:ea typeface="Arial"/>
              <a:cs typeface="Arial"/>
              <a:sym typeface="Arial"/>
            </a:endParaRPr>
          </a:p>
        </p:txBody>
      </p:sp>
      <p:sp>
        <p:nvSpPr>
          <p:cNvPr id="128" name="Google Shape;128;p23"/>
          <p:cNvSpPr/>
          <p:nvPr/>
        </p:nvSpPr>
        <p:spPr>
          <a:xfrm>
            <a:off x="4127489" y="2928155"/>
            <a:ext cx="1719300" cy="376200"/>
          </a:xfrm>
          <a:prstGeom prst="rect">
            <a:avLst/>
          </a:prstGeom>
          <a:noFill/>
          <a:ln>
            <a:noFill/>
          </a:ln>
        </p:spPr>
        <p:txBody>
          <a:bodyPr spcFirstLastPara="1" wrap="square" lIns="67700" tIns="33825" rIns="67700" bIns="338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2172"/>
                </a:solidFill>
                <a:latin typeface="Rockwell"/>
                <a:ea typeface="Rockwell"/>
                <a:cs typeface="Rockwell"/>
                <a:sym typeface="Rockwell"/>
              </a:rPr>
              <a:t>Fish Tracking</a:t>
            </a:r>
            <a:endParaRPr sz="1400" b="0" i="0" u="none" strike="noStrike" cap="none">
              <a:solidFill>
                <a:srgbClr val="000000"/>
              </a:solidFill>
              <a:latin typeface="Arial"/>
              <a:ea typeface="Arial"/>
              <a:cs typeface="Arial"/>
              <a:sym typeface="Arial"/>
            </a:endParaRPr>
          </a:p>
        </p:txBody>
      </p:sp>
      <p:sp>
        <p:nvSpPr>
          <p:cNvPr id="129" name="Google Shape;129;p23"/>
          <p:cNvSpPr/>
          <p:nvPr/>
        </p:nvSpPr>
        <p:spPr>
          <a:xfrm>
            <a:off x="8232775" y="1552575"/>
            <a:ext cx="647700" cy="376238"/>
          </a:xfrm>
          <a:prstGeom prst="rect">
            <a:avLst/>
          </a:prstGeom>
          <a:noFill/>
          <a:ln>
            <a:noFill/>
          </a:ln>
        </p:spPr>
        <p:txBody>
          <a:bodyPr spcFirstLastPara="1" wrap="square" lIns="67700" tIns="33825" rIns="67700" bIns="33825"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a:solidFill>
                  <a:srgbClr val="0B2172"/>
                </a:solidFill>
                <a:latin typeface="Rockwell"/>
                <a:ea typeface="Rockwell"/>
                <a:cs typeface="Rockwell"/>
                <a:sym typeface="Rockwell"/>
              </a:rPr>
              <a:t>HAB</a:t>
            </a:r>
            <a:endParaRPr sz="1400" b="0" i="0" u="none" strike="noStrike" cap="none">
              <a:solidFill>
                <a:srgbClr val="000000"/>
              </a:solidFill>
              <a:latin typeface="Arial"/>
              <a:ea typeface="Arial"/>
              <a:cs typeface="Arial"/>
              <a:sym typeface="Arial"/>
            </a:endParaRPr>
          </a:p>
        </p:txBody>
      </p:sp>
      <p:sp>
        <p:nvSpPr>
          <p:cNvPr id="130" name="Google Shape;130;p23"/>
          <p:cNvSpPr/>
          <p:nvPr/>
        </p:nvSpPr>
        <p:spPr>
          <a:xfrm>
            <a:off x="5213350" y="5584825"/>
            <a:ext cx="2274888" cy="346075"/>
          </a:xfrm>
          <a:prstGeom prst="rect">
            <a:avLst/>
          </a:prstGeom>
          <a:noFill/>
          <a:ln>
            <a:noFill/>
          </a:ln>
        </p:spPr>
        <p:txBody>
          <a:bodyPr spcFirstLastPara="1" wrap="square" lIns="67700" tIns="33825" rIns="67700" bIns="338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2172"/>
                </a:solidFill>
                <a:latin typeface="Rockwell"/>
                <a:ea typeface="Rockwell"/>
                <a:cs typeface="Rockwell"/>
                <a:sym typeface="Rockwell"/>
              </a:rPr>
              <a:t>Deep Water Horizon</a:t>
            </a:r>
            <a:endParaRPr sz="1400" b="0" i="0" u="none" strike="noStrike" cap="none">
              <a:solidFill>
                <a:srgbClr val="000000"/>
              </a:solidFill>
              <a:latin typeface="Arial"/>
              <a:ea typeface="Arial"/>
              <a:cs typeface="Arial"/>
              <a:sym typeface="Arial"/>
            </a:endParaRPr>
          </a:p>
        </p:txBody>
      </p:sp>
      <p:sp>
        <p:nvSpPr>
          <p:cNvPr id="131" name="Google Shape;131;p23"/>
          <p:cNvSpPr/>
          <p:nvPr/>
        </p:nvSpPr>
        <p:spPr>
          <a:xfrm>
            <a:off x="7954963" y="5688013"/>
            <a:ext cx="849312" cy="344487"/>
          </a:xfrm>
          <a:prstGeom prst="rect">
            <a:avLst/>
          </a:prstGeom>
          <a:noFill/>
          <a:ln>
            <a:noFill/>
          </a:ln>
        </p:spPr>
        <p:txBody>
          <a:bodyPr spcFirstLastPara="1" wrap="square" lIns="67700" tIns="33825" rIns="67700" bIns="338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2172"/>
                </a:solidFill>
                <a:latin typeface="Rockwell"/>
                <a:ea typeface="Rockwell"/>
                <a:cs typeface="Rockwell"/>
                <a:sym typeface="Rockwell"/>
              </a:rPr>
              <a:t>Alaska</a:t>
            </a:r>
            <a:endParaRPr sz="1400" b="0" i="0" u="none" strike="noStrike" cap="none">
              <a:solidFill>
                <a:srgbClr val="000000"/>
              </a:solidFill>
              <a:latin typeface="Arial"/>
              <a:ea typeface="Arial"/>
              <a:cs typeface="Arial"/>
              <a:sym typeface="Arial"/>
            </a:endParaRPr>
          </a:p>
        </p:txBody>
      </p:sp>
      <p:sp>
        <p:nvSpPr>
          <p:cNvPr id="132" name="Google Shape;132;p23"/>
          <p:cNvSpPr txBox="1"/>
          <p:nvPr/>
        </p:nvSpPr>
        <p:spPr>
          <a:xfrm>
            <a:off x="6386513" y="2978150"/>
            <a:ext cx="1062037" cy="3698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2172"/>
                </a:solidFill>
                <a:latin typeface="Rockwell"/>
                <a:ea typeface="Rockwell"/>
                <a:cs typeface="Rockwell"/>
                <a:sym typeface="Rockwell"/>
              </a:rPr>
              <a:t>Hypoxia</a:t>
            </a:r>
            <a:endParaRPr sz="1400" b="0" i="0" u="none" strike="noStrike" cap="none">
              <a:solidFill>
                <a:srgbClr val="000000"/>
              </a:solidFill>
              <a:latin typeface="Arial"/>
              <a:ea typeface="Arial"/>
              <a:cs typeface="Arial"/>
              <a:sym typeface="Arial"/>
            </a:endParaRPr>
          </a:p>
        </p:txBody>
      </p:sp>
      <p:pic>
        <p:nvPicPr>
          <p:cNvPr id="133" name="Google Shape;133;p23"/>
          <p:cNvPicPr preferRelativeResize="0"/>
          <p:nvPr/>
        </p:nvPicPr>
        <p:blipFill rotWithShape="1">
          <a:blip r:embed="rId11">
            <a:alphaModFix/>
          </a:blip>
          <a:srcRect/>
          <a:stretch/>
        </p:blipFill>
        <p:spPr>
          <a:xfrm>
            <a:off x="2974975" y="4587875"/>
            <a:ext cx="2065338" cy="1695450"/>
          </a:xfrm>
          <a:prstGeom prst="rect">
            <a:avLst/>
          </a:prstGeom>
          <a:noFill/>
          <a:ln w="9525" cap="flat" cmpd="sng">
            <a:solidFill>
              <a:schemeClr val="dk1"/>
            </a:solidFill>
            <a:prstDash val="solid"/>
            <a:miter lim="800000"/>
            <a:headEnd type="none" w="sm" len="sm"/>
            <a:tailEnd type="none" w="sm" len="sm"/>
          </a:ln>
        </p:spPr>
      </p:pic>
      <p:sp>
        <p:nvSpPr>
          <p:cNvPr id="134" name="Google Shape;134;p23"/>
          <p:cNvSpPr txBox="1"/>
          <p:nvPr/>
        </p:nvSpPr>
        <p:spPr>
          <a:xfrm>
            <a:off x="3154363" y="3810000"/>
            <a:ext cx="1709737" cy="622300"/>
          </a:xfrm>
          <a:prstGeom prst="rect">
            <a:avLst/>
          </a:prstGeom>
          <a:noFill/>
          <a:ln>
            <a:noFill/>
          </a:ln>
        </p:spPr>
        <p:txBody>
          <a:bodyPr spcFirstLastPara="1" wrap="square" lIns="68625" tIns="34300" rIns="68625" bIns="343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2172"/>
                </a:solidFill>
                <a:latin typeface="Rockwell"/>
                <a:ea typeface="Rockwell"/>
                <a:cs typeface="Rockwell"/>
                <a:sym typeface="Rockwell"/>
              </a:rPr>
              <a:t>Exercising the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B2172"/>
                </a:solidFill>
                <a:latin typeface="Rockwell"/>
                <a:ea typeface="Rockwell"/>
                <a:cs typeface="Rockwell"/>
                <a:sym typeface="Rockwell"/>
              </a:rPr>
              <a:t>Network</a:t>
            </a:r>
            <a:endParaRPr sz="1400" b="0" i="0" u="none" strike="noStrike" cap="none">
              <a:solidFill>
                <a:srgbClr val="000000"/>
              </a:solidFill>
              <a:latin typeface="Arial"/>
              <a:ea typeface="Arial"/>
              <a:cs typeface="Arial"/>
              <a:sym typeface="Arial"/>
            </a:endParaRPr>
          </a:p>
        </p:txBody>
      </p:sp>
      <p:sp>
        <p:nvSpPr>
          <p:cNvPr id="135" name="Google Shape;135;p23"/>
          <p:cNvSpPr txBox="1"/>
          <p:nvPr/>
        </p:nvSpPr>
        <p:spPr>
          <a:xfrm>
            <a:off x="251334" y="6324600"/>
            <a:ext cx="6606666"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Rockwell"/>
                <a:ea typeface="Rockwell"/>
                <a:cs typeface="Rockwell"/>
                <a:sym typeface="Rockwell"/>
                <a:hlinkClick r:id="rId12"/>
              </a:rPr>
              <a:t>https://gliders.ioos.us/</a:t>
            </a:r>
            <a:endParaRPr sz="1800" b="0" i="0" u="none" strike="noStrike" cap="none">
              <a:solidFill>
                <a:schemeClr val="dk2"/>
              </a:solidFill>
              <a:latin typeface="Rockwell"/>
              <a:ea typeface="Rockwell"/>
              <a:cs typeface="Rockwell"/>
              <a:sym typeface="Rockwe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p:cNvPicPr preferRelativeResize="0"/>
          <p:nvPr/>
        </p:nvPicPr>
        <p:blipFill rotWithShape="1">
          <a:blip r:embed="rId3">
            <a:alphaModFix/>
          </a:blip>
          <a:srcRect/>
          <a:stretch/>
        </p:blipFill>
        <p:spPr>
          <a:xfrm>
            <a:off x="1223551" y="1230300"/>
            <a:ext cx="6540926" cy="4603828"/>
          </a:xfrm>
          <a:prstGeom prst="rect">
            <a:avLst/>
          </a:prstGeom>
          <a:noFill/>
          <a:ln>
            <a:noFill/>
          </a:ln>
        </p:spPr>
      </p:pic>
      <p:cxnSp>
        <p:nvCxnSpPr>
          <p:cNvPr id="142" name="Google Shape;142;p24"/>
          <p:cNvCxnSpPr/>
          <p:nvPr/>
        </p:nvCxnSpPr>
        <p:spPr>
          <a:xfrm rot="10800000" flipH="1">
            <a:off x="1223550" y="3733857"/>
            <a:ext cx="807900" cy="579300"/>
          </a:xfrm>
          <a:prstGeom prst="straightConnector1">
            <a:avLst/>
          </a:prstGeom>
          <a:noFill/>
          <a:ln w="38100" cap="flat" cmpd="sng">
            <a:solidFill>
              <a:schemeClr val="dk1"/>
            </a:solidFill>
            <a:prstDash val="solid"/>
            <a:round/>
            <a:headEnd type="none" w="sm" len="sm"/>
            <a:tailEnd type="triangle" w="lg" len="lg"/>
          </a:ln>
        </p:spPr>
      </p:cxnSp>
      <p:sp>
        <p:nvSpPr>
          <p:cNvPr id="143" name="Google Shape;143;p24"/>
          <p:cNvSpPr txBox="1"/>
          <p:nvPr/>
        </p:nvSpPr>
        <p:spPr>
          <a:xfrm>
            <a:off x="84000" y="3900475"/>
            <a:ext cx="1266900" cy="96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Sustained climate and ecosystem monitoring</a:t>
            </a:r>
            <a:endParaRPr sz="1400" b="0" i="0" u="none" strike="noStrike" cap="none">
              <a:solidFill>
                <a:srgbClr val="000000"/>
              </a:solidFill>
              <a:latin typeface="Arial"/>
              <a:ea typeface="Arial"/>
              <a:cs typeface="Arial"/>
              <a:sym typeface="Arial"/>
            </a:endParaRPr>
          </a:p>
        </p:txBody>
      </p:sp>
      <p:sp>
        <p:nvSpPr>
          <p:cNvPr id="144" name="Google Shape;144;p24"/>
          <p:cNvSpPr txBox="1"/>
          <p:nvPr/>
        </p:nvSpPr>
        <p:spPr>
          <a:xfrm>
            <a:off x="7764463" y="5313363"/>
            <a:ext cx="1544637" cy="96996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Understanding the ocean’s role in hurricane intensification </a:t>
            </a:r>
            <a:endParaRPr sz="1400" b="0" i="0" u="none" strike="noStrike" cap="none">
              <a:solidFill>
                <a:srgbClr val="000000"/>
              </a:solidFill>
              <a:latin typeface="Arial"/>
              <a:ea typeface="Arial"/>
              <a:cs typeface="Arial"/>
              <a:sym typeface="Arial"/>
            </a:endParaRPr>
          </a:p>
        </p:txBody>
      </p:sp>
      <p:cxnSp>
        <p:nvCxnSpPr>
          <p:cNvPr id="145" name="Google Shape;145;p24"/>
          <p:cNvCxnSpPr/>
          <p:nvPr/>
        </p:nvCxnSpPr>
        <p:spPr>
          <a:xfrm rot="10800000">
            <a:off x="7515600" y="5064850"/>
            <a:ext cx="767700" cy="171600"/>
          </a:xfrm>
          <a:prstGeom prst="straightConnector1">
            <a:avLst/>
          </a:prstGeom>
          <a:noFill/>
          <a:ln w="38100" cap="flat" cmpd="sng">
            <a:solidFill>
              <a:schemeClr val="dk1"/>
            </a:solidFill>
            <a:prstDash val="solid"/>
            <a:round/>
            <a:headEnd type="none" w="sm" len="sm"/>
            <a:tailEnd type="triangle" w="lg" len="lg"/>
          </a:ln>
        </p:spPr>
      </p:cxnSp>
      <p:sp>
        <p:nvSpPr>
          <p:cNvPr id="146" name="Google Shape;146;p24"/>
          <p:cNvSpPr txBox="1"/>
          <p:nvPr/>
        </p:nvSpPr>
        <p:spPr>
          <a:xfrm>
            <a:off x="207913" y="0"/>
            <a:ext cx="8321700" cy="644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1F497D"/>
              </a:buClr>
              <a:buSzPts val="800"/>
              <a:buFont typeface="Calibri"/>
              <a:buNone/>
            </a:pPr>
            <a:r>
              <a:rPr lang="en-US" sz="3200" b="0" i="0" u="none" strike="noStrike" cap="none">
                <a:solidFill>
                  <a:schemeClr val="lt1"/>
                </a:solidFill>
                <a:latin typeface="Rockwell"/>
                <a:ea typeface="Rockwell"/>
                <a:cs typeface="Rockwell"/>
                <a:sym typeface="Rockwell"/>
              </a:rPr>
              <a:t>IOOS Glider</a:t>
            </a:r>
            <a:r>
              <a:rPr lang="en-US" sz="3200">
                <a:solidFill>
                  <a:schemeClr val="lt1"/>
                </a:solidFill>
                <a:latin typeface="Rockwell"/>
                <a:ea typeface="Rockwell"/>
                <a:cs typeface="Rockwell"/>
                <a:sym typeface="Rockwell"/>
              </a:rPr>
              <a:t> DAC</a:t>
            </a:r>
            <a:endParaRPr sz="1400" b="0" i="0" u="none" strike="noStrike" cap="none">
              <a:solidFill>
                <a:srgbClr val="000000"/>
              </a:solidFill>
              <a:latin typeface="Arial"/>
              <a:ea typeface="Arial"/>
              <a:cs typeface="Arial"/>
              <a:sym typeface="Arial"/>
            </a:endParaRPr>
          </a:p>
        </p:txBody>
      </p:sp>
      <p:cxnSp>
        <p:nvCxnSpPr>
          <p:cNvPr id="147" name="Google Shape;147;p24"/>
          <p:cNvCxnSpPr/>
          <p:nvPr/>
        </p:nvCxnSpPr>
        <p:spPr>
          <a:xfrm rot="10800000" flipH="1">
            <a:off x="5146675" y="4410300"/>
            <a:ext cx="58800" cy="1342800"/>
          </a:xfrm>
          <a:prstGeom prst="straightConnector1">
            <a:avLst/>
          </a:prstGeom>
          <a:noFill/>
          <a:ln w="38100" cap="flat" cmpd="sng">
            <a:solidFill>
              <a:schemeClr val="dk1"/>
            </a:solidFill>
            <a:prstDash val="solid"/>
            <a:round/>
            <a:headEnd type="none" w="sm" len="sm"/>
            <a:tailEnd type="triangle" w="lg" len="lg"/>
          </a:ln>
        </p:spPr>
      </p:cxnSp>
      <p:sp>
        <p:nvSpPr>
          <p:cNvPr id="148" name="Google Shape;148;p24"/>
          <p:cNvSpPr txBox="1"/>
          <p:nvPr/>
        </p:nvSpPr>
        <p:spPr>
          <a:xfrm>
            <a:off x="4164013" y="5888038"/>
            <a:ext cx="1939925" cy="579437"/>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Fast response to crisis: Deepwater Horizon</a:t>
            </a:r>
            <a:endParaRPr sz="1400" b="0" i="0" u="none" strike="noStrike" cap="none">
              <a:solidFill>
                <a:srgbClr val="000000"/>
              </a:solidFill>
              <a:latin typeface="Arial"/>
              <a:ea typeface="Arial"/>
              <a:cs typeface="Arial"/>
              <a:sym typeface="Arial"/>
            </a:endParaRPr>
          </a:p>
        </p:txBody>
      </p:sp>
      <p:sp>
        <p:nvSpPr>
          <p:cNvPr id="149" name="Google Shape;149;p24"/>
          <p:cNvSpPr txBox="1"/>
          <p:nvPr/>
        </p:nvSpPr>
        <p:spPr>
          <a:xfrm>
            <a:off x="690200" y="706500"/>
            <a:ext cx="7684200" cy="523800"/>
          </a:xfrm>
          <a:prstGeom prst="rect">
            <a:avLst/>
          </a:prstGeom>
          <a:noFill/>
          <a:ln w="9525" cap="flat" cmpd="sng">
            <a:solidFill>
              <a:srgbClr val="4A86E8"/>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800" b="0" i="0" u="none" strike="noStrike" cap="none">
                <a:solidFill>
                  <a:srgbClr val="000000"/>
                </a:solidFill>
                <a:latin typeface="Arial"/>
                <a:ea typeface="Arial"/>
                <a:cs typeface="Arial"/>
                <a:sym typeface="Arial"/>
              </a:rPr>
              <a:t>&gt; </a:t>
            </a:r>
            <a:r>
              <a:rPr lang="en-US" sz="1800"/>
              <a:t>60,</a:t>
            </a:r>
            <a:r>
              <a:rPr lang="en-US" sz="1800" b="0" i="0" u="none" strike="noStrike" cap="none">
                <a:solidFill>
                  <a:srgbClr val="000000"/>
                </a:solidFill>
                <a:latin typeface="Arial"/>
                <a:ea typeface="Arial"/>
                <a:cs typeface="Arial"/>
                <a:sym typeface="Arial"/>
              </a:rPr>
              <a:t>000 glider days with capabilities in all 11 IOOS regional associations</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5"/>
          <p:cNvSpPr txBox="1">
            <a:spLocks noGrp="1"/>
          </p:cNvSpPr>
          <p:nvPr>
            <p:ph type="title"/>
          </p:nvPr>
        </p:nvSpPr>
        <p:spPr>
          <a:xfrm>
            <a:off x="1" y="36513"/>
            <a:ext cx="8058150" cy="60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Rockwell"/>
              <a:buNone/>
            </a:pPr>
            <a:r>
              <a:rPr lang="en-US" sz="3200" b="0" i="0" u="none" strike="noStrike" cap="none">
                <a:solidFill>
                  <a:schemeClr val="lt1"/>
                </a:solidFill>
                <a:latin typeface="Rockwell"/>
                <a:ea typeface="Rockwell"/>
                <a:cs typeface="Rockwell"/>
                <a:sym typeface="Rockwell"/>
              </a:rPr>
              <a:t>Glider History and IOOS Role</a:t>
            </a:r>
            <a:endParaRPr sz="3200" b="0" i="0" u="none" strike="noStrike" cap="none">
              <a:solidFill>
                <a:schemeClr val="lt1"/>
              </a:solidFill>
              <a:latin typeface="Rockwell"/>
              <a:ea typeface="Rockwell"/>
              <a:cs typeface="Rockwell"/>
              <a:sym typeface="Rockwell"/>
            </a:endParaRPr>
          </a:p>
        </p:txBody>
      </p:sp>
      <p:sp>
        <p:nvSpPr>
          <p:cNvPr id="156" name="Google Shape;156;p25"/>
          <p:cNvSpPr txBox="1">
            <a:spLocks noGrp="1"/>
          </p:cNvSpPr>
          <p:nvPr>
            <p:ph type="body" idx="1"/>
          </p:nvPr>
        </p:nvSpPr>
        <p:spPr>
          <a:xfrm>
            <a:off x="304800" y="715963"/>
            <a:ext cx="8637600" cy="5379900"/>
          </a:xfrm>
          <a:prstGeom prst="rect">
            <a:avLst/>
          </a:prstGeom>
          <a:noFill/>
          <a:ln>
            <a:noFill/>
          </a:ln>
        </p:spPr>
        <p:txBody>
          <a:bodyPr spcFirstLastPara="1" wrap="square" lIns="91425" tIns="45700" rIns="91425" bIns="45700" anchor="t" anchorCtr="0">
            <a:noAutofit/>
          </a:bodyPr>
          <a:lstStyle/>
          <a:p>
            <a:pPr marL="285750" marR="0" lvl="0" indent="-342900" algn="l" rtl="0">
              <a:lnSpc>
                <a:spcPct val="115000"/>
              </a:lnSpc>
              <a:spcBef>
                <a:spcPts val="0"/>
              </a:spcBef>
              <a:spcAft>
                <a:spcPts val="0"/>
              </a:spcAft>
              <a:buClr>
                <a:schemeClr val="dk2"/>
              </a:buClr>
              <a:buSzPts val="2400"/>
              <a:buFont typeface="Arial"/>
              <a:buChar char="•"/>
            </a:pPr>
            <a:r>
              <a:rPr lang="en-US" b="0" i="0" u="none" strike="noStrike" cap="none">
                <a:solidFill>
                  <a:schemeClr val="dk2"/>
                </a:solidFill>
                <a:latin typeface="Century Gothic"/>
                <a:ea typeface="Century Gothic"/>
                <a:cs typeface="Century Gothic"/>
                <a:sym typeface="Century Gothic"/>
              </a:rPr>
              <a:t>2005-06: Navy funded Glider Technology Centers </a:t>
            </a:r>
            <a:endParaRPr b="0" i="0" u="none" strike="noStrike" cap="none">
              <a:solidFill>
                <a:schemeClr val="dk2"/>
              </a:solidFill>
              <a:latin typeface="Century Gothic"/>
              <a:ea typeface="Century Gothic"/>
              <a:cs typeface="Century Gothic"/>
              <a:sym typeface="Century Gothic"/>
            </a:endParaRPr>
          </a:p>
          <a:p>
            <a:pPr marL="285750" marR="0" lvl="0" indent="-342900" algn="l" rtl="0">
              <a:lnSpc>
                <a:spcPct val="115000"/>
              </a:lnSpc>
              <a:spcBef>
                <a:spcPts val="0"/>
              </a:spcBef>
              <a:spcAft>
                <a:spcPts val="0"/>
              </a:spcAft>
              <a:buClr>
                <a:schemeClr val="dk2"/>
              </a:buClr>
              <a:buSzPts val="2400"/>
              <a:buFont typeface="Arial"/>
              <a:buChar char="•"/>
            </a:pPr>
            <a:r>
              <a:rPr lang="en-US" b="0" i="0" u="none" strike="noStrike" cap="none">
                <a:solidFill>
                  <a:schemeClr val="dk2"/>
                </a:solidFill>
                <a:latin typeface="Century Gothic"/>
                <a:ea typeface="Century Gothic"/>
                <a:cs typeface="Century Gothic"/>
                <a:sym typeface="Century Gothic"/>
              </a:rPr>
              <a:t>200x: IOOS Regional Associations provide glider observations and worked to advance the technology.</a:t>
            </a:r>
            <a:endParaRPr b="0" i="0" u="none" strike="noStrike" cap="none">
              <a:solidFill>
                <a:schemeClr val="dk2"/>
              </a:solidFill>
              <a:latin typeface="Century Gothic"/>
              <a:ea typeface="Century Gothic"/>
              <a:cs typeface="Century Gothic"/>
              <a:sym typeface="Century Gothic"/>
            </a:endParaRPr>
          </a:p>
          <a:p>
            <a:pPr marL="285750" marR="0" lvl="0" indent="-342900" algn="l" rtl="0">
              <a:lnSpc>
                <a:spcPct val="115000"/>
              </a:lnSpc>
              <a:spcBef>
                <a:spcPts val="400"/>
              </a:spcBef>
              <a:spcAft>
                <a:spcPts val="0"/>
              </a:spcAft>
              <a:buClr>
                <a:schemeClr val="dk2"/>
              </a:buClr>
              <a:buSzPts val="2400"/>
              <a:buFont typeface="Arial"/>
              <a:buChar char="•"/>
            </a:pPr>
            <a:r>
              <a:rPr lang="en-US" b="0" i="0" u="none" strike="noStrike" cap="none">
                <a:solidFill>
                  <a:schemeClr val="dk2"/>
                </a:solidFill>
                <a:latin typeface="Century Gothic"/>
                <a:ea typeface="Century Gothic"/>
                <a:cs typeface="Century Gothic"/>
                <a:sym typeface="Century Gothic"/>
              </a:rPr>
              <a:t>2009: </a:t>
            </a:r>
            <a:r>
              <a:rPr lang="en-US" b="0" i="0" u="sng" strike="noStrike" cap="none">
                <a:solidFill>
                  <a:schemeClr val="hlink"/>
                </a:solidFill>
                <a:latin typeface="Century Gothic"/>
                <a:ea typeface="Century Gothic"/>
                <a:cs typeface="Century Gothic"/>
                <a:sym typeface="Century Gothic"/>
                <a:hlinkClick r:id="rId3"/>
              </a:rPr>
              <a:t>RU27</a:t>
            </a:r>
            <a:r>
              <a:rPr lang="en-US" b="0" i="0" u="none" strike="noStrike" cap="none">
                <a:solidFill>
                  <a:schemeClr val="dk2"/>
                </a:solidFill>
                <a:latin typeface="Century Gothic"/>
                <a:ea typeface="Century Gothic"/>
                <a:cs typeface="Century Gothic"/>
                <a:sym typeface="Century Gothic"/>
              </a:rPr>
              <a:t>: </a:t>
            </a:r>
            <a:r>
              <a:rPr lang="en-US"/>
              <a:t>MARACOOS/Rutgers - </a:t>
            </a:r>
            <a:r>
              <a:rPr lang="en-US" b="0" i="0" u="none" strike="noStrike" cap="none">
                <a:solidFill>
                  <a:schemeClr val="dk2"/>
                </a:solidFill>
                <a:latin typeface="Century Gothic"/>
                <a:ea typeface="Century Gothic"/>
                <a:cs typeface="Century Gothic"/>
                <a:sym typeface="Century Gothic"/>
              </a:rPr>
              <a:t> Crossing the Atlantic</a:t>
            </a:r>
            <a:endParaRPr b="0" i="0" u="none" strike="noStrike" cap="none">
              <a:solidFill>
                <a:schemeClr val="dk2"/>
              </a:solidFill>
              <a:latin typeface="Century Gothic"/>
              <a:ea typeface="Century Gothic"/>
              <a:cs typeface="Century Gothic"/>
              <a:sym typeface="Century Gothic"/>
            </a:endParaRPr>
          </a:p>
          <a:p>
            <a:pPr marL="285750" marR="0" lvl="0" indent="-342900" algn="l" rtl="0">
              <a:lnSpc>
                <a:spcPct val="115000"/>
              </a:lnSpc>
              <a:spcBef>
                <a:spcPts val="480"/>
              </a:spcBef>
              <a:spcAft>
                <a:spcPts val="0"/>
              </a:spcAft>
              <a:buClr>
                <a:schemeClr val="dk2"/>
              </a:buClr>
              <a:buSzPts val="2400"/>
              <a:buFont typeface="Arial"/>
              <a:buChar char="•"/>
            </a:pPr>
            <a:r>
              <a:rPr lang="en-US" b="0" i="0" u="none" strike="noStrike" cap="none">
                <a:solidFill>
                  <a:schemeClr val="dk2"/>
                </a:solidFill>
                <a:latin typeface="Century Gothic"/>
                <a:ea typeface="Century Gothic"/>
                <a:cs typeface="Century Gothic"/>
                <a:sym typeface="Century Gothic"/>
              </a:rPr>
              <a:t> 2012: Held first national glider</a:t>
            </a:r>
            <a:r>
              <a:rPr lang="en-US"/>
              <a:t> </a:t>
            </a:r>
            <a:r>
              <a:rPr lang="en-US" b="0" i="0" u="none" strike="noStrike" cap="none">
                <a:solidFill>
                  <a:schemeClr val="dk2"/>
                </a:solidFill>
                <a:latin typeface="Century Gothic"/>
                <a:ea typeface="Century Gothic"/>
                <a:cs typeface="Century Gothic"/>
                <a:sym typeface="Century Gothic"/>
              </a:rPr>
              <a:t>meeting </a:t>
            </a:r>
            <a:endParaRPr b="0" i="0" u="none" strike="noStrike" cap="none">
              <a:solidFill>
                <a:schemeClr val="dk2"/>
              </a:solidFill>
              <a:latin typeface="Century Gothic"/>
              <a:ea typeface="Century Gothic"/>
              <a:cs typeface="Century Gothic"/>
              <a:sym typeface="Century Gothic"/>
            </a:endParaRPr>
          </a:p>
          <a:p>
            <a:pPr marL="285750" marR="0" lvl="0" indent="-342900" algn="l" rtl="0">
              <a:lnSpc>
                <a:spcPct val="115000"/>
              </a:lnSpc>
              <a:spcBef>
                <a:spcPts val="480"/>
              </a:spcBef>
              <a:spcAft>
                <a:spcPts val="0"/>
              </a:spcAft>
              <a:buClr>
                <a:schemeClr val="dk2"/>
              </a:buClr>
              <a:buSzPts val="2400"/>
              <a:buFont typeface="Arial"/>
              <a:buChar char="•"/>
            </a:pPr>
            <a:r>
              <a:rPr lang="en-US" b="0" i="0" u="none" strike="noStrike" cap="none">
                <a:solidFill>
                  <a:schemeClr val="dk2"/>
                </a:solidFill>
                <a:latin typeface="Century Gothic"/>
                <a:ea typeface="Century Gothic"/>
                <a:cs typeface="Century Gothic"/>
                <a:sym typeface="Century Gothic"/>
              </a:rPr>
              <a:t> 2013: Established a National Glider Data Assembly Center (</a:t>
            </a:r>
            <a:r>
              <a:rPr lang="en-US" b="0" i="0" u="sng" strike="noStrike" cap="none">
                <a:solidFill>
                  <a:schemeClr val="hlink"/>
                </a:solidFill>
                <a:latin typeface="Century Gothic"/>
                <a:ea typeface="Century Gothic"/>
                <a:cs typeface="Century Gothic"/>
                <a:sym typeface="Century Gothic"/>
                <a:hlinkClick r:id="rId4"/>
              </a:rPr>
              <a:t>NGDAC</a:t>
            </a:r>
            <a:r>
              <a:rPr lang="en-US" b="0" i="0" u="none" strike="noStrike" cap="none">
                <a:solidFill>
                  <a:schemeClr val="dk2"/>
                </a:solidFill>
                <a:latin typeface="Century Gothic"/>
                <a:ea typeface="Century Gothic"/>
                <a:cs typeface="Century Gothic"/>
                <a:sym typeface="Century Gothic"/>
              </a:rPr>
              <a:t>)</a:t>
            </a:r>
            <a:endParaRPr b="0" i="0" u="none" strike="noStrike" cap="none">
              <a:solidFill>
                <a:schemeClr val="dk2"/>
              </a:solidFill>
              <a:latin typeface="Century Gothic"/>
              <a:ea typeface="Century Gothic"/>
              <a:cs typeface="Century Gothic"/>
              <a:sym typeface="Century Gothic"/>
            </a:endParaRPr>
          </a:p>
          <a:p>
            <a:pPr marL="285750" marR="0" lvl="0" indent="-342900" algn="l" rtl="0">
              <a:lnSpc>
                <a:spcPct val="115000"/>
              </a:lnSpc>
              <a:spcBef>
                <a:spcPts val="480"/>
              </a:spcBef>
              <a:spcAft>
                <a:spcPts val="0"/>
              </a:spcAft>
              <a:buClr>
                <a:schemeClr val="dk2"/>
              </a:buClr>
              <a:buSzPts val="2400"/>
              <a:buFont typeface="Arial"/>
              <a:buChar char="•"/>
            </a:pPr>
            <a:r>
              <a:rPr lang="en-US" b="0" i="0" u="none" strike="noStrike" cap="none">
                <a:solidFill>
                  <a:schemeClr val="dk2"/>
                </a:solidFill>
                <a:latin typeface="Century Gothic"/>
                <a:ea typeface="Century Gothic"/>
                <a:cs typeface="Century Gothic"/>
                <a:sym typeface="Century Gothic"/>
              </a:rPr>
              <a:t> 2014: Released a Glider Network </a:t>
            </a:r>
            <a:r>
              <a:rPr lang="en-US" b="0" i="0" u="sng" strike="noStrike" cap="none">
                <a:solidFill>
                  <a:schemeClr val="hlink"/>
                </a:solidFill>
                <a:latin typeface="Century Gothic"/>
                <a:ea typeface="Century Gothic"/>
                <a:cs typeface="Century Gothic"/>
                <a:sym typeface="Century Gothic"/>
                <a:hlinkClick r:id="rId5"/>
              </a:rPr>
              <a:t>White Paper</a:t>
            </a:r>
            <a:endParaRPr b="0" i="0" u="none" strike="noStrike" cap="none">
              <a:solidFill>
                <a:schemeClr val="dk2"/>
              </a:solidFill>
              <a:latin typeface="Century Gothic"/>
              <a:ea typeface="Century Gothic"/>
              <a:cs typeface="Century Gothic"/>
              <a:sym typeface="Century Gothic"/>
            </a:endParaRPr>
          </a:p>
          <a:p>
            <a:pPr marL="285750" marR="0" lvl="0" indent="-342900" algn="l" rtl="0">
              <a:lnSpc>
                <a:spcPct val="115000"/>
              </a:lnSpc>
              <a:spcBef>
                <a:spcPts val="480"/>
              </a:spcBef>
              <a:spcAft>
                <a:spcPts val="0"/>
              </a:spcAft>
              <a:buClr>
                <a:schemeClr val="dk2"/>
              </a:buClr>
              <a:buSzPts val="2400"/>
              <a:buFont typeface="Arial"/>
              <a:buChar char="•"/>
            </a:pPr>
            <a:r>
              <a:rPr lang="en-US" b="0" i="0" u="none" strike="noStrike" cap="none">
                <a:solidFill>
                  <a:schemeClr val="dk2"/>
                </a:solidFill>
                <a:latin typeface="Century Gothic"/>
                <a:ea typeface="Century Gothic"/>
                <a:cs typeface="Century Gothic"/>
                <a:sym typeface="Century Gothic"/>
              </a:rPr>
              <a:t> 2015: Established an </a:t>
            </a:r>
            <a:r>
              <a:rPr lang="en-US" b="0" i="0" u="sng" strike="noStrike" cap="none">
                <a:solidFill>
                  <a:schemeClr val="hlink"/>
                </a:solidFill>
                <a:latin typeface="Century Gothic"/>
                <a:ea typeface="Century Gothic"/>
                <a:cs typeface="Century Gothic"/>
                <a:sym typeface="Century Gothic"/>
                <a:hlinkClick r:id="rId6"/>
              </a:rPr>
              <a:t>IOOC Glider Task team</a:t>
            </a:r>
            <a:endParaRPr b="0" i="0" u="none" strike="noStrike" cap="none">
              <a:solidFill>
                <a:schemeClr val="dk2"/>
              </a:solidFill>
              <a:latin typeface="Century Gothic"/>
              <a:ea typeface="Century Gothic"/>
              <a:cs typeface="Century Gothic"/>
              <a:sym typeface="Century Gothic"/>
            </a:endParaRPr>
          </a:p>
          <a:p>
            <a:pPr marL="285750" marR="0" lvl="0" indent="-342900" algn="l" rtl="0">
              <a:lnSpc>
                <a:spcPct val="115000"/>
              </a:lnSpc>
              <a:spcBef>
                <a:spcPts val="480"/>
              </a:spcBef>
              <a:spcAft>
                <a:spcPts val="0"/>
              </a:spcAft>
              <a:buClr>
                <a:schemeClr val="dk2"/>
              </a:buClr>
              <a:buSzPts val="2400"/>
              <a:buFont typeface="Arial"/>
              <a:buChar char="•"/>
            </a:pPr>
            <a:r>
              <a:rPr lang="en-US" b="0" i="0" u="none" strike="noStrike" cap="none">
                <a:solidFill>
                  <a:schemeClr val="dk2"/>
                </a:solidFill>
                <a:latin typeface="Century Gothic"/>
                <a:ea typeface="Century Gothic"/>
                <a:cs typeface="Century Gothic"/>
                <a:sym typeface="Century Gothic"/>
              </a:rPr>
              <a:t> 2017: Established </a:t>
            </a:r>
            <a:r>
              <a:rPr lang="en-US" b="0" i="0" u="sng" strike="noStrike" cap="none">
                <a:solidFill>
                  <a:schemeClr val="hlink"/>
                </a:solidFill>
                <a:latin typeface="Century Gothic"/>
                <a:ea typeface="Century Gothic"/>
                <a:cs typeface="Century Gothic"/>
                <a:sym typeface="Century Gothic"/>
                <a:hlinkClick r:id="rId7"/>
              </a:rPr>
              <a:t>Underwater Glider User Group </a:t>
            </a:r>
            <a:r>
              <a:rPr lang="en-US" b="0" i="0" u="none" strike="noStrike" cap="none">
                <a:solidFill>
                  <a:schemeClr val="dk2"/>
                </a:solidFill>
                <a:latin typeface="Century Gothic"/>
                <a:ea typeface="Century Gothic"/>
                <a:cs typeface="Century Gothic"/>
                <a:sym typeface="Century Gothic"/>
              </a:rPr>
              <a:t>(UG</a:t>
            </a:r>
            <a:r>
              <a:rPr lang="en-US" b="0" i="0" u="none" strike="noStrike" cap="none" baseline="30000">
                <a:solidFill>
                  <a:schemeClr val="dk2"/>
                </a:solidFill>
                <a:latin typeface="Century Gothic"/>
                <a:ea typeface="Century Gothic"/>
                <a:cs typeface="Century Gothic"/>
                <a:sym typeface="Century Gothic"/>
              </a:rPr>
              <a:t>2</a:t>
            </a:r>
            <a:r>
              <a:rPr lang="en-US" b="0" i="0" u="none" strike="noStrike" cap="none">
                <a:solidFill>
                  <a:schemeClr val="dk2"/>
                </a:solidFill>
                <a:latin typeface="Century Gothic"/>
                <a:ea typeface="Century Gothic"/>
                <a:cs typeface="Century Gothic"/>
                <a:sym typeface="Century Gothic"/>
              </a:rPr>
              <a:t>)</a:t>
            </a:r>
            <a:endParaRPr b="0" i="0" u="none" strike="noStrike" cap="none">
              <a:solidFill>
                <a:schemeClr val="dk2"/>
              </a:solidFill>
              <a:latin typeface="Century Gothic"/>
              <a:ea typeface="Century Gothic"/>
              <a:cs typeface="Century Gothic"/>
              <a:sym typeface="Century Gothic"/>
            </a:endParaRPr>
          </a:p>
          <a:p>
            <a:pPr marL="0" marR="0" lvl="0" indent="0" algn="l" rtl="0">
              <a:lnSpc>
                <a:spcPct val="100000"/>
              </a:lnSpc>
              <a:spcBef>
                <a:spcPts val="480"/>
              </a:spcBef>
              <a:spcAft>
                <a:spcPts val="0"/>
              </a:spcAft>
              <a:buClr>
                <a:schemeClr val="dk2"/>
              </a:buClr>
              <a:buSzPts val="2400"/>
              <a:buFont typeface="Arial"/>
              <a:buNone/>
            </a:pPr>
            <a:endParaRPr sz="2400" b="0" i="0" u="none" strike="noStrike" cap="none">
              <a:solidFill>
                <a:schemeClr val="dk2"/>
              </a:solidFill>
              <a:latin typeface="Century Gothic"/>
              <a:ea typeface="Century Gothic"/>
              <a:cs typeface="Century Gothic"/>
              <a:sym typeface="Century Gothic"/>
            </a:endParaRPr>
          </a:p>
        </p:txBody>
      </p:sp>
      <p:sp>
        <p:nvSpPr>
          <p:cNvPr id="157" name="Google Shape;157;p25"/>
          <p:cNvSpPr txBox="1">
            <a:spLocks noGrp="1"/>
          </p:cNvSpPr>
          <p:nvPr>
            <p:ph type="sldNum" idx="12"/>
          </p:nvPr>
        </p:nvSpPr>
        <p:spPr>
          <a:xfrm>
            <a:off x="457200" y="6356350"/>
            <a:ext cx="7620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lt1"/>
                </a:solidFill>
                <a:latin typeface="Arial"/>
                <a:ea typeface="Arial"/>
                <a:cs typeface="Arial"/>
                <a:sym typeface="Arial"/>
              </a:rPr>
              <a:t>6</a:t>
            </a:fld>
            <a:endParaRPr sz="1400" b="0" i="0" u="none" strike="noStrike" cap="none">
              <a:solidFill>
                <a:schemeClr val="lt1"/>
              </a:solidFill>
              <a:latin typeface="Arial"/>
              <a:ea typeface="Arial"/>
              <a:cs typeface="Arial"/>
              <a:sym typeface="Arial"/>
            </a:endParaRPr>
          </a:p>
        </p:txBody>
      </p:sp>
      <p:sp>
        <p:nvSpPr>
          <p:cNvPr id="158" name="Google Shape;158;p25"/>
          <p:cNvSpPr txBox="1"/>
          <p:nvPr/>
        </p:nvSpPr>
        <p:spPr>
          <a:xfrm>
            <a:off x="136525" y="6426200"/>
            <a:ext cx="609600" cy="328613"/>
          </a:xfrm>
          <a:prstGeom prst="rect">
            <a:avLst/>
          </a:prstGeom>
          <a:noFill/>
          <a:ln>
            <a:noFill/>
          </a:ln>
        </p:spPr>
        <p:txBody>
          <a:bodyPr spcFirstLastPara="1" wrap="square" lIns="68625" tIns="34300" rIns="68625" bIns="34300" anchor="t" anchorCtr="0">
            <a:noAutofit/>
          </a:bodyPr>
          <a:lstStyle/>
          <a:p>
            <a:pPr marL="0" marR="0" lvl="0" indent="0" algn="l" rtl="0">
              <a:lnSpc>
                <a:spcPct val="100000"/>
              </a:lnSpc>
              <a:spcBef>
                <a:spcPts val="0"/>
              </a:spcBef>
              <a:spcAft>
                <a:spcPts val="0"/>
              </a:spcAft>
              <a:buClr>
                <a:srgbClr val="000000"/>
              </a:buClr>
              <a:buSzPts val="1800"/>
              <a:buFont typeface="Arial"/>
              <a:buNone/>
            </a:pPr>
            <a:fld id="{00000000-1234-1234-1234-123412341234}" type="slidenum">
              <a:rPr lang="en-US" sz="1800" b="0" i="0" u="none" strike="noStrike" cap="none">
                <a:solidFill>
                  <a:srgbClr val="187F9F"/>
                </a:solidFill>
                <a:latin typeface="Calibri"/>
                <a:ea typeface="Calibri"/>
                <a:cs typeface="Calibri"/>
                <a:sym typeface="Calibri"/>
              </a:rPr>
              <a:t>6</a:t>
            </a:fld>
            <a:endParaRPr sz="1800" b="0" i="0" u="none" strike="noStrike" cap="none">
              <a:solidFill>
                <a:srgbClr val="187F9F"/>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6"/>
          <p:cNvPicPr preferRelativeResize="0"/>
          <p:nvPr/>
        </p:nvPicPr>
        <p:blipFill>
          <a:blip r:embed="rId3">
            <a:alphaModFix/>
          </a:blip>
          <a:stretch>
            <a:fillRect/>
          </a:stretch>
        </p:blipFill>
        <p:spPr>
          <a:xfrm>
            <a:off x="6071863" y="2409775"/>
            <a:ext cx="2326025" cy="1163013"/>
          </a:xfrm>
          <a:prstGeom prst="rect">
            <a:avLst/>
          </a:prstGeom>
          <a:noFill/>
          <a:ln>
            <a:noFill/>
          </a:ln>
        </p:spPr>
      </p:pic>
      <p:sp>
        <p:nvSpPr>
          <p:cNvPr id="165" name="Google Shape;165;p26"/>
          <p:cNvSpPr txBox="1">
            <a:spLocks noGrp="1"/>
          </p:cNvSpPr>
          <p:nvPr>
            <p:ph type="body" idx="1"/>
          </p:nvPr>
        </p:nvSpPr>
        <p:spPr>
          <a:xfrm>
            <a:off x="83734" y="851483"/>
            <a:ext cx="8543100" cy="5106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50000"/>
              </a:lnSpc>
              <a:spcBef>
                <a:spcPts val="0"/>
              </a:spcBef>
              <a:spcAft>
                <a:spcPts val="0"/>
              </a:spcAft>
              <a:buClr>
                <a:schemeClr val="dk2"/>
              </a:buClr>
              <a:buSzPts val="2400"/>
              <a:buFont typeface="Arial"/>
              <a:buChar char="•"/>
            </a:pPr>
            <a:r>
              <a:rPr lang="en-US" sz="2400" b="0" i="0" u="none" strike="noStrike" cap="none">
                <a:solidFill>
                  <a:schemeClr val="dk2"/>
                </a:solidFill>
                <a:latin typeface="Century Gothic"/>
                <a:ea typeface="Century Gothic"/>
                <a:cs typeface="Century Gothic"/>
                <a:sym typeface="Century Gothic"/>
              </a:rPr>
              <a:t>IOOS Regional Associations</a:t>
            </a:r>
            <a:endParaRPr sz="2400" b="0" i="0" u="none" strike="noStrike" cap="none">
              <a:solidFill>
                <a:schemeClr val="dk2"/>
              </a:solidFill>
              <a:latin typeface="Century Gothic"/>
              <a:ea typeface="Century Gothic"/>
              <a:cs typeface="Century Gothic"/>
              <a:sym typeface="Century Gothic"/>
            </a:endParaRPr>
          </a:p>
          <a:p>
            <a:pPr marL="342900" marR="0" lvl="0" indent="-342900" algn="l" rtl="0">
              <a:lnSpc>
                <a:spcPct val="150000"/>
              </a:lnSpc>
              <a:spcBef>
                <a:spcPts val="480"/>
              </a:spcBef>
              <a:spcAft>
                <a:spcPts val="0"/>
              </a:spcAft>
              <a:buClr>
                <a:schemeClr val="dk2"/>
              </a:buClr>
              <a:buSzPts val="2400"/>
              <a:buFont typeface="Arial"/>
              <a:buChar char="•"/>
            </a:pPr>
            <a:r>
              <a:rPr lang="en-US" sz="2400" b="0" i="0" u="none" strike="noStrike" cap="none">
                <a:solidFill>
                  <a:schemeClr val="dk2"/>
                </a:solidFill>
                <a:latin typeface="Century Gothic"/>
                <a:ea typeface="Century Gothic"/>
                <a:cs typeface="Century Gothic"/>
                <a:sym typeface="Century Gothic"/>
              </a:rPr>
              <a:t>OOI glider data managers</a:t>
            </a:r>
            <a:endParaRPr sz="2400" b="0" i="0" u="none" strike="noStrike" cap="none">
              <a:solidFill>
                <a:schemeClr val="dk2"/>
              </a:solidFill>
              <a:latin typeface="Century Gothic"/>
              <a:ea typeface="Century Gothic"/>
              <a:cs typeface="Century Gothic"/>
              <a:sym typeface="Century Gothic"/>
            </a:endParaRPr>
          </a:p>
          <a:p>
            <a:pPr marL="342900" marR="0" lvl="0" indent="-342900" algn="l" rtl="0">
              <a:lnSpc>
                <a:spcPct val="150000"/>
              </a:lnSpc>
              <a:spcBef>
                <a:spcPts val="480"/>
              </a:spcBef>
              <a:spcAft>
                <a:spcPts val="0"/>
              </a:spcAft>
              <a:buClr>
                <a:schemeClr val="dk2"/>
              </a:buClr>
              <a:buSzPts val="2400"/>
              <a:buFont typeface="Arial"/>
              <a:buChar char="•"/>
            </a:pPr>
            <a:r>
              <a:rPr lang="en-US" sz="2400" b="0" i="0" u="none" strike="noStrike" cap="none">
                <a:solidFill>
                  <a:schemeClr val="dk2"/>
                </a:solidFill>
                <a:latin typeface="Century Gothic"/>
                <a:ea typeface="Century Gothic"/>
                <a:cs typeface="Century Gothic"/>
                <a:sym typeface="Century Gothic"/>
              </a:rPr>
              <a:t>Canada glider operators</a:t>
            </a:r>
            <a:endParaRPr sz="2400" b="0" i="0" u="none" strike="noStrike" cap="none">
              <a:solidFill>
                <a:schemeClr val="dk2"/>
              </a:solidFill>
              <a:latin typeface="Century Gothic"/>
              <a:ea typeface="Century Gothic"/>
              <a:cs typeface="Century Gothic"/>
              <a:sym typeface="Century Gothic"/>
            </a:endParaRPr>
          </a:p>
          <a:p>
            <a:pPr marL="342900" marR="0" lvl="0" indent="-342900" algn="l" rtl="0">
              <a:lnSpc>
                <a:spcPct val="150000"/>
              </a:lnSpc>
              <a:spcBef>
                <a:spcPts val="480"/>
              </a:spcBef>
              <a:spcAft>
                <a:spcPts val="0"/>
              </a:spcAft>
              <a:buClr>
                <a:schemeClr val="dk2"/>
              </a:buClr>
              <a:buSzPts val="2400"/>
              <a:buFont typeface="Arial"/>
              <a:buChar char="•"/>
            </a:pPr>
            <a:r>
              <a:rPr lang="en-US"/>
              <a:t>AOML</a:t>
            </a:r>
            <a:endParaRPr sz="2400" b="0" i="0" u="none" strike="noStrike" cap="none">
              <a:solidFill>
                <a:schemeClr val="dk2"/>
              </a:solidFill>
              <a:latin typeface="Century Gothic"/>
              <a:ea typeface="Century Gothic"/>
              <a:cs typeface="Century Gothic"/>
              <a:sym typeface="Century Gothic"/>
            </a:endParaRPr>
          </a:p>
          <a:p>
            <a:pPr marL="342900" marR="0" lvl="0" indent="-342900" algn="l" rtl="0">
              <a:lnSpc>
                <a:spcPct val="150000"/>
              </a:lnSpc>
              <a:spcBef>
                <a:spcPts val="480"/>
              </a:spcBef>
              <a:spcAft>
                <a:spcPts val="0"/>
              </a:spcAft>
              <a:buClr>
                <a:schemeClr val="dk2"/>
              </a:buClr>
              <a:buSzPts val="2400"/>
              <a:buFont typeface="Arial"/>
              <a:buChar char="•"/>
            </a:pPr>
            <a:r>
              <a:rPr lang="en-US"/>
              <a:t>NSF</a:t>
            </a:r>
            <a:endParaRPr/>
          </a:p>
          <a:p>
            <a:pPr marL="342900" marR="0" lvl="0" indent="-342900" algn="l" rtl="0">
              <a:lnSpc>
                <a:spcPct val="150000"/>
              </a:lnSpc>
              <a:spcBef>
                <a:spcPts val="480"/>
              </a:spcBef>
              <a:spcAft>
                <a:spcPts val="0"/>
              </a:spcAft>
              <a:buClr>
                <a:schemeClr val="dk2"/>
              </a:buClr>
              <a:buSzPts val="2400"/>
              <a:buFont typeface="Arial"/>
              <a:buChar char="•"/>
            </a:pPr>
            <a:r>
              <a:rPr lang="en-US" sz="2400" b="0" i="0" u="none" strike="noStrike" cap="none">
                <a:solidFill>
                  <a:schemeClr val="dk2"/>
                </a:solidFill>
                <a:latin typeface="Century Gothic"/>
                <a:ea typeface="Century Gothic"/>
                <a:cs typeface="Century Gothic"/>
                <a:sym typeface="Century Gothic"/>
              </a:rPr>
              <a:t>Navy</a:t>
            </a:r>
            <a:endParaRPr sz="2400" b="0" i="0" u="none" strike="noStrike" cap="none">
              <a:solidFill>
                <a:schemeClr val="dk2"/>
              </a:solidFill>
              <a:latin typeface="Century Gothic"/>
              <a:ea typeface="Century Gothic"/>
              <a:cs typeface="Century Gothic"/>
              <a:sym typeface="Century Gothic"/>
            </a:endParaRPr>
          </a:p>
          <a:p>
            <a:pPr marL="342900" marR="0" lvl="0" indent="-342900" algn="l" rtl="0">
              <a:lnSpc>
                <a:spcPct val="150000"/>
              </a:lnSpc>
              <a:spcBef>
                <a:spcPts val="480"/>
              </a:spcBef>
              <a:spcAft>
                <a:spcPts val="0"/>
              </a:spcAft>
              <a:buClr>
                <a:schemeClr val="dk2"/>
              </a:buClr>
              <a:buSzPts val="2400"/>
              <a:buFont typeface="Arial"/>
              <a:buChar char="•"/>
            </a:pPr>
            <a:r>
              <a:rPr lang="en-US" sz="2400" b="0" i="0" u="none" strike="noStrike" cap="none">
                <a:solidFill>
                  <a:schemeClr val="dk2"/>
                </a:solidFill>
                <a:latin typeface="Century Gothic"/>
                <a:ea typeface="Century Gothic"/>
                <a:cs typeface="Century Gothic"/>
                <a:sym typeface="Century Gothic"/>
              </a:rPr>
              <a:t>JCOMM</a:t>
            </a:r>
            <a:endParaRPr sz="2400" b="0" i="0" u="none" strike="noStrike" cap="none">
              <a:solidFill>
                <a:schemeClr val="dk2"/>
              </a:solidFill>
              <a:latin typeface="Century Gothic"/>
              <a:ea typeface="Century Gothic"/>
              <a:cs typeface="Century Gothic"/>
              <a:sym typeface="Century Gothic"/>
            </a:endParaRPr>
          </a:p>
          <a:p>
            <a:pPr marL="342900" marR="0" lvl="0" indent="-342900" algn="l" rtl="0">
              <a:lnSpc>
                <a:spcPct val="150000"/>
              </a:lnSpc>
              <a:spcBef>
                <a:spcPts val="480"/>
              </a:spcBef>
              <a:spcAft>
                <a:spcPts val="0"/>
              </a:spcAft>
              <a:buSzPts val="2400"/>
              <a:buChar char="•"/>
            </a:pPr>
            <a:r>
              <a:rPr lang="en-US"/>
              <a:t>WHOI (OOI and Coop Institute)</a:t>
            </a:r>
            <a:endParaRPr/>
          </a:p>
          <a:p>
            <a:pPr marL="0" marR="0" lvl="0" indent="0" algn="l" rtl="0">
              <a:lnSpc>
                <a:spcPct val="100000"/>
              </a:lnSpc>
              <a:spcBef>
                <a:spcPts val="480"/>
              </a:spcBef>
              <a:spcAft>
                <a:spcPts val="0"/>
              </a:spcAft>
              <a:buClr>
                <a:schemeClr val="dk2"/>
              </a:buClr>
              <a:buSzPts val="2400"/>
              <a:buFont typeface="Arial"/>
              <a:buNone/>
            </a:pPr>
            <a:endParaRPr sz="2400" b="0" i="0" u="none" strike="noStrike" cap="none">
              <a:solidFill>
                <a:schemeClr val="dk2"/>
              </a:solidFill>
              <a:highlight>
                <a:srgbClr val="FFFF00"/>
              </a:highlight>
              <a:latin typeface="Century Gothic"/>
              <a:ea typeface="Century Gothic"/>
              <a:cs typeface="Century Gothic"/>
              <a:sym typeface="Century Gothic"/>
            </a:endParaRPr>
          </a:p>
        </p:txBody>
      </p:sp>
      <p:sp>
        <p:nvSpPr>
          <p:cNvPr id="166" name="Google Shape;166;p26"/>
          <p:cNvSpPr txBox="1">
            <a:spLocks noGrp="1"/>
          </p:cNvSpPr>
          <p:nvPr>
            <p:ph type="title"/>
          </p:nvPr>
        </p:nvSpPr>
        <p:spPr>
          <a:xfrm>
            <a:off x="4354" y="17417"/>
            <a:ext cx="9139646" cy="59218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lt1"/>
              </a:buClr>
              <a:buSzPts val="3200"/>
              <a:buFont typeface="Rockwell"/>
              <a:buNone/>
            </a:pPr>
            <a:r>
              <a:rPr lang="en-US" sz="3200" b="0" i="0" u="none" strike="noStrike" cap="none">
                <a:solidFill>
                  <a:schemeClr val="lt1"/>
                </a:solidFill>
                <a:latin typeface="Rockwell"/>
                <a:ea typeface="Rockwell"/>
                <a:cs typeface="Rockwell"/>
                <a:sym typeface="Rockwell"/>
              </a:rPr>
              <a:t>Glider Expertise</a:t>
            </a:r>
            <a:endParaRPr sz="3200" b="0" i="0" u="none" strike="noStrike" cap="none">
              <a:solidFill>
                <a:schemeClr val="lt1"/>
              </a:solidFill>
              <a:latin typeface="Rockwell"/>
              <a:ea typeface="Rockwell"/>
              <a:cs typeface="Rockwell"/>
              <a:sym typeface="Rockwell"/>
            </a:endParaRPr>
          </a:p>
        </p:txBody>
      </p:sp>
      <p:pic>
        <p:nvPicPr>
          <p:cNvPr id="167" name="Google Shape;167;p26" descr="http://www.ioosassociation.org/sites/nfra/files/images/website/IOOSAlogo_150.jpg"/>
          <p:cNvPicPr preferRelativeResize="0"/>
          <p:nvPr/>
        </p:nvPicPr>
        <p:blipFill rotWithShape="1">
          <a:blip r:embed="rId4">
            <a:alphaModFix/>
          </a:blip>
          <a:srcRect/>
          <a:stretch/>
        </p:blipFill>
        <p:spPr>
          <a:xfrm>
            <a:off x="4284625" y="3064200"/>
            <a:ext cx="1308841" cy="680575"/>
          </a:xfrm>
          <a:prstGeom prst="rect">
            <a:avLst/>
          </a:prstGeom>
          <a:noFill/>
          <a:ln>
            <a:noFill/>
          </a:ln>
        </p:spPr>
      </p:pic>
      <p:pic>
        <p:nvPicPr>
          <p:cNvPr id="168" name="Google Shape;168;p26" descr="Image result for ocean observatories initiative"/>
          <p:cNvPicPr preferRelativeResize="0"/>
          <p:nvPr/>
        </p:nvPicPr>
        <p:blipFill rotWithShape="1">
          <a:blip r:embed="rId5">
            <a:alphaModFix/>
          </a:blip>
          <a:srcRect/>
          <a:stretch/>
        </p:blipFill>
        <p:spPr>
          <a:xfrm>
            <a:off x="5028300" y="3994630"/>
            <a:ext cx="1593900" cy="814683"/>
          </a:xfrm>
          <a:prstGeom prst="rect">
            <a:avLst/>
          </a:prstGeom>
          <a:noFill/>
          <a:ln>
            <a:noFill/>
          </a:ln>
        </p:spPr>
      </p:pic>
      <p:pic>
        <p:nvPicPr>
          <p:cNvPr id="169" name="Google Shape;169;p26" descr="Image result"/>
          <p:cNvPicPr preferRelativeResize="0"/>
          <p:nvPr/>
        </p:nvPicPr>
        <p:blipFill rotWithShape="1">
          <a:blip r:embed="rId6">
            <a:alphaModFix/>
          </a:blip>
          <a:srcRect/>
          <a:stretch/>
        </p:blipFill>
        <p:spPr>
          <a:xfrm>
            <a:off x="5553825" y="4982925"/>
            <a:ext cx="1176525" cy="1047110"/>
          </a:xfrm>
          <a:prstGeom prst="rect">
            <a:avLst/>
          </a:prstGeom>
          <a:noFill/>
          <a:ln>
            <a:noFill/>
          </a:ln>
        </p:spPr>
      </p:pic>
      <p:pic>
        <p:nvPicPr>
          <p:cNvPr id="170" name="Google Shape;170;p26" descr="Image result for NCEI logo"/>
          <p:cNvPicPr preferRelativeResize="0"/>
          <p:nvPr/>
        </p:nvPicPr>
        <p:blipFill rotWithShape="1">
          <a:blip r:embed="rId7">
            <a:alphaModFix/>
          </a:blip>
          <a:srcRect/>
          <a:stretch/>
        </p:blipFill>
        <p:spPr>
          <a:xfrm>
            <a:off x="2966398" y="4014251"/>
            <a:ext cx="1176540" cy="1163025"/>
          </a:xfrm>
          <a:prstGeom prst="rect">
            <a:avLst/>
          </a:prstGeom>
          <a:noFill/>
          <a:ln>
            <a:noFill/>
          </a:ln>
        </p:spPr>
      </p:pic>
      <p:pic>
        <p:nvPicPr>
          <p:cNvPr id="171" name="Google Shape;171;p26"/>
          <p:cNvPicPr preferRelativeResize="0"/>
          <p:nvPr/>
        </p:nvPicPr>
        <p:blipFill rotWithShape="1">
          <a:blip r:embed="rId8">
            <a:alphaModFix/>
          </a:blip>
          <a:srcRect/>
          <a:stretch/>
        </p:blipFill>
        <p:spPr>
          <a:xfrm>
            <a:off x="2925473" y="6030035"/>
            <a:ext cx="2728375" cy="680574"/>
          </a:xfrm>
          <a:prstGeom prst="rect">
            <a:avLst/>
          </a:prstGeom>
          <a:noFill/>
          <a:ln>
            <a:noFill/>
          </a:ln>
        </p:spPr>
      </p:pic>
      <p:sp>
        <p:nvSpPr>
          <p:cNvPr id="172" name="Google Shape;172;p26"/>
          <p:cNvSpPr txBox="1"/>
          <p:nvPr/>
        </p:nvSpPr>
        <p:spPr>
          <a:xfrm>
            <a:off x="251334" y="6320735"/>
            <a:ext cx="66066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sng" strike="noStrike" cap="none">
                <a:solidFill>
                  <a:schemeClr val="hlink"/>
                </a:solidFill>
                <a:latin typeface="Rockwell"/>
                <a:ea typeface="Rockwell"/>
                <a:cs typeface="Rockwell"/>
                <a:sym typeface="Rockwell"/>
                <a:hlinkClick r:id="rId9"/>
              </a:rPr>
              <a:t>https://gliders.ioos.us/</a:t>
            </a:r>
            <a:r>
              <a:rPr lang="en-US" sz="1800" b="0" i="0" u="none" strike="noStrike" cap="none">
                <a:solidFill>
                  <a:schemeClr val="dk1"/>
                </a:solidFill>
                <a:latin typeface="Rockwell"/>
                <a:ea typeface="Rockwell"/>
                <a:cs typeface="Rockwell"/>
                <a:sym typeface="Rockwell"/>
              </a:rPr>
              <a:t>            </a:t>
            </a:r>
            <a:endParaRPr sz="1800" b="0" i="0" u="none" strike="noStrike" cap="none">
              <a:solidFill>
                <a:schemeClr val="dk2"/>
              </a:solidFill>
              <a:latin typeface="Rockwell"/>
              <a:ea typeface="Rockwell"/>
              <a:cs typeface="Rockwell"/>
              <a:sym typeface="Rockwell"/>
            </a:endParaRPr>
          </a:p>
        </p:txBody>
      </p:sp>
      <p:pic>
        <p:nvPicPr>
          <p:cNvPr id="173" name="Google Shape;173;p26"/>
          <p:cNvPicPr preferRelativeResize="0"/>
          <p:nvPr/>
        </p:nvPicPr>
        <p:blipFill>
          <a:blip r:embed="rId10">
            <a:alphaModFix/>
          </a:blip>
          <a:stretch>
            <a:fillRect/>
          </a:stretch>
        </p:blipFill>
        <p:spPr>
          <a:xfrm>
            <a:off x="5797322" y="1578447"/>
            <a:ext cx="2728375" cy="904775"/>
          </a:xfrm>
          <a:prstGeom prst="rect">
            <a:avLst/>
          </a:prstGeom>
          <a:noFill/>
          <a:ln>
            <a:noFill/>
          </a:ln>
        </p:spPr>
      </p:pic>
      <p:pic>
        <p:nvPicPr>
          <p:cNvPr id="174" name="Google Shape;174;p26"/>
          <p:cNvPicPr preferRelativeResize="0"/>
          <p:nvPr/>
        </p:nvPicPr>
        <p:blipFill>
          <a:blip r:embed="rId11">
            <a:alphaModFix/>
          </a:blip>
          <a:stretch>
            <a:fillRect/>
          </a:stretch>
        </p:blipFill>
        <p:spPr>
          <a:xfrm>
            <a:off x="5653850" y="789236"/>
            <a:ext cx="2922613" cy="609600"/>
          </a:xfrm>
          <a:prstGeom prst="rect">
            <a:avLst/>
          </a:prstGeom>
          <a:noFill/>
          <a:ln>
            <a:noFill/>
          </a:ln>
        </p:spPr>
      </p:pic>
      <p:pic>
        <p:nvPicPr>
          <p:cNvPr id="175" name="Google Shape;175;p26" descr="Image result for NOAA logo"/>
          <p:cNvPicPr preferRelativeResize="0"/>
          <p:nvPr/>
        </p:nvPicPr>
        <p:blipFill rotWithShape="1">
          <a:blip r:embed="rId12">
            <a:alphaModFix/>
          </a:blip>
          <a:srcRect l="27258" r="26034"/>
          <a:stretch/>
        </p:blipFill>
        <p:spPr>
          <a:xfrm>
            <a:off x="2989682" y="2791725"/>
            <a:ext cx="1121193" cy="1056175"/>
          </a:xfrm>
          <a:prstGeom prst="rect">
            <a:avLst/>
          </a:prstGeom>
          <a:noFill/>
          <a:ln>
            <a:noFill/>
          </a:ln>
        </p:spPr>
      </p:pic>
      <p:pic>
        <p:nvPicPr>
          <p:cNvPr id="176" name="Google Shape;176;p26"/>
          <p:cNvPicPr preferRelativeResize="0"/>
          <p:nvPr/>
        </p:nvPicPr>
        <p:blipFill>
          <a:blip r:embed="rId13">
            <a:alphaModFix/>
          </a:blip>
          <a:stretch>
            <a:fillRect/>
          </a:stretch>
        </p:blipFill>
        <p:spPr>
          <a:xfrm>
            <a:off x="7078352" y="3646300"/>
            <a:ext cx="1262434" cy="1163024"/>
          </a:xfrm>
          <a:prstGeom prst="rect">
            <a:avLst/>
          </a:prstGeom>
          <a:noFill/>
          <a:ln>
            <a:noFill/>
          </a:ln>
        </p:spPr>
      </p:pic>
      <p:pic>
        <p:nvPicPr>
          <p:cNvPr id="177" name="Google Shape;177;p26"/>
          <p:cNvPicPr preferRelativeResize="0"/>
          <p:nvPr/>
        </p:nvPicPr>
        <p:blipFill rotWithShape="1">
          <a:blip r:embed="rId14">
            <a:alphaModFix/>
          </a:blip>
          <a:srcRect l="7002" t="23659" b="26720"/>
          <a:stretch/>
        </p:blipFill>
        <p:spPr>
          <a:xfrm>
            <a:off x="6797275" y="4982925"/>
            <a:ext cx="2326025" cy="96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7"/>
          <p:cNvSpPr txBox="1">
            <a:spLocks noGrp="1"/>
          </p:cNvSpPr>
          <p:nvPr>
            <p:ph type="body" idx="1"/>
          </p:nvPr>
        </p:nvSpPr>
        <p:spPr>
          <a:xfrm>
            <a:off x="1219200" y="3132725"/>
            <a:ext cx="6705600" cy="1055700"/>
          </a:xfrm>
          <a:prstGeom prst="rect">
            <a:avLst/>
          </a:prstGeom>
          <a:noFill/>
          <a:ln>
            <a:noFill/>
          </a:ln>
        </p:spPr>
        <p:txBody>
          <a:bodyPr spcFirstLastPara="1" wrap="square" lIns="91425" tIns="45700" rIns="91425" bIns="45700" anchor="t" anchorCtr="0">
            <a:noAutofit/>
          </a:bodyPr>
          <a:lstStyle/>
          <a:p>
            <a:pPr marL="0" marR="0" lvl="0" indent="0" algn="l" rtl="0">
              <a:spcBef>
                <a:spcPts val="360"/>
              </a:spcBef>
              <a:spcAft>
                <a:spcPts val="0"/>
              </a:spcAft>
              <a:buClr>
                <a:schemeClr val="lt1"/>
              </a:buClr>
              <a:buFont typeface="Arial"/>
              <a:buNone/>
            </a:pPr>
            <a:r>
              <a:rPr lang="en-US" sz="3000"/>
              <a:t>Hurricane Glider Overview</a:t>
            </a:r>
            <a:endParaRPr sz="3000" b="0" i="0" u="none" strike="noStrike" cap="none">
              <a:solidFill>
                <a:schemeClr val="lt1"/>
              </a:solidFill>
              <a:latin typeface="Rockwell"/>
              <a:ea typeface="Rockwell"/>
              <a:cs typeface="Rockwell"/>
              <a:sym typeface="Rockwell"/>
            </a:endParaRPr>
          </a:p>
          <a:p>
            <a:pPr marL="0" marR="0" lvl="0" indent="0" algn="l" rtl="0">
              <a:spcBef>
                <a:spcPts val="640"/>
              </a:spcBef>
              <a:spcAft>
                <a:spcPts val="0"/>
              </a:spcAft>
              <a:buClr>
                <a:schemeClr val="lt1"/>
              </a:buClr>
              <a:buFont typeface="Arial"/>
              <a:buNone/>
            </a:pPr>
            <a:endParaRPr sz="3200" b="0" i="0" u="none" strike="noStrike" cap="none">
              <a:solidFill>
                <a:schemeClr val="lt1"/>
              </a:solidFill>
              <a:latin typeface="Rockwell"/>
              <a:ea typeface="Rockwell"/>
              <a:cs typeface="Rockwell"/>
              <a:sym typeface="Rockwe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4354" y="17417"/>
            <a:ext cx="9139500" cy="592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3200"/>
              <a:buFont typeface="Rockwell"/>
              <a:buNone/>
            </a:pPr>
            <a:r>
              <a:rPr lang="en-US"/>
              <a:t>The Challenge of Intensity</a:t>
            </a:r>
            <a:endParaRPr sz="3200" b="0" i="0" u="none" strike="noStrike" cap="none">
              <a:solidFill>
                <a:schemeClr val="lt1"/>
              </a:solidFill>
              <a:latin typeface="Rockwell"/>
              <a:ea typeface="Rockwell"/>
              <a:cs typeface="Rockwell"/>
              <a:sym typeface="Rockwell"/>
            </a:endParaRPr>
          </a:p>
        </p:txBody>
      </p:sp>
      <p:sp>
        <p:nvSpPr>
          <p:cNvPr id="188" name="Google Shape;188;p28"/>
          <p:cNvSpPr txBox="1">
            <a:spLocks noGrp="1"/>
          </p:cNvSpPr>
          <p:nvPr>
            <p:ph type="body" idx="1"/>
          </p:nvPr>
        </p:nvSpPr>
        <p:spPr>
          <a:xfrm>
            <a:off x="457200" y="990600"/>
            <a:ext cx="8229600" cy="287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480"/>
              </a:spcBef>
              <a:spcAft>
                <a:spcPts val="0"/>
              </a:spcAft>
              <a:buClr>
                <a:srgbClr val="0B2172"/>
              </a:buClr>
              <a:buSzPts val="2400"/>
              <a:buFont typeface="Arial"/>
              <a:buNone/>
            </a:pPr>
            <a:endParaRPr sz="2400" b="0" i="0" u="none" strike="noStrike" cap="none" dirty="0">
              <a:solidFill>
                <a:srgbClr val="0B2172"/>
              </a:solidFill>
              <a:latin typeface="Rockwell"/>
              <a:ea typeface="Rockwell"/>
              <a:cs typeface="Rockwell"/>
              <a:sym typeface="Rockwell"/>
            </a:endParaRPr>
          </a:p>
          <a:p>
            <a:pPr marL="0" marR="0" lvl="0" indent="0" algn="l" rtl="0">
              <a:lnSpc>
                <a:spcPct val="100000"/>
              </a:lnSpc>
              <a:spcBef>
                <a:spcPts val="480"/>
              </a:spcBef>
              <a:spcAft>
                <a:spcPts val="0"/>
              </a:spcAft>
              <a:buClr>
                <a:schemeClr val="dk2"/>
              </a:buClr>
              <a:buSzPts val="2400"/>
              <a:buFont typeface="Arial"/>
              <a:buNone/>
            </a:pPr>
            <a:endParaRPr sz="2400" b="0" i="0" u="none" strike="noStrike" cap="none" dirty="0">
              <a:solidFill>
                <a:srgbClr val="0B2172"/>
              </a:solidFill>
              <a:latin typeface="Rockwell"/>
              <a:ea typeface="Rockwell"/>
              <a:cs typeface="Rockwell"/>
              <a:sym typeface="Rockwell"/>
            </a:endParaRPr>
          </a:p>
        </p:txBody>
      </p:sp>
      <p:pic>
        <p:nvPicPr>
          <p:cNvPr id="189" name="Google Shape;189;p28"/>
          <p:cNvPicPr preferRelativeResize="0"/>
          <p:nvPr/>
        </p:nvPicPr>
        <p:blipFill rotWithShape="1">
          <a:blip r:embed="rId3">
            <a:alphaModFix/>
          </a:blip>
          <a:srcRect l="971" t="59539" r="854" b="26894"/>
          <a:stretch/>
        </p:blipFill>
        <p:spPr>
          <a:xfrm>
            <a:off x="2100" y="5897275"/>
            <a:ext cx="9144000" cy="960724"/>
          </a:xfrm>
          <a:prstGeom prst="rect">
            <a:avLst/>
          </a:prstGeom>
          <a:noFill/>
          <a:ln>
            <a:noFill/>
          </a:ln>
        </p:spPr>
      </p:pic>
      <p:sp>
        <p:nvSpPr>
          <p:cNvPr id="190" name="Google Shape;190;p28"/>
          <p:cNvSpPr txBox="1"/>
          <p:nvPr/>
        </p:nvSpPr>
        <p:spPr>
          <a:xfrm>
            <a:off x="298375" y="1481625"/>
            <a:ext cx="3861600" cy="2308800"/>
          </a:xfrm>
          <a:prstGeom prst="rect">
            <a:avLst/>
          </a:prstGeom>
          <a:solidFill>
            <a:srgbClr val="434343"/>
          </a:solidFill>
          <a:ln>
            <a:noFill/>
          </a:ln>
        </p:spPr>
        <p:txBody>
          <a:bodyPr spcFirstLastPara="1" wrap="square" lIns="91425" tIns="91425" rIns="91425" bIns="91425" anchor="t" anchorCtr="0">
            <a:noAutofit/>
          </a:bodyPr>
          <a:lstStyle/>
          <a:p>
            <a:pPr marL="0" lvl="0" indent="0" algn="l" rtl="0">
              <a:lnSpc>
                <a:spcPct val="200000"/>
              </a:lnSpc>
              <a:spcBef>
                <a:spcPts val="0"/>
              </a:spcBef>
              <a:spcAft>
                <a:spcPts val="0"/>
              </a:spcAft>
              <a:buNone/>
            </a:pPr>
            <a:r>
              <a:rPr lang="en-US" sz="2400">
                <a:solidFill>
                  <a:srgbClr val="FFFFFF"/>
                </a:solidFill>
                <a:latin typeface="Oswald"/>
                <a:ea typeface="Oswald"/>
                <a:cs typeface="Oswald"/>
                <a:sym typeface="Oswald"/>
              </a:rPr>
              <a:t>$919.7 Billion in Damages</a:t>
            </a:r>
            <a:endParaRPr sz="2400">
              <a:solidFill>
                <a:srgbClr val="FFFFFF"/>
              </a:solidFill>
              <a:latin typeface="Oswald"/>
              <a:ea typeface="Oswald"/>
              <a:cs typeface="Oswald"/>
              <a:sym typeface="Oswald"/>
            </a:endParaRPr>
          </a:p>
          <a:p>
            <a:pPr marL="0" lvl="0" indent="0" algn="l" rtl="0">
              <a:lnSpc>
                <a:spcPct val="200000"/>
              </a:lnSpc>
              <a:spcBef>
                <a:spcPts val="0"/>
              </a:spcBef>
              <a:spcAft>
                <a:spcPts val="0"/>
              </a:spcAft>
              <a:buNone/>
            </a:pPr>
            <a:r>
              <a:rPr lang="en-US" sz="2400">
                <a:solidFill>
                  <a:srgbClr val="FFFFFF"/>
                </a:solidFill>
                <a:latin typeface="Oswald"/>
                <a:ea typeface="Oswald"/>
                <a:cs typeface="Oswald"/>
                <a:sym typeface="Oswald"/>
              </a:rPr>
              <a:t>6,487 Deaths </a:t>
            </a:r>
            <a:r>
              <a:rPr lang="en-US" sz="1200">
                <a:solidFill>
                  <a:srgbClr val="FFFFFF"/>
                </a:solidFill>
                <a:latin typeface="Oswald"/>
                <a:ea typeface="Oswald"/>
                <a:cs typeface="Oswald"/>
                <a:sym typeface="Oswald"/>
              </a:rPr>
              <a:t>(49% from storm surge)</a:t>
            </a:r>
            <a:endParaRPr sz="1200">
              <a:solidFill>
                <a:srgbClr val="FFFFFF"/>
              </a:solidFill>
              <a:latin typeface="Oswald"/>
              <a:ea typeface="Oswald"/>
              <a:cs typeface="Oswald"/>
              <a:sym typeface="Oswald"/>
            </a:endParaRPr>
          </a:p>
          <a:p>
            <a:pPr marL="0" lvl="0" indent="0" algn="l" rtl="0">
              <a:lnSpc>
                <a:spcPct val="200000"/>
              </a:lnSpc>
              <a:spcBef>
                <a:spcPts val="0"/>
              </a:spcBef>
              <a:spcAft>
                <a:spcPts val="0"/>
              </a:spcAft>
              <a:buNone/>
            </a:pPr>
            <a:r>
              <a:rPr lang="en-US" sz="2400">
                <a:solidFill>
                  <a:srgbClr val="FFFFFF"/>
                </a:solidFill>
                <a:latin typeface="Oswald"/>
                <a:ea typeface="Oswald"/>
                <a:cs typeface="Oswald"/>
                <a:sym typeface="Oswald"/>
              </a:rPr>
              <a:t>55% of Billion Dollar Disasters</a:t>
            </a:r>
            <a:endParaRPr sz="2400">
              <a:solidFill>
                <a:srgbClr val="FFFFFF"/>
              </a:solidFill>
              <a:latin typeface="Oswald"/>
              <a:ea typeface="Oswald"/>
              <a:cs typeface="Oswald"/>
              <a:sym typeface="Oswald"/>
            </a:endParaRPr>
          </a:p>
          <a:p>
            <a:pPr marL="0" lvl="0" indent="0" algn="l" rtl="0">
              <a:spcBef>
                <a:spcPts val="0"/>
              </a:spcBef>
              <a:spcAft>
                <a:spcPts val="0"/>
              </a:spcAft>
              <a:buNone/>
            </a:pPr>
            <a:endParaRPr sz="1800">
              <a:solidFill>
                <a:srgbClr val="FFFFFF"/>
              </a:solidFill>
              <a:latin typeface="Oswald"/>
              <a:ea typeface="Oswald"/>
              <a:cs typeface="Oswald"/>
              <a:sym typeface="Oswald"/>
            </a:endParaRPr>
          </a:p>
        </p:txBody>
      </p:sp>
      <p:sp>
        <p:nvSpPr>
          <p:cNvPr id="191" name="Google Shape;191;p28"/>
          <p:cNvSpPr txBox="1"/>
          <p:nvPr/>
        </p:nvSpPr>
        <p:spPr>
          <a:xfrm>
            <a:off x="4827075" y="1481625"/>
            <a:ext cx="3993000" cy="2308800"/>
          </a:xfrm>
          <a:prstGeom prst="rect">
            <a:avLst/>
          </a:prstGeom>
          <a:solidFill>
            <a:srgbClr val="43434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rgbClr val="FFFFFF"/>
                </a:solidFill>
                <a:latin typeface="Oswald"/>
                <a:ea typeface="Oswald"/>
                <a:cs typeface="Oswald"/>
                <a:sym typeface="Oswald"/>
              </a:rPr>
              <a:t>Track Error </a:t>
            </a:r>
            <a:endParaRPr sz="2000" b="1" dirty="0">
              <a:solidFill>
                <a:srgbClr val="FFFFFF"/>
              </a:solidFill>
              <a:latin typeface="Oswald"/>
              <a:ea typeface="Oswald"/>
              <a:cs typeface="Oswald"/>
              <a:sym typeface="Oswald"/>
            </a:endParaRPr>
          </a:p>
          <a:p>
            <a:pPr marL="0" lvl="0" indent="0" algn="l" rtl="0">
              <a:spcBef>
                <a:spcPts val="0"/>
              </a:spcBef>
              <a:spcAft>
                <a:spcPts val="0"/>
              </a:spcAft>
              <a:buNone/>
            </a:pPr>
            <a:r>
              <a:rPr lang="en-US" sz="2000" b="1" dirty="0">
                <a:solidFill>
                  <a:srgbClr val="FFFFFF"/>
                </a:solidFill>
                <a:latin typeface="Oswald"/>
                <a:ea typeface="Oswald"/>
                <a:cs typeface="Oswald"/>
                <a:sym typeface="Oswald"/>
              </a:rPr>
              <a:t>Improvement:</a:t>
            </a:r>
            <a:r>
              <a:rPr lang="en-US" sz="2000" dirty="0">
                <a:solidFill>
                  <a:srgbClr val="FFFFFF"/>
                </a:solidFill>
                <a:latin typeface="Oswald"/>
                <a:ea typeface="Oswald"/>
                <a:cs typeface="Oswald"/>
                <a:sym typeface="Oswald"/>
              </a:rPr>
              <a:t>         </a:t>
            </a:r>
            <a:r>
              <a:rPr lang="en-US" sz="2000" dirty="0">
                <a:solidFill>
                  <a:srgbClr val="00FF00"/>
                </a:solidFill>
                <a:latin typeface="Oswald"/>
                <a:ea typeface="Oswald"/>
                <a:cs typeface="Oswald"/>
                <a:sym typeface="Oswald"/>
              </a:rPr>
              <a:t>Factor of 2-4</a:t>
            </a:r>
            <a:endParaRPr sz="2000" dirty="0">
              <a:solidFill>
                <a:srgbClr val="00FF00"/>
              </a:solidFill>
              <a:latin typeface="Oswald"/>
              <a:ea typeface="Oswald"/>
              <a:cs typeface="Oswald"/>
              <a:sym typeface="Oswald"/>
            </a:endParaRPr>
          </a:p>
          <a:p>
            <a:pPr marL="0" lvl="0" indent="0" algn="l" rtl="0">
              <a:spcBef>
                <a:spcPts val="0"/>
              </a:spcBef>
              <a:spcAft>
                <a:spcPts val="0"/>
              </a:spcAft>
              <a:buNone/>
            </a:pPr>
            <a:endParaRPr sz="2000" dirty="0">
              <a:solidFill>
                <a:srgbClr val="FFFFFF"/>
              </a:solidFill>
              <a:latin typeface="Oswald"/>
              <a:ea typeface="Oswald"/>
              <a:cs typeface="Oswald"/>
              <a:sym typeface="Oswald"/>
            </a:endParaRPr>
          </a:p>
          <a:p>
            <a:pPr marL="0" lvl="0" indent="0" algn="l" rtl="0">
              <a:spcBef>
                <a:spcPts val="0"/>
              </a:spcBef>
              <a:spcAft>
                <a:spcPts val="0"/>
              </a:spcAft>
              <a:buNone/>
            </a:pPr>
            <a:r>
              <a:rPr lang="en-US" sz="2000" b="1" dirty="0">
                <a:solidFill>
                  <a:srgbClr val="FFFFFF"/>
                </a:solidFill>
                <a:latin typeface="Oswald"/>
                <a:ea typeface="Oswald"/>
                <a:cs typeface="Oswald"/>
                <a:sym typeface="Oswald"/>
              </a:rPr>
              <a:t>Intensity Error </a:t>
            </a:r>
            <a:endParaRPr sz="2000" b="1" dirty="0">
              <a:solidFill>
                <a:srgbClr val="FFFFFF"/>
              </a:solidFill>
              <a:latin typeface="Oswald"/>
              <a:ea typeface="Oswald"/>
              <a:cs typeface="Oswald"/>
              <a:sym typeface="Oswald"/>
            </a:endParaRPr>
          </a:p>
          <a:p>
            <a:pPr marL="0" lvl="0" indent="0" algn="l" rtl="0">
              <a:spcBef>
                <a:spcPts val="0"/>
              </a:spcBef>
              <a:spcAft>
                <a:spcPts val="0"/>
              </a:spcAft>
              <a:buNone/>
            </a:pPr>
            <a:r>
              <a:rPr lang="en-US" sz="2000" b="1" dirty="0">
                <a:solidFill>
                  <a:srgbClr val="FFFFFF"/>
                </a:solidFill>
                <a:latin typeface="Oswald"/>
                <a:ea typeface="Oswald"/>
                <a:cs typeface="Oswald"/>
                <a:sym typeface="Oswald"/>
              </a:rPr>
              <a:t>Improvement:</a:t>
            </a:r>
            <a:r>
              <a:rPr lang="en-US" sz="2000" dirty="0">
                <a:solidFill>
                  <a:srgbClr val="FFFFFF"/>
                </a:solidFill>
                <a:latin typeface="Oswald"/>
                <a:ea typeface="Oswald"/>
                <a:cs typeface="Oswald"/>
                <a:sym typeface="Oswald"/>
              </a:rPr>
              <a:t>          </a:t>
            </a:r>
            <a:r>
              <a:rPr lang="en-US" sz="2000" dirty="0">
                <a:solidFill>
                  <a:srgbClr val="FF0000"/>
                </a:solidFill>
                <a:latin typeface="Oswald"/>
                <a:ea typeface="Oswald"/>
                <a:cs typeface="Oswald"/>
                <a:sym typeface="Oswald"/>
              </a:rPr>
              <a:t>Marginal</a:t>
            </a:r>
            <a:endParaRPr sz="2000" dirty="0">
              <a:solidFill>
                <a:srgbClr val="FF0000"/>
              </a:solidFill>
              <a:latin typeface="Oswald"/>
              <a:ea typeface="Oswald"/>
              <a:cs typeface="Oswald"/>
              <a:sym typeface="Oswald"/>
            </a:endParaRPr>
          </a:p>
          <a:p>
            <a:pPr marL="0" lvl="0" indent="0" algn="l" rtl="0">
              <a:spcBef>
                <a:spcPts val="0"/>
              </a:spcBef>
              <a:spcAft>
                <a:spcPts val="0"/>
              </a:spcAft>
              <a:buNone/>
            </a:pPr>
            <a:endParaRPr sz="1800" dirty="0">
              <a:solidFill>
                <a:srgbClr val="FFFFFF"/>
              </a:solidFill>
              <a:latin typeface="Oswald"/>
              <a:ea typeface="Oswald"/>
              <a:cs typeface="Oswald"/>
              <a:sym typeface="Oswald"/>
            </a:endParaRPr>
          </a:p>
        </p:txBody>
      </p:sp>
      <p:sp>
        <p:nvSpPr>
          <p:cNvPr id="192" name="Google Shape;192;p28"/>
          <p:cNvSpPr txBox="1"/>
          <p:nvPr/>
        </p:nvSpPr>
        <p:spPr>
          <a:xfrm>
            <a:off x="2263350" y="675575"/>
            <a:ext cx="4621500" cy="59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u="sng" dirty="0">
                <a:solidFill>
                  <a:schemeClr val="dk2"/>
                </a:solidFill>
                <a:latin typeface="Oswald"/>
                <a:ea typeface="Oswald"/>
                <a:cs typeface="Oswald"/>
                <a:sym typeface="Oswald"/>
              </a:rPr>
              <a:t>US Hurricanes Since 1980</a:t>
            </a:r>
            <a:endParaRPr sz="2800" b="1" u="sng" dirty="0">
              <a:solidFill>
                <a:schemeClr val="dk2"/>
              </a:solidFill>
              <a:latin typeface="Oswald"/>
              <a:ea typeface="Oswald"/>
              <a:cs typeface="Oswald"/>
              <a:sym typeface="Oswald"/>
            </a:endParaRPr>
          </a:p>
        </p:txBody>
      </p:sp>
      <p:sp>
        <p:nvSpPr>
          <p:cNvPr id="193" name="Google Shape;193;p28"/>
          <p:cNvSpPr txBox="1"/>
          <p:nvPr/>
        </p:nvSpPr>
        <p:spPr>
          <a:xfrm>
            <a:off x="1033775" y="4103350"/>
            <a:ext cx="8229600" cy="1167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Font typeface="Oswald"/>
              <a:buChar char="●"/>
            </a:pPr>
            <a:r>
              <a:rPr lang="en-US" sz="1800" u="sng">
                <a:solidFill>
                  <a:schemeClr val="dk2"/>
                </a:solidFill>
                <a:latin typeface="Oswald"/>
                <a:ea typeface="Oswald"/>
                <a:cs typeface="Oswald"/>
                <a:sym typeface="Oswald"/>
              </a:rPr>
              <a:t>Ocean heat</a:t>
            </a:r>
            <a:r>
              <a:rPr lang="en-US" sz="1800">
                <a:solidFill>
                  <a:schemeClr val="dk2"/>
                </a:solidFill>
                <a:latin typeface="Oswald"/>
                <a:ea typeface="Oswald"/>
                <a:cs typeface="Oswald"/>
                <a:sym typeface="Oswald"/>
              </a:rPr>
              <a:t> modulates </a:t>
            </a:r>
            <a:r>
              <a:rPr lang="en-US" sz="1800" u="sng">
                <a:solidFill>
                  <a:schemeClr val="dk2"/>
                </a:solidFill>
                <a:latin typeface="Oswald"/>
                <a:ea typeface="Oswald"/>
                <a:cs typeface="Oswald"/>
                <a:sym typeface="Oswald"/>
              </a:rPr>
              <a:t>hurricane intensity</a:t>
            </a:r>
            <a:r>
              <a:rPr lang="en-US" sz="1800">
                <a:solidFill>
                  <a:schemeClr val="dk2"/>
                </a:solidFill>
                <a:latin typeface="Oswald"/>
                <a:ea typeface="Oswald"/>
                <a:cs typeface="Oswald"/>
                <a:sym typeface="Oswald"/>
              </a:rPr>
              <a:t>.</a:t>
            </a:r>
            <a:endParaRPr sz="1800">
              <a:solidFill>
                <a:schemeClr val="dk2"/>
              </a:solidFill>
              <a:latin typeface="Oswald"/>
              <a:ea typeface="Oswald"/>
              <a:cs typeface="Oswald"/>
              <a:sym typeface="Oswald"/>
            </a:endParaRPr>
          </a:p>
          <a:p>
            <a:pPr marL="457200" lvl="0" indent="-342900" algn="l" rtl="0">
              <a:spcBef>
                <a:spcPts val="1000"/>
              </a:spcBef>
              <a:spcAft>
                <a:spcPts val="0"/>
              </a:spcAft>
              <a:buClr>
                <a:schemeClr val="dk2"/>
              </a:buClr>
              <a:buSzPts val="1800"/>
              <a:buFont typeface="Oswald"/>
              <a:buChar char="●"/>
            </a:pPr>
            <a:r>
              <a:rPr lang="en-US" sz="1800" u="sng">
                <a:solidFill>
                  <a:schemeClr val="dk2"/>
                </a:solidFill>
                <a:latin typeface="Oswald"/>
                <a:ea typeface="Oswald"/>
                <a:cs typeface="Oswald"/>
                <a:sym typeface="Oswald"/>
              </a:rPr>
              <a:t>Essential Ocean Features</a:t>
            </a:r>
            <a:r>
              <a:rPr lang="en-US" sz="1800">
                <a:solidFill>
                  <a:schemeClr val="dk2"/>
                </a:solidFill>
                <a:latin typeface="Oswald"/>
                <a:ea typeface="Oswald"/>
                <a:cs typeface="Oswald"/>
                <a:sym typeface="Oswald"/>
              </a:rPr>
              <a:t> play a critical role in this process, but remain challenging for forecast models to get right. </a:t>
            </a:r>
            <a:endParaRPr sz="1800">
              <a:solidFill>
                <a:schemeClr val="dk2"/>
              </a:solidFill>
              <a:latin typeface="Oswald"/>
              <a:ea typeface="Oswald"/>
              <a:cs typeface="Oswald"/>
              <a:sym typeface="Oswald"/>
            </a:endParaRPr>
          </a:p>
          <a:p>
            <a:pPr marL="457200" lvl="0" indent="-342900" algn="l" rtl="0">
              <a:spcBef>
                <a:spcPts val="1000"/>
              </a:spcBef>
              <a:spcAft>
                <a:spcPts val="1000"/>
              </a:spcAft>
              <a:buClr>
                <a:schemeClr val="dk2"/>
              </a:buClr>
              <a:buSzPts val="1800"/>
              <a:buFont typeface="Oswald"/>
              <a:buChar char="●"/>
            </a:pPr>
            <a:r>
              <a:rPr lang="en-US" sz="1800">
                <a:solidFill>
                  <a:schemeClr val="dk2"/>
                </a:solidFill>
                <a:latin typeface="Oswald"/>
                <a:ea typeface="Oswald"/>
                <a:cs typeface="Oswald"/>
                <a:sym typeface="Oswald"/>
              </a:rPr>
              <a:t>To improve intensity forecasts we need to represent these features well.</a:t>
            </a:r>
            <a:endParaRPr sz="1800">
              <a:solidFill>
                <a:schemeClr val="dk2"/>
              </a:solidFill>
              <a:latin typeface="Oswald"/>
              <a:ea typeface="Oswald"/>
              <a:cs typeface="Oswald"/>
              <a:sym typeface="Oswald"/>
            </a:endParaRPr>
          </a:p>
        </p:txBody>
      </p:sp>
      <p:sp>
        <p:nvSpPr>
          <p:cNvPr id="194" name="Google Shape;194;p28"/>
          <p:cNvSpPr txBox="1"/>
          <p:nvPr/>
        </p:nvSpPr>
        <p:spPr>
          <a:xfrm>
            <a:off x="298375" y="6381750"/>
            <a:ext cx="4743600" cy="37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highlight>
                  <a:schemeClr val="dk1"/>
                </a:highlight>
                <a:latin typeface="Oswald"/>
                <a:ea typeface="Oswald"/>
                <a:cs typeface="Oswald"/>
                <a:sym typeface="Oswald"/>
              </a:rPr>
              <a:t>Safe and efficient transportation and commerce</a:t>
            </a:r>
            <a:endParaRPr>
              <a:solidFill>
                <a:srgbClr val="FFFFFF"/>
              </a:solidFill>
              <a:highlight>
                <a:schemeClr val="dk1"/>
              </a:highlight>
              <a:latin typeface="Oswald"/>
              <a:ea typeface="Oswald"/>
              <a:cs typeface="Oswald"/>
              <a:sym typeface="Oswald"/>
            </a:endParaRPr>
          </a:p>
        </p:txBody>
      </p:sp>
      <p:sp>
        <p:nvSpPr>
          <p:cNvPr id="195" name="Google Shape;195;p28"/>
          <p:cNvSpPr txBox="1"/>
          <p:nvPr/>
        </p:nvSpPr>
        <p:spPr>
          <a:xfrm>
            <a:off x="166275" y="6010125"/>
            <a:ext cx="4343400" cy="32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FFFFFF"/>
                </a:solidFill>
                <a:highlight>
                  <a:schemeClr val="dk1"/>
                </a:highlight>
                <a:latin typeface="Oswald"/>
                <a:ea typeface="Oswald"/>
                <a:cs typeface="Oswald"/>
                <a:sym typeface="Oswald"/>
              </a:rPr>
              <a:t>Preparedness and risk reduction</a:t>
            </a:r>
            <a:endParaRPr>
              <a:solidFill>
                <a:srgbClr val="FFFFFF"/>
              </a:solidFill>
              <a:highlight>
                <a:schemeClr val="dk1"/>
              </a:highlight>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name="IOOS Cover Slides">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OS PowerPoint Masters_012716">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OS Title Slides">
  <a:themeElements>
    <a:clrScheme name="IOOS Custom">
      <a:dk1>
        <a:srgbClr val="000000"/>
      </a:dk1>
      <a:lt1>
        <a:srgbClr val="F5F5F5"/>
      </a:lt1>
      <a:dk2>
        <a:srgbClr val="053285"/>
      </a:dk2>
      <a:lt2>
        <a:srgbClr val="EEECE1"/>
      </a:lt2>
      <a:accent1>
        <a:srgbClr val="1692B1"/>
      </a:accent1>
      <a:accent2>
        <a:srgbClr val="C0504D"/>
      </a:accent2>
      <a:accent3>
        <a:srgbClr val="9BBB59"/>
      </a:accent3>
      <a:accent4>
        <a:srgbClr val="8064A2"/>
      </a:accent4>
      <a:accent5>
        <a:srgbClr val="5CD6F6"/>
      </a:accent5>
      <a:accent6>
        <a:srgbClr val="F3A53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1946</Words>
  <Application>Microsoft Macintosh PowerPoint</Application>
  <PresentationFormat>On-screen Show (4:3)</PresentationFormat>
  <Paragraphs>227</Paragraphs>
  <Slides>21</Slides>
  <Notes>21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Rockwell</vt:lpstr>
      <vt:lpstr>Arial</vt:lpstr>
      <vt:lpstr>Courier New</vt:lpstr>
      <vt:lpstr>Rokkitt</vt:lpstr>
      <vt:lpstr>Century Gothic</vt:lpstr>
      <vt:lpstr>Oswald</vt:lpstr>
      <vt:lpstr>Calibri</vt:lpstr>
      <vt:lpstr>Arial Black</vt:lpstr>
      <vt:lpstr>IOOS Cover Slides</vt:lpstr>
      <vt:lpstr>IOOS PowerPoint Masters_012716</vt:lpstr>
      <vt:lpstr>IOOS Title Slides</vt:lpstr>
      <vt:lpstr>PowerPoint Presentation</vt:lpstr>
      <vt:lpstr>PowerPoint Presentation</vt:lpstr>
      <vt:lpstr>Underwater Autonomous Gliders</vt:lpstr>
      <vt:lpstr>Glider Missions</vt:lpstr>
      <vt:lpstr>PowerPoint Presentation</vt:lpstr>
      <vt:lpstr>Glider History and IOOS Role</vt:lpstr>
      <vt:lpstr>Glider Expertise</vt:lpstr>
      <vt:lpstr>PowerPoint Presentation</vt:lpstr>
      <vt:lpstr>The Challenge of Intensity</vt:lpstr>
      <vt:lpstr>The Ocean Effects Hurricanes</vt:lpstr>
      <vt:lpstr>One Example: Hurricane Irene</vt:lpstr>
      <vt:lpstr>Hurricane Irene: The Glider Caught It!</vt:lpstr>
      <vt:lpstr>Gliders are the Defense</vt:lpstr>
      <vt:lpstr>2018 Hurricane Glider “Picket” Lines</vt:lpstr>
      <vt:lpstr>PowerPoint Presentation</vt:lpstr>
      <vt:lpstr>Hurricane Model Data Flow</vt:lpstr>
      <vt:lpstr>Example Slides</vt:lpstr>
      <vt:lpstr>Example Slides</vt:lpstr>
      <vt:lpstr>Example Slides</vt:lpstr>
      <vt:lpstr>Example Slides</vt:lpstr>
      <vt:lpstr>Example Slides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cp:revision>
  <dcterms:modified xsi:type="dcterms:W3CDTF">2020-04-08T14:55:01Z</dcterms:modified>
</cp:coreProperties>
</file>