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8"/>
  </p:notesMasterIdLst>
  <p:sldIdLst>
    <p:sldId id="2147329111" r:id="rId5"/>
    <p:sldId id="2147329109" r:id="rId6"/>
    <p:sldId id="214732911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9DB34A-3CFB-758F-77AA-63020370480C}" name="Sheila Borges Rajguru" initials="SB" userId="S::starsb@nbcp.rutgers.edu::acc809c4-86b9-42e4-8b06-56b291146f06" providerId="AD"/>
  <p188:author id="{6DEE837D-D352-EB21-0DC9-46640EF7347C}" name="Melissa Dinovelli" initials="MD" userId="S::ms2187@nbcp.rutgers.edu::d25d4a68-504e-470d-a5b7-7b4cd7f52235" providerId="AD"/>
  <p188:author id="{FD446EC3-A3BF-6493-9DD1-F3689F7E8AC0}" name="Denise Hien" initials="" userId="S::dh732@nbcp.rutgers.edu::4fdf0b17-0e06-4d9b-82d4-50f830a0158c" providerId="AD"/>
  <p188:author id="{5B82E6CD-8609-316E-5FBC-9C2D395FB49A}" name="Sheila Borges Rajguru" initials="SBR" userId="S::starsb@connect.rutgers.edu::acc809c4-86b9-42e4-8b06-56b291146f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319"/>
    <a:srgbClr val="0072BD"/>
    <a:srgbClr val="FFFFFF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/>
    <p:restoredTop sz="96327" autoAdjust="0"/>
  </p:normalViewPr>
  <p:slideViewPr>
    <p:cSldViewPr snapToGrid="0">
      <p:cViewPr varScale="1">
        <p:scale>
          <a:sx n="119" d="100"/>
          <a:sy n="119" d="100"/>
        </p:scale>
        <p:origin x="72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DB6E9-7624-4755-AC10-3F3E9C9A12AB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F7FC0-F4E7-4DE3-8345-FD17D86B3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63F1CD-8945-35ED-AAB5-3240E68131DF}"/>
              </a:ext>
            </a:extLst>
          </p:cNvPr>
          <p:cNvSpPr/>
          <p:nvPr userDrawn="1"/>
        </p:nvSpPr>
        <p:spPr>
          <a:xfrm>
            <a:off x="3934326" y="0"/>
            <a:ext cx="82576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4C047-E39B-0CA0-D57C-3C1582AF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0E6AEE-7E56-449D-BC9B-847DFA1C5BC9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F1C64-DF87-7239-A4B8-3FD7D910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CDBA514-E363-00BA-BF8D-1597F7B3A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" y="0"/>
            <a:ext cx="9458324" cy="6858000"/>
          </a:xfrm>
          <a:prstGeom prst="rect">
            <a:avLst/>
          </a:prstGeom>
          <a:effectLst>
            <a:outerShdw blurRad="1270000" sx="107000" sy="107000" algn="tl" rotWithShape="0">
              <a:prstClr val="black">
                <a:alpha val="25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ACC74D-C5BC-3634-C1F9-9BEC01BC4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01" y="1973389"/>
            <a:ext cx="5601077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ED17B-EB3D-DB4B-52AB-99388725E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801" y="4453064"/>
            <a:ext cx="560107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0E896D51-0F17-1A71-C23E-F0204F006D9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77697B3-E8BB-4DF0-30D2-9ABF23E294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5" y="357597"/>
            <a:ext cx="4059325" cy="68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30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DE63-6E54-2E8E-B19F-37D90BB8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EA3D7-5D61-8B51-E7E4-2104E0FB8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97185-4949-C2E5-E47A-35B61EFB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D40D-8BC7-43AF-9A4B-8528F2216E91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A5BDE-4BEC-680B-0447-4EF2D936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7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753A8-D4D9-AE3A-49EE-726B29C1C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9A4E4-B2CE-4F15-5D57-4B39C539D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A64D-F2BD-4FC5-90AC-0031F10D2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CD71-13DF-4ED1-8013-05B4FB090D08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A15DB-674F-E40B-F697-CFCE9DBF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8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DEADB-E0F8-BA3C-FF00-7B7CD937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43"/>
            <a:ext cx="9349596" cy="6435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107FA-4C04-6B3F-485E-338BDC2F2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504"/>
            <a:ext cx="10515600" cy="50672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F59BE-5517-BD11-086A-B8589BF2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909F-89CD-461A-92F4-D4BB0EA198A9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3B274-BAC4-FE20-A13D-275333846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29BD-579E-8681-2372-9498DBFE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3738-AC31-2A99-9E99-014A96C21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86F54-926E-6CA7-C0B3-502946FC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C890-40A7-42D6-8A49-FED14D3B9670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EE22B-C315-C93D-CF23-6F365BC3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3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3CA1-897A-7707-6FD7-099D8640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78BC-CBBD-C110-C226-001DC5B28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41F3D-D82B-9940-5EB5-3823E3737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ECCE1-279E-8D7F-7BA9-1946D000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53E0-16D1-4F07-B11E-9A420027CF07}" type="datetime1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0F26B-834E-FF1D-4566-C79D169D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0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3FCF-DE49-ACB7-61CA-2CFF4E9B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3"/>
            <a:ext cx="9306464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CC7-A71B-0085-B0E3-C03196D9B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F5809-2507-3CFA-D641-B8222C1F2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591B2A-3314-702D-82F6-C25006715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50AFD-049E-66E4-2B7F-6000B3D5D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9A620-8FCC-8982-E9E1-08F9D7BF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229D-7669-4A8B-B7FB-EE409469AE5E}" type="datetime1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62567A-8B18-617F-20FA-DADD620E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1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E290-1441-062E-6E83-5731FBA4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44E5C-52A2-F4A2-8AD2-33B9B8A8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A559-DF98-44AC-A4A3-035F9447B584}" type="datetime1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67472-6AB4-45B7-D8FD-9BF9F144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9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7D1D4F-F905-1155-CC03-335BFB59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1557-DECF-4FB7-AE3D-8EED401AE188}" type="datetime1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2257D-9A3B-8781-9CE4-8B171008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7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76CC-FE37-264E-5559-64C377A5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6DB01-A2AB-026C-120E-22742D68F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D1582-33EF-B657-75DE-01C9BF4FC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617EC-F8E7-2DA9-78C9-0CA446E8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37D7-7BFB-4BCA-9DB3-95ADA36DFFF7}" type="datetime1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359C6-4797-1A59-9DDF-17CCB1F2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9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6D7EE-87E7-F627-21B6-16713710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C8C3E-B20E-A296-D264-613FE4B29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9A5F4-F964-3282-788B-DFE47F493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A42B6-756C-94D6-5DA2-CA809725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DFCB-360D-42DB-83B3-ED216A920C16}" type="datetime1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9DC93-D2A0-F9EE-0B59-0B00F4FE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FA760A-0DF0-69CC-28AE-449B0177FDF6}"/>
              </a:ext>
            </a:extLst>
          </p:cNvPr>
          <p:cNvSpPr/>
          <p:nvPr userDrawn="1"/>
        </p:nvSpPr>
        <p:spPr>
          <a:xfrm>
            <a:off x="0" y="0"/>
            <a:ext cx="12192000" cy="8522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EA81DC-72EB-BB71-07B2-9407DEE6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43"/>
            <a:ext cx="8876441" cy="64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DE07D-BA29-CCC6-671B-5563489E5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9709"/>
            <a:ext cx="10515600" cy="506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A594C-7A6D-2045-A603-C5B48DE8F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9C528-6E1C-4E32-8D86-66972AF95CE2}" type="datetime1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8E444-7CC6-4D23-F878-895039692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D5CFEB9-7776-E304-FF51-EFC020E350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207572"/>
            <a:ext cx="2573600" cy="4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roarty@Rutgers.ed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5C6EE7-6D9F-52AE-2716-01DEBE9D8F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92"/>
          <a:stretch/>
        </p:blipFill>
        <p:spPr>
          <a:xfrm>
            <a:off x="0" y="859536"/>
            <a:ext cx="12192000" cy="5994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B5F7ED-8CDC-2BFE-7949-849449D4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39583"/>
            <a:ext cx="10515600" cy="2852737"/>
          </a:xfrm>
        </p:spPr>
        <p:txBody>
          <a:bodyPr anchor="ctr"/>
          <a:lstStyle/>
          <a:p>
            <a:pPr algn="ctr"/>
            <a:r>
              <a:rPr lang="en-US" b="1" dirty="0">
                <a:latin typeface="Rockwell Extra Bold" panose="02060603020205020403" pitchFamily="18" charset="77"/>
              </a:rPr>
              <a:t>30  Years of Coastal Ocean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B0368-F6C1-57D3-689A-4A296372D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84725"/>
            <a:ext cx="10515600" cy="236668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opperplate" panose="02000504000000020004" pitchFamily="2" charset="77"/>
              </a:rPr>
              <a:t>Hugh Roarty, Ethan Handel, Mike Smith, Tim </a:t>
            </a:r>
            <a:r>
              <a:rPr lang="en-US" dirty="0" err="1">
                <a:solidFill>
                  <a:schemeClr val="bg1"/>
                </a:solidFill>
                <a:latin typeface="Copperplate" panose="02000504000000020004" pitchFamily="2" charset="77"/>
              </a:rPr>
              <a:t>Stolarz</a:t>
            </a:r>
            <a:endParaRPr lang="en-US" dirty="0">
              <a:solidFill>
                <a:schemeClr val="bg1"/>
              </a:solidFill>
              <a:latin typeface="Copperplate" panose="02000504000000020004" pitchFamily="2" charset="7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Copperplate" panose="02000504000000020004" pitchFamily="2" charset="77"/>
              </a:rPr>
              <a:t>Sage </a:t>
            </a:r>
            <a:r>
              <a:rPr lang="en-US" dirty="0" err="1">
                <a:solidFill>
                  <a:schemeClr val="bg1"/>
                </a:solidFill>
                <a:latin typeface="Copperplate" panose="02000504000000020004" pitchFamily="2" charset="77"/>
              </a:rPr>
              <a:t>Lichtenwalner</a:t>
            </a:r>
            <a:r>
              <a:rPr lang="en-US" dirty="0">
                <a:solidFill>
                  <a:schemeClr val="bg1"/>
                </a:solidFill>
                <a:latin typeface="Copperplate" panose="02000504000000020004" pitchFamily="2" charset="77"/>
              </a:rPr>
              <a:t>, Laura Nazzaro Josh Kohut, Scott Glenn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  <a:latin typeface="Copperplate" panose="02000504000000020004" pitchFamily="2" charset="77"/>
            </a:endParaRP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Rutgers University Center for Ocean Observing Leadership (RU-COOL)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Department of Marine and Coastal Sciences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hroarty@Rutgers.edu</a:t>
            </a:r>
            <a:r>
              <a:rPr lang="en-US" dirty="0">
                <a:solidFill>
                  <a:schemeClr val="bg1"/>
                </a:solidFill>
              </a:rPr>
              <a:t> 908-208-2970</a:t>
            </a:r>
          </a:p>
        </p:txBody>
      </p:sp>
    </p:spTree>
    <p:extLst>
      <p:ext uri="{BB962C8B-B14F-4D97-AF65-F5344CB8AC3E}">
        <p14:creationId xmlns:p14="http://schemas.microsoft.com/office/powerpoint/2010/main" val="391515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C2CF-04A7-F4BC-AC8C-6622086D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30 Years of Coastal Ocean Data</a:t>
            </a:r>
          </a:p>
        </p:txBody>
      </p:sp>
      <p:pic>
        <p:nvPicPr>
          <p:cNvPr id="7" name="Picture 2" descr="13MHz_RDLm_RATH_RedBlue.png">
            <a:extLst>
              <a:ext uri="{FF2B5EF4-FFF2-40B4-BE49-F238E27FC236}">
                <a16:creationId xmlns:a16="http://schemas.microsoft.com/office/drawing/2014/main" id="{DB34D374-459B-0A41-3C45-28FAE93ABF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26" t="15408" r="33826" b="31075"/>
          <a:stretch>
            <a:fillRect/>
          </a:stretch>
        </p:blipFill>
        <p:spPr bwMode="auto">
          <a:xfrm>
            <a:off x="3666889" y="1563550"/>
            <a:ext cx="3495269" cy="4012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E50234-AD7C-69CC-0590-7E4A8EE39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4" r="24712"/>
          <a:stretch/>
        </p:blipFill>
        <p:spPr>
          <a:xfrm>
            <a:off x="422030" y="1499163"/>
            <a:ext cx="2715065" cy="41200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4A05D3-68F9-0DD3-07B1-B19E8314C58D}"/>
              </a:ext>
            </a:extLst>
          </p:cNvPr>
          <p:cNvSpPr txBox="1"/>
          <p:nvPr/>
        </p:nvSpPr>
        <p:spPr>
          <a:xfrm>
            <a:off x="116941" y="5950810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ckwell" panose="02060603020205020403" pitchFamily="18" charset="77"/>
              </a:rPr>
              <a:t>Radars on the Beach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44D40-D944-F3DB-AF06-0E1C1D5CE193}"/>
              </a:ext>
            </a:extLst>
          </p:cNvPr>
          <p:cNvSpPr txBox="1"/>
          <p:nvPr/>
        </p:nvSpPr>
        <p:spPr>
          <a:xfrm>
            <a:off x="3986673" y="5950811"/>
            <a:ext cx="321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ckwell" panose="02060603020205020403" pitchFamily="18" charset="77"/>
              </a:rPr>
              <a:t>Radial Measurements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4FB5D-5B9D-36F9-F4E0-5142CFCFA6A5}"/>
              </a:ext>
            </a:extLst>
          </p:cNvPr>
          <p:cNvSpPr txBox="1"/>
          <p:nvPr/>
        </p:nvSpPr>
        <p:spPr>
          <a:xfrm>
            <a:off x="8849132" y="5950811"/>
            <a:ext cx="2610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ckwell" panose="02060603020205020403" pitchFamily="18" charset="77"/>
              </a:rPr>
              <a:t>Maps of Currents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F85908D-50D9-521D-7352-709F42BD6425}"/>
              </a:ext>
            </a:extLst>
          </p:cNvPr>
          <p:cNvSpPr/>
          <p:nvPr/>
        </p:nvSpPr>
        <p:spPr>
          <a:xfrm>
            <a:off x="3191697" y="6078827"/>
            <a:ext cx="630495" cy="2308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24EAB37-4C84-CB00-7831-4359A2AB261B}"/>
              </a:ext>
            </a:extLst>
          </p:cNvPr>
          <p:cNvSpPr/>
          <p:nvPr/>
        </p:nvSpPr>
        <p:spPr>
          <a:xfrm>
            <a:off x="7568014" y="6086648"/>
            <a:ext cx="630495" cy="2308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map of a storm&#10;&#10;Description automatically generated">
            <a:extLst>
              <a:ext uri="{FF2B5EF4-FFF2-40B4-BE49-F238E27FC236}">
                <a16:creationId xmlns:a16="http://schemas.microsoft.com/office/drawing/2014/main" id="{5A654DFC-8459-B124-CF60-AECBC789C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3864" r="6606" b="5371"/>
          <a:stretch/>
        </p:blipFill>
        <p:spPr>
          <a:xfrm>
            <a:off x="7684495" y="1425202"/>
            <a:ext cx="4375931" cy="45256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BA4359-EC24-AB95-A60D-DB71594DCA52}"/>
              </a:ext>
            </a:extLst>
          </p:cNvPr>
          <p:cNvSpPr txBox="1"/>
          <p:nvPr/>
        </p:nvSpPr>
        <p:spPr>
          <a:xfrm>
            <a:off x="4754693" y="932911"/>
            <a:ext cx="1432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Rockwell" panose="02060603020205020403" pitchFamily="18" charset="77"/>
              </a:rPr>
              <a:t>Level 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624EC6-249D-4919-9736-369B3F9DA326}"/>
              </a:ext>
            </a:extLst>
          </p:cNvPr>
          <p:cNvSpPr txBox="1"/>
          <p:nvPr/>
        </p:nvSpPr>
        <p:spPr>
          <a:xfrm>
            <a:off x="9156110" y="932362"/>
            <a:ext cx="1432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Rockwell" panose="02060603020205020403" pitchFamily="18" charset="77"/>
              </a:rPr>
              <a:t>Level 3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516807-74C5-CA54-BE8F-19BBC0C1FCF7}"/>
              </a:ext>
            </a:extLst>
          </p:cNvPr>
          <p:cNvSpPr txBox="1"/>
          <p:nvPr/>
        </p:nvSpPr>
        <p:spPr>
          <a:xfrm>
            <a:off x="1063212" y="894121"/>
            <a:ext cx="173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Rockwell" panose="02060603020205020403" pitchFamily="18" charset="77"/>
              </a:rPr>
              <a:t>Level 0,1 </a:t>
            </a:r>
          </a:p>
        </p:txBody>
      </p:sp>
    </p:spTree>
    <p:extLst>
      <p:ext uri="{BB962C8B-B14F-4D97-AF65-F5344CB8AC3E}">
        <p14:creationId xmlns:p14="http://schemas.microsoft.com/office/powerpoint/2010/main" val="424296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3968F-BA0A-9271-5D9A-189849C49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F688983-1344-FD01-4F33-1D633CA2D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6" r="7032"/>
          <a:stretch/>
        </p:blipFill>
        <p:spPr>
          <a:xfrm>
            <a:off x="8049987" y="923718"/>
            <a:ext cx="4087368" cy="2925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9EFBB2-6FE3-8C0E-46DF-E67F2C7F2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t="18424" r="8789"/>
          <a:stretch/>
        </p:blipFill>
        <p:spPr>
          <a:xfrm>
            <a:off x="533219" y="3893778"/>
            <a:ext cx="11152193" cy="2964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AA912-A79F-BD8E-C090-298187D7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30 Years of Coastal Ocean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31EA9-7ECB-DCB9-D805-866977D5E998}"/>
              </a:ext>
            </a:extLst>
          </p:cNvPr>
          <p:cNvSpPr txBox="1"/>
          <p:nvPr/>
        </p:nvSpPr>
        <p:spPr>
          <a:xfrm rot="16200000">
            <a:off x="-1086997" y="4968240"/>
            <a:ext cx="2697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Rockwell" panose="02060603020205020403" pitchFamily="18" charset="77"/>
              </a:rPr>
              <a:t>Velocity (cm/s)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EFD092-8B51-F612-BA0B-19C9B524F340}"/>
              </a:ext>
            </a:extLst>
          </p:cNvPr>
          <p:cNvGrpSpPr>
            <a:grpSpLocks noChangeAspect="1"/>
          </p:cNvGrpSpPr>
          <p:nvPr/>
        </p:nvGrpSpPr>
        <p:grpSpPr>
          <a:xfrm>
            <a:off x="492368" y="852170"/>
            <a:ext cx="3172698" cy="2865802"/>
            <a:chOff x="20343601" y="19925013"/>
            <a:chExt cx="12527280" cy="113155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9D91FA-A7D4-02D9-9B69-F250E0413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3601" y="19925013"/>
              <a:ext cx="12527280" cy="11315512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B27B97-222E-DF91-40A3-0A84E9B529C3}"/>
                </a:ext>
              </a:extLst>
            </p:cNvPr>
            <p:cNvSpPr/>
            <p:nvPr/>
          </p:nvSpPr>
          <p:spPr>
            <a:xfrm>
              <a:off x="26044360" y="26609176"/>
              <a:ext cx="382922" cy="382922"/>
            </a:xfrm>
            <a:prstGeom prst="ellipse">
              <a:avLst/>
            </a:prstGeom>
            <a:solidFill>
              <a:srgbClr val="FF4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CAD83C6-11C2-0CA8-86E8-EF9DEF9F7A70}"/>
              </a:ext>
            </a:extLst>
          </p:cNvPr>
          <p:cNvSpPr txBox="1"/>
          <p:nvPr/>
        </p:nvSpPr>
        <p:spPr>
          <a:xfrm>
            <a:off x="7668571" y="5559561"/>
            <a:ext cx="4347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Rockwell" panose="02060603020205020403" pitchFamily="18" charset="77"/>
              </a:rPr>
              <a:t>Alongshelf</a:t>
            </a:r>
            <a:r>
              <a:rPr lang="en-US" sz="3600" dirty="0">
                <a:latin typeface="Rockwell" panose="02060603020205020403" pitchFamily="18" charset="77"/>
              </a:rPr>
              <a:t> Current 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830A300-70E6-E216-4EAB-FC37A78B4C91}"/>
              </a:ext>
            </a:extLst>
          </p:cNvPr>
          <p:cNvSpPr/>
          <p:nvPr/>
        </p:nvSpPr>
        <p:spPr>
          <a:xfrm rot="-3180000" flipH="1" flipV="1">
            <a:off x="4503566" y="1701290"/>
            <a:ext cx="1572768" cy="8667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CED7AC9-72D4-A818-3ACB-39A8758A8933}"/>
              </a:ext>
            </a:extLst>
          </p:cNvPr>
          <p:cNvSpPr/>
          <p:nvPr/>
        </p:nvSpPr>
        <p:spPr>
          <a:xfrm rot="-8580000" flipH="1" flipV="1">
            <a:off x="5296046" y="1561082"/>
            <a:ext cx="1572768" cy="8667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82EDA-1764-F5A1-0A3F-AAA9BDF4B342}"/>
              </a:ext>
            </a:extLst>
          </p:cNvPr>
          <p:cNvSpPr txBox="1"/>
          <p:nvPr/>
        </p:nvSpPr>
        <p:spPr>
          <a:xfrm>
            <a:off x="3664493" y="2829132"/>
            <a:ext cx="3007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Rockwell" panose="02060603020205020403" pitchFamily="18" charset="77"/>
              </a:rPr>
              <a:t>+ </a:t>
            </a:r>
            <a:r>
              <a:rPr lang="en-US" sz="3600" dirty="0" err="1">
                <a:latin typeface="Rockwell" panose="02060603020205020403" pitchFamily="18" charset="77"/>
              </a:rPr>
              <a:t>Alongshelf</a:t>
            </a:r>
            <a:r>
              <a:rPr lang="en-US" sz="3600" dirty="0">
                <a:latin typeface="Rockwell" panose="02060603020205020403" pitchFamily="18" charset="77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7B44D-3CCE-1DD9-71D8-4B1D3500ED53}"/>
              </a:ext>
            </a:extLst>
          </p:cNvPr>
          <p:cNvSpPr txBox="1"/>
          <p:nvPr/>
        </p:nvSpPr>
        <p:spPr>
          <a:xfrm>
            <a:off x="6367124" y="1084742"/>
            <a:ext cx="1935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Rockwell" panose="02060603020205020403" pitchFamily="18" charset="77"/>
              </a:rPr>
              <a:t>+ Cross </a:t>
            </a:r>
          </a:p>
          <a:p>
            <a:pPr algn="ctr"/>
            <a:r>
              <a:rPr lang="en-US" sz="3600" dirty="0">
                <a:latin typeface="Rockwell" panose="02060603020205020403" pitchFamily="18" charset="77"/>
              </a:rPr>
              <a:t>Shelf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17706-09C4-7C83-334A-BE6A852884DA}"/>
              </a:ext>
            </a:extLst>
          </p:cNvPr>
          <p:cNvSpPr txBox="1"/>
          <p:nvPr/>
        </p:nvSpPr>
        <p:spPr>
          <a:xfrm>
            <a:off x="9233830" y="765630"/>
            <a:ext cx="3079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Rockwell" panose="02060603020205020403" pitchFamily="18" charset="77"/>
              </a:rPr>
              <a:t>Alongshelf</a:t>
            </a:r>
            <a:r>
              <a:rPr lang="en-US" sz="2000" dirty="0">
                <a:latin typeface="Rockwell" panose="02060603020205020403" pitchFamily="18" charset="77"/>
              </a:rPr>
              <a:t>  Yearly Mean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A7EC88-4E95-C6C4-24D0-040B70270D71}"/>
              </a:ext>
            </a:extLst>
          </p:cNvPr>
          <p:cNvSpPr txBox="1"/>
          <p:nvPr/>
        </p:nvSpPr>
        <p:spPr>
          <a:xfrm>
            <a:off x="3664493" y="6533042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2BD"/>
                </a:solidFill>
              </a:rPr>
              <a:t>Gong et al. (2010)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4A00E6-D78B-D52A-AA25-0D1E1482A721}"/>
              </a:ext>
            </a:extLst>
          </p:cNvPr>
          <p:cNvSpPr txBox="1"/>
          <p:nvPr/>
        </p:nvSpPr>
        <p:spPr>
          <a:xfrm>
            <a:off x="8372968" y="651556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95319"/>
                </a:solidFill>
              </a:rPr>
              <a:t>Roarty et al. (2020)</a:t>
            </a:r>
          </a:p>
        </p:txBody>
      </p:sp>
    </p:spTree>
    <p:extLst>
      <p:ext uri="{BB962C8B-B14F-4D97-AF65-F5344CB8AC3E}">
        <p14:creationId xmlns:p14="http://schemas.microsoft.com/office/powerpoint/2010/main" val="3749979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BFAA59C-298C-8941-BDA3-AB92C6EE6049}">
  <we:reference id="c22bf5f7-55ef-4467-ac55-88a268666587" version="1.0.0.3" store="EXCatalog" storeType="EXCatalog"/>
  <we:alternateReferences>
    <we:reference id="WA200006038" version="1.0.0.3" store="en-US" storeType="OMEX"/>
  </we:alternateReferences>
  <we:properties>
    <we:property name="pptx_export_from_biorender" value="false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36A3AA1456540B370654654ECD500" ma:contentTypeVersion="12" ma:contentTypeDescription="Create a new document." ma:contentTypeScope="" ma:versionID="3d3730f82cc705be9269eea199e901e4">
  <xsd:schema xmlns:xsd="http://www.w3.org/2001/XMLSchema" xmlns:xs="http://www.w3.org/2001/XMLSchema" xmlns:p="http://schemas.microsoft.com/office/2006/metadata/properties" xmlns:ns2="c1acc6cf-2b63-4ab9-9d81-0864d2450a0d" xmlns:ns3="6512f9ec-0a45-46dd-9b1b-70942c9592ad" targetNamespace="http://schemas.microsoft.com/office/2006/metadata/properties" ma:root="true" ma:fieldsID="53c11db0190b2194040673dd4c05716f" ns2:_="" ns3:_="">
    <xsd:import namespace="c1acc6cf-2b63-4ab9-9d81-0864d2450a0d"/>
    <xsd:import namespace="6512f9ec-0a45-46dd-9b1b-70942c9592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cc6cf-2b63-4ab9-9d81-0864d2450a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48fd182-3af3-4b45-858c-95346ee1b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2f9ec-0a45-46dd-9b1b-70942c9592a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b8f56ef-37e0-48d2-a2f5-4737586f1d83}" ma:internalName="TaxCatchAll" ma:showField="CatchAllData" ma:web="6512f9ec-0a45-46dd-9b1b-70942c9592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12f9ec-0a45-46dd-9b1b-70942c9592ad" xsi:nil="true"/>
    <lcf76f155ced4ddcb4097134ff3c332f xmlns="c1acc6cf-2b63-4ab9-9d81-0864d2450a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8E8FAD-07CE-42FB-AC81-6333151111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482DCC-C050-45EE-B98C-82FD61FD4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acc6cf-2b63-4ab9-9d81-0864d2450a0d"/>
    <ds:schemaRef ds:uri="6512f9ec-0a45-46dd-9b1b-70942c9592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66A9D6-59EA-4D5C-856B-843CD29EDFCF}">
  <ds:schemaRefs>
    <ds:schemaRef ds:uri="http://schemas.microsoft.com/office/2006/metadata/properties"/>
    <ds:schemaRef ds:uri="http://purl.org/dc/terms/"/>
    <ds:schemaRef ds:uri="http://purl.org/dc/elements/1.1/"/>
    <ds:schemaRef ds:uri="c1acc6cf-2b63-4ab9-9d81-0864d2450a0d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512f9ec-0a45-46dd-9b1b-70942c9592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4519</TotalTime>
  <Words>106</Words>
  <Application>Microsoft Macintosh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Copperplate</vt:lpstr>
      <vt:lpstr>Rockwell</vt:lpstr>
      <vt:lpstr>Rockwell Extra Bold</vt:lpstr>
      <vt:lpstr>Office Theme</vt:lpstr>
      <vt:lpstr>30  Years of Coastal Ocean Data</vt:lpstr>
      <vt:lpstr>30 Years of Coastal Ocean Data</vt:lpstr>
      <vt:lpstr>30 Years of Coastal Ocean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Dinovelli</dc:creator>
  <cp:lastModifiedBy>Hugh Roarty</cp:lastModifiedBy>
  <cp:revision>99</cp:revision>
  <dcterms:created xsi:type="dcterms:W3CDTF">2023-10-24T14:37:59Z</dcterms:created>
  <dcterms:modified xsi:type="dcterms:W3CDTF">2025-03-03T18:53:33Z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0x0101008AD36A3AA1456540B370654654ECD500</vt:lpwstr>
  </property>
  <property fmtid="{D5CDD505-2E9C-101B-9397-08002B2CF9AE}" pid="3" name="MediaServiceImageTags">
    <vt:lpwstr/>
  </property>
</Properties>
</file>