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1786" r:id="rId2"/>
    <p:sldId id="1794" r:id="rId3"/>
    <p:sldId id="1787" r:id="rId4"/>
    <p:sldId id="1788" r:id="rId5"/>
    <p:sldId id="1789" r:id="rId6"/>
    <p:sldId id="1790" r:id="rId7"/>
    <p:sldId id="1793" r:id="rId8"/>
    <p:sldId id="1799" r:id="rId9"/>
    <p:sldId id="1532" r:id="rId10"/>
    <p:sldId id="401" r:id="rId11"/>
    <p:sldId id="1774" r:id="rId12"/>
    <p:sldId id="1364" r:id="rId13"/>
    <p:sldId id="483" r:id="rId14"/>
    <p:sldId id="487" r:id="rId15"/>
    <p:sldId id="274" r:id="rId16"/>
    <p:sldId id="275" r:id="rId17"/>
    <p:sldId id="257" r:id="rId18"/>
    <p:sldId id="1696" r:id="rId19"/>
    <p:sldId id="460" r:id="rId20"/>
    <p:sldId id="1804" r:id="rId21"/>
    <p:sldId id="1802" r:id="rId22"/>
    <p:sldId id="303" r:id="rId23"/>
    <p:sldId id="304" r:id="rId24"/>
    <p:sldId id="1800" r:id="rId25"/>
    <p:sldId id="1795" r:id="rId26"/>
    <p:sldId id="1807" r:id="rId27"/>
    <p:sldId id="305" r:id="rId28"/>
    <p:sldId id="30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CCEF08-C229-DAED-58A6-F517DC5EE403}" name="Travis Miles" initials="TM" userId="S::tnmiles@marine.rutgers.edu::3215109f-f41c-46a2-8c06-a2e48eeb6e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28F71E-F2EF-5E4E-95BC-1E320D74FA3F}" v="216" dt="2024-12-04T02:48:26.1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4"/>
    <p:restoredTop sz="85273"/>
  </p:normalViewPr>
  <p:slideViewPr>
    <p:cSldViewPr snapToGrid="0">
      <p:cViewPr>
        <p:scale>
          <a:sx n="104" d="100"/>
          <a:sy n="104" d="100"/>
        </p:scale>
        <p:origin x="104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97908-3218-3A4D-88CF-CDBC95F6CBDC}" type="datetimeFigureOut">
              <a:rPr lang="en-US" smtClean="0"/>
              <a:t>12/1/24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98EB9-4921-6E4A-ADAD-B168AF222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69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15FE2-CF05-8F41-81B2-3E9A0B34B8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30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31867ab97f0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31867ab97f0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31630920d05_1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31630920d05_1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I improve this picture?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F0D5D-806C-CD42-A27B-F8B3D072A0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99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4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23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2" name="Google Shape;6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11613f633a4_0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g11613f633a4_0_8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1" name="Google Shape;631;g11613f633a4_0_8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9093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42C9B-72B6-544B-B16C-DFAB36AC94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62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3194266489c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3194266489c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31630920d05_1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31630920d05_1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C93DC-09C0-2730-C07C-317BC7FB8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972582-645C-E3DB-1044-356F3D5CA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89C98-01BD-984D-354B-AA786ECF0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A6F4-8FE3-1F4E-8B97-4ECD8D7E850D}" type="datetimeFigureOut">
              <a:rPr lang="en-US" smtClean="0"/>
              <a:t>12/1/24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AD7CA-C731-A0F3-C030-D942EBFA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343A9-A6C6-81B0-045E-6C25CB0B7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1ED9-5CAC-D645-B47D-02FEFD22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50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1076-B6C5-C7AF-7A80-654B97641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9F30E-20D8-C07A-DDF3-9A0B8852D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59206-69EA-35B3-B5F2-A03EF264C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A6F4-8FE3-1F4E-8B97-4ECD8D7E850D}" type="datetimeFigureOut">
              <a:rPr lang="en-US" smtClean="0"/>
              <a:t>12/1/24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E1DE2-494D-E1F1-A373-09DCC0A93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93840-F4CF-0495-ABAD-54961DADF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1ED9-5CAC-D645-B47D-02FEFD22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7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261D8-0B66-9F96-C98E-D0984865D3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2D9D2B-BA32-37CA-0457-6CA1751FA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70BC8-46AE-20AC-14AD-ADF3AE036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A6F4-8FE3-1F4E-8B97-4ECD8D7E850D}" type="datetimeFigureOut">
              <a:rPr lang="en-US" smtClean="0"/>
              <a:t>12/1/24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3CEA4-6F6D-ADDF-6176-15AAF5AD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A79AA-EF55-1C0F-04C8-B853C812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1ED9-5CAC-D645-B47D-02FEFD22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92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>
  <p:cSld name="Content and Imag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>
            <a:spLocks noGrp="1"/>
          </p:cNvSpPr>
          <p:nvPr>
            <p:ph type="dt" idx="10"/>
          </p:nvPr>
        </p:nvSpPr>
        <p:spPr>
          <a:xfrm>
            <a:off x="8081963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1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1"/>
          <p:cNvSpPr txBox="1">
            <a:spLocks noGrp="1"/>
          </p:cNvSpPr>
          <p:nvPr>
            <p:ph type="sldNum" idx="12"/>
          </p:nvPr>
        </p:nvSpPr>
        <p:spPr>
          <a:xfrm>
            <a:off x="11250151" y="6492875"/>
            <a:ext cx="2576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81" name="Google Shape;181;p31"/>
          <p:cNvSpPr txBox="1">
            <a:spLocks noGrp="1"/>
          </p:cNvSpPr>
          <p:nvPr>
            <p:ph type="body" idx="1"/>
          </p:nvPr>
        </p:nvSpPr>
        <p:spPr>
          <a:xfrm>
            <a:off x="720727" y="1296988"/>
            <a:ext cx="5518800" cy="46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1219170" lvl="1" indent="-304792" algn="l" rtl="0">
              <a:lnSpc>
                <a:spcPct val="90000"/>
              </a:lnSpc>
              <a:spcBef>
                <a:spcPts val="1733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marL="1828754" lvl="2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31"/>
          <p:cNvSpPr txBox="1">
            <a:spLocks noGrp="1"/>
          </p:cNvSpPr>
          <p:nvPr>
            <p:ph type="title"/>
          </p:nvPr>
        </p:nvSpPr>
        <p:spPr>
          <a:xfrm>
            <a:off x="720727" y="722313"/>
            <a:ext cx="55188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1"/>
          <p:cNvSpPr>
            <a:spLocks noGrp="1"/>
          </p:cNvSpPr>
          <p:nvPr>
            <p:ph type="pic" idx="2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71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7C1B6-CEB9-486C-B4BF-9C73606F5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C76F5-9734-67D5-4F9B-F6832A00B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88212-C7DB-181D-B048-25ACD58FF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A6F4-8FE3-1F4E-8B97-4ECD8D7E850D}" type="datetimeFigureOut">
              <a:rPr lang="en-US" smtClean="0"/>
              <a:t>12/1/24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3E067-FECD-0767-F9CE-84C38D84B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9304B-1961-85F4-941E-C3243C69D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1ED9-5CAC-D645-B47D-02FEFD22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6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5904B-F794-C57F-ADE6-CFBBFFEB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27902-A925-0D78-0909-01926802C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89B70-94E0-1F4F-BED6-5E029FA2F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A6F4-8FE3-1F4E-8B97-4ECD8D7E850D}" type="datetimeFigureOut">
              <a:rPr lang="en-US" smtClean="0"/>
              <a:t>12/1/24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C7E1B-759D-A9BC-80C4-E15CA6DD2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4D8CB-C58C-817C-5F95-E8B6D9A7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1ED9-5CAC-D645-B47D-02FEFD22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8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508B-59D6-0520-DC5D-FB953F191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89DAE-D09F-E5F7-DBC0-5E2F0C0FF4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D255F-6EC7-DEBA-4F31-DCB5D2AF2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893E2-E2B7-B0BF-A369-C0B750CFF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A6F4-8FE3-1F4E-8B97-4ECD8D7E850D}" type="datetimeFigureOut">
              <a:rPr lang="en-US" smtClean="0"/>
              <a:t>12/1/24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05937-236B-1FC5-4E16-0DF30E75C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DF08DF-A306-E6B9-9552-09ED0AD7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1ED9-5CAC-D645-B47D-02FEFD22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11DC-43C5-253A-FFA2-21CD268A2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C2A6C-5205-EC02-1167-9568529B7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844E8-D5C0-188B-7683-85A45BF11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28A4AF-4347-0734-871E-336B2780C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1468CB-91E1-68DC-8E3F-97D288891C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CD4047-51F6-675C-9E39-C0D6D542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A6F4-8FE3-1F4E-8B97-4ECD8D7E850D}" type="datetimeFigureOut">
              <a:rPr lang="en-US" smtClean="0"/>
              <a:t>12/1/24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9F6F2-F9D8-71F6-D75B-E89BC4333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2A5FB-2854-0611-8B52-21F4EDFF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1ED9-5CAC-D645-B47D-02FEFD22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41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176DD-DE16-E1F2-3216-7E0B3CBBA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C7544-6902-904C-2D63-17852180D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A6F4-8FE3-1F4E-8B97-4ECD8D7E850D}" type="datetimeFigureOut">
              <a:rPr lang="en-US" smtClean="0"/>
              <a:t>12/1/24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800A2-C115-6178-6DC8-A8BE4D417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C563B-6242-DD00-4058-19613298B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1ED9-5CAC-D645-B47D-02FEFD22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66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80F6B-385F-C791-469F-914AE2AF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A6F4-8FE3-1F4E-8B97-4ECD8D7E850D}" type="datetimeFigureOut">
              <a:rPr lang="en-US" smtClean="0"/>
              <a:t>12/1/24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CBC2E2-658F-D54D-F598-B3F442A32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F1ADB-7F9D-CC34-1AEA-00947173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1ED9-5CAC-D645-B47D-02FEFD22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2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A3575-9981-CC67-4081-3D4ECED7F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B9BD1-AA05-48EB-4A04-93873FAE5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8C7A4-530D-39BD-9CDF-DAEB3EF8D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CB11E3-141E-F3BD-C152-6B477715E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A6F4-8FE3-1F4E-8B97-4ECD8D7E850D}" type="datetimeFigureOut">
              <a:rPr lang="en-US" smtClean="0"/>
              <a:t>12/1/24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B8EAF-BD05-0A80-6E83-81739B2F0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74547-8BFA-A646-763E-77379066F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1ED9-5CAC-D645-B47D-02FEFD22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59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B4680-33BD-9517-4096-02FF5D118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209207-E6BA-CD88-9555-A762F3C972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C200F-8C74-1F5E-8C6F-11F9FFF6C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9FBED-8AA6-8BC3-AB61-28FBD8AA0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A6F4-8FE3-1F4E-8B97-4ECD8D7E850D}" type="datetimeFigureOut">
              <a:rPr lang="en-US" smtClean="0"/>
              <a:t>12/1/24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A45EB-01EB-4855-5A85-2F91C20AF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99264-9398-54AB-404C-AFE452B0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51ED9-5CAC-D645-B47D-02FEFD22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6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4C4BF9-3548-B972-441D-529E83E19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677ED-5951-C433-8374-EDC109035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E5D26-2FB0-0041-216D-6A8BDF930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2A6F4-8FE3-1F4E-8B97-4ECD8D7E850D}" type="datetimeFigureOut">
              <a:rPr lang="en-US" smtClean="0"/>
              <a:t>12/1/24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57D41-FFEE-F13F-40B5-37A6C948E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C07EF-6841-55F0-6729-98AD129B3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1ED9-5CAC-D645-B47D-02FEFD22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7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"/><Relationship Id="rId4" Type="http://schemas.openxmlformats.org/officeDocument/2006/relationships/image" Target="../media/image4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jpg"/><Relationship Id="rId7" Type="http://schemas.openxmlformats.org/officeDocument/2006/relationships/image" Target="../media/image75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74.jpe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78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7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tiff"/><Relationship Id="rId11" Type="http://schemas.openxmlformats.org/officeDocument/2006/relationships/image" Target="../media/image88.png"/><Relationship Id="rId5" Type="http://schemas.openxmlformats.org/officeDocument/2006/relationships/image" Target="../media/image82.tiff"/><Relationship Id="rId10" Type="http://schemas.openxmlformats.org/officeDocument/2006/relationships/image" Target="../media/image87.png"/><Relationship Id="rId4" Type="http://schemas.openxmlformats.org/officeDocument/2006/relationships/image" Target="../media/image81.svg"/><Relationship Id="rId9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5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1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71.jpg"/><Relationship Id="rId7" Type="http://schemas.openxmlformats.org/officeDocument/2006/relationships/image" Target="../media/image115.jp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95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95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png"/><Relationship Id="rId3" Type="http://schemas.openxmlformats.org/officeDocument/2006/relationships/image" Target="../media/image10.png"/><Relationship Id="rId21" Type="http://schemas.openxmlformats.org/officeDocument/2006/relationships/image" Target="../media/image33.jpe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5" Type="http://schemas.openxmlformats.org/officeDocument/2006/relationships/image" Target="../media/image37.png"/><Relationship Id="rId2" Type="http://schemas.openxmlformats.org/officeDocument/2006/relationships/image" Target="../media/image15.jpg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openxmlformats.org/officeDocument/2006/relationships/image" Target="../media/image36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23" Type="http://schemas.openxmlformats.org/officeDocument/2006/relationships/image" Target="../media/image35.jpeg"/><Relationship Id="rId10" Type="http://schemas.openxmlformats.org/officeDocument/2006/relationships/image" Target="../media/image22.jpeg"/><Relationship Id="rId19" Type="http://schemas.openxmlformats.org/officeDocument/2006/relationships/image" Target="../media/image31.png"/><Relationship Id="rId4" Type="http://schemas.openxmlformats.org/officeDocument/2006/relationships/image" Target="../media/image16.emf"/><Relationship Id="rId9" Type="http://schemas.openxmlformats.org/officeDocument/2006/relationships/image" Target="../media/image21.jpeg"/><Relationship Id="rId14" Type="http://schemas.openxmlformats.org/officeDocument/2006/relationships/image" Target="../media/image26.jpeg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"/><Relationship Id="rId5" Type="http://schemas.openxmlformats.org/officeDocument/2006/relationships/image" Target="../media/image44.jpeg"/><Relationship Id="rId4" Type="http://schemas.openxmlformats.org/officeDocument/2006/relationships/image" Target="../media/image4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B5F0F6-D74C-E040-8E1D-6BC85D66DD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t="18405" r="18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3FA3D6-FCFB-39F7-CD92-82D9C32B6AD2}"/>
              </a:ext>
            </a:extLst>
          </p:cNvPr>
          <p:cNvSpPr txBox="1"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chemeClr val="tx1">
              <a:alpha val="28000"/>
            </a:schemeClr>
          </a:solidFill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A Decade of Autonomous Underwater Glider Observations of Tropical Cyclones: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E451D-6E5E-5A04-B495-0881A4CE6700}"/>
              </a:ext>
            </a:extLst>
          </p:cNvPr>
          <p:cNvSpPr txBox="1"/>
          <p:nvPr/>
        </p:nvSpPr>
        <p:spPr>
          <a:xfrm>
            <a:off x="0" y="4296613"/>
            <a:ext cx="62589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Travis Miles, PhD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Rutgers University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Center for Ocean Observing Leadership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Co-authors: Scott Glenn and many more!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96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636" y="145774"/>
            <a:ext cx="8550728" cy="59222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263950"/>
            <a:ext cx="121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Official NHC intensity forecasts for Irene every 6 h from 1200 UTC 23 August to 0600 UTC 28 August. </a:t>
            </a:r>
          </a:p>
        </p:txBody>
      </p:sp>
    </p:spTree>
    <p:extLst>
      <p:ext uri="{BB962C8B-B14F-4D97-AF65-F5344CB8AC3E}">
        <p14:creationId xmlns:p14="http://schemas.microsoft.com/office/powerpoint/2010/main" val="398010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6653"/>
          <a:stretch/>
        </p:blipFill>
        <p:spPr>
          <a:xfrm>
            <a:off x="165222" y="19185"/>
            <a:ext cx="9081246" cy="6084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2574"/>
          <a:stretch/>
        </p:blipFill>
        <p:spPr>
          <a:xfrm>
            <a:off x="6814143" y="0"/>
            <a:ext cx="4327386" cy="60843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60283" y="6103539"/>
            <a:ext cx="2138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all" dirty="0">
                <a:latin typeface="foundation-sans-bold" charset="0"/>
              </a:rPr>
              <a:t> AP PHOTO/MEL EVANS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4F549-154F-AC46-9355-A9D361DA7A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20420"/>
          <a:stretch/>
        </p:blipFill>
        <p:spPr>
          <a:xfrm>
            <a:off x="0" y="6272816"/>
            <a:ext cx="1926771" cy="5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80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410905" y="3271225"/>
            <a:ext cx="4483100" cy="3071545"/>
            <a:chOff x="371475" y="3292476"/>
            <a:chExt cx="4483100" cy="3071545"/>
          </a:xfrm>
        </p:grpSpPr>
        <p:grpSp>
          <p:nvGrpSpPr>
            <p:cNvPr id="10" name="Group 9"/>
            <p:cNvGrpSpPr/>
            <p:nvPr/>
          </p:nvGrpSpPr>
          <p:grpSpPr>
            <a:xfrm>
              <a:off x="371475" y="3292476"/>
              <a:ext cx="4483100" cy="3071545"/>
              <a:chOff x="2349500" y="3494088"/>
              <a:chExt cx="4483100" cy="307154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49500" y="3494088"/>
                <a:ext cx="4483100" cy="3071545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869928" y="5137582"/>
                <a:ext cx="1968500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August Cold Pool Temperature Climatology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914400" y="3463926"/>
              <a:ext cx="19550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Lentz et al., 2017</a:t>
              </a:r>
            </a:p>
          </p:txBody>
        </p:sp>
      </p:grpSp>
      <p:pic>
        <p:nvPicPr>
          <p:cNvPr id="17" name="Picture 16" descr="Screen Shot 2016-09-19 at 12.44.0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3" t="5511"/>
          <a:stretch/>
        </p:blipFill>
        <p:spPr>
          <a:xfrm>
            <a:off x="5757481" y="3481435"/>
            <a:ext cx="4777213" cy="26834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443837" y="5622604"/>
            <a:ext cx="1351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>
                <a:solidFill>
                  <a:srgbClr val="FFFFFF"/>
                </a:solidFill>
              </a:rPr>
              <a:t>COSEEnow.net</a:t>
            </a:r>
            <a:endParaRPr lang="en-US" sz="800" i="1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94006" y="4654963"/>
            <a:ext cx="24950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August Cold Pool Temperature Climatology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62C211-DD82-EC4E-8F62-D5F5CCB8C914}"/>
              </a:ext>
            </a:extLst>
          </p:cNvPr>
          <p:cNvSpPr/>
          <p:nvPr/>
        </p:nvSpPr>
        <p:spPr>
          <a:xfrm>
            <a:off x="7408481" y="6499781"/>
            <a:ext cx="3111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Nature Communications </a:t>
            </a:r>
            <a:r>
              <a:rPr lang="en-US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(2016)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C00512-4C17-EC4C-B75E-DB6BE0F93115}"/>
              </a:ext>
            </a:extLst>
          </p:cNvPr>
          <p:cNvGrpSpPr/>
          <p:nvPr/>
        </p:nvGrpSpPr>
        <p:grpSpPr>
          <a:xfrm>
            <a:off x="2403247" y="19051"/>
            <a:ext cx="8244740" cy="3312065"/>
            <a:chOff x="1027267" y="7938"/>
            <a:chExt cx="8244740" cy="331206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7A42DE9-6B62-A14C-A6EF-CD8DE149A258}"/>
                </a:ext>
              </a:extLst>
            </p:cNvPr>
            <p:cNvGrpSpPr/>
            <p:nvPr/>
          </p:nvGrpSpPr>
          <p:grpSpPr>
            <a:xfrm>
              <a:off x="1027267" y="7938"/>
              <a:ext cx="8244740" cy="3312065"/>
              <a:chOff x="1636867" y="38100"/>
              <a:chExt cx="8244740" cy="3312065"/>
            </a:xfrm>
          </p:grpSpPr>
          <p:pic>
            <p:nvPicPr>
              <p:cNvPr id="25" name="Picture 6" descr="composite20110827T070000.png">
                <a:extLst>
                  <a:ext uri="{FF2B5EF4-FFF2-40B4-BE49-F238E27FC236}">
                    <a16:creationId xmlns:a16="http://schemas.microsoft.com/office/drawing/2014/main" id="{AEB1BEEF-3244-5640-A87D-AB7C853B62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60" t="7344" r="27216"/>
              <a:stretch/>
            </p:blipFill>
            <p:spPr bwMode="auto">
              <a:xfrm>
                <a:off x="1636867" y="438150"/>
                <a:ext cx="2228850" cy="2884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7" descr="composite20110831T070000.png">
                <a:extLst>
                  <a:ext uri="{FF2B5EF4-FFF2-40B4-BE49-F238E27FC236}">
                    <a16:creationId xmlns:a16="http://schemas.microsoft.com/office/drawing/2014/main" id="{9D69C80D-340A-8443-926D-03089606F0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9" t="5916" r="15691"/>
              <a:stretch/>
            </p:blipFill>
            <p:spPr bwMode="auto">
              <a:xfrm>
                <a:off x="4382541" y="421227"/>
                <a:ext cx="2597150" cy="2928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8" descr="compositestormdif20110827-20110831.png">
                <a:extLst>
                  <a:ext uri="{FF2B5EF4-FFF2-40B4-BE49-F238E27FC236}">
                    <a16:creationId xmlns:a16="http://schemas.microsoft.com/office/drawing/2014/main" id="{F255E61E-6A73-C941-BB5E-BB3E7C9FB3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31" t="6732" r="18085"/>
              <a:stretch/>
            </p:blipFill>
            <p:spPr bwMode="auto">
              <a:xfrm>
                <a:off x="7379707" y="386736"/>
                <a:ext cx="2501900" cy="2903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Box 4">
                <a:extLst>
                  <a:ext uri="{FF2B5EF4-FFF2-40B4-BE49-F238E27FC236}">
                    <a16:creationId xmlns:a16="http://schemas.microsoft.com/office/drawing/2014/main" id="{123D73AC-83A0-7546-B71C-A35F24CF3D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53217" y="43775"/>
                <a:ext cx="205740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000" dirty="0"/>
                  <a:t>Post-Irene</a:t>
                </a:r>
              </a:p>
            </p:txBody>
          </p:sp>
          <p:sp>
            <p:nvSpPr>
              <p:cNvPr id="29" name="TextBox 3">
                <a:extLst>
                  <a:ext uri="{FF2B5EF4-FFF2-40B4-BE49-F238E27FC236}">
                    <a16:creationId xmlns:a16="http://schemas.microsoft.com/office/drawing/2014/main" id="{EFFE6C56-A751-EA41-9BCC-C0AB690733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00379" y="38100"/>
                <a:ext cx="205740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000" dirty="0"/>
                  <a:t>Pre-Irene </a:t>
                </a:r>
              </a:p>
            </p:txBody>
          </p:sp>
          <p:sp>
            <p:nvSpPr>
              <p:cNvPr id="30" name="TextBox 5">
                <a:extLst>
                  <a:ext uri="{FF2B5EF4-FFF2-40B4-BE49-F238E27FC236}">
                    <a16:creationId xmlns:a16="http://schemas.microsoft.com/office/drawing/2014/main" id="{2606FBCA-F597-F24A-A8A2-BC9EB26BA0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94019" y="38100"/>
                <a:ext cx="20732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000" dirty="0"/>
                  <a:t>Difference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B31B03-6ED9-E74E-A538-AF5824797A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1660" y="464524"/>
              <a:ext cx="12001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600" dirty="0"/>
                <a:t>11C max Cooling</a:t>
              </a:r>
            </a:p>
          </p:txBody>
        </p:sp>
      </p:grpSp>
      <p:sp>
        <p:nvSpPr>
          <p:cNvPr id="31" name="TextBox 12">
            <a:extLst>
              <a:ext uri="{FF2B5EF4-FFF2-40B4-BE49-F238E27FC236}">
                <a16:creationId xmlns:a16="http://schemas.microsoft.com/office/drawing/2014/main" id="{9DB3F7E8-300E-2B41-ABF4-CCCDE20D6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56" y="888999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SST</a:t>
            </a:r>
          </a:p>
        </p:txBody>
      </p:sp>
    </p:spTree>
    <p:extLst>
      <p:ext uri="{BB962C8B-B14F-4D97-AF65-F5344CB8AC3E}">
        <p14:creationId xmlns:p14="http://schemas.microsoft.com/office/powerpoint/2010/main" val="2599669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512386" y="0"/>
            <a:ext cx="91556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1800225" y="3578795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7239000" y="3295651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7297738" y="3495676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WHY?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9296400" y="443865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609725" y="3266058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>
                <a:solidFill>
                  <a:srgbClr val="000000"/>
                </a:solidFill>
              </a:rPr>
              <a:t>WHEN?</a:t>
            </a:r>
            <a:r>
              <a:rPr lang="en-US" altLang="en-US" sz="2000" b="1" dirty="0">
                <a:solidFill>
                  <a:srgbClr val="000000"/>
                </a:solidFill>
              </a:rPr>
              <a:t> </a:t>
            </a:r>
            <a:r>
              <a:rPr lang="en-US" altLang="en-US" sz="2000" dirty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3133725" y="3983607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343401" y="4202114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FF0000"/>
                </a:solidFill>
              </a:rPr>
              <a:t>Eye Passage</a:t>
            </a: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V="1">
            <a:off x="3146425" y="4809107"/>
            <a:ext cx="666750" cy="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1524001" y="6027004"/>
            <a:ext cx="91440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Essential Ocean Processes: </a:t>
            </a:r>
          </a:p>
          <a:p>
            <a:r>
              <a:rPr lang="en-US" b="1" dirty="0"/>
              <a:t>Ahead of eye center </a:t>
            </a:r>
            <a:r>
              <a:rPr lang="mr-IN" b="1" dirty="0"/>
              <a:t>–</a:t>
            </a:r>
            <a:r>
              <a:rPr lang="en-US" b="1" dirty="0"/>
              <a:t> Vertical Shear &gt; Mixing &gt; Cooling &gt; Reduced Intensity &gt; Reduced Surge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EA3F9E4-7B2C-F347-8628-0C39BC17E526}"/>
              </a:ext>
            </a:extLst>
          </p:cNvPr>
          <p:cNvGrpSpPr/>
          <p:nvPr/>
        </p:nvGrpSpPr>
        <p:grpSpPr>
          <a:xfrm>
            <a:off x="2403247" y="19051"/>
            <a:ext cx="8244740" cy="3312065"/>
            <a:chOff x="1027267" y="7938"/>
            <a:chExt cx="8244740" cy="331206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AFD71BE-8138-2646-80C4-793CF30E88F5}"/>
                </a:ext>
              </a:extLst>
            </p:cNvPr>
            <p:cNvGrpSpPr/>
            <p:nvPr/>
          </p:nvGrpSpPr>
          <p:grpSpPr>
            <a:xfrm>
              <a:off x="1027267" y="7938"/>
              <a:ext cx="8244740" cy="3312065"/>
              <a:chOff x="1636867" y="38100"/>
              <a:chExt cx="8244740" cy="3312065"/>
            </a:xfrm>
          </p:grpSpPr>
          <p:pic>
            <p:nvPicPr>
              <p:cNvPr id="29" name="Picture 6" descr="composite20110827T070000.png">
                <a:extLst>
                  <a:ext uri="{FF2B5EF4-FFF2-40B4-BE49-F238E27FC236}">
                    <a16:creationId xmlns:a16="http://schemas.microsoft.com/office/drawing/2014/main" id="{8DB067A4-4F78-1F40-83B1-196AAB1EF2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60" t="7344" r="27216"/>
              <a:stretch/>
            </p:blipFill>
            <p:spPr bwMode="auto">
              <a:xfrm>
                <a:off x="1636867" y="438150"/>
                <a:ext cx="2228850" cy="2884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7" descr="composite20110831T070000.png">
                <a:extLst>
                  <a:ext uri="{FF2B5EF4-FFF2-40B4-BE49-F238E27FC236}">
                    <a16:creationId xmlns:a16="http://schemas.microsoft.com/office/drawing/2014/main" id="{E6738FE1-7D96-4B4C-862A-70B55F4774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9" t="5916" r="15691"/>
              <a:stretch/>
            </p:blipFill>
            <p:spPr bwMode="auto">
              <a:xfrm>
                <a:off x="4382541" y="421227"/>
                <a:ext cx="2597150" cy="2928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8" descr="compositestormdif20110827-20110831.png">
                <a:extLst>
                  <a:ext uri="{FF2B5EF4-FFF2-40B4-BE49-F238E27FC236}">
                    <a16:creationId xmlns:a16="http://schemas.microsoft.com/office/drawing/2014/main" id="{456BF040-750D-7044-B24E-FFD6FE8EF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31" t="6732" r="18085"/>
              <a:stretch/>
            </p:blipFill>
            <p:spPr bwMode="auto">
              <a:xfrm>
                <a:off x="7379707" y="386736"/>
                <a:ext cx="2501900" cy="2903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Box 4">
                <a:extLst>
                  <a:ext uri="{FF2B5EF4-FFF2-40B4-BE49-F238E27FC236}">
                    <a16:creationId xmlns:a16="http://schemas.microsoft.com/office/drawing/2014/main" id="{911D5A4D-EF59-174F-B51F-8DEF84D7D8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53217" y="43775"/>
                <a:ext cx="205740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000" dirty="0"/>
                  <a:t>Post-Irene</a:t>
                </a:r>
              </a:p>
            </p:txBody>
          </p:sp>
          <p:sp>
            <p:nvSpPr>
              <p:cNvPr id="33" name="TextBox 3">
                <a:extLst>
                  <a:ext uri="{FF2B5EF4-FFF2-40B4-BE49-F238E27FC236}">
                    <a16:creationId xmlns:a16="http://schemas.microsoft.com/office/drawing/2014/main" id="{2FEAC3C4-4965-654B-9A92-187F80BE64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00379" y="38100"/>
                <a:ext cx="205740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000" dirty="0"/>
                  <a:t>Pre-Irene </a:t>
                </a:r>
              </a:p>
            </p:txBody>
          </p:sp>
          <p:sp>
            <p:nvSpPr>
              <p:cNvPr id="34" name="TextBox 5">
                <a:extLst>
                  <a:ext uri="{FF2B5EF4-FFF2-40B4-BE49-F238E27FC236}">
                    <a16:creationId xmlns:a16="http://schemas.microsoft.com/office/drawing/2014/main" id="{908FCC00-191B-6449-A762-40E177C312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94019" y="38100"/>
                <a:ext cx="20732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000" dirty="0"/>
                  <a:t>Difference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6217E4-4F76-A743-8941-155243177E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1660" y="464524"/>
              <a:ext cx="12001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600" dirty="0"/>
                <a:t>11C max Cooling</a:t>
              </a:r>
            </a:p>
          </p:txBody>
        </p:sp>
      </p:grpSp>
      <p:sp>
        <p:nvSpPr>
          <p:cNvPr id="35" name="TextBox 12">
            <a:extLst>
              <a:ext uri="{FF2B5EF4-FFF2-40B4-BE49-F238E27FC236}">
                <a16:creationId xmlns:a16="http://schemas.microsoft.com/office/drawing/2014/main" id="{083B47C4-8EFE-9D49-AADF-75F41B6FF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56" y="888999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SST</a:t>
            </a:r>
          </a:p>
        </p:txBody>
      </p:sp>
      <p:pic>
        <p:nvPicPr>
          <p:cNvPr id="22" name="Google Shape;393;g11613f633a4_0_226">
            <a:extLst>
              <a:ext uri="{FF2B5EF4-FFF2-40B4-BE49-F238E27FC236}">
                <a16:creationId xmlns:a16="http://schemas.microsoft.com/office/drawing/2014/main" id="{65F80C5D-9826-5040-AC8E-F1FC4052453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483814">
            <a:off x="-11274" y="4252171"/>
            <a:ext cx="1818039" cy="86819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7244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512386" y="0"/>
            <a:ext cx="91556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1137162" y="82237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>
                <a:solidFill>
                  <a:srgbClr val="000000"/>
                </a:solidFill>
              </a:rPr>
              <a:t>Atmospheric Forecast Sensitivity Study</a:t>
            </a: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3117055" y="831881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3269456" y="3951615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 dirty="0">
                <a:solidFill>
                  <a:srgbClr val="0000FF"/>
                </a:solidFill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797143" y="594671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721737" y="396695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5410200" y="20066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5791201" y="4357406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828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130" y="5055188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4267200" y="5244099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sng" dirty="0">
                <a:solidFill>
                  <a:srgbClr val="000000"/>
                </a:solidFill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267200" y="5659735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>
                <a:solidFill>
                  <a:srgbClr val="000000"/>
                </a:solidFill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130" y="2087854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90202" r="28439"/>
          <a:stretch>
            <a:fillRect/>
          </a:stretch>
        </p:blipFill>
        <p:spPr bwMode="auto">
          <a:xfrm>
            <a:off x="7969825" y="6274090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8477825" y="34671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8554025" y="347366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645851" y="1110102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>
                <a:solidFill>
                  <a:srgbClr val="000000"/>
                </a:solidFill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798251" y="3772636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>
                <a:solidFill>
                  <a:srgbClr val="000000"/>
                </a:solidFill>
              </a:rPr>
              <a:t>Tropical Storm</a:t>
            </a:r>
          </a:p>
        </p:txBody>
      </p:sp>
    </p:spTree>
    <p:extLst>
      <p:ext uri="{BB962C8B-B14F-4D97-AF65-F5344CB8AC3E}">
        <p14:creationId xmlns:p14="http://schemas.microsoft.com/office/powerpoint/2010/main" val="1820746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1525" y="749147"/>
            <a:ext cx="2673645" cy="3144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9071" y="749147"/>
            <a:ext cx="2683824" cy="3156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9721" y="4002275"/>
            <a:ext cx="5986497" cy="2244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7" name="Google Shape;617;p15"/>
          <p:cNvCxnSpPr/>
          <p:nvPr/>
        </p:nvCxnSpPr>
        <p:spPr>
          <a:xfrm rot="10800000">
            <a:off x="2902227" y="1956251"/>
            <a:ext cx="2427897" cy="2319929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18" name="Google Shape;618;p15"/>
          <p:cNvCxnSpPr/>
          <p:nvPr/>
        </p:nvCxnSpPr>
        <p:spPr>
          <a:xfrm rot="10800000" flipH="1">
            <a:off x="5393635" y="1956249"/>
            <a:ext cx="308688" cy="256274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19" name="Google Shape;619;p15"/>
          <p:cNvSpPr txBox="1"/>
          <p:nvPr/>
        </p:nvSpPr>
        <p:spPr>
          <a:xfrm>
            <a:off x="4664600" y="920776"/>
            <a:ext cx="256230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Maximum water level: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Cold Run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15"/>
          <p:cNvSpPr txBox="1"/>
          <p:nvPr/>
        </p:nvSpPr>
        <p:spPr>
          <a:xfrm>
            <a:off x="1830626" y="894830"/>
            <a:ext cx="26481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Maximum water level: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Warm Run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5"/>
          <p:cNvSpPr txBox="1"/>
          <p:nvPr/>
        </p:nvSpPr>
        <p:spPr>
          <a:xfrm>
            <a:off x="1883634" y="1476711"/>
            <a:ext cx="9296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1.9 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5"/>
          <p:cNvSpPr txBox="1"/>
          <p:nvPr/>
        </p:nvSpPr>
        <p:spPr>
          <a:xfrm>
            <a:off x="4772669" y="1476711"/>
            <a:ext cx="9296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1.4 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53853" y="1788627"/>
            <a:ext cx="3469741" cy="4086282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5"/>
          <p:cNvSpPr txBox="1"/>
          <p:nvPr/>
        </p:nvSpPr>
        <p:spPr>
          <a:xfrm>
            <a:off x="1529722" y="24837"/>
            <a:ext cx="913827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ADCIRC Storm Surge Model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5"/>
          <p:cNvSpPr txBox="1"/>
          <p:nvPr/>
        </p:nvSpPr>
        <p:spPr>
          <a:xfrm>
            <a:off x="7469883" y="972121"/>
            <a:ext cx="26997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Level Difference (m)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Warm 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800" b="0" i="0" u="none" strike="noStrike" cap="none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Cold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g11613f633a4_0_8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7325" y="4691425"/>
            <a:ext cx="1437950" cy="12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g11613f633a4_0_839"/>
          <p:cNvPicPr preferRelativeResize="0"/>
          <p:nvPr/>
        </p:nvPicPr>
        <p:blipFill rotWithShape="1">
          <a:blip r:embed="rId4">
            <a:alphaModFix/>
          </a:blip>
          <a:srcRect r="64349" b="74056"/>
          <a:stretch/>
        </p:blipFill>
        <p:spPr>
          <a:xfrm>
            <a:off x="7340563" y="4398311"/>
            <a:ext cx="2487415" cy="2322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g11613f633a4_0_839"/>
          <p:cNvPicPr preferRelativeResize="0"/>
          <p:nvPr/>
        </p:nvPicPr>
        <p:blipFill rotWithShape="1">
          <a:blip r:embed="rId4">
            <a:alphaModFix/>
          </a:blip>
          <a:srcRect l="68070" b="74056"/>
          <a:stretch/>
        </p:blipFill>
        <p:spPr>
          <a:xfrm>
            <a:off x="9841234" y="4398300"/>
            <a:ext cx="2227765" cy="2322748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g11613f633a4_0_839"/>
          <p:cNvSpPr txBox="1"/>
          <p:nvPr/>
        </p:nvSpPr>
        <p:spPr>
          <a:xfrm>
            <a:off x="7644100" y="139125"/>
            <a:ext cx="3936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Alongshore winds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(from NE)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WRF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7" name="Google Shape;637;g11613f633a4_0_839"/>
          <p:cNvPicPr preferRelativeResize="0"/>
          <p:nvPr/>
        </p:nvPicPr>
        <p:blipFill rotWithShape="1">
          <a:blip r:embed="rId5">
            <a:alphaModFix/>
          </a:blip>
          <a:srcRect l="55559" b="56326"/>
          <a:stretch/>
        </p:blipFill>
        <p:spPr>
          <a:xfrm>
            <a:off x="7891973" y="605286"/>
            <a:ext cx="3400552" cy="337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g11613f633a4_0_8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96685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g11613f633a4_0_839"/>
          <p:cNvSpPr txBox="1"/>
          <p:nvPr/>
        </p:nvSpPr>
        <p:spPr>
          <a:xfrm>
            <a:off x="7644100" y="3839575"/>
            <a:ext cx="407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Downwelling in ROMS x-shelf section 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0" name="Google Shape;640;g11613f633a4_0_839" descr="2014-10-05 11.27.57.jpg"/>
          <p:cNvPicPr preferRelativeResize="0"/>
          <p:nvPr/>
        </p:nvPicPr>
        <p:blipFill rotWithShape="1">
          <a:blip r:embed="rId7">
            <a:alphaModFix/>
          </a:blip>
          <a:srcRect t="26420" b="4934"/>
          <a:stretch/>
        </p:blipFill>
        <p:spPr>
          <a:xfrm>
            <a:off x="4424150" y="1394525"/>
            <a:ext cx="3054901" cy="2712172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11613f633a4_0_839"/>
          <p:cNvSpPr txBox="1"/>
          <p:nvPr/>
        </p:nvSpPr>
        <p:spPr>
          <a:xfrm>
            <a:off x="1804950" y="5374700"/>
            <a:ext cx="18726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Downwelling Storm</a:t>
            </a:r>
            <a:endParaRPr sz="2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3" name="Google Shape;643;g11613f633a4_0_839"/>
          <p:cNvCxnSpPr>
            <a:stCxn id="640" idx="1"/>
          </p:cNvCxnSpPr>
          <p:nvPr/>
        </p:nvCxnSpPr>
        <p:spPr>
          <a:xfrm flipH="1">
            <a:off x="2964350" y="2750611"/>
            <a:ext cx="1459800" cy="3759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44" name="Google Shape;644;g11613f633a4_0_839"/>
          <p:cNvSpPr txBox="1"/>
          <p:nvPr/>
        </p:nvSpPr>
        <p:spPr>
          <a:xfrm>
            <a:off x="5192582" y="4118576"/>
            <a:ext cx="173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Miles et al.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JGR, 2015;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JGR, 2017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557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23DCDFD-ADD5-5327-C053-643CE81457D8}"/>
              </a:ext>
            </a:extLst>
          </p:cNvPr>
          <p:cNvGrpSpPr/>
          <p:nvPr/>
        </p:nvGrpSpPr>
        <p:grpSpPr>
          <a:xfrm>
            <a:off x="198791" y="1505646"/>
            <a:ext cx="4362700" cy="2509304"/>
            <a:chOff x="8343993" y="703186"/>
            <a:chExt cx="4274740" cy="240903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DFF9C41-D31E-F345-90AA-BA9839F50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64" t="8197" r="5664"/>
            <a:stretch/>
          </p:blipFill>
          <p:spPr>
            <a:xfrm>
              <a:off x="8565647" y="800804"/>
              <a:ext cx="3969080" cy="23114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A34657-97CD-F648-8220-C8E39C4DA077}"/>
                </a:ext>
              </a:extLst>
            </p:cNvPr>
            <p:cNvSpPr txBox="1"/>
            <p:nvPr/>
          </p:nvSpPr>
          <p:spPr>
            <a:xfrm>
              <a:off x="8343993" y="703186"/>
              <a:ext cx="4274740" cy="354573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August 15 2018 Deployment: </a:t>
              </a:r>
              <a:r>
                <a:rPr lang="en-US" dirty="0" err="1"/>
                <a:t>Jeju</a:t>
              </a:r>
              <a:r>
                <a:rPr lang="en-US" dirty="0"/>
                <a:t> Island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005642F6-C3EE-7149-8218-D3F4BD4F8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817" b="-2425"/>
          <a:stretch/>
        </p:blipFill>
        <p:spPr>
          <a:xfrm>
            <a:off x="7560231" y="3449369"/>
            <a:ext cx="3939822" cy="23323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6BD034-FE2E-087B-DC59-4B78BE437F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" r="-1" b="12699"/>
          <a:stretch/>
        </p:blipFill>
        <p:spPr>
          <a:xfrm>
            <a:off x="8674325" y="170379"/>
            <a:ext cx="2981743" cy="34342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8388739-1AEA-A3C6-7D11-7F45D3ED17FF}"/>
              </a:ext>
            </a:extLst>
          </p:cNvPr>
          <p:cNvGrpSpPr/>
          <p:nvPr/>
        </p:nvGrpSpPr>
        <p:grpSpPr>
          <a:xfrm>
            <a:off x="83146" y="5929137"/>
            <a:ext cx="4721593" cy="875027"/>
            <a:chOff x="4357622" y="479187"/>
            <a:chExt cx="4721593" cy="875027"/>
          </a:xfrm>
        </p:grpSpPr>
        <p:pic>
          <p:nvPicPr>
            <p:cNvPr id="12" name="Picture 2" descr="C:\Users\JaYang\Desktop\JPG\KIOST_국영문상하조합.jpg">
              <a:extLst>
                <a:ext uri="{FF2B5EF4-FFF2-40B4-BE49-F238E27FC236}">
                  <a16:creationId xmlns:a16="http://schemas.microsoft.com/office/drawing/2014/main" id="{D6ED7706-6F6A-EE4E-8FE9-D9180DE02C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9718" t="9076" r="9229" b="12387"/>
            <a:stretch/>
          </p:blipFill>
          <p:spPr bwMode="auto">
            <a:xfrm>
              <a:off x="6573372" y="479187"/>
              <a:ext cx="1345769" cy="849622"/>
            </a:xfrm>
            <a:prstGeom prst="rect">
              <a:avLst/>
            </a:prstGeom>
            <a:noFill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F70FA4-8F0C-4242-B3CD-7C4F4F71A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57622" y="664240"/>
              <a:ext cx="2215750" cy="601751"/>
            </a:xfrm>
            <a:prstGeom prst="rect">
              <a:avLst/>
            </a:prstGeom>
          </p:spPr>
        </p:pic>
        <p:pic>
          <p:nvPicPr>
            <p:cNvPr id="14" name="Picture 4" descr="Image result for NOAA OAR">
              <a:extLst>
                <a:ext uri="{FF2B5EF4-FFF2-40B4-BE49-F238E27FC236}">
                  <a16:creationId xmlns:a16="http://schemas.microsoft.com/office/drawing/2014/main" id="{6D640844-F1BC-6441-AAB2-D13A6AD5F7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273"/>
            <a:stretch/>
          </p:blipFill>
          <p:spPr bwMode="auto">
            <a:xfrm>
              <a:off x="7593288" y="543822"/>
              <a:ext cx="1485927" cy="810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2CB003-6038-2FB4-69EE-21A5833F6904}"/>
              </a:ext>
            </a:extLst>
          </p:cNvPr>
          <p:cNvGrpSpPr/>
          <p:nvPr/>
        </p:nvGrpSpPr>
        <p:grpSpPr>
          <a:xfrm>
            <a:off x="83145" y="3658627"/>
            <a:ext cx="7304118" cy="2430158"/>
            <a:chOff x="57707" y="1093211"/>
            <a:chExt cx="9040130" cy="229545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E877F59-62A6-7E9A-CF20-D0CBA7F1C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707" y="1093211"/>
              <a:ext cx="9040130" cy="229545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43AA72-9194-CFB6-5317-7A637F9FC92B}"/>
                </a:ext>
              </a:extLst>
            </p:cNvPr>
            <p:cNvSpPr txBox="1"/>
            <p:nvPr/>
          </p:nvSpPr>
          <p:spPr>
            <a:xfrm>
              <a:off x="6623891" y="1477296"/>
              <a:ext cx="1664686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&gt;10</a:t>
              </a:r>
              <a:r>
                <a:rPr lang="en-US" baseline="30000" dirty="0"/>
                <a:t>o </a:t>
              </a:r>
              <a:r>
                <a:rPr lang="en-US" dirty="0"/>
                <a:t>C Cooling</a:t>
              </a:r>
              <a:endParaRPr lang="en-US" baseline="30000" dirty="0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76996E3-6E26-3C23-766B-81E350CB80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356" b="10472"/>
          <a:stretch/>
        </p:blipFill>
        <p:spPr>
          <a:xfrm>
            <a:off x="5712622" y="182731"/>
            <a:ext cx="2825728" cy="3374215"/>
          </a:xfrm>
          <a:prstGeom prst="rect">
            <a:avLst/>
          </a:prstGeom>
        </p:spPr>
      </p:pic>
      <p:sp>
        <p:nvSpPr>
          <p:cNvPr id="34" name="Google Shape;75;p14">
            <a:extLst>
              <a:ext uri="{FF2B5EF4-FFF2-40B4-BE49-F238E27FC236}">
                <a16:creationId xmlns:a16="http://schemas.microsoft.com/office/drawing/2014/main" id="{ADDA3414-7F98-7A94-25E3-E197D20B5225}"/>
              </a:ext>
            </a:extLst>
          </p:cNvPr>
          <p:cNvSpPr txBox="1"/>
          <p:nvPr/>
        </p:nvSpPr>
        <p:spPr>
          <a:xfrm>
            <a:off x="83146" y="105364"/>
            <a:ext cx="5629476" cy="1358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b="1" dirty="0">
                <a:latin typeface="Oswald"/>
                <a:ea typeface="Oswald"/>
                <a:cs typeface="Oswald"/>
                <a:sym typeface="Oswald"/>
              </a:rPr>
              <a:t>Typhoon </a:t>
            </a:r>
            <a:r>
              <a:rPr lang="en" sz="4000" b="1" dirty="0" err="1">
                <a:latin typeface="Oswald"/>
                <a:ea typeface="Oswald"/>
                <a:cs typeface="Oswald"/>
                <a:sym typeface="Oswald"/>
              </a:rPr>
              <a:t>Soulik</a:t>
            </a:r>
            <a:r>
              <a:rPr lang="en" sz="4000" b="1" dirty="0">
                <a:latin typeface="Oswald"/>
                <a:ea typeface="Oswald"/>
                <a:cs typeface="Oswald"/>
                <a:sym typeface="Oswald"/>
              </a:rPr>
              <a:t> Sampling:</a:t>
            </a:r>
            <a:endParaRPr lang="en-US" sz="4000" b="1" dirty="0">
              <a:latin typeface="Oswald"/>
              <a:ea typeface="Oswald"/>
              <a:cs typeface="Oswald"/>
              <a:sym typeface="Oswald"/>
            </a:endParaRPr>
          </a:p>
          <a:p>
            <a:r>
              <a:rPr lang="en-US" sz="3200" b="1" dirty="0">
                <a:latin typeface="Oswald"/>
                <a:sym typeface="Oswald"/>
              </a:rPr>
              <a:t>NOAA Joint Program Agreement</a:t>
            </a:r>
            <a:endParaRPr lang="en-US" sz="3200" dirty="0"/>
          </a:p>
        </p:txBody>
      </p:sp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19A559A5-88ED-CF47-052B-2E86375B2A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7799" y="5605428"/>
            <a:ext cx="4514201" cy="119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02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A8AF6D-3825-8749-82F5-243AFFA1A225}"/>
              </a:ext>
            </a:extLst>
          </p:cNvPr>
          <p:cNvGrpSpPr/>
          <p:nvPr/>
        </p:nvGrpSpPr>
        <p:grpSpPr>
          <a:xfrm>
            <a:off x="212038" y="-371161"/>
            <a:ext cx="7400441" cy="7229161"/>
            <a:chOff x="2402236" y="-371161"/>
            <a:chExt cx="7400441" cy="72291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E311F2-B3DE-B545-8A99-CF4680AF2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357" t="-19523" r="9977" b="19523"/>
            <a:stretch/>
          </p:blipFill>
          <p:spPr>
            <a:xfrm>
              <a:off x="2402236" y="-371161"/>
              <a:ext cx="7400441" cy="7229161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7BCC1D9-7D3B-574C-B975-B5444743AA8E}"/>
                </a:ext>
              </a:extLst>
            </p:cNvPr>
            <p:cNvSpPr/>
            <p:nvPr/>
          </p:nvSpPr>
          <p:spPr>
            <a:xfrm>
              <a:off x="6810183" y="4636977"/>
              <a:ext cx="1513352" cy="1709121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EF4FDAB-33D1-F248-910D-70A7B021BA4F}"/>
                </a:ext>
              </a:extLst>
            </p:cNvPr>
            <p:cNvSpPr/>
            <p:nvPr/>
          </p:nvSpPr>
          <p:spPr>
            <a:xfrm rot="727118">
              <a:off x="4931492" y="2417403"/>
              <a:ext cx="1173825" cy="216126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BCBB962-B346-314A-B719-482C1AA5C552}"/>
                </a:ext>
              </a:extLst>
            </p:cNvPr>
            <p:cNvSpPr/>
            <p:nvPr/>
          </p:nvSpPr>
          <p:spPr>
            <a:xfrm>
              <a:off x="2843231" y="3048877"/>
              <a:ext cx="2538588" cy="252709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1C05499-8D85-F24D-8292-D4B1AF970068}"/>
                </a:ext>
              </a:extLst>
            </p:cNvPr>
            <p:cNvSpPr/>
            <p:nvPr/>
          </p:nvSpPr>
          <p:spPr>
            <a:xfrm rot="2647318">
              <a:off x="5795190" y="1224398"/>
              <a:ext cx="1312278" cy="188331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7FCF844-CAAB-7C4B-A9CE-EFD15B60A11F}"/>
                </a:ext>
              </a:extLst>
            </p:cNvPr>
            <p:cNvSpPr/>
            <p:nvPr/>
          </p:nvSpPr>
          <p:spPr>
            <a:xfrm>
              <a:off x="3897087" y="4029434"/>
              <a:ext cx="4778827" cy="281690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3C8EE-39EC-C845-9F50-548D74D54B6B}"/>
                </a:ext>
              </a:extLst>
            </p:cNvPr>
            <p:cNvSpPr txBox="1"/>
            <p:nvPr/>
          </p:nvSpPr>
          <p:spPr>
            <a:xfrm>
              <a:off x="3183748" y="3653686"/>
              <a:ext cx="14731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Loop Current,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Eddies,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Fresh Water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B38721-0704-6343-ADCB-DD99589D2366}"/>
                </a:ext>
              </a:extLst>
            </p:cNvPr>
            <p:cNvSpPr txBox="1"/>
            <p:nvPr/>
          </p:nvSpPr>
          <p:spPr>
            <a:xfrm>
              <a:off x="3570818" y="2543375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6FCF75-AE89-BE43-915C-6AAAC7053151}"/>
                </a:ext>
              </a:extLst>
            </p:cNvPr>
            <p:cNvSpPr txBox="1"/>
            <p:nvPr/>
          </p:nvSpPr>
          <p:spPr>
            <a:xfrm>
              <a:off x="5161141" y="4932763"/>
              <a:ext cx="186972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Warm Pool,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Upper Ocean Heat Content,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Fresh Water Barrier Layers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9E26F06-4E99-384C-9BDD-0CA190863F3E}"/>
                </a:ext>
              </a:extLst>
            </p:cNvPr>
            <p:cNvSpPr txBox="1"/>
            <p:nvPr/>
          </p:nvSpPr>
          <p:spPr>
            <a:xfrm>
              <a:off x="6915858" y="5114308"/>
              <a:ext cx="13241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Heat &amp; Fresh Water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Inflow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4120E44-79D1-E148-9FC2-94DCAF4827E5}"/>
                </a:ext>
              </a:extLst>
            </p:cNvPr>
            <p:cNvSpPr txBox="1"/>
            <p:nvPr/>
          </p:nvSpPr>
          <p:spPr>
            <a:xfrm>
              <a:off x="5238386" y="2929666"/>
              <a:ext cx="11484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Gulf Stream,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Shelf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EF2062-9C3D-674D-83EC-0C5CF3DB9F0C}"/>
                </a:ext>
              </a:extLst>
            </p:cNvPr>
            <p:cNvSpPr txBox="1"/>
            <p:nvPr/>
          </p:nvSpPr>
          <p:spPr>
            <a:xfrm>
              <a:off x="5815449" y="1725060"/>
              <a:ext cx="15670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Seasonal Stratification, Cold Pool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2DEEE9F-82A4-4646-9E33-43A62C0B2B6D}"/>
              </a:ext>
            </a:extLst>
          </p:cNvPr>
          <p:cNvSpPr txBox="1"/>
          <p:nvPr/>
        </p:nvSpPr>
        <p:spPr>
          <a:xfrm>
            <a:off x="317714" y="166118"/>
            <a:ext cx="7400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Regionally-specific </a:t>
            </a:r>
            <a:r>
              <a:rPr lang="en-US" sz="2400" b="1" u="sng" dirty="0"/>
              <a:t>Essential Ocean Features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impacting Atlantic Hurricane Intensity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46A7E3-1F09-E041-8FC7-8AE878BE3034}"/>
              </a:ext>
            </a:extLst>
          </p:cNvPr>
          <p:cNvSpPr txBox="1"/>
          <p:nvPr/>
        </p:nvSpPr>
        <p:spPr>
          <a:xfrm>
            <a:off x="7823831" y="307391"/>
            <a:ext cx="43035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Through 2015 and 2018 a growing body of literature: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 err="1"/>
              <a:t>Domingues</a:t>
            </a:r>
            <a:r>
              <a:rPr lang="en-US" sz="1600" dirty="0"/>
              <a:t> et al., 2015</a:t>
            </a:r>
          </a:p>
          <a:p>
            <a:pPr algn="ctr"/>
            <a:r>
              <a:rPr lang="en-US" sz="1600" dirty="0"/>
              <a:t>Glenn et al., 2016</a:t>
            </a:r>
          </a:p>
          <a:p>
            <a:pPr algn="ctr"/>
            <a:r>
              <a:rPr lang="en-US" sz="1600" dirty="0"/>
              <a:t>Seroka et al., 2016</a:t>
            </a:r>
          </a:p>
          <a:p>
            <a:pPr algn="ctr"/>
            <a:r>
              <a:rPr lang="en-US" sz="1600" dirty="0"/>
              <a:t>Seroka et al., 2017</a:t>
            </a:r>
          </a:p>
          <a:p>
            <a:pPr algn="ctr"/>
            <a:r>
              <a:rPr lang="en-US" sz="1600" dirty="0"/>
              <a:t>Miles et al., 2017</a:t>
            </a:r>
          </a:p>
          <a:p>
            <a:pPr algn="ctr"/>
            <a:r>
              <a:rPr lang="en-US" sz="1600" dirty="0"/>
              <a:t>Dong et al., 2017</a:t>
            </a:r>
          </a:p>
          <a:p>
            <a:pPr algn="ctr"/>
            <a:r>
              <a:rPr lang="en-US" sz="1600" dirty="0"/>
              <a:t>Many others continuing to grow!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b="1" dirty="0"/>
              <a:t>And a combining of forces and ideas: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4862D59E-4BC8-3841-B5C7-A20377043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34494" y="3326064"/>
            <a:ext cx="1733532" cy="4075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FA70BD7-E38F-1345-8748-9A705D31E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186" y="3950835"/>
            <a:ext cx="1861831" cy="4075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DC3CED7-1B61-F94F-8735-F3537B629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8247" y="3375406"/>
            <a:ext cx="1193695" cy="366091"/>
          </a:xfrm>
          <a:prstGeom prst="rect">
            <a:avLst/>
          </a:prstGeom>
        </p:spPr>
      </p:pic>
      <p:pic>
        <p:nvPicPr>
          <p:cNvPr id="50" name="Google Shape;179;p19">
            <a:extLst>
              <a:ext uri="{FF2B5EF4-FFF2-40B4-BE49-F238E27FC236}">
                <a16:creationId xmlns:a16="http://schemas.microsoft.com/office/drawing/2014/main" id="{5993E455-86DF-8E4D-916D-C9C64D9F631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16197" b="16230"/>
          <a:stretch/>
        </p:blipFill>
        <p:spPr>
          <a:xfrm>
            <a:off x="7751453" y="3844819"/>
            <a:ext cx="846390" cy="57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5;p19">
            <a:extLst>
              <a:ext uri="{FF2B5EF4-FFF2-40B4-BE49-F238E27FC236}">
                <a16:creationId xmlns:a16="http://schemas.microsoft.com/office/drawing/2014/main" id="{CE1B241C-7422-B347-B2BD-FFC37DA7AEA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71344" y="3869762"/>
            <a:ext cx="1242201" cy="54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;p19">
            <a:extLst>
              <a:ext uri="{FF2B5EF4-FFF2-40B4-BE49-F238E27FC236}">
                <a16:creationId xmlns:a16="http://schemas.microsoft.com/office/drawing/2014/main" id="{0DF3C2C6-3960-5947-B4F2-7AC9B6C607B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105" t="23088" r="10189" b="19931"/>
          <a:stretch/>
        </p:blipFill>
        <p:spPr>
          <a:xfrm>
            <a:off x="7723734" y="4526394"/>
            <a:ext cx="1486133" cy="57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7;p19">
            <a:extLst>
              <a:ext uri="{FF2B5EF4-FFF2-40B4-BE49-F238E27FC236}">
                <a16:creationId xmlns:a16="http://schemas.microsoft.com/office/drawing/2014/main" id="{07F6FEA5-21FB-8848-A8FA-B46850540CC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034552" y="4575606"/>
            <a:ext cx="1404715" cy="476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8;p19">
            <a:extLst>
              <a:ext uri="{FF2B5EF4-FFF2-40B4-BE49-F238E27FC236}">
                <a16:creationId xmlns:a16="http://schemas.microsoft.com/office/drawing/2014/main" id="{01932EAD-FE57-6840-BAEC-B106F93CE60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8667" t="28911" r="4917" b="28382"/>
          <a:stretch/>
        </p:blipFill>
        <p:spPr>
          <a:xfrm>
            <a:off x="10807257" y="3429000"/>
            <a:ext cx="993073" cy="38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JaYang\Desktop\JPG\KIOST_국영문상하조합.jpg">
            <a:extLst>
              <a:ext uri="{FF2B5EF4-FFF2-40B4-BE49-F238E27FC236}">
                <a16:creationId xmlns:a16="http://schemas.microsoft.com/office/drawing/2014/main" id="{20210899-1F8B-BB1D-E2DB-978DA19E1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19718" t="9076" r="9229" b="12387"/>
          <a:stretch/>
        </p:blipFill>
        <p:spPr bwMode="auto">
          <a:xfrm>
            <a:off x="10520685" y="4444624"/>
            <a:ext cx="1060754" cy="669684"/>
          </a:xfrm>
          <a:prstGeom prst="rect">
            <a:avLst/>
          </a:prstGeom>
          <a:noFill/>
        </p:spPr>
      </p:pic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27D8BE98-E722-B7BC-2EA5-6798EDE5D1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77799" y="5605428"/>
            <a:ext cx="4514201" cy="119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8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arine.rutgers.edu/~dkaragon/imagery/atlantic%20hurricane%202018/refreshed%20Atlantic%201%20(all%20tails%20final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110"/>
          <a:stretch/>
        </p:blipFill>
        <p:spPr bwMode="auto">
          <a:xfrm>
            <a:off x="1524000" y="597932"/>
            <a:ext cx="9144000" cy="566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8534401" y="3720038"/>
            <a:ext cx="792465" cy="18065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9"/>
          </a:p>
        </p:txBody>
      </p:sp>
      <p:sp>
        <p:nvSpPr>
          <p:cNvPr id="6" name="Oval 5"/>
          <p:cNvSpPr/>
          <p:nvPr/>
        </p:nvSpPr>
        <p:spPr>
          <a:xfrm rot="2232917">
            <a:off x="4705717" y="3484202"/>
            <a:ext cx="918555" cy="18065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9"/>
          </a:p>
        </p:txBody>
      </p:sp>
      <p:sp>
        <p:nvSpPr>
          <p:cNvPr id="7" name="Oval 6"/>
          <p:cNvSpPr/>
          <p:nvPr/>
        </p:nvSpPr>
        <p:spPr>
          <a:xfrm rot="3235392">
            <a:off x="3455285" y="307744"/>
            <a:ext cx="839451" cy="3959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9"/>
          </a:p>
        </p:txBody>
      </p:sp>
      <p:sp>
        <p:nvSpPr>
          <p:cNvPr id="8" name="TextBox 7"/>
          <p:cNvSpPr txBox="1"/>
          <p:nvPr/>
        </p:nvSpPr>
        <p:spPr>
          <a:xfrm>
            <a:off x="8789701" y="3336051"/>
            <a:ext cx="978153" cy="4184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9" b="1" dirty="0">
                <a:solidFill>
                  <a:schemeClr val="bg1"/>
                </a:solidFill>
              </a:rPr>
              <a:t>Helene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8971" y="4205073"/>
            <a:ext cx="748923" cy="4184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9" b="1" dirty="0">
                <a:solidFill>
                  <a:schemeClr val="bg1"/>
                </a:solidFill>
              </a:rPr>
              <a:t>Isaac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5102" y="2374177"/>
            <a:ext cx="1148199" cy="4184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9" b="1" dirty="0">
                <a:solidFill>
                  <a:schemeClr val="bg1"/>
                </a:solidFill>
              </a:rPr>
              <a:t>Florence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0" y="1"/>
            <a:ext cx="9144000" cy="86917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/>
              <a:t>Hurricane Gliders Deployed in 3 Picket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0" y="5796213"/>
            <a:ext cx="9144000" cy="10430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65" dirty="0">
                <a:solidFill>
                  <a:schemeClr val="bg1"/>
                </a:solidFill>
              </a:rPr>
              <a:t>&gt;30 Hurricane Sentinel Gliders from Navy, NOAA, NSF, Academic &amp; Industry Partners </a:t>
            </a:r>
          </a:p>
          <a:p>
            <a:pPr algn="ctr"/>
            <a:r>
              <a:rPr lang="en-US" sz="1765" dirty="0">
                <a:solidFill>
                  <a:schemeClr val="bg1"/>
                </a:solidFill>
              </a:rPr>
              <a:t>reporting ocean conditions through the U.S. IOOS Glider Data Assembly Center (DAC) </a:t>
            </a:r>
          </a:p>
          <a:p>
            <a:pPr algn="ctr"/>
            <a:r>
              <a:rPr lang="en-US" sz="1765" dirty="0">
                <a:solidFill>
                  <a:schemeClr val="bg1"/>
                </a:solidFill>
              </a:rPr>
              <a:t>ahead of Hurricanes Florence, Isaac and Helene on September 11, 2018.</a:t>
            </a:r>
          </a:p>
          <a:p>
            <a:pPr algn="ctr"/>
            <a:endParaRPr lang="en-US" sz="88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34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oogle Shape;343;g11613f633a4_0_493">
            <a:extLst>
              <a:ext uri="{FF2B5EF4-FFF2-40B4-BE49-F238E27FC236}">
                <a16:creationId xmlns:a16="http://schemas.microsoft.com/office/drawing/2014/main" id="{763428F9-EF7A-02C0-715C-F6023E0B988D}"/>
              </a:ext>
            </a:extLst>
          </p:cNvPr>
          <p:cNvPicPr preferRelativeResize="0"/>
          <p:nvPr/>
        </p:nvPicPr>
        <p:blipFill rotWithShape="1">
          <a:blip r:embed="rId2"/>
          <a:srcRect l="27337" r="25842" b="-1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</p:spPr>
      </p:pic>
      <p:pic>
        <p:nvPicPr>
          <p:cNvPr id="7" name="Google Shape;342;g11613f633a4_0_493">
            <a:extLst>
              <a:ext uri="{FF2B5EF4-FFF2-40B4-BE49-F238E27FC236}">
                <a16:creationId xmlns:a16="http://schemas.microsoft.com/office/drawing/2014/main" id="{F7BC8AD9-F467-546D-C7B4-EF2F890C01C8}"/>
              </a:ext>
            </a:extLst>
          </p:cNvPr>
          <p:cNvPicPr preferRelativeResize="0"/>
          <p:nvPr/>
        </p:nvPicPr>
        <p:blipFill rotWithShape="1">
          <a:blip r:embed="rId3"/>
          <a:srcRect t="12092" r="-2" b="3827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9" name="Google Shape;344;g11613f633a4_0_493">
            <a:extLst>
              <a:ext uri="{FF2B5EF4-FFF2-40B4-BE49-F238E27FC236}">
                <a16:creationId xmlns:a16="http://schemas.microsoft.com/office/drawing/2014/main" id="{99C345F2-4BF4-0355-DB8A-6E2F1A4C57D2}"/>
              </a:ext>
            </a:extLst>
          </p:cNvPr>
          <p:cNvPicPr preferRelativeResize="0"/>
          <p:nvPr/>
        </p:nvPicPr>
        <p:blipFill rotWithShape="1">
          <a:blip r:embed="rId4"/>
          <a:srcRect t="4672" r="2" b="3249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A161-F294-09DF-AFCA-421FF5F93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77" y="376787"/>
            <a:ext cx="3097510" cy="597458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600" dirty="0"/>
              <a:t>&gt;20 years of ocean observing from autonomous underwater gliders.</a:t>
            </a:r>
          </a:p>
          <a:p>
            <a:pPr marL="0"/>
            <a:endParaRPr lang="en-US" sz="2600" dirty="0"/>
          </a:p>
          <a:p>
            <a:pPr marL="0" indent="0">
              <a:buNone/>
            </a:pPr>
            <a:r>
              <a:rPr lang="en-US" sz="2600" dirty="0"/>
              <a:t>&gt;Ten years of tropical cyclone research, observations, and observing system development.</a:t>
            </a:r>
          </a:p>
          <a:p>
            <a:pPr marL="0"/>
            <a:endParaRPr lang="en-US" sz="2600" dirty="0"/>
          </a:p>
          <a:p>
            <a:pPr marL="0" indent="0">
              <a:buNone/>
            </a:pPr>
            <a:r>
              <a:rPr lang="en-US" sz="2600" dirty="0"/>
              <a:t>&gt; Five years of integration with NOAA OAR EEOOTT &amp; CHAOS</a:t>
            </a:r>
          </a:p>
        </p:txBody>
      </p:sp>
    </p:spTree>
    <p:extLst>
      <p:ext uri="{BB962C8B-B14F-4D97-AF65-F5344CB8AC3E}">
        <p14:creationId xmlns:p14="http://schemas.microsoft.com/office/powerpoint/2010/main" val="4277925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8" name="Rectangle 6147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629B4AB-EBAD-20EC-7F99-81622B158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15768" b="1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17;p17">
            <a:extLst>
              <a:ext uri="{FF2B5EF4-FFF2-40B4-BE49-F238E27FC236}">
                <a16:creationId xmlns:a16="http://schemas.microsoft.com/office/drawing/2014/main" id="{BF866C89-7617-B90A-A1A6-51C9971D6CA0}"/>
              </a:ext>
            </a:extLst>
          </p:cNvPr>
          <p:cNvPicPr preferRelativeResize="0"/>
          <p:nvPr/>
        </p:nvPicPr>
        <p:blipFill>
          <a:blip r:embed="rId3"/>
          <a:srcRect l="5265" r="8527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14DDD7-CE1F-18F3-8EF0-8B0DDB2D8A45}"/>
              </a:ext>
            </a:extLst>
          </p:cNvPr>
          <p:cNvSpPr txBox="1"/>
          <p:nvPr/>
        </p:nvSpPr>
        <p:spPr>
          <a:xfrm>
            <a:off x="6310622" y="805599"/>
            <a:ext cx="2768096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</a:rPr>
              <a:t>Essential Ocean Features impacting hurricane intensity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FCC31-BDFB-F1E5-240D-27D5223674CC}"/>
              </a:ext>
            </a:extLst>
          </p:cNvPr>
          <p:cNvSpPr txBox="1"/>
          <p:nvPr/>
        </p:nvSpPr>
        <p:spPr>
          <a:xfrm>
            <a:off x="697987" y="48964"/>
            <a:ext cx="10905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3200" b="1" i="0" u="none" strike="noStrike" dirty="0">
                <a:solidFill>
                  <a:srgbClr val="004065"/>
                </a:solidFill>
                <a:effectLst/>
                <a:latin typeface="Oswald" pitchFamily="2" charset="77"/>
              </a:rPr>
              <a:t>2024 Glider Deployments</a:t>
            </a:r>
            <a:endParaRPr lang="en-US" sz="320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8FB8F7-79EF-C81E-79F2-47F5508288ED}"/>
              </a:ext>
            </a:extLst>
          </p:cNvPr>
          <p:cNvSpPr txBox="1"/>
          <p:nvPr/>
        </p:nvSpPr>
        <p:spPr>
          <a:xfrm>
            <a:off x="475729" y="805599"/>
            <a:ext cx="2786455" cy="923330"/>
          </a:xfrm>
          <a:prstGeom prst="rect">
            <a:avLst/>
          </a:prstGeom>
          <a:solidFill>
            <a:schemeClr val="tx2"/>
          </a:solidFill>
          <a:effectLst/>
        </p:spPr>
        <p:txBody>
          <a:bodyPr wrap="square">
            <a:spAutoFit/>
          </a:bodyPr>
          <a:lstStyle/>
          <a:p>
            <a:pPr rtl="0"/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Oswald" pitchFamily="2" charset="77"/>
              </a:rPr>
              <a:t>104   Deployments</a:t>
            </a:r>
            <a:endParaRPr lang="en-US" dirty="0">
              <a:effectLst/>
            </a:endParaRPr>
          </a:p>
          <a:p>
            <a:pPr rtl="0"/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Oswald" pitchFamily="2" charset="77"/>
              </a:rPr>
              <a:t>4,299   Glider Days at Sea  </a:t>
            </a:r>
            <a:endParaRPr lang="en-US" dirty="0">
              <a:effectLst/>
            </a:endParaRPr>
          </a:p>
          <a:p>
            <a:pPr rtl="0"/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Oswald" pitchFamily="2" charset="77"/>
              </a:rPr>
              <a:t>130,839  Profiles to GTS 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1012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4378BD43-C6BE-C01F-510A-578892B16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807" y="1420354"/>
            <a:ext cx="5803329" cy="371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026FC1C-C87B-F3D0-55F0-EA9E976ED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5999" y="1558183"/>
            <a:ext cx="6035955" cy="357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69EA03-6F9F-692B-314F-235E883B688A}"/>
              </a:ext>
            </a:extLst>
          </p:cNvPr>
          <p:cNvSpPr txBox="1"/>
          <p:nvPr/>
        </p:nvSpPr>
        <p:spPr>
          <a:xfrm>
            <a:off x="131807" y="5540116"/>
            <a:ext cx="11631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2400" dirty="0">
                <a:latin typeface="Roboto" panose="02000000000000000000" pitchFamily="2" charset="0"/>
              </a:rPr>
              <a:t>2024 r</a:t>
            </a:r>
            <a:r>
              <a:rPr lang="en-US" sz="2400" b="0" i="0" u="none" strike="noStrike" dirty="0">
                <a:effectLst/>
                <a:latin typeface="Roboto" panose="02000000000000000000" pitchFamily="2" charset="0"/>
              </a:rPr>
              <a:t>ecord breaking # total deployments (~100) and # days at sea (~4,300)</a:t>
            </a:r>
            <a:endParaRPr lang="en-US" sz="2400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03F68-C2BE-4EB1-B648-A4A9D51ED174}"/>
              </a:ext>
            </a:extLst>
          </p:cNvPr>
          <p:cNvSpPr txBox="1"/>
          <p:nvPr/>
        </p:nvSpPr>
        <p:spPr>
          <a:xfrm>
            <a:off x="643468" y="763886"/>
            <a:ext cx="10905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3200" b="1" i="0" u="none" strike="noStrike" dirty="0">
                <a:solidFill>
                  <a:srgbClr val="004065"/>
                </a:solidFill>
                <a:effectLst/>
                <a:latin typeface="Oswald" pitchFamily="2" charset="77"/>
              </a:rPr>
              <a:t>2018 - 2024 By the Numbers </a:t>
            </a:r>
            <a:r>
              <a:rPr lang="en-US" sz="3200" b="1" i="1" u="none" strike="noStrike" dirty="0">
                <a:solidFill>
                  <a:srgbClr val="004065"/>
                </a:solidFill>
                <a:effectLst/>
                <a:latin typeface="Oswald" pitchFamily="2" charset="77"/>
              </a:rPr>
              <a:t>(preliminary)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7162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oogle Shape;855;p75"/>
          <p:cNvPicPr preferRelativeResize="0"/>
          <p:nvPr/>
        </p:nvPicPr>
        <p:blipFill rotWithShape="1">
          <a:blip r:embed="rId3">
            <a:alphaModFix/>
          </a:blip>
          <a:srcRect r="48248" b="3558"/>
          <a:stretch/>
        </p:blipFill>
        <p:spPr>
          <a:xfrm>
            <a:off x="4497000" y="1043553"/>
            <a:ext cx="3224603" cy="28304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6" name="Google Shape;856;p75"/>
          <p:cNvGrpSpPr/>
          <p:nvPr/>
        </p:nvGrpSpPr>
        <p:grpSpPr>
          <a:xfrm>
            <a:off x="9867" y="128267"/>
            <a:ext cx="12182000" cy="927600"/>
            <a:chOff x="7400" y="96200"/>
            <a:chExt cx="9136500" cy="695700"/>
          </a:xfrm>
        </p:grpSpPr>
        <p:sp>
          <p:nvSpPr>
            <p:cNvPr id="857" name="Google Shape;857;p75"/>
            <p:cNvSpPr/>
            <p:nvPr/>
          </p:nvSpPr>
          <p:spPr>
            <a:xfrm>
              <a:off x="7400" y="96200"/>
              <a:ext cx="9136500" cy="6957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858" name="Google Shape;858;p7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68325" y="168071"/>
              <a:ext cx="544600" cy="5446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859" name="Google Shape;859;p75"/>
            <p:cNvSpPr txBox="1"/>
            <p:nvPr/>
          </p:nvSpPr>
          <p:spPr>
            <a:xfrm>
              <a:off x="18500" y="151075"/>
              <a:ext cx="8784000" cy="617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4000" b="1" dirty="0">
                  <a:latin typeface="Oswald"/>
                  <a:ea typeface="Oswald"/>
                  <a:cs typeface="Oswald"/>
                  <a:sym typeface="Oswald"/>
                </a:rPr>
                <a:t>Example of Data Impacts: - Cat 5 Beryl 2024</a:t>
              </a:r>
              <a:endParaRPr sz="4000" b="1" dirty="0">
                <a:latin typeface="Oswald"/>
                <a:ea typeface="Oswald"/>
                <a:cs typeface="Oswald"/>
                <a:sym typeface="Oswald"/>
              </a:endParaRPr>
            </a:p>
            <a:p>
              <a:endParaRPr sz="4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860" name="Google Shape;860;p7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pic>
        <p:nvPicPr>
          <p:cNvPr id="861" name="Google Shape;861;p75"/>
          <p:cNvPicPr preferRelativeResize="0"/>
          <p:nvPr/>
        </p:nvPicPr>
        <p:blipFill rotWithShape="1">
          <a:blip r:embed="rId5">
            <a:alphaModFix/>
          </a:blip>
          <a:srcRect r="48261" b="3577"/>
          <a:stretch/>
        </p:blipFill>
        <p:spPr>
          <a:xfrm>
            <a:off x="4497000" y="4060701"/>
            <a:ext cx="3224603" cy="2830465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75"/>
          <p:cNvSpPr txBox="1"/>
          <p:nvPr/>
        </p:nvSpPr>
        <p:spPr>
          <a:xfrm>
            <a:off x="4676600" y="994200"/>
            <a:ext cx="975600" cy="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67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April 19</a:t>
            </a:r>
            <a:endParaRPr sz="1467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3" name="Google Shape;863;p75"/>
          <p:cNvSpPr txBox="1"/>
          <p:nvPr/>
        </p:nvSpPr>
        <p:spPr>
          <a:xfrm>
            <a:off x="4676600" y="4023000"/>
            <a:ext cx="975600" cy="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67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July 2</a:t>
            </a:r>
            <a:endParaRPr sz="1467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64" name="Google Shape;864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3950" y="1968833"/>
            <a:ext cx="1996767" cy="1638368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75"/>
          <p:cNvSpPr txBox="1"/>
          <p:nvPr/>
        </p:nvSpPr>
        <p:spPr>
          <a:xfrm>
            <a:off x="0" y="3772434"/>
            <a:ext cx="4412000" cy="314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2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267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Caribbean Region:</a:t>
            </a:r>
            <a:endParaRPr sz="2267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440256">
              <a:spcBef>
                <a:spcPts val="533"/>
              </a:spcBef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Before profile assimilation, model is biased cold &amp; fresh</a:t>
            </a:r>
            <a:endParaRPr sz="2133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440256">
              <a:spcBef>
                <a:spcPts val="533"/>
              </a:spcBef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After profile assimilation, bias and rms differences are significantly reduced </a:t>
            </a:r>
            <a:endParaRPr sz="2133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440256">
              <a:spcBef>
                <a:spcPts val="533"/>
              </a:spcBef>
              <a:spcAft>
                <a:spcPts val="533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ROTFS cools in response to intense hurricane forcing</a:t>
            </a:r>
            <a:endParaRPr sz="2133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66" name="Google Shape;866;p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89834" y="1591568"/>
            <a:ext cx="3390001" cy="173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7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12133" y="4344465"/>
            <a:ext cx="3895504" cy="2512567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75"/>
          <p:cNvSpPr txBox="1"/>
          <p:nvPr/>
        </p:nvSpPr>
        <p:spPr>
          <a:xfrm>
            <a:off x="7893667" y="990934"/>
            <a:ext cx="4263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Profile Comparison Statistics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9" name="Google Shape;869;p75"/>
          <p:cNvSpPr txBox="1"/>
          <p:nvPr/>
        </p:nvSpPr>
        <p:spPr>
          <a:xfrm>
            <a:off x="8012133" y="3248768"/>
            <a:ext cx="3895600" cy="123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133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Upper ocean cooling during eye passage (red dashed line) of  Cat 5 Hurricane Beryl</a:t>
            </a:r>
            <a:endParaRPr sz="2133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70" name="Google Shape;870;p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" y="1226700"/>
            <a:ext cx="4232833" cy="2465568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75"/>
          <p:cNvSpPr txBox="1"/>
          <p:nvPr/>
        </p:nvSpPr>
        <p:spPr>
          <a:xfrm>
            <a:off x="10447667" y="4344451"/>
            <a:ext cx="1709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rgbClr val="2200CC"/>
                </a:solidFill>
                <a:latin typeface="Roboto"/>
                <a:ea typeface="Roboto"/>
                <a:cs typeface="Roboto"/>
                <a:sym typeface="Roboto"/>
              </a:rPr>
              <a:t>Glider</a:t>
            </a:r>
            <a:endParaRPr sz="2400">
              <a:solidFill>
                <a:srgbClr val="2200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2" name="Google Shape;872;p75"/>
          <p:cNvSpPr txBox="1"/>
          <p:nvPr/>
        </p:nvSpPr>
        <p:spPr>
          <a:xfrm>
            <a:off x="10384433" y="5602033"/>
            <a:ext cx="1586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RTOFS</a:t>
            </a:r>
            <a:endParaRPr sz="24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3" name="Google Shape;873;p75"/>
          <p:cNvSpPr txBox="1"/>
          <p:nvPr/>
        </p:nvSpPr>
        <p:spPr>
          <a:xfrm>
            <a:off x="5040960" y="6100285"/>
            <a:ext cx="1171106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Temp.</a:t>
            </a:r>
            <a:endParaRPr sz="2400" dirty="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4" name="Google Shape;874;p75"/>
          <p:cNvSpPr txBox="1"/>
          <p:nvPr/>
        </p:nvSpPr>
        <p:spPr>
          <a:xfrm>
            <a:off x="5262184" y="2659517"/>
            <a:ext cx="1451200" cy="104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733" b="1">
                <a:solidFill>
                  <a:srgbClr val="2200CC"/>
                </a:solidFill>
                <a:highlight>
                  <a:srgbClr val="00FFFF"/>
                </a:highlight>
                <a:latin typeface="Roboto"/>
                <a:ea typeface="Roboto"/>
                <a:cs typeface="Roboto"/>
                <a:sym typeface="Roboto"/>
              </a:rPr>
              <a:t>Glider</a:t>
            </a:r>
            <a:endParaRPr sz="1733" b="1">
              <a:solidFill>
                <a:srgbClr val="2200CC"/>
              </a:solidFill>
              <a:highlight>
                <a:srgbClr val="00FFFF"/>
              </a:highlight>
              <a:latin typeface="Roboto"/>
              <a:ea typeface="Roboto"/>
              <a:cs typeface="Roboto"/>
              <a:sym typeface="Roboto"/>
            </a:endParaRPr>
          </a:p>
          <a:p>
            <a:r>
              <a:rPr lang="en" sz="1733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Production</a:t>
            </a:r>
            <a:endParaRPr sz="1733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r>
              <a:rPr lang="en" sz="1733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Parallel</a:t>
            </a:r>
            <a:endParaRPr sz="1733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5" name="Google Shape;875;p75"/>
          <p:cNvSpPr txBox="1"/>
          <p:nvPr/>
        </p:nvSpPr>
        <p:spPr>
          <a:xfrm>
            <a:off x="6906867" y="6101771"/>
            <a:ext cx="1301937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Sal.</a:t>
            </a:r>
            <a:endParaRPr sz="2400" dirty="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6" name="Google Shape;876;p75"/>
          <p:cNvSpPr txBox="1"/>
          <p:nvPr/>
        </p:nvSpPr>
        <p:spPr>
          <a:xfrm>
            <a:off x="5294867" y="1826867"/>
            <a:ext cx="1612000" cy="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Before </a:t>
            </a:r>
            <a:r>
              <a:rPr lang="en" sz="1733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Assimilation</a:t>
            </a:r>
            <a:endParaRPr sz="1733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7" name="Google Shape;877;p75"/>
          <p:cNvSpPr txBox="1"/>
          <p:nvPr/>
        </p:nvSpPr>
        <p:spPr>
          <a:xfrm>
            <a:off x="5443600" y="4739533"/>
            <a:ext cx="15080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After</a:t>
            </a:r>
            <a:r>
              <a:rPr lang="en" sz="1733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733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Assimilation</a:t>
            </a:r>
            <a:endParaRPr sz="1733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78" name="Google Shape;878;p7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63600" y="2426805"/>
            <a:ext cx="496067" cy="32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76"/>
          <p:cNvGrpSpPr/>
          <p:nvPr/>
        </p:nvGrpSpPr>
        <p:grpSpPr>
          <a:xfrm>
            <a:off x="9867" y="128267"/>
            <a:ext cx="12182000" cy="927600"/>
            <a:chOff x="7400" y="96200"/>
            <a:chExt cx="9136500" cy="695700"/>
          </a:xfrm>
        </p:grpSpPr>
        <p:sp>
          <p:nvSpPr>
            <p:cNvPr id="884" name="Google Shape;884;p76"/>
            <p:cNvSpPr/>
            <p:nvPr/>
          </p:nvSpPr>
          <p:spPr>
            <a:xfrm>
              <a:off x="7400" y="96200"/>
              <a:ext cx="9136500" cy="6957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885" name="Google Shape;885;p7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468325" y="168071"/>
              <a:ext cx="544600" cy="5446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886" name="Google Shape;886;p76"/>
            <p:cNvSpPr txBox="1"/>
            <p:nvPr/>
          </p:nvSpPr>
          <p:spPr>
            <a:xfrm>
              <a:off x="18500" y="151075"/>
              <a:ext cx="8784000" cy="617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4000" b="1">
                  <a:solidFill>
                    <a:schemeClr val="dk2"/>
                  </a:solidFill>
                  <a:latin typeface="Oswald"/>
                  <a:ea typeface="Oswald"/>
                  <a:cs typeface="Oswald"/>
                  <a:sym typeface="Oswald"/>
                </a:rPr>
                <a:t>Model/Data Comparisons: Outcomes - Ernesto</a:t>
              </a:r>
              <a:endParaRPr sz="4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endParaRPr sz="4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887" name="Google Shape;887;p76"/>
          <p:cNvSpPr txBox="1">
            <a:spLocks noGrp="1"/>
          </p:cNvSpPr>
          <p:nvPr>
            <p:ph type="sldNum" idx="12"/>
          </p:nvPr>
        </p:nvSpPr>
        <p:spPr>
          <a:xfrm>
            <a:off x="11303444" y="6333189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/>
          </a:p>
        </p:txBody>
      </p:sp>
      <p:pic>
        <p:nvPicPr>
          <p:cNvPr id="888" name="Google Shape;888;p76"/>
          <p:cNvPicPr preferRelativeResize="0"/>
          <p:nvPr/>
        </p:nvPicPr>
        <p:blipFill rotWithShape="1">
          <a:blip r:embed="rId4">
            <a:alphaModFix/>
          </a:blip>
          <a:srcRect r="49290" b="4789"/>
          <a:stretch/>
        </p:blipFill>
        <p:spPr>
          <a:xfrm>
            <a:off x="4699901" y="1147618"/>
            <a:ext cx="2962668" cy="2625365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76"/>
          <p:cNvSpPr txBox="1"/>
          <p:nvPr/>
        </p:nvSpPr>
        <p:spPr>
          <a:xfrm>
            <a:off x="4838267" y="1055867"/>
            <a:ext cx="1127600" cy="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67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August 13</a:t>
            </a:r>
            <a:endParaRPr sz="1467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0" name="Google Shape;890;p76"/>
          <p:cNvPicPr preferRelativeResize="0"/>
          <p:nvPr/>
        </p:nvPicPr>
        <p:blipFill rotWithShape="1">
          <a:blip r:embed="rId5">
            <a:alphaModFix/>
          </a:blip>
          <a:srcRect r="48022" b="4443"/>
          <a:stretch/>
        </p:blipFill>
        <p:spPr>
          <a:xfrm>
            <a:off x="4639367" y="4018101"/>
            <a:ext cx="3094997" cy="268526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76"/>
          <p:cNvSpPr txBox="1"/>
          <p:nvPr/>
        </p:nvSpPr>
        <p:spPr>
          <a:xfrm>
            <a:off x="4783651" y="3918433"/>
            <a:ext cx="1127600" cy="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67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August 15</a:t>
            </a:r>
            <a:endParaRPr sz="1467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2" name="Google Shape;892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9800" y="1689679"/>
            <a:ext cx="4045232" cy="2066621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76"/>
          <p:cNvSpPr txBox="1"/>
          <p:nvPr/>
        </p:nvSpPr>
        <p:spPr>
          <a:xfrm>
            <a:off x="7882267" y="3917567"/>
            <a:ext cx="4092400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Hurricane Metric Statistics -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Ocean Heat Content (OHC)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4" name="Google Shape;894;p76"/>
          <p:cNvSpPr txBox="1"/>
          <p:nvPr/>
        </p:nvSpPr>
        <p:spPr>
          <a:xfrm>
            <a:off x="7871000" y="1044018"/>
            <a:ext cx="4434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Profile Comparison Statistics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5" name="Google Shape;895;p76"/>
          <p:cNvSpPr txBox="1"/>
          <p:nvPr/>
        </p:nvSpPr>
        <p:spPr>
          <a:xfrm>
            <a:off x="94500" y="4298767"/>
            <a:ext cx="4605200" cy="260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267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Bermuda Region:</a:t>
            </a:r>
            <a:r>
              <a:rPr lang="en" sz="22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2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440256"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Before profile assimilation, model is biased warm &amp; fresh</a:t>
            </a:r>
            <a:endParaRPr sz="2133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440256"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BIOS glider launched Aug 12</a:t>
            </a:r>
            <a:endParaRPr sz="2133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448722">
              <a:buClr>
                <a:schemeClr val="dk1"/>
              </a:buClr>
              <a:buSzPts val="1700"/>
              <a:buFont typeface="Roboto"/>
              <a:buChar char="●"/>
            </a:pPr>
            <a:r>
              <a:rPr lang="en"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Full data flow &amp; assimilation established</a:t>
            </a:r>
            <a:r>
              <a:rPr lang="en" sz="22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before landfall</a:t>
            </a:r>
            <a:endParaRPr sz="22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448722">
              <a:buClr>
                <a:schemeClr val="dk1"/>
              </a:buClr>
              <a:buSzPts val="1700"/>
              <a:buFont typeface="Roboto"/>
              <a:buChar char="●"/>
            </a:pPr>
            <a:r>
              <a:rPr lang="en" sz="22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Model OHC’s converge</a:t>
            </a:r>
            <a:endParaRPr sz="22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6" name="Google Shape;896;p76"/>
          <p:cNvSpPr txBox="1"/>
          <p:nvPr/>
        </p:nvSpPr>
        <p:spPr>
          <a:xfrm>
            <a:off x="5294867" y="1826867"/>
            <a:ext cx="1612000" cy="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Before </a:t>
            </a:r>
            <a:r>
              <a:rPr lang="en" sz="1733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Assimilation</a:t>
            </a:r>
            <a:endParaRPr sz="1733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7" name="Google Shape;897;p76"/>
          <p:cNvSpPr txBox="1"/>
          <p:nvPr/>
        </p:nvSpPr>
        <p:spPr>
          <a:xfrm>
            <a:off x="5342000" y="4739533"/>
            <a:ext cx="15080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733" b="1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After</a:t>
            </a:r>
            <a:r>
              <a:rPr lang="en" sz="1733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733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Assimilation</a:t>
            </a:r>
            <a:endParaRPr sz="1733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8" name="Google Shape;898;p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501" y="1147634"/>
            <a:ext cx="4396980" cy="32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76"/>
          <p:cNvPicPr preferRelativeResize="0"/>
          <p:nvPr/>
        </p:nvPicPr>
        <p:blipFill rotWithShape="1">
          <a:blip r:embed="rId8">
            <a:alphaModFix/>
          </a:blip>
          <a:srcRect t="3920"/>
          <a:stretch/>
        </p:blipFill>
        <p:spPr>
          <a:xfrm>
            <a:off x="1334301" y="1850967"/>
            <a:ext cx="1017833" cy="11822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0" name="Google Shape;900;p76"/>
          <p:cNvCxnSpPr/>
          <p:nvPr/>
        </p:nvCxnSpPr>
        <p:spPr>
          <a:xfrm>
            <a:off x="2340000" y="1859833"/>
            <a:ext cx="835200" cy="475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1" name="Google Shape;901;p76"/>
          <p:cNvCxnSpPr/>
          <p:nvPr/>
        </p:nvCxnSpPr>
        <p:spPr>
          <a:xfrm>
            <a:off x="2342000" y="3018600"/>
            <a:ext cx="348000" cy="119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02" name="Google Shape;902;p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89801" y="4874967"/>
            <a:ext cx="4045235" cy="1595168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76"/>
          <p:cNvSpPr txBox="1"/>
          <p:nvPr/>
        </p:nvSpPr>
        <p:spPr>
          <a:xfrm>
            <a:off x="5180251" y="2597851"/>
            <a:ext cx="1451200" cy="104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733" b="1">
                <a:solidFill>
                  <a:srgbClr val="2200CC"/>
                </a:solidFill>
                <a:highlight>
                  <a:srgbClr val="00FFFF"/>
                </a:highlight>
                <a:latin typeface="Roboto"/>
                <a:ea typeface="Roboto"/>
                <a:cs typeface="Roboto"/>
                <a:sym typeface="Roboto"/>
              </a:rPr>
              <a:t>Glider</a:t>
            </a:r>
            <a:endParaRPr sz="1733" b="1">
              <a:solidFill>
                <a:srgbClr val="2200CC"/>
              </a:solidFill>
              <a:highlight>
                <a:srgbClr val="00FFFF"/>
              </a:highlight>
              <a:latin typeface="Roboto"/>
              <a:ea typeface="Roboto"/>
              <a:cs typeface="Roboto"/>
              <a:sym typeface="Roboto"/>
            </a:endParaRPr>
          </a:p>
          <a:p>
            <a:r>
              <a:rPr lang="en" sz="1733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Production</a:t>
            </a:r>
            <a:endParaRPr sz="1733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r>
              <a:rPr lang="en" sz="1733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Parallel</a:t>
            </a:r>
            <a:endParaRPr sz="1733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4" name="Google Shape;904;p76"/>
          <p:cNvSpPr txBox="1"/>
          <p:nvPr/>
        </p:nvSpPr>
        <p:spPr>
          <a:xfrm>
            <a:off x="5180267" y="6010034"/>
            <a:ext cx="975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Temp.</a:t>
            </a:r>
            <a:endParaRPr sz="24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5" name="Google Shape;905;p76"/>
          <p:cNvSpPr txBox="1"/>
          <p:nvPr/>
        </p:nvSpPr>
        <p:spPr>
          <a:xfrm>
            <a:off x="7072933" y="6010034"/>
            <a:ext cx="731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Sal.</a:t>
            </a:r>
            <a:endParaRPr sz="24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06" name="Google Shape;906;p7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08400" y="2482597"/>
            <a:ext cx="731600" cy="480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559;p57">
            <a:extLst>
              <a:ext uri="{FF2B5EF4-FFF2-40B4-BE49-F238E27FC236}">
                <a16:creationId xmlns:a16="http://schemas.microsoft.com/office/drawing/2014/main" id="{D0802A64-B2DA-2EE5-26DD-F2D8880FFF43}"/>
              </a:ext>
            </a:extLst>
          </p:cNvPr>
          <p:cNvGrpSpPr/>
          <p:nvPr/>
        </p:nvGrpSpPr>
        <p:grpSpPr>
          <a:xfrm>
            <a:off x="0" y="749074"/>
            <a:ext cx="9774195" cy="6108925"/>
            <a:chOff x="182875" y="1195488"/>
            <a:chExt cx="7233401" cy="3724611"/>
          </a:xfrm>
        </p:grpSpPr>
        <p:pic>
          <p:nvPicPr>
            <p:cNvPr id="8" name="Google Shape;560;p57">
              <a:extLst>
                <a:ext uri="{FF2B5EF4-FFF2-40B4-BE49-F238E27FC236}">
                  <a16:creationId xmlns:a16="http://schemas.microsoft.com/office/drawing/2014/main" id="{5A600732-674E-5E47-6BF2-729413CC4341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82875" y="1195488"/>
              <a:ext cx="7233401" cy="37246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561;p57" descr="glider.png">
              <a:extLst>
                <a:ext uri="{FF2B5EF4-FFF2-40B4-BE49-F238E27FC236}">
                  <a16:creationId xmlns:a16="http://schemas.microsoft.com/office/drawing/2014/main" id="{63614886-9632-6FF2-AB1E-B975902656FA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68400" y="2152050"/>
              <a:ext cx="504650" cy="317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562;p57" descr="glider.png">
              <a:extLst>
                <a:ext uri="{FF2B5EF4-FFF2-40B4-BE49-F238E27FC236}">
                  <a16:creationId xmlns:a16="http://schemas.microsoft.com/office/drawing/2014/main" id="{11216250-65A3-E82A-64FB-6340814CDF1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50900" y="3712275"/>
              <a:ext cx="504650" cy="317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563;p57" descr="glider.png">
              <a:extLst>
                <a:ext uri="{FF2B5EF4-FFF2-40B4-BE49-F238E27FC236}">
                  <a16:creationId xmlns:a16="http://schemas.microsoft.com/office/drawing/2014/main" id="{950B40EB-80FB-AB56-2028-D22AA95BFEC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32875" y="1835025"/>
              <a:ext cx="504650" cy="317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564;p57" descr="glider.png">
              <a:extLst>
                <a:ext uri="{FF2B5EF4-FFF2-40B4-BE49-F238E27FC236}">
                  <a16:creationId xmlns:a16="http://schemas.microsoft.com/office/drawing/2014/main" id="{465A5BC4-2E40-4D4D-E9F9-CC3256307EE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40925" y="2571762"/>
              <a:ext cx="504650" cy="317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565;p57" descr="glider.png">
              <a:extLst>
                <a:ext uri="{FF2B5EF4-FFF2-40B4-BE49-F238E27FC236}">
                  <a16:creationId xmlns:a16="http://schemas.microsoft.com/office/drawing/2014/main" id="{FF5CB56E-8867-26E7-CE8D-D453DF9F2A8C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76650" y="2571750"/>
              <a:ext cx="504650" cy="317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566;p57" descr="glider.png">
              <a:extLst>
                <a:ext uri="{FF2B5EF4-FFF2-40B4-BE49-F238E27FC236}">
                  <a16:creationId xmlns:a16="http://schemas.microsoft.com/office/drawing/2014/main" id="{E9EBD05D-CF29-EA42-6C07-68039B22127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59475" y="1385150"/>
              <a:ext cx="504650" cy="317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567;p57" descr="glider.png">
              <a:extLst>
                <a:ext uri="{FF2B5EF4-FFF2-40B4-BE49-F238E27FC236}">
                  <a16:creationId xmlns:a16="http://schemas.microsoft.com/office/drawing/2014/main" id="{D4D7BE75-7F07-0176-1357-4904B40BD9C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15462" y="2983175"/>
              <a:ext cx="504650" cy="3170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" name="Google Shape;568;p57">
              <a:extLst>
                <a:ext uri="{FF2B5EF4-FFF2-40B4-BE49-F238E27FC236}">
                  <a16:creationId xmlns:a16="http://schemas.microsoft.com/office/drawing/2014/main" id="{0D0211C8-154A-8532-364A-35220420388C}"/>
                </a:ext>
              </a:extLst>
            </p:cNvPr>
            <p:cNvGrpSpPr/>
            <p:nvPr/>
          </p:nvGrpSpPr>
          <p:grpSpPr>
            <a:xfrm>
              <a:off x="663333" y="1385147"/>
              <a:ext cx="6478880" cy="2914357"/>
              <a:chOff x="759770" y="1320397"/>
              <a:chExt cx="6478880" cy="2914357"/>
            </a:xfrm>
          </p:grpSpPr>
          <p:pic>
            <p:nvPicPr>
              <p:cNvPr id="18" name="Google Shape;569;p57">
                <a:extLst>
                  <a:ext uri="{FF2B5EF4-FFF2-40B4-BE49-F238E27FC236}">
                    <a16:creationId xmlns:a16="http://schemas.microsoft.com/office/drawing/2014/main" id="{064199F7-9FAD-6BBD-BDC5-876217D291B8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-3522930">
                <a:off x="3098965" y="3230312"/>
                <a:ext cx="768420" cy="4144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570;p57">
                <a:extLst>
                  <a:ext uri="{FF2B5EF4-FFF2-40B4-BE49-F238E27FC236}">
                    <a16:creationId xmlns:a16="http://schemas.microsoft.com/office/drawing/2014/main" id="{3EAD36E1-00DC-7185-8916-BC888F02B82C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-3522930">
                <a:off x="5220378" y="3321387"/>
                <a:ext cx="768420" cy="4144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571;p57">
                <a:extLst>
                  <a:ext uri="{FF2B5EF4-FFF2-40B4-BE49-F238E27FC236}">
                    <a16:creationId xmlns:a16="http://schemas.microsoft.com/office/drawing/2014/main" id="{1FC84AA4-5797-B85C-826A-86A62E0F58F5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-3522930">
                <a:off x="1778415" y="2299787"/>
                <a:ext cx="768420" cy="41442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Google Shape;572;p57">
                <a:extLst>
                  <a:ext uri="{FF2B5EF4-FFF2-40B4-BE49-F238E27FC236}">
                    <a16:creationId xmlns:a16="http://schemas.microsoft.com/office/drawing/2014/main" id="{A88AFE6D-4A19-B859-AAB6-1142EA2D6907}"/>
                  </a:ext>
                </a:extLst>
              </p:cNvPr>
              <p:cNvSpPr/>
              <p:nvPr/>
            </p:nvSpPr>
            <p:spPr>
              <a:xfrm rot="1870078">
                <a:off x="1017443" y="1427623"/>
                <a:ext cx="750654" cy="1204546"/>
              </a:xfrm>
              <a:prstGeom prst="ellipse">
                <a:avLst/>
              </a:prstGeom>
              <a:noFill/>
              <a:ln w="38100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2" name="Google Shape;573;p57">
                <a:extLst>
                  <a:ext uri="{FF2B5EF4-FFF2-40B4-BE49-F238E27FC236}">
                    <a16:creationId xmlns:a16="http://schemas.microsoft.com/office/drawing/2014/main" id="{6D5866A0-0BDD-8747-2001-BEE528AE599B}"/>
                  </a:ext>
                </a:extLst>
              </p:cNvPr>
              <p:cNvSpPr/>
              <p:nvPr/>
            </p:nvSpPr>
            <p:spPr>
              <a:xfrm rot="4159875">
                <a:off x="2568419" y="2120405"/>
                <a:ext cx="642557" cy="1204390"/>
              </a:xfrm>
              <a:prstGeom prst="ellipse">
                <a:avLst/>
              </a:prstGeom>
              <a:noFill/>
              <a:ln w="38100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3" name="Google Shape;574;p57">
                <a:extLst>
                  <a:ext uri="{FF2B5EF4-FFF2-40B4-BE49-F238E27FC236}">
                    <a16:creationId xmlns:a16="http://schemas.microsoft.com/office/drawing/2014/main" id="{AAC58A7B-6E56-E321-A8F5-02442B8984D8}"/>
                  </a:ext>
                </a:extLst>
              </p:cNvPr>
              <p:cNvSpPr/>
              <p:nvPr/>
            </p:nvSpPr>
            <p:spPr>
              <a:xfrm rot="-1527">
                <a:off x="4213162" y="2549493"/>
                <a:ext cx="675300" cy="1501800"/>
              </a:xfrm>
              <a:prstGeom prst="ellipse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4" name="Google Shape;575;p57">
                <a:extLst>
                  <a:ext uri="{FF2B5EF4-FFF2-40B4-BE49-F238E27FC236}">
                    <a16:creationId xmlns:a16="http://schemas.microsoft.com/office/drawing/2014/main" id="{ACA35E8E-D665-7D36-47A2-52F763975C4F}"/>
                  </a:ext>
                </a:extLst>
              </p:cNvPr>
              <p:cNvSpPr/>
              <p:nvPr/>
            </p:nvSpPr>
            <p:spPr>
              <a:xfrm rot="1348829">
                <a:off x="4935253" y="1859497"/>
                <a:ext cx="1043495" cy="1204456"/>
              </a:xfrm>
              <a:prstGeom prst="ellipse">
                <a:avLst/>
              </a:prstGeom>
              <a:noFill/>
              <a:ln w="38100" cap="flat" cmpd="sng">
                <a:solidFill>
                  <a:srgbClr val="2200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5" name="Google Shape;576;p57">
                <a:extLst>
                  <a:ext uri="{FF2B5EF4-FFF2-40B4-BE49-F238E27FC236}">
                    <a16:creationId xmlns:a16="http://schemas.microsoft.com/office/drawing/2014/main" id="{61234C13-4515-1A37-285D-969F3F88DA27}"/>
                  </a:ext>
                </a:extLst>
              </p:cNvPr>
              <p:cNvSpPr/>
              <p:nvPr/>
            </p:nvSpPr>
            <p:spPr>
              <a:xfrm rot="-1066">
                <a:off x="3777150" y="1320553"/>
                <a:ext cx="967200" cy="447900"/>
              </a:xfrm>
              <a:prstGeom prst="ellipse">
                <a:avLst/>
              </a:prstGeom>
              <a:noFill/>
              <a:ln w="38100" cap="flat" cmpd="sng">
                <a:solidFill>
                  <a:srgbClr val="2200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6" name="Google Shape;577;p57">
                <a:extLst>
                  <a:ext uri="{FF2B5EF4-FFF2-40B4-BE49-F238E27FC236}">
                    <a16:creationId xmlns:a16="http://schemas.microsoft.com/office/drawing/2014/main" id="{EE55FD66-EA4D-2969-312C-A5D1C2DF28C7}"/>
                  </a:ext>
                </a:extLst>
              </p:cNvPr>
              <p:cNvSpPr/>
              <p:nvPr/>
            </p:nvSpPr>
            <p:spPr>
              <a:xfrm rot="-930">
                <a:off x="6130150" y="3363104"/>
                <a:ext cx="1108500" cy="871500"/>
              </a:xfrm>
              <a:prstGeom prst="ellipse">
                <a:avLst/>
              </a:prstGeom>
              <a:noFill/>
              <a:ln w="38100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27" name="Google Shape;556;p57">
            <a:extLst>
              <a:ext uri="{FF2B5EF4-FFF2-40B4-BE49-F238E27FC236}">
                <a16:creationId xmlns:a16="http://schemas.microsoft.com/office/drawing/2014/main" id="{8519E480-57A9-A415-E3B4-F0AA3351EA70}"/>
              </a:ext>
            </a:extLst>
          </p:cNvPr>
          <p:cNvSpPr txBox="1"/>
          <p:nvPr/>
        </p:nvSpPr>
        <p:spPr>
          <a:xfrm>
            <a:off x="427602" y="36322"/>
            <a:ext cx="10688595" cy="767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ysClr val="windowText" lastClr="000000"/>
                </a:solidFill>
                <a:latin typeface="Oswald"/>
                <a:ea typeface="Oswald"/>
                <a:cs typeface="Oswald"/>
                <a:sym typeface="Oswald"/>
              </a:rPr>
              <a:t>Planned 2025 Caribbean Hurricane Array: TC Exemplar Pilot Study</a:t>
            </a:r>
            <a:endParaRPr sz="3000" b="1" dirty="0">
              <a:solidFill>
                <a:sysClr val="windowText" lastClr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" name="Google Shape;558;p57">
            <a:extLst>
              <a:ext uri="{FF2B5EF4-FFF2-40B4-BE49-F238E27FC236}">
                <a16:creationId xmlns:a16="http://schemas.microsoft.com/office/drawing/2014/main" id="{7E8FE919-9331-B62A-DB6D-396AB48F3450}"/>
              </a:ext>
            </a:extLst>
          </p:cNvPr>
          <p:cNvSpPr txBox="1"/>
          <p:nvPr/>
        </p:nvSpPr>
        <p:spPr>
          <a:xfrm>
            <a:off x="9962550" y="1116115"/>
            <a:ext cx="2105091" cy="5316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0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FF"/>
                </a:solidFill>
              </a:rPr>
              <a:t>North Atlantic Inflow  </a:t>
            </a:r>
            <a:r>
              <a:rPr lang="en" sz="1400" dirty="0">
                <a:solidFill>
                  <a:srgbClr val="0000FF"/>
                </a:solidFill>
              </a:rPr>
              <a:t>- PR-USVI-BVI-ANG-BAH-DR</a:t>
            </a:r>
            <a:endParaRPr sz="1400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FF"/>
                </a:solidFill>
              </a:rPr>
              <a:t>(AOML-CARICOOS-</a:t>
            </a:r>
            <a:endParaRPr sz="1400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FF"/>
                </a:solidFill>
              </a:rPr>
              <a:t>UVI) US Hurricane Gliders)</a:t>
            </a:r>
            <a:endParaRPr sz="1400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FF0000"/>
                </a:solidFill>
              </a:rPr>
              <a:t>Caribbean Throughflow </a:t>
            </a:r>
            <a:endParaRPr sz="1400" b="1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FF0000"/>
                </a:solidFill>
              </a:rPr>
              <a:t>DR to Curacao </a:t>
            </a:r>
            <a:endParaRPr sz="14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FF0000"/>
                </a:solidFill>
              </a:rPr>
              <a:t>(2024 </a:t>
            </a:r>
            <a:r>
              <a:rPr lang="en" sz="1400" dirty="0" err="1">
                <a:solidFill>
                  <a:srgbClr val="FF0000"/>
                </a:solidFill>
              </a:rPr>
              <a:t>Vetlesen</a:t>
            </a:r>
            <a:r>
              <a:rPr lang="en" sz="1400" dirty="0">
                <a:solidFill>
                  <a:srgbClr val="FF0000"/>
                </a:solidFill>
              </a:rPr>
              <a:t> -&gt; 2025 US NSF, UVI / Rutgers U.)</a:t>
            </a:r>
            <a:endParaRPr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FF99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FF9900"/>
                </a:solidFill>
              </a:rPr>
              <a:t>Caribbean Throughflow - </a:t>
            </a:r>
            <a:r>
              <a:rPr lang="en" sz="1400" dirty="0">
                <a:solidFill>
                  <a:srgbClr val="FF9900"/>
                </a:solidFill>
              </a:rPr>
              <a:t>Nicaraguan Bank (2025 US NSF, Rutgers / UVI)</a:t>
            </a:r>
            <a:endParaRPr sz="1400" dirty="0">
              <a:solidFill>
                <a:srgbClr val="FF99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FFFF"/>
                </a:solidFill>
              </a:rPr>
              <a:t>Yucatan Outflow - </a:t>
            </a:r>
            <a:endParaRPr sz="1400" b="1" dirty="0">
              <a:solidFill>
                <a:srgbClr val="00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FFFF"/>
                </a:solidFill>
              </a:rPr>
              <a:t>Mexico / US</a:t>
            </a:r>
            <a:endParaRPr sz="1400" dirty="0">
              <a:solidFill>
                <a:srgbClr val="00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FFFF"/>
                </a:solidFill>
              </a:rPr>
              <a:t>(US NAS UGOS)</a:t>
            </a:r>
            <a:endParaRPr sz="1400" dirty="0">
              <a:solidFill>
                <a:srgbClr val="00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FF00"/>
                </a:solidFill>
              </a:rPr>
              <a:t>South Atlantic Inflow - </a:t>
            </a:r>
            <a:r>
              <a:rPr lang="en" sz="1400" dirty="0">
                <a:solidFill>
                  <a:srgbClr val="00FF00"/>
                </a:solidFill>
              </a:rPr>
              <a:t>Barbados - (RU, UVI 2025 </a:t>
            </a:r>
            <a:r>
              <a:rPr lang="en" sz="1400" dirty="0" err="1">
                <a:solidFill>
                  <a:srgbClr val="00FF00"/>
                </a:solidFill>
              </a:rPr>
              <a:t>Vetlesen</a:t>
            </a:r>
            <a:r>
              <a:rPr lang="en" sz="1400" dirty="0">
                <a:solidFill>
                  <a:srgbClr val="00FF00"/>
                </a:solidFill>
              </a:rPr>
              <a:t> Proposal)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400" b="1" dirty="0">
              <a:solidFill>
                <a:srgbClr val="00FF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222222"/>
                </a:solidFill>
              </a:rPr>
              <a:t>Argo Floats</a:t>
            </a:r>
            <a:endParaRPr sz="1400" b="1" dirty="0">
              <a:solidFill>
                <a:srgbClr val="22222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 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286223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7D10A-1B49-4BFD-7453-E36D7C2F6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442" y="-196251"/>
            <a:ext cx="4840010" cy="1807305"/>
          </a:xfrm>
        </p:spPr>
        <p:txBody>
          <a:bodyPr>
            <a:normAutofit/>
          </a:bodyPr>
          <a:lstStyle/>
          <a:p>
            <a:r>
              <a:rPr lang="en-US" b="1" u="sng" dirty="0"/>
              <a:t>Challenges Remain:</a:t>
            </a:r>
          </a:p>
        </p:txBody>
      </p:sp>
      <p:pic>
        <p:nvPicPr>
          <p:cNvPr id="4" name="Google Shape;343;g11613f633a4_0_493">
            <a:extLst>
              <a:ext uri="{FF2B5EF4-FFF2-40B4-BE49-F238E27FC236}">
                <a16:creationId xmlns:a16="http://schemas.microsoft.com/office/drawing/2014/main" id="{9ADD4127-58D2-E78F-E2A3-992FB1C1822B}"/>
              </a:ext>
            </a:extLst>
          </p:cNvPr>
          <p:cNvPicPr preferRelativeResize="0"/>
          <p:nvPr/>
        </p:nvPicPr>
        <p:blipFill rotWithShape="1">
          <a:blip r:embed="rId2"/>
          <a:srcRect l="20980" r="19485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95DFB-A740-D827-E5C6-D262E4B23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3172" y="1249887"/>
            <a:ext cx="6116549" cy="494214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Sustained funding for future hurricane deployments</a:t>
            </a:r>
          </a:p>
          <a:p>
            <a:pPr>
              <a:spcAft>
                <a:spcPts val="600"/>
              </a:spcAft>
            </a:pPr>
            <a:r>
              <a:rPr lang="en-US" dirty="0"/>
              <a:t>Complex and fragile data infrastructure for real-time applications</a:t>
            </a:r>
          </a:p>
          <a:p>
            <a:pPr>
              <a:spcAft>
                <a:spcPts val="600"/>
              </a:spcAft>
            </a:pPr>
            <a:r>
              <a:rPr lang="en-US" dirty="0"/>
              <a:t>Outreach and education: Capacity building for data sharing</a:t>
            </a:r>
          </a:p>
          <a:p>
            <a:pPr>
              <a:spcAft>
                <a:spcPts val="600"/>
              </a:spcAft>
            </a:pPr>
            <a:r>
              <a:rPr lang="en-US" dirty="0"/>
              <a:t>Challenges in using autonomous platforms across international boundaries (requires lengthy Marine Scientific Research requests)</a:t>
            </a:r>
          </a:p>
        </p:txBody>
      </p:sp>
    </p:spTree>
    <p:extLst>
      <p:ext uri="{BB962C8B-B14F-4D97-AF65-F5344CB8AC3E}">
        <p14:creationId xmlns:p14="http://schemas.microsoft.com/office/powerpoint/2010/main" val="2377929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1D4F2A-A2F2-FF7A-CF6B-BC666D3AD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06" r="-2" b="-2"/>
          <a:stretch/>
        </p:blipFill>
        <p:spPr>
          <a:xfrm>
            <a:off x="3385045" y="256512"/>
            <a:ext cx="5674897" cy="30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BA8E3D-C301-4230-F336-3DFA8A5777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99" r="-2" b="-2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164A5A-84AC-30FF-554F-E1A6BDDB5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46"/>
          <a:stretch/>
        </p:blipFill>
        <p:spPr>
          <a:xfrm>
            <a:off x="9100660" y="79545"/>
            <a:ext cx="3130534" cy="1584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FBE175-2754-E626-EA62-16BDDAF18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2911" y="1622114"/>
            <a:ext cx="2728192" cy="1129413"/>
          </a:xfrm>
          <a:prstGeom prst="rect">
            <a:avLst/>
          </a:prstGeom>
        </p:spPr>
      </p:pic>
      <p:pic>
        <p:nvPicPr>
          <p:cNvPr id="15" name="Picture 49" descr="8">
            <a:extLst>
              <a:ext uri="{FF2B5EF4-FFF2-40B4-BE49-F238E27FC236}">
                <a16:creationId xmlns:a16="http://schemas.microsoft.com/office/drawing/2014/main" id="{4E0CCFEF-1235-A6D4-A802-876506153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44431" y="4263002"/>
            <a:ext cx="1642992" cy="158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511F98-8B53-7925-71E1-59E19C03B6DA}"/>
              </a:ext>
            </a:extLst>
          </p:cNvPr>
          <p:cNvSpPr txBox="1"/>
          <p:nvPr/>
        </p:nvSpPr>
        <p:spPr>
          <a:xfrm>
            <a:off x="6096000" y="4029655"/>
            <a:ext cx="35275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Building off of &gt;10 years of partnership and friendship!</a:t>
            </a:r>
          </a:p>
        </p:txBody>
      </p:sp>
      <p:pic>
        <p:nvPicPr>
          <p:cNvPr id="18" name="Picture 17" descr="A group of people standing in front of a large screen&#10;&#10;Description automatically generated">
            <a:extLst>
              <a:ext uri="{FF2B5EF4-FFF2-40B4-BE49-F238E27FC236}">
                <a16:creationId xmlns:a16="http://schemas.microsoft.com/office/drawing/2014/main" id="{D98B0864-5BEB-D7C3-C5FE-AA05210149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125" b="42716"/>
          <a:stretch/>
        </p:blipFill>
        <p:spPr>
          <a:xfrm>
            <a:off x="100897" y="79545"/>
            <a:ext cx="3086100" cy="3371340"/>
          </a:xfrm>
          <a:prstGeom prst="rect">
            <a:avLst/>
          </a:prstGeom>
        </p:spPr>
      </p:pic>
      <p:pic>
        <p:nvPicPr>
          <p:cNvPr id="2050" name="Picture 2" descr="Ministry of Oceans and Fisheries | IAPH">
            <a:extLst>
              <a:ext uri="{FF2B5EF4-FFF2-40B4-BE49-F238E27FC236}">
                <a16:creationId xmlns:a16="http://schemas.microsoft.com/office/drawing/2014/main" id="{E924F6EA-F539-0F55-C6EB-1B1594A0D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5" t="29290" r="18293" b="25069"/>
          <a:stretch/>
        </p:blipFill>
        <p:spPr bwMode="auto">
          <a:xfrm>
            <a:off x="9161740" y="3081222"/>
            <a:ext cx="2926938" cy="85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7B3D08-74E8-4938-8CCE-871A2DD40281}"/>
              </a:ext>
            </a:extLst>
          </p:cNvPr>
          <p:cNvSpPr txBox="1"/>
          <p:nvPr/>
        </p:nvSpPr>
        <p:spPr>
          <a:xfrm>
            <a:off x="1981328" y="79993"/>
            <a:ext cx="13046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2013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DD2B83-1113-7383-4ACD-5D2071955558}"/>
              </a:ext>
            </a:extLst>
          </p:cNvPr>
          <p:cNvSpPr txBox="1"/>
          <p:nvPr/>
        </p:nvSpPr>
        <p:spPr>
          <a:xfrm>
            <a:off x="4912863" y="5756716"/>
            <a:ext cx="13046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6534CF-5E45-9488-2F9F-3C92E7A46D81}"/>
              </a:ext>
            </a:extLst>
          </p:cNvPr>
          <p:cNvSpPr txBox="1"/>
          <p:nvPr/>
        </p:nvSpPr>
        <p:spPr>
          <a:xfrm>
            <a:off x="3385045" y="256512"/>
            <a:ext cx="13046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788664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77"/>
          <p:cNvGrpSpPr/>
          <p:nvPr/>
        </p:nvGrpSpPr>
        <p:grpSpPr>
          <a:xfrm>
            <a:off x="9867" y="128267"/>
            <a:ext cx="12182000" cy="927600"/>
            <a:chOff x="7400" y="96200"/>
            <a:chExt cx="9136500" cy="695700"/>
          </a:xfrm>
        </p:grpSpPr>
        <p:sp>
          <p:nvSpPr>
            <p:cNvPr id="912" name="Google Shape;912;p77"/>
            <p:cNvSpPr/>
            <p:nvPr/>
          </p:nvSpPr>
          <p:spPr>
            <a:xfrm>
              <a:off x="7400" y="96200"/>
              <a:ext cx="9136500" cy="6957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913" name="Google Shape;913;p7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468325" y="168071"/>
              <a:ext cx="544600" cy="5446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914" name="Google Shape;914;p77"/>
            <p:cNvSpPr txBox="1"/>
            <p:nvPr/>
          </p:nvSpPr>
          <p:spPr>
            <a:xfrm>
              <a:off x="18500" y="151075"/>
              <a:ext cx="8784000" cy="617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4000" b="1">
                  <a:solidFill>
                    <a:schemeClr val="dk2"/>
                  </a:solidFill>
                  <a:latin typeface="Oswald"/>
                  <a:ea typeface="Oswald"/>
                  <a:cs typeface="Oswald"/>
                  <a:sym typeface="Oswald"/>
                </a:rPr>
                <a:t>Impacts - Operations to Research - Helene in GoM</a:t>
              </a:r>
              <a:endParaRPr sz="4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endParaRPr sz="4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915" name="Google Shape;915;p7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27</a:t>
            </a:fld>
            <a:endParaRPr/>
          </a:p>
        </p:txBody>
      </p:sp>
      <p:pic>
        <p:nvPicPr>
          <p:cNvPr id="916" name="Google Shape;916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769" y="1022936"/>
            <a:ext cx="2573332" cy="255783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17" name="Google Shape;917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766" y="4111326"/>
            <a:ext cx="2573333" cy="2746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04619" y="4111385"/>
            <a:ext cx="2573333" cy="274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7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16405" y="972584"/>
            <a:ext cx="2674632" cy="265853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0" name="Google Shape;920;p7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16400" y="3986184"/>
            <a:ext cx="2674632" cy="2854824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77"/>
          <p:cNvSpPr/>
          <p:nvPr/>
        </p:nvSpPr>
        <p:spPr>
          <a:xfrm>
            <a:off x="1148400" y="5352184"/>
            <a:ext cx="552400" cy="524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2" name="Google Shape;922;p77"/>
          <p:cNvSpPr/>
          <p:nvPr/>
        </p:nvSpPr>
        <p:spPr>
          <a:xfrm>
            <a:off x="9723600" y="5227033"/>
            <a:ext cx="552400" cy="524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3" name="Google Shape;923;p77"/>
          <p:cNvSpPr/>
          <p:nvPr/>
        </p:nvSpPr>
        <p:spPr>
          <a:xfrm>
            <a:off x="3036233" y="5139200"/>
            <a:ext cx="1098000" cy="548800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4" name="Google Shape;924;p77"/>
          <p:cNvSpPr/>
          <p:nvPr/>
        </p:nvSpPr>
        <p:spPr>
          <a:xfrm>
            <a:off x="7448333" y="5264351"/>
            <a:ext cx="1098000" cy="548800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5" name="Google Shape;925;p77"/>
          <p:cNvSpPr/>
          <p:nvPr/>
        </p:nvSpPr>
        <p:spPr>
          <a:xfrm>
            <a:off x="722533" y="5813151"/>
            <a:ext cx="552400" cy="524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6" name="Google Shape;926;p77"/>
          <p:cNvSpPr/>
          <p:nvPr/>
        </p:nvSpPr>
        <p:spPr>
          <a:xfrm>
            <a:off x="9777517" y="2117984"/>
            <a:ext cx="552400" cy="524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7" name="Google Shape;927;p77"/>
          <p:cNvSpPr/>
          <p:nvPr/>
        </p:nvSpPr>
        <p:spPr>
          <a:xfrm>
            <a:off x="1148400" y="2023596"/>
            <a:ext cx="552400" cy="524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8" name="Google Shape;928;p77"/>
          <p:cNvSpPr txBox="1"/>
          <p:nvPr/>
        </p:nvSpPr>
        <p:spPr>
          <a:xfrm>
            <a:off x="3015100" y="1005400"/>
            <a:ext cx="5500400" cy="27083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31789"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Helene tracked over Loop Current, Cyclonic Eddy, &amp; West Florida Shelf, all with high Ocean Heat Content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431789">
              <a:spcBef>
                <a:spcPts val="800"/>
              </a:spcBef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Helene intensified over warm ocean features nearly all the way to landfall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431789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Helene’s strong cyclonic winds cooled the Cyclonic Eddy and the WFS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9" name="Google Shape;929;p77"/>
          <p:cNvSpPr txBox="1"/>
          <p:nvPr/>
        </p:nvSpPr>
        <p:spPr>
          <a:xfrm>
            <a:off x="867167" y="3540885"/>
            <a:ext cx="12720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667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Before</a:t>
            </a:r>
            <a:endParaRPr sz="2667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0" name="Google Shape;930;p77"/>
          <p:cNvSpPr txBox="1"/>
          <p:nvPr/>
        </p:nvSpPr>
        <p:spPr>
          <a:xfrm>
            <a:off x="5279267" y="3512734"/>
            <a:ext cx="12720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667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During</a:t>
            </a:r>
            <a:endParaRPr sz="2667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1" name="Google Shape;931;p77"/>
          <p:cNvSpPr txBox="1"/>
          <p:nvPr/>
        </p:nvSpPr>
        <p:spPr>
          <a:xfrm>
            <a:off x="9609767" y="3520234"/>
            <a:ext cx="11448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667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After</a:t>
            </a:r>
            <a:endParaRPr sz="2667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6" name="Google Shape;936;p78"/>
          <p:cNvGrpSpPr/>
          <p:nvPr/>
        </p:nvGrpSpPr>
        <p:grpSpPr>
          <a:xfrm>
            <a:off x="9867" y="128267"/>
            <a:ext cx="12182000" cy="927600"/>
            <a:chOff x="7400" y="96200"/>
            <a:chExt cx="9136500" cy="695700"/>
          </a:xfrm>
        </p:grpSpPr>
        <p:sp>
          <p:nvSpPr>
            <p:cNvPr id="937" name="Google Shape;937;p78"/>
            <p:cNvSpPr/>
            <p:nvPr/>
          </p:nvSpPr>
          <p:spPr>
            <a:xfrm>
              <a:off x="7400" y="96200"/>
              <a:ext cx="9136500" cy="6957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938" name="Google Shape;938;p7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468325" y="168071"/>
              <a:ext cx="544600" cy="5446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939" name="Google Shape;939;p78"/>
            <p:cNvSpPr txBox="1"/>
            <p:nvPr/>
          </p:nvSpPr>
          <p:spPr>
            <a:xfrm>
              <a:off x="18500" y="151075"/>
              <a:ext cx="8784000" cy="617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4000" b="1">
                  <a:solidFill>
                    <a:schemeClr val="dk2"/>
                  </a:solidFill>
                  <a:latin typeface="Oswald"/>
                  <a:ea typeface="Oswald"/>
                  <a:cs typeface="Oswald"/>
                  <a:sym typeface="Oswald"/>
                </a:rPr>
                <a:t>Impacts - Operations to Research - Milton in GoM</a:t>
              </a:r>
              <a:endParaRPr sz="4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endParaRPr sz="4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940" name="Google Shape;940;p7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28</a:t>
            </a:fld>
            <a:endParaRPr/>
          </a:p>
        </p:txBody>
      </p:sp>
      <p:sp>
        <p:nvSpPr>
          <p:cNvPr id="941" name="Google Shape;941;p78"/>
          <p:cNvSpPr txBox="1"/>
          <p:nvPr/>
        </p:nvSpPr>
        <p:spPr>
          <a:xfrm>
            <a:off x="2852700" y="1002600"/>
            <a:ext cx="5834800" cy="27083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31789"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Milton tracked over warm Loop Current, but cooler Cyclonic Eddy &amp; West Florida Shelf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431789">
              <a:spcBef>
                <a:spcPts val="800"/>
              </a:spcBef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Milton intensified over warm features &amp; weakened over cold approaching landfall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431789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Milton’s cyclonic winds amplified the Cyclonic Eddy, followed by Loop Current Eddy Edison formation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2" name="Google Shape;942;p78"/>
          <p:cNvSpPr/>
          <p:nvPr/>
        </p:nvSpPr>
        <p:spPr>
          <a:xfrm>
            <a:off x="3036233" y="5139200"/>
            <a:ext cx="1098000" cy="548800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3" name="Google Shape;943;p78"/>
          <p:cNvSpPr/>
          <p:nvPr/>
        </p:nvSpPr>
        <p:spPr>
          <a:xfrm>
            <a:off x="7448333" y="5264351"/>
            <a:ext cx="1098000" cy="548800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4" name="Google Shape;944;p78"/>
          <p:cNvSpPr txBox="1"/>
          <p:nvPr/>
        </p:nvSpPr>
        <p:spPr>
          <a:xfrm>
            <a:off x="867167" y="3540885"/>
            <a:ext cx="12720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667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Before</a:t>
            </a:r>
            <a:endParaRPr sz="2667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5" name="Google Shape;945;p78"/>
          <p:cNvSpPr txBox="1"/>
          <p:nvPr/>
        </p:nvSpPr>
        <p:spPr>
          <a:xfrm>
            <a:off x="9609767" y="3520234"/>
            <a:ext cx="11448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667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After</a:t>
            </a:r>
            <a:endParaRPr sz="2667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46" name="Google Shape;946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767" y="4116101"/>
            <a:ext cx="2573333" cy="2746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4618" y="4116100"/>
            <a:ext cx="2573333" cy="2746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43500" y="3986223"/>
            <a:ext cx="2674632" cy="285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7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767" y="1007076"/>
            <a:ext cx="2573332" cy="255784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0" name="Google Shape;950;p7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16417" y="972588"/>
            <a:ext cx="2674632" cy="265852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51" name="Google Shape;951;p78"/>
          <p:cNvSpPr/>
          <p:nvPr/>
        </p:nvSpPr>
        <p:spPr>
          <a:xfrm rot="-1811085">
            <a:off x="9326333" y="5373059"/>
            <a:ext cx="943535" cy="585412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2" name="Google Shape;952;p78"/>
          <p:cNvSpPr/>
          <p:nvPr/>
        </p:nvSpPr>
        <p:spPr>
          <a:xfrm>
            <a:off x="437200" y="5688000"/>
            <a:ext cx="731600" cy="718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3" name="Google Shape;953;p78"/>
          <p:cNvSpPr/>
          <p:nvPr/>
        </p:nvSpPr>
        <p:spPr>
          <a:xfrm>
            <a:off x="5212400" y="5281600"/>
            <a:ext cx="883600" cy="718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4" name="Google Shape;954;p78"/>
          <p:cNvSpPr txBox="1"/>
          <p:nvPr/>
        </p:nvSpPr>
        <p:spPr>
          <a:xfrm>
            <a:off x="5279267" y="3512734"/>
            <a:ext cx="12720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667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During</a:t>
            </a:r>
            <a:endParaRPr sz="2667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16 at 10.52.54 AM.png">
            <a:extLst>
              <a:ext uri="{FF2B5EF4-FFF2-40B4-BE49-F238E27FC236}">
                <a16:creationId xmlns:a16="http://schemas.microsoft.com/office/drawing/2014/main" id="{817E563E-2445-2041-950A-05EAE2BD9A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76" y="0"/>
            <a:ext cx="2963115" cy="1851100"/>
          </a:xfrm>
          <a:prstGeom prst="rect">
            <a:avLst/>
          </a:prstGeom>
        </p:spPr>
      </p:pic>
      <p:pic>
        <p:nvPicPr>
          <p:cNvPr id="2" name="Picture 1" descr="Screen Shot 2015-06-16 at 10.51.03 AM.png">
            <a:extLst>
              <a:ext uri="{FF2B5EF4-FFF2-40B4-BE49-F238E27FC236}">
                <a16:creationId xmlns:a16="http://schemas.microsoft.com/office/drawing/2014/main" id="{B0EC8DEF-F5C4-804D-A5EE-ECA98A4A0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76" y="1851100"/>
            <a:ext cx="6754083" cy="3907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A80581-280E-8F49-B972-4752804BBB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67"/>
          <a:stretch/>
        </p:blipFill>
        <p:spPr>
          <a:xfrm>
            <a:off x="5507181" y="38100"/>
            <a:ext cx="2157298" cy="3264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4165C1-B269-F148-92C2-0019C42ED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315" y="38100"/>
            <a:ext cx="387445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5EC9BE-AD70-CD48-B345-FEA3A81C98C3}"/>
              </a:ext>
            </a:extLst>
          </p:cNvPr>
          <p:cNvSpPr txBox="1"/>
          <p:nvPr/>
        </p:nvSpPr>
        <p:spPr>
          <a:xfrm>
            <a:off x="148109" y="6151418"/>
            <a:ext cx="5924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1989 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120924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22dougclay.jpg">
            <a:extLst>
              <a:ext uri="{FF2B5EF4-FFF2-40B4-BE49-F238E27FC236}">
                <a16:creationId xmlns:a16="http://schemas.microsoft.com/office/drawing/2014/main" id="{3BCA76FD-AF78-5F4F-B865-1D52CCD7E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71" y="145502"/>
            <a:ext cx="8090066" cy="6067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17443D-ACB1-7342-94F6-214C471F3CA8}"/>
              </a:ext>
            </a:extLst>
          </p:cNvPr>
          <p:cNvSpPr txBox="1"/>
          <p:nvPr/>
        </p:nvSpPr>
        <p:spPr>
          <a:xfrm>
            <a:off x="8832273" y="145501"/>
            <a:ext cx="31588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Arial" charset="0"/>
              </a:rPr>
              <a:t>1999</a:t>
            </a:r>
          </a:p>
          <a:p>
            <a:pPr algn="ctr"/>
            <a:r>
              <a:rPr lang="en-US" sz="2400" dirty="0">
                <a:latin typeface="Arial" charset="0"/>
              </a:rPr>
              <a:t>First Slocum glider deployed at Sea</a:t>
            </a:r>
          </a:p>
          <a:p>
            <a:pPr algn="ctr"/>
            <a:endParaRPr lang="en-US" sz="2400" dirty="0">
              <a:latin typeface="Arial" charset="0"/>
            </a:endParaRPr>
          </a:p>
          <a:p>
            <a:pPr algn="ctr"/>
            <a:r>
              <a:rPr lang="en-US" sz="2400" dirty="0">
                <a:latin typeface="Arial" charset="0"/>
              </a:rPr>
              <a:t>At the Rutgers University Tuckerton Marine Field Station</a:t>
            </a:r>
          </a:p>
          <a:p>
            <a:pPr algn="ctr"/>
            <a:endParaRPr lang="en-US" sz="2400" dirty="0">
              <a:latin typeface="Arial" charset="0"/>
            </a:endParaRPr>
          </a:p>
          <a:p>
            <a:pPr algn="ctr"/>
            <a:r>
              <a:rPr lang="en-US" sz="2400" u="sng" dirty="0">
                <a:latin typeface="Arial" charset="0"/>
              </a:rPr>
              <a:t>October 28 2003</a:t>
            </a:r>
          </a:p>
          <a:p>
            <a:pPr algn="ctr"/>
            <a:r>
              <a:rPr lang="en-US" sz="2400" dirty="0">
                <a:latin typeface="Arial" charset="0"/>
              </a:rPr>
              <a:t>First Slocum Glider Cross-shelf mission</a:t>
            </a:r>
          </a:p>
          <a:p>
            <a:pPr algn="ctr"/>
            <a:r>
              <a:rPr lang="en-US" sz="2400" dirty="0">
                <a:latin typeface="Arial" charset="0"/>
              </a:rPr>
              <a:t>(Last year was 20</a:t>
            </a:r>
            <a:r>
              <a:rPr lang="en-US" sz="2400" baseline="30000" dirty="0">
                <a:latin typeface="Arial" charset="0"/>
              </a:rPr>
              <a:t>th</a:t>
            </a:r>
            <a:r>
              <a:rPr lang="en-US" sz="2400" dirty="0">
                <a:latin typeface="Arial" charset="0"/>
              </a:rPr>
              <a:t> Anniversary)!</a:t>
            </a:r>
          </a:p>
          <a:p>
            <a:pPr algn="ctr"/>
            <a:endParaRPr lang="en-US" sz="2400" dirty="0"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CC49C-6980-3B4C-8CD3-41B86B240B8D}"/>
              </a:ext>
            </a:extLst>
          </p:cNvPr>
          <p:cNvSpPr txBox="1"/>
          <p:nvPr/>
        </p:nvSpPr>
        <p:spPr>
          <a:xfrm>
            <a:off x="4478482" y="884165"/>
            <a:ext cx="315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Doug Webb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177DF753-A0AA-D245-822B-43822ABE8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583" y="6250421"/>
            <a:ext cx="2722417" cy="60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81CF1C-DB94-D64A-8FC5-418927F3C2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20420"/>
          <a:stretch/>
        </p:blipFill>
        <p:spPr>
          <a:xfrm>
            <a:off x="0" y="6210053"/>
            <a:ext cx="2440329" cy="68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07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E154170-AD6F-9144-B868-3438D6513C77}"/>
              </a:ext>
            </a:extLst>
          </p:cNvPr>
          <p:cNvGrpSpPr/>
          <p:nvPr/>
        </p:nvGrpSpPr>
        <p:grpSpPr>
          <a:xfrm>
            <a:off x="1160318" y="126124"/>
            <a:ext cx="9871364" cy="5985163"/>
            <a:chOff x="421395" y="3692121"/>
            <a:chExt cx="5197966" cy="2927519"/>
          </a:xfrm>
        </p:grpSpPr>
        <p:pic>
          <p:nvPicPr>
            <p:cNvPr id="2" name="Picture 1" descr="RU27_route1.png">
              <a:extLst>
                <a:ext uri="{FF2B5EF4-FFF2-40B4-BE49-F238E27FC236}">
                  <a16:creationId xmlns:a16="http://schemas.microsoft.com/office/drawing/2014/main" id="{42103AF3-6DCE-F143-B4BD-A3958956A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1395" y="4830396"/>
              <a:ext cx="5174517" cy="178924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" name="Picture 2" descr="11311464024_7f3304db29_b.jpg">
              <a:extLst>
                <a:ext uri="{FF2B5EF4-FFF2-40B4-BE49-F238E27FC236}">
                  <a16:creationId xmlns:a16="http://schemas.microsoft.com/office/drawing/2014/main" id="{0912AC0C-2AEB-E147-9AF3-3844110AE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4842" y="3692121"/>
              <a:ext cx="5174519" cy="1504357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CD488A0-EE13-2640-9A71-EF01C0549AAE}"/>
              </a:ext>
            </a:extLst>
          </p:cNvPr>
          <p:cNvSpPr txBox="1"/>
          <p:nvPr/>
        </p:nvSpPr>
        <p:spPr>
          <a:xfrm>
            <a:off x="4056375" y="6349681"/>
            <a:ext cx="40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rial" charset="0"/>
              </a:rPr>
              <a:t>2009</a:t>
            </a:r>
            <a:r>
              <a:rPr lang="en-US" sz="2400" dirty="0">
                <a:latin typeface="Arial" charset="0"/>
              </a:rPr>
              <a:t> First Atlantic Crossing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84B0E-A3F2-6946-8787-09B1AFCCD0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20420"/>
          <a:stretch/>
        </p:blipFill>
        <p:spPr>
          <a:xfrm>
            <a:off x="0" y="6273601"/>
            <a:ext cx="2071912" cy="584399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D956A6A8-251F-3B4F-BBCB-133C7CC3C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583" y="6250421"/>
            <a:ext cx="2722417" cy="60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114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A2E234D-2E91-6C4C-AA41-9F4827D61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5" t="9594" r="2486" b="8254"/>
          <a:stretch/>
        </p:blipFill>
        <p:spPr>
          <a:xfrm>
            <a:off x="142237" y="629090"/>
            <a:ext cx="11907525" cy="5880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655C6B-B28D-BA7D-CA05-7D61DEA50999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</a:rPr>
              <a:t>Rutgers Totals</a:t>
            </a:r>
            <a:r>
              <a:rPr lang="en-US" sz="2400" b="1" dirty="0"/>
              <a:t>: 709</a:t>
            </a:r>
            <a:r>
              <a:rPr lang="en-US" sz="2400" dirty="0"/>
              <a:t> Glider Deployments, 375,128 km (9x earth), 19,388 days (~53 years) at sea</a:t>
            </a:r>
          </a:p>
        </p:txBody>
      </p:sp>
    </p:spTree>
    <p:extLst>
      <p:ext uri="{BB962C8B-B14F-4D97-AF65-F5344CB8AC3E}">
        <p14:creationId xmlns:p14="http://schemas.microsoft.com/office/powerpoint/2010/main" val="583995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E159F0-4794-FB44-885A-BE623C4AF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04"/>
          <a:stretch/>
        </p:blipFill>
        <p:spPr>
          <a:xfrm>
            <a:off x="148388" y="762444"/>
            <a:ext cx="4572000" cy="2797936"/>
          </a:xfrm>
          <a:prstGeom prst="rect">
            <a:avLst/>
          </a:prstGeom>
        </p:spPr>
      </p:pic>
      <p:sp>
        <p:nvSpPr>
          <p:cNvPr id="8" name="Google Shape;138;p19">
            <a:extLst>
              <a:ext uri="{FF2B5EF4-FFF2-40B4-BE49-F238E27FC236}">
                <a16:creationId xmlns:a16="http://schemas.microsoft.com/office/drawing/2014/main" id="{4DE30CA5-F201-E741-93EF-3338E60F4C55}"/>
              </a:ext>
            </a:extLst>
          </p:cNvPr>
          <p:cNvSpPr/>
          <p:nvPr/>
        </p:nvSpPr>
        <p:spPr>
          <a:xfrm>
            <a:off x="0" y="0"/>
            <a:ext cx="12192000" cy="72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3000" b="1" dirty="0"/>
              <a:t>Slocum  Glider Science Sensors - Stretch, Stack, and 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9D7A0-989D-A145-BD6C-2A6C76C87D61}"/>
              </a:ext>
            </a:extLst>
          </p:cNvPr>
          <p:cNvSpPr txBox="1"/>
          <p:nvPr/>
        </p:nvSpPr>
        <p:spPr>
          <a:xfrm>
            <a:off x="2039156" y="1326523"/>
            <a:ext cx="95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Slocum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61C6F7-0DFF-D04B-BDBA-8CF740AD4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78" y="6257024"/>
            <a:ext cx="2630881" cy="58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2CF40F-00A9-C540-827B-00C20E5E0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404" y="6262629"/>
            <a:ext cx="2192259" cy="5953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53FCE71-F255-D04A-8849-5E47B37B2CB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039156" y="3396636"/>
            <a:ext cx="100044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" name="Picture 14" descr="sensor6">
            <a:extLst>
              <a:ext uri="{FF2B5EF4-FFF2-40B4-BE49-F238E27FC236}">
                <a16:creationId xmlns:a16="http://schemas.microsoft.com/office/drawing/2014/main" id="{8559C291-EB0B-5842-AD54-F60426BE7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3" b="13297"/>
          <a:stretch>
            <a:fillRect/>
          </a:stretch>
        </p:blipFill>
        <p:spPr bwMode="auto">
          <a:xfrm>
            <a:off x="4798196" y="736979"/>
            <a:ext cx="2243188" cy="146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sensor1">
            <a:extLst>
              <a:ext uri="{FF2B5EF4-FFF2-40B4-BE49-F238E27FC236}">
                <a16:creationId xmlns:a16="http://schemas.microsoft.com/office/drawing/2014/main" id="{CE6A68A8-B2DB-0C4A-AA85-964C5FD4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351" y="766192"/>
            <a:ext cx="539432" cy="151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7D14CE-86E2-1947-86D2-C7BD2F5EB0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44" r="6252"/>
          <a:stretch/>
        </p:blipFill>
        <p:spPr>
          <a:xfrm>
            <a:off x="7686468" y="780342"/>
            <a:ext cx="2058625" cy="1439497"/>
          </a:xfrm>
          <a:prstGeom prst="rect">
            <a:avLst/>
          </a:prstGeom>
        </p:spPr>
      </p:pic>
      <p:pic>
        <p:nvPicPr>
          <p:cNvPr id="23" name="Picture 14" descr="glider_sensor_on_picture">
            <a:extLst>
              <a:ext uri="{FF2B5EF4-FFF2-40B4-BE49-F238E27FC236}">
                <a16:creationId xmlns:a16="http://schemas.microsoft.com/office/drawing/2014/main" id="{9233D3D4-18B4-2C41-BEA0-AEA83B296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40" y="4901360"/>
            <a:ext cx="1619534" cy="190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Image result for glider microstructure">
            <a:extLst>
              <a:ext uri="{FF2B5EF4-FFF2-40B4-BE49-F238E27FC236}">
                <a16:creationId xmlns:a16="http://schemas.microsoft.com/office/drawing/2014/main" id="{38D37B24-554B-8F42-862D-34586E35C2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1" b="21427"/>
          <a:stretch/>
        </p:blipFill>
        <p:spPr bwMode="auto">
          <a:xfrm>
            <a:off x="672505" y="3592726"/>
            <a:ext cx="3355467" cy="121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MG_0810.JPG">
            <a:extLst>
              <a:ext uri="{FF2B5EF4-FFF2-40B4-BE49-F238E27FC236}">
                <a16:creationId xmlns:a16="http://schemas.microsoft.com/office/drawing/2014/main" id="{FFE23EBD-AD64-6A4A-8788-AA33AD7E73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27" y="3449052"/>
            <a:ext cx="1623599" cy="121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S:\public\photos\cj new photos\DSC_7769crop.JPG">
            <a:extLst>
              <a:ext uri="{FF2B5EF4-FFF2-40B4-BE49-F238E27FC236}">
                <a16:creationId xmlns:a16="http://schemas.microsoft.com/office/drawing/2014/main" id="{86E9E5C8-F068-0D44-8ABD-AFB1A4551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79852" y="3855547"/>
            <a:ext cx="1338263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78AF1F1-7E24-FE44-9FE5-4E9D70078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54387" y="2419500"/>
            <a:ext cx="216665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DCF4C978-0B20-0649-8012-3E0F24315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554905" y="5254406"/>
            <a:ext cx="1113095" cy="158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 descr="S:\public\photos\cj new photos\DSC_7781.JPG">
            <a:extLst>
              <a:ext uri="{FF2B5EF4-FFF2-40B4-BE49-F238E27FC236}">
                <a16:creationId xmlns:a16="http://schemas.microsoft.com/office/drawing/2014/main" id="{02432E3E-D270-6F4C-8709-5687AB082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850678" y="2427514"/>
            <a:ext cx="7667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6">
            <a:extLst>
              <a:ext uri="{FF2B5EF4-FFF2-40B4-BE49-F238E27FC236}">
                <a16:creationId xmlns:a16="http://schemas.microsoft.com/office/drawing/2014/main" id="{793B910B-AD4C-E544-AF20-738EE7254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6989" y="5129045"/>
            <a:ext cx="251460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7" descr="C:\Users\cdecollibus\Pictures\Vemco\IMG_20120713_075719 (1).jpg">
            <a:extLst>
              <a:ext uri="{FF2B5EF4-FFF2-40B4-BE49-F238E27FC236}">
                <a16:creationId xmlns:a16="http://schemas.microsoft.com/office/drawing/2014/main" id="{0711F2CD-34A4-8949-9B70-EA7C6367C6AF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858374" y="723153"/>
            <a:ext cx="21891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8" descr="C:\Users\cdecollibus\Pictures\RINKO II\IMG_20130408_160848.jpg">
            <a:extLst>
              <a:ext uri="{FF2B5EF4-FFF2-40B4-BE49-F238E27FC236}">
                <a16:creationId xmlns:a16="http://schemas.microsoft.com/office/drawing/2014/main" id="{171A12A0-8AA0-4E40-9137-3567E70BEBE2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702105" y="5144409"/>
            <a:ext cx="1498325" cy="149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9">
            <a:extLst>
              <a:ext uri="{FF2B5EF4-FFF2-40B4-BE49-F238E27FC236}">
                <a16:creationId xmlns:a16="http://schemas.microsoft.com/office/drawing/2014/main" id="{9614DC0A-CDF8-124E-8B91-75A0622E1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138109" y="48768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E319FB54-E84A-4C4F-9A49-AD3B02059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546900" y="4960161"/>
            <a:ext cx="1752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S:\public\DeCollibus, Chris\Pictures\Sensors\PAr\IMG_20110922_170408.jpg">
            <a:extLst>
              <a:ext uri="{FF2B5EF4-FFF2-40B4-BE49-F238E27FC236}">
                <a16:creationId xmlns:a16="http://schemas.microsoft.com/office/drawing/2014/main" id="{73544BE9-958B-DB43-97D2-19CCCCE37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74103" y="3404624"/>
            <a:ext cx="2133600" cy="1593615"/>
          </a:xfrm>
          <a:prstGeom prst="rect">
            <a:avLst/>
          </a:prstGeom>
          <a:noFill/>
          <a:scene3d>
            <a:camera prst="orthographicFront">
              <a:rot lat="0" lon="900000" rev="0"/>
            </a:camera>
            <a:lightRig rig="threePt" dir="t"/>
          </a:scene3d>
        </p:spPr>
      </p:pic>
      <p:pic>
        <p:nvPicPr>
          <p:cNvPr id="35" name="Picture 3" descr="S:\public\DeCollibus, Chris\Pictures\Sensors\PAr\QSP2155_EXTERNAL_LABEL.JPG">
            <a:extLst>
              <a:ext uri="{FF2B5EF4-FFF2-40B4-BE49-F238E27FC236}">
                <a16:creationId xmlns:a16="http://schemas.microsoft.com/office/drawing/2014/main" id="{64558C1B-3DED-0844-BA74-8733CAE39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795524" y="2268780"/>
            <a:ext cx="8334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DFC3718B-0D4D-B946-BFFC-7B694CAB9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0657980" y="240365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4" descr="C:\Users\cjones\AppData\Local\Microsoft\Windows\Temporary Internet Files\Content.Outlook\9YARGN7E\photo (23).JPG">
            <a:extLst>
              <a:ext uri="{FF2B5EF4-FFF2-40B4-BE49-F238E27FC236}">
                <a16:creationId xmlns:a16="http://schemas.microsoft.com/office/drawing/2014/main" id="{2D988B04-23B0-B947-8B2C-2CAA653FC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789138" y="2268986"/>
            <a:ext cx="1600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">
            <a:extLst>
              <a:ext uri="{FF2B5EF4-FFF2-40B4-BE49-F238E27FC236}">
                <a16:creationId xmlns:a16="http://schemas.microsoft.com/office/drawing/2014/main" id="{98BC54CF-19F5-8D40-8013-46A7DD702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784268" y="4240376"/>
            <a:ext cx="111283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">
            <a:extLst>
              <a:ext uri="{FF2B5EF4-FFF2-40B4-BE49-F238E27FC236}">
                <a16:creationId xmlns:a16="http://schemas.microsoft.com/office/drawing/2014/main" id="{7C5DEAEA-DC1E-AE40-8EAB-A63564091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509709" y="4756163"/>
            <a:ext cx="118586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1654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ABOUT - Hefring Engineering">
            <a:extLst>
              <a:ext uri="{FF2B5EF4-FFF2-40B4-BE49-F238E27FC236}">
                <a16:creationId xmlns:a16="http://schemas.microsoft.com/office/drawing/2014/main" id="{D3FA375B-AB51-7E73-316D-51DAA32E2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" r="-2" b="-2"/>
          <a:stretch/>
        </p:blipFill>
        <p:spPr bwMode="auto">
          <a:xfrm>
            <a:off x="198739" y="171717"/>
            <a:ext cx="5804105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pray Glider - Woods Hole Oceanographic Institution">
            <a:extLst>
              <a:ext uri="{FF2B5EF4-FFF2-40B4-BE49-F238E27FC236}">
                <a16:creationId xmlns:a16="http://schemas.microsoft.com/office/drawing/2014/main" id="{065EF7E2-FC6E-CE89-0F32-E7BC5BABF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543"/>
          <a:stretch/>
        </p:blipFill>
        <p:spPr bwMode="auto">
          <a:xfrm>
            <a:off x="198739" y="3510858"/>
            <a:ext cx="5804105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342;g11613f633a4_0_493">
            <a:extLst>
              <a:ext uri="{FF2B5EF4-FFF2-40B4-BE49-F238E27FC236}">
                <a16:creationId xmlns:a16="http://schemas.microsoft.com/office/drawing/2014/main" id="{5D09DB03-C239-DEE6-4F3F-F0E3CD5CF247}"/>
              </a:ext>
            </a:extLst>
          </p:cNvPr>
          <p:cNvPicPr preferRelativeResize="0"/>
          <p:nvPr/>
        </p:nvPicPr>
        <p:blipFill rotWithShape="1">
          <a:blip r:embed="rId4"/>
          <a:srcRect t="24518" r="2" b="16258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D1CDF0-7B19-EB5E-EE27-7B873137F251}"/>
              </a:ext>
            </a:extLst>
          </p:cNvPr>
          <p:cNvSpPr txBox="1"/>
          <p:nvPr/>
        </p:nvSpPr>
        <p:spPr>
          <a:xfrm>
            <a:off x="333631" y="284205"/>
            <a:ext cx="148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Oceanscout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C5DB07-4A56-E9F3-CFE3-0D9DE324F970}"/>
              </a:ext>
            </a:extLst>
          </p:cNvPr>
          <p:cNvSpPr txBox="1"/>
          <p:nvPr/>
        </p:nvSpPr>
        <p:spPr>
          <a:xfrm>
            <a:off x="198739" y="3514977"/>
            <a:ext cx="148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Spray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CDE66ACD-02CB-DFD3-C4DE-1473E6F9E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5" b="10106"/>
          <a:stretch/>
        </p:blipFill>
        <p:spPr bwMode="auto">
          <a:xfrm>
            <a:off x="6200059" y="171718"/>
            <a:ext cx="5793196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299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mab110826d_irenw.jpg">
            <a:extLst>
              <a:ext uri="{FF2B5EF4-FFF2-40B4-BE49-F238E27FC236}">
                <a16:creationId xmlns:a16="http://schemas.microsoft.com/office/drawing/2014/main" id="{694D38AC-FA64-E94C-B4D2-B95A52EFF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23296"/>
            <a:ext cx="10058400" cy="684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1.tiff">
            <a:extLst>
              <a:ext uri="{FF2B5EF4-FFF2-40B4-BE49-F238E27FC236}">
                <a16:creationId xmlns:a16="http://schemas.microsoft.com/office/drawing/2014/main" id="{02A445EE-4EA9-DE41-83CF-1A255DF204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147" y="3367053"/>
            <a:ext cx="3875854" cy="276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44CC43-792C-5844-96A1-44F89F9C3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766" y="6259169"/>
            <a:ext cx="5659536" cy="598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06D5A-81FE-A341-93E4-253B9B3E4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8248651" y="1763289"/>
            <a:ext cx="3945610" cy="15834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680538-552C-0D46-8014-BB0258AF5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8651" y="23295"/>
            <a:ext cx="3943350" cy="16927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/>
            <a:r>
              <a:rPr lang="en-US" b="1" dirty="0">
                <a:solidFill>
                  <a:srgbClr val="000000"/>
                </a:solidFill>
              </a:rPr>
              <a:t>Hurricane Irene</a:t>
            </a:r>
          </a:p>
          <a:p>
            <a:pPr algn="ctr" defTabSz="457200"/>
            <a:r>
              <a:rPr lang="en-US" dirty="0">
                <a:solidFill>
                  <a:srgbClr val="000000"/>
                </a:solidFill>
              </a:rPr>
              <a:t>August 28, 2011</a:t>
            </a:r>
          </a:p>
          <a:p>
            <a:pPr algn="ctr" defTabSz="457200"/>
            <a:endParaRPr lang="en-US" sz="800" dirty="0">
              <a:solidFill>
                <a:srgbClr val="000000"/>
              </a:solidFill>
            </a:endParaRPr>
          </a:p>
          <a:p>
            <a:pPr algn="ctr" defTabSz="45720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/>
            <a:r>
              <a:rPr lang="en-US" dirty="0">
                <a:solidFill>
                  <a:srgbClr val="000000"/>
                </a:solidFill>
              </a:rPr>
              <a:t>&gt;$16 Billion.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A2D9FA-F596-014C-9303-8300EF1828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20420"/>
          <a:stretch/>
        </p:blipFill>
        <p:spPr>
          <a:xfrm>
            <a:off x="0" y="6300952"/>
            <a:ext cx="1926771" cy="5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34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16605</TotalTime>
  <Words>964</Words>
  <Application>Microsoft Macintosh PowerPoint</Application>
  <PresentationFormat>Widescreen</PresentationFormat>
  <Paragraphs>218</Paragraphs>
  <Slides>28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foundation-sans-bold</vt:lpstr>
      <vt:lpstr>Oswald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Remain: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Travis Miles</dc:creator>
  <cp:lastModifiedBy>Travis Miles</cp:lastModifiedBy>
  <cp:revision>13</cp:revision>
  <dcterms:created xsi:type="dcterms:W3CDTF">2023-10-31T16:05:06Z</dcterms:created>
  <dcterms:modified xsi:type="dcterms:W3CDTF">2024-12-04T14:51:05Z</dcterms:modified>
</cp:coreProperties>
</file>