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"/>
  </p:notesMasterIdLst>
  <p:sldIdLst>
    <p:sldId id="257" r:id="rId2"/>
  </p:sldIdLst>
  <p:sldSz cx="32918400" cy="3657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4FF8"/>
    <a:srgbClr val="F37738"/>
    <a:srgbClr val="0000FF"/>
    <a:srgbClr val="1B2566"/>
    <a:srgbClr val="4745A0"/>
    <a:srgbClr val="8D90D0"/>
    <a:srgbClr val="008001"/>
    <a:srgbClr val="6C0905"/>
    <a:srgbClr val="A8171E"/>
    <a:srgbClr val="D966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85578"/>
  </p:normalViewPr>
  <p:slideViewPr>
    <p:cSldViewPr snapToGrid="0">
      <p:cViewPr>
        <p:scale>
          <a:sx n="20" d="100"/>
          <a:sy n="20" d="100"/>
        </p:scale>
        <p:origin x="2160" y="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D3EF7-1ED2-1E47-8A82-136A4C04D81C}" type="datetimeFigureOut">
              <a:rPr lang="en-US" smtClean="0"/>
              <a:t>10/7/24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41525" y="1143000"/>
            <a:ext cx="27749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0C338-B800-BC43-BD10-2160D1085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399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1pPr>
    <a:lvl2pPr marL="1843430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2pPr>
    <a:lvl3pPr marL="3686861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3pPr>
    <a:lvl4pPr marL="5530291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4pPr>
    <a:lvl5pPr marL="737372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5pPr>
    <a:lvl6pPr marL="921715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6pPr>
    <a:lvl7pPr marL="11060582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7pPr>
    <a:lvl8pPr marL="12904013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8pPr>
    <a:lvl9pPr marL="14747443" algn="l" defTabSz="3686861" rtl="0" eaLnBrk="1" latinLnBrk="0" hangingPunct="1">
      <a:defRPr sz="483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041525" y="1143000"/>
            <a:ext cx="277495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10C338-B800-BC43-BD10-2160D1085F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863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5985936"/>
            <a:ext cx="27980640" cy="12733867"/>
          </a:xfrm>
        </p:spPr>
        <p:txBody>
          <a:bodyPr anchor="b"/>
          <a:lstStyle>
            <a:lvl1pPr algn="ctr">
              <a:defRPr sz="21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19210869"/>
            <a:ext cx="24688800" cy="8830731"/>
          </a:xfrm>
        </p:spPr>
        <p:txBody>
          <a:bodyPr/>
          <a:lstStyle>
            <a:lvl1pPr marL="0" indent="0" algn="ctr">
              <a:buNone/>
              <a:defRPr sz="8640"/>
            </a:lvl1pPr>
            <a:lvl2pPr marL="1645920" indent="0" algn="ctr">
              <a:buNone/>
              <a:defRPr sz="7200"/>
            </a:lvl2pPr>
            <a:lvl3pPr marL="3291840" indent="0" algn="ctr">
              <a:buNone/>
              <a:defRPr sz="6480"/>
            </a:lvl3pPr>
            <a:lvl4pPr marL="4937760" indent="0" algn="ctr">
              <a:buNone/>
              <a:defRPr sz="5760"/>
            </a:lvl4pPr>
            <a:lvl5pPr marL="6583680" indent="0" algn="ctr">
              <a:buNone/>
              <a:defRPr sz="5760"/>
            </a:lvl5pPr>
            <a:lvl6pPr marL="8229600" indent="0" algn="ctr">
              <a:buNone/>
              <a:defRPr sz="5760"/>
            </a:lvl6pPr>
            <a:lvl7pPr marL="9875520" indent="0" algn="ctr">
              <a:buNone/>
              <a:defRPr sz="5760"/>
            </a:lvl7pPr>
            <a:lvl8pPr marL="11521440" indent="0" algn="ctr">
              <a:buNone/>
              <a:defRPr sz="5760"/>
            </a:lvl8pPr>
            <a:lvl9pPr marL="13167360" indent="0" algn="ctr">
              <a:buNone/>
              <a:defRPr sz="5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907F4-01A3-2E47-9729-B2A035EF1FA0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593A1-7A1E-A64B-903E-B0E443929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208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907F4-01A3-2E47-9729-B2A035EF1FA0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593A1-7A1E-A64B-903E-B0E443929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3328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557232" y="1947333"/>
            <a:ext cx="7098030" cy="309964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63142" y="1947333"/>
            <a:ext cx="20882610" cy="3099646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907F4-01A3-2E47-9729-B2A035EF1FA0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593A1-7A1E-A64B-903E-B0E443929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78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907F4-01A3-2E47-9729-B2A035EF1FA0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593A1-7A1E-A64B-903E-B0E443929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434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997" y="9118611"/>
            <a:ext cx="28392120" cy="15214597"/>
          </a:xfrm>
        </p:spPr>
        <p:txBody>
          <a:bodyPr anchor="b"/>
          <a:lstStyle>
            <a:lvl1pPr>
              <a:defRPr sz="21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45997" y="24477144"/>
            <a:ext cx="28392120" cy="8000997"/>
          </a:xfrm>
        </p:spPr>
        <p:txBody>
          <a:bodyPr/>
          <a:lstStyle>
            <a:lvl1pPr marL="0" indent="0">
              <a:buNone/>
              <a:defRPr sz="8640">
                <a:solidFill>
                  <a:schemeClr val="tx1">
                    <a:tint val="82000"/>
                  </a:schemeClr>
                </a:solidFill>
              </a:defRPr>
            </a:lvl1pPr>
            <a:lvl2pPr marL="1645920" indent="0">
              <a:buNone/>
              <a:defRPr sz="7200">
                <a:solidFill>
                  <a:schemeClr val="tx1">
                    <a:tint val="82000"/>
                  </a:schemeClr>
                </a:solidFill>
              </a:defRPr>
            </a:lvl2pPr>
            <a:lvl3pPr marL="3291840" indent="0">
              <a:buNone/>
              <a:defRPr sz="6480">
                <a:solidFill>
                  <a:schemeClr val="tx1">
                    <a:tint val="82000"/>
                  </a:schemeClr>
                </a:solidFill>
              </a:defRPr>
            </a:lvl3pPr>
            <a:lvl4pPr marL="493776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4pPr>
            <a:lvl5pPr marL="658368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5pPr>
            <a:lvl6pPr marL="822960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6pPr>
            <a:lvl7pPr marL="987552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7pPr>
            <a:lvl8pPr marL="1152144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8pPr>
            <a:lvl9pPr marL="1316736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907F4-01A3-2E47-9729-B2A035EF1FA0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593A1-7A1E-A64B-903E-B0E443929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6237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3140" y="9736667"/>
            <a:ext cx="13990320" cy="232071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664940" y="9736667"/>
            <a:ext cx="13990320" cy="232071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907F4-01A3-2E47-9729-B2A035EF1FA0}" type="datetimeFigureOut">
              <a:rPr lang="en-US" smtClean="0"/>
              <a:t>10/7/24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593A1-7A1E-A64B-903E-B0E443929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57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947341"/>
            <a:ext cx="28392120" cy="70696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7431" y="8966203"/>
            <a:ext cx="13926024" cy="4394197"/>
          </a:xfrm>
        </p:spPr>
        <p:txBody>
          <a:bodyPr anchor="b"/>
          <a:lstStyle>
            <a:lvl1pPr marL="0" indent="0">
              <a:buNone/>
              <a:defRPr sz="8640" b="1"/>
            </a:lvl1pPr>
            <a:lvl2pPr marL="1645920" indent="0">
              <a:buNone/>
              <a:defRPr sz="7200" b="1"/>
            </a:lvl2pPr>
            <a:lvl3pPr marL="3291840" indent="0">
              <a:buNone/>
              <a:defRPr sz="6480" b="1"/>
            </a:lvl3pPr>
            <a:lvl4pPr marL="4937760" indent="0">
              <a:buNone/>
              <a:defRPr sz="5760" b="1"/>
            </a:lvl4pPr>
            <a:lvl5pPr marL="6583680" indent="0">
              <a:buNone/>
              <a:defRPr sz="5760" b="1"/>
            </a:lvl5pPr>
            <a:lvl6pPr marL="8229600" indent="0">
              <a:buNone/>
              <a:defRPr sz="5760" b="1"/>
            </a:lvl6pPr>
            <a:lvl7pPr marL="9875520" indent="0">
              <a:buNone/>
              <a:defRPr sz="5760" b="1"/>
            </a:lvl7pPr>
            <a:lvl8pPr marL="11521440" indent="0">
              <a:buNone/>
              <a:defRPr sz="5760" b="1"/>
            </a:lvl8pPr>
            <a:lvl9pPr marL="13167360" indent="0">
              <a:buNone/>
              <a:defRPr sz="5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67431" y="13360400"/>
            <a:ext cx="13926024" cy="196511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664942" y="8966203"/>
            <a:ext cx="13994608" cy="4394197"/>
          </a:xfrm>
        </p:spPr>
        <p:txBody>
          <a:bodyPr anchor="b"/>
          <a:lstStyle>
            <a:lvl1pPr marL="0" indent="0">
              <a:buNone/>
              <a:defRPr sz="8640" b="1"/>
            </a:lvl1pPr>
            <a:lvl2pPr marL="1645920" indent="0">
              <a:buNone/>
              <a:defRPr sz="7200" b="1"/>
            </a:lvl2pPr>
            <a:lvl3pPr marL="3291840" indent="0">
              <a:buNone/>
              <a:defRPr sz="6480" b="1"/>
            </a:lvl3pPr>
            <a:lvl4pPr marL="4937760" indent="0">
              <a:buNone/>
              <a:defRPr sz="5760" b="1"/>
            </a:lvl4pPr>
            <a:lvl5pPr marL="6583680" indent="0">
              <a:buNone/>
              <a:defRPr sz="5760" b="1"/>
            </a:lvl5pPr>
            <a:lvl6pPr marL="8229600" indent="0">
              <a:buNone/>
              <a:defRPr sz="5760" b="1"/>
            </a:lvl6pPr>
            <a:lvl7pPr marL="9875520" indent="0">
              <a:buNone/>
              <a:defRPr sz="5760" b="1"/>
            </a:lvl7pPr>
            <a:lvl8pPr marL="11521440" indent="0">
              <a:buNone/>
              <a:defRPr sz="5760" b="1"/>
            </a:lvl8pPr>
            <a:lvl9pPr marL="13167360" indent="0">
              <a:buNone/>
              <a:defRPr sz="5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664942" y="13360400"/>
            <a:ext cx="13994608" cy="196511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907F4-01A3-2E47-9729-B2A035EF1FA0}" type="datetimeFigureOut">
              <a:rPr lang="en-US" smtClean="0"/>
              <a:t>10/7/24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593A1-7A1E-A64B-903E-B0E443929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1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907F4-01A3-2E47-9729-B2A035EF1FA0}" type="datetimeFigureOut">
              <a:rPr lang="en-US" smtClean="0"/>
              <a:t>10/7/24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593A1-7A1E-A64B-903E-B0E443929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320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907F4-01A3-2E47-9729-B2A035EF1FA0}" type="datetimeFigureOut">
              <a:rPr lang="en-US" smtClean="0"/>
              <a:t>10/7/24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593A1-7A1E-A64B-903E-B0E443929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18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2438400"/>
            <a:ext cx="10617041" cy="8534400"/>
          </a:xfrm>
        </p:spPr>
        <p:txBody>
          <a:bodyPr anchor="b"/>
          <a:lstStyle>
            <a:lvl1pPr>
              <a:defRPr sz="11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94608" y="5266274"/>
            <a:ext cx="16664940" cy="25992667"/>
          </a:xfrm>
        </p:spPr>
        <p:txBody>
          <a:bodyPr/>
          <a:lstStyle>
            <a:lvl1pPr>
              <a:defRPr sz="11520"/>
            </a:lvl1pPr>
            <a:lvl2pPr>
              <a:defRPr sz="10080"/>
            </a:lvl2pPr>
            <a:lvl3pPr>
              <a:defRPr sz="8640"/>
            </a:lvl3pPr>
            <a:lvl4pPr>
              <a:defRPr sz="7200"/>
            </a:lvl4pPr>
            <a:lvl5pPr>
              <a:defRPr sz="7200"/>
            </a:lvl5pPr>
            <a:lvl6pPr>
              <a:defRPr sz="7200"/>
            </a:lvl6pPr>
            <a:lvl7pPr>
              <a:defRPr sz="7200"/>
            </a:lvl7pPr>
            <a:lvl8pPr>
              <a:defRPr sz="7200"/>
            </a:lvl8pPr>
            <a:lvl9pPr>
              <a:defRPr sz="7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10972800"/>
            <a:ext cx="10617041" cy="20328469"/>
          </a:xfrm>
        </p:spPr>
        <p:txBody>
          <a:bodyPr/>
          <a:lstStyle>
            <a:lvl1pPr marL="0" indent="0">
              <a:buNone/>
              <a:defRPr sz="5760"/>
            </a:lvl1pPr>
            <a:lvl2pPr marL="1645920" indent="0">
              <a:buNone/>
              <a:defRPr sz="5040"/>
            </a:lvl2pPr>
            <a:lvl3pPr marL="3291840" indent="0">
              <a:buNone/>
              <a:defRPr sz="4320"/>
            </a:lvl3pPr>
            <a:lvl4pPr marL="4937760" indent="0">
              <a:buNone/>
              <a:defRPr sz="3600"/>
            </a:lvl4pPr>
            <a:lvl5pPr marL="6583680" indent="0">
              <a:buNone/>
              <a:defRPr sz="3600"/>
            </a:lvl5pPr>
            <a:lvl6pPr marL="8229600" indent="0">
              <a:buNone/>
              <a:defRPr sz="3600"/>
            </a:lvl6pPr>
            <a:lvl7pPr marL="9875520" indent="0">
              <a:buNone/>
              <a:defRPr sz="3600"/>
            </a:lvl7pPr>
            <a:lvl8pPr marL="11521440" indent="0">
              <a:buNone/>
              <a:defRPr sz="3600"/>
            </a:lvl8pPr>
            <a:lvl9pPr marL="13167360" indent="0">
              <a:buNone/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907F4-01A3-2E47-9729-B2A035EF1FA0}" type="datetimeFigureOut">
              <a:rPr lang="en-US" smtClean="0"/>
              <a:t>10/7/24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593A1-7A1E-A64B-903E-B0E443929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205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2438400"/>
            <a:ext cx="10617041" cy="8534400"/>
          </a:xfrm>
        </p:spPr>
        <p:txBody>
          <a:bodyPr anchor="b"/>
          <a:lstStyle>
            <a:lvl1pPr>
              <a:defRPr sz="11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994608" y="5266274"/>
            <a:ext cx="16664940" cy="25992667"/>
          </a:xfrm>
        </p:spPr>
        <p:txBody>
          <a:bodyPr anchor="t"/>
          <a:lstStyle>
            <a:lvl1pPr marL="0" indent="0">
              <a:buNone/>
              <a:defRPr sz="11520"/>
            </a:lvl1pPr>
            <a:lvl2pPr marL="1645920" indent="0">
              <a:buNone/>
              <a:defRPr sz="10080"/>
            </a:lvl2pPr>
            <a:lvl3pPr marL="3291840" indent="0">
              <a:buNone/>
              <a:defRPr sz="8640"/>
            </a:lvl3pPr>
            <a:lvl4pPr marL="4937760" indent="0">
              <a:buNone/>
              <a:defRPr sz="7200"/>
            </a:lvl4pPr>
            <a:lvl5pPr marL="6583680" indent="0">
              <a:buNone/>
              <a:defRPr sz="7200"/>
            </a:lvl5pPr>
            <a:lvl6pPr marL="8229600" indent="0">
              <a:buNone/>
              <a:defRPr sz="7200"/>
            </a:lvl6pPr>
            <a:lvl7pPr marL="9875520" indent="0">
              <a:buNone/>
              <a:defRPr sz="7200"/>
            </a:lvl7pPr>
            <a:lvl8pPr marL="11521440" indent="0">
              <a:buNone/>
              <a:defRPr sz="7200"/>
            </a:lvl8pPr>
            <a:lvl9pPr marL="13167360" indent="0">
              <a:buNone/>
              <a:defRPr sz="7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10972800"/>
            <a:ext cx="10617041" cy="20328469"/>
          </a:xfrm>
        </p:spPr>
        <p:txBody>
          <a:bodyPr/>
          <a:lstStyle>
            <a:lvl1pPr marL="0" indent="0">
              <a:buNone/>
              <a:defRPr sz="5760"/>
            </a:lvl1pPr>
            <a:lvl2pPr marL="1645920" indent="0">
              <a:buNone/>
              <a:defRPr sz="5040"/>
            </a:lvl2pPr>
            <a:lvl3pPr marL="3291840" indent="0">
              <a:buNone/>
              <a:defRPr sz="4320"/>
            </a:lvl3pPr>
            <a:lvl4pPr marL="4937760" indent="0">
              <a:buNone/>
              <a:defRPr sz="3600"/>
            </a:lvl4pPr>
            <a:lvl5pPr marL="6583680" indent="0">
              <a:buNone/>
              <a:defRPr sz="3600"/>
            </a:lvl5pPr>
            <a:lvl6pPr marL="8229600" indent="0">
              <a:buNone/>
              <a:defRPr sz="3600"/>
            </a:lvl6pPr>
            <a:lvl7pPr marL="9875520" indent="0">
              <a:buNone/>
              <a:defRPr sz="3600"/>
            </a:lvl7pPr>
            <a:lvl8pPr marL="11521440" indent="0">
              <a:buNone/>
              <a:defRPr sz="3600"/>
            </a:lvl8pPr>
            <a:lvl9pPr marL="13167360" indent="0">
              <a:buNone/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907F4-01A3-2E47-9729-B2A035EF1FA0}" type="datetimeFigureOut">
              <a:rPr lang="en-US" smtClean="0"/>
              <a:t>10/7/24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593A1-7A1E-A64B-903E-B0E443929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41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63140" y="1947341"/>
            <a:ext cx="28392120" cy="7069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3140" y="9736667"/>
            <a:ext cx="28392120" cy="23207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63140" y="33900542"/>
            <a:ext cx="7406640" cy="19473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5907F4-01A3-2E47-9729-B2A035EF1FA0}" type="datetimeFigureOut">
              <a:rPr lang="en-US" smtClean="0"/>
              <a:t>10/7/24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04220" y="33900542"/>
            <a:ext cx="11109960" cy="19473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48620" y="33900542"/>
            <a:ext cx="7406640" cy="19473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32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D593A1-7A1E-A64B-903E-B0E4439292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595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3291840" rtl="0" eaLnBrk="1" latinLnBrk="0" hangingPunct="1">
        <a:lnSpc>
          <a:spcPct val="90000"/>
        </a:lnSpc>
        <a:spcBef>
          <a:spcPct val="0"/>
        </a:spcBef>
        <a:buNone/>
        <a:defRPr sz="15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22960" indent="-822960" algn="l" defTabSz="3291840" rtl="0" eaLnBrk="1" latinLnBrk="0" hangingPunct="1">
        <a:lnSpc>
          <a:spcPct val="90000"/>
        </a:lnSpc>
        <a:spcBef>
          <a:spcPts val="3600"/>
        </a:spcBef>
        <a:buFont typeface="Arial" panose="020B0604020202020204" pitchFamily="34" charset="0"/>
        <a:buChar char="•"/>
        <a:defRPr sz="10080" kern="1200">
          <a:solidFill>
            <a:schemeClr val="tx1"/>
          </a:solidFill>
          <a:latin typeface="+mn-lt"/>
          <a:ea typeface="+mn-ea"/>
          <a:cs typeface="+mn-cs"/>
        </a:defRPr>
      </a:lvl1pPr>
      <a:lvl2pPr marL="246888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8640" kern="1200">
          <a:solidFill>
            <a:schemeClr val="tx1"/>
          </a:solidFill>
          <a:latin typeface="+mn-lt"/>
          <a:ea typeface="+mn-ea"/>
          <a:cs typeface="+mn-cs"/>
        </a:defRPr>
      </a:lvl2pPr>
      <a:lvl3pPr marL="411480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76072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4pPr>
      <a:lvl5pPr marL="740664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5pPr>
      <a:lvl6pPr marL="905256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6pPr>
      <a:lvl7pPr marL="1069848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7pPr>
      <a:lvl8pPr marL="1234440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8pPr>
      <a:lvl9pPr marL="13990320" indent="-822960" algn="l" defTabSz="329184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64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2pPr>
      <a:lvl3pPr marL="329184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3pPr>
      <a:lvl4pPr marL="493776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5pPr>
      <a:lvl6pPr marL="822960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6pPr>
      <a:lvl7pPr marL="987552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7pPr>
      <a:lvl8pPr marL="1152144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8pPr>
      <a:lvl9pPr marL="13167360" algn="l" defTabSz="3291840" rtl="0" eaLnBrk="1" latinLnBrk="0" hangingPunct="1">
        <a:defRPr sz="64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24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10" Type="http://schemas.openxmlformats.org/officeDocument/2006/relationships/image" Target="../media/image8.jpe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9000">
              <a:srgbClr val="1B2566"/>
            </a:gs>
            <a:gs pos="48000">
              <a:srgbClr val="4745A0"/>
            </a:gs>
            <a:gs pos="0">
              <a:srgbClr val="8D90D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E8F4D67-6B95-FB78-D798-14B2B7C0760D}"/>
              </a:ext>
            </a:extLst>
          </p:cNvPr>
          <p:cNvSpPr txBox="1"/>
          <p:nvPr/>
        </p:nvSpPr>
        <p:spPr>
          <a:xfrm>
            <a:off x="1295400" y="598712"/>
            <a:ext cx="30327600" cy="452889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00FF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0327600"/>
                      <a:gd name="connsiteY0" fmla="*/ 0 h 6617196"/>
                      <a:gd name="connsiteX1" fmla="*/ 30327600 w 30327600"/>
                      <a:gd name="connsiteY1" fmla="*/ 0 h 6617196"/>
                      <a:gd name="connsiteX2" fmla="*/ 30327600 w 30327600"/>
                      <a:gd name="connsiteY2" fmla="*/ 6617196 h 6617196"/>
                      <a:gd name="connsiteX3" fmla="*/ 0 w 30327600"/>
                      <a:gd name="connsiteY3" fmla="*/ 6617196 h 6617196"/>
                      <a:gd name="connsiteX4" fmla="*/ 0 w 30327600"/>
                      <a:gd name="connsiteY4" fmla="*/ 0 h 66171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327600" h="6617196" fill="none" extrusionOk="0">
                        <a:moveTo>
                          <a:pt x="0" y="0"/>
                        </a:moveTo>
                        <a:cubicBezTo>
                          <a:pt x="8682815" y="-49533"/>
                          <a:pt x="26360736" y="-14809"/>
                          <a:pt x="30327600" y="0"/>
                        </a:cubicBezTo>
                        <a:cubicBezTo>
                          <a:pt x="30415239" y="877611"/>
                          <a:pt x="30254921" y="4382574"/>
                          <a:pt x="30327600" y="6617196"/>
                        </a:cubicBezTo>
                        <a:cubicBezTo>
                          <a:pt x="19451824" y="6568965"/>
                          <a:pt x="10608708" y="6701651"/>
                          <a:pt x="0" y="6617196"/>
                        </a:cubicBezTo>
                        <a:cubicBezTo>
                          <a:pt x="-38581" y="5816757"/>
                          <a:pt x="63341" y="3235090"/>
                          <a:pt x="0" y="0"/>
                        </a:cubicBezTo>
                        <a:close/>
                      </a:path>
                      <a:path w="30327600" h="6617196" stroke="0" extrusionOk="0">
                        <a:moveTo>
                          <a:pt x="0" y="0"/>
                        </a:moveTo>
                        <a:cubicBezTo>
                          <a:pt x="10767149" y="118645"/>
                          <a:pt x="26177026" y="116012"/>
                          <a:pt x="30327600" y="0"/>
                        </a:cubicBezTo>
                        <a:cubicBezTo>
                          <a:pt x="30194718" y="2127671"/>
                          <a:pt x="30412551" y="4094946"/>
                          <a:pt x="30327600" y="6617196"/>
                        </a:cubicBezTo>
                        <a:cubicBezTo>
                          <a:pt x="21463225" y="6751796"/>
                          <a:pt x="4763818" y="6460000"/>
                          <a:pt x="0" y="6617196"/>
                        </a:cubicBezTo>
                        <a:cubicBezTo>
                          <a:pt x="-20187" y="4881110"/>
                          <a:pt x="-152480" y="77804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lIns="457200" rIns="457200" rtlCol="0">
            <a:spAutoFit/>
          </a:bodyPr>
          <a:lstStyle/>
          <a:p>
            <a:pPr algn="ctr"/>
            <a:r>
              <a:rPr lang="en-US" sz="10800" b="1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Physics, Plankton, &amp; Whales, Oh My!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br>
              <a:rPr lang="en-US" sz="96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</a:br>
            <a:r>
              <a:rPr lang="en-US" sz="6000" i="1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Laura Nazzaro</a:t>
            </a:r>
            <a:r>
              <a:rPr lang="en-US" sz="6000" i="1" baseline="300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1</a:t>
            </a:r>
            <a:r>
              <a:rPr lang="en-US" sz="6000" i="1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, Josh Kohut</a:t>
            </a:r>
            <a:r>
              <a:rPr lang="en-US" sz="6000" i="1" baseline="300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1</a:t>
            </a:r>
            <a:r>
              <a:rPr lang="en-US" sz="6000" i="1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, Grace Saba</a:t>
            </a:r>
            <a:r>
              <a:rPr lang="en-US" sz="6000" i="1" baseline="300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1</a:t>
            </a:r>
            <a:r>
              <a:rPr lang="en-US" sz="6000" i="1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,</a:t>
            </a:r>
            <a:br>
              <a:rPr lang="en-US" sz="6000" i="1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</a:br>
            <a:r>
              <a:rPr lang="en-US" sz="6000" i="1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Delphine Mossman</a:t>
            </a:r>
            <a:r>
              <a:rPr lang="en-US" sz="6000" i="1" baseline="300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1</a:t>
            </a:r>
            <a:r>
              <a:rPr lang="en-US" sz="6000" i="1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, Mark Baumgartner</a:t>
            </a:r>
            <a:r>
              <a:rPr lang="en-US" sz="6000" i="1" baseline="300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2</a:t>
            </a:r>
            <a:r>
              <a:rPr lang="en-US" sz="6000" i="1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, Julianne Wilder</a:t>
            </a:r>
            <a:r>
              <a:rPr lang="en-US" sz="6000" i="1" baseline="300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2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091E826-4B7C-94B4-1214-1CC19467A1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57097" y="2481054"/>
            <a:ext cx="4925043" cy="1144349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385E588-FE11-C7CC-E6EE-79BB8F5B6EC5}"/>
              </a:ext>
            </a:extLst>
          </p:cNvPr>
          <p:cNvSpPr txBox="1"/>
          <p:nvPr/>
        </p:nvSpPr>
        <p:spPr>
          <a:xfrm>
            <a:off x="1471334" y="2357658"/>
            <a:ext cx="327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C5DD47-D3F9-22A4-F02F-73A91D1D228D}"/>
              </a:ext>
            </a:extLst>
          </p:cNvPr>
          <p:cNvSpPr txBox="1"/>
          <p:nvPr/>
        </p:nvSpPr>
        <p:spPr>
          <a:xfrm>
            <a:off x="1162769" y="5622283"/>
            <a:ext cx="30327600" cy="109728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00FF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0327600"/>
                      <a:gd name="connsiteY0" fmla="*/ 0 h 6617196"/>
                      <a:gd name="connsiteX1" fmla="*/ 30327600 w 30327600"/>
                      <a:gd name="connsiteY1" fmla="*/ 0 h 6617196"/>
                      <a:gd name="connsiteX2" fmla="*/ 30327600 w 30327600"/>
                      <a:gd name="connsiteY2" fmla="*/ 6617196 h 6617196"/>
                      <a:gd name="connsiteX3" fmla="*/ 0 w 30327600"/>
                      <a:gd name="connsiteY3" fmla="*/ 6617196 h 6617196"/>
                      <a:gd name="connsiteX4" fmla="*/ 0 w 30327600"/>
                      <a:gd name="connsiteY4" fmla="*/ 0 h 66171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327600" h="6617196" fill="none" extrusionOk="0">
                        <a:moveTo>
                          <a:pt x="0" y="0"/>
                        </a:moveTo>
                        <a:cubicBezTo>
                          <a:pt x="8682815" y="-49533"/>
                          <a:pt x="26360736" y="-14809"/>
                          <a:pt x="30327600" y="0"/>
                        </a:cubicBezTo>
                        <a:cubicBezTo>
                          <a:pt x="30415239" y="877611"/>
                          <a:pt x="30254921" y="4382574"/>
                          <a:pt x="30327600" y="6617196"/>
                        </a:cubicBezTo>
                        <a:cubicBezTo>
                          <a:pt x="19451824" y="6568965"/>
                          <a:pt x="10608708" y="6701651"/>
                          <a:pt x="0" y="6617196"/>
                        </a:cubicBezTo>
                        <a:cubicBezTo>
                          <a:pt x="-38581" y="5816757"/>
                          <a:pt x="63341" y="3235090"/>
                          <a:pt x="0" y="0"/>
                        </a:cubicBezTo>
                        <a:close/>
                      </a:path>
                      <a:path w="30327600" h="6617196" stroke="0" extrusionOk="0">
                        <a:moveTo>
                          <a:pt x="0" y="0"/>
                        </a:moveTo>
                        <a:cubicBezTo>
                          <a:pt x="10767149" y="118645"/>
                          <a:pt x="26177026" y="116012"/>
                          <a:pt x="30327600" y="0"/>
                        </a:cubicBezTo>
                        <a:cubicBezTo>
                          <a:pt x="30194718" y="2127671"/>
                          <a:pt x="30412551" y="4094946"/>
                          <a:pt x="30327600" y="6617196"/>
                        </a:cubicBezTo>
                        <a:cubicBezTo>
                          <a:pt x="21463225" y="6751796"/>
                          <a:pt x="4763818" y="6460000"/>
                          <a:pt x="0" y="6617196"/>
                        </a:cubicBezTo>
                        <a:cubicBezTo>
                          <a:pt x="-20187" y="4881110"/>
                          <a:pt x="-152480" y="77804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lIns="228600" rIns="228600" rtlCol="0">
            <a:noAutofit/>
          </a:bodyPr>
          <a:lstStyle/>
          <a:p>
            <a:pPr algn="ctr"/>
            <a:r>
              <a:rPr lang="en-US" sz="7200" b="1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How can we use ocean observatories to help </a:t>
            </a:r>
            <a:br>
              <a:rPr lang="en-US" sz="7200" b="1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</a:br>
            <a:r>
              <a:rPr lang="en-US" sz="7200" b="1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the critically endangered North Atlantic Right Whale (NARW)?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en-US" sz="1200" dirty="0">
              <a:latin typeface="Times New Roman" panose="02020603050405020304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54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Offshore wind energy activity in the Mid Atlantic Bight may increase risk to NARW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54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NARW distribution and movements are </a:t>
            </a:r>
            <a:br>
              <a:rPr lang="en-US" sz="54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</a:br>
            <a:r>
              <a:rPr lang="en-US" sz="54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not well documented in this region, BUT…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54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There is an abundance of environmental data </a:t>
            </a:r>
            <a:br>
              <a:rPr lang="en-US" sz="54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</a:br>
            <a:r>
              <a:rPr lang="en-US" sz="54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and increased capability for remote </a:t>
            </a:r>
            <a:br>
              <a:rPr lang="en-US" sz="54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</a:br>
            <a:r>
              <a:rPr lang="en-US" sz="54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NARW &amp; zooplankton detection.  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54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Better data availability can improve </a:t>
            </a:r>
            <a:br>
              <a:rPr lang="en-US" sz="54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</a:br>
            <a:r>
              <a:rPr lang="en-US" sz="54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regional NARW models and/or prey distribution models,</a:t>
            </a:r>
            <a:br>
              <a:rPr lang="en-US" sz="54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</a:br>
            <a:r>
              <a:rPr lang="en-US" sz="54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to help decrease risks during wind farm construction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623963-700F-214A-CCFD-F07D6B4B4677}"/>
              </a:ext>
            </a:extLst>
          </p:cNvPr>
          <p:cNvSpPr txBox="1"/>
          <p:nvPr/>
        </p:nvSpPr>
        <p:spPr>
          <a:xfrm>
            <a:off x="21744280" y="17067063"/>
            <a:ext cx="9601200" cy="15164043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00FF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0327600"/>
                      <a:gd name="connsiteY0" fmla="*/ 0 h 6617196"/>
                      <a:gd name="connsiteX1" fmla="*/ 30327600 w 30327600"/>
                      <a:gd name="connsiteY1" fmla="*/ 0 h 6617196"/>
                      <a:gd name="connsiteX2" fmla="*/ 30327600 w 30327600"/>
                      <a:gd name="connsiteY2" fmla="*/ 6617196 h 6617196"/>
                      <a:gd name="connsiteX3" fmla="*/ 0 w 30327600"/>
                      <a:gd name="connsiteY3" fmla="*/ 6617196 h 6617196"/>
                      <a:gd name="connsiteX4" fmla="*/ 0 w 30327600"/>
                      <a:gd name="connsiteY4" fmla="*/ 0 h 66171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327600" h="6617196" fill="none" extrusionOk="0">
                        <a:moveTo>
                          <a:pt x="0" y="0"/>
                        </a:moveTo>
                        <a:cubicBezTo>
                          <a:pt x="8682815" y="-49533"/>
                          <a:pt x="26360736" y="-14809"/>
                          <a:pt x="30327600" y="0"/>
                        </a:cubicBezTo>
                        <a:cubicBezTo>
                          <a:pt x="30415239" y="877611"/>
                          <a:pt x="30254921" y="4382574"/>
                          <a:pt x="30327600" y="6617196"/>
                        </a:cubicBezTo>
                        <a:cubicBezTo>
                          <a:pt x="19451824" y="6568965"/>
                          <a:pt x="10608708" y="6701651"/>
                          <a:pt x="0" y="6617196"/>
                        </a:cubicBezTo>
                        <a:cubicBezTo>
                          <a:pt x="-38581" y="5816757"/>
                          <a:pt x="63341" y="3235090"/>
                          <a:pt x="0" y="0"/>
                        </a:cubicBezTo>
                        <a:close/>
                      </a:path>
                      <a:path w="30327600" h="6617196" stroke="0" extrusionOk="0">
                        <a:moveTo>
                          <a:pt x="0" y="0"/>
                        </a:moveTo>
                        <a:cubicBezTo>
                          <a:pt x="10767149" y="118645"/>
                          <a:pt x="26177026" y="116012"/>
                          <a:pt x="30327600" y="0"/>
                        </a:cubicBezTo>
                        <a:cubicBezTo>
                          <a:pt x="30194718" y="2127671"/>
                          <a:pt x="30412551" y="4094946"/>
                          <a:pt x="30327600" y="6617196"/>
                        </a:cubicBezTo>
                        <a:cubicBezTo>
                          <a:pt x="21463225" y="6751796"/>
                          <a:pt x="4763818" y="6460000"/>
                          <a:pt x="0" y="6617196"/>
                        </a:cubicBezTo>
                        <a:cubicBezTo>
                          <a:pt x="-20187" y="4881110"/>
                          <a:pt x="-152480" y="77804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lIns="228600" rIns="228600" rtlCol="0">
            <a:no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Remote data can detect aggregating features.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800" dirty="0">
              <a:latin typeface="Times New Roman" panose="02020603050405020304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>
              <a:latin typeface="Times New Roman" panose="02020603050405020304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>
              <a:latin typeface="Times New Roman" panose="02020603050405020304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>
              <a:latin typeface="Times New Roman" panose="02020603050405020304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>
              <a:latin typeface="Times New Roman" panose="02020603050405020304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>
              <a:latin typeface="Times New Roman" panose="02020603050405020304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200" dirty="0">
              <a:latin typeface="Times New Roman" panose="02020603050405020304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Satellite data can measure </a:t>
            </a:r>
            <a:r>
              <a:rPr lang="en-US" sz="3200" b="1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surface chlorophyll, temperature, and ocean color </a:t>
            </a:r>
            <a:r>
              <a:rPr lang="en-US" sz="32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that can be used to calculate </a:t>
            </a:r>
            <a:r>
              <a:rPr lang="en-US" sz="3200" b="1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fronts </a:t>
            </a:r>
            <a:r>
              <a:rPr lang="en-US" sz="32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between water masses, and high-frequency (HF) radar measures </a:t>
            </a:r>
            <a:r>
              <a:rPr lang="en-US" sz="3200" b="1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surface currents </a:t>
            </a:r>
            <a:r>
              <a:rPr lang="en-US" sz="32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that can be used to calculate areas prey are likely to aggregate (example below).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b="1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Glider data </a:t>
            </a:r>
            <a:r>
              <a:rPr lang="en-US" sz="32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can resolve vertical structure of several environmental features and</a:t>
            </a:r>
            <a:r>
              <a:rPr lang="en-US" sz="3200" b="1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assimilative hydrodynamic models </a:t>
            </a:r>
            <a:r>
              <a:rPr lang="en-US" sz="32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provide 4-dimensional forecasts.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755E25-578B-36D4-577C-DD7C27AA8901}"/>
              </a:ext>
            </a:extLst>
          </p:cNvPr>
          <p:cNvSpPr txBox="1"/>
          <p:nvPr/>
        </p:nvSpPr>
        <p:spPr>
          <a:xfrm>
            <a:off x="21744280" y="32491373"/>
            <a:ext cx="9601200" cy="347329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00FF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0327600"/>
                      <a:gd name="connsiteY0" fmla="*/ 0 h 6617196"/>
                      <a:gd name="connsiteX1" fmla="*/ 30327600 w 30327600"/>
                      <a:gd name="connsiteY1" fmla="*/ 0 h 6617196"/>
                      <a:gd name="connsiteX2" fmla="*/ 30327600 w 30327600"/>
                      <a:gd name="connsiteY2" fmla="*/ 6617196 h 6617196"/>
                      <a:gd name="connsiteX3" fmla="*/ 0 w 30327600"/>
                      <a:gd name="connsiteY3" fmla="*/ 6617196 h 6617196"/>
                      <a:gd name="connsiteX4" fmla="*/ 0 w 30327600"/>
                      <a:gd name="connsiteY4" fmla="*/ 0 h 66171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327600" h="6617196" fill="none" extrusionOk="0">
                        <a:moveTo>
                          <a:pt x="0" y="0"/>
                        </a:moveTo>
                        <a:cubicBezTo>
                          <a:pt x="8682815" y="-49533"/>
                          <a:pt x="26360736" y="-14809"/>
                          <a:pt x="30327600" y="0"/>
                        </a:cubicBezTo>
                        <a:cubicBezTo>
                          <a:pt x="30415239" y="877611"/>
                          <a:pt x="30254921" y="4382574"/>
                          <a:pt x="30327600" y="6617196"/>
                        </a:cubicBezTo>
                        <a:cubicBezTo>
                          <a:pt x="19451824" y="6568965"/>
                          <a:pt x="10608708" y="6701651"/>
                          <a:pt x="0" y="6617196"/>
                        </a:cubicBezTo>
                        <a:cubicBezTo>
                          <a:pt x="-38581" y="5816757"/>
                          <a:pt x="63341" y="3235090"/>
                          <a:pt x="0" y="0"/>
                        </a:cubicBezTo>
                        <a:close/>
                      </a:path>
                      <a:path w="30327600" h="6617196" stroke="0" extrusionOk="0">
                        <a:moveTo>
                          <a:pt x="0" y="0"/>
                        </a:moveTo>
                        <a:cubicBezTo>
                          <a:pt x="10767149" y="118645"/>
                          <a:pt x="26177026" y="116012"/>
                          <a:pt x="30327600" y="0"/>
                        </a:cubicBezTo>
                        <a:cubicBezTo>
                          <a:pt x="30194718" y="2127671"/>
                          <a:pt x="30412551" y="4094946"/>
                          <a:pt x="30327600" y="6617196"/>
                        </a:cubicBezTo>
                        <a:cubicBezTo>
                          <a:pt x="21463225" y="6751796"/>
                          <a:pt x="4763818" y="6460000"/>
                          <a:pt x="0" y="6617196"/>
                        </a:cubicBezTo>
                        <a:cubicBezTo>
                          <a:pt x="-20187" y="4881110"/>
                          <a:pt x="-152480" y="77804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lIns="457200" rIns="457200" rtlCol="0">
            <a:spAutoFit/>
          </a:bodyPr>
          <a:lstStyle/>
          <a:p>
            <a:r>
              <a:rPr lang="en-US" sz="5400" b="1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Acknowledgements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This work spanned multiple projects and was supported by </a:t>
            </a:r>
            <a:r>
              <a:rPr lang="en-US" sz="2400" dirty="0" err="1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Ørsted</a:t>
            </a:r>
            <a:r>
              <a:rPr lang="en-US" sz="24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, New Jersey Research and Monitoring Initiative (NJ Department of Environmental Protection &amp; NJ Board of Public Utilities), and Project WOW (Wildlife &amp; Offshore Wind). Additional thanks to the North Atlantic Right Whale Consortium (NARWC) for providing data and to Jackie Veatch for FTLE product/imagery.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F54306-F882-EE0D-88B1-3C69A3CAA9B0}"/>
              </a:ext>
            </a:extLst>
          </p:cNvPr>
          <p:cNvSpPr txBox="1"/>
          <p:nvPr/>
        </p:nvSpPr>
        <p:spPr>
          <a:xfrm>
            <a:off x="1295401" y="17041205"/>
            <a:ext cx="19825640" cy="927981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00FF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0327600"/>
                      <a:gd name="connsiteY0" fmla="*/ 0 h 6617196"/>
                      <a:gd name="connsiteX1" fmla="*/ 30327600 w 30327600"/>
                      <a:gd name="connsiteY1" fmla="*/ 0 h 6617196"/>
                      <a:gd name="connsiteX2" fmla="*/ 30327600 w 30327600"/>
                      <a:gd name="connsiteY2" fmla="*/ 6617196 h 6617196"/>
                      <a:gd name="connsiteX3" fmla="*/ 0 w 30327600"/>
                      <a:gd name="connsiteY3" fmla="*/ 6617196 h 6617196"/>
                      <a:gd name="connsiteX4" fmla="*/ 0 w 30327600"/>
                      <a:gd name="connsiteY4" fmla="*/ 0 h 66171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327600" h="6617196" fill="none" extrusionOk="0">
                        <a:moveTo>
                          <a:pt x="0" y="0"/>
                        </a:moveTo>
                        <a:cubicBezTo>
                          <a:pt x="8682815" y="-49533"/>
                          <a:pt x="26360736" y="-14809"/>
                          <a:pt x="30327600" y="0"/>
                        </a:cubicBezTo>
                        <a:cubicBezTo>
                          <a:pt x="30415239" y="877611"/>
                          <a:pt x="30254921" y="4382574"/>
                          <a:pt x="30327600" y="6617196"/>
                        </a:cubicBezTo>
                        <a:cubicBezTo>
                          <a:pt x="19451824" y="6568965"/>
                          <a:pt x="10608708" y="6701651"/>
                          <a:pt x="0" y="6617196"/>
                        </a:cubicBezTo>
                        <a:cubicBezTo>
                          <a:pt x="-38581" y="5816757"/>
                          <a:pt x="63341" y="3235090"/>
                          <a:pt x="0" y="0"/>
                        </a:cubicBezTo>
                        <a:close/>
                      </a:path>
                      <a:path w="30327600" h="6617196" stroke="0" extrusionOk="0">
                        <a:moveTo>
                          <a:pt x="0" y="0"/>
                        </a:moveTo>
                        <a:cubicBezTo>
                          <a:pt x="10767149" y="118645"/>
                          <a:pt x="26177026" y="116012"/>
                          <a:pt x="30327600" y="0"/>
                        </a:cubicBezTo>
                        <a:cubicBezTo>
                          <a:pt x="30194718" y="2127671"/>
                          <a:pt x="30412551" y="4094946"/>
                          <a:pt x="30327600" y="6617196"/>
                        </a:cubicBezTo>
                        <a:cubicBezTo>
                          <a:pt x="21463225" y="6751796"/>
                          <a:pt x="4763818" y="6460000"/>
                          <a:pt x="0" y="6617196"/>
                        </a:cubicBezTo>
                        <a:cubicBezTo>
                          <a:pt x="-20187" y="4881110"/>
                          <a:pt x="-152480" y="77804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lIns="457200" rIns="457200" rtlCol="0">
            <a:no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Habitat features, NARW, and prey aggregations are being measured together in the New York Bight.</a:t>
            </a:r>
          </a:p>
          <a:p>
            <a:endParaRPr lang="en-US" sz="1400" b="1" dirty="0">
              <a:latin typeface="Times New Roman" panose="02020603050405020304" pitchFamily="18" charset="0"/>
              <a:ea typeface="Georgia" panose="02040502050405020303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Using paired glider deployments, we can use </a:t>
            </a:r>
            <a:r>
              <a:rPr lang="en-US" sz="3200" b="1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passive acoustics </a:t>
            </a:r>
            <a:r>
              <a:rPr lang="en-US" sz="32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(DMON) to detect NARW together with </a:t>
            </a:r>
            <a:r>
              <a:rPr lang="en-US" sz="3200" b="1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active acoustics </a:t>
            </a:r>
            <a:r>
              <a:rPr lang="en-US" sz="32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(AZFP) to detect zooplankton, while also collecting </a:t>
            </a:r>
          </a:p>
          <a:p>
            <a:pPr algn="just"/>
            <a:r>
              <a:rPr lang="en-US" sz="3200" b="1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environmental data </a:t>
            </a:r>
            <a:r>
              <a:rPr lang="en-US" sz="28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(temperature, salinity, dissolved oxygen, chlorophyll, pH, &amp; others)</a:t>
            </a:r>
            <a:r>
              <a:rPr lang="en-US" sz="32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5A4BD4-AA48-31A1-CF5D-75EFC7F262C5}"/>
              </a:ext>
            </a:extLst>
          </p:cNvPr>
          <p:cNvSpPr txBox="1"/>
          <p:nvPr/>
        </p:nvSpPr>
        <p:spPr>
          <a:xfrm>
            <a:off x="1295400" y="26684847"/>
            <a:ext cx="19825640" cy="9279817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00FF"/>
            </a:solidFill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30327600"/>
                      <a:gd name="connsiteY0" fmla="*/ 0 h 6617196"/>
                      <a:gd name="connsiteX1" fmla="*/ 30327600 w 30327600"/>
                      <a:gd name="connsiteY1" fmla="*/ 0 h 6617196"/>
                      <a:gd name="connsiteX2" fmla="*/ 30327600 w 30327600"/>
                      <a:gd name="connsiteY2" fmla="*/ 6617196 h 6617196"/>
                      <a:gd name="connsiteX3" fmla="*/ 0 w 30327600"/>
                      <a:gd name="connsiteY3" fmla="*/ 6617196 h 6617196"/>
                      <a:gd name="connsiteX4" fmla="*/ 0 w 30327600"/>
                      <a:gd name="connsiteY4" fmla="*/ 0 h 661719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0327600" h="6617196" fill="none" extrusionOk="0">
                        <a:moveTo>
                          <a:pt x="0" y="0"/>
                        </a:moveTo>
                        <a:cubicBezTo>
                          <a:pt x="8682815" y="-49533"/>
                          <a:pt x="26360736" y="-14809"/>
                          <a:pt x="30327600" y="0"/>
                        </a:cubicBezTo>
                        <a:cubicBezTo>
                          <a:pt x="30415239" y="877611"/>
                          <a:pt x="30254921" y="4382574"/>
                          <a:pt x="30327600" y="6617196"/>
                        </a:cubicBezTo>
                        <a:cubicBezTo>
                          <a:pt x="19451824" y="6568965"/>
                          <a:pt x="10608708" y="6701651"/>
                          <a:pt x="0" y="6617196"/>
                        </a:cubicBezTo>
                        <a:cubicBezTo>
                          <a:pt x="-38581" y="5816757"/>
                          <a:pt x="63341" y="3235090"/>
                          <a:pt x="0" y="0"/>
                        </a:cubicBezTo>
                        <a:close/>
                      </a:path>
                      <a:path w="30327600" h="6617196" stroke="0" extrusionOk="0">
                        <a:moveTo>
                          <a:pt x="0" y="0"/>
                        </a:moveTo>
                        <a:cubicBezTo>
                          <a:pt x="10767149" y="118645"/>
                          <a:pt x="26177026" y="116012"/>
                          <a:pt x="30327600" y="0"/>
                        </a:cubicBezTo>
                        <a:cubicBezTo>
                          <a:pt x="30194718" y="2127671"/>
                          <a:pt x="30412551" y="4094946"/>
                          <a:pt x="30327600" y="6617196"/>
                        </a:cubicBezTo>
                        <a:cubicBezTo>
                          <a:pt x="21463225" y="6751796"/>
                          <a:pt x="4763818" y="6460000"/>
                          <a:pt x="0" y="6617196"/>
                        </a:cubicBezTo>
                        <a:cubicBezTo>
                          <a:pt x="-20187" y="4881110"/>
                          <a:pt x="-152480" y="778040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lIns="228600" rIns="228600" rtlCol="0">
            <a:no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NARW may associate with mid-strength satellite-based fronts.</a:t>
            </a:r>
          </a:p>
          <a:p>
            <a:pPr algn="just"/>
            <a:r>
              <a:rPr lang="en-US" sz="1400" b="1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NARW in the NY Bight (glider-based and NARWC observations) were </a:t>
            </a:r>
            <a:r>
              <a:rPr lang="en-US" sz="3200" b="1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detected</a:t>
            </a:r>
            <a:r>
              <a:rPr lang="en-US" sz="32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more frequently near mid-strength frontal gradients </a:t>
            </a:r>
            <a:r>
              <a:rPr lang="en-US" sz="32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compared to frontal background conditions. Following a </a:t>
            </a:r>
            <a:r>
              <a:rPr lang="en-US" sz="3200" b="1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regime shift in Nantucket Shoals 2016</a:t>
            </a:r>
            <a:r>
              <a:rPr lang="en-US" sz="3200" dirty="0">
                <a:latin typeface="Times New Roman" panose="02020603050405020304" pitchFamily="18" charset="0"/>
                <a:ea typeface="Georgia" panose="02040502050405020303" pitchFamily="18" charset="0"/>
                <a:cs typeface="Times New Roman" panose="02020603050405020304" pitchFamily="18" charset="0"/>
              </a:rPr>
              <a:t>, mid-strength fronts were observed more frequently (esp. in summer and fall), coinciding with increased NARW abundance as well as year-round presence.</a:t>
            </a: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023AC212-8662-9B5A-E6E7-EB4EC33C07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4" t="9287" r="18366" b="4536"/>
          <a:stretch/>
        </p:blipFill>
        <p:spPr bwMode="auto">
          <a:xfrm>
            <a:off x="10227516" y="30863603"/>
            <a:ext cx="5264772" cy="5138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A graph of a satellite&#10;&#10;Description automatically generated">
            <a:extLst>
              <a:ext uri="{FF2B5EF4-FFF2-40B4-BE49-F238E27FC236}">
                <a16:creationId xmlns:a16="http://schemas.microsoft.com/office/drawing/2014/main" id="{B47D99E9-19B9-F372-BEE8-3262BD2089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149" t="9734" r="8064" b="9676"/>
          <a:stretch/>
        </p:blipFill>
        <p:spPr>
          <a:xfrm>
            <a:off x="16314247" y="32903067"/>
            <a:ext cx="4011720" cy="2635397"/>
          </a:xfrm>
          <a:prstGeom prst="rect">
            <a:avLst/>
          </a:prstGeom>
        </p:spPr>
      </p:pic>
      <p:pic>
        <p:nvPicPr>
          <p:cNvPr id="28" name="Picture 27" descr="A green graph with black lines&#10;&#10;Description automatically generated">
            <a:extLst>
              <a:ext uri="{FF2B5EF4-FFF2-40B4-BE49-F238E27FC236}">
                <a16:creationId xmlns:a16="http://schemas.microsoft.com/office/drawing/2014/main" id="{587DCE3E-74EF-F1ED-CE50-30159E5A35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442" t="7966" r="8206" b="8547"/>
          <a:stretch/>
        </p:blipFill>
        <p:spPr>
          <a:xfrm>
            <a:off x="16369456" y="29943612"/>
            <a:ext cx="3956511" cy="267403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E98636F0-8E8C-D718-9FAC-D3AE0606B4F9}"/>
              </a:ext>
            </a:extLst>
          </p:cNvPr>
          <p:cNvSpPr txBox="1"/>
          <p:nvPr/>
        </p:nvSpPr>
        <p:spPr>
          <a:xfrm>
            <a:off x="10661576" y="30224157"/>
            <a:ext cx="4713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Sightings from NARWC database 2002-2020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3FF0705-D72B-FAB6-5AAC-246732062ECB}"/>
              </a:ext>
            </a:extLst>
          </p:cNvPr>
          <p:cNvSpPr txBox="1"/>
          <p:nvPr/>
        </p:nvSpPr>
        <p:spPr>
          <a:xfrm>
            <a:off x="17486041" y="30264850"/>
            <a:ext cx="2652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NARWC Sightings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97F2268-9701-EF61-C265-96A63F3C58AC}"/>
              </a:ext>
            </a:extLst>
          </p:cNvPr>
          <p:cNvSpPr txBox="1"/>
          <p:nvPr/>
        </p:nvSpPr>
        <p:spPr>
          <a:xfrm>
            <a:off x="17674641" y="33094652"/>
            <a:ext cx="2652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Glider Detections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30B9152-17C0-BE21-7AAC-CAFF6567F528}"/>
              </a:ext>
            </a:extLst>
          </p:cNvPr>
          <p:cNvSpPr txBox="1"/>
          <p:nvPr/>
        </p:nvSpPr>
        <p:spPr>
          <a:xfrm>
            <a:off x="17020376" y="32086434"/>
            <a:ext cx="405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BFF4FD3-3C5E-3742-9F9C-CEF7BAC6DFA7}"/>
              </a:ext>
            </a:extLst>
          </p:cNvPr>
          <p:cNvSpPr txBox="1"/>
          <p:nvPr/>
        </p:nvSpPr>
        <p:spPr>
          <a:xfrm>
            <a:off x="16540060" y="32086434"/>
            <a:ext cx="405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364AAC8-9EB9-A434-4D5C-C07C66DF2E39}"/>
              </a:ext>
            </a:extLst>
          </p:cNvPr>
          <p:cNvSpPr txBox="1"/>
          <p:nvPr/>
        </p:nvSpPr>
        <p:spPr>
          <a:xfrm>
            <a:off x="17508433" y="32086434"/>
            <a:ext cx="405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27AE346-41B9-1D39-EC58-5D6B5DACBC43}"/>
              </a:ext>
            </a:extLst>
          </p:cNvPr>
          <p:cNvSpPr txBox="1"/>
          <p:nvPr/>
        </p:nvSpPr>
        <p:spPr>
          <a:xfrm>
            <a:off x="17119903" y="35063508"/>
            <a:ext cx="405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CCC8217-5C81-63BB-42FE-44816E3C4367}"/>
              </a:ext>
            </a:extLst>
          </p:cNvPr>
          <p:cNvSpPr txBox="1"/>
          <p:nvPr/>
        </p:nvSpPr>
        <p:spPr>
          <a:xfrm>
            <a:off x="16461930" y="35063508"/>
            <a:ext cx="405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BD8498F-B570-CF0D-BC09-B7D7ADA5A39C}"/>
              </a:ext>
            </a:extLst>
          </p:cNvPr>
          <p:cNvSpPr txBox="1"/>
          <p:nvPr/>
        </p:nvSpPr>
        <p:spPr>
          <a:xfrm>
            <a:off x="17772550" y="35063508"/>
            <a:ext cx="405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A61A858-5F03-28D1-D8D8-5E8B5F7865E6}"/>
              </a:ext>
            </a:extLst>
          </p:cNvPr>
          <p:cNvSpPr txBox="1"/>
          <p:nvPr/>
        </p:nvSpPr>
        <p:spPr>
          <a:xfrm>
            <a:off x="12972904" y="34721161"/>
            <a:ext cx="2534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91440">
              <a:buSzPct val="25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Opportunistic</a:t>
            </a:r>
          </a:p>
          <a:p>
            <a:pPr marL="285750" indent="-91440">
              <a:buSzPct val="25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Aerial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12B33D-C1FC-D995-9BF9-9F2961D9258B}"/>
              </a:ext>
            </a:extLst>
          </p:cNvPr>
          <p:cNvSpPr txBox="1"/>
          <p:nvPr/>
        </p:nvSpPr>
        <p:spPr>
          <a:xfrm>
            <a:off x="18070686" y="30975007"/>
            <a:ext cx="21535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near NARW detection</a:t>
            </a: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04A708B-B66D-4385-B502-013330D17E31}"/>
              </a:ext>
            </a:extLst>
          </p:cNvPr>
          <p:cNvSpPr txBox="1"/>
          <p:nvPr/>
        </p:nvSpPr>
        <p:spPr>
          <a:xfrm>
            <a:off x="16742844" y="32470341"/>
            <a:ext cx="3343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Frontal Gradient Strength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58DFC21-CADB-4567-3831-4F9AF40E29B0}"/>
              </a:ext>
            </a:extLst>
          </p:cNvPr>
          <p:cNvSpPr txBox="1"/>
          <p:nvPr/>
        </p:nvSpPr>
        <p:spPr>
          <a:xfrm>
            <a:off x="16506131" y="35455784"/>
            <a:ext cx="3343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Frontal Gradient Strength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086EAD8-A340-8B7E-5F51-80887B6FFE90}"/>
              </a:ext>
            </a:extLst>
          </p:cNvPr>
          <p:cNvSpPr txBox="1"/>
          <p:nvPr/>
        </p:nvSpPr>
        <p:spPr>
          <a:xfrm rot="16200000">
            <a:off x="14749482" y="34077811"/>
            <a:ext cx="2798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 Distribution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9397323-2A48-9431-E738-D3F2C766A3BC}"/>
              </a:ext>
            </a:extLst>
          </p:cNvPr>
          <p:cNvSpPr txBox="1"/>
          <p:nvPr/>
        </p:nvSpPr>
        <p:spPr>
          <a:xfrm rot="16200000">
            <a:off x="14820327" y="31132032"/>
            <a:ext cx="2798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Relative Distribution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A597E71-9DD1-866A-2085-2839198856CA}"/>
              </a:ext>
            </a:extLst>
          </p:cNvPr>
          <p:cNvSpPr/>
          <p:nvPr/>
        </p:nvSpPr>
        <p:spPr>
          <a:xfrm>
            <a:off x="17966654" y="31003682"/>
            <a:ext cx="156754" cy="304974"/>
          </a:xfrm>
          <a:prstGeom prst="rect">
            <a:avLst/>
          </a:prstGeom>
          <a:solidFill>
            <a:srgbClr val="008001"/>
          </a:solidFill>
          <a:ln w="38100">
            <a:solidFill>
              <a:srgbClr val="0080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0EBBD1C-8551-D9AF-40FE-AE28F35D0A14}"/>
              </a:ext>
            </a:extLst>
          </p:cNvPr>
          <p:cNvSpPr/>
          <p:nvPr/>
        </p:nvSpPr>
        <p:spPr>
          <a:xfrm>
            <a:off x="17963195" y="31404380"/>
            <a:ext cx="156754" cy="30497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441F897B-2621-B570-E7A0-EE3C8CD0A2B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600" t="6484" r="64171" b="7291"/>
          <a:stretch/>
        </p:blipFill>
        <p:spPr>
          <a:xfrm>
            <a:off x="22975600" y="27706379"/>
            <a:ext cx="3301518" cy="4479357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7C36605A-187D-37A0-CA18-E1E96FB8E6A0}"/>
              </a:ext>
            </a:extLst>
          </p:cNvPr>
          <p:cNvSpPr txBox="1"/>
          <p:nvPr/>
        </p:nvSpPr>
        <p:spPr>
          <a:xfrm>
            <a:off x="26544880" y="27650245"/>
            <a:ext cx="42403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Ocean current data can be used to define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Lagrangian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Coherent Structures (LCS), areas where passive particles are likely to either aggregate or diverge. This image shows a version of LCS, Finite Time Lyapunov Exponent (FTLE), integrated over 24 hours for June 1, 2015. In darker areas passive particles are likely to aggregate due to surface current structure.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D555FB7-3B5D-1DCA-7FD8-C9C8E262DB39}"/>
              </a:ext>
            </a:extLst>
          </p:cNvPr>
          <p:cNvSpPr txBox="1"/>
          <p:nvPr/>
        </p:nvSpPr>
        <p:spPr>
          <a:xfrm>
            <a:off x="23177773" y="27680979"/>
            <a:ext cx="3237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Current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Aggregating </a:t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Structures</a:t>
            </a:r>
          </a:p>
        </p:txBody>
      </p:sp>
      <p:pic>
        <p:nvPicPr>
          <p:cNvPr id="1046" name="Picture 22">
            <a:extLst>
              <a:ext uri="{FF2B5EF4-FFF2-40B4-BE49-F238E27FC236}">
                <a16:creationId xmlns:a16="http://schemas.microsoft.com/office/drawing/2014/main" id="{54D61DC5-9BF0-A708-C277-FF39BFE19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8221" y="9578053"/>
            <a:ext cx="6175652" cy="463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00632E89-CE6D-B858-34DF-A0232557F239}"/>
              </a:ext>
            </a:extLst>
          </p:cNvPr>
          <p:cNvSpPr txBox="1"/>
          <p:nvPr/>
        </p:nvSpPr>
        <p:spPr>
          <a:xfrm>
            <a:off x="24684051" y="31552513"/>
            <a:ext cx="14616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credit: Jackie Veatch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C77AEE2-D1C8-8919-2179-8545EEC985E0}"/>
              </a:ext>
            </a:extLst>
          </p:cNvPr>
          <p:cNvSpPr txBox="1"/>
          <p:nvPr/>
        </p:nvSpPr>
        <p:spPr>
          <a:xfrm>
            <a:off x="21599813" y="9568167"/>
            <a:ext cx="21162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credit: robots4whales.whoi.edu</a:t>
            </a:r>
          </a:p>
        </p:txBody>
      </p:sp>
      <p:pic>
        <p:nvPicPr>
          <p:cNvPr id="59" name="Picture 58" descr="A map of the ocean&#10;&#10;Description automatically generated">
            <a:extLst>
              <a:ext uri="{FF2B5EF4-FFF2-40B4-BE49-F238E27FC236}">
                <a16:creationId xmlns:a16="http://schemas.microsoft.com/office/drawing/2014/main" id="{2368401F-9835-D05C-0453-0988161E9B9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93474" y="19280390"/>
            <a:ext cx="5883016" cy="2915869"/>
          </a:xfrm>
          <a:prstGeom prst="rect">
            <a:avLst/>
          </a:prstGeom>
        </p:spPr>
      </p:pic>
      <p:sp>
        <p:nvSpPr>
          <p:cNvPr id="1027" name="TextBox 1026">
            <a:extLst>
              <a:ext uri="{FF2B5EF4-FFF2-40B4-BE49-F238E27FC236}">
                <a16:creationId xmlns:a16="http://schemas.microsoft.com/office/drawing/2014/main" id="{5714B9A5-839C-BBC2-E05D-734D074D9348}"/>
              </a:ext>
            </a:extLst>
          </p:cNvPr>
          <p:cNvSpPr txBox="1"/>
          <p:nvPr/>
        </p:nvSpPr>
        <p:spPr>
          <a:xfrm rot="16200000">
            <a:off x="21886793" y="20322825"/>
            <a:ext cx="27823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maracoos.org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oceansmap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pic>
        <p:nvPicPr>
          <p:cNvPr id="1050" name="Picture 26" descr="Acoustic Zooplankton Fish Profiler">
            <a:extLst>
              <a:ext uri="{FF2B5EF4-FFF2-40B4-BE49-F238E27FC236}">
                <a16:creationId xmlns:a16="http://schemas.microsoft.com/office/drawing/2014/main" id="{A890C52B-481C-2E99-86E0-28C05B750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1584" y="9383203"/>
            <a:ext cx="4411228" cy="521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5" name="TextBox 1034">
            <a:extLst>
              <a:ext uri="{FF2B5EF4-FFF2-40B4-BE49-F238E27FC236}">
                <a16:creationId xmlns:a16="http://schemas.microsoft.com/office/drawing/2014/main" id="{A652A1CA-F4D7-C920-2FEB-7AD041DBAA55}"/>
              </a:ext>
            </a:extLst>
          </p:cNvPr>
          <p:cNvSpPr txBox="1"/>
          <p:nvPr/>
        </p:nvSpPr>
        <p:spPr>
          <a:xfrm rot="16200000">
            <a:off x="27384597" y="11260215"/>
            <a:ext cx="347643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ASL Environmental Services AZFP</a:t>
            </a:r>
          </a:p>
        </p:txBody>
      </p:sp>
      <p:pic>
        <p:nvPicPr>
          <p:cNvPr id="1052" name="Picture 28" descr="Slocum Glider (Autonomous Underwater Glider) by Webb Research">
            <a:extLst>
              <a:ext uri="{FF2B5EF4-FFF2-40B4-BE49-F238E27FC236}">
                <a16:creationId xmlns:a16="http://schemas.microsoft.com/office/drawing/2014/main" id="{82332010-FBE5-C063-7F06-1A77831C5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0789">
            <a:off x="28358751" y="19619343"/>
            <a:ext cx="1221319" cy="122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Woods Hole Institute">
            <a:extLst>
              <a:ext uri="{FF2B5EF4-FFF2-40B4-BE49-F238E27FC236}">
                <a16:creationId xmlns:a16="http://schemas.microsoft.com/office/drawing/2014/main" id="{878CDCDF-A340-1378-6FF6-B4E59F79EC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10" b="35077"/>
          <a:stretch/>
        </p:blipFill>
        <p:spPr bwMode="auto">
          <a:xfrm>
            <a:off x="1534556" y="3668466"/>
            <a:ext cx="5147584" cy="149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5B5AFF-2011-6312-92D7-F44293B291CE}"/>
              </a:ext>
            </a:extLst>
          </p:cNvPr>
          <p:cNvSpPr txBox="1"/>
          <p:nvPr/>
        </p:nvSpPr>
        <p:spPr>
          <a:xfrm>
            <a:off x="1471334" y="3761236"/>
            <a:ext cx="327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030" name="Picture 6" descr="New England Aquarium logo and symbol, meaning, history, PNG">
            <a:extLst>
              <a:ext uri="{FF2B5EF4-FFF2-40B4-BE49-F238E27FC236}">
                <a16:creationId xmlns:a16="http://schemas.microsoft.com/office/drawing/2014/main" id="{4A46BA18-55AE-13D4-2EA1-04E8FC346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9703" y="2835853"/>
            <a:ext cx="1371600" cy="5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NJDEP | New Jersey Department of Environmental Protection">
            <a:extLst>
              <a:ext uri="{FF2B5EF4-FFF2-40B4-BE49-F238E27FC236}">
                <a16:creationId xmlns:a16="http://schemas.microsoft.com/office/drawing/2014/main" id="{4AC48AB1-2CB4-5E2C-7DAD-30D776DD49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6"/>
          <a:stretch/>
        </p:blipFill>
        <p:spPr bwMode="auto">
          <a:xfrm>
            <a:off x="28267859" y="2271567"/>
            <a:ext cx="1224961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oard of Public Utilities">
            <a:extLst>
              <a:ext uri="{FF2B5EF4-FFF2-40B4-BE49-F238E27FC236}">
                <a16:creationId xmlns:a16="http://schemas.microsoft.com/office/drawing/2014/main" id="{5A565A94-1146-2735-AACB-E68609558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4071" y="3546458"/>
            <a:ext cx="1205230" cy="118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Wildlife and Offshore Wind">
            <a:extLst>
              <a:ext uri="{FF2B5EF4-FFF2-40B4-BE49-F238E27FC236}">
                <a16:creationId xmlns:a16="http://schemas.microsoft.com/office/drawing/2014/main" id="{63AEBA8A-E092-052E-B0AC-95D5A9E458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01" t="13468" r="2772" b="13373"/>
          <a:stretch/>
        </p:blipFill>
        <p:spPr bwMode="auto">
          <a:xfrm>
            <a:off x="29568453" y="3525032"/>
            <a:ext cx="1777027" cy="127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4C1C22-C4C1-3C9E-953D-F90027F1850F}"/>
              </a:ext>
            </a:extLst>
          </p:cNvPr>
          <p:cNvSpPr txBox="1"/>
          <p:nvPr/>
        </p:nvSpPr>
        <p:spPr>
          <a:xfrm>
            <a:off x="18092382" y="33813019"/>
            <a:ext cx="21535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near NARW detection</a:t>
            </a:r>
          </a:p>
          <a:p>
            <a:endParaRPr 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7E9529-C42F-ABE4-E8AF-80D5E80C0703}"/>
              </a:ext>
            </a:extLst>
          </p:cNvPr>
          <p:cNvSpPr/>
          <p:nvPr/>
        </p:nvSpPr>
        <p:spPr>
          <a:xfrm>
            <a:off x="17988350" y="33841694"/>
            <a:ext cx="156754" cy="304974"/>
          </a:xfrm>
          <a:prstGeom prst="rect">
            <a:avLst/>
          </a:prstGeom>
          <a:solidFill>
            <a:srgbClr val="008001"/>
          </a:solidFill>
          <a:ln w="38100">
            <a:solidFill>
              <a:srgbClr val="0080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84C9013-1B63-FF27-C1D6-A6FD2C18FE80}"/>
              </a:ext>
            </a:extLst>
          </p:cNvPr>
          <p:cNvSpPr/>
          <p:nvPr/>
        </p:nvSpPr>
        <p:spPr>
          <a:xfrm>
            <a:off x="17984891" y="34242392"/>
            <a:ext cx="156754" cy="30497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8" name="Picture 6">
            <a:extLst>
              <a:ext uri="{FF2B5EF4-FFF2-40B4-BE49-F238E27FC236}">
                <a16:creationId xmlns:a16="http://schemas.microsoft.com/office/drawing/2014/main" id="{8CE39E13-084D-529C-F618-62115272E6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0" r="10391"/>
          <a:stretch/>
        </p:blipFill>
        <p:spPr bwMode="auto">
          <a:xfrm>
            <a:off x="5070223" y="30899869"/>
            <a:ext cx="4955256" cy="495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A62824D0-274C-F491-E2D2-C0D10F74BC02}"/>
              </a:ext>
            </a:extLst>
          </p:cNvPr>
          <p:cNvSpPr txBox="1"/>
          <p:nvPr/>
        </p:nvSpPr>
        <p:spPr>
          <a:xfrm>
            <a:off x="5739055" y="30161101"/>
            <a:ext cx="36600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Satellite-Based </a:t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Frontal Gradient Strength</a:t>
            </a:r>
          </a:p>
        </p:txBody>
      </p:sp>
      <p:sp>
        <p:nvSpPr>
          <p:cNvPr id="1034" name="TextBox 1033">
            <a:extLst>
              <a:ext uri="{FF2B5EF4-FFF2-40B4-BE49-F238E27FC236}">
                <a16:creationId xmlns:a16="http://schemas.microsoft.com/office/drawing/2014/main" id="{11DCE14C-3818-1E16-2CA2-D1F4F37B22EC}"/>
              </a:ext>
            </a:extLst>
          </p:cNvPr>
          <p:cNvSpPr txBox="1"/>
          <p:nvPr/>
        </p:nvSpPr>
        <p:spPr>
          <a:xfrm>
            <a:off x="1595198" y="31552513"/>
            <a:ext cx="317522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can detect fronts between cohesive water masses based on satellite data. A glider deployment in Feb 2021 (magenta line) detected multiple NARW calls near the mid-shelf front (orange box).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78D5F803-08C7-A0C5-229F-33B777BEBFFD}"/>
              </a:ext>
            </a:extLst>
          </p:cNvPr>
          <p:cNvSpPr txBox="1"/>
          <p:nvPr/>
        </p:nvSpPr>
        <p:spPr>
          <a:xfrm rot="16200000">
            <a:off x="8757675" y="31536164"/>
            <a:ext cx="15825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Stronger Fronts</a:t>
            </a: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49F7D5EF-168E-2DF9-7D52-D6A70CFCEE83}"/>
              </a:ext>
            </a:extLst>
          </p:cNvPr>
          <p:cNvSpPr txBox="1"/>
          <p:nvPr/>
        </p:nvSpPr>
        <p:spPr>
          <a:xfrm rot="16200000">
            <a:off x="8801568" y="34770203"/>
            <a:ext cx="1494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Weaker Fronts</a:t>
            </a:r>
          </a:p>
        </p:txBody>
      </p:sp>
      <p:pic>
        <p:nvPicPr>
          <p:cNvPr id="1038" name="Picture 2">
            <a:extLst>
              <a:ext uri="{FF2B5EF4-FFF2-40B4-BE49-F238E27FC236}">
                <a16:creationId xmlns:a16="http://schemas.microsoft.com/office/drawing/2014/main" id="{300149AD-82E3-B41A-EA39-D5F126C40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2110" y="2326098"/>
            <a:ext cx="1371600" cy="39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311ADF32-F1B7-74CB-9054-5551A1E9B4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5" b="12778"/>
          <a:stretch/>
        </p:blipFill>
        <p:spPr bwMode="auto">
          <a:xfrm>
            <a:off x="20703862" y="12874458"/>
            <a:ext cx="10650574" cy="502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040" descr="A map of the ocean&#10;&#10;Description automatically generated">
            <a:extLst>
              <a:ext uri="{FF2B5EF4-FFF2-40B4-BE49-F238E27FC236}">
                <a16:creationId xmlns:a16="http://schemas.microsoft.com/office/drawing/2014/main" id="{67D73E3A-3CF8-CC0C-FB17-753CA99C8A40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149" y="20573151"/>
            <a:ext cx="6286501" cy="4572000"/>
          </a:xfrm>
          <a:prstGeom prst="rect">
            <a:avLst/>
          </a:prstGeom>
        </p:spPr>
      </p:pic>
      <p:pic>
        <p:nvPicPr>
          <p:cNvPr id="1053" name="Picture 1052" descr="A map of the ocean&#10;&#10;Description automatically generated">
            <a:extLst>
              <a:ext uri="{FF2B5EF4-FFF2-40B4-BE49-F238E27FC236}">
                <a16:creationId xmlns:a16="http://schemas.microsoft.com/office/drawing/2014/main" id="{66B28876-B84E-7226-C331-445EA6524F0D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2265" y="20573151"/>
            <a:ext cx="6286501" cy="4572000"/>
          </a:xfrm>
          <a:prstGeom prst="rect">
            <a:avLst/>
          </a:prstGeom>
        </p:spPr>
      </p:pic>
      <p:pic>
        <p:nvPicPr>
          <p:cNvPr id="1055" name="Picture 1054" descr="A map of the ocean&#10;&#10;Description automatically generated">
            <a:extLst>
              <a:ext uri="{FF2B5EF4-FFF2-40B4-BE49-F238E27FC236}">
                <a16:creationId xmlns:a16="http://schemas.microsoft.com/office/drawing/2014/main" id="{A7C1ECAC-365C-4A92-B973-742E5A0211CE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42381" y="20573151"/>
            <a:ext cx="6286501" cy="4572000"/>
          </a:xfrm>
          <a:prstGeom prst="rect">
            <a:avLst/>
          </a:prstGeom>
        </p:spPr>
      </p:pic>
      <p:pic>
        <p:nvPicPr>
          <p:cNvPr id="1057" name="Picture 1056" descr="A map of the ocean&#10;&#10;Description automatically generated">
            <a:extLst>
              <a:ext uri="{FF2B5EF4-FFF2-40B4-BE49-F238E27FC236}">
                <a16:creationId xmlns:a16="http://schemas.microsoft.com/office/drawing/2014/main" id="{C999F10E-05EF-841E-EA2E-9CE3ECDD65A0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752496" y="20573151"/>
            <a:ext cx="6286501" cy="4572000"/>
          </a:xfrm>
          <a:prstGeom prst="rect">
            <a:avLst/>
          </a:prstGeom>
        </p:spPr>
      </p:pic>
      <p:pic>
        <p:nvPicPr>
          <p:cNvPr id="1059" name="Picture 1058" descr="A colorful chart with numbers and circles&#10;&#10;Description automatically generated with medium confidence">
            <a:extLst>
              <a:ext uri="{FF2B5EF4-FFF2-40B4-BE49-F238E27FC236}">
                <a16:creationId xmlns:a16="http://schemas.microsoft.com/office/drawing/2014/main" id="{D406E1CB-E186-6C98-0B6B-6B93A63CEAD4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11931" y="20009096"/>
            <a:ext cx="6766560" cy="3383280"/>
          </a:xfrm>
          <a:prstGeom prst="rect">
            <a:avLst/>
          </a:prstGeom>
        </p:spPr>
      </p:pic>
      <p:pic>
        <p:nvPicPr>
          <p:cNvPr id="1061" name="Picture 1060" descr="A green and purple lines with orange dots&#10;&#10;Description automatically generated">
            <a:extLst>
              <a:ext uri="{FF2B5EF4-FFF2-40B4-BE49-F238E27FC236}">
                <a16:creationId xmlns:a16="http://schemas.microsoft.com/office/drawing/2014/main" id="{7D838C2A-50A9-DB82-CEE6-B05A33BF59FE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11931" y="22809306"/>
            <a:ext cx="6766560" cy="3383280"/>
          </a:xfrm>
          <a:prstGeom prst="rect">
            <a:avLst/>
          </a:prstGeom>
        </p:spPr>
      </p:pic>
      <p:sp>
        <p:nvSpPr>
          <p:cNvPr id="1062" name="Rectangle 1061">
            <a:extLst>
              <a:ext uri="{FF2B5EF4-FFF2-40B4-BE49-F238E27FC236}">
                <a16:creationId xmlns:a16="http://schemas.microsoft.com/office/drawing/2014/main" id="{95CAE4CE-FFEA-E714-75B6-B7E64028546C}"/>
              </a:ext>
            </a:extLst>
          </p:cNvPr>
          <p:cNvSpPr/>
          <p:nvPr/>
        </p:nvSpPr>
        <p:spPr>
          <a:xfrm>
            <a:off x="5190861" y="20976526"/>
            <a:ext cx="3495939" cy="3931170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3" name="Rectangle 1062">
            <a:extLst>
              <a:ext uri="{FF2B5EF4-FFF2-40B4-BE49-F238E27FC236}">
                <a16:creationId xmlns:a16="http://schemas.microsoft.com/office/drawing/2014/main" id="{0EDD1CF5-660D-952E-6E07-3A2D15263ADB}"/>
              </a:ext>
            </a:extLst>
          </p:cNvPr>
          <p:cNvSpPr/>
          <p:nvPr/>
        </p:nvSpPr>
        <p:spPr>
          <a:xfrm>
            <a:off x="15651530" y="20334634"/>
            <a:ext cx="5052332" cy="5672348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4" name="TextBox 1063">
            <a:extLst>
              <a:ext uri="{FF2B5EF4-FFF2-40B4-BE49-F238E27FC236}">
                <a16:creationId xmlns:a16="http://schemas.microsoft.com/office/drawing/2014/main" id="{C63457C5-64E9-FCFF-1E17-7E3D3D96317E}"/>
              </a:ext>
            </a:extLst>
          </p:cNvPr>
          <p:cNvSpPr txBox="1"/>
          <p:nvPr/>
        </p:nvSpPr>
        <p:spPr>
          <a:xfrm>
            <a:off x="15810515" y="22237940"/>
            <a:ext cx="18189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temperature</a:t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(ºC)</a:t>
            </a:r>
          </a:p>
        </p:txBody>
      </p:sp>
      <p:sp>
        <p:nvSpPr>
          <p:cNvPr id="1065" name="TextBox 1064">
            <a:extLst>
              <a:ext uri="{FF2B5EF4-FFF2-40B4-BE49-F238E27FC236}">
                <a16:creationId xmlns:a16="http://schemas.microsoft.com/office/drawing/2014/main" id="{E1E821E2-C533-9EDA-2E33-72BD3D2F3457}"/>
              </a:ext>
            </a:extLst>
          </p:cNvPr>
          <p:cNvSpPr txBox="1"/>
          <p:nvPr/>
        </p:nvSpPr>
        <p:spPr>
          <a:xfrm>
            <a:off x="15811743" y="25045320"/>
            <a:ext cx="19391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chlorophyll-a</a:t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(mg/L)</a:t>
            </a:r>
          </a:p>
        </p:txBody>
      </p:sp>
      <p:sp>
        <p:nvSpPr>
          <p:cNvPr id="1066" name="TextBox 1065">
            <a:extLst>
              <a:ext uri="{FF2B5EF4-FFF2-40B4-BE49-F238E27FC236}">
                <a16:creationId xmlns:a16="http://schemas.microsoft.com/office/drawing/2014/main" id="{A92118DA-3A4A-71B1-B097-2D4283BDA017}"/>
              </a:ext>
            </a:extLst>
          </p:cNvPr>
          <p:cNvSpPr txBox="1"/>
          <p:nvPr/>
        </p:nvSpPr>
        <p:spPr>
          <a:xfrm>
            <a:off x="6567474" y="24962400"/>
            <a:ext cx="3272050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copepods detected by AZFP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(scaled by biomass)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copepods detected by AZFP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(scaled by biomass, depth-integrated)</a:t>
            </a:r>
          </a:p>
        </p:txBody>
      </p:sp>
      <p:sp>
        <p:nvSpPr>
          <p:cNvPr id="1067" name="TextBox 1066">
            <a:extLst>
              <a:ext uri="{FF2B5EF4-FFF2-40B4-BE49-F238E27FC236}">
                <a16:creationId xmlns:a16="http://schemas.microsoft.com/office/drawing/2014/main" id="{9C9C9A42-14C8-5063-B801-A322696F75C4}"/>
              </a:ext>
            </a:extLst>
          </p:cNvPr>
          <p:cNvSpPr txBox="1"/>
          <p:nvPr/>
        </p:nvSpPr>
        <p:spPr>
          <a:xfrm>
            <a:off x="11727169" y="24962400"/>
            <a:ext cx="361274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copepod aggregation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(boxed to not cover glider data)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NARW detected by DMON</a:t>
            </a:r>
            <a:b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(scaled to approximate detection range)</a:t>
            </a:r>
          </a:p>
        </p:txBody>
      </p:sp>
      <p:sp>
        <p:nvSpPr>
          <p:cNvPr id="1068" name="TextBox 1067">
            <a:extLst>
              <a:ext uri="{FF2B5EF4-FFF2-40B4-BE49-F238E27FC236}">
                <a16:creationId xmlns:a16="http://schemas.microsoft.com/office/drawing/2014/main" id="{F64B2EF6-EE7E-3D3D-5595-548FAF574270}"/>
              </a:ext>
            </a:extLst>
          </p:cNvPr>
          <p:cNvSpPr txBox="1"/>
          <p:nvPr/>
        </p:nvSpPr>
        <p:spPr>
          <a:xfrm>
            <a:off x="3061613" y="25268318"/>
            <a:ext cx="229582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AZFP deployment track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DMON deployment track</a:t>
            </a:r>
          </a:p>
        </p:txBody>
      </p:sp>
      <p:cxnSp>
        <p:nvCxnSpPr>
          <p:cNvPr id="1072" name="Straight Connector 1071">
            <a:extLst>
              <a:ext uri="{FF2B5EF4-FFF2-40B4-BE49-F238E27FC236}">
                <a16:creationId xmlns:a16="http://schemas.microsoft.com/office/drawing/2014/main" id="{305B7E76-3035-9CF3-A178-AD8F450371BD}"/>
              </a:ext>
            </a:extLst>
          </p:cNvPr>
          <p:cNvCxnSpPr>
            <a:cxnSpLocks/>
          </p:cNvCxnSpPr>
          <p:nvPr/>
        </p:nvCxnSpPr>
        <p:spPr>
          <a:xfrm>
            <a:off x="2176709" y="25431322"/>
            <a:ext cx="914400" cy="0"/>
          </a:xfrm>
          <a:prstGeom prst="line">
            <a:avLst/>
          </a:prstGeom>
          <a:ln w="19050">
            <a:solidFill>
              <a:srgbClr val="F3773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3" name="Straight Connector 1072">
            <a:extLst>
              <a:ext uri="{FF2B5EF4-FFF2-40B4-BE49-F238E27FC236}">
                <a16:creationId xmlns:a16="http://schemas.microsoft.com/office/drawing/2014/main" id="{D77C5C2E-2AF1-06FB-CB7C-CEDF8B1BDF9E}"/>
              </a:ext>
            </a:extLst>
          </p:cNvPr>
          <p:cNvCxnSpPr>
            <a:cxnSpLocks/>
          </p:cNvCxnSpPr>
          <p:nvPr/>
        </p:nvCxnSpPr>
        <p:spPr>
          <a:xfrm>
            <a:off x="2176709" y="25846187"/>
            <a:ext cx="914400" cy="0"/>
          </a:xfrm>
          <a:prstGeom prst="line">
            <a:avLst/>
          </a:prstGeom>
          <a:ln w="19050">
            <a:solidFill>
              <a:srgbClr val="C04FF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74" name="Oval 1073">
            <a:extLst>
              <a:ext uri="{FF2B5EF4-FFF2-40B4-BE49-F238E27FC236}">
                <a16:creationId xmlns:a16="http://schemas.microsoft.com/office/drawing/2014/main" id="{9DA264E6-7899-0F53-F97E-F0EC60D9B7BE}"/>
              </a:ext>
            </a:extLst>
          </p:cNvPr>
          <p:cNvSpPr/>
          <p:nvPr/>
        </p:nvSpPr>
        <p:spPr>
          <a:xfrm>
            <a:off x="6157672" y="25105414"/>
            <a:ext cx="365760" cy="362777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5" name="Oval 1074">
            <a:extLst>
              <a:ext uri="{FF2B5EF4-FFF2-40B4-BE49-F238E27FC236}">
                <a16:creationId xmlns:a16="http://schemas.microsoft.com/office/drawing/2014/main" id="{FA2C5FB4-49D3-40EC-18C1-FC41C195AF17}"/>
              </a:ext>
            </a:extLst>
          </p:cNvPr>
          <p:cNvSpPr/>
          <p:nvPr/>
        </p:nvSpPr>
        <p:spPr>
          <a:xfrm>
            <a:off x="6157677" y="25105414"/>
            <a:ext cx="365760" cy="362777"/>
          </a:xfrm>
          <a:prstGeom prst="ellipse">
            <a:avLst/>
          </a:prstGeom>
          <a:noFill/>
          <a:ln w="38100">
            <a:solidFill>
              <a:srgbClr val="F377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6" name="Oval 1075">
            <a:extLst>
              <a:ext uri="{FF2B5EF4-FFF2-40B4-BE49-F238E27FC236}">
                <a16:creationId xmlns:a16="http://schemas.microsoft.com/office/drawing/2014/main" id="{BB2CAC84-92DE-F33B-03EB-62D468DDEDEF}"/>
              </a:ext>
            </a:extLst>
          </p:cNvPr>
          <p:cNvSpPr/>
          <p:nvPr/>
        </p:nvSpPr>
        <p:spPr>
          <a:xfrm>
            <a:off x="6160029" y="25737606"/>
            <a:ext cx="365760" cy="362777"/>
          </a:xfrm>
          <a:prstGeom prst="ellipse">
            <a:avLst/>
          </a:prstGeom>
          <a:solidFill>
            <a:srgbClr val="F37738"/>
          </a:solidFill>
          <a:ln w="76200">
            <a:solidFill>
              <a:srgbClr val="F377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7" name="Rectangle 1076">
            <a:extLst>
              <a:ext uri="{FF2B5EF4-FFF2-40B4-BE49-F238E27FC236}">
                <a16:creationId xmlns:a16="http://schemas.microsoft.com/office/drawing/2014/main" id="{6802CB33-07B4-8BA4-3449-1367BC5B7E0C}"/>
              </a:ext>
            </a:extLst>
          </p:cNvPr>
          <p:cNvSpPr/>
          <p:nvPr/>
        </p:nvSpPr>
        <p:spPr>
          <a:xfrm>
            <a:off x="11308795" y="25071133"/>
            <a:ext cx="415918" cy="437936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8" name="Rectangle 1077">
            <a:extLst>
              <a:ext uri="{FF2B5EF4-FFF2-40B4-BE49-F238E27FC236}">
                <a16:creationId xmlns:a16="http://schemas.microsoft.com/office/drawing/2014/main" id="{D6C1DF73-6220-C3F4-EEA1-3C0C3F54B4F5}"/>
              </a:ext>
            </a:extLst>
          </p:cNvPr>
          <p:cNvSpPr/>
          <p:nvPr/>
        </p:nvSpPr>
        <p:spPr>
          <a:xfrm>
            <a:off x="11315536" y="25678018"/>
            <a:ext cx="415918" cy="437936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9" name="Rectangle 1078">
            <a:extLst>
              <a:ext uri="{FF2B5EF4-FFF2-40B4-BE49-F238E27FC236}">
                <a16:creationId xmlns:a16="http://schemas.microsoft.com/office/drawing/2014/main" id="{9934C9DF-9CBC-8B70-547B-0B96DDAD9CE8}"/>
              </a:ext>
            </a:extLst>
          </p:cNvPr>
          <p:cNvSpPr/>
          <p:nvPr/>
        </p:nvSpPr>
        <p:spPr>
          <a:xfrm>
            <a:off x="11308795" y="25071133"/>
            <a:ext cx="415918" cy="437936"/>
          </a:xfrm>
          <a:prstGeom prst="rect">
            <a:avLst/>
          </a:prstGeom>
          <a:noFill/>
          <a:ln w="38100">
            <a:solidFill>
              <a:srgbClr val="F3773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0" name="Rectangle 1079">
            <a:extLst>
              <a:ext uri="{FF2B5EF4-FFF2-40B4-BE49-F238E27FC236}">
                <a16:creationId xmlns:a16="http://schemas.microsoft.com/office/drawing/2014/main" id="{AE0882E5-9D37-0493-BD59-CCB9C53CBAF1}"/>
              </a:ext>
            </a:extLst>
          </p:cNvPr>
          <p:cNvSpPr/>
          <p:nvPr/>
        </p:nvSpPr>
        <p:spPr>
          <a:xfrm>
            <a:off x="11315536" y="25678018"/>
            <a:ext cx="415918" cy="437936"/>
          </a:xfrm>
          <a:prstGeom prst="rect">
            <a:avLst/>
          </a:prstGeom>
          <a:noFill/>
          <a:ln w="38100">
            <a:solidFill>
              <a:srgbClr val="C04FF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3" name="Multiply 1082">
            <a:extLst>
              <a:ext uri="{FF2B5EF4-FFF2-40B4-BE49-F238E27FC236}">
                <a16:creationId xmlns:a16="http://schemas.microsoft.com/office/drawing/2014/main" id="{02C41DCD-8FC2-019F-4137-1AFF90BE5AA3}"/>
              </a:ext>
            </a:extLst>
          </p:cNvPr>
          <p:cNvSpPr/>
          <p:nvPr/>
        </p:nvSpPr>
        <p:spPr>
          <a:xfrm>
            <a:off x="10462128" y="25461794"/>
            <a:ext cx="914400" cy="914400"/>
          </a:xfrm>
          <a:prstGeom prst="mathMultiply">
            <a:avLst>
              <a:gd name="adj1" fmla="val 8125"/>
            </a:avLst>
          </a:prstGeom>
          <a:solidFill>
            <a:srgbClr val="C04FF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4" name="TextBox 1083">
            <a:extLst>
              <a:ext uri="{FF2B5EF4-FFF2-40B4-BE49-F238E27FC236}">
                <a16:creationId xmlns:a16="http://schemas.microsoft.com/office/drawing/2014/main" id="{8F1C5E3B-6211-7BCD-184E-AC1A134072B8}"/>
              </a:ext>
            </a:extLst>
          </p:cNvPr>
          <p:cNvSpPr txBox="1"/>
          <p:nvPr/>
        </p:nvSpPr>
        <p:spPr>
          <a:xfrm>
            <a:off x="12478261" y="21108298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1085" name="TextBox 1084">
            <a:extLst>
              <a:ext uri="{FF2B5EF4-FFF2-40B4-BE49-F238E27FC236}">
                <a16:creationId xmlns:a16="http://schemas.microsoft.com/office/drawing/2014/main" id="{D3C7990D-BBBF-F858-FBCA-D809783B9B78}"/>
              </a:ext>
            </a:extLst>
          </p:cNvPr>
          <p:cNvSpPr txBox="1"/>
          <p:nvPr/>
        </p:nvSpPr>
        <p:spPr>
          <a:xfrm>
            <a:off x="8945514" y="21108297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Feb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</p:txBody>
      </p:sp>
      <p:sp>
        <p:nvSpPr>
          <p:cNvPr id="1086" name="TextBox 1085">
            <a:extLst>
              <a:ext uri="{FF2B5EF4-FFF2-40B4-BE49-F238E27FC236}">
                <a16:creationId xmlns:a16="http://schemas.microsoft.com/office/drawing/2014/main" id="{A1646704-AE4C-983E-2A50-4BF68BB6FA72}"/>
              </a:ext>
            </a:extLst>
          </p:cNvPr>
          <p:cNvSpPr txBox="1"/>
          <p:nvPr/>
        </p:nvSpPr>
        <p:spPr>
          <a:xfrm>
            <a:off x="5467565" y="21096790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Nov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</p:txBody>
      </p:sp>
      <p:sp>
        <p:nvSpPr>
          <p:cNvPr id="1087" name="TextBox 1086">
            <a:extLst>
              <a:ext uri="{FF2B5EF4-FFF2-40B4-BE49-F238E27FC236}">
                <a16:creationId xmlns:a16="http://schemas.microsoft.com/office/drawing/2014/main" id="{DDD18092-2F5F-FD28-B544-D691C06C654D}"/>
              </a:ext>
            </a:extLst>
          </p:cNvPr>
          <p:cNvSpPr txBox="1"/>
          <p:nvPr/>
        </p:nvSpPr>
        <p:spPr>
          <a:xfrm>
            <a:off x="1957449" y="21096790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</a:t>
            </a:r>
          </a:p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17092112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58646</TotalTime>
  <Words>644</Words>
  <Application>Microsoft Macintosh PowerPoint</Application>
  <PresentationFormat>Custom</PresentationFormat>
  <Paragraphs>78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Laura Nazzaro</dc:creator>
  <cp:lastModifiedBy>Laura Nazzaro</cp:lastModifiedBy>
  <cp:revision>31</cp:revision>
  <dcterms:created xsi:type="dcterms:W3CDTF">2024-06-29T01:57:16Z</dcterms:created>
  <dcterms:modified xsi:type="dcterms:W3CDTF">2024-11-07T03:58:02Z</dcterms:modified>
</cp:coreProperties>
</file>