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289" r:id="rId3"/>
    <p:sldId id="352" r:id="rId4"/>
    <p:sldId id="370" r:id="rId5"/>
    <p:sldId id="353" r:id="rId6"/>
    <p:sldId id="371" r:id="rId7"/>
    <p:sldId id="355" r:id="rId8"/>
    <p:sldId id="364" r:id="rId9"/>
    <p:sldId id="357" r:id="rId10"/>
    <p:sldId id="358" r:id="rId11"/>
    <p:sldId id="360" r:id="rId12"/>
    <p:sldId id="369" r:id="rId13"/>
    <p:sldId id="361" r:id="rId14"/>
    <p:sldId id="320" r:id="rId15"/>
    <p:sldId id="356" r:id="rId16"/>
    <p:sldId id="3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5797"/>
    <a:srgbClr val="004F7F"/>
    <a:srgbClr val="2F5597"/>
    <a:srgbClr val="FF8001"/>
    <a:srgbClr val="7D3E11"/>
    <a:srgbClr val="8B4512"/>
    <a:srgbClr val="CC2500"/>
    <a:srgbClr val="FF0000"/>
    <a:srgbClr val="BA2030"/>
    <a:srgbClr val="538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7293"/>
  </p:normalViewPr>
  <p:slideViewPr>
    <p:cSldViewPr snapToGrid="0">
      <p:cViewPr varScale="1">
        <p:scale>
          <a:sx n="100" d="100"/>
          <a:sy n="100" d="100"/>
        </p:scale>
        <p:origin x="100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3FB3B-C718-7C4B-9E68-0D1ACC1B3093}" type="datetimeFigureOut">
              <a:rPr lang="en-US" smtClean="0"/>
              <a:t>2/17/24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E02D55-FAF8-7847-A742-86C3B24A1D25}" type="slidenum">
              <a:rPr lang="en-US" smtClean="0"/>
              <a:t>‹#›</a:t>
            </a:fld>
            <a:endParaRPr lang="en-US"/>
          </a:p>
        </p:txBody>
      </p:sp>
    </p:spTree>
    <p:extLst>
      <p:ext uri="{BB962C8B-B14F-4D97-AF65-F5344CB8AC3E}">
        <p14:creationId xmlns:p14="http://schemas.microsoft.com/office/powerpoint/2010/main" val="320680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 I will be presenting some of my dissertation work, done in collaboration with my advisor, Josh Kohut, as well as Matt Oliver, Katie Gallagher, and Erick </a:t>
            </a:r>
            <a:r>
              <a:rPr lang="en-US" baseline="0" dirty="0" err="1"/>
              <a:t>Fredj</a:t>
            </a:r>
            <a:endParaRPr lang="en-US" baseline="0" dirty="0"/>
          </a:p>
        </p:txBody>
      </p:sp>
      <p:sp>
        <p:nvSpPr>
          <p:cNvPr id="4" name="Slide Number Placeholder 3"/>
          <p:cNvSpPr>
            <a:spLocks noGrp="1"/>
          </p:cNvSpPr>
          <p:nvPr>
            <p:ph type="sldNum" sz="quarter" idx="5"/>
          </p:nvPr>
        </p:nvSpPr>
        <p:spPr/>
        <p:txBody>
          <a:bodyPr/>
          <a:lstStyle/>
          <a:p>
            <a:fld id="{C5E7A3A8-3A68-A845-8CAD-35442A0E4EC0}" type="slidenum">
              <a:rPr lang="en-US" smtClean="0"/>
              <a:t>1</a:t>
            </a:fld>
            <a:endParaRPr lang="en-US"/>
          </a:p>
        </p:txBody>
      </p:sp>
    </p:spTree>
    <p:extLst>
      <p:ext uri="{BB962C8B-B14F-4D97-AF65-F5344CB8AC3E}">
        <p14:creationId xmlns:p14="http://schemas.microsoft.com/office/powerpoint/2010/main" val="17241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similar trend was found in the krill swarm abundances. Here, I have also subtracted the semidiurnal abundances from the diurnal, but averaged by transect line. There tends to be more krill swarms observed during semidiurnal days vs. diurnal days so that is why my results are positive. The darker orange colors show more krill during semidiurnal tidal regimes than the lighter colors, and again we see this shift offshore on the west side, or at least more spread out, and inshore on the east side during semidiurnal tides.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seen the phytoplankton, krill, and foraging penguin abundances shift with changing tidal regimes, lets take a look into the physics for potential mechanisms that are moving these marine grocery stores.</a:t>
            </a:r>
          </a:p>
        </p:txBody>
      </p:sp>
      <p:sp>
        <p:nvSpPr>
          <p:cNvPr id="4" name="Slide Number Placeholder 3"/>
          <p:cNvSpPr>
            <a:spLocks noGrp="1"/>
          </p:cNvSpPr>
          <p:nvPr>
            <p:ph type="sldNum" sz="quarter" idx="5"/>
          </p:nvPr>
        </p:nvSpPr>
        <p:spPr/>
        <p:txBody>
          <a:bodyPr/>
          <a:lstStyle/>
          <a:p>
            <a:fld id="{51E02D55-FAF8-7847-A742-86C3B24A1D25}" type="slidenum">
              <a:rPr lang="en-US" smtClean="0"/>
              <a:t>10</a:t>
            </a:fld>
            <a:endParaRPr lang="en-US"/>
          </a:p>
        </p:txBody>
      </p:sp>
    </p:spTree>
    <p:extLst>
      <p:ext uri="{BB962C8B-B14F-4D97-AF65-F5344CB8AC3E}">
        <p14:creationId xmlns:p14="http://schemas.microsoft.com/office/powerpoint/2010/main" val="509436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High Frequency Radar observed surface currents, I have released virtual particles into the flow field to model plankton being advected. From these particle trajectories, I have calculated a Finite Time Lyapunov Exponent following methodologies that should be available soon in ICES journal of marine science. These calculations integrate over the particle trajectories to quantify attracting coherent structures that accumulate free drifting particles. Here are </a:t>
            </a:r>
            <a:r>
              <a:rPr lang="en-US" dirty="0" err="1"/>
              <a:t>calcuations</a:t>
            </a:r>
            <a:r>
              <a:rPr lang="en-US" dirty="0"/>
              <a:t> from just the tidal velocities, averaged over diurnal tidal regimes and semidiurnal tidal regimes.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invite you to ask me about the intricacies of these calculations later</a:t>
            </a:r>
          </a:p>
          <a:p>
            <a:endParaRPr lang="en-US" dirty="0"/>
          </a:p>
          <a:p>
            <a:r>
              <a:rPr lang="en-US" dirty="0"/>
              <a:t>From these results we can see strong attracting structures appear offshore on the west side and onshore on the east side, again following that same pattern that was seen in penguin foraging behavior.</a:t>
            </a:r>
          </a:p>
          <a:p>
            <a:endParaRPr lang="en-US" dirty="0"/>
          </a:p>
        </p:txBody>
      </p:sp>
      <p:sp>
        <p:nvSpPr>
          <p:cNvPr id="4" name="Slide Number Placeholder 3"/>
          <p:cNvSpPr>
            <a:spLocks noGrp="1"/>
          </p:cNvSpPr>
          <p:nvPr>
            <p:ph type="sldNum" sz="quarter" idx="5"/>
          </p:nvPr>
        </p:nvSpPr>
        <p:spPr/>
        <p:txBody>
          <a:bodyPr/>
          <a:lstStyle/>
          <a:p>
            <a:fld id="{51E02D55-FAF8-7847-A742-86C3B24A1D25}" type="slidenum">
              <a:rPr lang="en-US" smtClean="0"/>
              <a:t>11</a:t>
            </a:fld>
            <a:endParaRPr lang="en-US"/>
          </a:p>
        </p:txBody>
      </p:sp>
    </p:spTree>
    <p:extLst>
      <p:ext uri="{BB962C8B-B14F-4D97-AF65-F5344CB8AC3E}">
        <p14:creationId xmlns:p14="http://schemas.microsoft.com/office/powerpoint/2010/main" val="1241258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piece this all together, similar trends appear from the physics to the phytoplankton, to the krill swarms, and as previous work saw, to the penguin foraging as the system shifts from a diurnal tidal regime to a semidiurnal tidal regime based on the gauge at Palmer Station. On the left here I have subtracted the diurnal FTLE from the semidiurnal, same as was done for the phytoplankton and krill. The observations from the high frequency radar don’t quite cover the entire east side of the canyon, but show a strong attracting coherent structure offshore on the west side.</a:t>
            </a:r>
          </a:p>
        </p:txBody>
      </p:sp>
      <p:sp>
        <p:nvSpPr>
          <p:cNvPr id="4" name="Slide Number Placeholder 3"/>
          <p:cNvSpPr>
            <a:spLocks noGrp="1"/>
          </p:cNvSpPr>
          <p:nvPr>
            <p:ph type="sldNum" sz="quarter" idx="5"/>
          </p:nvPr>
        </p:nvSpPr>
        <p:spPr/>
        <p:txBody>
          <a:bodyPr/>
          <a:lstStyle/>
          <a:p>
            <a:fld id="{51E02D55-FAF8-7847-A742-86C3B24A1D25}" type="slidenum">
              <a:rPr lang="en-US" smtClean="0"/>
              <a:t>12</a:t>
            </a:fld>
            <a:endParaRPr lang="en-US"/>
          </a:p>
        </p:txBody>
      </p:sp>
    </p:spTree>
    <p:extLst>
      <p:ext uri="{BB962C8B-B14F-4D97-AF65-F5344CB8AC3E}">
        <p14:creationId xmlns:p14="http://schemas.microsoft.com/office/powerpoint/2010/main" val="417387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02D55-FAF8-7847-A742-86C3B24A1D25}" type="slidenum">
              <a:rPr lang="en-US" smtClean="0"/>
              <a:t>13</a:t>
            </a:fld>
            <a:endParaRPr lang="en-US"/>
          </a:p>
        </p:txBody>
      </p:sp>
    </p:spTree>
    <p:extLst>
      <p:ext uri="{BB962C8B-B14F-4D97-AF65-F5344CB8AC3E}">
        <p14:creationId xmlns:p14="http://schemas.microsoft.com/office/powerpoint/2010/main" val="2242784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RHIB is 10.2 meters</a:t>
            </a:r>
          </a:p>
        </p:txBody>
      </p:sp>
      <p:sp>
        <p:nvSpPr>
          <p:cNvPr id="4" name="Slide Number Placeholder 3"/>
          <p:cNvSpPr>
            <a:spLocks noGrp="1"/>
          </p:cNvSpPr>
          <p:nvPr>
            <p:ph type="sldNum" sz="quarter" idx="5"/>
          </p:nvPr>
        </p:nvSpPr>
        <p:spPr/>
        <p:txBody>
          <a:bodyPr/>
          <a:lstStyle/>
          <a:p>
            <a:fld id="{51E02D55-FAF8-7847-A742-86C3B24A1D25}" type="slidenum">
              <a:rPr lang="en-US" smtClean="0"/>
              <a:t>15</a:t>
            </a:fld>
            <a:endParaRPr lang="en-US"/>
          </a:p>
        </p:txBody>
      </p:sp>
    </p:spTree>
    <p:extLst>
      <p:ext uri="{BB962C8B-B14F-4D97-AF65-F5344CB8AC3E}">
        <p14:creationId xmlns:p14="http://schemas.microsoft.com/office/powerpoint/2010/main" val="1158365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Plankton distribution in the ocean is notoriously patchy.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cs typeface="Times New Roman" panose="02020603050405020304" pitchFamily="18" charset="0"/>
              </a:rPr>
              <a:t>Phytoplankton patchiness is in part due to advective transport by physical ocean features.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cs typeface="Times New Roman" panose="02020603050405020304" pitchFamily="18" charset="0"/>
              </a:rPr>
              <a:t>Gazer patchiness is in part due to this same advective transport, as well as their attraction to their food source, phytoplankton.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cs typeface="Times New Roman" panose="02020603050405020304" pitchFamily="18" charset="0"/>
              </a:rPr>
              <a:t>And lastly, foragers are then attracted to grazer patches.</a:t>
            </a:r>
            <a:endParaRPr lang="en-US" sz="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way, the concentration of these plankton patches increases prey availability for upper trophic creatures in certain regions of the ocean, as if visiting a marine grocery store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cs typeface="Times New Roman" panose="02020603050405020304" pitchFamily="18" charset="0"/>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cs typeface="Times New Roman" panose="02020603050405020304" pitchFamily="18" charset="0"/>
              </a:rPr>
              <a:t>This bottom up control on spatial ecology was coined as food web focusing by </a:t>
            </a:r>
            <a:r>
              <a:rPr lang="en-US" sz="1800" dirty="0" err="1">
                <a:effectLst/>
                <a:latin typeface="Calibri" panose="020F0502020204030204" pitchFamily="34" charset="0"/>
                <a:cs typeface="Times New Roman" panose="02020603050405020304" pitchFamily="18" charset="0"/>
              </a:rPr>
              <a:t>Amatzia</a:t>
            </a:r>
            <a:r>
              <a:rPr lang="en-US" sz="1800" dirty="0">
                <a:effectLst/>
                <a:latin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cs typeface="Times New Roman" panose="02020603050405020304" pitchFamily="18" charset="0"/>
              </a:rPr>
              <a:t>Genin</a:t>
            </a:r>
            <a:r>
              <a:rPr lang="en-US" sz="1800" dirty="0">
                <a:effectLst/>
                <a:latin typeface="Calibri" panose="020F0502020204030204" pitchFamily="34" charset="0"/>
                <a:cs typeface="Times New Roman" panose="02020603050405020304" pitchFamily="18" charset="0"/>
              </a:rPr>
              <a:t> in their 2004 paper.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goal of my research is to investigate the physical mechanisms that create these marine grocery stores, maintaining biological hotspots and allowing upper trophic creatures to feed efficiently.</a:t>
            </a:r>
            <a:r>
              <a:rPr lang="en-US" sz="2800" dirty="0">
                <a:effectLst/>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38944C9-61BB-1048-B6A7-B9D48010B985}" type="slidenum">
              <a:rPr lang="en-US" smtClean="0"/>
              <a:t>2</a:t>
            </a:fld>
            <a:endParaRPr lang="en-US"/>
          </a:p>
        </p:txBody>
      </p:sp>
    </p:spTree>
    <p:extLst>
      <p:ext uri="{BB962C8B-B14F-4D97-AF65-F5344CB8AC3E}">
        <p14:creationId xmlns:p14="http://schemas.microsoft.com/office/powerpoint/2010/main" val="363813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used Palmer Deep Canyon, Antarctica as our ecological laboratory to investigate these physical mechanisms of food web focusing. Rapid warming in this region has added a sense of urgency to understanding how this system works. </a:t>
            </a:r>
          </a:p>
        </p:txBody>
      </p:sp>
      <p:sp>
        <p:nvSpPr>
          <p:cNvPr id="4" name="Slide Number Placeholder 3"/>
          <p:cNvSpPr>
            <a:spLocks noGrp="1"/>
          </p:cNvSpPr>
          <p:nvPr>
            <p:ph type="sldNum" sz="quarter" idx="5"/>
          </p:nvPr>
        </p:nvSpPr>
        <p:spPr/>
        <p:txBody>
          <a:bodyPr/>
          <a:lstStyle/>
          <a:p>
            <a:fld id="{51E02D55-FAF8-7847-A742-86C3B24A1D25}" type="slidenum">
              <a:rPr lang="en-US" smtClean="0"/>
              <a:t>3</a:t>
            </a:fld>
            <a:endParaRPr lang="en-US"/>
          </a:p>
        </p:txBody>
      </p:sp>
    </p:spTree>
    <p:extLst>
      <p:ext uri="{BB962C8B-B14F-4D97-AF65-F5344CB8AC3E}">
        <p14:creationId xmlns:p14="http://schemas.microsoft.com/office/powerpoint/2010/main" val="2568651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Palmer Deep, Penguin foraging behavior has been shown to shift with changing tidal regimes, suggesting an interaction between the local food web and ocean currents. This figure shows kernel densities of penguin foraging behavior during Diurnal (on the left) and Semidiurnal (on the right) tidal regimes. </a:t>
            </a:r>
          </a:p>
          <a:p>
            <a:endParaRPr lang="en-US" dirty="0"/>
          </a:p>
          <a:p>
            <a:r>
              <a:rPr lang="en-US" dirty="0"/>
              <a:t>With a shift from diurnal to semidiurnal, foraging </a:t>
            </a:r>
            <a:r>
              <a:rPr lang="en-US" dirty="0" err="1"/>
              <a:t>Adélie</a:t>
            </a:r>
            <a:r>
              <a:rPr lang="en-US" dirty="0"/>
              <a:t> penguins on the west side of the canyon shift offshore while Gentoo Penguins on the east side of the canyon shift onshore.</a:t>
            </a:r>
          </a:p>
        </p:txBody>
      </p:sp>
      <p:sp>
        <p:nvSpPr>
          <p:cNvPr id="4" name="Slide Number Placeholder 3"/>
          <p:cNvSpPr>
            <a:spLocks noGrp="1"/>
          </p:cNvSpPr>
          <p:nvPr>
            <p:ph type="sldNum" sz="quarter" idx="5"/>
          </p:nvPr>
        </p:nvSpPr>
        <p:spPr/>
        <p:txBody>
          <a:bodyPr/>
          <a:lstStyle/>
          <a:p>
            <a:fld id="{51E02D55-FAF8-7847-A742-86C3B24A1D25}" type="slidenum">
              <a:rPr lang="en-US" smtClean="0"/>
              <a:t>4</a:t>
            </a:fld>
            <a:endParaRPr lang="en-US"/>
          </a:p>
        </p:txBody>
      </p:sp>
    </p:spTree>
    <p:extLst>
      <p:ext uri="{BB962C8B-B14F-4D97-AF65-F5344CB8AC3E}">
        <p14:creationId xmlns:p14="http://schemas.microsoft.com/office/powerpoint/2010/main" val="1721436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papers define tidal regime based on a gauge at Palmer Station, which is this red triangle here. Using data from a High Frequency Radar array deploy in early 2020, the north-south component of the tidal velocity near Palmer Station shows the transition from a diurnal tide, with one high tide a day, to semidiurnal with two high tides each day, which is pretty indicative of the west side of the canyon.</a:t>
            </a:r>
          </a:p>
          <a:p>
            <a:endParaRPr lang="en-US" dirty="0"/>
          </a:p>
          <a:p>
            <a:r>
              <a:rPr lang="en-US" dirty="0"/>
              <a:t>However,</a:t>
            </a:r>
          </a:p>
          <a:p>
            <a:endParaRPr lang="en-US" dirty="0"/>
          </a:p>
          <a:p>
            <a:endParaRPr lang="en-US" dirty="0"/>
          </a:p>
          <a:p>
            <a:r>
              <a:rPr lang="en-US" dirty="0"/>
              <a:t>Tidal plots made with ‘/Users/</a:t>
            </a:r>
            <a:r>
              <a:rPr lang="en-US" dirty="0" err="1"/>
              <a:t>jveatch</a:t>
            </a:r>
            <a:r>
              <a:rPr lang="en-US" dirty="0"/>
              <a:t>/Documents/MATLAB/SWARM/Chapter2/</a:t>
            </a:r>
            <a:r>
              <a:rPr lang="en-US" dirty="0" err="1"/>
              <a:t>tidalEllipse</a:t>
            </a:r>
            <a:r>
              <a:rPr lang="en-US" dirty="0"/>
              <a:t>/</a:t>
            </a:r>
            <a:r>
              <a:rPr lang="en-US" dirty="0" err="1"/>
              <a:t>VU_tide_JoubWauw_Example.m</a:t>
            </a:r>
            <a:r>
              <a:rPr lang="en-US" dirty="0"/>
              <a:t>’</a:t>
            </a:r>
          </a:p>
          <a:p>
            <a:endParaRPr lang="en-US" dirty="0"/>
          </a:p>
          <a:p>
            <a:r>
              <a:rPr lang="en-US" dirty="0"/>
              <a:t>Replace animation with stagnant map</a:t>
            </a:r>
          </a:p>
          <a:p>
            <a:pPr marL="171450" indent="-171450">
              <a:buFont typeface="Arial" panose="020B0604020202020204" pitchFamily="34" charset="0"/>
              <a:buChar char="•"/>
            </a:pPr>
            <a:r>
              <a:rPr lang="en-US" dirty="0"/>
              <a:t>Those papers define tidal regime based on a gauge at Palmer Station </a:t>
            </a:r>
            <a:r>
              <a:rPr lang="en-US" dirty="0">
                <a:sym typeface="Wingdings" pitchFamily="2" charset="2"/>
              </a:rPr>
              <a:t> not reflected on east side</a:t>
            </a:r>
          </a:p>
          <a:p>
            <a:pPr marL="171450" indent="-171450">
              <a:buFont typeface="Arial" panose="020B0604020202020204" pitchFamily="34" charset="0"/>
              <a:buChar char="•"/>
            </a:pPr>
            <a:r>
              <a:rPr lang="en-US" dirty="0">
                <a:sym typeface="Wingdings" pitchFamily="2" charset="2"/>
              </a:rPr>
              <a:t>Show only one components (or amplitude)</a:t>
            </a:r>
          </a:p>
          <a:p>
            <a:pPr marL="171450" indent="-171450">
              <a:buFont typeface="Arial" panose="020B0604020202020204" pitchFamily="34" charset="0"/>
              <a:buChar char="•"/>
            </a:pPr>
            <a:r>
              <a:rPr lang="en-US" dirty="0">
                <a:sym typeface="Wingdings" pitchFamily="2" charset="2"/>
              </a:rPr>
              <a:t>This is why we are looking at different sides of the canyon!!</a:t>
            </a:r>
            <a:endParaRPr lang="en-US" dirty="0"/>
          </a:p>
          <a:p>
            <a:endParaRPr lang="en-US" dirty="0"/>
          </a:p>
          <a:p>
            <a:endParaRPr lang="en-US" dirty="0"/>
          </a:p>
          <a:p>
            <a:r>
              <a:rPr lang="en-US" dirty="0"/>
              <a:t>Animation may distract from </a:t>
            </a:r>
            <a:r>
              <a:rPr lang="en-US" dirty="0" err="1"/>
              <a:t>u_tide</a:t>
            </a:r>
            <a:r>
              <a:rPr lang="en-US" dirty="0"/>
              <a:t> </a:t>
            </a:r>
            <a:r>
              <a:rPr lang="en-US" dirty="0" err="1"/>
              <a:t>v_tide</a:t>
            </a:r>
            <a:endParaRPr lang="en-US" dirty="0"/>
          </a:p>
          <a:p>
            <a:r>
              <a:rPr lang="en-US" dirty="0"/>
              <a:t>Change colors of </a:t>
            </a:r>
            <a:r>
              <a:rPr lang="en-US" dirty="0" err="1"/>
              <a:t>Joub</a:t>
            </a:r>
            <a:r>
              <a:rPr lang="en-US" dirty="0"/>
              <a:t> and </a:t>
            </a:r>
            <a:r>
              <a:rPr lang="en-US" dirty="0" err="1"/>
              <a:t>Wauw</a:t>
            </a:r>
            <a:r>
              <a:rPr lang="en-US" dirty="0"/>
              <a:t> and coordinate with u and v plots</a:t>
            </a:r>
          </a:p>
          <a:p>
            <a:r>
              <a:rPr lang="en-US" dirty="0"/>
              <a:t>“when we zoom in on the tides”</a:t>
            </a:r>
          </a:p>
          <a:p>
            <a:pPr marL="171450" indent="-171450">
              <a:buFont typeface="Wingdings" pitchFamily="2" charset="2"/>
              <a:buChar char="à"/>
            </a:pPr>
            <a:r>
              <a:rPr lang="en-US" dirty="0"/>
              <a:t>Very complex, and tides are complex</a:t>
            </a:r>
          </a:p>
          <a:p>
            <a:pPr marL="171450" indent="-171450">
              <a:buFont typeface="Wingdings" pitchFamily="2" charset="2"/>
              <a:buChar char="à"/>
            </a:pPr>
            <a:r>
              <a:rPr lang="en-US" dirty="0">
                <a:sym typeface="Wingdings" pitchFamily="2" charset="2"/>
              </a:rPr>
              <a:t>Know what you mean by diurnal and semidiurnal</a:t>
            </a:r>
          </a:p>
          <a:p>
            <a:pPr marL="171450" indent="-171450">
              <a:buFont typeface="Wingdings" pitchFamily="2" charset="2"/>
              <a:buChar char="à"/>
            </a:pPr>
            <a:endParaRPr lang="en-US" dirty="0">
              <a:sym typeface="Wingdings" pitchFamily="2" charset="2"/>
            </a:endParaRPr>
          </a:p>
          <a:p>
            <a:pPr marL="171450" indent="-171450">
              <a:buFont typeface="Wingdings" pitchFamily="2" charset="2"/>
              <a:buChar char="à"/>
            </a:pPr>
            <a:endParaRPr lang="en-US" dirty="0">
              <a:sym typeface="Wingdings" pitchFamily="2" charset="2"/>
            </a:endParaRPr>
          </a:p>
          <a:p>
            <a:pPr marL="171450" indent="-171450">
              <a:buFont typeface="Wingdings" pitchFamily="2" charset="2"/>
              <a:buChar char="à"/>
            </a:pPr>
            <a:r>
              <a:rPr lang="en-US" dirty="0">
                <a:sym typeface="Wingdings" pitchFamily="2" charset="2"/>
              </a:rPr>
              <a:t>U and v plots made from ‘</a:t>
            </a:r>
            <a:r>
              <a:rPr lang="en-US" dirty="0" err="1">
                <a:sym typeface="Wingdings" pitchFamily="2" charset="2"/>
              </a:rPr>
              <a:t>UV_tide_JoubWau_Example.m</a:t>
            </a:r>
            <a:r>
              <a:rPr lang="en-US" dirty="0">
                <a:sym typeface="Wingdings" pitchFamily="2" charset="2"/>
              </a:rPr>
              <a:t>’</a:t>
            </a:r>
          </a:p>
        </p:txBody>
      </p:sp>
      <p:sp>
        <p:nvSpPr>
          <p:cNvPr id="4" name="Slide Number Placeholder 3"/>
          <p:cNvSpPr>
            <a:spLocks noGrp="1"/>
          </p:cNvSpPr>
          <p:nvPr>
            <p:ph type="sldNum" sz="quarter" idx="5"/>
          </p:nvPr>
        </p:nvSpPr>
        <p:spPr/>
        <p:txBody>
          <a:bodyPr/>
          <a:lstStyle/>
          <a:p>
            <a:fld id="{51E02D55-FAF8-7847-A742-86C3B24A1D25}" type="slidenum">
              <a:rPr lang="en-US" smtClean="0"/>
              <a:t>5</a:t>
            </a:fld>
            <a:endParaRPr lang="en-US"/>
          </a:p>
        </p:txBody>
      </p:sp>
    </p:spTree>
    <p:extLst>
      <p:ext uri="{BB962C8B-B14F-4D97-AF65-F5344CB8AC3E}">
        <p14:creationId xmlns:p14="http://schemas.microsoft.com/office/powerpoint/2010/main" val="4031678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papers define tidal regime based on a gauge at Palmer Station, which is this red triangle here. Using data from a High Frequency Radar array deploy in early 2020, the north-south component of the tidal velocity near Palmer Station shows the transition from a diurnal tide, with one high tide a day, to semidiurnal with two high tides each day, which is pretty indicative of the west side of the canyon.</a:t>
            </a:r>
          </a:p>
          <a:p>
            <a:endParaRPr lang="en-US" dirty="0"/>
          </a:p>
          <a:p>
            <a:r>
              <a:rPr lang="en-US" dirty="0"/>
              <a:t>However,</a:t>
            </a:r>
          </a:p>
          <a:p>
            <a:endParaRPr lang="en-US" dirty="0"/>
          </a:p>
          <a:p>
            <a:endParaRPr lang="en-US" dirty="0"/>
          </a:p>
          <a:p>
            <a:r>
              <a:rPr lang="en-US" dirty="0"/>
              <a:t>Tidal plots made with ‘/Users/</a:t>
            </a:r>
            <a:r>
              <a:rPr lang="en-US" dirty="0" err="1"/>
              <a:t>jveatch</a:t>
            </a:r>
            <a:r>
              <a:rPr lang="en-US" dirty="0"/>
              <a:t>/Documents/MATLAB/SWARM/Chapter2/</a:t>
            </a:r>
            <a:r>
              <a:rPr lang="en-US" dirty="0" err="1"/>
              <a:t>tidalEllipse</a:t>
            </a:r>
            <a:r>
              <a:rPr lang="en-US" dirty="0"/>
              <a:t>/</a:t>
            </a:r>
            <a:r>
              <a:rPr lang="en-US" dirty="0" err="1"/>
              <a:t>VU_tide_JoubWauw_Example.m</a:t>
            </a:r>
            <a:r>
              <a:rPr lang="en-US" dirty="0"/>
              <a:t>’</a:t>
            </a:r>
          </a:p>
          <a:p>
            <a:endParaRPr lang="en-US" dirty="0"/>
          </a:p>
          <a:p>
            <a:r>
              <a:rPr lang="en-US" dirty="0"/>
              <a:t>Replace animation with stagnant map</a:t>
            </a:r>
          </a:p>
          <a:p>
            <a:pPr marL="171450" indent="-171450">
              <a:buFont typeface="Arial" panose="020B0604020202020204" pitchFamily="34" charset="0"/>
              <a:buChar char="•"/>
            </a:pPr>
            <a:r>
              <a:rPr lang="en-US" dirty="0"/>
              <a:t>Those papers define tidal regime based on a gauge at Palmer Station </a:t>
            </a:r>
            <a:r>
              <a:rPr lang="en-US" dirty="0">
                <a:sym typeface="Wingdings" pitchFamily="2" charset="2"/>
              </a:rPr>
              <a:t> not reflected on east side</a:t>
            </a:r>
          </a:p>
          <a:p>
            <a:pPr marL="171450" indent="-171450">
              <a:buFont typeface="Arial" panose="020B0604020202020204" pitchFamily="34" charset="0"/>
              <a:buChar char="•"/>
            </a:pPr>
            <a:r>
              <a:rPr lang="en-US" dirty="0">
                <a:sym typeface="Wingdings" pitchFamily="2" charset="2"/>
              </a:rPr>
              <a:t>Show only one components (or amplitude)</a:t>
            </a:r>
          </a:p>
          <a:p>
            <a:pPr marL="171450" indent="-171450">
              <a:buFont typeface="Arial" panose="020B0604020202020204" pitchFamily="34" charset="0"/>
              <a:buChar char="•"/>
            </a:pPr>
            <a:r>
              <a:rPr lang="en-US" dirty="0">
                <a:sym typeface="Wingdings" pitchFamily="2" charset="2"/>
              </a:rPr>
              <a:t>This is why we are looking at different sides of the canyon!!</a:t>
            </a:r>
            <a:endParaRPr lang="en-US" dirty="0"/>
          </a:p>
          <a:p>
            <a:endParaRPr lang="en-US" dirty="0"/>
          </a:p>
          <a:p>
            <a:endParaRPr lang="en-US" dirty="0"/>
          </a:p>
          <a:p>
            <a:r>
              <a:rPr lang="en-US" dirty="0"/>
              <a:t>Animation may distract from </a:t>
            </a:r>
            <a:r>
              <a:rPr lang="en-US" dirty="0" err="1"/>
              <a:t>u_tide</a:t>
            </a:r>
            <a:r>
              <a:rPr lang="en-US" dirty="0"/>
              <a:t> </a:t>
            </a:r>
            <a:r>
              <a:rPr lang="en-US" dirty="0" err="1"/>
              <a:t>v_tide</a:t>
            </a:r>
            <a:endParaRPr lang="en-US" dirty="0"/>
          </a:p>
          <a:p>
            <a:r>
              <a:rPr lang="en-US" dirty="0"/>
              <a:t>Change colors of </a:t>
            </a:r>
            <a:r>
              <a:rPr lang="en-US" dirty="0" err="1"/>
              <a:t>Joub</a:t>
            </a:r>
            <a:r>
              <a:rPr lang="en-US" dirty="0"/>
              <a:t> and </a:t>
            </a:r>
            <a:r>
              <a:rPr lang="en-US" dirty="0" err="1"/>
              <a:t>Wauw</a:t>
            </a:r>
            <a:r>
              <a:rPr lang="en-US" dirty="0"/>
              <a:t> and coordinate with u and v plots</a:t>
            </a:r>
          </a:p>
          <a:p>
            <a:r>
              <a:rPr lang="en-US" dirty="0"/>
              <a:t>“when we zoom in on the tides”</a:t>
            </a:r>
          </a:p>
          <a:p>
            <a:pPr marL="171450" indent="-171450">
              <a:buFont typeface="Wingdings" pitchFamily="2" charset="2"/>
              <a:buChar char="à"/>
            </a:pPr>
            <a:r>
              <a:rPr lang="en-US" dirty="0"/>
              <a:t>Very complex, and tides are complex</a:t>
            </a:r>
          </a:p>
          <a:p>
            <a:pPr marL="171450" indent="-171450">
              <a:buFont typeface="Wingdings" pitchFamily="2" charset="2"/>
              <a:buChar char="à"/>
            </a:pPr>
            <a:r>
              <a:rPr lang="en-US" dirty="0">
                <a:sym typeface="Wingdings" pitchFamily="2" charset="2"/>
              </a:rPr>
              <a:t>Know what you mean by diurnal and semidiurnal</a:t>
            </a:r>
          </a:p>
          <a:p>
            <a:pPr marL="171450" indent="-171450">
              <a:buFont typeface="Wingdings" pitchFamily="2" charset="2"/>
              <a:buChar char="à"/>
            </a:pPr>
            <a:endParaRPr lang="en-US" dirty="0">
              <a:sym typeface="Wingdings" pitchFamily="2" charset="2"/>
            </a:endParaRPr>
          </a:p>
          <a:p>
            <a:pPr marL="171450" indent="-171450">
              <a:buFont typeface="Wingdings" pitchFamily="2" charset="2"/>
              <a:buChar char="à"/>
            </a:pPr>
            <a:endParaRPr lang="en-US" dirty="0">
              <a:sym typeface="Wingdings" pitchFamily="2" charset="2"/>
            </a:endParaRPr>
          </a:p>
          <a:p>
            <a:pPr marL="171450" indent="-171450">
              <a:buFont typeface="Wingdings" pitchFamily="2" charset="2"/>
              <a:buChar char="à"/>
            </a:pPr>
            <a:r>
              <a:rPr lang="en-US" dirty="0">
                <a:sym typeface="Wingdings" pitchFamily="2" charset="2"/>
              </a:rPr>
              <a:t>U and v plots made from ‘</a:t>
            </a:r>
            <a:r>
              <a:rPr lang="en-US" dirty="0" err="1">
                <a:sym typeface="Wingdings" pitchFamily="2" charset="2"/>
              </a:rPr>
              <a:t>UV_tide_JoubWau_Example.m</a:t>
            </a:r>
            <a:r>
              <a:rPr lang="en-US" dirty="0">
                <a:sym typeface="Wingdings" pitchFamily="2" charset="2"/>
              </a:rPr>
              <a:t>’</a:t>
            </a:r>
          </a:p>
        </p:txBody>
      </p:sp>
      <p:sp>
        <p:nvSpPr>
          <p:cNvPr id="4" name="Slide Number Placeholder 3"/>
          <p:cNvSpPr>
            <a:spLocks noGrp="1"/>
          </p:cNvSpPr>
          <p:nvPr>
            <p:ph type="sldNum" sz="quarter" idx="5"/>
          </p:nvPr>
        </p:nvSpPr>
        <p:spPr/>
        <p:txBody>
          <a:bodyPr/>
          <a:lstStyle/>
          <a:p>
            <a:fld id="{51E02D55-FAF8-7847-A742-86C3B24A1D25}" type="slidenum">
              <a:rPr lang="en-US" smtClean="0"/>
              <a:t>6</a:t>
            </a:fld>
            <a:endParaRPr lang="en-US"/>
          </a:p>
        </p:txBody>
      </p:sp>
    </p:spTree>
    <p:extLst>
      <p:ext uri="{BB962C8B-B14F-4D97-AF65-F5344CB8AC3E}">
        <p14:creationId xmlns:p14="http://schemas.microsoft.com/office/powerpoint/2010/main" val="1609111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that remains is:</a:t>
            </a:r>
          </a:p>
          <a:p>
            <a:r>
              <a:rPr lang="en-US" dirty="0"/>
              <a:t>Click</a:t>
            </a:r>
          </a:p>
          <a:p>
            <a:r>
              <a:rPr lang="en-US" dirty="0"/>
              <a:t>And our hypothesis is that </a:t>
            </a:r>
            <a:r>
              <a:rPr lang="en-US" sz="1200" dirty="0"/>
              <a:t>Patterns in lagrangian transport differ in diurnal and semidiurnal regimes, concentrating the food web in different locations, moving around those marine grocery stores.</a:t>
            </a:r>
            <a:endParaRPr lang="en-US" dirty="0"/>
          </a:p>
        </p:txBody>
      </p:sp>
      <p:sp>
        <p:nvSpPr>
          <p:cNvPr id="4" name="Slide Number Placeholder 3"/>
          <p:cNvSpPr>
            <a:spLocks noGrp="1"/>
          </p:cNvSpPr>
          <p:nvPr>
            <p:ph type="sldNum" sz="quarter" idx="5"/>
          </p:nvPr>
        </p:nvSpPr>
        <p:spPr/>
        <p:txBody>
          <a:bodyPr/>
          <a:lstStyle/>
          <a:p>
            <a:fld id="{51E02D55-FAF8-7847-A742-86C3B24A1D25}" type="slidenum">
              <a:rPr lang="en-US" smtClean="0"/>
              <a:t>7</a:t>
            </a:fld>
            <a:endParaRPr lang="en-US"/>
          </a:p>
        </p:txBody>
      </p:sp>
    </p:spTree>
    <p:extLst>
      <p:ext uri="{BB962C8B-B14F-4D97-AF65-F5344CB8AC3E}">
        <p14:creationId xmlns:p14="http://schemas.microsoft.com/office/powerpoint/2010/main" val="665998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this hypothesis, project SWARM deployed an ocean observing system around Palmer Deep Canyon in the austral summer of 2019-2020 to map each level of the food web onto dynamic ocean features.</a:t>
            </a:r>
          </a:p>
          <a:p>
            <a:endParaRPr lang="en-US" dirty="0"/>
          </a:p>
          <a:p>
            <a:r>
              <a:rPr lang="en-US" dirty="0"/>
              <a:t>Twice weekly small boat surveys towed an ACROBAT instrument along these transects plotted here, covering both the northwest and southeast sides of the canyon, observed phytoplankton abundance. On these same surveys, an EK80 active acoustic instrument observed </a:t>
            </a:r>
            <a:r>
              <a:rPr lang="en-US" dirty="0" err="1"/>
              <a:t>backsckattering</a:t>
            </a:r>
            <a:r>
              <a:rPr lang="en-US" dirty="0"/>
              <a:t> zooplankton which were processed to identify krill swarms following methodologies in Ashley Hann’s 2023 paper.</a:t>
            </a:r>
          </a:p>
          <a:p>
            <a:endParaRPr lang="en-US" dirty="0"/>
          </a:p>
          <a:p>
            <a:endParaRPr lang="en-US" dirty="0"/>
          </a:p>
          <a:p>
            <a:r>
              <a:rPr lang="en-US" dirty="0"/>
              <a:t>RHIB is 10.2 meters</a:t>
            </a:r>
          </a:p>
          <a:p>
            <a:endParaRPr lang="en-US" dirty="0"/>
          </a:p>
          <a:p>
            <a:r>
              <a:rPr lang="en-US" dirty="0"/>
              <a:t>Use different bathy file?</a:t>
            </a:r>
          </a:p>
        </p:txBody>
      </p:sp>
      <p:sp>
        <p:nvSpPr>
          <p:cNvPr id="4" name="Slide Number Placeholder 3"/>
          <p:cNvSpPr>
            <a:spLocks noGrp="1"/>
          </p:cNvSpPr>
          <p:nvPr>
            <p:ph type="sldNum" sz="quarter" idx="5"/>
          </p:nvPr>
        </p:nvSpPr>
        <p:spPr/>
        <p:txBody>
          <a:bodyPr/>
          <a:lstStyle/>
          <a:p>
            <a:fld id="{51E02D55-FAF8-7847-A742-86C3B24A1D25}" type="slidenum">
              <a:rPr lang="en-US" smtClean="0"/>
              <a:t>8</a:t>
            </a:fld>
            <a:endParaRPr lang="en-US"/>
          </a:p>
        </p:txBody>
      </p:sp>
    </p:spTree>
    <p:extLst>
      <p:ext uri="{BB962C8B-B14F-4D97-AF65-F5344CB8AC3E}">
        <p14:creationId xmlns:p14="http://schemas.microsoft.com/office/powerpoint/2010/main" val="3583429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these data, I have gridded phytoplankton abundance along these transects and subtracted the phytoplankton abundance during diurnal tides from the phytoplankton abundance on semidiurnal tides. So these warmer colors indicate higher phytoplankton abundance during semidiurnal tides and cooler colors during diurnal tides. </a:t>
            </a:r>
          </a:p>
          <a:p>
            <a:endParaRPr lang="en-US" dirty="0"/>
          </a:p>
          <a:p>
            <a:r>
              <a:rPr lang="en-US" dirty="0"/>
              <a:t>And here we see a similar pattern to that of the foraging penguins, with a shift offshore on the west side and a shift onshore on the east side.</a:t>
            </a:r>
          </a:p>
          <a:p>
            <a:endParaRPr lang="en-US" dirty="0"/>
          </a:p>
          <a:p>
            <a:endParaRPr lang="en-US" dirty="0"/>
          </a:p>
          <a:p>
            <a:r>
              <a:rPr lang="en-US" dirty="0"/>
              <a:t>Fix titles of figures</a:t>
            </a:r>
          </a:p>
          <a:p>
            <a:endParaRPr lang="en-US" dirty="0"/>
          </a:p>
          <a:p>
            <a:r>
              <a:rPr lang="en-US" dirty="0"/>
              <a:t>Shift to Semidiurnal Tide leads to</a:t>
            </a:r>
          </a:p>
          <a:p>
            <a:r>
              <a:rPr lang="en-US" dirty="0"/>
              <a:t>West side phytoplankton move offshore</a:t>
            </a:r>
          </a:p>
          <a:p>
            <a:r>
              <a:rPr lang="en-US" dirty="0"/>
              <a:t>East side phytoplankton move onshore</a:t>
            </a:r>
          </a:p>
          <a:p>
            <a:endParaRPr lang="en-US" dirty="0"/>
          </a:p>
        </p:txBody>
      </p:sp>
      <p:sp>
        <p:nvSpPr>
          <p:cNvPr id="4" name="Slide Number Placeholder 3"/>
          <p:cNvSpPr>
            <a:spLocks noGrp="1"/>
          </p:cNvSpPr>
          <p:nvPr>
            <p:ph type="sldNum" sz="quarter" idx="5"/>
          </p:nvPr>
        </p:nvSpPr>
        <p:spPr/>
        <p:txBody>
          <a:bodyPr/>
          <a:lstStyle/>
          <a:p>
            <a:fld id="{51E02D55-FAF8-7847-A742-86C3B24A1D25}" type="slidenum">
              <a:rPr lang="en-US" smtClean="0"/>
              <a:t>9</a:t>
            </a:fld>
            <a:endParaRPr lang="en-US"/>
          </a:p>
        </p:txBody>
      </p:sp>
    </p:spTree>
    <p:extLst>
      <p:ext uri="{BB962C8B-B14F-4D97-AF65-F5344CB8AC3E}">
        <p14:creationId xmlns:p14="http://schemas.microsoft.com/office/powerpoint/2010/main" val="3475763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CFC8-C2C4-8A6C-26A2-4AECB5194E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590859-F949-D35E-3DCF-B585B99BDA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86B586-8534-F6C6-BE41-5589539C038A}"/>
              </a:ext>
            </a:extLst>
          </p:cNvPr>
          <p:cNvSpPr>
            <a:spLocks noGrp="1"/>
          </p:cNvSpPr>
          <p:nvPr>
            <p:ph type="dt" sz="half" idx="10"/>
          </p:nvPr>
        </p:nvSpPr>
        <p:spPr/>
        <p:txBody>
          <a:bodyPr/>
          <a:lstStyle/>
          <a:p>
            <a:fld id="{1B26B313-94BC-C849-825F-CD72B0BD09E9}" type="datetimeFigureOut">
              <a:rPr lang="en-US" smtClean="0"/>
              <a:t>2/17/24</a:t>
            </a:fld>
            <a:endParaRPr lang="en-US"/>
          </a:p>
        </p:txBody>
      </p:sp>
      <p:sp>
        <p:nvSpPr>
          <p:cNvPr id="5" name="Footer Placeholder 4">
            <a:extLst>
              <a:ext uri="{FF2B5EF4-FFF2-40B4-BE49-F238E27FC236}">
                <a16:creationId xmlns:a16="http://schemas.microsoft.com/office/drawing/2014/main" id="{2FF831C3-B200-605A-EB22-6632B5320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8C0A5-7631-42E9-68F0-7090596C704D}"/>
              </a:ext>
            </a:extLst>
          </p:cNvPr>
          <p:cNvSpPr>
            <a:spLocks noGrp="1"/>
          </p:cNvSpPr>
          <p:nvPr>
            <p:ph type="sldNum" sz="quarter" idx="12"/>
          </p:nvPr>
        </p:nvSpPr>
        <p:spPr/>
        <p:txBody>
          <a:bodyPr/>
          <a:lstStyle/>
          <a:p>
            <a:fld id="{135E893D-557C-F646-A92F-C749D3600FA8}" type="slidenum">
              <a:rPr lang="en-US" smtClean="0"/>
              <a:t>‹#›</a:t>
            </a:fld>
            <a:endParaRPr lang="en-US"/>
          </a:p>
        </p:txBody>
      </p:sp>
    </p:spTree>
    <p:extLst>
      <p:ext uri="{BB962C8B-B14F-4D97-AF65-F5344CB8AC3E}">
        <p14:creationId xmlns:p14="http://schemas.microsoft.com/office/powerpoint/2010/main" val="1845414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B24E7-DA7E-F5B5-12F0-1A69FDB11E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45832-FC4A-5A32-19F4-0B2BD7A31B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0E549-2CE9-4925-63A4-3C420F0E229E}"/>
              </a:ext>
            </a:extLst>
          </p:cNvPr>
          <p:cNvSpPr>
            <a:spLocks noGrp="1"/>
          </p:cNvSpPr>
          <p:nvPr>
            <p:ph type="dt" sz="half" idx="10"/>
          </p:nvPr>
        </p:nvSpPr>
        <p:spPr/>
        <p:txBody>
          <a:bodyPr/>
          <a:lstStyle/>
          <a:p>
            <a:fld id="{1B26B313-94BC-C849-825F-CD72B0BD09E9}" type="datetimeFigureOut">
              <a:rPr lang="en-US" smtClean="0"/>
              <a:t>2/17/24</a:t>
            </a:fld>
            <a:endParaRPr lang="en-US"/>
          </a:p>
        </p:txBody>
      </p:sp>
      <p:sp>
        <p:nvSpPr>
          <p:cNvPr id="5" name="Footer Placeholder 4">
            <a:extLst>
              <a:ext uri="{FF2B5EF4-FFF2-40B4-BE49-F238E27FC236}">
                <a16:creationId xmlns:a16="http://schemas.microsoft.com/office/drawing/2014/main" id="{6C2F164D-CE4E-90A2-2A75-5F8C4AFD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BAD73-7EA6-BBF1-8E4B-DF50F90BED50}"/>
              </a:ext>
            </a:extLst>
          </p:cNvPr>
          <p:cNvSpPr>
            <a:spLocks noGrp="1"/>
          </p:cNvSpPr>
          <p:nvPr>
            <p:ph type="sldNum" sz="quarter" idx="12"/>
          </p:nvPr>
        </p:nvSpPr>
        <p:spPr/>
        <p:txBody>
          <a:bodyPr/>
          <a:lstStyle/>
          <a:p>
            <a:fld id="{135E893D-557C-F646-A92F-C749D3600FA8}" type="slidenum">
              <a:rPr lang="en-US" smtClean="0"/>
              <a:t>‹#›</a:t>
            </a:fld>
            <a:endParaRPr lang="en-US"/>
          </a:p>
        </p:txBody>
      </p:sp>
    </p:spTree>
    <p:extLst>
      <p:ext uri="{BB962C8B-B14F-4D97-AF65-F5344CB8AC3E}">
        <p14:creationId xmlns:p14="http://schemas.microsoft.com/office/powerpoint/2010/main" val="2946428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995F12-15FA-BEDB-8F54-399489D63F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631A5-DAEE-15AF-224E-6C6EDD9E9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1D087-C824-3819-9C15-2497C5EB9676}"/>
              </a:ext>
            </a:extLst>
          </p:cNvPr>
          <p:cNvSpPr>
            <a:spLocks noGrp="1"/>
          </p:cNvSpPr>
          <p:nvPr>
            <p:ph type="dt" sz="half" idx="10"/>
          </p:nvPr>
        </p:nvSpPr>
        <p:spPr/>
        <p:txBody>
          <a:bodyPr/>
          <a:lstStyle/>
          <a:p>
            <a:fld id="{1B26B313-94BC-C849-825F-CD72B0BD09E9}" type="datetimeFigureOut">
              <a:rPr lang="en-US" smtClean="0"/>
              <a:t>2/17/24</a:t>
            </a:fld>
            <a:endParaRPr lang="en-US"/>
          </a:p>
        </p:txBody>
      </p:sp>
      <p:sp>
        <p:nvSpPr>
          <p:cNvPr id="5" name="Footer Placeholder 4">
            <a:extLst>
              <a:ext uri="{FF2B5EF4-FFF2-40B4-BE49-F238E27FC236}">
                <a16:creationId xmlns:a16="http://schemas.microsoft.com/office/drawing/2014/main" id="{FF106C6C-34DD-ED6A-8946-24FB61960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06BE2-4A3D-86C9-9745-90C45CEF8E95}"/>
              </a:ext>
            </a:extLst>
          </p:cNvPr>
          <p:cNvSpPr>
            <a:spLocks noGrp="1"/>
          </p:cNvSpPr>
          <p:nvPr>
            <p:ph type="sldNum" sz="quarter" idx="12"/>
          </p:nvPr>
        </p:nvSpPr>
        <p:spPr/>
        <p:txBody>
          <a:bodyPr/>
          <a:lstStyle/>
          <a:p>
            <a:fld id="{135E893D-557C-F646-A92F-C749D3600FA8}" type="slidenum">
              <a:rPr lang="en-US" smtClean="0"/>
              <a:t>‹#›</a:t>
            </a:fld>
            <a:endParaRPr lang="en-US"/>
          </a:p>
        </p:txBody>
      </p:sp>
    </p:spTree>
    <p:extLst>
      <p:ext uri="{BB962C8B-B14F-4D97-AF65-F5344CB8AC3E}">
        <p14:creationId xmlns:p14="http://schemas.microsoft.com/office/powerpoint/2010/main" val="168067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63F4-0EB9-2FD8-698B-262B35BA30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D79C06-0B85-DB52-DAC7-D8DFEC7B0D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97623-B9A8-1770-BCFA-BBE0C9D3FE2C}"/>
              </a:ext>
            </a:extLst>
          </p:cNvPr>
          <p:cNvSpPr>
            <a:spLocks noGrp="1"/>
          </p:cNvSpPr>
          <p:nvPr>
            <p:ph type="dt" sz="half" idx="10"/>
          </p:nvPr>
        </p:nvSpPr>
        <p:spPr/>
        <p:txBody>
          <a:bodyPr/>
          <a:lstStyle/>
          <a:p>
            <a:fld id="{1B26B313-94BC-C849-825F-CD72B0BD09E9}" type="datetimeFigureOut">
              <a:rPr lang="en-US" smtClean="0"/>
              <a:t>2/17/24</a:t>
            </a:fld>
            <a:endParaRPr lang="en-US"/>
          </a:p>
        </p:txBody>
      </p:sp>
      <p:sp>
        <p:nvSpPr>
          <p:cNvPr id="5" name="Footer Placeholder 4">
            <a:extLst>
              <a:ext uri="{FF2B5EF4-FFF2-40B4-BE49-F238E27FC236}">
                <a16:creationId xmlns:a16="http://schemas.microsoft.com/office/drawing/2014/main" id="{7E5FD357-56CB-BC4E-933C-A9F3D5392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DDBED-0888-7B13-9F5E-3F03955D3958}"/>
              </a:ext>
            </a:extLst>
          </p:cNvPr>
          <p:cNvSpPr>
            <a:spLocks noGrp="1"/>
          </p:cNvSpPr>
          <p:nvPr>
            <p:ph type="sldNum" sz="quarter" idx="12"/>
          </p:nvPr>
        </p:nvSpPr>
        <p:spPr/>
        <p:txBody>
          <a:bodyPr/>
          <a:lstStyle/>
          <a:p>
            <a:fld id="{135E893D-557C-F646-A92F-C749D3600FA8}" type="slidenum">
              <a:rPr lang="en-US" smtClean="0"/>
              <a:t>‹#›</a:t>
            </a:fld>
            <a:endParaRPr lang="en-US"/>
          </a:p>
        </p:txBody>
      </p:sp>
    </p:spTree>
    <p:extLst>
      <p:ext uri="{BB962C8B-B14F-4D97-AF65-F5344CB8AC3E}">
        <p14:creationId xmlns:p14="http://schemas.microsoft.com/office/powerpoint/2010/main" val="282298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A63E-20BF-D45B-B17C-2F997FB2D2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4AB27E-C7D9-7F9C-1858-6831B3E6F9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84081A-D433-B48A-1467-9DF29F147D3C}"/>
              </a:ext>
            </a:extLst>
          </p:cNvPr>
          <p:cNvSpPr>
            <a:spLocks noGrp="1"/>
          </p:cNvSpPr>
          <p:nvPr>
            <p:ph type="dt" sz="half" idx="10"/>
          </p:nvPr>
        </p:nvSpPr>
        <p:spPr/>
        <p:txBody>
          <a:bodyPr/>
          <a:lstStyle/>
          <a:p>
            <a:fld id="{1B26B313-94BC-C849-825F-CD72B0BD09E9}" type="datetimeFigureOut">
              <a:rPr lang="en-US" smtClean="0"/>
              <a:t>2/17/24</a:t>
            </a:fld>
            <a:endParaRPr lang="en-US"/>
          </a:p>
        </p:txBody>
      </p:sp>
      <p:sp>
        <p:nvSpPr>
          <p:cNvPr id="5" name="Footer Placeholder 4">
            <a:extLst>
              <a:ext uri="{FF2B5EF4-FFF2-40B4-BE49-F238E27FC236}">
                <a16:creationId xmlns:a16="http://schemas.microsoft.com/office/drawing/2014/main" id="{F9918806-D0B1-22D3-CD6B-4FB085A60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D609B-6A38-8C5A-EFDE-C7D6791A01D8}"/>
              </a:ext>
            </a:extLst>
          </p:cNvPr>
          <p:cNvSpPr>
            <a:spLocks noGrp="1"/>
          </p:cNvSpPr>
          <p:nvPr>
            <p:ph type="sldNum" sz="quarter" idx="12"/>
          </p:nvPr>
        </p:nvSpPr>
        <p:spPr/>
        <p:txBody>
          <a:bodyPr/>
          <a:lstStyle/>
          <a:p>
            <a:fld id="{135E893D-557C-F646-A92F-C749D3600FA8}" type="slidenum">
              <a:rPr lang="en-US" smtClean="0"/>
              <a:t>‹#›</a:t>
            </a:fld>
            <a:endParaRPr lang="en-US"/>
          </a:p>
        </p:txBody>
      </p:sp>
    </p:spTree>
    <p:extLst>
      <p:ext uri="{BB962C8B-B14F-4D97-AF65-F5344CB8AC3E}">
        <p14:creationId xmlns:p14="http://schemas.microsoft.com/office/powerpoint/2010/main" val="377710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2430-21A1-2F6F-FCAF-D5BA1B606D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AF99B-2CEA-F940-C447-47A10B70F6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2B6143-96CC-FDD7-72C4-83B9FE0461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4D3061-7905-8690-E3D2-4C75BE053819}"/>
              </a:ext>
            </a:extLst>
          </p:cNvPr>
          <p:cNvSpPr>
            <a:spLocks noGrp="1"/>
          </p:cNvSpPr>
          <p:nvPr>
            <p:ph type="dt" sz="half" idx="10"/>
          </p:nvPr>
        </p:nvSpPr>
        <p:spPr/>
        <p:txBody>
          <a:bodyPr/>
          <a:lstStyle/>
          <a:p>
            <a:fld id="{1B26B313-94BC-C849-825F-CD72B0BD09E9}" type="datetimeFigureOut">
              <a:rPr lang="en-US" smtClean="0"/>
              <a:t>2/17/24</a:t>
            </a:fld>
            <a:endParaRPr lang="en-US"/>
          </a:p>
        </p:txBody>
      </p:sp>
      <p:sp>
        <p:nvSpPr>
          <p:cNvPr id="6" name="Footer Placeholder 5">
            <a:extLst>
              <a:ext uri="{FF2B5EF4-FFF2-40B4-BE49-F238E27FC236}">
                <a16:creationId xmlns:a16="http://schemas.microsoft.com/office/drawing/2014/main" id="{EE38A5CD-3CA5-02FC-2AEF-3D76D58008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0C289-4B6A-414D-8CD4-E18D8A1FCAEE}"/>
              </a:ext>
            </a:extLst>
          </p:cNvPr>
          <p:cNvSpPr>
            <a:spLocks noGrp="1"/>
          </p:cNvSpPr>
          <p:nvPr>
            <p:ph type="sldNum" sz="quarter" idx="12"/>
          </p:nvPr>
        </p:nvSpPr>
        <p:spPr/>
        <p:txBody>
          <a:bodyPr/>
          <a:lstStyle/>
          <a:p>
            <a:fld id="{135E893D-557C-F646-A92F-C749D3600FA8}" type="slidenum">
              <a:rPr lang="en-US" smtClean="0"/>
              <a:t>‹#›</a:t>
            </a:fld>
            <a:endParaRPr lang="en-US"/>
          </a:p>
        </p:txBody>
      </p:sp>
    </p:spTree>
    <p:extLst>
      <p:ext uri="{BB962C8B-B14F-4D97-AF65-F5344CB8AC3E}">
        <p14:creationId xmlns:p14="http://schemas.microsoft.com/office/powerpoint/2010/main" val="2377927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8640-E122-3D27-4A9F-8171DEEAEA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9EAC7C-A76E-B723-2CBA-47112AFD0A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EF835-200A-9214-DAC5-58B62BB6C2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4514F0-B6F2-21C3-B70C-C80F652D6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9EC80F-0DCA-923E-6051-E482BEAE87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FF2FC7-60CB-7358-2129-DFBD4E3CBC32}"/>
              </a:ext>
            </a:extLst>
          </p:cNvPr>
          <p:cNvSpPr>
            <a:spLocks noGrp="1"/>
          </p:cNvSpPr>
          <p:nvPr>
            <p:ph type="dt" sz="half" idx="10"/>
          </p:nvPr>
        </p:nvSpPr>
        <p:spPr/>
        <p:txBody>
          <a:bodyPr/>
          <a:lstStyle/>
          <a:p>
            <a:fld id="{1B26B313-94BC-C849-825F-CD72B0BD09E9}" type="datetimeFigureOut">
              <a:rPr lang="en-US" smtClean="0"/>
              <a:t>2/17/24</a:t>
            </a:fld>
            <a:endParaRPr lang="en-US"/>
          </a:p>
        </p:txBody>
      </p:sp>
      <p:sp>
        <p:nvSpPr>
          <p:cNvPr id="8" name="Footer Placeholder 7">
            <a:extLst>
              <a:ext uri="{FF2B5EF4-FFF2-40B4-BE49-F238E27FC236}">
                <a16:creationId xmlns:a16="http://schemas.microsoft.com/office/drawing/2014/main" id="{894B4FA5-FE10-CC45-972A-A3560980A3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F46F08-A431-6BC0-49CC-9375AD653E40}"/>
              </a:ext>
            </a:extLst>
          </p:cNvPr>
          <p:cNvSpPr>
            <a:spLocks noGrp="1"/>
          </p:cNvSpPr>
          <p:nvPr>
            <p:ph type="sldNum" sz="quarter" idx="12"/>
          </p:nvPr>
        </p:nvSpPr>
        <p:spPr/>
        <p:txBody>
          <a:bodyPr/>
          <a:lstStyle/>
          <a:p>
            <a:fld id="{135E893D-557C-F646-A92F-C749D3600FA8}" type="slidenum">
              <a:rPr lang="en-US" smtClean="0"/>
              <a:t>‹#›</a:t>
            </a:fld>
            <a:endParaRPr lang="en-US"/>
          </a:p>
        </p:txBody>
      </p:sp>
    </p:spTree>
    <p:extLst>
      <p:ext uri="{BB962C8B-B14F-4D97-AF65-F5344CB8AC3E}">
        <p14:creationId xmlns:p14="http://schemas.microsoft.com/office/powerpoint/2010/main" val="2094910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6219-3EAB-F505-6AAB-5507D15122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5EB81A-78A0-C17B-5E1E-B158C7FC34A5}"/>
              </a:ext>
            </a:extLst>
          </p:cNvPr>
          <p:cNvSpPr>
            <a:spLocks noGrp="1"/>
          </p:cNvSpPr>
          <p:nvPr>
            <p:ph type="dt" sz="half" idx="10"/>
          </p:nvPr>
        </p:nvSpPr>
        <p:spPr/>
        <p:txBody>
          <a:bodyPr/>
          <a:lstStyle/>
          <a:p>
            <a:fld id="{1B26B313-94BC-C849-825F-CD72B0BD09E9}" type="datetimeFigureOut">
              <a:rPr lang="en-US" smtClean="0"/>
              <a:t>2/17/24</a:t>
            </a:fld>
            <a:endParaRPr lang="en-US"/>
          </a:p>
        </p:txBody>
      </p:sp>
      <p:sp>
        <p:nvSpPr>
          <p:cNvPr id="4" name="Footer Placeholder 3">
            <a:extLst>
              <a:ext uri="{FF2B5EF4-FFF2-40B4-BE49-F238E27FC236}">
                <a16:creationId xmlns:a16="http://schemas.microsoft.com/office/drawing/2014/main" id="{87D12458-10CB-5D81-AFD8-13D3521583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FD8AA8-C4FE-7E70-E389-C61710C2EDB4}"/>
              </a:ext>
            </a:extLst>
          </p:cNvPr>
          <p:cNvSpPr>
            <a:spLocks noGrp="1"/>
          </p:cNvSpPr>
          <p:nvPr>
            <p:ph type="sldNum" sz="quarter" idx="12"/>
          </p:nvPr>
        </p:nvSpPr>
        <p:spPr/>
        <p:txBody>
          <a:bodyPr/>
          <a:lstStyle/>
          <a:p>
            <a:fld id="{135E893D-557C-F646-A92F-C749D3600FA8}" type="slidenum">
              <a:rPr lang="en-US" smtClean="0"/>
              <a:t>‹#›</a:t>
            </a:fld>
            <a:endParaRPr lang="en-US"/>
          </a:p>
        </p:txBody>
      </p:sp>
    </p:spTree>
    <p:extLst>
      <p:ext uri="{BB962C8B-B14F-4D97-AF65-F5344CB8AC3E}">
        <p14:creationId xmlns:p14="http://schemas.microsoft.com/office/powerpoint/2010/main" val="2326391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DD7D4A-7FDB-0EEB-A9F8-AE0FEABCABFA}"/>
              </a:ext>
            </a:extLst>
          </p:cNvPr>
          <p:cNvSpPr>
            <a:spLocks noGrp="1"/>
          </p:cNvSpPr>
          <p:nvPr>
            <p:ph type="dt" sz="half" idx="10"/>
          </p:nvPr>
        </p:nvSpPr>
        <p:spPr/>
        <p:txBody>
          <a:bodyPr/>
          <a:lstStyle/>
          <a:p>
            <a:fld id="{1B26B313-94BC-C849-825F-CD72B0BD09E9}" type="datetimeFigureOut">
              <a:rPr lang="en-US" smtClean="0"/>
              <a:t>2/17/24</a:t>
            </a:fld>
            <a:endParaRPr lang="en-US"/>
          </a:p>
        </p:txBody>
      </p:sp>
      <p:sp>
        <p:nvSpPr>
          <p:cNvPr id="3" name="Footer Placeholder 2">
            <a:extLst>
              <a:ext uri="{FF2B5EF4-FFF2-40B4-BE49-F238E27FC236}">
                <a16:creationId xmlns:a16="http://schemas.microsoft.com/office/drawing/2014/main" id="{0307C187-FDE0-AC39-FB0A-D6B942BD82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97AD1E-5F25-28DA-DA57-7C0632D817A0}"/>
              </a:ext>
            </a:extLst>
          </p:cNvPr>
          <p:cNvSpPr>
            <a:spLocks noGrp="1"/>
          </p:cNvSpPr>
          <p:nvPr>
            <p:ph type="sldNum" sz="quarter" idx="12"/>
          </p:nvPr>
        </p:nvSpPr>
        <p:spPr/>
        <p:txBody>
          <a:bodyPr/>
          <a:lstStyle/>
          <a:p>
            <a:fld id="{135E893D-557C-F646-A92F-C749D3600FA8}" type="slidenum">
              <a:rPr lang="en-US" smtClean="0"/>
              <a:t>‹#›</a:t>
            </a:fld>
            <a:endParaRPr lang="en-US"/>
          </a:p>
        </p:txBody>
      </p:sp>
    </p:spTree>
    <p:extLst>
      <p:ext uri="{BB962C8B-B14F-4D97-AF65-F5344CB8AC3E}">
        <p14:creationId xmlns:p14="http://schemas.microsoft.com/office/powerpoint/2010/main" val="3852681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2FF44-53B1-4005-7B85-F54926452A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E36306-CE07-BA77-763D-D5ABD99064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D68C1B-C82D-5137-D870-7E784D92A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093FB8-DF4C-A9F3-C3CF-D0E18DE1DEB2}"/>
              </a:ext>
            </a:extLst>
          </p:cNvPr>
          <p:cNvSpPr>
            <a:spLocks noGrp="1"/>
          </p:cNvSpPr>
          <p:nvPr>
            <p:ph type="dt" sz="half" idx="10"/>
          </p:nvPr>
        </p:nvSpPr>
        <p:spPr/>
        <p:txBody>
          <a:bodyPr/>
          <a:lstStyle/>
          <a:p>
            <a:fld id="{1B26B313-94BC-C849-825F-CD72B0BD09E9}" type="datetimeFigureOut">
              <a:rPr lang="en-US" smtClean="0"/>
              <a:t>2/17/24</a:t>
            </a:fld>
            <a:endParaRPr lang="en-US"/>
          </a:p>
        </p:txBody>
      </p:sp>
      <p:sp>
        <p:nvSpPr>
          <p:cNvPr id="6" name="Footer Placeholder 5">
            <a:extLst>
              <a:ext uri="{FF2B5EF4-FFF2-40B4-BE49-F238E27FC236}">
                <a16:creationId xmlns:a16="http://schemas.microsoft.com/office/drawing/2014/main" id="{73170837-4814-4DEC-C1FB-C80A2D4DD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0861E-B4CD-BE65-ED63-99D23051155E}"/>
              </a:ext>
            </a:extLst>
          </p:cNvPr>
          <p:cNvSpPr>
            <a:spLocks noGrp="1"/>
          </p:cNvSpPr>
          <p:nvPr>
            <p:ph type="sldNum" sz="quarter" idx="12"/>
          </p:nvPr>
        </p:nvSpPr>
        <p:spPr/>
        <p:txBody>
          <a:bodyPr/>
          <a:lstStyle/>
          <a:p>
            <a:fld id="{135E893D-557C-F646-A92F-C749D3600FA8}" type="slidenum">
              <a:rPr lang="en-US" smtClean="0"/>
              <a:t>‹#›</a:t>
            </a:fld>
            <a:endParaRPr lang="en-US"/>
          </a:p>
        </p:txBody>
      </p:sp>
    </p:spTree>
    <p:extLst>
      <p:ext uri="{BB962C8B-B14F-4D97-AF65-F5344CB8AC3E}">
        <p14:creationId xmlns:p14="http://schemas.microsoft.com/office/powerpoint/2010/main" val="1792855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E9883-E76D-C76C-19B6-BA4725F8DB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8236F3-39F2-AC41-3DC6-E17A7269AE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901B2E-EC30-12E9-4A19-83C89067C9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AEED9-FF74-F2B1-313E-8410C52E3CB6}"/>
              </a:ext>
            </a:extLst>
          </p:cNvPr>
          <p:cNvSpPr>
            <a:spLocks noGrp="1"/>
          </p:cNvSpPr>
          <p:nvPr>
            <p:ph type="dt" sz="half" idx="10"/>
          </p:nvPr>
        </p:nvSpPr>
        <p:spPr/>
        <p:txBody>
          <a:bodyPr/>
          <a:lstStyle/>
          <a:p>
            <a:fld id="{1B26B313-94BC-C849-825F-CD72B0BD09E9}" type="datetimeFigureOut">
              <a:rPr lang="en-US" smtClean="0"/>
              <a:t>2/17/24</a:t>
            </a:fld>
            <a:endParaRPr lang="en-US"/>
          </a:p>
        </p:txBody>
      </p:sp>
      <p:sp>
        <p:nvSpPr>
          <p:cNvPr id="6" name="Footer Placeholder 5">
            <a:extLst>
              <a:ext uri="{FF2B5EF4-FFF2-40B4-BE49-F238E27FC236}">
                <a16:creationId xmlns:a16="http://schemas.microsoft.com/office/drawing/2014/main" id="{833D1EF2-7C17-17A1-AE11-82C77125C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501088-89CC-6EDA-107E-0451BAFE6940}"/>
              </a:ext>
            </a:extLst>
          </p:cNvPr>
          <p:cNvSpPr>
            <a:spLocks noGrp="1"/>
          </p:cNvSpPr>
          <p:nvPr>
            <p:ph type="sldNum" sz="quarter" idx="12"/>
          </p:nvPr>
        </p:nvSpPr>
        <p:spPr/>
        <p:txBody>
          <a:bodyPr/>
          <a:lstStyle/>
          <a:p>
            <a:fld id="{135E893D-557C-F646-A92F-C749D3600FA8}" type="slidenum">
              <a:rPr lang="en-US" smtClean="0"/>
              <a:t>‹#›</a:t>
            </a:fld>
            <a:endParaRPr lang="en-US"/>
          </a:p>
        </p:txBody>
      </p:sp>
    </p:spTree>
    <p:extLst>
      <p:ext uri="{BB962C8B-B14F-4D97-AF65-F5344CB8AC3E}">
        <p14:creationId xmlns:p14="http://schemas.microsoft.com/office/powerpoint/2010/main" val="247451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7B12D3-9B91-18DC-192F-5069D48321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2FF3D-5CFF-5D37-E0F1-13654F8753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D7542-7FCD-F88B-5C6A-EB09F2FA7F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6B313-94BC-C849-825F-CD72B0BD09E9}" type="datetimeFigureOut">
              <a:rPr lang="en-US" smtClean="0"/>
              <a:t>2/17/24</a:t>
            </a:fld>
            <a:endParaRPr lang="en-US"/>
          </a:p>
        </p:txBody>
      </p:sp>
      <p:sp>
        <p:nvSpPr>
          <p:cNvPr id="5" name="Footer Placeholder 4">
            <a:extLst>
              <a:ext uri="{FF2B5EF4-FFF2-40B4-BE49-F238E27FC236}">
                <a16:creationId xmlns:a16="http://schemas.microsoft.com/office/drawing/2014/main" id="{5F15AA14-7261-E95C-9250-F1335A8C0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2CA183-D661-D2FF-181C-70F0455DB1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5E893D-557C-F646-A92F-C749D3600FA8}" type="slidenum">
              <a:rPr lang="en-US" smtClean="0"/>
              <a:t>‹#›</a:t>
            </a:fld>
            <a:endParaRPr lang="en-US"/>
          </a:p>
        </p:txBody>
      </p:sp>
    </p:spTree>
    <p:extLst>
      <p:ext uri="{BB962C8B-B14F-4D97-AF65-F5344CB8AC3E}">
        <p14:creationId xmlns:p14="http://schemas.microsoft.com/office/powerpoint/2010/main" val="29472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gif"/><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2.JP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43.JP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9.tiff"/><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t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tiff"/><Relationship Id="rId9" Type="http://schemas.openxmlformats.org/officeDocument/2006/relationships/image" Target="../media/image24.jpe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63AB0EA-7A21-644F-8154-188C65F43296}"/>
              </a:ext>
            </a:extLst>
          </p:cNvPr>
          <p:cNvPicPr>
            <a:picLocks noChangeAspect="1"/>
          </p:cNvPicPr>
          <p:nvPr/>
        </p:nvPicPr>
        <p:blipFill>
          <a:blip r:embed="rId3"/>
          <a:stretch>
            <a:fillRect/>
          </a:stretch>
        </p:blipFill>
        <p:spPr>
          <a:xfrm>
            <a:off x="-1524" y="-880327"/>
            <a:ext cx="12193524" cy="8129016"/>
          </a:xfrm>
          <a:prstGeom prst="rect">
            <a:avLst/>
          </a:prstGeom>
        </p:spPr>
      </p:pic>
      <p:sp>
        <p:nvSpPr>
          <p:cNvPr id="16" name="TextBox 15">
            <a:extLst>
              <a:ext uri="{FF2B5EF4-FFF2-40B4-BE49-F238E27FC236}">
                <a16:creationId xmlns:a16="http://schemas.microsoft.com/office/drawing/2014/main" id="{5E6DAAD1-CBC1-294E-A79E-17416885EF66}"/>
              </a:ext>
            </a:extLst>
          </p:cNvPr>
          <p:cNvSpPr txBox="1"/>
          <p:nvPr/>
        </p:nvSpPr>
        <p:spPr>
          <a:xfrm>
            <a:off x="-1524" y="6180891"/>
            <a:ext cx="9131808" cy="400110"/>
          </a:xfrm>
          <a:prstGeom prst="rect">
            <a:avLst/>
          </a:prstGeom>
          <a:noFill/>
        </p:spPr>
        <p:txBody>
          <a:bodyPr wrap="square" rtlCol="0">
            <a:spAutoFit/>
          </a:bodyPr>
          <a:lstStyle/>
          <a:p>
            <a:endParaRPr lang="en-US" sz="2000" dirty="0">
              <a:solidFill>
                <a:schemeClr val="bg1"/>
              </a:solidFill>
            </a:endParaRPr>
          </a:p>
        </p:txBody>
      </p:sp>
      <p:sp>
        <p:nvSpPr>
          <p:cNvPr id="17" name="TextBox 16">
            <a:extLst>
              <a:ext uri="{FF2B5EF4-FFF2-40B4-BE49-F238E27FC236}">
                <a16:creationId xmlns:a16="http://schemas.microsoft.com/office/drawing/2014/main" id="{FEC78646-3AE3-8847-BA02-8CFABA819DE9}"/>
              </a:ext>
            </a:extLst>
          </p:cNvPr>
          <p:cNvSpPr txBox="1"/>
          <p:nvPr/>
        </p:nvSpPr>
        <p:spPr>
          <a:xfrm>
            <a:off x="0" y="904917"/>
            <a:ext cx="12192000" cy="95410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0" i="0" dirty="0">
                <a:solidFill>
                  <a:schemeClr val="bg1"/>
                </a:solidFill>
                <a:effectLst/>
                <a:latin typeface="Verdana" panose="020B0604030504040204" pitchFamily="34" charset="0"/>
              </a:rPr>
              <a:t>Finding Marine Grocery Stores: A Lagrangian Approach to Prey Concentrating Features in Palmer Deep, Antarctica</a:t>
            </a:r>
            <a:endParaRPr lang="en-US" sz="2800" dirty="0">
              <a:solidFill>
                <a:schemeClr val="bg1"/>
              </a:solidFill>
            </a:endParaRPr>
          </a:p>
        </p:txBody>
      </p:sp>
      <p:pic>
        <p:nvPicPr>
          <p:cNvPr id="5" name="Picture 4">
            <a:extLst>
              <a:ext uri="{FF2B5EF4-FFF2-40B4-BE49-F238E27FC236}">
                <a16:creationId xmlns:a16="http://schemas.microsoft.com/office/drawing/2014/main" id="{5D2986AD-1090-BE4F-9532-BB9BCC06DA24}"/>
              </a:ext>
            </a:extLst>
          </p:cNvPr>
          <p:cNvPicPr>
            <a:picLocks noChangeAspect="1"/>
          </p:cNvPicPr>
          <p:nvPr/>
        </p:nvPicPr>
        <p:blipFill>
          <a:blip r:embed="rId4"/>
          <a:stretch>
            <a:fillRect/>
          </a:stretch>
        </p:blipFill>
        <p:spPr>
          <a:xfrm>
            <a:off x="648182" y="63741"/>
            <a:ext cx="2527300" cy="520700"/>
          </a:xfrm>
          <a:prstGeom prst="rect">
            <a:avLst/>
          </a:prstGeom>
        </p:spPr>
      </p:pic>
      <p:pic>
        <p:nvPicPr>
          <p:cNvPr id="7" name="Picture 6">
            <a:extLst>
              <a:ext uri="{FF2B5EF4-FFF2-40B4-BE49-F238E27FC236}">
                <a16:creationId xmlns:a16="http://schemas.microsoft.com/office/drawing/2014/main" id="{D0F6CA07-5186-7B44-A8B4-1683BBD90D10}"/>
              </a:ext>
            </a:extLst>
          </p:cNvPr>
          <p:cNvPicPr>
            <a:picLocks noChangeAspect="1"/>
          </p:cNvPicPr>
          <p:nvPr/>
        </p:nvPicPr>
        <p:blipFill>
          <a:blip r:embed="rId5"/>
          <a:stretch>
            <a:fillRect/>
          </a:stretch>
        </p:blipFill>
        <p:spPr>
          <a:xfrm>
            <a:off x="0" y="0"/>
            <a:ext cx="648182" cy="648182"/>
          </a:xfrm>
          <a:prstGeom prst="rect">
            <a:avLst/>
          </a:prstGeom>
        </p:spPr>
      </p:pic>
      <p:sp>
        <p:nvSpPr>
          <p:cNvPr id="2" name="TextBox 1">
            <a:extLst>
              <a:ext uri="{FF2B5EF4-FFF2-40B4-BE49-F238E27FC236}">
                <a16:creationId xmlns:a16="http://schemas.microsoft.com/office/drawing/2014/main" id="{149F02BB-E258-7CCA-7929-E58AA77ED449}"/>
              </a:ext>
            </a:extLst>
          </p:cNvPr>
          <p:cNvSpPr txBox="1"/>
          <p:nvPr/>
        </p:nvSpPr>
        <p:spPr>
          <a:xfrm>
            <a:off x="9131808" y="6488668"/>
            <a:ext cx="3060192" cy="369332"/>
          </a:xfrm>
          <a:prstGeom prst="rect">
            <a:avLst/>
          </a:prstGeom>
          <a:noFill/>
        </p:spPr>
        <p:txBody>
          <a:bodyPr wrap="square" rtlCol="0">
            <a:spAutoFit/>
          </a:bodyPr>
          <a:lstStyle/>
          <a:p>
            <a:r>
              <a:rPr lang="en-US" dirty="0">
                <a:solidFill>
                  <a:schemeClr val="bg1"/>
                </a:solidFill>
              </a:rPr>
              <a:t>Picture: Rothera, January 2020</a:t>
            </a:r>
          </a:p>
        </p:txBody>
      </p:sp>
      <p:sp>
        <p:nvSpPr>
          <p:cNvPr id="3" name="TextBox 2">
            <a:extLst>
              <a:ext uri="{FF2B5EF4-FFF2-40B4-BE49-F238E27FC236}">
                <a16:creationId xmlns:a16="http://schemas.microsoft.com/office/drawing/2014/main" id="{884BD0F7-CF8B-75BA-7457-55D87FF16A63}"/>
              </a:ext>
            </a:extLst>
          </p:cNvPr>
          <p:cNvSpPr txBox="1"/>
          <p:nvPr/>
        </p:nvSpPr>
        <p:spPr>
          <a:xfrm>
            <a:off x="3175482" y="3802020"/>
            <a:ext cx="6307092" cy="70788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000" b="1" i="1" dirty="0">
                <a:solidFill>
                  <a:schemeClr val="bg1"/>
                </a:solidFill>
                <a:effectLst/>
                <a:latin typeface="Montserrat" panose="020F0502020204030204" pitchFamily="34" charset="0"/>
              </a:rPr>
              <a:t>Jacquelyn Veatch</a:t>
            </a:r>
            <a:r>
              <a:rPr lang="en-US" sz="2000" b="0" i="1" dirty="0">
                <a:solidFill>
                  <a:schemeClr val="bg1"/>
                </a:solidFill>
                <a:effectLst/>
                <a:latin typeface="Montserrat" panose="020F0502020204030204" pitchFamily="34" charset="0"/>
              </a:rPr>
              <a:t>, Josh T Kohut, Matthew J Oliver, Katherine Gallagher and Erick </a:t>
            </a:r>
            <a:r>
              <a:rPr lang="en-US" sz="2000" b="0" i="1" dirty="0" err="1">
                <a:solidFill>
                  <a:schemeClr val="bg1"/>
                </a:solidFill>
                <a:effectLst/>
                <a:latin typeface="Montserrat" panose="020F0502020204030204" pitchFamily="34" charset="0"/>
              </a:rPr>
              <a:t>Fredj</a:t>
            </a:r>
            <a:endParaRPr lang="en-US" sz="2000" dirty="0">
              <a:solidFill>
                <a:schemeClr val="bg1"/>
              </a:solidFill>
            </a:endParaRPr>
          </a:p>
        </p:txBody>
      </p:sp>
      <p:pic>
        <p:nvPicPr>
          <p:cNvPr id="2050" name="Picture 2" descr="Ocean Sciences Meeting 2024">
            <a:extLst>
              <a:ext uri="{FF2B5EF4-FFF2-40B4-BE49-F238E27FC236}">
                <a16:creationId xmlns:a16="http://schemas.microsoft.com/office/drawing/2014/main" id="{A6D30F1A-E2FC-A703-7231-AFEA0BA39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90707"/>
            <a:ext cx="2934586" cy="146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925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D515D08-E766-ECC4-9545-3EBE769DD495}"/>
              </a:ext>
            </a:extLst>
          </p:cNvPr>
          <p:cNvPicPr>
            <a:picLocks noChangeAspect="1"/>
          </p:cNvPicPr>
          <p:nvPr/>
        </p:nvPicPr>
        <p:blipFill>
          <a:blip r:embed="rId3"/>
          <a:stretch>
            <a:fillRect/>
          </a:stretch>
        </p:blipFill>
        <p:spPr>
          <a:xfrm>
            <a:off x="-196177" y="-34586"/>
            <a:ext cx="9815757" cy="7361818"/>
          </a:xfrm>
          <a:prstGeom prst="rect">
            <a:avLst/>
          </a:prstGeom>
        </p:spPr>
      </p:pic>
      <p:sp>
        <p:nvSpPr>
          <p:cNvPr id="25" name="TextBox 24">
            <a:extLst>
              <a:ext uri="{FF2B5EF4-FFF2-40B4-BE49-F238E27FC236}">
                <a16:creationId xmlns:a16="http://schemas.microsoft.com/office/drawing/2014/main" id="{E68147FF-7634-9048-1342-DE583D380B06}"/>
              </a:ext>
            </a:extLst>
          </p:cNvPr>
          <p:cNvSpPr txBox="1"/>
          <p:nvPr/>
        </p:nvSpPr>
        <p:spPr>
          <a:xfrm>
            <a:off x="1112991" y="1016068"/>
            <a:ext cx="6591613" cy="461665"/>
          </a:xfrm>
          <a:prstGeom prst="rect">
            <a:avLst/>
          </a:prstGeom>
          <a:solidFill>
            <a:schemeClr val="bg1"/>
          </a:solidFill>
        </p:spPr>
        <p:txBody>
          <a:bodyPr wrap="none" rtlCol="0">
            <a:spAutoFit/>
          </a:bodyPr>
          <a:lstStyle/>
          <a:p>
            <a:r>
              <a:rPr lang="en-US" sz="2400" dirty="0"/>
              <a:t>Difference in Semidiurnal and Diurnal Antarctic Krill</a:t>
            </a:r>
          </a:p>
        </p:txBody>
      </p:sp>
      <p:sp>
        <p:nvSpPr>
          <p:cNvPr id="18" name="Down Arrow 17">
            <a:extLst>
              <a:ext uri="{FF2B5EF4-FFF2-40B4-BE49-F238E27FC236}">
                <a16:creationId xmlns:a16="http://schemas.microsoft.com/office/drawing/2014/main" id="{3543056C-2DB8-41B8-5AA5-94F9C3277132}"/>
              </a:ext>
            </a:extLst>
          </p:cNvPr>
          <p:cNvSpPr/>
          <p:nvPr/>
        </p:nvSpPr>
        <p:spPr>
          <a:xfrm rot="3132716">
            <a:off x="2212672" y="1216703"/>
            <a:ext cx="437815" cy="2348655"/>
          </a:xfrm>
          <a:prstGeom prst="downArrow">
            <a:avLst/>
          </a:prstGeom>
          <a:solidFill>
            <a:srgbClr val="43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334B0286-2A06-F46B-96AA-511A2AE73933}"/>
              </a:ext>
            </a:extLst>
          </p:cNvPr>
          <p:cNvSpPr/>
          <p:nvPr/>
        </p:nvSpPr>
        <p:spPr>
          <a:xfrm rot="13992726">
            <a:off x="5516274" y="3272004"/>
            <a:ext cx="437815" cy="2348655"/>
          </a:xfrm>
          <a:prstGeom prst="downArrow">
            <a:avLst/>
          </a:prstGeom>
          <a:solidFill>
            <a:srgbClr val="538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3FD6F23-5614-175D-8EF3-EF76C0B59E53}"/>
              </a:ext>
            </a:extLst>
          </p:cNvPr>
          <p:cNvSpPr txBox="1"/>
          <p:nvPr/>
        </p:nvSpPr>
        <p:spPr>
          <a:xfrm rot="16200000">
            <a:off x="7562930" y="3139263"/>
            <a:ext cx="2964081" cy="646331"/>
          </a:xfrm>
          <a:prstGeom prst="rect">
            <a:avLst/>
          </a:prstGeom>
          <a:solidFill>
            <a:schemeClr val="bg1"/>
          </a:solidFill>
        </p:spPr>
        <p:txBody>
          <a:bodyPr wrap="none" rtlCol="0">
            <a:spAutoFit/>
          </a:bodyPr>
          <a:lstStyle/>
          <a:p>
            <a:r>
              <a:rPr lang="en-US" dirty="0"/>
              <a:t>Difference in Krill Abundance </a:t>
            </a:r>
          </a:p>
          <a:p>
            <a:pPr algn="ctr"/>
            <a:r>
              <a:rPr lang="en-US" dirty="0"/>
              <a:t>(NASC)</a:t>
            </a:r>
          </a:p>
        </p:txBody>
      </p:sp>
      <p:cxnSp>
        <p:nvCxnSpPr>
          <p:cNvPr id="27" name="Straight Arrow Connector 26">
            <a:extLst>
              <a:ext uri="{FF2B5EF4-FFF2-40B4-BE49-F238E27FC236}">
                <a16:creationId xmlns:a16="http://schemas.microsoft.com/office/drawing/2014/main" id="{E0369FC4-2775-39D0-CC83-2EB00A0B33D3}"/>
              </a:ext>
            </a:extLst>
          </p:cNvPr>
          <p:cNvCxnSpPr/>
          <p:nvPr/>
        </p:nvCxnSpPr>
        <p:spPr>
          <a:xfrm flipV="1">
            <a:off x="9575290" y="2821199"/>
            <a:ext cx="0" cy="14931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98A5D3F-50D0-D755-293D-DBC35A59B76D}"/>
              </a:ext>
            </a:extLst>
          </p:cNvPr>
          <p:cNvSpPr txBox="1"/>
          <p:nvPr/>
        </p:nvSpPr>
        <p:spPr>
          <a:xfrm rot="16200000">
            <a:off x="9229758" y="3437548"/>
            <a:ext cx="1289135" cy="369332"/>
          </a:xfrm>
          <a:prstGeom prst="rect">
            <a:avLst/>
          </a:prstGeom>
          <a:noFill/>
        </p:spPr>
        <p:txBody>
          <a:bodyPr wrap="none" rtlCol="0">
            <a:spAutoFit/>
          </a:bodyPr>
          <a:lstStyle/>
          <a:p>
            <a:r>
              <a:rPr lang="en-US" dirty="0"/>
              <a:t>semidiurnal</a:t>
            </a:r>
          </a:p>
        </p:txBody>
      </p:sp>
      <p:cxnSp>
        <p:nvCxnSpPr>
          <p:cNvPr id="29" name="Straight Arrow Connector 28">
            <a:extLst>
              <a:ext uri="{FF2B5EF4-FFF2-40B4-BE49-F238E27FC236}">
                <a16:creationId xmlns:a16="http://schemas.microsoft.com/office/drawing/2014/main" id="{243AF7EA-C9C3-1849-0FD3-AA3FB267EF50}"/>
              </a:ext>
            </a:extLst>
          </p:cNvPr>
          <p:cNvCxnSpPr>
            <a:cxnSpLocks/>
          </p:cNvCxnSpPr>
          <p:nvPr/>
        </p:nvCxnSpPr>
        <p:spPr>
          <a:xfrm>
            <a:off x="9580271" y="4823011"/>
            <a:ext cx="0" cy="13754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1957647-2C79-FAB8-4A40-E1CEA04891D4}"/>
              </a:ext>
            </a:extLst>
          </p:cNvPr>
          <p:cNvSpPr txBox="1"/>
          <p:nvPr/>
        </p:nvSpPr>
        <p:spPr>
          <a:xfrm rot="16200000">
            <a:off x="9408433" y="5281416"/>
            <a:ext cx="846707" cy="369332"/>
          </a:xfrm>
          <a:prstGeom prst="rect">
            <a:avLst/>
          </a:prstGeom>
          <a:noFill/>
        </p:spPr>
        <p:txBody>
          <a:bodyPr wrap="none" rtlCol="0">
            <a:spAutoFit/>
          </a:bodyPr>
          <a:lstStyle/>
          <a:p>
            <a:r>
              <a:rPr lang="en-US" dirty="0"/>
              <a:t>diurnal</a:t>
            </a:r>
          </a:p>
        </p:txBody>
      </p:sp>
      <p:pic>
        <p:nvPicPr>
          <p:cNvPr id="31" name="Picture 2">
            <a:extLst>
              <a:ext uri="{FF2B5EF4-FFF2-40B4-BE49-F238E27FC236}">
                <a16:creationId xmlns:a16="http://schemas.microsoft.com/office/drawing/2014/main" id="{4DAFD58B-C9B1-CE06-68BB-F627CB5229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85" t="33373" r="58299" b="39541"/>
          <a:stretch/>
        </p:blipFill>
        <p:spPr bwMode="auto">
          <a:xfrm>
            <a:off x="9452051" y="774454"/>
            <a:ext cx="2678277" cy="189464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4198F7A-961A-5F8F-E009-0CBFBB6BCC6E}"/>
              </a:ext>
            </a:extLst>
          </p:cNvPr>
          <p:cNvSpPr/>
          <p:nvPr/>
        </p:nvSpPr>
        <p:spPr>
          <a:xfrm>
            <a:off x="-20986" y="-14816"/>
            <a:ext cx="12212986" cy="703800"/>
          </a:xfrm>
          <a:prstGeom prst="rect">
            <a:avLst/>
          </a:prstGeom>
          <a:solidFill>
            <a:srgbClr val="305797"/>
          </a:solidFill>
          <a:ln>
            <a:solidFill>
              <a:srgbClr val="004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B5ED1DB-C780-4AF0-C339-F911B291DC56}"/>
              </a:ext>
            </a:extLst>
          </p:cNvPr>
          <p:cNvSpPr txBox="1"/>
          <p:nvPr/>
        </p:nvSpPr>
        <p:spPr>
          <a:xfrm>
            <a:off x="2030208" y="61612"/>
            <a:ext cx="9553073" cy="523220"/>
          </a:xfrm>
          <a:prstGeom prst="rect">
            <a:avLst/>
          </a:prstGeom>
          <a:noFill/>
        </p:spPr>
        <p:txBody>
          <a:bodyPr wrap="square" rtlCol="0">
            <a:spAutoFit/>
          </a:bodyPr>
          <a:lstStyle/>
          <a:p>
            <a:r>
              <a:rPr lang="en-US" sz="2800" b="1" dirty="0">
                <a:solidFill>
                  <a:schemeClr val="bg1"/>
                </a:solidFill>
              </a:rPr>
              <a:t>Antarctic Krill Shift Follows Penguins in Changing Tidal Regime</a:t>
            </a:r>
          </a:p>
        </p:txBody>
      </p:sp>
      <p:sp>
        <p:nvSpPr>
          <p:cNvPr id="23" name="Pentagon 22">
            <a:extLst>
              <a:ext uri="{FF2B5EF4-FFF2-40B4-BE49-F238E27FC236}">
                <a16:creationId xmlns:a16="http://schemas.microsoft.com/office/drawing/2014/main" id="{2565000F-A959-65A7-3BFB-8F7D23C077E8}"/>
              </a:ext>
            </a:extLst>
          </p:cNvPr>
          <p:cNvSpPr/>
          <p:nvPr/>
        </p:nvSpPr>
        <p:spPr>
          <a:xfrm>
            <a:off x="-20986" y="121634"/>
            <a:ext cx="1654684" cy="335997"/>
          </a:xfrm>
          <a:prstGeom prst="homePlat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Results</a:t>
            </a:r>
          </a:p>
        </p:txBody>
      </p:sp>
      <p:cxnSp>
        <p:nvCxnSpPr>
          <p:cNvPr id="32" name="Straight Connector 31">
            <a:extLst>
              <a:ext uri="{FF2B5EF4-FFF2-40B4-BE49-F238E27FC236}">
                <a16:creationId xmlns:a16="http://schemas.microsoft.com/office/drawing/2014/main" id="{9DEB43D5-643F-4AFE-9CAD-0CDB7985FC5F}"/>
              </a:ext>
            </a:extLst>
          </p:cNvPr>
          <p:cNvCxnSpPr/>
          <p:nvPr/>
        </p:nvCxnSpPr>
        <p:spPr>
          <a:xfrm>
            <a:off x="0" y="647253"/>
            <a:ext cx="122129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2">
            <a:extLst>
              <a:ext uri="{FF2B5EF4-FFF2-40B4-BE49-F238E27FC236}">
                <a16:creationId xmlns:a16="http://schemas.microsoft.com/office/drawing/2014/main" id="{B9F4537C-EE5E-19D4-BF01-62342A9C9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3897" y="5611040"/>
            <a:ext cx="1763898" cy="94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860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53783C-E00C-CC75-B607-9E19BFE9200E}"/>
              </a:ext>
            </a:extLst>
          </p:cNvPr>
          <p:cNvPicPr>
            <a:picLocks noChangeAspect="1"/>
          </p:cNvPicPr>
          <p:nvPr/>
        </p:nvPicPr>
        <p:blipFill>
          <a:blip r:embed="rId3"/>
          <a:stretch>
            <a:fillRect/>
          </a:stretch>
        </p:blipFill>
        <p:spPr>
          <a:xfrm>
            <a:off x="8118664" y="3795286"/>
            <a:ext cx="4145242" cy="3107154"/>
          </a:xfrm>
          <a:prstGeom prst="rect">
            <a:avLst/>
          </a:prstGeom>
        </p:spPr>
      </p:pic>
      <p:pic>
        <p:nvPicPr>
          <p:cNvPr id="3" name="Picture 2">
            <a:extLst>
              <a:ext uri="{FF2B5EF4-FFF2-40B4-BE49-F238E27FC236}">
                <a16:creationId xmlns:a16="http://schemas.microsoft.com/office/drawing/2014/main" id="{D3152907-5F5A-DE10-D1E2-3690CC7921E7}"/>
              </a:ext>
            </a:extLst>
          </p:cNvPr>
          <p:cNvPicPr>
            <a:picLocks noChangeAspect="1"/>
          </p:cNvPicPr>
          <p:nvPr/>
        </p:nvPicPr>
        <p:blipFill>
          <a:blip r:embed="rId4"/>
          <a:stretch>
            <a:fillRect/>
          </a:stretch>
        </p:blipFill>
        <p:spPr>
          <a:xfrm>
            <a:off x="8089900" y="739421"/>
            <a:ext cx="4145242" cy="3107154"/>
          </a:xfrm>
          <a:prstGeom prst="rect">
            <a:avLst/>
          </a:prstGeom>
        </p:spPr>
      </p:pic>
      <p:pic>
        <p:nvPicPr>
          <p:cNvPr id="23" name="Picture 22">
            <a:extLst>
              <a:ext uri="{FF2B5EF4-FFF2-40B4-BE49-F238E27FC236}">
                <a16:creationId xmlns:a16="http://schemas.microsoft.com/office/drawing/2014/main" id="{B1441E4A-A1F2-4311-486A-7BB0628B9E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405871"/>
            <a:ext cx="5575980" cy="4308712"/>
          </a:xfrm>
          <a:prstGeom prst="rect">
            <a:avLst/>
          </a:prstGeom>
        </p:spPr>
      </p:pic>
      <p:sp>
        <p:nvSpPr>
          <p:cNvPr id="24" name="Right Arrow 23">
            <a:extLst>
              <a:ext uri="{FF2B5EF4-FFF2-40B4-BE49-F238E27FC236}">
                <a16:creationId xmlns:a16="http://schemas.microsoft.com/office/drawing/2014/main" id="{7D9B0F3D-0BC1-21E5-AB4F-9AF0CDCEB69F}"/>
              </a:ext>
            </a:extLst>
          </p:cNvPr>
          <p:cNvSpPr/>
          <p:nvPr/>
        </p:nvSpPr>
        <p:spPr>
          <a:xfrm>
            <a:off x="5604293" y="3240488"/>
            <a:ext cx="2023458" cy="651076"/>
          </a:xfrm>
          <a:prstGeom prst="rightArrow">
            <a:avLst/>
          </a:prstGeom>
          <a:solidFill>
            <a:schemeClr val="accent2">
              <a:lumMod val="7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77DC5B4-B690-FB56-BECF-06A632AEF0C1}"/>
              </a:ext>
            </a:extLst>
          </p:cNvPr>
          <p:cNvSpPr txBox="1"/>
          <p:nvPr/>
        </p:nvSpPr>
        <p:spPr>
          <a:xfrm>
            <a:off x="5027252" y="2915391"/>
            <a:ext cx="3111365" cy="369332"/>
          </a:xfrm>
          <a:prstGeom prst="rect">
            <a:avLst/>
          </a:prstGeom>
          <a:noFill/>
        </p:spPr>
        <p:txBody>
          <a:bodyPr wrap="none" rtlCol="0">
            <a:spAutoFit/>
          </a:bodyPr>
          <a:lstStyle/>
          <a:p>
            <a:r>
              <a:rPr lang="en-US" dirty="0"/>
              <a:t>Finite Time Lyapunov Exponent</a:t>
            </a:r>
          </a:p>
        </p:txBody>
      </p:sp>
      <p:sp>
        <p:nvSpPr>
          <p:cNvPr id="30" name="TextBox 29">
            <a:extLst>
              <a:ext uri="{FF2B5EF4-FFF2-40B4-BE49-F238E27FC236}">
                <a16:creationId xmlns:a16="http://schemas.microsoft.com/office/drawing/2014/main" id="{CE305336-B2EC-47DC-641C-0054CAB36936}"/>
              </a:ext>
            </a:extLst>
          </p:cNvPr>
          <p:cNvSpPr txBox="1"/>
          <p:nvPr/>
        </p:nvSpPr>
        <p:spPr>
          <a:xfrm>
            <a:off x="685800" y="1396077"/>
            <a:ext cx="4442435" cy="369332"/>
          </a:xfrm>
          <a:prstGeom prst="rect">
            <a:avLst/>
          </a:prstGeom>
          <a:solidFill>
            <a:schemeClr val="bg1"/>
          </a:solidFill>
        </p:spPr>
        <p:txBody>
          <a:bodyPr wrap="none" rtlCol="0">
            <a:spAutoFit/>
          </a:bodyPr>
          <a:lstStyle/>
          <a:p>
            <a:r>
              <a:rPr lang="en-US" dirty="0"/>
              <a:t>Virtual Particles in Observed Surface Currents</a:t>
            </a:r>
          </a:p>
        </p:txBody>
      </p:sp>
      <p:sp>
        <p:nvSpPr>
          <p:cNvPr id="34" name="TextBox 33">
            <a:extLst>
              <a:ext uri="{FF2B5EF4-FFF2-40B4-BE49-F238E27FC236}">
                <a16:creationId xmlns:a16="http://schemas.microsoft.com/office/drawing/2014/main" id="{351E0A44-B959-E701-3CEB-90734DF9ED12}"/>
              </a:ext>
            </a:extLst>
          </p:cNvPr>
          <p:cNvSpPr txBox="1"/>
          <p:nvPr/>
        </p:nvSpPr>
        <p:spPr>
          <a:xfrm>
            <a:off x="9140281" y="641965"/>
            <a:ext cx="1777517" cy="369332"/>
          </a:xfrm>
          <a:prstGeom prst="rect">
            <a:avLst/>
          </a:prstGeom>
          <a:solidFill>
            <a:schemeClr val="bg1"/>
          </a:solidFill>
        </p:spPr>
        <p:txBody>
          <a:bodyPr wrap="square" rtlCol="0">
            <a:spAutoFit/>
          </a:bodyPr>
          <a:lstStyle/>
          <a:p>
            <a:pPr algn="ctr"/>
            <a:r>
              <a:rPr lang="en-US" dirty="0"/>
              <a:t>Diurnal FTLE</a:t>
            </a:r>
          </a:p>
        </p:txBody>
      </p:sp>
      <p:sp>
        <p:nvSpPr>
          <p:cNvPr id="35" name="TextBox 34">
            <a:extLst>
              <a:ext uri="{FF2B5EF4-FFF2-40B4-BE49-F238E27FC236}">
                <a16:creationId xmlns:a16="http://schemas.microsoft.com/office/drawing/2014/main" id="{1FD2704A-C9E3-9610-AC0B-F36EDCE875CC}"/>
              </a:ext>
            </a:extLst>
          </p:cNvPr>
          <p:cNvSpPr txBox="1"/>
          <p:nvPr/>
        </p:nvSpPr>
        <p:spPr>
          <a:xfrm>
            <a:off x="9094098" y="3661909"/>
            <a:ext cx="2050561" cy="369332"/>
          </a:xfrm>
          <a:prstGeom prst="rect">
            <a:avLst/>
          </a:prstGeom>
          <a:solidFill>
            <a:schemeClr val="bg1"/>
          </a:solidFill>
        </p:spPr>
        <p:txBody>
          <a:bodyPr wrap="none" rtlCol="0">
            <a:spAutoFit/>
          </a:bodyPr>
          <a:lstStyle/>
          <a:p>
            <a:r>
              <a:rPr lang="en-US" dirty="0"/>
              <a:t>Semidiurnal FTLE     </a:t>
            </a:r>
          </a:p>
        </p:txBody>
      </p:sp>
      <p:sp>
        <p:nvSpPr>
          <p:cNvPr id="36" name="Donut 35">
            <a:extLst>
              <a:ext uri="{FF2B5EF4-FFF2-40B4-BE49-F238E27FC236}">
                <a16:creationId xmlns:a16="http://schemas.microsoft.com/office/drawing/2014/main" id="{88ADD1B0-D7A9-B86E-D12F-BE4A81F88394}"/>
              </a:ext>
            </a:extLst>
          </p:cNvPr>
          <p:cNvSpPr/>
          <p:nvPr/>
        </p:nvSpPr>
        <p:spPr>
          <a:xfrm rot="4828942">
            <a:off x="9632473" y="5133859"/>
            <a:ext cx="542575" cy="927100"/>
          </a:xfrm>
          <a:prstGeom prst="donut">
            <a:avLst>
              <a:gd name="adj" fmla="val 86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a:extLst>
              <a:ext uri="{FF2B5EF4-FFF2-40B4-BE49-F238E27FC236}">
                <a16:creationId xmlns:a16="http://schemas.microsoft.com/office/drawing/2014/main" id="{D2A16E43-26FF-5831-55E2-90CEC3903EA9}"/>
              </a:ext>
            </a:extLst>
          </p:cNvPr>
          <p:cNvSpPr/>
          <p:nvPr/>
        </p:nvSpPr>
        <p:spPr>
          <a:xfrm rot="4828942">
            <a:off x="10510571" y="5014194"/>
            <a:ext cx="294342" cy="478023"/>
          </a:xfrm>
          <a:prstGeom prst="donut">
            <a:avLst>
              <a:gd name="adj" fmla="val 86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3F417D92-D23F-A0E3-B948-AC3DB9E642E2}"/>
              </a:ext>
            </a:extLst>
          </p:cNvPr>
          <p:cNvGrpSpPr/>
          <p:nvPr/>
        </p:nvGrpSpPr>
        <p:grpSpPr>
          <a:xfrm flipH="1">
            <a:off x="-483830" y="1125008"/>
            <a:ext cx="2218354" cy="5565166"/>
            <a:chOff x="9101125" y="0"/>
            <a:chExt cx="2218354" cy="5565166"/>
          </a:xfrm>
        </p:grpSpPr>
        <p:cxnSp>
          <p:nvCxnSpPr>
            <p:cNvPr id="7" name="Straight Connector 6">
              <a:extLst>
                <a:ext uri="{FF2B5EF4-FFF2-40B4-BE49-F238E27FC236}">
                  <a16:creationId xmlns:a16="http://schemas.microsoft.com/office/drawing/2014/main" id="{6F04A92A-19C5-08F4-9CD9-20912D4E21E3}"/>
                </a:ext>
              </a:extLst>
            </p:cNvPr>
            <p:cNvCxnSpPr>
              <a:cxnSpLocks/>
            </p:cNvCxnSpPr>
            <p:nvPr/>
          </p:nvCxnSpPr>
          <p:spPr>
            <a:xfrm>
              <a:off x="10246609" y="1463685"/>
              <a:ext cx="1072870" cy="36401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417062-75B0-7524-AD49-5D678B92CBD7}"/>
                </a:ext>
              </a:extLst>
            </p:cNvPr>
            <p:cNvCxnSpPr>
              <a:cxnSpLocks/>
            </p:cNvCxnSpPr>
            <p:nvPr/>
          </p:nvCxnSpPr>
          <p:spPr>
            <a:xfrm flipH="1">
              <a:off x="9101125" y="1414750"/>
              <a:ext cx="1099379" cy="3547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rapezoid 8">
              <a:extLst>
                <a:ext uri="{FF2B5EF4-FFF2-40B4-BE49-F238E27FC236}">
                  <a16:creationId xmlns:a16="http://schemas.microsoft.com/office/drawing/2014/main" id="{75876E0C-87AB-B748-9650-6EA5648F172A}"/>
                </a:ext>
              </a:extLst>
            </p:cNvPr>
            <p:cNvSpPr/>
            <p:nvPr/>
          </p:nvSpPr>
          <p:spPr>
            <a:xfrm>
              <a:off x="10129298" y="1534590"/>
              <a:ext cx="163927" cy="3427388"/>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lay 9">
              <a:extLst>
                <a:ext uri="{FF2B5EF4-FFF2-40B4-BE49-F238E27FC236}">
                  <a16:creationId xmlns:a16="http://schemas.microsoft.com/office/drawing/2014/main" id="{FC2DD06D-CF7D-A0F3-2921-379C331D84F9}"/>
                </a:ext>
              </a:extLst>
            </p:cNvPr>
            <p:cNvSpPr/>
            <p:nvPr/>
          </p:nvSpPr>
          <p:spPr>
            <a:xfrm rot="16200000">
              <a:off x="10091423" y="1286682"/>
              <a:ext cx="239678" cy="256138"/>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E69C805A-0DE6-4F9E-EA61-6A08D771F25B}"/>
                </a:ext>
              </a:extLst>
            </p:cNvPr>
            <p:cNvSpPr/>
            <p:nvPr/>
          </p:nvSpPr>
          <p:spPr>
            <a:xfrm>
              <a:off x="10200504" y="0"/>
              <a:ext cx="21515" cy="1280277"/>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2952BA9B-11C9-20AA-196C-ABF388AF3BF8}"/>
                </a:ext>
              </a:extLst>
            </p:cNvPr>
            <p:cNvCxnSpPr>
              <a:cxnSpLocks/>
              <a:stCxn id="10" idx="1"/>
            </p:cNvCxnSpPr>
            <p:nvPr/>
          </p:nvCxnSpPr>
          <p:spPr>
            <a:xfrm flipH="1">
              <a:off x="9803152" y="1534590"/>
              <a:ext cx="408110" cy="4030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DD74C9A0-B280-F89C-FA6B-34E1639CD924}"/>
                </a:ext>
              </a:extLst>
            </p:cNvPr>
            <p:cNvSpPr/>
            <p:nvPr/>
          </p:nvSpPr>
          <p:spPr>
            <a:xfrm rot="14044623">
              <a:off x="9563964" y="1057891"/>
              <a:ext cx="1130664" cy="84647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166BA448-D85F-7256-67FA-E322911113BD}"/>
                </a:ext>
              </a:extLst>
            </p:cNvPr>
            <p:cNvSpPr/>
            <p:nvPr/>
          </p:nvSpPr>
          <p:spPr>
            <a:xfrm rot="14044623">
              <a:off x="9108054" y="970788"/>
              <a:ext cx="1623851" cy="112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 name="TextBox 37">
            <a:extLst>
              <a:ext uri="{FF2B5EF4-FFF2-40B4-BE49-F238E27FC236}">
                <a16:creationId xmlns:a16="http://schemas.microsoft.com/office/drawing/2014/main" id="{7AE42F58-C4A8-B792-EC99-68298EF59166}"/>
              </a:ext>
            </a:extLst>
          </p:cNvPr>
          <p:cNvSpPr txBox="1"/>
          <p:nvPr/>
        </p:nvSpPr>
        <p:spPr>
          <a:xfrm>
            <a:off x="5290433" y="3915765"/>
            <a:ext cx="2579489" cy="338554"/>
          </a:xfrm>
          <a:prstGeom prst="rect">
            <a:avLst/>
          </a:prstGeom>
          <a:noFill/>
        </p:spPr>
        <p:txBody>
          <a:bodyPr wrap="none" rtlCol="0">
            <a:spAutoFit/>
          </a:bodyPr>
          <a:lstStyle/>
          <a:p>
            <a:r>
              <a:rPr lang="en-US" sz="1600" dirty="0"/>
              <a:t>(Veatch et al 2024, ICES JMS)</a:t>
            </a:r>
          </a:p>
        </p:txBody>
      </p:sp>
      <p:sp>
        <p:nvSpPr>
          <p:cNvPr id="39" name="Rectangle 38">
            <a:extLst>
              <a:ext uri="{FF2B5EF4-FFF2-40B4-BE49-F238E27FC236}">
                <a16:creationId xmlns:a16="http://schemas.microsoft.com/office/drawing/2014/main" id="{CC9BA063-8600-F36B-09FF-C4856324A9FF}"/>
              </a:ext>
            </a:extLst>
          </p:cNvPr>
          <p:cNvSpPr/>
          <p:nvPr/>
        </p:nvSpPr>
        <p:spPr>
          <a:xfrm>
            <a:off x="-20986" y="-14816"/>
            <a:ext cx="12212986" cy="703800"/>
          </a:xfrm>
          <a:prstGeom prst="rect">
            <a:avLst/>
          </a:prstGeom>
          <a:solidFill>
            <a:srgbClr val="305797"/>
          </a:solidFill>
          <a:ln>
            <a:solidFill>
              <a:srgbClr val="004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350ACAE-1078-50CD-D310-A5DF0BF7E0BB}"/>
              </a:ext>
            </a:extLst>
          </p:cNvPr>
          <p:cNvSpPr txBox="1"/>
          <p:nvPr/>
        </p:nvSpPr>
        <p:spPr>
          <a:xfrm>
            <a:off x="2030208" y="61612"/>
            <a:ext cx="9553073" cy="523220"/>
          </a:xfrm>
          <a:prstGeom prst="rect">
            <a:avLst/>
          </a:prstGeom>
          <a:noFill/>
        </p:spPr>
        <p:txBody>
          <a:bodyPr wrap="square" rtlCol="0">
            <a:spAutoFit/>
          </a:bodyPr>
          <a:lstStyle/>
          <a:p>
            <a:r>
              <a:rPr lang="en-US" sz="2800" b="1" dirty="0">
                <a:solidFill>
                  <a:schemeClr val="bg1"/>
                </a:solidFill>
              </a:rPr>
              <a:t>Patterns of Lagrangian Transport Change with Tidal Regime</a:t>
            </a:r>
          </a:p>
        </p:txBody>
      </p:sp>
      <p:sp>
        <p:nvSpPr>
          <p:cNvPr id="41" name="Pentagon 40">
            <a:extLst>
              <a:ext uri="{FF2B5EF4-FFF2-40B4-BE49-F238E27FC236}">
                <a16:creationId xmlns:a16="http://schemas.microsoft.com/office/drawing/2014/main" id="{2DCB9BB5-2934-A1CE-4279-AF5E5456810C}"/>
              </a:ext>
            </a:extLst>
          </p:cNvPr>
          <p:cNvSpPr/>
          <p:nvPr/>
        </p:nvSpPr>
        <p:spPr>
          <a:xfrm>
            <a:off x="-20986" y="121634"/>
            <a:ext cx="1654684" cy="335997"/>
          </a:xfrm>
          <a:prstGeom prst="homePlat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Results</a:t>
            </a:r>
          </a:p>
        </p:txBody>
      </p:sp>
      <p:cxnSp>
        <p:nvCxnSpPr>
          <p:cNvPr id="42" name="Straight Connector 41">
            <a:extLst>
              <a:ext uri="{FF2B5EF4-FFF2-40B4-BE49-F238E27FC236}">
                <a16:creationId xmlns:a16="http://schemas.microsoft.com/office/drawing/2014/main" id="{5D67EC70-F7B9-CB22-7D62-33CDC072F639}"/>
              </a:ext>
            </a:extLst>
          </p:cNvPr>
          <p:cNvCxnSpPr/>
          <p:nvPr/>
        </p:nvCxnSpPr>
        <p:spPr>
          <a:xfrm>
            <a:off x="0" y="647253"/>
            <a:ext cx="122129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337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9080CE-D38D-3C12-99EE-0D2FA98A0A38}"/>
              </a:ext>
            </a:extLst>
          </p:cNvPr>
          <p:cNvPicPr>
            <a:picLocks noChangeAspect="1"/>
          </p:cNvPicPr>
          <p:nvPr/>
        </p:nvPicPr>
        <p:blipFill>
          <a:blip r:embed="rId3"/>
          <a:stretch>
            <a:fillRect/>
          </a:stretch>
        </p:blipFill>
        <p:spPr>
          <a:xfrm>
            <a:off x="-62918" y="1367431"/>
            <a:ext cx="5472229" cy="4101825"/>
          </a:xfrm>
          <a:prstGeom prst="rect">
            <a:avLst/>
          </a:prstGeom>
        </p:spPr>
      </p:pic>
      <p:pic>
        <p:nvPicPr>
          <p:cNvPr id="8" name="Picture 7">
            <a:extLst>
              <a:ext uri="{FF2B5EF4-FFF2-40B4-BE49-F238E27FC236}">
                <a16:creationId xmlns:a16="http://schemas.microsoft.com/office/drawing/2014/main" id="{3922E08C-B5A3-46DC-1D57-0D4B0C8B0078}"/>
              </a:ext>
            </a:extLst>
          </p:cNvPr>
          <p:cNvPicPr>
            <a:picLocks noChangeAspect="1"/>
          </p:cNvPicPr>
          <p:nvPr/>
        </p:nvPicPr>
        <p:blipFill>
          <a:blip r:embed="rId4"/>
          <a:stretch>
            <a:fillRect/>
          </a:stretch>
        </p:blipFill>
        <p:spPr>
          <a:xfrm>
            <a:off x="6677657" y="3384926"/>
            <a:ext cx="5558215" cy="4168661"/>
          </a:xfrm>
          <a:prstGeom prst="rect">
            <a:avLst/>
          </a:prstGeom>
        </p:spPr>
      </p:pic>
      <p:sp>
        <p:nvSpPr>
          <p:cNvPr id="10" name="Down Arrow 9">
            <a:extLst>
              <a:ext uri="{FF2B5EF4-FFF2-40B4-BE49-F238E27FC236}">
                <a16:creationId xmlns:a16="http://schemas.microsoft.com/office/drawing/2014/main" id="{0EC6B1D6-C937-D864-BC65-B4DAF6DFC59F}"/>
              </a:ext>
            </a:extLst>
          </p:cNvPr>
          <p:cNvSpPr/>
          <p:nvPr/>
        </p:nvSpPr>
        <p:spPr>
          <a:xfrm rot="3132716">
            <a:off x="7959150" y="4155726"/>
            <a:ext cx="165831" cy="1396256"/>
          </a:xfrm>
          <a:prstGeom prst="downArrow">
            <a:avLst/>
          </a:prstGeom>
          <a:solidFill>
            <a:srgbClr val="43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9889CD60-44D6-25A0-886C-78DC8A79DB31}"/>
              </a:ext>
            </a:extLst>
          </p:cNvPr>
          <p:cNvSpPr/>
          <p:nvPr/>
        </p:nvSpPr>
        <p:spPr>
          <a:xfrm rot="13992726">
            <a:off x="10166390" y="5237090"/>
            <a:ext cx="165831" cy="1396255"/>
          </a:xfrm>
          <a:prstGeom prst="downArrow">
            <a:avLst/>
          </a:prstGeom>
          <a:solidFill>
            <a:srgbClr val="538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545BF51F-EDFB-01C2-2BAA-B9A76523E70C}"/>
              </a:ext>
            </a:extLst>
          </p:cNvPr>
          <p:cNvSpPr/>
          <p:nvPr/>
        </p:nvSpPr>
        <p:spPr>
          <a:xfrm rot="1077117">
            <a:off x="2461425" y="1736762"/>
            <a:ext cx="363130" cy="1788104"/>
          </a:xfrm>
          <a:prstGeom prst="downArrow">
            <a:avLst/>
          </a:prstGeom>
          <a:solidFill>
            <a:srgbClr val="43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61FF5C96-8006-247A-CF55-BEEB2C3698F2}"/>
              </a:ext>
            </a:extLst>
          </p:cNvPr>
          <p:cNvSpPr/>
          <p:nvPr/>
        </p:nvSpPr>
        <p:spPr>
          <a:xfrm rot="12886437">
            <a:off x="3548125" y="3179954"/>
            <a:ext cx="314217" cy="1150544"/>
          </a:xfrm>
          <a:prstGeom prst="downArrow">
            <a:avLst/>
          </a:prstGeom>
          <a:solidFill>
            <a:srgbClr val="538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A633111-48C2-8332-B2AD-632C079E6CCB}"/>
              </a:ext>
            </a:extLst>
          </p:cNvPr>
          <p:cNvSpPr txBox="1"/>
          <p:nvPr/>
        </p:nvSpPr>
        <p:spPr>
          <a:xfrm>
            <a:off x="1136808" y="1303338"/>
            <a:ext cx="3012363" cy="369332"/>
          </a:xfrm>
          <a:prstGeom prst="rect">
            <a:avLst/>
          </a:prstGeom>
          <a:solidFill>
            <a:schemeClr val="bg1"/>
          </a:solidFill>
        </p:spPr>
        <p:txBody>
          <a:bodyPr wrap="none" rtlCol="0">
            <a:spAutoFit/>
          </a:bodyPr>
          <a:lstStyle/>
          <a:p>
            <a:r>
              <a:rPr lang="en-US" dirty="0"/>
              <a:t>Semidiurnal – Diurnal FTLE     </a:t>
            </a:r>
          </a:p>
        </p:txBody>
      </p:sp>
      <p:pic>
        <p:nvPicPr>
          <p:cNvPr id="2" name="Picture 1">
            <a:extLst>
              <a:ext uri="{FF2B5EF4-FFF2-40B4-BE49-F238E27FC236}">
                <a16:creationId xmlns:a16="http://schemas.microsoft.com/office/drawing/2014/main" id="{C29FE537-11E2-98CF-8A3B-97368779AD0C}"/>
              </a:ext>
            </a:extLst>
          </p:cNvPr>
          <p:cNvPicPr>
            <a:picLocks noChangeAspect="1"/>
          </p:cNvPicPr>
          <p:nvPr/>
        </p:nvPicPr>
        <p:blipFill rotWithShape="1">
          <a:blip r:embed="rId5"/>
          <a:srcRect l="4070" t="14245" r="4075" b="18054"/>
          <a:stretch/>
        </p:blipFill>
        <p:spPr>
          <a:xfrm>
            <a:off x="6609036" y="922782"/>
            <a:ext cx="5558216" cy="3077952"/>
          </a:xfrm>
          <a:prstGeom prst="rect">
            <a:avLst/>
          </a:prstGeom>
        </p:spPr>
      </p:pic>
      <p:sp>
        <p:nvSpPr>
          <p:cNvPr id="3" name="Down Arrow 2">
            <a:extLst>
              <a:ext uri="{FF2B5EF4-FFF2-40B4-BE49-F238E27FC236}">
                <a16:creationId xmlns:a16="http://schemas.microsoft.com/office/drawing/2014/main" id="{0B79659F-DB2E-7DC3-0899-96817DFA8843}"/>
              </a:ext>
            </a:extLst>
          </p:cNvPr>
          <p:cNvSpPr/>
          <p:nvPr/>
        </p:nvSpPr>
        <p:spPr>
          <a:xfrm rot="2723889">
            <a:off x="7675338" y="1240890"/>
            <a:ext cx="212603" cy="1429602"/>
          </a:xfrm>
          <a:prstGeom prst="downArrow">
            <a:avLst/>
          </a:prstGeom>
          <a:solidFill>
            <a:srgbClr val="43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a:extLst>
              <a:ext uri="{FF2B5EF4-FFF2-40B4-BE49-F238E27FC236}">
                <a16:creationId xmlns:a16="http://schemas.microsoft.com/office/drawing/2014/main" id="{F3AA4EC0-7A05-9CE2-2F2B-D2E9AC74E707}"/>
              </a:ext>
            </a:extLst>
          </p:cNvPr>
          <p:cNvSpPr/>
          <p:nvPr/>
        </p:nvSpPr>
        <p:spPr>
          <a:xfrm rot="13992726">
            <a:off x="10143005" y="2210057"/>
            <a:ext cx="212603" cy="1429601"/>
          </a:xfrm>
          <a:prstGeom prst="downArrow">
            <a:avLst/>
          </a:prstGeom>
          <a:solidFill>
            <a:srgbClr val="538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2517154-1A01-84DB-28C4-9F57C02F1DE9}"/>
              </a:ext>
            </a:extLst>
          </p:cNvPr>
          <p:cNvSpPr txBox="1"/>
          <p:nvPr/>
        </p:nvSpPr>
        <p:spPr>
          <a:xfrm>
            <a:off x="7084948" y="3881111"/>
            <a:ext cx="4450642" cy="338554"/>
          </a:xfrm>
          <a:prstGeom prst="rect">
            <a:avLst/>
          </a:prstGeom>
          <a:solidFill>
            <a:schemeClr val="bg1"/>
          </a:solidFill>
        </p:spPr>
        <p:txBody>
          <a:bodyPr wrap="none" rtlCol="0">
            <a:spAutoFit/>
          </a:bodyPr>
          <a:lstStyle/>
          <a:p>
            <a:r>
              <a:rPr lang="en-US" sz="1600" dirty="0"/>
              <a:t>Difference in Semidiurnal and Diurnal Antarctic Krill</a:t>
            </a:r>
          </a:p>
        </p:txBody>
      </p:sp>
      <p:sp>
        <p:nvSpPr>
          <p:cNvPr id="29" name="TextBox 28">
            <a:extLst>
              <a:ext uri="{FF2B5EF4-FFF2-40B4-BE49-F238E27FC236}">
                <a16:creationId xmlns:a16="http://schemas.microsoft.com/office/drawing/2014/main" id="{9D60342E-E95D-5409-2796-3BBE2A5E9F76}"/>
              </a:ext>
            </a:extLst>
          </p:cNvPr>
          <p:cNvSpPr txBox="1"/>
          <p:nvPr/>
        </p:nvSpPr>
        <p:spPr>
          <a:xfrm>
            <a:off x="7069740" y="897732"/>
            <a:ext cx="4556119" cy="338554"/>
          </a:xfrm>
          <a:prstGeom prst="rect">
            <a:avLst/>
          </a:prstGeom>
          <a:solidFill>
            <a:schemeClr val="bg1"/>
          </a:solidFill>
        </p:spPr>
        <p:txBody>
          <a:bodyPr wrap="none" rtlCol="0">
            <a:spAutoFit/>
          </a:bodyPr>
          <a:lstStyle/>
          <a:p>
            <a:r>
              <a:rPr lang="en-US" sz="1600" dirty="0"/>
              <a:t>Difference in Semidiurnal and Diurnal Phytoplankton</a:t>
            </a:r>
          </a:p>
        </p:txBody>
      </p:sp>
      <p:pic>
        <p:nvPicPr>
          <p:cNvPr id="32" name="Picture 31">
            <a:extLst>
              <a:ext uri="{FF2B5EF4-FFF2-40B4-BE49-F238E27FC236}">
                <a16:creationId xmlns:a16="http://schemas.microsoft.com/office/drawing/2014/main" id="{B27BE078-BD5A-B38D-7259-09EFC935D658}"/>
              </a:ext>
            </a:extLst>
          </p:cNvPr>
          <p:cNvPicPr>
            <a:picLocks noChangeAspect="1"/>
          </p:cNvPicPr>
          <p:nvPr/>
        </p:nvPicPr>
        <p:blipFill>
          <a:blip r:embed="rId6"/>
          <a:stretch>
            <a:fillRect/>
          </a:stretch>
        </p:blipFill>
        <p:spPr>
          <a:xfrm rot="16200000">
            <a:off x="5347936" y="1932005"/>
            <a:ext cx="1956733" cy="1037257"/>
          </a:xfrm>
          <a:prstGeom prst="rect">
            <a:avLst/>
          </a:prstGeom>
          <a:effectLst>
            <a:glow rad="63500">
              <a:schemeClr val="tx1">
                <a:alpha val="40000"/>
              </a:schemeClr>
            </a:glow>
          </a:effectLst>
        </p:spPr>
      </p:pic>
      <p:pic>
        <p:nvPicPr>
          <p:cNvPr id="33" name="Picture 2">
            <a:extLst>
              <a:ext uri="{FF2B5EF4-FFF2-40B4-BE49-F238E27FC236}">
                <a16:creationId xmlns:a16="http://schemas.microsoft.com/office/drawing/2014/main" id="{94592443-2C19-DD06-2298-A5FC4A8F5E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3107" y="5676868"/>
            <a:ext cx="1763898" cy="94501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F5DC434-276E-22E0-2073-134CBC4BE428}"/>
              </a:ext>
            </a:extLst>
          </p:cNvPr>
          <p:cNvSpPr/>
          <p:nvPr/>
        </p:nvSpPr>
        <p:spPr>
          <a:xfrm>
            <a:off x="-20986" y="-14816"/>
            <a:ext cx="12212986" cy="703800"/>
          </a:xfrm>
          <a:prstGeom prst="rect">
            <a:avLst/>
          </a:prstGeom>
          <a:solidFill>
            <a:srgbClr val="305797"/>
          </a:solidFill>
          <a:ln>
            <a:solidFill>
              <a:srgbClr val="004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3C917A3-C6F0-3E7D-9734-EEDBB8F78138}"/>
              </a:ext>
            </a:extLst>
          </p:cNvPr>
          <p:cNvSpPr txBox="1"/>
          <p:nvPr/>
        </p:nvSpPr>
        <p:spPr>
          <a:xfrm>
            <a:off x="2030208" y="61612"/>
            <a:ext cx="9553073" cy="523220"/>
          </a:xfrm>
          <a:prstGeom prst="rect">
            <a:avLst/>
          </a:prstGeom>
          <a:noFill/>
        </p:spPr>
        <p:txBody>
          <a:bodyPr wrap="square" rtlCol="0">
            <a:spAutoFit/>
          </a:bodyPr>
          <a:lstStyle/>
          <a:p>
            <a:r>
              <a:rPr lang="en-US" sz="2800" b="1" dirty="0">
                <a:solidFill>
                  <a:schemeClr val="bg1"/>
                </a:solidFill>
              </a:rPr>
              <a:t>Patterns of Lagrangian Transport Change with Tidal Regime</a:t>
            </a:r>
          </a:p>
        </p:txBody>
      </p:sp>
      <p:sp>
        <p:nvSpPr>
          <p:cNvPr id="30" name="Pentagon 29">
            <a:extLst>
              <a:ext uri="{FF2B5EF4-FFF2-40B4-BE49-F238E27FC236}">
                <a16:creationId xmlns:a16="http://schemas.microsoft.com/office/drawing/2014/main" id="{456CCF59-F29E-B797-EF62-A6BA4F9A9D43}"/>
              </a:ext>
            </a:extLst>
          </p:cNvPr>
          <p:cNvSpPr/>
          <p:nvPr/>
        </p:nvSpPr>
        <p:spPr>
          <a:xfrm>
            <a:off x="-20986" y="121634"/>
            <a:ext cx="1654684" cy="335997"/>
          </a:xfrm>
          <a:prstGeom prst="homePlat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Results</a:t>
            </a:r>
          </a:p>
        </p:txBody>
      </p:sp>
      <p:cxnSp>
        <p:nvCxnSpPr>
          <p:cNvPr id="34" name="Straight Connector 33">
            <a:extLst>
              <a:ext uri="{FF2B5EF4-FFF2-40B4-BE49-F238E27FC236}">
                <a16:creationId xmlns:a16="http://schemas.microsoft.com/office/drawing/2014/main" id="{EDDAA555-CE03-BD16-77E7-5CBF8B878CB2}"/>
              </a:ext>
            </a:extLst>
          </p:cNvPr>
          <p:cNvCxnSpPr/>
          <p:nvPr/>
        </p:nvCxnSpPr>
        <p:spPr>
          <a:xfrm>
            <a:off x="0" y="647253"/>
            <a:ext cx="122129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982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2D0D271D-E5EB-ACD1-12C5-890330CB4CA9}"/>
              </a:ext>
            </a:extLst>
          </p:cNvPr>
          <p:cNvSpPr txBox="1"/>
          <p:nvPr/>
        </p:nvSpPr>
        <p:spPr>
          <a:xfrm>
            <a:off x="111692" y="1221320"/>
            <a:ext cx="5984308" cy="3400931"/>
          </a:xfrm>
          <a:prstGeom prst="rect">
            <a:avLst/>
          </a:prstGeom>
          <a:noFill/>
        </p:spPr>
        <p:txBody>
          <a:bodyPr wrap="square" rtlCol="0">
            <a:spAutoFit/>
          </a:bodyPr>
          <a:lstStyle/>
          <a:p>
            <a:pPr marL="285750" indent="-285750">
              <a:buFont typeface="Arial" panose="020B0604020202020204" pitchFamily="34" charset="0"/>
              <a:buChar char="•"/>
            </a:pPr>
            <a:r>
              <a:rPr lang="en-US" sz="2200" dirty="0"/>
              <a:t>Phytoplankton and zooplankton follow shifts that are consistent with previous penguin patterns (Oliver et al 2013, Cimino et al 2016) with changing tidal regimes </a:t>
            </a:r>
          </a:p>
          <a:p>
            <a:pPr marL="285750" indent="-285750">
              <a:buFont typeface="Arial" panose="020B0604020202020204" pitchFamily="34" charset="0"/>
              <a:buChar char="•"/>
            </a:pPr>
            <a:endParaRPr lang="en-US" sz="1050" dirty="0"/>
          </a:p>
          <a:p>
            <a:r>
              <a:rPr lang="en-US" dirty="0">
                <a:sym typeface="Wingdings" pitchFamily="2" charset="2"/>
              </a:rPr>
              <a:t>	</a:t>
            </a:r>
            <a:r>
              <a:rPr lang="en-US" sz="2200" dirty="0">
                <a:sym typeface="Wingdings" pitchFamily="2" charset="2"/>
              </a:rPr>
              <a:t> a bottom-up control on spatial ecology</a:t>
            </a:r>
          </a:p>
          <a:p>
            <a:endParaRPr lang="en-US" dirty="0">
              <a:sym typeface="Wingdings" pitchFamily="2" charset="2"/>
            </a:endParaRPr>
          </a:p>
          <a:p>
            <a:pPr marL="285750" indent="-285750">
              <a:buFont typeface="Arial" panose="020B0604020202020204" pitchFamily="34" charset="0"/>
              <a:buChar char="•"/>
            </a:pPr>
            <a:r>
              <a:rPr lang="en-US" sz="2200" dirty="0">
                <a:sym typeface="Wingdings" pitchFamily="2" charset="2"/>
              </a:rPr>
              <a:t>Patterns in Lagrangian transport follow a similar shift with changing tidal regimes</a:t>
            </a:r>
          </a:p>
          <a:p>
            <a:pPr marL="285750" indent="-285750">
              <a:buFont typeface="Arial" panose="020B0604020202020204" pitchFamily="34" charset="0"/>
              <a:buChar char="•"/>
            </a:pPr>
            <a:endParaRPr lang="en-US" sz="1050" dirty="0">
              <a:sym typeface="Wingdings" pitchFamily="2" charset="2"/>
            </a:endParaRPr>
          </a:p>
          <a:p>
            <a:r>
              <a:rPr lang="en-US" dirty="0">
                <a:sym typeface="Wingdings" pitchFamily="2" charset="2"/>
              </a:rPr>
              <a:t>	</a:t>
            </a:r>
            <a:r>
              <a:rPr lang="en-US" sz="2200" dirty="0">
                <a:sym typeface="Wingdings" pitchFamily="2" charset="2"/>
              </a:rPr>
              <a:t> physically driven food web focusing</a:t>
            </a:r>
            <a:endParaRPr lang="en-US" sz="2200" dirty="0"/>
          </a:p>
        </p:txBody>
      </p:sp>
      <p:pic>
        <p:nvPicPr>
          <p:cNvPr id="3" name="Picture 2">
            <a:extLst>
              <a:ext uri="{FF2B5EF4-FFF2-40B4-BE49-F238E27FC236}">
                <a16:creationId xmlns:a16="http://schemas.microsoft.com/office/drawing/2014/main" id="{B5319A96-9150-025C-AAB3-99F489EAB43F}"/>
              </a:ext>
            </a:extLst>
          </p:cNvPr>
          <p:cNvPicPr>
            <a:picLocks noChangeAspect="1"/>
          </p:cNvPicPr>
          <p:nvPr/>
        </p:nvPicPr>
        <p:blipFill>
          <a:blip r:embed="rId3"/>
          <a:stretch>
            <a:fillRect/>
          </a:stretch>
        </p:blipFill>
        <p:spPr>
          <a:xfrm rot="5400000">
            <a:off x="6193590" y="843158"/>
            <a:ext cx="6855326" cy="5141495"/>
          </a:xfrm>
          <a:prstGeom prst="rect">
            <a:avLst/>
          </a:prstGeom>
        </p:spPr>
      </p:pic>
      <p:pic>
        <p:nvPicPr>
          <p:cNvPr id="5" name="Picture 4">
            <a:extLst>
              <a:ext uri="{FF2B5EF4-FFF2-40B4-BE49-F238E27FC236}">
                <a16:creationId xmlns:a16="http://schemas.microsoft.com/office/drawing/2014/main" id="{73B85835-6240-6099-55D9-CA1E91138FD5}"/>
              </a:ext>
            </a:extLst>
          </p:cNvPr>
          <p:cNvPicPr>
            <a:picLocks noChangeAspect="1"/>
          </p:cNvPicPr>
          <p:nvPr/>
        </p:nvPicPr>
        <p:blipFill rotWithShape="1">
          <a:blip r:embed="rId4"/>
          <a:srcRect l="4352" t="16525" r="4979" b="15447"/>
          <a:stretch/>
        </p:blipFill>
        <p:spPr>
          <a:xfrm>
            <a:off x="5553800" y="4237463"/>
            <a:ext cx="4650598" cy="2616939"/>
          </a:xfrm>
          <a:prstGeom prst="rect">
            <a:avLst/>
          </a:prstGeom>
        </p:spPr>
      </p:pic>
      <p:sp>
        <p:nvSpPr>
          <p:cNvPr id="6" name="Rectangle 5">
            <a:extLst>
              <a:ext uri="{FF2B5EF4-FFF2-40B4-BE49-F238E27FC236}">
                <a16:creationId xmlns:a16="http://schemas.microsoft.com/office/drawing/2014/main" id="{CD785B0A-BD82-6305-B4F9-E85232EACE86}"/>
              </a:ext>
            </a:extLst>
          </p:cNvPr>
          <p:cNvSpPr/>
          <p:nvPr/>
        </p:nvSpPr>
        <p:spPr>
          <a:xfrm>
            <a:off x="-20986" y="-14816"/>
            <a:ext cx="12212986" cy="703800"/>
          </a:xfrm>
          <a:prstGeom prst="rect">
            <a:avLst/>
          </a:prstGeom>
          <a:solidFill>
            <a:srgbClr val="305797"/>
          </a:solidFill>
          <a:ln>
            <a:solidFill>
              <a:srgbClr val="004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55494A-4B5A-BB00-90E1-A6C0DA79CA4F}"/>
              </a:ext>
            </a:extLst>
          </p:cNvPr>
          <p:cNvSpPr txBox="1"/>
          <p:nvPr/>
        </p:nvSpPr>
        <p:spPr>
          <a:xfrm>
            <a:off x="1319463" y="43410"/>
            <a:ext cx="9553073" cy="523220"/>
          </a:xfrm>
          <a:prstGeom prst="rect">
            <a:avLst/>
          </a:prstGeom>
          <a:noFill/>
        </p:spPr>
        <p:txBody>
          <a:bodyPr wrap="square" rtlCol="0">
            <a:spAutoFit/>
          </a:bodyPr>
          <a:lstStyle/>
          <a:p>
            <a:pPr algn="ctr"/>
            <a:r>
              <a:rPr lang="en-US" sz="2800" b="1" dirty="0">
                <a:solidFill>
                  <a:schemeClr val="bg1"/>
                </a:solidFill>
              </a:rPr>
              <a:t>Summary of Results</a:t>
            </a:r>
          </a:p>
        </p:txBody>
      </p:sp>
      <p:cxnSp>
        <p:nvCxnSpPr>
          <p:cNvPr id="9" name="Straight Connector 8">
            <a:extLst>
              <a:ext uri="{FF2B5EF4-FFF2-40B4-BE49-F238E27FC236}">
                <a16:creationId xmlns:a16="http://schemas.microsoft.com/office/drawing/2014/main" id="{20B515E1-FEE0-59F3-7035-AF5D837E13CB}"/>
              </a:ext>
            </a:extLst>
          </p:cNvPr>
          <p:cNvCxnSpPr/>
          <p:nvPr/>
        </p:nvCxnSpPr>
        <p:spPr>
          <a:xfrm>
            <a:off x="0" y="647253"/>
            <a:ext cx="122129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4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43ED15F-C1EF-56AC-1717-81C4170B0714}"/>
              </a:ext>
            </a:extLst>
          </p:cNvPr>
          <p:cNvSpPr/>
          <p:nvPr/>
        </p:nvSpPr>
        <p:spPr>
          <a:xfrm>
            <a:off x="-20986" y="-14816"/>
            <a:ext cx="12212986" cy="703800"/>
          </a:xfrm>
          <a:prstGeom prst="rect">
            <a:avLst/>
          </a:prstGeom>
          <a:solidFill>
            <a:srgbClr val="305797"/>
          </a:solidFill>
          <a:ln>
            <a:solidFill>
              <a:srgbClr val="004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41A7DE8-85E5-604A-BB75-DC68ADBF8A06}"/>
              </a:ext>
            </a:extLst>
          </p:cNvPr>
          <p:cNvPicPr>
            <a:picLocks noChangeAspect="1"/>
          </p:cNvPicPr>
          <p:nvPr/>
        </p:nvPicPr>
        <p:blipFill rotWithShape="1">
          <a:blip r:embed="rId2"/>
          <a:srcRect l="27494" t="27215" r="27176" b="10418"/>
          <a:stretch/>
        </p:blipFill>
        <p:spPr>
          <a:xfrm>
            <a:off x="8668781" y="2179809"/>
            <a:ext cx="3523219" cy="3635567"/>
          </a:xfrm>
          <a:prstGeom prst="rect">
            <a:avLst/>
          </a:prstGeom>
        </p:spPr>
      </p:pic>
      <p:grpSp>
        <p:nvGrpSpPr>
          <p:cNvPr id="2" name="Group 1">
            <a:extLst>
              <a:ext uri="{FF2B5EF4-FFF2-40B4-BE49-F238E27FC236}">
                <a16:creationId xmlns:a16="http://schemas.microsoft.com/office/drawing/2014/main" id="{36AA2EDB-B42B-9A48-975E-48D35E4390F1}"/>
              </a:ext>
            </a:extLst>
          </p:cNvPr>
          <p:cNvGrpSpPr/>
          <p:nvPr/>
        </p:nvGrpSpPr>
        <p:grpSpPr>
          <a:xfrm>
            <a:off x="4310227" y="6057366"/>
            <a:ext cx="7327404" cy="588943"/>
            <a:chOff x="2205795" y="6272777"/>
            <a:chExt cx="7327404" cy="588943"/>
          </a:xfrm>
        </p:grpSpPr>
        <p:grpSp>
          <p:nvGrpSpPr>
            <p:cNvPr id="3" name="Group 2">
              <a:extLst>
                <a:ext uri="{FF2B5EF4-FFF2-40B4-BE49-F238E27FC236}">
                  <a16:creationId xmlns:a16="http://schemas.microsoft.com/office/drawing/2014/main" id="{2A02B9E9-9536-ED4C-8A7C-00BB8EC26238}"/>
                </a:ext>
              </a:extLst>
            </p:cNvPr>
            <p:cNvGrpSpPr>
              <a:grpSpLocks noChangeAspect="1"/>
            </p:cNvGrpSpPr>
            <p:nvPr/>
          </p:nvGrpSpPr>
          <p:grpSpPr>
            <a:xfrm>
              <a:off x="8947782" y="6272777"/>
              <a:ext cx="585417" cy="588943"/>
              <a:chOff x="5442474" y="3276791"/>
              <a:chExt cx="2108200" cy="2120900"/>
            </a:xfrm>
          </p:grpSpPr>
          <p:sp>
            <p:nvSpPr>
              <p:cNvPr id="10" name="Oval 9">
                <a:extLst>
                  <a:ext uri="{FF2B5EF4-FFF2-40B4-BE49-F238E27FC236}">
                    <a16:creationId xmlns:a16="http://schemas.microsoft.com/office/drawing/2014/main" id="{3CCEB232-AA4F-134D-A1D1-DA41D77512BF}"/>
                  </a:ext>
                </a:extLst>
              </p:cNvPr>
              <p:cNvSpPr/>
              <p:nvPr/>
            </p:nvSpPr>
            <p:spPr>
              <a:xfrm>
                <a:off x="5760175" y="3496691"/>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6602992-D6A2-4F41-950C-7AF64947CDDE}"/>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42474" y="3276791"/>
                <a:ext cx="2108200" cy="2120900"/>
              </a:xfrm>
              <a:prstGeom prst="rect">
                <a:avLst/>
              </a:prstGeom>
            </p:spPr>
          </p:pic>
        </p:grpSp>
        <p:pic>
          <p:nvPicPr>
            <p:cNvPr id="4" name="Picture 3">
              <a:extLst>
                <a:ext uri="{FF2B5EF4-FFF2-40B4-BE49-F238E27FC236}">
                  <a16:creationId xmlns:a16="http://schemas.microsoft.com/office/drawing/2014/main" id="{E42B6987-306D-0A4B-98BA-16A211AA20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0547" y="6355357"/>
              <a:ext cx="578203" cy="490273"/>
            </a:xfrm>
            <a:prstGeom prst="rect">
              <a:avLst/>
            </a:prstGeom>
          </p:spPr>
        </p:pic>
        <p:pic>
          <p:nvPicPr>
            <p:cNvPr id="5" name="Picture 51" descr="rucool_logo.jpg">
              <a:extLst>
                <a:ext uri="{FF2B5EF4-FFF2-40B4-BE49-F238E27FC236}">
                  <a16:creationId xmlns:a16="http://schemas.microsoft.com/office/drawing/2014/main" id="{E8C245C6-3687-6E4E-97B5-E7D297966521}"/>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205795" y="6427819"/>
              <a:ext cx="1396518" cy="38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3" descr="UDPrimaryLogo2945.jpg">
              <a:extLst>
                <a:ext uri="{FF2B5EF4-FFF2-40B4-BE49-F238E27FC236}">
                  <a16:creationId xmlns:a16="http://schemas.microsoft.com/office/drawing/2014/main" id="{3967A572-DC81-3341-AF1D-7C4E101A4A5B}"/>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22075" y="6420785"/>
              <a:ext cx="945403" cy="385452"/>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44" descr="C:\Users\stats\Downloads\UAFLogo_A_647_horiz.png">
              <a:extLst>
                <a:ext uri="{FF2B5EF4-FFF2-40B4-BE49-F238E27FC236}">
                  <a16:creationId xmlns:a16="http://schemas.microsoft.com/office/drawing/2014/main" id="{A466D8A0-0C75-5F4D-BFCC-4ED754F2909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27218" y="6480078"/>
              <a:ext cx="1303002" cy="28050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172C6E1-136B-B642-B81F-F6516B04FB8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26604" y="6333840"/>
              <a:ext cx="624286" cy="472397"/>
            </a:xfrm>
            <a:prstGeom prst="rect">
              <a:avLst/>
            </a:prstGeom>
          </p:spPr>
        </p:pic>
        <p:sp>
          <p:nvSpPr>
            <p:cNvPr id="9" name="TextBox 8">
              <a:extLst>
                <a:ext uri="{FF2B5EF4-FFF2-40B4-BE49-F238E27FC236}">
                  <a16:creationId xmlns:a16="http://schemas.microsoft.com/office/drawing/2014/main" id="{FE2D3965-CE06-764A-866A-E82E0725FCAD}"/>
                </a:ext>
              </a:extLst>
            </p:cNvPr>
            <p:cNvSpPr txBox="1"/>
            <p:nvPr/>
          </p:nvSpPr>
          <p:spPr>
            <a:xfrm>
              <a:off x="7298750" y="6391254"/>
              <a:ext cx="879408" cy="369332"/>
            </a:xfrm>
            <a:prstGeom prst="rect">
              <a:avLst/>
            </a:prstGeom>
            <a:noFill/>
          </p:spPr>
          <p:txBody>
            <a:bodyPr wrap="none" rtlCol="0">
              <a:spAutoFit/>
            </a:bodyPr>
            <a:lstStyle/>
            <a:p>
              <a:r>
                <a:rPr lang="en-US" dirty="0">
                  <a:solidFill>
                    <a:srgbClr val="257AFF"/>
                  </a:solidFill>
                  <a:latin typeface="Cooper Black" charset="0"/>
                  <a:ea typeface="Cooper Black" charset="0"/>
                  <a:cs typeface="Cooper Black" charset="0"/>
                </a:rPr>
                <a:t>PORG</a:t>
              </a:r>
            </a:p>
          </p:txBody>
        </p:sp>
      </p:grpSp>
      <p:pic>
        <p:nvPicPr>
          <p:cNvPr id="12" name="Picture 2" descr="Logo Downloads - Old Dominion University">
            <a:extLst>
              <a:ext uri="{FF2B5EF4-FFF2-40B4-BE49-F238E27FC236}">
                <a16:creationId xmlns:a16="http://schemas.microsoft.com/office/drawing/2014/main" id="{0F383604-A7AF-8448-8594-0F1E598780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0748" y="6009505"/>
            <a:ext cx="1396518" cy="602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10A2A41-420D-404B-B398-E1006EBE7A4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489854" y="6021895"/>
            <a:ext cx="1160503" cy="747885"/>
          </a:xfrm>
          <a:prstGeom prst="ellipse">
            <a:avLst/>
          </a:prstGeom>
          <a:ln>
            <a:solidFill>
              <a:schemeClr val="tx1"/>
            </a:solidFill>
          </a:ln>
        </p:spPr>
      </p:pic>
      <p:pic>
        <p:nvPicPr>
          <p:cNvPr id="14" name="Picture 13">
            <a:extLst>
              <a:ext uri="{FF2B5EF4-FFF2-40B4-BE49-F238E27FC236}">
                <a16:creationId xmlns:a16="http://schemas.microsoft.com/office/drawing/2014/main" id="{6290A264-8C18-2649-87BF-56D456271910}"/>
              </a:ext>
            </a:extLst>
          </p:cNvPr>
          <p:cNvPicPr>
            <a:picLocks noChangeAspect="1"/>
          </p:cNvPicPr>
          <p:nvPr/>
        </p:nvPicPr>
        <p:blipFill>
          <a:blip r:embed="rId11"/>
          <a:stretch>
            <a:fillRect/>
          </a:stretch>
        </p:blipFill>
        <p:spPr>
          <a:xfrm>
            <a:off x="320670" y="5865768"/>
            <a:ext cx="998793" cy="998793"/>
          </a:xfrm>
          <a:prstGeom prst="rect">
            <a:avLst/>
          </a:prstGeom>
        </p:spPr>
      </p:pic>
      <p:pic>
        <p:nvPicPr>
          <p:cNvPr id="15" name="Picture 14">
            <a:extLst>
              <a:ext uri="{FF2B5EF4-FFF2-40B4-BE49-F238E27FC236}">
                <a16:creationId xmlns:a16="http://schemas.microsoft.com/office/drawing/2014/main" id="{F9E4D480-477C-864B-88A6-E4FD6A60FB6F}"/>
              </a:ext>
            </a:extLst>
          </p:cNvPr>
          <p:cNvPicPr>
            <a:picLocks noChangeAspect="1"/>
          </p:cNvPicPr>
          <p:nvPr/>
        </p:nvPicPr>
        <p:blipFill rotWithShape="1">
          <a:blip r:embed="rId12"/>
          <a:srcRect l="9154" r="19972" b="11502"/>
          <a:stretch/>
        </p:blipFill>
        <p:spPr>
          <a:xfrm>
            <a:off x="193388" y="1182627"/>
            <a:ext cx="3757781" cy="3519107"/>
          </a:xfrm>
          <a:prstGeom prst="rect">
            <a:avLst/>
          </a:prstGeom>
          <a:ln>
            <a:noFill/>
          </a:ln>
        </p:spPr>
      </p:pic>
      <p:sp>
        <p:nvSpPr>
          <p:cNvPr id="29" name="TextBox 28">
            <a:extLst>
              <a:ext uri="{FF2B5EF4-FFF2-40B4-BE49-F238E27FC236}">
                <a16:creationId xmlns:a16="http://schemas.microsoft.com/office/drawing/2014/main" id="{23BF8D50-2459-DC47-9EE4-679FA6AA3704}"/>
              </a:ext>
            </a:extLst>
          </p:cNvPr>
          <p:cNvSpPr txBox="1"/>
          <p:nvPr/>
        </p:nvSpPr>
        <p:spPr>
          <a:xfrm>
            <a:off x="193388" y="724467"/>
            <a:ext cx="3767506" cy="461665"/>
          </a:xfrm>
          <a:prstGeom prst="rect">
            <a:avLst/>
          </a:prstGeom>
          <a:noFill/>
        </p:spPr>
        <p:txBody>
          <a:bodyPr wrap="none" rtlCol="0">
            <a:spAutoFit/>
          </a:bodyPr>
          <a:lstStyle/>
          <a:p>
            <a:r>
              <a:rPr lang="en-US" sz="2400" dirty="0" err="1"/>
              <a:t>jveatch@marine.rutgers.edu</a:t>
            </a:r>
            <a:endParaRPr lang="en-US" sz="2400" dirty="0"/>
          </a:p>
        </p:txBody>
      </p:sp>
      <p:pic>
        <p:nvPicPr>
          <p:cNvPr id="30" name="Picture 29">
            <a:extLst>
              <a:ext uri="{FF2B5EF4-FFF2-40B4-BE49-F238E27FC236}">
                <a16:creationId xmlns:a16="http://schemas.microsoft.com/office/drawing/2014/main" id="{F3818ADB-CA35-2418-2570-E8F9A4EEA91A}"/>
              </a:ext>
            </a:extLst>
          </p:cNvPr>
          <p:cNvPicPr>
            <a:picLocks noChangeAspect="1"/>
          </p:cNvPicPr>
          <p:nvPr/>
        </p:nvPicPr>
        <p:blipFill>
          <a:blip r:embed="rId13"/>
          <a:stretch>
            <a:fillRect/>
          </a:stretch>
        </p:blipFill>
        <p:spPr>
          <a:xfrm>
            <a:off x="3723608" y="2790715"/>
            <a:ext cx="4744783" cy="3163188"/>
          </a:xfrm>
          <a:prstGeom prst="rect">
            <a:avLst/>
          </a:prstGeom>
        </p:spPr>
      </p:pic>
      <p:pic>
        <p:nvPicPr>
          <p:cNvPr id="31" name="Picture 30">
            <a:extLst>
              <a:ext uri="{FF2B5EF4-FFF2-40B4-BE49-F238E27FC236}">
                <a16:creationId xmlns:a16="http://schemas.microsoft.com/office/drawing/2014/main" id="{9FCAC801-2A3D-AFA0-9CEB-30B52FBD30EE}"/>
              </a:ext>
            </a:extLst>
          </p:cNvPr>
          <p:cNvPicPr>
            <a:picLocks noChangeAspect="1"/>
          </p:cNvPicPr>
          <p:nvPr/>
        </p:nvPicPr>
        <p:blipFill rotWithShape="1">
          <a:blip r:embed="rId14"/>
          <a:srcRect t="15521" b="6453"/>
          <a:stretch/>
        </p:blipFill>
        <p:spPr>
          <a:xfrm>
            <a:off x="6393579" y="720447"/>
            <a:ext cx="2917689" cy="3035393"/>
          </a:xfrm>
          <a:prstGeom prst="rect">
            <a:avLst/>
          </a:prstGeom>
        </p:spPr>
      </p:pic>
      <p:sp>
        <p:nvSpPr>
          <p:cNvPr id="32" name="Explosion 1 31">
            <a:extLst>
              <a:ext uri="{FF2B5EF4-FFF2-40B4-BE49-F238E27FC236}">
                <a16:creationId xmlns:a16="http://schemas.microsoft.com/office/drawing/2014/main" id="{85F9E8CD-4C98-AA0A-C350-9B357065AC21}"/>
              </a:ext>
            </a:extLst>
          </p:cNvPr>
          <p:cNvSpPr/>
          <p:nvPr/>
        </p:nvSpPr>
        <p:spPr>
          <a:xfrm>
            <a:off x="9086083" y="288162"/>
            <a:ext cx="3179757" cy="2240487"/>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B491E36-816F-CB3F-8C0F-436F0DE55EED}"/>
              </a:ext>
            </a:extLst>
          </p:cNvPr>
          <p:cNvSpPr txBox="1"/>
          <p:nvPr/>
        </p:nvSpPr>
        <p:spPr>
          <a:xfrm>
            <a:off x="9606229" y="1085239"/>
            <a:ext cx="2250552" cy="646331"/>
          </a:xfrm>
          <a:prstGeom prst="rect">
            <a:avLst/>
          </a:prstGeom>
          <a:noFill/>
        </p:spPr>
        <p:txBody>
          <a:bodyPr wrap="none" rtlCol="0">
            <a:spAutoFit/>
          </a:bodyPr>
          <a:lstStyle/>
          <a:p>
            <a:r>
              <a:rPr lang="en-US" dirty="0"/>
              <a:t>Looking for a postdoc </a:t>
            </a:r>
          </a:p>
          <a:p>
            <a:pPr algn="ctr"/>
            <a:r>
              <a:rPr lang="en-US" dirty="0"/>
              <a:t>Fall 2024</a:t>
            </a:r>
          </a:p>
        </p:txBody>
      </p:sp>
      <p:sp>
        <p:nvSpPr>
          <p:cNvPr id="35" name="TextBox 34">
            <a:extLst>
              <a:ext uri="{FF2B5EF4-FFF2-40B4-BE49-F238E27FC236}">
                <a16:creationId xmlns:a16="http://schemas.microsoft.com/office/drawing/2014/main" id="{6519B593-B3A2-61D9-3E3C-B0D2C4E7A962}"/>
              </a:ext>
            </a:extLst>
          </p:cNvPr>
          <p:cNvSpPr txBox="1"/>
          <p:nvPr/>
        </p:nvSpPr>
        <p:spPr>
          <a:xfrm>
            <a:off x="1319463" y="43410"/>
            <a:ext cx="9553073" cy="523220"/>
          </a:xfrm>
          <a:prstGeom prst="rect">
            <a:avLst/>
          </a:prstGeom>
          <a:noFill/>
        </p:spPr>
        <p:txBody>
          <a:bodyPr wrap="square" rtlCol="0">
            <a:spAutoFit/>
          </a:bodyPr>
          <a:lstStyle/>
          <a:p>
            <a:pPr algn="ctr"/>
            <a:r>
              <a:rPr lang="en-US" sz="2800" b="1" dirty="0">
                <a:solidFill>
                  <a:schemeClr val="bg1"/>
                </a:solidFill>
              </a:rPr>
              <a:t>Thank you!</a:t>
            </a:r>
          </a:p>
        </p:txBody>
      </p:sp>
      <p:cxnSp>
        <p:nvCxnSpPr>
          <p:cNvPr id="36" name="Straight Connector 35">
            <a:extLst>
              <a:ext uri="{FF2B5EF4-FFF2-40B4-BE49-F238E27FC236}">
                <a16:creationId xmlns:a16="http://schemas.microsoft.com/office/drawing/2014/main" id="{2B10189C-0098-840F-6D5E-A6BE455FB2A0}"/>
              </a:ext>
            </a:extLst>
          </p:cNvPr>
          <p:cNvCxnSpPr/>
          <p:nvPr/>
        </p:nvCxnSpPr>
        <p:spPr>
          <a:xfrm>
            <a:off x="0" y="647253"/>
            <a:ext cx="122129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948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C8A9F3F-99E5-749B-6D26-553331600483}"/>
              </a:ext>
            </a:extLst>
          </p:cNvPr>
          <p:cNvSpPr txBox="1"/>
          <p:nvPr/>
        </p:nvSpPr>
        <p:spPr>
          <a:xfrm>
            <a:off x="879611" y="539694"/>
            <a:ext cx="7903959" cy="461665"/>
          </a:xfrm>
          <a:prstGeom prst="rect">
            <a:avLst/>
          </a:prstGeom>
          <a:noFill/>
        </p:spPr>
        <p:txBody>
          <a:bodyPr wrap="none" rtlCol="0">
            <a:spAutoFit/>
          </a:bodyPr>
          <a:lstStyle/>
          <a:p>
            <a:r>
              <a:rPr lang="en-US" sz="2400" dirty="0"/>
              <a:t>Observing Phytoplankton, Antarctic Krill, and Surface Currents</a:t>
            </a:r>
          </a:p>
        </p:txBody>
      </p:sp>
      <p:pic>
        <p:nvPicPr>
          <p:cNvPr id="19" name="Picture 18">
            <a:extLst>
              <a:ext uri="{FF2B5EF4-FFF2-40B4-BE49-F238E27FC236}">
                <a16:creationId xmlns:a16="http://schemas.microsoft.com/office/drawing/2014/main" id="{2CFCF065-99E8-9A51-6089-03A8E871565B}"/>
              </a:ext>
            </a:extLst>
          </p:cNvPr>
          <p:cNvPicPr>
            <a:picLocks noChangeAspect="1"/>
          </p:cNvPicPr>
          <p:nvPr/>
        </p:nvPicPr>
        <p:blipFill rotWithShape="1">
          <a:blip r:embed="rId3"/>
          <a:srcRect l="5748" t="14272" r="5471" b="14775"/>
          <a:stretch/>
        </p:blipFill>
        <p:spPr>
          <a:xfrm>
            <a:off x="-22381" y="962314"/>
            <a:ext cx="6900531" cy="4136065"/>
          </a:xfrm>
          <a:prstGeom prst="rect">
            <a:avLst/>
          </a:prstGeom>
        </p:spPr>
      </p:pic>
      <p:pic>
        <p:nvPicPr>
          <p:cNvPr id="20" name="Picture 19">
            <a:extLst>
              <a:ext uri="{FF2B5EF4-FFF2-40B4-BE49-F238E27FC236}">
                <a16:creationId xmlns:a16="http://schemas.microsoft.com/office/drawing/2014/main" id="{E9F2D765-EDB8-CC0D-A640-70E0A7639F67}"/>
              </a:ext>
            </a:extLst>
          </p:cNvPr>
          <p:cNvPicPr>
            <a:picLocks noChangeAspect="1"/>
          </p:cNvPicPr>
          <p:nvPr/>
        </p:nvPicPr>
        <p:blipFill rotWithShape="1">
          <a:blip r:embed="rId4"/>
          <a:srcRect l="6281" t="38406" r="35362" b="42182"/>
          <a:stretch/>
        </p:blipFill>
        <p:spPr>
          <a:xfrm>
            <a:off x="6738441" y="2000399"/>
            <a:ext cx="4695103" cy="1561762"/>
          </a:xfrm>
          <a:prstGeom prst="rect">
            <a:avLst/>
          </a:prstGeom>
        </p:spPr>
      </p:pic>
      <p:sp>
        <p:nvSpPr>
          <p:cNvPr id="21" name="TextBox 20">
            <a:extLst>
              <a:ext uri="{FF2B5EF4-FFF2-40B4-BE49-F238E27FC236}">
                <a16:creationId xmlns:a16="http://schemas.microsoft.com/office/drawing/2014/main" id="{558266AD-E380-439E-41AB-62105349D845}"/>
              </a:ext>
            </a:extLst>
          </p:cNvPr>
          <p:cNvSpPr txBox="1"/>
          <p:nvPr/>
        </p:nvSpPr>
        <p:spPr>
          <a:xfrm rot="16200000">
            <a:off x="11255398" y="2360388"/>
            <a:ext cx="1358900" cy="276999"/>
          </a:xfrm>
          <a:prstGeom prst="rect">
            <a:avLst/>
          </a:prstGeom>
          <a:noFill/>
        </p:spPr>
        <p:txBody>
          <a:bodyPr wrap="square" rtlCol="0">
            <a:spAutoFit/>
          </a:bodyPr>
          <a:lstStyle/>
          <a:p>
            <a:r>
              <a:rPr lang="en-US" sz="1200" dirty="0"/>
              <a:t>mg/m^3 </a:t>
            </a:r>
            <a:r>
              <a:rPr lang="en-US" sz="1200" dirty="0" err="1"/>
              <a:t>chl</a:t>
            </a:r>
            <a:endParaRPr lang="en-US" sz="1200" dirty="0"/>
          </a:p>
        </p:txBody>
      </p:sp>
      <p:pic>
        <p:nvPicPr>
          <p:cNvPr id="22" name="Picture 21">
            <a:extLst>
              <a:ext uri="{FF2B5EF4-FFF2-40B4-BE49-F238E27FC236}">
                <a16:creationId xmlns:a16="http://schemas.microsoft.com/office/drawing/2014/main" id="{622895E1-8902-B944-2582-972EAC4420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55032" y="437094"/>
            <a:ext cx="2073218" cy="1547334"/>
          </a:xfrm>
          <a:prstGeom prst="rect">
            <a:avLst/>
          </a:prstGeom>
          <a:ln>
            <a:solidFill>
              <a:schemeClr val="tx1"/>
            </a:solidFill>
          </a:ln>
        </p:spPr>
      </p:pic>
      <p:pic>
        <p:nvPicPr>
          <p:cNvPr id="24" name="Picture 23">
            <a:extLst>
              <a:ext uri="{FF2B5EF4-FFF2-40B4-BE49-F238E27FC236}">
                <a16:creationId xmlns:a16="http://schemas.microsoft.com/office/drawing/2014/main" id="{CE7CAE47-846C-B76B-9874-7377A643071A}"/>
              </a:ext>
            </a:extLst>
          </p:cNvPr>
          <p:cNvPicPr>
            <a:picLocks noChangeAspect="1"/>
          </p:cNvPicPr>
          <p:nvPr/>
        </p:nvPicPr>
        <p:blipFill>
          <a:blip r:embed="rId6"/>
          <a:stretch>
            <a:fillRect/>
          </a:stretch>
        </p:blipFill>
        <p:spPr>
          <a:xfrm>
            <a:off x="11260354" y="2008301"/>
            <a:ext cx="596427" cy="1239940"/>
          </a:xfrm>
          <a:prstGeom prst="rect">
            <a:avLst/>
          </a:prstGeom>
        </p:spPr>
      </p:pic>
      <p:pic>
        <p:nvPicPr>
          <p:cNvPr id="25" name="Picture 24">
            <a:extLst>
              <a:ext uri="{FF2B5EF4-FFF2-40B4-BE49-F238E27FC236}">
                <a16:creationId xmlns:a16="http://schemas.microsoft.com/office/drawing/2014/main" id="{5ED9FD09-44BB-F886-B300-37CF0D1BA9EC}"/>
              </a:ext>
            </a:extLst>
          </p:cNvPr>
          <p:cNvPicPr/>
          <p:nvPr/>
        </p:nvPicPr>
        <p:blipFill rotWithShape="1">
          <a:blip r:embed="rId7">
            <a:extLst>
              <a:ext uri="{28A0092B-C50C-407E-A947-70E740481C1C}">
                <a14:useLocalDpi xmlns:a14="http://schemas.microsoft.com/office/drawing/2010/main" val="0"/>
              </a:ext>
            </a:extLst>
          </a:blip>
          <a:srcRect t="50910"/>
          <a:stretch/>
        </p:blipFill>
        <p:spPr>
          <a:xfrm>
            <a:off x="7084948" y="3910572"/>
            <a:ext cx="5372100" cy="2614866"/>
          </a:xfrm>
          <a:prstGeom prst="rect">
            <a:avLst/>
          </a:prstGeom>
        </p:spPr>
      </p:pic>
      <p:sp>
        <p:nvSpPr>
          <p:cNvPr id="26" name="TextBox 25">
            <a:extLst>
              <a:ext uri="{FF2B5EF4-FFF2-40B4-BE49-F238E27FC236}">
                <a16:creationId xmlns:a16="http://schemas.microsoft.com/office/drawing/2014/main" id="{A89CDA1A-C26B-CFC1-A849-BE46E149E8B0}"/>
              </a:ext>
            </a:extLst>
          </p:cNvPr>
          <p:cNvSpPr txBox="1"/>
          <p:nvPr/>
        </p:nvSpPr>
        <p:spPr>
          <a:xfrm>
            <a:off x="7326775" y="3609363"/>
            <a:ext cx="379035" cy="468080"/>
          </a:xfrm>
          <a:prstGeom prst="rect">
            <a:avLst/>
          </a:prstGeom>
          <a:solidFill>
            <a:schemeClr val="bg1"/>
          </a:solidFill>
        </p:spPr>
        <p:txBody>
          <a:bodyPr wrap="square" rtlCol="0">
            <a:spAutoFit/>
          </a:bodyPr>
          <a:lstStyle/>
          <a:p>
            <a:endParaRPr lang="en-US" dirty="0"/>
          </a:p>
        </p:txBody>
      </p:sp>
      <p:pic>
        <p:nvPicPr>
          <p:cNvPr id="3074" name="Picture 2">
            <a:extLst>
              <a:ext uri="{FF2B5EF4-FFF2-40B4-BE49-F238E27FC236}">
                <a16:creationId xmlns:a16="http://schemas.microsoft.com/office/drawing/2014/main" id="{8EC3B18C-4B27-E6CB-E4D6-DEF100CD228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985" t="33373" r="58299" b="39541"/>
          <a:stretch/>
        </p:blipFill>
        <p:spPr bwMode="auto">
          <a:xfrm>
            <a:off x="3462948" y="4207773"/>
            <a:ext cx="3415202" cy="241595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EBB75C3-DB07-A6AE-9CDB-B4636ADC9BF5}"/>
              </a:ext>
            </a:extLst>
          </p:cNvPr>
          <p:cNvSpPr txBox="1"/>
          <p:nvPr/>
        </p:nvSpPr>
        <p:spPr>
          <a:xfrm>
            <a:off x="8124925" y="6400650"/>
            <a:ext cx="4067075" cy="307777"/>
          </a:xfrm>
          <a:prstGeom prst="rect">
            <a:avLst/>
          </a:prstGeom>
          <a:noFill/>
        </p:spPr>
        <p:txBody>
          <a:bodyPr wrap="none" rtlCol="0">
            <a:spAutoFit/>
          </a:bodyPr>
          <a:lstStyle/>
          <a:p>
            <a:r>
              <a:rPr lang="en-US" sz="1400" dirty="0"/>
              <a:t>Filtered for krill following methods in Hann et al 2023</a:t>
            </a:r>
          </a:p>
        </p:txBody>
      </p:sp>
    </p:spTree>
    <p:extLst>
      <p:ext uri="{BB962C8B-B14F-4D97-AF65-F5344CB8AC3E}">
        <p14:creationId xmlns:p14="http://schemas.microsoft.com/office/powerpoint/2010/main" val="2912866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0FA09-ECA0-559D-C359-1FBFEF150EC4}"/>
              </a:ext>
            </a:extLst>
          </p:cNvPr>
          <p:cNvPicPr>
            <a:picLocks noChangeAspect="1"/>
          </p:cNvPicPr>
          <p:nvPr/>
        </p:nvPicPr>
        <p:blipFill>
          <a:blip r:embed="rId2"/>
          <a:stretch>
            <a:fillRect/>
          </a:stretch>
        </p:blipFill>
        <p:spPr>
          <a:xfrm>
            <a:off x="35552" y="970352"/>
            <a:ext cx="6475012" cy="4864946"/>
          </a:xfrm>
          <a:prstGeom prst="rect">
            <a:avLst/>
          </a:prstGeom>
        </p:spPr>
      </p:pic>
      <p:pic>
        <p:nvPicPr>
          <p:cNvPr id="3" name="Picture 2">
            <a:extLst>
              <a:ext uri="{FF2B5EF4-FFF2-40B4-BE49-F238E27FC236}">
                <a16:creationId xmlns:a16="http://schemas.microsoft.com/office/drawing/2014/main" id="{B62B0432-ACD8-C32B-1DA0-47168B186CDB}"/>
              </a:ext>
            </a:extLst>
          </p:cNvPr>
          <p:cNvPicPr>
            <a:picLocks noChangeAspect="1"/>
          </p:cNvPicPr>
          <p:nvPr/>
        </p:nvPicPr>
        <p:blipFill>
          <a:blip r:embed="rId3"/>
          <a:stretch>
            <a:fillRect/>
          </a:stretch>
        </p:blipFill>
        <p:spPr>
          <a:xfrm>
            <a:off x="5968001" y="1051418"/>
            <a:ext cx="6391037" cy="4801852"/>
          </a:xfrm>
          <a:prstGeom prst="rect">
            <a:avLst/>
          </a:prstGeom>
        </p:spPr>
      </p:pic>
    </p:spTree>
    <p:extLst>
      <p:ext uri="{BB962C8B-B14F-4D97-AF65-F5344CB8AC3E}">
        <p14:creationId xmlns:p14="http://schemas.microsoft.com/office/powerpoint/2010/main" val="2039343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F348E2-9B8E-C643-9CF6-39C7A869CC1F}"/>
              </a:ext>
            </a:extLst>
          </p:cNvPr>
          <p:cNvSpPr txBox="1"/>
          <p:nvPr/>
        </p:nvSpPr>
        <p:spPr>
          <a:xfrm>
            <a:off x="202504" y="4228060"/>
            <a:ext cx="3269293" cy="923330"/>
          </a:xfrm>
          <a:prstGeom prst="rect">
            <a:avLst/>
          </a:prstGeom>
          <a:noFill/>
        </p:spPr>
        <p:txBody>
          <a:bodyPr wrap="square" rtlCol="0">
            <a:spAutoFit/>
          </a:bodyPr>
          <a:lstStyle/>
          <a:p>
            <a:r>
              <a:rPr lang="en-US" dirty="0"/>
              <a:t>Phytoplankton patchiness is in part due to advective transport by </a:t>
            </a:r>
            <a:r>
              <a:rPr lang="en-US" b="1" dirty="0"/>
              <a:t>physical ocean features</a:t>
            </a:r>
          </a:p>
        </p:txBody>
      </p:sp>
      <p:sp>
        <p:nvSpPr>
          <p:cNvPr id="7" name="TextBox 6">
            <a:extLst>
              <a:ext uri="{FF2B5EF4-FFF2-40B4-BE49-F238E27FC236}">
                <a16:creationId xmlns:a16="http://schemas.microsoft.com/office/drawing/2014/main" id="{10260EF9-4211-8642-B837-C8547FF49462}"/>
              </a:ext>
            </a:extLst>
          </p:cNvPr>
          <p:cNvSpPr txBox="1"/>
          <p:nvPr/>
        </p:nvSpPr>
        <p:spPr>
          <a:xfrm>
            <a:off x="4461353" y="4228060"/>
            <a:ext cx="3269293" cy="923330"/>
          </a:xfrm>
          <a:prstGeom prst="rect">
            <a:avLst/>
          </a:prstGeom>
          <a:noFill/>
        </p:spPr>
        <p:txBody>
          <a:bodyPr wrap="square" rtlCol="0">
            <a:spAutoFit/>
          </a:bodyPr>
          <a:lstStyle/>
          <a:p>
            <a:r>
              <a:rPr lang="en-US" dirty="0"/>
              <a:t>Grazer patchiness in part due to advective transport, in part due to attraction to phytoplankton</a:t>
            </a:r>
          </a:p>
        </p:txBody>
      </p:sp>
      <p:sp>
        <p:nvSpPr>
          <p:cNvPr id="8" name="TextBox 7">
            <a:extLst>
              <a:ext uri="{FF2B5EF4-FFF2-40B4-BE49-F238E27FC236}">
                <a16:creationId xmlns:a16="http://schemas.microsoft.com/office/drawing/2014/main" id="{3D7866E8-2AA6-B74F-9B8C-9BEB5331B6EA}"/>
              </a:ext>
            </a:extLst>
          </p:cNvPr>
          <p:cNvSpPr txBox="1"/>
          <p:nvPr/>
        </p:nvSpPr>
        <p:spPr>
          <a:xfrm>
            <a:off x="8720203" y="4366560"/>
            <a:ext cx="3269293" cy="646331"/>
          </a:xfrm>
          <a:prstGeom prst="rect">
            <a:avLst/>
          </a:prstGeom>
          <a:noFill/>
        </p:spPr>
        <p:txBody>
          <a:bodyPr wrap="square" rtlCol="0">
            <a:spAutoFit/>
          </a:bodyPr>
          <a:lstStyle/>
          <a:p>
            <a:r>
              <a:rPr lang="en-US" dirty="0"/>
              <a:t>Foragers attracted to grazer patches</a:t>
            </a:r>
          </a:p>
        </p:txBody>
      </p:sp>
      <p:sp>
        <p:nvSpPr>
          <p:cNvPr id="9" name="Right Arrow 8">
            <a:extLst>
              <a:ext uri="{FF2B5EF4-FFF2-40B4-BE49-F238E27FC236}">
                <a16:creationId xmlns:a16="http://schemas.microsoft.com/office/drawing/2014/main" id="{DFE1DF16-ACBC-554E-97A7-04DEEFDE0F2B}"/>
              </a:ext>
            </a:extLst>
          </p:cNvPr>
          <p:cNvSpPr/>
          <p:nvPr/>
        </p:nvSpPr>
        <p:spPr>
          <a:xfrm>
            <a:off x="3471797" y="4495030"/>
            <a:ext cx="887261" cy="389392"/>
          </a:xfrm>
          <a:prstGeom prst="rightArrow">
            <a:avLst/>
          </a:prstGeom>
          <a:solidFill>
            <a:srgbClr val="007BC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C5FE1CF9-B5CA-F34F-BBDE-EDC245A6A4E3}"/>
              </a:ext>
            </a:extLst>
          </p:cNvPr>
          <p:cNvSpPr/>
          <p:nvPr/>
        </p:nvSpPr>
        <p:spPr>
          <a:xfrm>
            <a:off x="7730646" y="4495029"/>
            <a:ext cx="887261" cy="389392"/>
          </a:xfrm>
          <a:prstGeom prst="rightArrow">
            <a:avLst/>
          </a:prstGeom>
          <a:solidFill>
            <a:srgbClr val="007BC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F8FE2E5-B1E9-924E-9C2B-548B0D35954A}"/>
              </a:ext>
            </a:extLst>
          </p:cNvPr>
          <p:cNvPicPr/>
          <p:nvPr/>
        </p:nvPicPr>
        <p:blipFill rotWithShape="1">
          <a:blip r:embed="rId3"/>
          <a:srcRect l="20601" t="17437" r="15084" b="43755"/>
          <a:stretch/>
        </p:blipFill>
        <p:spPr>
          <a:xfrm>
            <a:off x="424032" y="1231805"/>
            <a:ext cx="2644845" cy="2197195"/>
          </a:xfrm>
          <a:prstGeom prst="rect">
            <a:avLst/>
          </a:prstGeom>
          <a:ln w="12700" cmpd="sng">
            <a:solidFill>
              <a:schemeClr val="tx1"/>
            </a:solidFill>
          </a:ln>
        </p:spPr>
      </p:pic>
      <p:pic>
        <p:nvPicPr>
          <p:cNvPr id="13" name="Picture 12">
            <a:extLst>
              <a:ext uri="{FF2B5EF4-FFF2-40B4-BE49-F238E27FC236}">
                <a16:creationId xmlns:a16="http://schemas.microsoft.com/office/drawing/2014/main" id="{18EE8D3A-29D1-9342-A331-FFD1D5A54499}"/>
              </a:ext>
            </a:extLst>
          </p:cNvPr>
          <p:cNvPicPr>
            <a:picLocks noChangeAspect="1"/>
          </p:cNvPicPr>
          <p:nvPr/>
        </p:nvPicPr>
        <p:blipFill>
          <a:blip r:embed="rId4"/>
          <a:stretch>
            <a:fillRect/>
          </a:stretch>
        </p:blipFill>
        <p:spPr>
          <a:xfrm>
            <a:off x="8478489" y="1231805"/>
            <a:ext cx="3586987" cy="2197195"/>
          </a:xfrm>
          <a:prstGeom prst="rect">
            <a:avLst/>
          </a:prstGeom>
          <a:ln w="19050">
            <a:solidFill>
              <a:schemeClr val="tx1"/>
            </a:solidFill>
          </a:ln>
        </p:spPr>
      </p:pic>
      <p:sp>
        <p:nvSpPr>
          <p:cNvPr id="14" name="TextBox 13">
            <a:extLst>
              <a:ext uri="{FF2B5EF4-FFF2-40B4-BE49-F238E27FC236}">
                <a16:creationId xmlns:a16="http://schemas.microsoft.com/office/drawing/2014/main" id="{89495A1D-63E4-C147-908B-4651F7BB4230}"/>
              </a:ext>
            </a:extLst>
          </p:cNvPr>
          <p:cNvSpPr txBox="1"/>
          <p:nvPr/>
        </p:nvSpPr>
        <p:spPr>
          <a:xfrm>
            <a:off x="8478489" y="3429000"/>
            <a:ext cx="3154993" cy="246221"/>
          </a:xfrm>
          <a:prstGeom prst="rect">
            <a:avLst/>
          </a:prstGeom>
          <a:noFill/>
        </p:spPr>
        <p:txBody>
          <a:bodyPr wrap="square" rtlCol="0">
            <a:spAutoFit/>
          </a:bodyPr>
          <a:lstStyle/>
          <a:p>
            <a:r>
              <a:rPr lang="en-US" sz="1000" dirty="0" err="1"/>
              <a:t>Adélie</a:t>
            </a:r>
            <a:r>
              <a:rPr lang="en-US" sz="1000" dirty="0"/>
              <a:t> Penguin, Photo courtesy  of </a:t>
            </a:r>
            <a:r>
              <a:rPr lang="en-US" sz="1000" dirty="0" err="1"/>
              <a:t>Kharis</a:t>
            </a:r>
            <a:r>
              <a:rPr lang="en-US" sz="1000" dirty="0"/>
              <a:t> Schrage</a:t>
            </a:r>
          </a:p>
        </p:txBody>
      </p:sp>
      <p:pic>
        <p:nvPicPr>
          <p:cNvPr id="17" name="Picture 16">
            <a:extLst>
              <a:ext uri="{FF2B5EF4-FFF2-40B4-BE49-F238E27FC236}">
                <a16:creationId xmlns:a16="http://schemas.microsoft.com/office/drawing/2014/main" id="{93A2534A-A72D-1A4F-B738-4CA629A354C2}"/>
              </a:ext>
            </a:extLst>
          </p:cNvPr>
          <p:cNvPicPr>
            <a:picLocks noChangeAspect="1"/>
          </p:cNvPicPr>
          <p:nvPr/>
        </p:nvPicPr>
        <p:blipFill>
          <a:blip r:embed="rId5"/>
          <a:stretch>
            <a:fillRect/>
          </a:stretch>
        </p:blipFill>
        <p:spPr>
          <a:xfrm>
            <a:off x="10426070" y="6396334"/>
            <a:ext cx="1705908" cy="461665"/>
          </a:xfrm>
          <a:prstGeom prst="rect">
            <a:avLst/>
          </a:prstGeom>
        </p:spPr>
      </p:pic>
      <p:sp>
        <p:nvSpPr>
          <p:cNvPr id="55" name="TextBox 54">
            <a:extLst>
              <a:ext uri="{FF2B5EF4-FFF2-40B4-BE49-F238E27FC236}">
                <a16:creationId xmlns:a16="http://schemas.microsoft.com/office/drawing/2014/main" id="{028422BB-C02E-1244-BF2E-7527FAB1957E}"/>
              </a:ext>
            </a:extLst>
          </p:cNvPr>
          <p:cNvSpPr txBox="1"/>
          <p:nvPr/>
        </p:nvSpPr>
        <p:spPr>
          <a:xfrm>
            <a:off x="382505" y="3429000"/>
            <a:ext cx="3154993" cy="246221"/>
          </a:xfrm>
          <a:prstGeom prst="rect">
            <a:avLst/>
          </a:prstGeom>
          <a:noFill/>
        </p:spPr>
        <p:txBody>
          <a:bodyPr wrap="square" rtlCol="0">
            <a:spAutoFit/>
          </a:bodyPr>
          <a:lstStyle/>
          <a:p>
            <a:r>
              <a:rPr lang="en-US" sz="1000" dirty="0"/>
              <a:t>MODIS true color image</a:t>
            </a:r>
          </a:p>
        </p:txBody>
      </p:sp>
      <p:sp>
        <p:nvSpPr>
          <p:cNvPr id="2" name="TextBox 1"/>
          <p:cNvSpPr txBox="1"/>
          <p:nvPr/>
        </p:nvSpPr>
        <p:spPr>
          <a:xfrm>
            <a:off x="3703419" y="5848562"/>
            <a:ext cx="4785160" cy="461665"/>
          </a:xfrm>
          <a:prstGeom prst="rect">
            <a:avLst/>
          </a:prstGeom>
          <a:noFill/>
        </p:spPr>
        <p:txBody>
          <a:bodyPr wrap="square" rtlCol="0">
            <a:spAutoFit/>
          </a:bodyPr>
          <a:lstStyle/>
          <a:p>
            <a:r>
              <a:rPr lang="en-US" sz="2400" dirty="0"/>
              <a:t>“Food Web Focusing” (</a:t>
            </a:r>
            <a:r>
              <a:rPr lang="en-US" sz="2400" dirty="0" err="1"/>
              <a:t>Genin</a:t>
            </a:r>
            <a:r>
              <a:rPr lang="en-US" sz="2400" dirty="0"/>
              <a:t> 2004)</a:t>
            </a:r>
          </a:p>
        </p:txBody>
      </p:sp>
      <p:pic>
        <p:nvPicPr>
          <p:cNvPr id="4" name="Picture 2" descr="Image">
            <a:extLst>
              <a:ext uri="{FF2B5EF4-FFF2-40B4-BE49-F238E27FC236}">
                <a16:creationId xmlns:a16="http://schemas.microsoft.com/office/drawing/2014/main" id="{335EF84B-5577-0DD1-B61D-C58B96EEEF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421" t="47107" b="12781"/>
          <a:stretch/>
        </p:blipFill>
        <p:spPr bwMode="auto">
          <a:xfrm>
            <a:off x="4142589" y="1194256"/>
            <a:ext cx="3588057" cy="24114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EEF677-D6AD-E9D0-AC4F-DE8047785DC4}"/>
              </a:ext>
            </a:extLst>
          </p:cNvPr>
          <p:cNvSpPr txBox="1"/>
          <p:nvPr/>
        </p:nvSpPr>
        <p:spPr>
          <a:xfrm>
            <a:off x="4132932" y="3611253"/>
            <a:ext cx="3389224" cy="261610"/>
          </a:xfrm>
          <a:prstGeom prst="rect">
            <a:avLst/>
          </a:prstGeom>
          <a:noFill/>
        </p:spPr>
        <p:txBody>
          <a:bodyPr wrap="square" rtlCol="0">
            <a:spAutoFit/>
          </a:bodyPr>
          <a:lstStyle/>
          <a:p>
            <a:r>
              <a:rPr lang="en-US" sz="1100" dirty="0"/>
              <a:t>Measuring Antarctic Krill, Palmer Station February 2020</a:t>
            </a:r>
          </a:p>
        </p:txBody>
      </p:sp>
      <p:sp>
        <p:nvSpPr>
          <p:cNvPr id="6" name="Rectangle 5">
            <a:extLst>
              <a:ext uri="{FF2B5EF4-FFF2-40B4-BE49-F238E27FC236}">
                <a16:creationId xmlns:a16="http://schemas.microsoft.com/office/drawing/2014/main" id="{FEDF7B21-BB19-9B5F-CDB2-633E7E079D83}"/>
              </a:ext>
            </a:extLst>
          </p:cNvPr>
          <p:cNvSpPr/>
          <p:nvPr/>
        </p:nvSpPr>
        <p:spPr>
          <a:xfrm>
            <a:off x="-20986" y="-14816"/>
            <a:ext cx="12212986" cy="703800"/>
          </a:xfrm>
          <a:prstGeom prst="rect">
            <a:avLst/>
          </a:prstGeom>
          <a:solidFill>
            <a:srgbClr val="305797"/>
          </a:solidFill>
          <a:ln>
            <a:solidFill>
              <a:srgbClr val="004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C8FAE3FD-F002-5F41-932D-13C7415EFF01}"/>
              </a:ext>
            </a:extLst>
          </p:cNvPr>
          <p:cNvSpPr txBox="1"/>
          <p:nvPr/>
        </p:nvSpPr>
        <p:spPr>
          <a:xfrm>
            <a:off x="2051673" y="60840"/>
            <a:ext cx="8088652" cy="523220"/>
          </a:xfrm>
          <a:prstGeom prst="rect">
            <a:avLst/>
          </a:prstGeom>
          <a:noFill/>
        </p:spPr>
        <p:txBody>
          <a:bodyPr wrap="square" rtlCol="0">
            <a:spAutoFit/>
          </a:bodyPr>
          <a:lstStyle/>
          <a:p>
            <a:r>
              <a:rPr lang="en-US" sz="2800" b="1" dirty="0">
                <a:solidFill>
                  <a:schemeClr val="bg1"/>
                </a:solidFill>
              </a:rPr>
              <a:t>Patchiness of Plankton Leading to Food Web Focusing</a:t>
            </a:r>
          </a:p>
        </p:txBody>
      </p:sp>
      <p:sp>
        <p:nvSpPr>
          <p:cNvPr id="12" name="Pentagon 11">
            <a:extLst>
              <a:ext uri="{FF2B5EF4-FFF2-40B4-BE49-F238E27FC236}">
                <a16:creationId xmlns:a16="http://schemas.microsoft.com/office/drawing/2014/main" id="{1CB57CF6-8A0C-9C4F-2B9F-F1CA8FECC615}"/>
              </a:ext>
            </a:extLst>
          </p:cNvPr>
          <p:cNvSpPr/>
          <p:nvPr/>
        </p:nvSpPr>
        <p:spPr>
          <a:xfrm>
            <a:off x="-20986" y="121634"/>
            <a:ext cx="1654684" cy="335997"/>
          </a:xfrm>
          <a:prstGeom prst="homePlat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Motivation</a:t>
            </a:r>
          </a:p>
        </p:txBody>
      </p:sp>
      <p:cxnSp>
        <p:nvCxnSpPr>
          <p:cNvPr id="16" name="Straight Connector 15">
            <a:extLst>
              <a:ext uri="{FF2B5EF4-FFF2-40B4-BE49-F238E27FC236}">
                <a16:creationId xmlns:a16="http://schemas.microsoft.com/office/drawing/2014/main" id="{8D244058-2251-843F-2653-1DCCFD07B29F}"/>
              </a:ext>
            </a:extLst>
          </p:cNvPr>
          <p:cNvCxnSpPr/>
          <p:nvPr/>
        </p:nvCxnSpPr>
        <p:spPr>
          <a:xfrm>
            <a:off x="0" y="647253"/>
            <a:ext cx="122129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66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FFC3158D-5233-E2C4-E3D3-87797C8ADFEE}"/>
              </a:ext>
            </a:extLst>
          </p:cNvPr>
          <p:cNvPicPr>
            <a:picLocks noChangeAspect="1"/>
          </p:cNvPicPr>
          <p:nvPr/>
        </p:nvPicPr>
        <p:blipFill>
          <a:blip r:embed="rId3"/>
          <a:stretch>
            <a:fillRect/>
          </a:stretch>
        </p:blipFill>
        <p:spPr>
          <a:xfrm>
            <a:off x="6095999" y="647253"/>
            <a:ext cx="6052256" cy="5503585"/>
          </a:xfrm>
          <a:prstGeom prst="rect">
            <a:avLst/>
          </a:prstGeom>
        </p:spPr>
      </p:pic>
    </p:spTree>
    <p:extLst>
      <p:ext uri="{BB962C8B-B14F-4D97-AF65-F5344CB8AC3E}">
        <p14:creationId xmlns:p14="http://schemas.microsoft.com/office/powerpoint/2010/main" val="3929859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FFC3158D-5233-E2C4-E3D3-87797C8ADFEE}"/>
              </a:ext>
            </a:extLst>
          </p:cNvPr>
          <p:cNvPicPr>
            <a:picLocks noChangeAspect="1"/>
          </p:cNvPicPr>
          <p:nvPr/>
        </p:nvPicPr>
        <p:blipFill>
          <a:blip r:embed="rId3"/>
          <a:stretch>
            <a:fillRect/>
          </a:stretch>
        </p:blipFill>
        <p:spPr>
          <a:xfrm>
            <a:off x="9485836" y="-100789"/>
            <a:ext cx="3860412" cy="3510444"/>
          </a:xfrm>
          <a:prstGeom prst="rect">
            <a:avLst/>
          </a:prstGeom>
        </p:spPr>
      </p:pic>
      <p:pic>
        <p:nvPicPr>
          <p:cNvPr id="15" name="Picture 14">
            <a:extLst>
              <a:ext uri="{FF2B5EF4-FFF2-40B4-BE49-F238E27FC236}">
                <a16:creationId xmlns:a16="http://schemas.microsoft.com/office/drawing/2014/main" id="{5F7AB3AF-A3C7-EA0C-5703-E903ADBB484F}"/>
              </a:ext>
            </a:extLst>
          </p:cNvPr>
          <p:cNvPicPr>
            <a:picLocks noChangeAspect="1"/>
          </p:cNvPicPr>
          <p:nvPr/>
        </p:nvPicPr>
        <p:blipFill rotWithShape="1">
          <a:blip r:embed="rId4"/>
          <a:srcRect t="2074"/>
          <a:stretch/>
        </p:blipFill>
        <p:spPr>
          <a:xfrm>
            <a:off x="116518" y="1954589"/>
            <a:ext cx="9737278" cy="3816635"/>
          </a:xfrm>
          <a:prstGeom prst="rect">
            <a:avLst/>
          </a:prstGeom>
        </p:spPr>
      </p:pic>
      <p:sp>
        <p:nvSpPr>
          <p:cNvPr id="17" name="TextBox 16">
            <a:extLst>
              <a:ext uri="{FF2B5EF4-FFF2-40B4-BE49-F238E27FC236}">
                <a16:creationId xmlns:a16="http://schemas.microsoft.com/office/drawing/2014/main" id="{990990E4-CB4B-79F8-2600-2F35B06463C7}"/>
              </a:ext>
            </a:extLst>
          </p:cNvPr>
          <p:cNvSpPr txBox="1"/>
          <p:nvPr/>
        </p:nvSpPr>
        <p:spPr>
          <a:xfrm>
            <a:off x="1260972" y="1488867"/>
            <a:ext cx="3188822" cy="523220"/>
          </a:xfrm>
          <a:prstGeom prst="rect">
            <a:avLst/>
          </a:prstGeom>
          <a:noFill/>
        </p:spPr>
        <p:txBody>
          <a:bodyPr wrap="none" rtlCol="0">
            <a:spAutoFit/>
          </a:bodyPr>
          <a:lstStyle/>
          <a:p>
            <a:r>
              <a:rPr lang="en-US" sz="2800" dirty="0"/>
              <a:t>Diurnal Tidal Regime</a:t>
            </a:r>
            <a:endParaRPr lang="en-US" sz="2400" dirty="0"/>
          </a:p>
        </p:txBody>
      </p:sp>
      <p:sp>
        <p:nvSpPr>
          <p:cNvPr id="18" name="TextBox 17">
            <a:extLst>
              <a:ext uri="{FF2B5EF4-FFF2-40B4-BE49-F238E27FC236}">
                <a16:creationId xmlns:a16="http://schemas.microsoft.com/office/drawing/2014/main" id="{7616FB75-31B2-ADB9-327C-A4B7CD0F2BA2}"/>
              </a:ext>
            </a:extLst>
          </p:cNvPr>
          <p:cNvSpPr txBox="1"/>
          <p:nvPr/>
        </p:nvSpPr>
        <p:spPr>
          <a:xfrm>
            <a:off x="5497148" y="1476122"/>
            <a:ext cx="3868495" cy="523220"/>
          </a:xfrm>
          <a:prstGeom prst="rect">
            <a:avLst/>
          </a:prstGeom>
          <a:noFill/>
        </p:spPr>
        <p:txBody>
          <a:bodyPr wrap="none" rtlCol="0">
            <a:spAutoFit/>
          </a:bodyPr>
          <a:lstStyle/>
          <a:p>
            <a:r>
              <a:rPr lang="en-US" sz="2800" dirty="0"/>
              <a:t>Semidiurnal Tidal Regime</a:t>
            </a:r>
            <a:endParaRPr lang="en-US" sz="2000" dirty="0"/>
          </a:p>
        </p:txBody>
      </p:sp>
      <p:pic>
        <p:nvPicPr>
          <p:cNvPr id="20" name="Picture 19" descr="IMGP0111">
            <a:extLst>
              <a:ext uri="{FF2B5EF4-FFF2-40B4-BE49-F238E27FC236}">
                <a16:creationId xmlns:a16="http://schemas.microsoft.com/office/drawing/2014/main" id="{6E1509ED-07D2-DBD9-3AE5-1177AE6019E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49199" y="4169823"/>
            <a:ext cx="1620723" cy="1377614"/>
          </a:xfrm>
          <a:prstGeom prst="rect">
            <a:avLst/>
          </a:prstGeom>
          <a:noFill/>
          <a:ln w="57150">
            <a:solidFill>
              <a:schemeClr val="accent1"/>
            </a:solidFill>
          </a:ln>
          <a:extLst>
            <a:ext uri="{909E8E84-426E-40dd-AFC4-6F175D3DCCD1}">
              <a14:hiddenFill xmlns=""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CAD9F6B-F5CD-465C-54B6-93909000D332}"/>
              </a:ext>
            </a:extLst>
          </p:cNvPr>
          <p:cNvPicPr>
            <a:picLocks noChangeAspect="1"/>
          </p:cNvPicPr>
          <p:nvPr/>
        </p:nvPicPr>
        <p:blipFill>
          <a:blip r:embed="rId6"/>
          <a:stretch>
            <a:fillRect/>
          </a:stretch>
        </p:blipFill>
        <p:spPr>
          <a:xfrm>
            <a:off x="11118663" y="5035750"/>
            <a:ext cx="1007462" cy="1377615"/>
          </a:xfrm>
          <a:prstGeom prst="rect">
            <a:avLst/>
          </a:prstGeom>
          <a:ln w="57150">
            <a:solidFill>
              <a:schemeClr val="accent6">
                <a:lumMod val="75000"/>
              </a:schemeClr>
            </a:solidFill>
          </a:ln>
        </p:spPr>
      </p:pic>
      <p:sp>
        <p:nvSpPr>
          <p:cNvPr id="39" name="TextBox 38">
            <a:extLst>
              <a:ext uri="{FF2B5EF4-FFF2-40B4-BE49-F238E27FC236}">
                <a16:creationId xmlns:a16="http://schemas.microsoft.com/office/drawing/2014/main" id="{20EAA2DB-3D59-376F-131C-2B5773FFCDAF}"/>
              </a:ext>
            </a:extLst>
          </p:cNvPr>
          <p:cNvSpPr txBox="1"/>
          <p:nvPr/>
        </p:nvSpPr>
        <p:spPr>
          <a:xfrm>
            <a:off x="65875" y="5704881"/>
            <a:ext cx="4844403" cy="369332"/>
          </a:xfrm>
          <a:prstGeom prst="rect">
            <a:avLst/>
          </a:prstGeom>
          <a:noFill/>
        </p:spPr>
        <p:txBody>
          <a:bodyPr wrap="none" rtlCol="0">
            <a:spAutoFit/>
          </a:bodyPr>
          <a:lstStyle/>
          <a:p>
            <a:r>
              <a:rPr lang="en-US" dirty="0"/>
              <a:t>Figure 1 from Cimino et al. 2016; Oliver et al 2013</a:t>
            </a:r>
          </a:p>
        </p:txBody>
      </p:sp>
      <p:sp>
        <p:nvSpPr>
          <p:cNvPr id="2" name="Down Arrow 1">
            <a:extLst>
              <a:ext uri="{FF2B5EF4-FFF2-40B4-BE49-F238E27FC236}">
                <a16:creationId xmlns:a16="http://schemas.microsoft.com/office/drawing/2014/main" id="{19D5C88C-CC7E-BB13-3D3C-CFCF2119DA7D}"/>
              </a:ext>
            </a:extLst>
          </p:cNvPr>
          <p:cNvSpPr/>
          <p:nvPr/>
        </p:nvSpPr>
        <p:spPr>
          <a:xfrm rot="3132716">
            <a:off x="6150303" y="1955978"/>
            <a:ext cx="437815" cy="2348655"/>
          </a:xfrm>
          <a:prstGeom prst="downArrow">
            <a:avLst/>
          </a:prstGeom>
          <a:solidFill>
            <a:srgbClr val="43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B6A59BA3-31F1-BBF1-7C23-DB3E3E8BD8C8}"/>
              </a:ext>
            </a:extLst>
          </p:cNvPr>
          <p:cNvSpPr/>
          <p:nvPr/>
        </p:nvSpPr>
        <p:spPr>
          <a:xfrm rot="13992726">
            <a:off x="8434020" y="3567143"/>
            <a:ext cx="437815" cy="2348655"/>
          </a:xfrm>
          <a:prstGeom prst="downArrow">
            <a:avLst/>
          </a:prstGeom>
          <a:solidFill>
            <a:srgbClr val="538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C0F05E-AF27-E694-6CAE-1EF80E27599E}"/>
              </a:ext>
            </a:extLst>
          </p:cNvPr>
          <p:cNvSpPr/>
          <p:nvPr/>
        </p:nvSpPr>
        <p:spPr>
          <a:xfrm>
            <a:off x="-20986" y="-14816"/>
            <a:ext cx="12212986" cy="703800"/>
          </a:xfrm>
          <a:prstGeom prst="rect">
            <a:avLst/>
          </a:prstGeom>
          <a:solidFill>
            <a:srgbClr val="305797"/>
          </a:solidFill>
          <a:ln>
            <a:solidFill>
              <a:srgbClr val="004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0C2094-7697-DCBE-5B0E-C8F06C69E367}"/>
              </a:ext>
            </a:extLst>
          </p:cNvPr>
          <p:cNvSpPr txBox="1"/>
          <p:nvPr/>
        </p:nvSpPr>
        <p:spPr>
          <a:xfrm>
            <a:off x="2051673" y="60840"/>
            <a:ext cx="9221916" cy="523220"/>
          </a:xfrm>
          <a:prstGeom prst="rect">
            <a:avLst/>
          </a:prstGeom>
          <a:noFill/>
        </p:spPr>
        <p:txBody>
          <a:bodyPr wrap="square" rtlCol="0">
            <a:spAutoFit/>
          </a:bodyPr>
          <a:lstStyle/>
          <a:p>
            <a:r>
              <a:rPr lang="en-US" sz="2800" b="1" dirty="0">
                <a:solidFill>
                  <a:schemeClr val="bg1"/>
                </a:solidFill>
              </a:rPr>
              <a:t>Penguin Foraging Behavior Following Changing Tidal Regimes</a:t>
            </a:r>
          </a:p>
        </p:txBody>
      </p:sp>
      <p:sp>
        <p:nvSpPr>
          <p:cNvPr id="6" name="Pentagon 5">
            <a:extLst>
              <a:ext uri="{FF2B5EF4-FFF2-40B4-BE49-F238E27FC236}">
                <a16:creationId xmlns:a16="http://schemas.microsoft.com/office/drawing/2014/main" id="{36257935-D2D5-2A02-735E-03C246C0AAC8}"/>
              </a:ext>
            </a:extLst>
          </p:cNvPr>
          <p:cNvSpPr/>
          <p:nvPr/>
        </p:nvSpPr>
        <p:spPr>
          <a:xfrm>
            <a:off x="-20986" y="121634"/>
            <a:ext cx="1654684" cy="335997"/>
          </a:xfrm>
          <a:prstGeom prst="homePlat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Motivation</a:t>
            </a:r>
          </a:p>
        </p:txBody>
      </p:sp>
      <p:cxnSp>
        <p:nvCxnSpPr>
          <p:cNvPr id="7" name="Straight Connector 6">
            <a:extLst>
              <a:ext uri="{FF2B5EF4-FFF2-40B4-BE49-F238E27FC236}">
                <a16:creationId xmlns:a16="http://schemas.microsoft.com/office/drawing/2014/main" id="{E1C081B9-1DD9-DA11-90E6-EDA6B561B468}"/>
              </a:ext>
            </a:extLst>
          </p:cNvPr>
          <p:cNvCxnSpPr/>
          <p:nvPr/>
        </p:nvCxnSpPr>
        <p:spPr>
          <a:xfrm>
            <a:off x="0" y="647253"/>
            <a:ext cx="122129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8942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0A29A2-8F7C-CEED-2E95-D16776DA001F}"/>
              </a:ext>
            </a:extLst>
          </p:cNvPr>
          <p:cNvPicPr>
            <a:picLocks noChangeAspect="1"/>
          </p:cNvPicPr>
          <p:nvPr/>
        </p:nvPicPr>
        <p:blipFill>
          <a:blip r:embed="rId3"/>
          <a:stretch>
            <a:fillRect/>
          </a:stretch>
        </p:blipFill>
        <p:spPr>
          <a:xfrm>
            <a:off x="6998831" y="750849"/>
            <a:ext cx="4579539" cy="3434655"/>
          </a:xfrm>
          <a:prstGeom prst="rect">
            <a:avLst/>
          </a:prstGeom>
        </p:spPr>
      </p:pic>
      <p:pic>
        <p:nvPicPr>
          <p:cNvPr id="5" name="Picture 4">
            <a:extLst>
              <a:ext uri="{FF2B5EF4-FFF2-40B4-BE49-F238E27FC236}">
                <a16:creationId xmlns:a16="http://schemas.microsoft.com/office/drawing/2014/main" id="{1EE78972-4C43-2C6C-3FFA-F278E4C00D26}"/>
              </a:ext>
            </a:extLst>
          </p:cNvPr>
          <p:cNvPicPr>
            <a:picLocks noChangeAspect="1"/>
          </p:cNvPicPr>
          <p:nvPr/>
        </p:nvPicPr>
        <p:blipFill rotWithShape="1">
          <a:blip r:embed="rId4"/>
          <a:srcRect r="13970"/>
          <a:stretch/>
        </p:blipFill>
        <p:spPr>
          <a:xfrm>
            <a:off x="90908" y="813365"/>
            <a:ext cx="6691881" cy="5833872"/>
          </a:xfrm>
          <a:prstGeom prst="rect">
            <a:avLst/>
          </a:prstGeom>
        </p:spPr>
      </p:pic>
      <p:pic>
        <p:nvPicPr>
          <p:cNvPr id="46" name="Picture 45">
            <a:extLst>
              <a:ext uri="{FF2B5EF4-FFF2-40B4-BE49-F238E27FC236}">
                <a16:creationId xmlns:a16="http://schemas.microsoft.com/office/drawing/2014/main" id="{273F90E7-99D3-1DAA-C828-75DF4E59EB8A}"/>
              </a:ext>
            </a:extLst>
          </p:cNvPr>
          <p:cNvPicPr>
            <a:picLocks noChangeAspect="1"/>
          </p:cNvPicPr>
          <p:nvPr/>
        </p:nvPicPr>
        <p:blipFill rotWithShape="1">
          <a:blip r:embed="rId5"/>
          <a:srcRect t="45132" b="7238"/>
          <a:stretch/>
        </p:blipFill>
        <p:spPr>
          <a:xfrm>
            <a:off x="7705674" y="1155220"/>
            <a:ext cx="1313252" cy="212437"/>
          </a:xfrm>
          <a:prstGeom prst="rect">
            <a:avLst/>
          </a:prstGeom>
          <a:ln>
            <a:solidFill>
              <a:schemeClr val="tx1"/>
            </a:solidFill>
          </a:ln>
        </p:spPr>
      </p:pic>
      <p:sp>
        <p:nvSpPr>
          <p:cNvPr id="47" name="Oval 46">
            <a:extLst>
              <a:ext uri="{FF2B5EF4-FFF2-40B4-BE49-F238E27FC236}">
                <a16:creationId xmlns:a16="http://schemas.microsoft.com/office/drawing/2014/main" id="{E6B167C7-24A0-C942-55B2-1A360E2227EB}"/>
              </a:ext>
            </a:extLst>
          </p:cNvPr>
          <p:cNvSpPr/>
          <p:nvPr/>
        </p:nvSpPr>
        <p:spPr>
          <a:xfrm>
            <a:off x="3407580" y="2467090"/>
            <a:ext cx="208547" cy="19250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59C5E232-603F-5CA4-722E-5403E51C5EF5}"/>
              </a:ext>
            </a:extLst>
          </p:cNvPr>
          <p:cNvCxnSpPr>
            <a:cxnSpLocks/>
          </p:cNvCxnSpPr>
          <p:nvPr/>
        </p:nvCxnSpPr>
        <p:spPr>
          <a:xfrm flipV="1">
            <a:off x="3616127" y="2029517"/>
            <a:ext cx="3503207" cy="5213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42BF69E2-642A-C74C-783C-F589014DA33F}"/>
              </a:ext>
            </a:extLst>
          </p:cNvPr>
          <p:cNvGrpSpPr/>
          <p:nvPr/>
        </p:nvGrpSpPr>
        <p:grpSpPr>
          <a:xfrm flipH="1">
            <a:off x="-483830" y="1125008"/>
            <a:ext cx="2218354" cy="5565166"/>
            <a:chOff x="9101125" y="0"/>
            <a:chExt cx="2218354" cy="5565166"/>
          </a:xfrm>
        </p:grpSpPr>
        <p:cxnSp>
          <p:nvCxnSpPr>
            <p:cNvPr id="59" name="Straight Connector 58">
              <a:extLst>
                <a:ext uri="{FF2B5EF4-FFF2-40B4-BE49-F238E27FC236}">
                  <a16:creationId xmlns:a16="http://schemas.microsoft.com/office/drawing/2014/main" id="{9EA598A7-8A9F-F219-66DB-61DBA73E1578}"/>
                </a:ext>
              </a:extLst>
            </p:cNvPr>
            <p:cNvCxnSpPr>
              <a:cxnSpLocks/>
            </p:cNvCxnSpPr>
            <p:nvPr/>
          </p:nvCxnSpPr>
          <p:spPr>
            <a:xfrm>
              <a:off x="10246609" y="1463685"/>
              <a:ext cx="1072870" cy="36401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49A11D-21E2-4FC8-9DC5-DD8629243F6D}"/>
                </a:ext>
              </a:extLst>
            </p:cNvPr>
            <p:cNvCxnSpPr>
              <a:cxnSpLocks/>
            </p:cNvCxnSpPr>
            <p:nvPr/>
          </p:nvCxnSpPr>
          <p:spPr>
            <a:xfrm flipH="1">
              <a:off x="9101125" y="1414750"/>
              <a:ext cx="1099379" cy="3547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rapezoid 60">
              <a:extLst>
                <a:ext uri="{FF2B5EF4-FFF2-40B4-BE49-F238E27FC236}">
                  <a16:creationId xmlns:a16="http://schemas.microsoft.com/office/drawing/2014/main" id="{958B3FB7-5FE2-A130-B401-EB0D460A551E}"/>
                </a:ext>
              </a:extLst>
            </p:cNvPr>
            <p:cNvSpPr/>
            <p:nvPr/>
          </p:nvSpPr>
          <p:spPr>
            <a:xfrm>
              <a:off x="10129298" y="1534590"/>
              <a:ext cx="163927" cy="3427388"/>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elay 61">
              <a:extLst>
                <a:ext uri="{FF2B5EF4-FFF2-40B4-BE49-F238E27FC236}">
                  <a16:creationId xmlns:a16="http://schemas.microsoft.com/office/drawing/2014/main" id="{38399F8E-19F6-3CB8-A38B-52E0603E63FB}"/>
                </a:ext>
              </a:extLst>
            </p:cNvPr>
            <p:cNvSpPr/>
            <p:nvPr/>
          </p:nvSpPr>
          <p:spPr>
            <a:xfrm rot="16200000">
              <a:off x="10091423" y="1286682"/>
              <a:ext cx="239678" cy="256138"/>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FB28ED5D-EA36-B11D-425C-3FCC84B4DA77}"/>
                </a:ext>
              </a:extLst>
            </p:cNvPr>
            <p:cNvSpPr/>
            <p:nvPr/>
          </p:nvSpPr>
          <p:spPr>
            <a:xfrm>
              <a:off x="10200504" y="0"/>
              <a:ext cx="21515" cy="1280277"/>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39288377-FB29-88A9-7B6B-258C98148B3D}"/>
                </a:ext>
              </a:extLst>
            </p:cNvPr>
            <p:cNvCxnSpPr>
              <a:cxnSpLocks/>
              <a:stCxn id="62" idx="1"/>
            </p:cNvCxnSpPr>
            <p:nvPr/>
          </p:nvCxnSpPr>
          <p:spPr>
            <a:xfrm flipH="1">
              <a:off x="9803152" y="1534590"/>
              <a:ext cx="408110" cy="4030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Arc 64">
              <a:extLst>
                <a:ext uri="{FF2B5EF4-FFF2-40B4-BE49-F238E27FC236}">
                  <a16:creationId xmlns:a16="http://schemas.microsoft.com/office/drawing/2014/main" id="{D63DB0D4-73FA-92E0-C25B-1763A20DCCD4}"/>
                </a:ext>
              </a:extLst>
            </p:cNvPr>
            <p:cNvSpPr/>
            <p:nvPr/>
          </p:nvSpPr>
          <p:spPr>
            <a:xfrm rot="14044623">
              <a:off x="9563964" y="1057891"/>
              <a:ext cx="1130664" cy="84647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Arc 65">
              <a:extLst>
                <a:ext uri="{FF2B5EF4-FFF2-40B4-BE49-F238E27FC236}">
                  <a16:creationId xmlns:a16="http://schemas.microsoft.com/office/drawing/2014/main" id="{9EE3C898-E209-2834-38C1-3186F2A84680}"/>
                </a:ext>
              </a:extLst>
            </p:cNvPr>
            <p:cNvSpPr/>
            <p:nvPr/>
          </p:nvSpPr>
          <p:spPr>
            <a:xfrm rot="14044623">
              <a:off x="9108054" y="970788"/>
              <a:ext cx="1623851" cy="112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64C8862F-21D1-0480-7A20-3827283461D9}"/>
              </a:ext>
            </a:extLst>
          </p:cNvPr>
          <p:cNvGrpSpPr/>
          <p:nvPr/>
        </p:nvGrpSpPr>
        <p:grpSpPr>
          <a:xfrm>
            <a:off x="5831661" y="2412007"/>
            <a:ext cx="909836" cy="967994"/>
            <a:chOff x="6341569" y="2938321"/>
            <a:chExt cx="909836" cy="967994"/>
          </a:xfrm>
        </p:grpSpPr>
        <p:cxnSp>
          <p:nvCxnSpPr>
            <p:cNvPr id="71" name="Straight Arrow Connector 70">
              <a:extLst>
                <a:ext uri="{FF2B5EF4-FFF2-40B4-BE49-F238E27FC236}">
                  <a16:creationId xmlns:a16="http://schemas.microsoft.com/office/drawing/2014/main" id="{B80DE305-F116-FECA-59C7-CF8CD602F0B4}"/>
                </a:ext>
              </a:extLst>
            </p:cNvPr>
            <p:cNvCxnSpPr>
              <a:cxnSpLocks/>
            </p:cNvCxnSpPr>
            <p:nvPr/>
          </p:nvCxnSpPr>
          <p:spPr>
            <a:xfrm flipV="1">
              <a:off x="6655981" y="2938321"/>
              <a:ext cx="0" cy="6127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FD53CB1B-592D-CCCB-F5B5-38AAE1352016}"/>
                </a:ext>
              </a:extLst>
            </p:cNvPr>
            <p:cNvCxnSpPr>
              <a:cxnSpLocks/>
            </p:cNvCxnSpPr>
            <p:nvPr/>
          </p:nvCxnSpPr>
          <p:spPr>
            <a:xfrm>
              <a:off x="6632133" y="3550788"/>
              <a:ext cx="619272" cy="2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AF26611-F7EC-2ADD-60E3-640812191988}"/>
                </a:ext>
              </a:extLst>
            </p:cNvPr>
            <p:cNvSpPr txBox="1"/>
            <p:nvPr/>
          </p:nvSpPr>
          <p:spPr>
            <a:xfrm>
              <a:off x="6752408" y="3536983"/>
              <a:ext cx="306494" cy="369332"/>
            </a:xfrm>
            <a:prstGeom prst="rect">
              <a:avLst/>
            </a:prstGeom>
            <a:noFill/>
          </p:spPr>
          <p:txBody>
            <a:bodyPr wrap="none" rtlCol="0">
              <a:spAutoFit/>
            </a:bodyPr>
            <a:lstStyle/>
            <a:p>
              <a:r>
                <a:rPr lang="en-US" dirty="0"/>
                <a:t>u</a:t>
              </a:r>
            </a:p>
          </p:txBody>
        </p:sp>
        <p:sp>
          <p:nvSpPr>
            <p:cNvPr id="75" name="TextBox 74">
              <a:extLst>
                <a:ext uri="{FF2B5EF4-FFF2-40B4-BE49-F238E27FC236}">
                  <a16:creationId xmlns:a16="http://schemas.microsoft.com/office/drawing/2014/main" id="{89392B2C-FCC3-869A-04BA-718202D31C6E}"/>
                </a:ext>
              </a:extLst>
            </p:cNvPr>
            <p:cNvSpPr txBox="1"/>
            <p:nvPr/>
          </p:nvSpPr>
          <p:spPr>
            <a:xfrm>
              <a:off x="6341569" y="3084480"/>
              <a:ext cx="288862" cy="369332"/>
            </a:xfrm>
            <a:prstGeom prst="rect">
              <a:avLst/>
            </a:prstGeom>
            <a:noFill/>
          </p:spPr>
          <p:txBody>
            <a:bodyPr wrap="none" rtlCol="0">
              <a:spAutoFit/>
            </a:bodyPr>
            <a:lstStyle/>
            <a:p>
              <a:r>
                <a:rPr lang="en-US" dirty="0"/>
                <a:t>v</a:t>
              </a:r>
            </a:p>
          </p:txBody>
        </p:sp>
      </p:grpSp>
      <p:sp>
        <p:nvSpPr>
          <p:cNvPr id="81" name="TextBox 80">
            <a:extLst>
              <a:ext uri="{FF2B5EF4-FFF2-40B4-BE49-F238E27FC236}">
                <a16:creationId xmlns:a16="http://schemas.microsoft.com/office/drawing/2014/main" id="{EFD4CCC4-5CF3-2248-3B8B-AB47425A7DE7}"/>
              </a:ext>
            </a:extLst>
          </p:cNvPr>
          <p:cNvSpPr txBox="1"/>
          <p:nvPr/>
        </p:nvSpPr>
        <p:spPr>
          <a:xfrm>
            <a:off x="8386947" y="603779"/>
            <a:ext cx="2790508" cy="209586"/>
          </a:xfrm>
          <a:prstGeom prst="rect">
            <a:avLst/>
          </a:prstGeom>
          <a:solidFill>
            <a:schemeClr val="bg1"/>
          </a:solidFill>
        </p:spPr>
        <p:txBody>
          <a:bodyPr wrap="square" rtlCol="0">
            <a:spAutoFit/>
          </a:bodyPr>
          <a:lstStyle/>
          <a:p>
            <a:endParaRPr lang="en-US" sz="600" dirty="0"/>
          </a:p>
        </p:txBody>
      </p:sp>
      <p:sp>
        <p:nvSpPr>
          <p:cNvPr id="82" name="TextBox 81">
            <a:extLst>
              <a:ext uri="{FF2B5EF4-FFF2-40B4-BE49-F238E27FC236}">
                <a16:creationId xmlns:a16="http://schemas.microsoft.com/office/drawing/2014/main" id="{FFFE16F2-8AD2-A030-A908-C5DA09270AE3}"/>
              </a:ext>
            </a:extLst>
          </p:cNvPr>
          <p:cNvSpPr txBox="1"/>
          <p:nvPr/>
        </p:nvSpPr>
        <p:spPr>
          <a:xfrm>
            <a:off x="7712960" y="648782"/>
            <a:ext cx="862737" cy="369332"/>
          </a:xfrm>
          <a:prstGeom prst="rect">
            <a:avLst/>
          </a:prstGeom>
          <a:noFill/>
        </p:spPr>
        <p:txBody>
          <a:bodyPr wrap="none" rtlCol="0">
            <a:spAutoFit/>
          </a:bodyPr>
          <a:lstStyle/>
          <a:p>
            <a:r>
              <a:rPr lang="en-US" b="1" dirty="0">
                <a:solidFill>
                  <a:srgbClr val="8BA6B9"/>
                </a:solidFill>
              </a:rPr>
              <a:t>diurnal</a:t>
            </a:r>
          </a:p>
        </p:txBody>
      </p:sp>
      <p:sp>
        <p:nvSpPr>
          <p:cNvPr id="83" name="TextBox 82">
            <a:extLst>
              <a:ext uri="{FF2B5EF4-FFF2-40B4-BE49-F238E27FC236}">
                <a16:creationId xmlns:a16="http://schemas.microsoft.com/office/drawing/2014/main" id="{865439DF-8FA9-B254-A1E9-10AC90B56F5B}"/>
              </a:ext>
            </a:extLst>
          </p:cNvPr>
          <p:cNvSpPr txBox="1"/>
          <p:nvPr/>
        </p:nvSpPr>
        <p:spPr>
          <a:xfrm>
            <a:off x="8840393" y="641424"/>
            <a:ext cx="1109343" cy="369332"/>
          </a:xfrm>
          <a:prstGeom prst="rect">
            <a:avLst/>
          </a:prstGeom>
          <a:solidFill>
            <a:schemeClr val="bg1"/>
          </a:solidFill>
        </p:spPr>
        <p:txBody>
          <a:bodyPr wrap="none" rtlCol="0">
            <a:spAutoFit/>
          </a:bodyPr>
          <a:lstStyle/>
          <a:p>
            <a:r>
              <a:rPr lang="en-US" b="1" dirty="0">
                <a:solidFill>
                  <a:srgbClr val="C19F95"/>
                </a:solidFill>
              </a:rPr>
              <a:t>transition</a:t>
            </a:r>
          </a:p>
        </p:txBody>
      </p:sp>
      <p:sp>
        <p:nvSpPr>
          <p:cNvPr id="84" name="TextBox 83">
            <a:extLst>
              <a:ext uri="{FF2B5EF4-FFF2-40B4-BE49-F238E27FC236}">
                <a16:creationId xmlns:a16="http://schemas.microsoft.com/office/drawing/2014/main" id="{7E39B7D4-CD4D-C310-CF71-C2470E24D090}"/>
              </a:ext>
            </a:extLst>
          </p:cNvPr>
          <p:cNvSpPr txBox="1"/>
          <p:nvPr/>
        </p:nvSpPr>
        <p:spPr>
          <a:xfrm>
            <a:off x="9954484" y="648782"/>
            <a:ext cx="1313180" cy="369332"/>
          </a:xfrm>
          <a:prstGeom prst="rect">
            <a:avLst/>
          </a:prstGeom>
          <a:noFill/>
        </p:spPr>
        <p:txBody>
          <a:bodyPr wrap="none" rtlCol="0">
            <a:spAutoFit/>
          </a:bodyPr>
          <a:lstStyle/>
          <a:p>
            <a:r>
              <a:rPr lang="en-US" b="1" dirty="0">
                <a:solidFill>
                  <a:srgbClr val="ABBA9B"/>
                </a:solidFill>
              </a:rPr>
              <a:t>semidiurnal</a:t>
            </a:r>
          </a:p>
        </p:txBody>
      </p:sp>
      <p:sp>
        <p:nvSpPr>
          <p:cNvPr id="85" name="TextBox 84">
            <a:extLst>
              <a:ext uri="{FF2B5EF4-FFF2-40B4-BE49-F238E27FC236}">
                <a16:creationId xmlns:a16="http://schemas.microsoft.com/office/drawing/2014/main" id="{B4574F2D-B5FD-14E1-FC7B-A2490B355E48}"/>
              </a:ext>
            </a:extLst>
          </p:cNvPr>
          <p:cNvSpPr txBox="1"/>
          <p:nvPr/>
        </p:nvSpPr>
        <p:spPr>
          <a:xfrm rot="16200000">
            <a:off x="6273401" y="2021960"/>
            <a:ext cx="2063129" cy="369332"/>
          </a:xfrm>
          <a:prstGeom prst="rect">
            <a:avLst/>
          </a:prstGeom>
          <a:solidFill>
            <a:schemeClr val="bg1"/>
          </a:solidFill>
        </p:spPr>
        <p:txBody>
          <a:bodyPr wrap="none" rtlCol="0">
            <a:spAutoFit/>
          </a:bodyPr>
          <a:lstStyle/>
          <a:p>
            <a:r>
              <a:rPr lang="en-US" dirty="0"/>
              <a:t>Tidal velocity (cm/s)</a:t>
            </a:r>
          </a:p>
        </p:txBody>
      </p:sp>
      <p:sp>
        <p:nvSpPr>
          <p:cNvPr id="10" name="TextBox 9">
            <a:extLst>
              <a:ext uri="{FF2B5EF4-FFF2-40B4-BE49-F238E27FC236}">
                <a16:creationId xmlns:a16="http://schemas.microsoft.com/office/drawing/2014/main" id="{7EC3B85A-DB5F-EEAF-424F-E8439BEDDCBD}"/>
              </a:ext>
            </a:extLst>
          </p:cNvPr>
          <p:cNvSpPr txBox="1"/>
          <p:nvPr/>
        </p:nvSpPr>
        <p:spPr>
          <a:xfrm>
            <a:off x="9081431" y="4070190"/>
            <a:ext cx="576504" cy="338554"/>
          </a:xfrm>
          <a:prstGeom prst="rect">
            <a:avLst/>
          </a:prstGeom>
          <a:solidFill>
            <a:schemeClr val="bg1"/>
          </a:solidFill>
        </p:spPr>
        <p:txBody>
          <a:bodyPr wrap="none" rtlCol="0">
            <a:spAutoFit/>
          </a:bodyPr>
          <a:lstStyle/>
          <a:p>
            <a:r>
              <a:rPr lang="en-US" sz="1600" dirty="0"/>
              <a:t>Date</a:t>
            </a:r>
            <a:endParaRPr lang="en-US" dirty="0"/>
          </a:p>
        </p:txBody>
      </p:sp>
      <p:sp>
        <p:nvSpPr>
          <p:cNvPr id="2" name="TextBox 1">
            <a:extLst>
              <a:ext uri="{FF2B5EF4-FFF2-40B4-BE49-F238E27FC236}">
                <a16:creationId xmlns:a16="http://schemas.microsoft.com/office/drawing/2014/main" id="{D670831D-825D-B9CF-AA48-BE5633BFFE19}"/>
              </a:ext>
            </a:extLst>
          </p:cNvPr>
          <p:cNvSpPr txBox="1"/>
          <p:nvPr/>
        </p:nvSpPr>
        <p:spPr>
          <a:xfrm>
            <a:off x="2009705" y="1366017"/>
            <a:ext cx="3975255" cy="430887"/>
          </a:xfrm>
          <a:prstGeom prst="rect">
            <a:avLst/>
          </a:prstGeom>
          <a:solidFill>
            <a:schemeClr val="bg1"/>
          </a:solidFill>
        </p:spPr>
        <p:txBody>
          <a:bodyPr wrap="none" rtlCol="0">
            <a:spAutoFit/>
          </a:bodyPr>
          <a:lstStyle/>
          <a:p>
            <a:r>
              <a:rPr lang="en-US" sz="2200" dirty="0"/>
              <a:t>Radar Observed Surface Currents</a:t>
            </a:r>
          </a:p>
        </p:txBody>
      </p:sp>
      <p:sp>
        <p:nvSpPr>
          <p:cNvPr id="12" name="Rectangle 11">
            <a:extLst>
              <a:ext uri="{FF2B5EF4-FFF2-40B4-BE49-F238E27FC236}">
                <a16:creationId xmlns:a16="http://schemas.microsoft.com/office/drawing/2014/main" id="{001DE32C-B89F-7B27-AF9A-C7BD54F5C85B}"/>
              </a:ext>
            </a:extLst>
          </p:cNvPr>
          <p:cNvSpPr/>
          <p:nvPr/>
        </p:nvSpPr>
        <p:spPr>
          <a:xfrm>
            <a:off x="-20986" y="-14816"/>
            <a:ext cx="12212986" cy="703800"/>
          </a:xfrm>
          <a:prstGeom prst="rect">
            <a:avLst/>
          </a:prstGeom>
          <a:solidFill>
            <a:srgbClr val="305797"/>
          </a:solidFill>
          <a:ln>
            <a:solidFill>
              <a:srgbClr val="004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5386482-5B38-4B07-CA74-94DD5258F390}"/>
              </a:ext>
            </a:extLst>
          </p:cNvPr>
          <p:cNvSpPr txBox="1"/>
          <p:nvPr/>
        </p:nvSpPr>
        <p:spPr>
          <a:xfrm>
            <a:off x="3586692" y="60243"/>
            <a:ext cx="5067661" cy="523220"/>
          </a:xfrm>
          <a:prstGeom prst="rect">
            <a:avLst/>
          </a:prstGeom>
          <a:noFill/>
        </p:spPr>
        <p:txBody>
          <a:bodyPr wrap="square" rtlCol="0">
            <a:spAutoFit/>
          </a:bodyPr>
          <a:lstStyle/>
          <a:p>
            <a:r>
              <a:rPr lang="en-US" sz="2800" b="1" dirty="0">
                <a:solidFill>
                  <a:schemeClr val="bg1"/>
                </a:solidFill>
              </a:rPr>
              <a:t>A Spatially Varying Tidal Regime</a:t>
            </a:r>
          </a:p>
        </p:txBody>
      </p:sp>
      <p:sp>
        <p:nvSpPr>
          <p:cNvPr id="15" name="Pentagon 14">
            <a:extLst>
              <a:ext uri="{FF2B5EF4-FFF2-40B4-BE49-F238E27FC236}">
                <a16:creationId xmlns:a16="http://schemas.microsoft.com/office/drawing/2014/main" id="{82E844DC-15F1-1D89-52CC-DAC01B331FCF}"/>
              </a:ext>
            </a:extLst>
          </p:cNvPr>
          <p:cNvSpPr/>
          <p:nvPr/>
        </p:nvSpPr>
        <p:spPr>
          <a:xfrm>
            <a:off x="-20986" y="121634"/>
            <a:ext cx="1654684" cy="335997"/>
          </a:xfrm>
          <a:prstGeom prst="homePlat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Motivation</a:t>
            </a:r>
          </a:p>
        </p:txBody>
      </p:sp>
      <p:cxnSp>
        <p:nvCxnSpPr>
          <p:cNvPr id="16" name="Straight Connector 15">
            <a:extLst>
              <a:ext uri="{FF2B5EF4-FFF2-40B4-BE49-F238E27FC236}">
                <a16:creationId xmlns:a16="http://schemas.microsoft.com/office/drawing/2014/main" id="{FD6FE21E-E14F-FA6E-EDC4-1FEF6868EB6C}"/>
              </a:ext>
            </a:extLst>
          </p:cNvPr>
          <p:cNvCxnSpPr/>
          <p:nvPr/>
        </p:nvCxnSpPr>
        <p:spPr>
          <a:xfrm>
            <a:off x="0" y="647253"/>
            <a:ext cx="122129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710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0A29A2-8F7C-CEED-2E95-D16776DA001F}"/>
              </a:ext>
            </a:extLst>
          </p:cNvPr>
          <p:cNvPicPr>
            <a:picLocks noChangeAspect="1"/>
          </p:cNvPicPr>
          <p:nvPr/>
        </p:nvPicPr>
        <p:blipFill>
          <a:blip r:embed="rId3"/>
          <a:stretch>
            <a:fillRect/>
          </a:stretch>
        </p:blipFill>
        <p:spPr>
          <a:xfrm>
            <a:off x="6998831" y="750849"/>
            <a:ext cx="4579539" cy="3434655"/>
          </a:xfrm>
          <a:prstGeom prst="rect">
            <a:avLst/>
          </a:prstGeom>
        </p:spPr>
      </p:pic>
      <p:pic>
        <p:nvPicPr>
          <p:cNvPr id="5" name="Picture 4">
            <a:extLst>
              <a:ext uri="{FF2B5EF4-FFF2-40B4-BE49-F238E27FC236}">
                <a16:creationId xmlns:a16="http://schemas.microsoft.com/office/drawing/2014/main" id="{1EE78972-4C43-2C6C-3FFA-F278E4C00D26}"/>
              </a:ext>
            </a:extLst>
          </p:cNvPr>
          <p:cNvPicPr>
            <a:picLocks noChangeAspect="1"/>
          </p:cNvPicPr>
          <p:nvPr/>
        </p:nvPicPr>
        <p:blipFill rotWithShape="1">
          <a:blip r:embed="rId4"/>
          <a:srcRect r="13970"/>
          <a:stretch/>
        </p:blipFill>
        <p:spPr>
          <a:xfrm>
            <a:off x="90908" y="813365"/>
            <a:ext cx="6691881" cy="5833872"/>
          </a:xfrm>
          <a:prstGeom prst="rect">
            <a:avLst/>
          </a:prstGeom>
        </p:spPr>
      </p:pic>
      <p:pic>
        <p:nvPicPr>
          <p:cNvPr id="46" name="Picture 45">
            <a:extLst>
              <a:ext uri="{FF2B5EF4-FFF2-40B4-BE49-F238E27FC236}">
                <a16:creationId xmlns:a16="http://schemas.microsoft.com/office/drawing/2014/main" id="{273F90E7-99D3-1DAA-C828-75DF4E59EB8A}"/>
              </a:ext>
            </a:extLst>
          </p:cNvPr>
          <p:cNvPicPr>
            <a:picLocks noChangeAspect="1"/>
          </p:cNvPicPr>
          <p:nvPr/>
        </p:nvPicPr>
        <p:blipFill rotWithShape="1">
          <a:blip r:embed="rId5"/>
          <a:srcRect t="45132" b="7238"/>
          <a:stretch/>
        </p:blipFill>
        <p:spPr>
          <a:xfrm>
            <a:off x="7705674" y="1155220"/>
            <a:ext cx="1313252" cy="212437"/>
          </a:xfrm>
          <a:prstGeom prst="rect">
            <a:avLst/>
          </a:prstGeom>
          <a:ln>
            <a:solidFill>
              <a:schemeClr val="tx1"/>
            </a:solidFill>
          </a:ln>
        </p:spPr>
      </p:pic>
      <p:sp>
        <p:nvSpPr>
          <p:cNvPr id="47" name="Oval 46">
            <a:extLst>
              <a:ext uri="{FF2B5EF4-FFF2-40B4-BE49-F238E27FC236}">
                <a16:creationId xmlns:a16="http://schemas.microsoft.com/office/drawing/2014/main" id="{E6B167C7-24A0-C942-55B2-1A360E2227EB}"/>
              </a:ext>
            </a:extLst>
          </p:cNvPr>
          <p:cNvSpPr/>
          <p:nvPr/>
        </p:nvSpPr>
        <p:spPr>
          <a:xfrm>
            <a:off x="3407580" y="2467090"/>
            <a:ext cx="208547" cy="19250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59C5E232-603F-5CA4-722E-5403E51C5EF5}"/>
              </a:ext>
            </a:extLst>
          </p:cNvPr>
          <p:cNvCxnSpPr>
            <a:cxnSpLocks/>
          </p:cNvCxnSpPr>
          <p:nvPr/>
        </p:nvCxnSpPr>
        <p:spPr>
          <a:xfrm flipV="1">
            <a:off x="3616127" y="2029517"/>
            <a:ext cx="3503207" cy="5213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42BF69E2-642A-C74C-783C-F589014DA33F}"/>
              </a:ext>
            </a:extLst>
          </p:cNvPr>
          <p:cNvGrpSpPr/>
          <p:nvPr/>
        </p:nvGrpSpPr>
        <p:grpSpPr>
          <a:xfrm flipH="1">
            <a:off x="-483830" y="1125008"/>
            <a:ext cx="2218354" cy="5565166"/>
            <a:chOff x="9101125" y="0"/>
            <a:chExt cx="2218354" cy="5565166"/>
          </a:xfrm>
        </p:grpSpPr>
        <p:cxnSp>
          <p:nvCxnSpPr>
            <p:cNvPr id="59" name="Straight Connector 58">
              <a:extLst>
                <a:ext uri="{FF2B5EF4-FFF2-40B4-BE49-F238E27FC236}">
                  <a16:creationId xmlns:a16="http://schemas.microsoft.com/office/drawing/2014/main" id="{9EA598A7-8A9F-F219-66DB-61DBA73E1578}"/>
                </a:ext>
              </a:extLst>
            </p:cNvPr>
            <p:cNvCxnSpPr>
              <a:cxnSpLocks/>
            </p:cNvCxnSpPr>
            <p:nvPr/>
          </p:nvCxnSpPr>
          <p:spPr>
            <a:xfrm>
              <a:off x="10246609" y="1463685"/>
              <a:ext cx="1072870" cy="36401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49A11D-21E2-4FC8-9DC5-DD8629243F6D}"/>
                </a:ext>
              </a:extLst>
            </p:cNvPr>
            <p:cNvCxnSpPr>
              <a:cxnSpLocks/>
            </p:cNvCxnSpPr>
            <p:nvPr/>
          </p:nvCxnSpPr>
          <p:spPr>
            <a:xfrm flipH="1">
              <a:off x="9101125" y="1414750"/>
              <a:ext cx="1099379" cy="3547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rapezoid 60">
              <a:extLst>
                <a:ext uri="{FF2B5EF4-FFF2-40B4-BE49-F238E27FC236}">
                  <a16:creationId xmlns:a16="http://schemas.microsoft.com/office/drawing/2014/main" id="{958B3FB7-5FE2-A130-B401-EB0D460A551E}"/>
                </a:ext>
              </a:extLst>
            </p:cNvPr>
            <p:cNvSpPr/>
            <p:nvPr/>
          </p:nvSpPr>
          <p:spPr>
            <a:xfrm>
              <a:off x="10129298" y="1534590"/>
              <a:ext cx="163927" cy="3427388"/>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elay 61">
              <a:extLst>
                <a:ext uri="{FF2B5EF4-FFF2-40B4-BE49-F238E27FC236}">
                  <a16:creationId xmlns:a16="http://schemas.microsoft.com/office/drawing/2014/main" id="{38399F8E-19F6-3CB8-A38B-52E0603E63FB}"/>
                </a:ext>
              </a:extLst>
            </p:cNvPr>
            <p:cNvSpPr/>
            <p:nvPr/>
          </p:nvSpPr>
          <p:spPr>
            <a:xfrm rot="16200000">
              <a:off x="10091423" y="1286682"/>
              <a:ext cx="239678" cy="256138"/>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FB28ED5D-EA36-B11D-425C-3FCC84B4DA77}"/>
                </a:ext>
              </a:extLst>
            </p:cNvPr>
            <p:cNvSpPr/>
            <p:nvPr/>
          </p:nvSpPr>
          <p:spPr>
            <a:xfrm>
              <a:off x="10200504" y="0"/>
              <a:ext cx="21515" cy="1280277"/>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39288377-FB29-88A9-7B6B-258C98148B3D}"/>
                </a:ext>
              </a:extLst>
            </p:cNvPr>
            <p:cNvCxnSpPr>
              <a:cxnSpLocks/>
              <a:stCxn id="62" idx="1"/>
            </p:cNvCxnSpPr>
            <p:nvPr/>
          </p:nvCxnSpPr>
          <p:spPr>
            <a:xfrm flipH="1">
              <a:off x="9803152" y="1534590"/>
              <a:ext cx="408110" cy="4030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Arc 64">
              <a:extLst>
                <a:ext uri="{FF2B5EF4-FFF2-40B4-BE49-F238E27FC236}">
                  <a16:creationId xmlns:a16="http://schemas.microsoft.com/office/drawing/2014/main" id="{D63DB0D4-73FA-92E0-C25B-1763A20DCCD4}"/>
                </a:ext>
              </a:extLst>
            </p:cNvPr>
            <p:cNvSpPr/>
            <p:nvPr/>
          </p:nvSpPr>
          <p:spPr>
            <a:xfrm rot="14044623">
              <a:off x="9563964" y="1057891"/>
              <a:ext cx="1130664" cy="84647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Arc 65">
              <a:extLst>
                <a:ext uri="{FF2B5EF4-FFF2-40B4-BE49-F238E27FC236}">
                  <a16:creationId xmlns:a16="http://schemas.microsoft.com/office/drawing/2014/main" id="{9EE3C898-E209-2834-38C1-3186F2A84680}"/>
                </a:ext>
              </a:extLst>
            </p:cNvPr>
            <p:cNvSpPr/>
            <p:nvPr/>
          </p:nvSpPr>
          <p:spPr>
            <a:xfrm rot="14044623">
              <a:off x="9108054" y="970788"/>
              <a:ext cx="1623851" cy="112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64C8862F-21D1-0480-7A20-3827283461D9}"/>
              </a:ext>
            </a:extLst>
          </p:cNvPr>
          <p:cNvGrpSpPr/>
          <p:nvPr/>
        </p:nvGrpSpPr>
        <p:grpSpPr>
          <a:xfrm>
            <a:off x="5831661" y="2412007"/>
            <a:ext cx="909836" cy="967994"/>
            <a:chOff x="6341569" y="2938321"/>
            <a:chExt cx="909836" cy="967994"/>
          </a:xfrm>
        </p:grpSpPr>
        <p:cxnSp>
          <p:nvCxnSpPr>
            <p:cNvPr id="71" name="Straight Arrow Connector 70">
              <a:extLst>
                <a:ext uri="{FF2B5EF4-FFF2-40B4-BE49-F238E27FC236}">
                  <a16:creationId xmlns:a16="http://schemas.microsoft.com/office/drawing/2014/main" id="{B80DE305-F116-FECA-59C7-CF8CD602F0B4}"/>
                </a:ext>
              </a:extLst>
            </p:cNvPr>
            <p:cNvCxnSpPr>
              <a:cxnSpLocks/>
            </p:cNvCxnSpPr>
            <p:nvPr/>
          </p:nvCxnSpPr>
          <p:spPr>
            <a:xfrm flipV="1">
              <a:off x="6655981" y="2938321"/>
              <a:ext cx="0" cy="6127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FD53CB1B-592D-CCCB-F5B5-38AAE1352016}"/>
                </a:ext>
              </a:extLst>
            </p:cNvPr>
            <p:cNvCxnSpPr>
              <a:cxnSpLocks/>
            </p:cNvCxnSpPr>
            <p:nvPr/>
          </p:nvCxnSpPr>
          <p:spPr>
            <a:xfrm>
              <a:off x="6632133" y="3550788"/>
              <a:ext cx="619272" cy="2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AF26611-F7EC-2ADD-60E3-640812191988}"/>
                </a:ext>
              </a:extLst>
            </p:cNvPr>
            <p:cNvSpPr txBox="1"/>
            <p:nvPr/>
          </p:nvSpPr>
          <p:spPr>
            <a:xfrm>
              <a:off x="6752408" y="3536983"/>
              <a:ext cx="306494" cy="369332"/>
            </a:xfrm>
            <a:prstGeom prst="rect">
              <a:avLst/>
            </a:prstGeom>
            <a:noFill/>
          </p:spPr>
          <p:txBody>
            <a:bodyPr wrap="none" rtlCol="0">
              <a:spAutoFit/>
            </a:bodyPr>
            <a:lstStyle/>
            <a:p>
              <a:r>
                <a:rPr lang="en-US" dirty="0"/>
                <a:t>u</a:t>
              </a:r>
            </a:p>
          </p:txBody>
        </p:sp>
        <p:sp>
          <p:nvSpPr>
            <p:cNvPr id="75" name="TextBox 74">
              <a:extLst>
                <a:ext uri="{FF2B5EF4-FFF2-40B4-BE49-F238E27FC236}">
                  <a16:creationId xmlns:a16="http://schemas.microsoft.com/office/drawing/2014/main" id="{89392B2C-FCC3-869A-04BA-718202D31C6E}"/>
                </a:ext>
              </a:extLst>
            </p:cNvPr>
            <p:cNvSpPr txBox="1"/>
            <p:nvPr/>
          </p:nvSpPr>
          <p:spPr>
            <a:xfrm>
              <a:off x="6341569" y="3084480"/>
              <a:ext cx="288862" cy="369332"/>
            </a:xfrm>
            <a:prstGeom prst="rect">
              <a:avLst/>
            </a:prstGeom>
            <a:noFill/>
          </p:spPr>
          <p:txBody>
            <a:bodyPr wrap="none" rtlCol="0">
              <a:spAutoFit/>
            </a:bodyPr>
            <a:lstStyle/>
            <a:p>
              <a:r>
                <a:rPr lang="en-US" dirty="0"/>
                <a:t>v</a:t>
              </a:r>
            </a:p>
          </p:txBody>
        </p:sp>
      </p:grpSp>
      <p:sp>
        <p:nvSpPr>
          <p:cNvPr id="81" name="TextBox 80">
            <a:extLst>
              <a:ext uri="{FF2B5EF4-FFF2-40B4-BE49-F238E27FC236}">
                <a16:creationId xmlns:a16="http://schemas.microsoft.com/office/drawing/2014/main" id="{EFD4CCC4-5CF3-2248-3B8B-AB47425A7DE7}"/>
              </a:ext>
            </a:extLst>
          </p:cNvPr>
          <p:cNvSpPr txBox="1"/>
          <p:nvPr/>
        </p:nvSpPr>
        <p:spPr>
          <a:xfrm>
            <a:off x="8386947" y="603779"/>
            <a:ext cx="2790508" cy="209586"/>
          </a:xfrm>
          <a:prstGeom prst="rect">
            <a:avLst/>
          </a:prstGeom>
          <a:solidFill>
            <a:schemeClr val="bg1"/>
          </a:solidFill>
        </p:spPr>
        <p:txBody>
          <a:bodyPr wrap="square" rtlCol="0">
            <a:spAutoFit/>
          </a:bodyPr>
          <a:lstStyle/>
          <a:p>
            <a:endParaRPr lang="en-US" sz="600" dirty="0"/>
          </a:p>
        </p:txBody>
      </p:sp>
      <p:sp>
        <p:nvSpPr>
          <p:cNvPr id="82" name="TextBox 81">
            <a:extLst>
              <a:ext uri="{FF2B5EF4-FFF2-40B4-BE49-F238E27FC236}">
                <a16:creationId xmlns:a16="http://schemas.microsoft.com/office/drawing/2014/main" id="{FFFE16F2-8AD2-A030-A908-C5DA09270AE3}"/>
              </a:ext>
            </a:extLst>
          </p:cNvPr>
          <p:cNvSpPr txBox="1"/>
          <p:nvPr/>
        </p:nvSpPr>
        <p:spPr>
          <a:xfrm>
            <a:off x="7712960" y="648782"/>
            <a:ext cx="862737" cy="369332"/>
          </a:xfrm>
          <a:prstGeom prst="rect">
            <a:avLst/>
          </a:prstGeom>
          <a:noFill/>
        </p:spPr>
        <p:txBody>
          <a:bodyPr wrap="none" rtlCol="0">
            <a:spAutoFit/>
          </a:bodyPr>
          <a:lstStyle/>
          <a:p>
            <a:r>
              <a:rPr lang="en-US" b="1" dirty="0">
                <a:solidFill>
                  <a:srgbClr val="8BA6B9"/>
                </a:solidFill>
              </a:rPr>
              <a:t>diurnal</a:t>
            </a:r>
          </a:p>
        </p:txBody>
      </p:sp>
      <p:sp>
        <p:nvSpPr>
          <p:cNvPr id="83" name="TextBox 82">
            <a:extLst>
              <a:ext uri="{FF2B5EF4-FFF2-40B4-BE49-F238E27FC236}">
                <a16:creationId xmlns:a16="http://schemas.microsoft.com/office/drawing/2014/main" id="{865439DF-8FA9-B254-A1E9-10AC90B56F5B}"/>
              </a:ext>
            </a:extLst>
          </p:cNvPr>
          <p:cNvSpPr txBox="1"/>
          <p:nvPr/>
        </p:nvSpPr>
        <p:spPr>
          <a:xfrm>
            <a:off x="8840393" y="641424"/>
            <a:ext cx="1109343" cy="369332"/>
          </a:xfrm>
          <a:prstGeom prst="rect">
            <a:avLst/>
          </a:prstGeom>
          <a:solidFill>
            <a:schemeClr val="bg1"/>
          </a:solidFill>
        </p:spPr>
        <p:txBody>
          <a:bodyPr wrap="none" rtlCol="0">
            <a:spAutoFit/>
          </a:bodyPr>
          <a:lstStyle/>
          <a:p>
            <a:r>
              <a:rPr lang="en-US" b="1" dirty="0">
                <a:solidFill>
                  <a:srgbClr val="C19F95"/>
                </a:solidFill>
              </a:rPr>
              <a:t>transition</a:t>
            </a:r>
          </a:p>
        </p:txBody>
      </p:sp>
      <p:sp>
        <p:nvSpPr>
          <p:cNvPr id="84" name="TextBox 83">
            <a:extLst>
              <a:ext uri="{FF2B5EF4-FFF2-40B4-BE49-F238E27FC236}">
                <a16:creationId xmlns:a16="http://schemas.microsoft.com/office/drawing/2014/main" id="{7E39B7D4-CD4D-C310-CF71-C2470E24D090}"/>
              </a:ext>
            </a:extLst>
          </p:cNvPr>
          <p:cNvSpPr txBox="1"/>
          <p:nvPr/>
        </p:nvSpPr>
        <p:spPr>
          <a:xfrm>
            <a:off x="9954484" y="648782"/>
            <a:ext cx="1313180" cy="369332"/>
          </a:xfrm>
          <a:prstGeom prst="rect">
            <a:avLst/>
          </a:prstGeom>
          <a:noFill/>
        </p:spPr>
        <p:txBody>
          <a:bodyPr wrap="none" rtlCol="0">
            <a:spAutoFit/>
          </a:bodyPr>
          <a:lstStyle/>
          <a:p>
            <a:r>
              <a:rPr lang="en-US" b="1" dirty="0">
                <a:solidFill>
                  <a:srgbClr val="ABBA9B"/>
                </a:solidFill>
              </a:rPr>
              <a:t>semidiurnal</a:t>
            </a:r>
          </a:p>
        </p:txBody>
      </p:sp>
      <p:sp>
        <p:nvSpPr>
          <p:cNvPr id="85" name="TextBox 84">
            <a:extLst>
              <a:ext uri="{FF2B5EF4-FFF2-40B4-BE49-F238E27FC236}">
                <a16:creationId xmlns:a16="http://schemas.microsoft.com/office/drawing/2014/main" id="{B4574F2D-B5FD-14E1-FC7B-A2490B355E48}"/>
              </a:ext>
            </a:extLst>
          </p:cNvPr>
          <p:cNvSpPr txBox="1"/>
          <p:nvPr/>
        </p:nvSpPr>
        <p:spPr>
          <a:xfrm rot="16200000">
            <a:off x="6273401" y="2021960"/>
            <a:ext cx="2063129" cy="369332"/>
          </a:xfrm>
          <a:prstGeom prst="rect">
            <a:avLst/>
          </a:prstGeom>
          <a:solidFill>
            <a:schemeClr val="bg1"/>
          </a:solidFill>
        </p:spPr>
        <p:txBody>
          <a:bodyPr wrap="none" rtlCol="0">
            <a:spAutoFit/>
          </a:bodyPr>
          <a:lstStyle/>
          <a:p>
            <a:r>
              <a:rPr lang="en-US" dirty="0"/>
              <a:t>Tidal velocity (cm/s)</a:t>
            </a:r>
          </a:p>
        </p:txBody>
      </p:sp>
      <p:sp>
        <p:nvSpPr>
          <p:cNvPr id="10" name="TextBox 9">
            <a:extLst>
              <a:ext uri="{FF2B5EF4-FFF2-40B4-BE49-F238E27FC236}">
                <a16:creationId xmlns:a16="http://schemas.microsoft.com/office/drawing/2014/main" id="{7EC3B85A-DB5F-EEAF-424F-E8439BEDDCBD}"/>
              </a:ext>
            </a:extLst>
          </p:cNvPr>
          <p:cNvSpPr txBox="1"/>
          <p:nvPr/>
        </p:nvSpPr>
        <p:spPr>
          <a:xfrm>
            <a:off x="9108089" y="3904306"/>
            <a:ext cx="478144" cy="276999"/>
          </a:xfrm>
          <a:prstGeom prst="rect">
            <a:avLst/>
          </a:prstGeom>
          <a:solidFill>
            <a:schemeClr val="bg1"/>
          </a:solidFill>
        </p:spPr>
        <p:txBody>
          <a:bodyPr wrap="none" rtlCol="0">
            <a:spAutoFit/>
          </a:bodyPr>
          <a:lstStyle/>
          <a:p>
            <a:r>
              <a:rPr lang="en-US" sz="1200" dirty="0"/>
              <a:t>Date</a:t>
            </a:r>
            <a:endParaRPr lang="en-US" dirty="0"/>
          </a:p>
        </p:txBody>
      </p:sp>
      <p:sp>
        <p:nvSpPr>
          <p:cNvPr id="2" name="TextBox 1">
            <a:extLst>
              <a:ext uri="{FF2B5EF4-FFF2-40B4-BE49-F238E27FC236}">
                <a16:creationId xmlns:a16="http://schemas.microsoft.com/office/drawing/2014/main" id="{D670831D-825D-B9CF-AA48-BE5633BFFE19}"/>
              </a:ext>
            </a:extLst>
          </p:cNvPr>
          <p:cNvSpPr txBox="1"/>
          <p:nvPr/>
        </p:nvSpPr>
        <p:spPr>
          <a:xfrm>
            <a:off x="2009705" y="1366017"/>
            <a:ext cx="3975255" cy="430887"/>
          </a:xfrm>
          <a:prstGeom prst="rect">
            <a:avLst/>
          </a:prstGeom>
          <a:solidFill>
            <a:schemeClr val="bg1"/>
          </a:solidFill>
        </p:spPr>
        <p:txBody>
          <a:bodyPr wrap="none" rtlCol="0">
            <a:spAutoFit/>
          </a:bodyPr>
          <a:lstStyle/>
          <a:p>
            <a:r>
              <a:rPr lang="en-US" sz="2200" dirty="0"/>
              <a:t>Radar Observed Surface Currents</a:t>
            </a:r>
          </a:p>
        </p:txBody>
      </p:sp>
      <p:sp>
        <p:nvSpPr>
          <p:cNvPr id="12" name="Rectangle 11">
            <a:extLst>
              <a:ext uri="{FF2B5EF4-FFF2-40B4-BE49-F238E27FC236}">
                <a16:creationId xmlns:a16="http://schemas.microsoft.com/office/drawing/2014/main" id="{001DE32C-B89F-7B27-AF9A-C7BD54F5C85B}"/>
              </a:ext>
            </a:extLst>
          </p:cNvPr>
          <p:cNvSpPr/>
          <p:nvPr/>
        </p:nvSpPr>
        <p:spPr>
          <a:xfrm>
            <a:off x="-20986" y="-14816"/>
            <a:ext cx="12212986" cy="703800"/>
          </a:xfrm>
          <a:prstGeom prst="rect">
            <a:avLst/>
          </a:prstGeom>
          <a:solidFill>
            <a:srgbClr val="305797"/>
          </a:solidFill>
          <a:ln>
            <a:solidFill>
              <a:srgbClr val="004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5386482-5B38-4B07-CA74-94DD5258F390}"/>
              </a:ext>
            </a:extLst>
          </p:cNvPr>
          <p:cNvSpPr txBox="1"/>
          <p:nvPr/>
        </p:nvSpPr>
        <p:spPr>
          <a:xfrm>
            <a:off x="3586692" y="60243"/>
            <a:ext cx="5067661" cy="523220"/>
          </a:xfrm>
          <a:prstGeom prst="rect">
            <a:avLst/>
          </a:prstGeom>
          <a:noFill/>
        </p:spPr>
        <p:txBody>
          <a:bodyPr wrap="square" rtlCol="0">
            <a:spAutoFit/>
          </a:bodyPr>
          <a:lstStyle/>
          <a:p>
            <a:r>
              <a:rPr lang="en-US" sz="2800" b="1" dirty="0">
                <a:solidFill>
                  <a:schemeClr val="bg1"/>
                </a:solidFill>
              </a:rPr>
              <a:t>A Spatially Varying Tidal Regime</a:t>
            </a:r>
          </a:p>
        </p:txBody>
      </p:sp>
      <p:sp>
        <p:nvSpPr>
          <p:cNvPr id="15" name="Pentagon 14">
            <a:extLst>
              <a:ext uri="{FF2B5EF4-FFF2-40B4-BE49-F238E27FC236}">
                <a16:creationId xmlns:a16="http://schemas.microsoft.com/office/drawing/2014/main" id="{82E844DC-15F1-1D89-52CC-DAC01B331FCF}"/>
              </a:ext>
            </a:extLst>
          </p:cNvPr>
          <p:cNvSpPr/>
          <p:nvPr/>
        </p:nvSpPr>
        <p:spPr>
          <a:xfrm>
            <a:off x="-20986" y="121634"/>
            <a:ext cx="1654684" cy="335997"/>
          </a:xfrm>
          <a:prstGeom prst="homePlat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Motivation</a:t>
            </a:r>
          </a:p>
        </p:txBody>
      </p:sp>
      <p:cxnSp>
        <p:nvCxnSpPr>
          <p:cNvPr id="16" name="Straight Connector 15">
            <a:extLst>
              <a:ext uri="{FF2B5EF4-FFF2-40B4-BE49-F238E27FC236}">
                <a16:creationId xmlns:a16="http://schemas.microsoft.com/office/drawing/2014/main" id="{FD6FE21E-E14F-FA6E-EDC4-1FEF6868EB6C}"/>
              </a:ext>
            </a:extLst>
          </p:cNvPr>
          <p:cNvCxnSpPr/>
          <p:nvPr/>
        </p:nvCxnSpPr>
        <p:spPr>
          <a:xfrm>
            <a:off x="0" y="647253"/>
            <a:ext cx="122129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28751DF-89AB-0EAB-643D-87EE571DBA7A}"/>
              </a:ext>
            </a:extLst>
          </p:cNvPr>
          <p:cNvPicPr>
            <a:picLocks noChangeAspect="1"/>
          </p:cNvPicPr>
          <p:nvPr/>
        </p:nvPicPr>
        <p:blipFill>
          <a:blip r:embed="rId6"/>
          <a:stretch>
            <a:fillRect/>
          </a:stretch>
        </p:blipFill>
        <p:spPr>
          <a:xfrm>
            <a:off x="7030696" y="3312260"/>
            <a:ext cx="4579540" cy="3434655"/>
          </a:xfrm>
          <a:prstGeom prst="rect">
            <a:avLst/>
          </a:prstGeom>
        </p:spPr>
      </p:pic>
      <p:sp>
        <p:nvSpPr>
          <p:cNvPr id="4" name="Oval 3">
            <a:extLst>
              <a:ext uri="{FF2B5EF4-FFF2-40B4-BE49-F238E27FC236}">
                <a16:creationId xmlns:a16="http://schemas.microsoft.com/office/drawing/2014/main" id="{F69BD467-99D1-F39A-5B51-A7012DB397A6}"/>
              </a:ext>
            </a:extLst>
          </p:cNvPr>
          <p:cNvSpPr/>
          <p:nvPr/>
        </p:nvSpPr>
        <p:spPr>
          <a:xfrm>
            <a:off x="3882692" y="4307137"/>
            <a:ext cx="208547" cy="19250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A2145274-0374-8FD3-AF9D-E1A9186F657A}"/>
              </a:ext>
            </a:extLst>
          </p:cNvPr>
          <p:cNvCxnSpPr>
            <a:cxnSpLocks/>
            <a:stCxn id="4" idx="6"/>
          </p:cNvCxnSpPr>
          <p:nvPr/>
        </p:nvCxnSpPr>
        <p:spPr>
          <a:xfrm>
            <a:off x="4091239" y="4403390"/>
            <a:ext cx="2939457" cy="377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25E30D5-89E4-9D5D-F534-A20602B20C82}"/>
              </a:ext>
            </a:extLst>
          </p:cNvPr>
          <p:cNvSpPr txBox="1"/>
          <p:nvPr/>
        </p:nvSpPr>
        <p:spPr>
          <a:xfrm>
            <a:off x="8488716" y="3362233"/>
            <a:ext cx="1812696" cy="184666"/>
          </a:xfrm>
          <a:prstGeom prst="rect">
            <a:avLst/>
          </a:prstGeom>
          <a:solidFill>
            <a:schemeClr val="bg1"/>
          </a:solidFill>
        </p:spPr>
        <p:txBody>
          <a:bodyPr wrap="square" rtlCol="0">
            <a:spAutoFit/>
          </a:bodyPr>
          <a:lstStyle/>
          <a:p>
            <a:endParaRPr lang="en-US" sz="600" dirty="0"/>
          </a:p>
        </p:txBody>
      </p:sp>
      <p:sp>
        <p:nvSpPr>
          <p:cNvPr id="8" name="TextBox 7">
            <a:extLst>
              <a:ext uri="{FF2B5EF4-FFF2-40B4-BE49-F238E27FC236}">
                <a16:creationId xmlns:a16="http://schemas.microsoft.com/office/drawing/2014/main" id="{58786CC1-81D3-3672-31DE-09B70843A9C9}"/>
              </a:ext>
            </a:extLst>
          </p:cNvPr>
          <p:cNvSpPr txBox="1"/>
          <p:nvPr/>
        </p:nvSpPr>
        <p:spPr>
          <a:xfrm>
            <a:off x="9261908" y="6581001"/>
            <a:ext cx="483671" cy="276999"/>
          </a:xfrm>
          <a:prstGeom prst="rect">
            <a:avLst/>
          </a:prstGeom>
          <a:solidFill>
            <a:schemeClr val="bg1"/>
          </a:solidFill>
        </p:spPr>
        <p:txBody>
          <a:bodyPr wrap="square" rtlCol="0">
            <a:spAutoFit/>
          </a:bodyPr>
          <a:lstStyle/>
          <a:p>
            <a:r>
              <a:rPr lang="en-US" sz="1200" dirty="0"/>
              <a:t>Date</a:t>
            </a:r>
            <a:endParaRPr lang="en-US" dirty="0"/>
          </a:p>
        </p:txBody>
      </p:sp>
      <p:sp>
        <p:nvSpPr>
          <p:cNvPr id="14" name="TextBox 13">
            <a:extLst>
              <a:ext uri="{FF2B5EF4-FFF2-40B4-BE49-F238E27FC236}">
                <a16:creationId xmlns:a16="http://schemas.microsoft.com/office/drawing/2014/main" id="{C133E1D6-C97A-B5A0-3382-97CF0433E6BE}"/>
              </a:ext>
            </a:extLst>
          </p:cNvPr>
          <p:cNvSpPr txBox="1"/>
          <p:nvPr/>
        </p:nvSpPr>
        <p:spPr>
          <a:xfrm rot="16200000">
            <a:off x="6269054" y="4676430"/>
            <a:ext cx="2063129" cy="369332"/>
          </a:xfrm>
          <a:prstGeom prst="rect">
            <a:avLst/>
          </a:prstGeom>
          <a:solidFill>
            <a:schemeClr val="bg1"/>
          </a:solidFill>
        </p:spPr>
        <p:txBody>
          <a:bodyPr wrap="none" rtlCol="0">
            <a:spAutoFit/>
          </a:bodyPr>
          <a:lstStyle/>
          <a:p>
            <a:r>
              <a:rPr lang="en-US" dirty="0"/>
              <a:t>Tidal velocity (cm/s)</a:t>
            </a:r>
          </a:p>
        </p:txBody>
      </p:sp>
    </p:spTree>
    <p:extLst>
      <p:ext uri="{BB962C8B-B14F-4D97-AF65-F5344CB8AC3E}">
        <p14:creationId xmlns:p14="http://schemas.microsoft.com/office/powerpoint/2010/main" val="2422563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9ED2C48-9067-16A9-A305-ECB48E1AA265}"/>
              </a:ext>
            </a:extLst>
          </p:cNvPr>
          <p:cNvPicPr>
            <a:picLocks noChangeAspect="1"/>
          </p:cNvPicPr>
          <p:nvPr/>
        </p:nvPicPr>
        <p:blipFill>
          <a:blip r:embed="rId3"/>
          <a:stretch>
            <a:fillRect/>
          </a:stretch>
        </p:blipFill>
        <p:spPr>
          <a:xfrm>
            <a:off x="10426070" y="6396334"/>
            <a:ext cx="1705908" cy="461665"/>
          </a:xfrm>
          <a:prstGeom prst="rect">
            <a:avLst/>
          </a:prstGeom>
        </p:spPr>
      </p:pic>
      <p:sp>
        <p:nvSpPr>
          <p:cNvPr id="15" name="TextBox 14">
            <a:extLst>
              <a:ext uri="{FF2B5EF4-FFF2-40B4-BE49-F238E27FC236}">
                <a16:creationId xmlns:a16="http://schemas.microsoft.com/office/drawing/2014/main" id="{B8C72D3B-B608-F231-C4DD-D6D685B8E279}"/>
              </a:ext>
            </a:extLst>
          </p:cNvPr>
          <p:cNvSpPr txBox="1"/>
          <p:nvPr/>
        </p:nvSpPr>
        <p:spPr>
          <a:xfrm>
            <a:off x="5903590" y="6581001"/>
            <a:ext cx="2594575" cy="276999"/>
          </a:xfrm>
          <a:prstGeom prst="rect">
            <a:avLst/>
          </a:prstGeom>
          <a:noFill/>
        </p:spPr>
        <p:txBody>
          <a:bodyPr wrap="square" rtlCol="0">
            <a:spAutoFit/>
          </a:bodyPr>
          <a:lstStyle/>
          <a:p>
            <a:r>
              <a:rPr lang="en-US" sz="1200" dirty="0" err="1"/>
              <a:t>Adélie</a:t>
            </a:r>
            <a:r>
              <a:rPr lang="en-US" sz="1200" dirty="0"/>
              <a:t> Penguins on Torgersen Island</a:t>
            </a:r>
          </a:p>
        </p:txBody>
      </p:sp>
      <p:pic>
        <p:nvPicPr>
          <p:cNvPr id="16" name="Picture 15">
            <a:extLst>
              <a:ext uri="{FF2B5EF4-FFF2-40B4-BE49-F238E27FC236}">
                <a16:creationId xmlns:a16="http://schemas.microsoft.com/office/drawing/2014/main" id="{832C5EA5-2B6F-1BCF-B8CA-9ED1A15998A4}"/>
              </a:ext>
            </a:extLst>
          </p:cNvPr>
          <p:cNvPicPr>
            <a:picLocks noChangeAspect="1"/>
          </p:cNvPicPr>
          <p:nvPr/>
        </p:nvPicPr>
        <p:blipFill rotWithShape="1">
          <a:blip r:embed="rId4"/>
          <a:srcRect l="1895" r="41080"/>
          <a:stretch/>
        </p:blipFill>
        <p:spPr>
          <a:xfrm>
            <a:off x="-95380" y="0"/>
            <a:ext cx="5903591" cy="6901883"/>
          </a:xfrm>
          <a:prstGeom prst="rect">
            <a:avLst/>
          </a:prstGeom>
        </p:spPr>
      </p:pic>
      <p:sp>
        <p:nvSpPr>
          <p:cNvPr id="18" name="TextBox 17">
            <a:extLst>
              <a:ext uri="{FF2B5EF4-FFF2-40B4-BE49-F238E27FC236}">
                <a16:creationId xmlns:a16="http://schemas.microsoft.com/office/drawing/2014/main" id="{39C4E016-788C-726E-F976-CDC101B5A7E9}"/>
              </a:ext>
            </a:extLst>
          </p:cNvPr>
          <p:cNvSpPr txBox="1"/>
          <p:nvPr/>
        </p:nvSpPr>
        <p:spPr>
          <a:xfrm>
            <a:off x="6383790" y="1259137"/>
            <a:ext cx="4996652" cy="1384995"/>
          </a:xfrm>
          <a:prstGeom prst="rect">
            <a:avLst/>
          </a:prstGeom>
          <a:noFill/>
        </p:spPr>
        <p:txBody>
          <a:bodyPr wrap="square" rtlCol="0">
            <a:spAutoFit/>
          </a:bodyPr>
          <a:lstStyle/>
          <a:p>
            <a:pPr algn="ctr"/>
            <a:r>
              <a:rPr lang="en-US" sz="2800" dirty="0"/>
              <a:t>What causes this change in penguin spatial ecology with switching tidal regimes?</a:t>
            </a:r>
          </a:p>
        </p:txBody>
      </p:sp>
      <p:sp>
        <p:nvSpPr>
          <p:cNvPr id="19" name="Down Arrow 18">
            <a:extLst>
              <a:ext uri="{FF2B5EF4-FFF2-40B4-BE49-F238E27FC236}">
                <a16:creationId xmlns:a16="http://schemas.microsoft.com/office/drawing/2014/main" id="{B0833503-F1C7-46BB-6A27-A3D4F3159CE8}"/>
              </a:ext>
            </a:extLst>
          </p:cNvPr>
          <p:cNvSpPr/>
          <p:nvPr/>
        </p:nvSpPr>
        <p:spPr>
          <a:xfrm>
            <a:off x="8498166" y="2912121"/>
            <a:ext cx="475564" cy="6593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A468FB7-66E4-C93A-5DB6-3F2A8BEBB8F0}"/>
              </a:ext>
            </a:extLst>
          </p:cNvPr>
          <p:cNvSpPr txBox="1"/>
          <p:nvPr/>
        </p:nvSpPr>
        <p:spPr>
          <a:xfrm>
            <a:off x="6096000" y="3965639"/>
            <a:ext cx="5466719" cy="1569660"/>
          </a:xfrm>
          <a:prstGeom prst="rect">
            <a:avLst/>
          </a:prstGeom>
          <a:noFill/>
        </p:spPr>
        <p:txBody>
          <a:bodyPr wrap="square" rtlCol="0">
            <a:spAutoFit/>
          </a:bodyPr>
          <a:lstStyle/>
          <a:p>
            <a:r>
              <a:rPr lang="en-US" sz="2400" dirty="0"/>
              <a:t>Hypothesis: Patterns in lagrangian transport differ in diurnal and semidiurnal regimes, concentrating the food web in different locations</a:t>
            </a:r>
          </a:p>
        </p:txBody>
      </p:sp>
    </p:spTree>
    <p:extLst>
      <p:ext uri="{BB962C8B-B14F-4D97-AF65-F5344CB8AC3E}">
        <p14:creationId xmlns:p14="http://schemas.microsoft.com/office/powerpoint/2010/main" val="242449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CF065-99E8-9A51-6089-03A8E871565B}"/>
              </a:ext>
            </a:extLst>
          </p:cNvPr>
          <p:cNvPicPr>
            <a:picLocks noChangeAspect="1"/>
          </p:cNvPicPr>
          <p:nvPr/>
        </p:nvPicPr>
        <p:blipFill rotWithShape="1">
          <a:blip r:embed="rId3"/>
          <a:srcRect l="5748" t="14272" r="5471" b="14775"/>
          <a:stretch/>
        </p:blipFill>
        <p:spPr>
          <a:xfrm>
            <a:off x="-22381" y="962314"/>
            <a:ext cx="6900531" cy="4136065"/>
          </a:xfrm>
          <a:prstGeom prst="rect">
            <a:avLst/>
          </a:prstGeom>
        </p:spPr>
      </p:pic>
      <p:pic>
        <p:nvPicPr>
          <p:cNvPr id="22" name="Picture 21">
            <a:extLst>
              <a:ext uri="{FF2B5EF4-FFF2-40B4-BE49-F238E27FC236}">
                <a16:creationId xmlns:a16="http://schemas.microsoft.com/office/drawing/2014/main" id="{622895E1-8902-B944-2582-972EAC4420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41091" y="836876"/>
            <a:ext cx="2338613" cy="1745410"/>
          </a:xfrm>
          <a:prstGeom prst="rect">
            <a:avLst/>
          </a:prstGeom>
          <a:ln>
            <a:noFill/>
          </a:ln>
        </p:spPr>
      </p:pic>
      <p:sp>
        <p:nvSpPr>
          <p:cNvPr id="26" name="TextBox 25">
            <a:extLst>
              <a:ext uri="{FF2B5EF4-FFF2-40B4-BE49-F238E27FC236}">
                <a16:creationId xmlns:a16="http://schemas.microsoft.com/office/drawing/2014/main" id="{A89CDA1A-C26B-CFC1-A849-BE46E149E8B0}"/>
              </a:ext>
            </a:extLst>
          </p:cNvPr>
          <p:cNvSpPr txBox="1"/>
          <p:nvPr/>
        </p:nvSpPr>
        <p:spPr>
          <a:xfrm>
            <a:off x="7326775" y="3609363"/>
            <a:ext cx="379035" cy="468080"/>
          </a:xfrm>
          <a:prstGeom prst="rect">
            <a:avLst/>
          </a:prstGeom>
          <a:solidFill>
            <a:schemeClr val="bg1"/>
          </a:solidFill>
        </p:spPr>
        <p:txBody>
          <a:bodyPr wrap="square" rtlCol="0">
            <a:spAutoFit/>
          </a:bodyPr>
          <a:lstStyle/>
          <a:p>
            <a:endParaRPr lang="en-US" dirty="0"/>
          </a:p>
        </p:txBody>
      </p:sp>
      <p:pic>
        <p:nvPicPr>
          <p:cNvPr id="3074" name="Picture 2">
            <a:extLst>
              <a:ext uri="{FF2B5EF4-FFF2-40B4-BE49-F238E27FC236}">
                <a16:creationId xmlns:a16="http://schemas.microsoft.com/office/drawing/2014/main" id="{8EC3B18C-4B27-E6CB-E4D6-DEF100CD22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985" t="33373" r="58299" b="39541"/>
          <a:stretch/>
        </p:blipFill>
        <p:spPr bwMode="auto">
          <a:xfrm>
            <a:off x="5808691" y="3725434"/>
            <a:ext cx="3415202" cy="24159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1A7BB02-B0F0-B857-32F4-3955E223EAF3}"/>
              </a:ext>
            </a:extLst>
          </p:cNvPr>
          <p:cNvSpPr txBox="1"/>
          <p:nvPr/>
        </p:nvSpPr>
        <p:spPr>
          <a:xfrm>
            <a:off x="6693895" y="2663823"/>
            <a:ext cx="5498105" cy="784830"/>
          </a:xfrm>
          <a:prstGeom prst="rect">
            <a:avLst/>
          </a:prstGeom>
          <a:noFill/>
        </p:spPr>
        <p:txBody>
          <a:bodyPr wrap="square" rtlCol="0">
            <a:spAutoFit/>
          </a:bodyPr>
          <a:lstStyle/>
          <a:p>
            <a:pPr marL="285750" indent="-285750">
              <a:buFont typeface="Arial" panose="020B0604020202020204" pitchFamily="34" charset="0"/>
              <a:buChar char="•"/>
            </a:pPr>
            <a:r>
              <a:rPr lang="en-US" dirty="0"/>
              <a:t>Towed ACROBAT observed phytoplankton abundance</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dirty="0"/>
              <a:t>EK80 observed zooplankton swarms (Hann et al 2023)</a:t>
            </a:r>
          </a:p>
        </p:txBody>
      </p:sp>
      <p:grpSp>
        <p:nvGrpSpPr>
          <p:cNvPr id="16" name="Group 15">
            <a:extLst>
              <a:ext uri="{FF2B5EF4-FFF2-40B4-BE49-F238E27FC236}">
                <a16:creationId xmlns:a16="http://schemas.microsoft.com/office/drawing/2014/main" id="{6C83D405-51A9-2406-465F-B0C680C8C151}"/>
              </a:ext>
            </a:extLst>
          </p:cNvPr>
          <p:cNvGrpSpPr/>
          <p:nvPr/>
        </p:nvGrpSpPr>
        <p:grpSpPr>
          <a:xfrm>
            <a:off x="4384591" y="6069243"/>
            <a:ext cx="7327404" cy="588943"/>
            <a:chOff x="2205795" y="6272777"/>
            <a:chExt cx="7327404" cy="588943"/>
          </a:xfrm>
        </p:grpSpPr>
        <p:grpSp>
          <p:nvGrpSpPr>
            <p:cNvPr id="17" name="Group 16">
              <a:extLst>
                <a:ext uri="{FF2B5EF4-FFF2-40B4-BE49-F238E27FC236}">
                  <a16:creationId xmlns:a16="http://schemas.microsoft.com/office/drawing/2014/main" id="{102BA883-7EA1-835D-8649-0462C537ED01}"/>
                </a:ext>
              </a:extLst>
            </p:cNvPr>
            <p:cNvGrpSpPr>
              <a:grpSpLocks noChangeAspect="1"/>
            </p:cNvGrpSpPr>
            <p:nvPr/>
          </p:nvGrpSpPr>
          <p:grpSpPr>
            <a:xfrm>
              <a:off x="8947782" y="6272777"/>
              <a:ext cx="585417" cy="588943"/>
              <a:chOff x="5442474" y="3276791"/>
              <a:chExt cx="2108200" cy="2120900"/>
            </a:xfrm>
          </p:grpSpPr>
          <p:sp>
            <p:nvSpPr>
              <p:cNvPr id="33" name="Oval 32">
                <a:extLst>
                  <a:ext uri="{FF2B5EF4-FFF2-40B4-BE49-F238E27FC236}">
                    <a16:creationId xmlns:a16="http://schemas.microsoft.com/office/drawing/2014/main" id="{2E99026B-25A7-C89B-9FE3-1249B2B6BC79}"/>
                  </a:ext>
                </a:extLst>
              </p:cNvPr>
              <p:cNvSpPr/>
              <p:nvPr/>
            </p:nvSpPr>
            <p:spPr>
              <a:xfrm>
                <a:off x="5760175" y="3496691"/>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DB2DAC57-6E2C-FFC5-1C64-325B3532B819}"/>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42474" y="3276791"/>
                <a:ext cx="2108200" cy="2120900"/>
              </a:xfrm>
              <a:prstGeom prst="rect">
                <a:avLst/>
              </a:prstGeom>
            </p:spPr>
          </p:pic>
        </p:grpSp>
        <p:pic>
          <p:nvPicPr>
            <p:cNvPr id="18" name="Picture 17">
              <a:extLst>
                <a:ext uri="{FF2B5EF4-FFF2-40B4-BE49-F238E27FC236}">
                  <a16:creationId xmlns:a16="http://schemas.microsoft.com/office/drawing/2014/main" id="{394CF331-FF0A-5847-C789-46340CA289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20547" y="6355357"/>
              <a:ext cx="578203" cy="490273"/>
            </a:xfrm>
            <a:prstGeom prst="rect">
              <a:avLst/>
            </a:prstGeom>
          </p:spPr>
        </p:pic>
        <p:pic>
          <p:nvPicPr>
            <p:cNvPr id="23" name="Picture 51" descr="rucool_logo.jpg">
              <a:extLst>
                <a:ext uri="{FF2B5EF4-FFF2-40B4-BE49-F238E27FC236}">
                  <a16:creationId xmlns:a16="http://schemas.microsoft.com/office/drawing/2014/main" id="{111698BE-DF29-63FD-CACF-ADF5DB91F189}"/>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205795" y="6427819"/>
              <a:ext cx="1396518" cy="38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43" descr="UDPrimaryLogo2945.jpg">
              <a:extLst>
                <a:ext uri="{FF2B5EF4-FFF2-40B4-BE49-F238E27FC236}">
                  <a16:creationId xmlns:a16="http://schemas.microsoft.com/office/drawing/2014/main" id="{F0AB1CCF-3D4A-04CF-FD80-F429639C64DE}"/>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22075" y="6420785"/>
              <a:ext cx="945403" cy="385452"/>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44" descr="C:\Users\stats\Downloads\UAFLogo_A_647_horiz.png">
              <a:extLst>
                <a:ext uri="{FF2B5EF4-FFF2-40B4-BE49-F238E27FC236}">
                  <a16:creationId xmlns:a16="http://schemas.microsoft.com/office/drawing/2014/main" id="{0866A934-0B3C-E82A-0F06-8B4D5E777C3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27218" y="6480078"/>
              <a:ext cx="1303002" cy="28050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EB00D2DC-4F8A-F79A-1CB2-C02075740B5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226604" y="6333840"/>
              <a:ext cx="624286" cy="472397"/>
            </a:xfrm>
            <a:prstGeom prst="rect">
              <a:avLst/>
            </a:prstGeom>
          </p:spPr>
        </p:pic>
        <p:sp>
          <p:nvSpPr>
            <p:cNvPr id="32" name="TextBox 31">
              <a:extLst>
                <a:ext uri="{FF2B5EF4-FFF2-40B4-BE49-F238E27FC236}">
                  <a16:creationId xmlns:a16="http://schemas.microsoft.com/office/drawing/2014/main" id="{30B8CC21-AA4F-ABC5-BB7C-DF552199B29D}"/>
                </a:ext>
              </a:extLst>
            </p:cNvPr>
            <p:cNvSpPr txBox="1"/>
            <p:nvPr/>
          </p:nvSpPr>
          <p:spPr>
            <a:xfrm>
              <a:off x="7298750" y="6391254"/>
              <a:ext cx="879408" cy="369332"/>
            </a:xfrm>
            <a:prstGeom prst="rect">
              <a:avLst/>
            </a:prstGeom>
            <a:noFill/>
          </p:spPr>
          <p:txBody>
            <a:bodyPr wrap="none" rtlCol="0">
              <a:spAutoFit/>
            </a:bodyPr>
            <a:lstStyle/>
            <a:p>
              <a:r>
                <a:rPr lang="en-US" dirty="0">
                  <a:solidFill>
                    <a:srgbClr val="257AFF"/>
                  </a:solidFill>
                  <a:latin typeface="Cooper Black" charset="0"/>
                  <a:ea typeface="Cooper Black" charset="0"/>
                  <a:cs typeface="Cooper Black" charset="0"/>
                </a:rPr>
                <a:t>PORG</a:t>
              </a:r>
            </a:p>
          </p:txBody>
        </p:sp>
      </p:grpSp>
      <p:pic>
        <p:nvPicPr>
          <p:cNvPr id="35" name="Picture 2" descr="Logo Downloads - Old Dominion University">
            <a:extLst>
              <a:ext uri="{FF2B5EF4-FFF2-40B4-BE49-F238E27FC236}">
                <a16:creationId xmlns:a16="http://schemas.microsoft.com/office/drawing/2014/main" id="{4286B489-4408-2D9B-5E5D-F708BE30FF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5112" y="6021382"/>
            <a:ext cx="1396518" cy="60224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40D868A6-244E-281C-1963-CA65C022178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564218" y="6033772"/>
            <a:ext cx="1160503" cy="747885"/>
          </a:xfrm>
          <a:prstGeom prst="ellipse">
            <a:avLst/>
          </a:prstGeom>
          <a:ln>
            <a:solidFill>
              <a:schemeClr val="tx1"/>
            </a:solidFill>
          </a:ln>
        </p:spPr>
      </p:pic>
      <p:pic>
        <p:nvPicPr>
          <p:cNvPr id="37" name="Picture 36">
            <a:extLst>
              <a:ext uri="{FF2B5EF4-FFF2-40B4-BE49-F238E27FC236}">
                <a16:creationId xmlns:a16="http://schemas.microsoft.com/office/drawing/2014/main" id="{0CFA38CB-2B60-85DD-01CF-8F2370A50CE7}"/>
              </a:ext>
            </a:extLst>
          </p:cNvPr>
          <p:cNvPicPr>
            <a:picLocks noChangeAspect="1"/>
          </p:cNvPicPr>
          <p:nvPr/>
        </p:nvPicPr>
        <p:blipFill>
          <a:blip r:embed="rId14"/>
          <a:stretch>
            <a:fillRect/>
          </a:stretch>
        </p:blipFill>
        <p:spPr>
          <a:xfrm>
            <a:off x="395034" y="5877645"/>
            <a:ext cx="998793" cy="998793"/>
          </a:xfrm>
          <a:prstGeom prst="rect">
            <a:avLst/>
          </a:prstGeom>
        </p:spPr>
      </p:pic>
      <p:sp>
        <p:nvSpPr>
          <p:cNvPr id="21" name="Rectangle 20">
            <a:extLst>
              <a:ext uri="{FF2B5EF4-FFF2-40B4-BE49-F238E27FC236}">
                <a16:creationId xmlns:a16="http://schemas.microsoft.com/office/drawing/2014/main" id="{9EABCC5B-2738-74E9-0ECF-E0FFC3733D24}"/>
              </a:ext>
            </a:extLst>
          </p:cNvPr>
          <p:cNvSpPr/>
          <p:nvPr/>
        </p:nvSpPr>
        <p:spPr>
          <a:xfrm>
            <a:off x="-20986" y="-14816"/>
            <a:ext cx="12212986" cy="703800"/>
          </a:xfrm>
          <a:prstGeom prst="rect">
            <a:avLst/>
          </a:prstGeom>
          <a:solidFill>
            <a:srgbClr val="305797"/>
          </a:solidFill>
          <a:ln>
            <a:solidFill>
              <a:srgbClr val="004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8466854-C11B-B0C7-FC98-F22CEA03EF65}"/>
              </a:ext>
            </a:extLst>
          </p:cNvPr>
          <p:cNvSpPr txBox="1"/>
          <p:nvPr/>
        </p:nvSpPr>
        <p:spPr>
          <a:xfrm>
            <a:off x="2030208" y="61612"/>
            <a:ext cx="9553073" cy="523220"/>
          </a:xfrm>
          <a:prstGeom prst="rect">
            <a:avLst/>
          </a:prstGeom>
          <a:noFill/>
        </p:spPr>
        <p:txBody>
          <a:bodyPr wrap="square" rtlCol="0">
            <a:spAutoFit/>
          </a:bodyPr>
          <a:lstStyle/>
          <a:p>
            <a:r>
              <a:rPr lang="en-US" sz="2800" b="1" dirty="0">
                <a:solidFill>
                  <a:schemeClr val="bg1"/>
                </a:solidFill>
              </a:rPr>
              <a:t>Observing Phytoplankton, Antarctic Krill, and Surface Currents</a:t>
            </a:r>
          </a:p>
        </p:txBody>
      </p:sp>
      <p:sp>
        <p:nvSpPr>
          <p:cNvPr id="25" name="Pentagon 24">
            <a:extLst>
              <a:ext uri="{FF2B5EF4-FFF2-40B4-BE49-F238E27FC236}">
                <a16:creationId xmlns:a16="http://schemas.microsoft.com/office/drawing/2014/main" id="{D8E078A0-424C-3B5A-1C97-68653B8CD135}"/>
              </a:ext>
            </a:extLst>
          </p:cNvPr>
          <p:cNvSpPr/>
          <p:nvPr/>
        </p:nvSpPr>
        <p:spPr>
          <a:xfrm>
            <a:off x="-20986" y="121634"/>
            <a:ext cx="1654684" cy="335997"/>
          </a:xfrm>
          <a:prstGeom prst="homePlat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Methods</a:t>
            </a:r>
          </a:p>
        </p:txBody>
      </p:sp>
      <p:cxnSp>
        <p:nvCxnSpPr>
          <p:cNvPr id="30" name="Straight Connector 29">
            <a:extLst>
              <a:ext uri="{FF2B5EF4-FFF2-40B4-BE49-F238E27FC236}">
                <a16:creationId xmlns:a16="http://schemas.microsoft.com/office/drawing/2014/main" id="{704C6166-23EE-D6FC-4BAE-D77FCA4F0CC1}"/>
              </a:ext>
            </a:extLst>
          </p:cNvPr>
          <p:cNvCxnSpPr/>
          <p:nvPr/>
        </p:nvCxnSpPr>
        <p:spPr>
          <a:xfrm>
            <a:off x="0" y="647253"/>
            <a:ext cx="122129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FD0CAA6-CBE6-2787-3B4F-C1C313FD7BD3}"/>
              </a:ext>
            </a:extLst>
          </p:cNvPr>
          <p:cNvSpPr txBox="1"/>
          <p:nvPr/>
        </p:nvSpPr>
        <p:spPr>
          <a:xfrm>
            <a:off x="1854017" y="799426"/>
            <a:ext cx="3569054" cy="400110"/>
          </a:xfrm>
          <a:prstGeom prst="rect">
            <a:avLst/>
          </a:prstGeom>
          <a:noFill/>
        </p:spPr>
        <p:txBody>
          <a:bodyPr wrap="none" rtlCol="0">
            <a:spAutoFit/>
          </a:bodyPr>
          <a:lstStyle/>
          <a:p>
            <a:r>
              <a:rPr lang="en-US" sz="2000" dirty="0"/>
              <a:t>Survey Transects in Palmer Deep</a:t>
            </a:r>
          </a:p>
        </p:txBody>
      </p:sp>
    </p:spTree>
    <p:extLst>
      <p:ext uri="{BB962C8B-B14F-4D97-AF65-F5344CB8AC3E}">
        <p14:creationId xmlns:p14="http://schemas.microsoft.com/office/powerpoint/2010/main" val="2257879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2AF656-CD10-B2C7-B3D6-DE500C74CB98}"/>
              </a:ext>
            </a:extLst>
          </p:cNvPr>
          <p:cNvPicPr>
            <a:picLocks noChangeAspect="1"/>
          </p:cNvPicPr>
          <p:nvPr/>
        </p:nvPicPr>
        <p:blipFill rotWithShape="1">
          <a:blip r:embed="rId3"/>
          <a:srcRect l="4070" t="14245" r="4075" b="18054"/>
          <a:stretch/>
        </p:blipFill>
        <p:spPr>
          <a:xfrm>
            <a:off x="270283" y="900656"/>
            <a:ext cx="9131450" cy="5056687"/>
          </a:xfrm>
          <a:prstGeom prst="rect">
            <a:avLst/>
          </a:prstGeom>
        </p:spPr>
      </p:pic>
      <p:sp>
        <p:nvSpPr>
          <p:cNvPr id="15" name="Donut 14">
            <a:extLst>
              <a:ext uri="{FF2B5EF4-FFF2-40B4-BE49-F238E27FC236}">
                <a16:creationId xmlns:a16="http://schemas.microsoft.com/office/drawing/2014/main" id="{5CC2B05B-54DB-5C61-A918-DC5D0269ABEA}"/>
              </a:ext>
            </a:extLst>
          </p:cNvPr>
          <p:cNvSpPr/>
          <p:nvPr/>
        </p:nvSpPr>
        <p:spPr>
          <a:xfrm rot="19756496">
            <a:off x="5560926" y="2304212"/>
            <a:ext cx="1218641" cy="1530231"/>
          </a:xfrm>
          <a:prstGeom prst="donut">
            <a:avLst>
              <a:gd name="adj" fmla="val 27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a:extLst>
              <a:ext uri="{FF2B5EF4-FFF2-40B4-BE49-F238E27FC236}">
                <a16:creationId xmlns:a16="http://schemas.microsoft.com/office/drawing/2014/main" id="{E629DC59-9A80-77FD-BBCE-DD3085377FEC}"/>
              </a:ext>
            </a:extLst>
          </p:cNvPr>
          <p:cNvSpPr/>
          <p:nvPr/>
        </p:nvSpPr>
        <p:spPr>
          <a:xfrm rot="19756496">
            <a:off x="2340325" y="3013480"/>
            <a:ext cx="723285" cy="1027777"/>
          </a:xfrm>
          <a:prstGeom prst="donut">
            <a:avLst>
              <a:gd name="adj" fmla="val 27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wn Arrow 20">
            <a:extLst>
              <a:ext uri="{FF2B5EF4-FFF2-40B4-BE49-F238E27FC236}">
                <a16:creationId xmlns:a16="http://schemas.microsoft.com/office/drawing/2014/main" id="{08A89DF7-1AC4-1DD9-9F1D-F7739BB06CF7}"/>
              </a:ext>
            </a:extLst>
          </p:cNvPr>
          <p:cNvSpPr/>
          <p:nvPr/>
        </p:nvSpPr>
        <p:spPr>
          <a:xfrm rot="2723889">
            <a:off x="2199597" y="1216852"/>
            <a:ext cx="437816" cy="2348656"/>
          </a:xfrm>
          <a:prstGeom prst="downArrow">
            <a:avLst/>
          </a:prstGeom>
          <a:solidFill>
            <a:srgbClr val="43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89B28067-CE25-CCD8-E3DD-42F73C9DFC13}"/>
              </a:ext>
            </a:extLst>
          </p:cNvPr>
          <p:cNvSpPr/>
          <p:nvPr/>
        </p:nvSpPr>
        <p:spPr>
          <a:xfrm rot="13992726">
            <a:off x="5847014" y="3152211"/>
            <a:ext cx="437815" cy="2348655"/>
          </a:xfrm>
          <a:prstGeom prst="downArrow">
            <a:avLst/>
          </a:prstGeom>
          <a:solidFill>
            <a:srgbClr val="5382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6FFDF8-D1B0-9051-0BDA-9A792A761658}"/>
              </a:ext>
            </a:extLst>
          </p:cNvPr>
          <p:cNvSpPr txBox="1"/>
          <p:nvPr/>
        </p:nvSpPr>
        <p:spPr>
          <a:xfrm rot="16200000">
            <a:off x="7338981" y="3075161"/>
            <a:ext cx="3975191" cy="646331"/>
          </a:xfrm>
          <a:prstGeom prst="rect">
            <a:avLst/>
          </a:prstGeom>
          <a:solidFill>
            <a:schemeClr val="bg1"/>
          </a:solidFill>
        </p:spPr>
        <p:txBody>
          <a:bodyPr wrap="none" rtlCol="0">
            <a:spAutoFit/>
          </a:bodyPr>
          <a:lstStyle/>
          <a:p>
            <a:r>
              <a:rPr lang="en-US" dirty="0"/>
              <a:t>Difference in Phytoplankton Abundance </a:t>
            </a:r>
          </a:p>
          <a:p>
            <a:pPr algn="ctr"/>
            <a:r>
              <a:rPr lang="en-US" dirty="0"/>
              <a:t>(integrated particle backscatter)</a:t>
            </a:r>
          </a:p>
        </p:txBody>
      </p:sp>
      <p:cxnSp>
        <p:nvCxnSpPr>
          <p:cNvPr id="27" name="Straight Arrow Connector 26">
            <a:extLst>
              <a:ext uri="{FF2B5EF4-FFF2-40B4-BE49-F238E27FC236}">
                <a16:creationId xmlns:a16="http://schemas.microsoft.com/office/drawing/2014/main" id="{714D6A0A-0B02-7310-343D-965B687B4828}"/>
              </a:ext>
            </a:extLst>
          </p:cNvPr>
          <p:cNvCxnSpPr/>
          <p:nvPr/>
        </p:nvCxnSpPr>
        <p:spPr>
          <a:xfrm flipV="1">
            <a:off x="9818311" y="1681656"/>
            <a:ext cx="0" cy="14931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5B06354-930B-3B9D-72D0-E650007A8A66}"/>
              </a:ext>
            </a:extLst>
          </p:cNvPr>
          <p:cNvSpPr txBox="1"/>
          <p:nvPr/>
        </p:nvSpPr>
        <p:spPr>
          <a:xfrm rot="16200000">
            <a:off x="9472779" y="2298005"/>
            <a:ext cx="1289135" cy="369332"/>
          </a:xfrm>
          <a:prstGeom prst="rect">
            <a:avLst/>
          </a:prstGeom>
          <a:noFill/>
        </p:spPr>
        <p:txBody>
          <a:bodyPr wrap="none" rtlCol="0">
            <a:spAutoFit/>
          </a:bodyPr>
          <a:lstStyle/>
          <a:p>
            <a:r>
              <a:rPr lang="en-US" dirty="0"/>
              <a:t>semidiurnal</a:t>
            </a:r>
          </a:p>
        </p:txBody>
      </p:sp>
      <p:cxnSp>
        <p:nvCxnSpPr>
          <p:cNvPr id="29" name="Straight Arrow Connector 28">
            <a:extLst>
              <a:ext uri="{FF2B5EF4-FFF2-40B4-BE49-F238E27FC236}">
                <a16:creationId xmlns:a16="http://schemas.microsoft.com/office/drawing/2014/main" id="{13F5FDAB-02B4-F184-D993-8FFDCD93EA5B}"/>
              </a:ext>
            </a:extLst>
          </p:cNvPr>
          <p:cNvCxnSpPr>
            <a:cxnSpLocks/>
          </p:cNvCxnSpPr>
          <p:nvPr/>
        </p:nvCxnSpPr>
        <p:spPr>
          <a:xfrm>
            <a:off x="9823292" y="3683468"/>
            <a:ext cx="0" cy="13754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5382554-639E-935F-757B-08155DA5F9E1}"/>
              </a:ext>
            </a:extLst>
          </p:cNvPr>
          <p:cNvSpPr txBox="1"/>
          <p:nvPr/>
        </p:nvSpPr>
        <p:spPr>
          <a:xfrm rot="16200000">
            <a:off x="9651454" y="4141873"/>
            <a:ext cx="846707" cy="369332"/>
          </a:xfrm>
          <a:prstGeom prst="rect">
            <a:avLst/>
          </a:prstGeom>
          <a:noFill/>
        </p:spPr>
        <p:txBody>
          <a:bodyPr wrap="none" rtlCol="0">
            <a:spAutoFit/>
          </a:bodyPr>
          <a:lstStyle/>
          <a:p>
            <a:r>
              <a:rPr lang="en-US" dirty="0"/>
              <a:t>diurnal</a:t>
            </a:r>
          </a:p>
        </p:txBody>
      </p:sp>
      <p:pic>
        <p:nvPicPr>
          <p:cNvPr id="33" name="Picture 32">
            <a:extLst>
              <a:ext uri="{FF2B5EF4-FFF2-40B4-BE49-F238E27FC236}">
                <a16:creationId xmlns:a16="http://schemas.microsoft.com/office/drawing/2014/main" id="{D812FD0A-3896-64B4-D985-9FD8A3810D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0142" y="5158801"/>
            <a:ext cx="2171672" cy="1620814"/>
          </a:xfrm>
          <a:prstGeom prst="rect">
            <a:avLst/>
          </a:prstGeom>
          <a:ln>
            <a:solidFill>
              <a:schemeClr val="tx1"/>
            </a:solidFill>
          </a:ln>
        </p:spPr>
      </p:pic>
      <p:sp>
        <p:nvSpPr>
          <p:cNvPr id="16" name="TextBox 15">
            <a:extLst>
              <a:ext uri="{FF2B5EF4-FFF2-40B4-BE49-F238E27FC236}">
                <a16:creationId xmlns:a16="http://schemas.microsoft.com/office/drawing/2014/main" id="{22200835-C45B-A732-8850-7D0B8D8CD80B}"/>
              </a:ext>
            </a:extLst>
          </p:cNvPr>
          <p:cNvSpPr txBox="1"/>
          <p:nvPr/>
        </p:nvSpPr>
        <p:spPr>
          <a:xfrm>
            <a:off x="1394596" y="909380"/>
            <a:ext cx="6749733" cy="461665"/>
          </a:xfrm>
          <a:prstGeom prst="rect">
            <a:avLst/>
          </a:prstGeom>
          <a:solidFill>
            <a:schemeClr val="bg1"/>
          </a:solidFill>
        </p:spPr>
        <p:txBody>
          <a:bodyPr wrap="none" rtlCol="0">
            <a:spAutoFit/>
          </a:bodyPr>
          <a:lstStyle/>
          <a:p>
            <a:r>
              <a:rPr lang="en-US" sz="2400" dirty="0"/>
              <a:t>Difference in Semidiurnal and Diurnal Phytoplankton</a:t>
            </a:r>
          </a:p>
        </p:txBody>
      </p:sp>
      <p:sp>
        <p:nvSpPr>
          <p:cNvPr id="20" name="Rectangle 19">
            <a:extLst>
              <a:ext uri="{FF2B5EF4-FFF2-40B4-BE49-F238E27FC236}">
                <a16:creationId xmlns:a16="http://schemas.microsoft.com/office/drawing/2014/main" id="{9FC08CFE-FC9F-3718-AD10-7CA39F9EB39F}"/>
              </a:ext>
            </a:extLst>
          </p:cNvPr>
          <p:cNvSpPr/>
          <p:nvPr/>
        </p:nvSpPr>
        <p:spPr>
          <a:xfrm>
            <a:off x="-20986" y="-14816"/>
            <a:ext cx="12212986" cy="703800"/>
          </a:xfrm>
          <a:prstGeom prst="rect">
            <a:avLst/>
          </a:prstGeom>
          <a:solidFill>
            <a:srgbClr val="305797"/>
          </a:solidFill>
          <a:ln>
            <a:solidFill>
              <a:srgbClr val="004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D6B4018-002B-B9A4-F17D-754AAD71052A}"/>
              </a:ext>
            </a:extLst>
          </p:cNvPr>
          <p:cNvSpPr txBox="1"/>
          <p:nvPr/>
        </p:nvSpPr>
        <p:spPr>
          <a:xfrm>
            <a:off x="2030208" y="61612"/>
            <a:ext cx="9553073" cy="523220"/>
          </a:xfrm>
          <a:prstGeom prst="rect">
            <a:avLst/>
          </a:prstGeom>
          <a:noFill/>
        </p:spPr>
        <p:txBody>
          <a:bodyPr wrap="square" rtlCol="0">
            <a:spAutoFit/>
          </a:bodyPr>
          <a:lstStyle/>
          <a:p>
            <a:r>
              <a:rPr lang="en-US" sz="2800" b="1" dirty="0">
                <a:solidFill>
                  <a:schemeClr val="bg1"/>
                </a:solidFill>
              </a:rPr>
              <a:t>Phytoplankton Shift Follows Penguins in Changing Tidal Regime</a:t>
            </a:r>
          </a:p>
        </p:txBody>
      </p:sp>
      <p:sp>
        <p:nvSpPr>
          <p:cNvPr id="24" name="Pentagon 23">
            <a:extLst>
              <a:ext uri="{FF2B5EF4-FFF2-40B4-BE49-F238E27FC236}">
                <a16:creationId xmlns:a16="http://schemas.microsoft.com/office/drawing/2014/main" id="{C2D1832F-2688-944E-87CD-24D7622B8DA9}"/>
              </a:ext>
            </a:extLst>
          </p:cNvPr>
          <p:cNvSpPr/>
          <p:nvPr/>
        </p:nvSpPr>
        <p:spPr>
          <a:xfrm>
            <a:off x="-20986" y="121634"/>
            <a:ext cx="1654684" cy="335997"/>
          </a:xfrm>
          <a:prstGeom prst="homePlat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Results</a:t>
            </a:r>
          </a:p>
        </p:txBody>
      </p:sp>
      <p:cxnSp>
        <p:nvCxnSpPr>
          <p:cNvPr id="26" name="Straight Connector 25">
            <a:extLst>
              <a:ext uri="{FF2B5EF4-FFF2-40B4-BE49-F238E27FC236}">
                <a16:creationId xmlns:a16="http://schemas.microsoft.com/office/drawing/2014/main" id="{619B32E7-8CAB-8CAD-A4A9-DAF94C620258}"/>
              </a:ext>
            </a:extLst>
          </p:cNvPr>
          <p:cNvCxnSpPr/>
          <p:nvPr/>
        </p:nvCxnSpPr>
        <p:spPr>
          <a:xfrm>
            <a:off x="0" y="647253"/>
            <a:ext cx="122129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B04A78F-7A47-702C-B21C-E3643BF16A16}"/>
              </a:ext>
            </a:extLst>
          </p:cNvPr>
          <p:cNvPicPr>
            <a:picLocks noChangeAspect="1"/>
          </p:cNvPicPr>
          <p:nvPr/>
        </p:nvPicPr>
        <p:blipFill>
          <a:blip r:embed="rId5"/>
          <a:stretch>
            <a:fillRect/>
          </a:stretch>
        </p:blipFill>
        <p:spPr>
          <a:xfrm rot="16200000">
            <a:off x="10537301" y="1403850"/>
            <a:ext cx="1956733" cy="1037257"/>
          </a:xfrm>
          <a:prstGeom prst="rect">
            <a:avLst/>
          </a:prstGeom>
          <a:effectLst>
            <a:glow rad="63500">
              <a:schemeClr val="tx1">
                <a:alpha val="40000"/>
              </a:schemeClr>
            </a:glow>
          </a:effectLst>
        </p:spPr>
      </p:pic>
    </p:spTree>
    <p:extLst>
      <p:ext uri="{BB962C8B-B14F-4D97-AF65-F5344CB8AC3E}">
        <p14:creationId xmlns:p14="http://schemas.microsoft.com/office/powerpoint/2010/main" val="1102436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15948</TotalTime>
  <Words>1845</Words>
  <Application>Microsoft Macintosh PowerPoint</Application>
  <PresentationFormat>Widescreen</PresentationFormat>
  <Paragraphs>193</Paragraphs>
  <Slides>16</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Cooper Black</vt:lpstr>
      <vt:lpstr>Montserrat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Jacquelyn Veatch</dc:creator>
  <cp:lastModifiedBy>Jacquelyn Veatch</cp:lastModifiedBy>
  <cp:revision>27</cp:revision>
  <dcterms:created xsi:type="dcterms:W3CDTF">2024-02-07T20:17:48Z</dcterms:created>
  <dcterms:modified xsi:type="dcterms:W3CDTF">2024-02-22T18:15:26Z</dcterms:modified>
</cp:coreProperties>
</file>