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8.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3"/>
  </p:notesMasterIdLst>
  <p:sldIdLst>
    <p:sldId id="256" r:id="rId2"/>
    <p:sldId id="258" r:id="rId3"/>
    <p:sldId id="257" r:id="rId4"/>
    <p:sldId id="259" r:id="rId5"/>
    <p:sldId id="260" r:id="rId6"/>
    <p:sldId id="261" r:id="rId7"/>
    <p:sldId id="262" r:id="rId8"/>
    <p:sldId id="263" r:id="rId9"/>
    <p:sldId id="312" r:id="rId10"/>
    <p:sldId id="313" r:id="rId11"/>
    <p:sldId id="314" r:id="rId12"/>
  </p:sldIdLst>
  <p:sldSz cx="9144000" cy="5143500" type="screen16x9"/>
  <p:notesSz cx="6858000" cy="9144000"/>
  <p:embeddedFontLst>
    <p:embeddedFont>
      <p:font typeface="Montserrat" pitchFamily="2" charset="77"/>
      <p:regular r:id="rId14"/>
      <p:bold r:id="rId15"/>
      <p:italic r:id="rId16"/>
      <p:boldItalic r:id="rId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99"/>
    <p:restoredTop sz="94675"/>
  </p:normalViewPr>
  <p:slideViewPr>
    <p:cSldViewPr snapToGrid="0">
      <p:cViewPr>
        <p:scale>
          <a:sx n="160" d="100"/>
          <a:sy n="160" d="100"/>
        </p:scale>
        <p:origin x="-112" y="5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 name="Google Shape;5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39411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8"/>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3"/>
        <p:cNvGrpSpPr/>
        <p:nvPr/>
      </p:nvGrpSpPr>
      <p:grpSpPr>
        <a:xfrm>
          <a:off x="0" y="0"/>
          <a:ext cx="0" cy="0"/>
          <a:chOff x="0" y="0"/>
          <a:chExt cx="0" cy="0"/>
        </a:xfrm>
      </p:grpSpPr>
      <p:sp>
        <p:nvSpPr>
          <p:cNvPr id="44" name="Google Shape;44;p1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12000"/>
              <a:buChar char="●"/>
              <a:defRPr sz="12000"/>
            </a:lvl1pPr>
            <a:lvl2pPr lvl="1" algn="ctr">
              <a:spcBef>
                <a:spcPts val="0"/>
              </a:spcBef>
              <a:spcAft>
                <a:spcPts val="0"/>
              </a:spcAft>
              <a:buSzPts val="12000"/>
              <a:buChar char="○"/>
              <a:defRPr sz="12000"/>
            </a:lvl2pPr>
            <a:lvl3pPr lvl="2" algn="ctr">
              <a:spcBef>
                <a:spcPts val="0"/>
              </a:spcBef>
              <a:spcAft>
                <a:spcPts val="0"/>
              </a:spcAft>
              <a:buSzPts val="12000"/>
              <a:buChar char="■"/>
              <a:defRPr sz="12000"/>
            </a:lvl3pPr>
            <a:lvl4pPr lvl="3" algn="ctr">
              <a:spcBef>
                <a:spcPts val="0"/>
              </a:spcBef>
              <a:spcAft>
                <a:spcPts val="0"/>
              </a:spcAft>
              <a:buSzPts val="12000"/>
              <a:buChar char="●"/>
              <a:defRPr sz="12000"/>
            </a:lvl4pPr>
            <a:lvl5pPr lvl="4" algn="ctr">
              <a:spcBef>
                <a:spcPts val="0"/>
              </a:spcBef>
              <a:spcAft>
                <a:spcPts val="0"/>
              </a:spcAft>
              <a:buSzPts val="12000"/>
              <a:buChar char="○"/>
              <a:defRPr sz="12000"/>
            </a:lvl5pPr>
            <a:lvl6pPr lvl="5" algn="ctr">
              <a:spcBef>
                <a:spcPts val="0"/>
              </a:spcBef>
              <a:spcAft>
                <a:spcPts val="0"/>
              </a:spcAft>
              <a:buSzPts val="12000"/>
              <a:buChar char="■"/>
              <a:defRPr sz="12000"/>
            </a:lvl6pPr>
            <a:lvl7pPr lvl="6" algn="ctr">
              <a:spcBef>
                <a:spcPts val="0"/>
              </a:spcBef>
              <a:spcAft>
                <a:spcPts val="0"/>
              </a:spcAft>
              <a:buSzPts val="12000"/>
              <a:buChar char="●"/>
              <a:defRPr sz="12000"/>
            </a:lvl7pPr>
            <a:lvl8pPr lvl="7" algn="ctr">
              <a:spcBef>
                <a:spcPts val="0"/>
              </a:spcBef>
              <a:spcAft>
                <a:spcPts val="0"/>
              </a:spcAft>
              <a:buSzPts val="12000"/>
              <a:buChar char="○"/>
              <a:defRPr sz="12000"/>
            </a:lvl8pPr>
            <a:lvl9pPr lvl="8" algn="ctr">
              <a:spcBef>
                <a:spcPts val="0"/>
              </a:spcBef>
              <a:spcAft>
                <a:spcPts val="0"/>
              </a:spcAft>
              <a:buSzPts val="12000"/>
              <a:buChar char="■"/>
              <a:defRPr sz="12000"/>
            </a:lvl9pPr>
          </a:lstStyle>
          <a:p>
            <a:r>
              <a:t>xx%</a:t>
            </a:r>
          </a:p>
        </p:txBody>
      </p:sp>
      <p:sp>
        <p:nvSpPr>
          <p:cNvPr id="45" name="Google Shape;45;p1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ctr" anchorCtr="0">
            <a:noAutofit/>
          </a:bodyPr>
          <a:lstStyle>
            <a:lvl1pPr marL="457200" lvl="0" indent="-317500" algn="ctr">
              <a:spcBef>
                <a:spcPts val="0"/>
              </a:spcBef>
              <a:spcAft>
                <a:spcPts val="0"/>
              </a:spcAft>
              <a:buSzPts val="14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6" name="Google Shape;46;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sp>
        <p:nvSpPr>
          <p:cNvPr id="48" name="Google Shape;48;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F4B2E-D5C1-10E5-81A4-5F3C731A7B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A7BE3B-0541-B59A-38D7-C69BA2DF49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2357ED-ECD6-BC8B-8400-6A15207517C8}"/>
              </a:ext>
            </a:extLst>
          </p:cNvPr>
          <p:cNvSpPr>
            <a:spLocks noGrp="1"/>
          </p:cNvSpPr>
          <p:nvPr>
            <p:ph type="dt" sz="half" idx="10"/>
          </p:nvPr>
        </p:nvSpPr>
        <p:spPr/>
        <p:txBody>
          <a:bodyPr/>
          <a:lstStyle/>
          <a:p>
            <a:fld id="{A834CE18-EDA4-FE43-92B9-0C7E696499C2}" type="datetimeFigureOut">
              <a:rPr lang="en-US" smtClean="0"/>
              <a:t>2/16/24</a:t>
            </a:fld>
            <a:endParaRPr lang="en-US"/>
          </a:p>
        </p:txBody>
      </p:sp>
      <p:sp>
        <p:nvSpPr>
          <p:cNvPr id="5" name="Footer Placeholder 4">
            <a:extLst>
              <a:ext uri="{FF2B5EF4-FFF2-40B4-BE49-F238E27FC236}">
                <a16:creationId xmlns:a16="http://schemas.microsoft.com/office/drawing/2014/main" id="{4F42104C-EFC8-248F-F2A8-DB45202D4B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BC4A0D-D7B1-0714-3FF2-D930CA088E74}"/>
              </a:ext>
            </a:extLst>
          </p:cNvPr>
          <p:cNvSpPr>
            <a:spLocks noGrp="1"/>
          </p:cNvSpPr>
          <p:nvPr>
            <p:ph type="sldNum" sz="quarter" idx="12"/>
          </p:nvPr>
        </p:nvSpPr>
        <p:spPr/>
        <p:txBody>
          <a:bodyPr/>
          <a:lstStyle/>
          <a:p>
            <a:fld id="{D9880A4B-F0D9-064F-B02D-89024D0C5F5B}" type="slidenum">
              <a:rPr lang="en-US" smtClean="0"/>
              <a:t>‹#›</a:t>
            </a:fld>
            <a:endParaRPr lang="en-US"/>
          </a:p>
        </p:txBody>
      </p:sp>
    </p:spTree>
    <p:extLst>
      <p:ext uri="{BB962C8B-B14F-4D97-AF65-F5344CB8AC3E}">
        <p14:creationId xmlns:p14="http://schemas.microsoft.com/office/powerpoint/2010/main" val="3101854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3600"/>
              <a:buChar char="●"/>
              <a:defRPr sz="3600"/>
            </a:lvl1pPr>
            <a:lvl2pPr lvl="1" algn="ctr">
              <a:spcBef>
                <a:spcPts val="0"/>
              </a:spcBef>
              <a:spcAft>
                <a:spcPts val="0"/>
              </a:spcAft>
              <a:buSzPts val="3600"/>
              <a:buChar char="○"/>
              <a:defRPr sz="3600"/>
            </a:lvl2pPr>
            <a:lvl3pPr lvl="2" algn="ctr">
              <a:spcBef>
                <a:spcPts val="0"/>
              </a:spcBef>
              <a:spcAft>
                <a:spcPts val="0"/>
              </a:spcAft>
              <a:buSzPts val="3600"/>
              <a:buChar char="■"/>
              <a:defRPr sz="3600"/>
            </a:lvl3pPr>
            <a:lvl4pPr lvl="3" algn="ctr">
              <a:spcBef>
                <a:spcPts val="0"/>
              </a:spcBef>
              <a:spcAft>
                <a:spcPts val="0"/>
              </a:spcAft>
              <a:buSzPts val="3600"/>
              <a:buChar char="●"/>
              <a:defRPr sz="3600"/>
            </a:lvl4pPr>
            <a:lvl5pPr lvl="4" algn="ctr">
              <a:spcBef>
                <a:spcPts val="0"/>
              </a:spcBef>
              <a:spcAft>
                <a:spcPts val="0"/>
              </a:spcAft>
              <a:buSzPts val="3600"/>
              <a:buChar char="○"/>
              <a:defRPr sz="3600"/>
            </a:lvl5pPr>
            <a:lvl6pPr lvl="5" algn="ctr">
              <a:spcBef>
                <a:spcPts val="0"/>
              </a:spcBef>
              <a:spcAft>
                <a:spcPts val="0"/>
              </a:spcAft>
              <a:buSzPts val="3600"/>
              <a:buChar char="■"/>
              <a:defRPr sz="3600"/>
            </a:lvl6pPr>
            <a:lvl7pPr lvl="6" algn="ctr">
              <a:spcBef>
                <a:spcPts val="0"/>
              </a:spcBef>
              <a:spcAft>
                <a:spcPts val="0"/>
              </a:spcAft>
              <a:buSzPts val="3600"/>
              <a:buChar char="●"/>
              <a:defRPr sz="3600"/>
            </a:lvl7pPr>
            <a:lvl8pPr lvl="7" algn="ctr">
              <a:spcBef>
                <a:spcPts val="0"/>
              </a:spcBef>
              <a:spcAft>
                <a:spcPts val="0"/>
              </a:spcAft>
              <a:buSzPts val="3600"/>
              <a:buChar char="○"/>
              <a:defRPr sz="3600"/>
            </a:lvl8pPr>
            <a:lvl9pPr lvl="8" algn="ctr">
              <a:spcBef>
                <a:spcPts val="0"/>
              </a:spcBef>
              <a:spcAft>
                <a:spcPts val="0"/>
              </a:spcAft>
              <a:buSzPts val="3600"/>
              <a:buChar char="■"/>
              <a:defRPr sz="3600"/>
            </a:lvl9pPr>
          </a:lstStyle>
          <a:p>
            <a:endParaRPr/>
          </a:p>
        </p:txBody>
      </p:sp>
      <p:sp>
        <p:nvSpPr>
          <p:cNvPr id="14" name="Google Shape;14;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17" name="Google Shape;17;p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8" name="Google Shape;18;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21" name="Google Shape;21;p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2" name="Google Shape;22;p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26" name="Google Shape;26;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7"/>
        <p:cNvGrpSpPr/>
        <p:nvPr/>
      </p:nvGrpSpPr>
      <p:grpSpPr>
        <a:xfrm>
          <a:off x="0" y="0"/>
          <a:ext cx="0" cy="0"/>
          <a:chOff x="0" y="0"/>
          <a:chExt cx="0" cy="0"/>
        </a:xfrm>
      </p:grpSpPr>
      <p:sp>
        <p:nvSpPr>
          <p:cNvPr id="28" name="Google Shape;28;p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SzPts val="2400"/>
              <a:buChar char="●"/>
              <a:defRPr sz="2400"/>
            </a:lvl1pPr>
            <a:lvl2pPr lvl="1">
              <a:spcBef>
                <a:spcPts val="0"/>
              </a:spcBef>
              <a:spcAft>
                <a:spcPts val="0"/>
              </a:spcAft>
              <a:buSzPts val="2400"/>
              <a:buChar char="○"/>
              <a:defRPr sz="2400"/>
            </a:lvl2pPr>
            <a:lvl3pPr lvl="2">
              <a:spcBef>
                <a:spcPts val="0"/>
              </a:spcBef>
              <a:spcAft>
                <a:spcPts val="0"/>
              </a:spcAft>
              <a:buSzPts val="2400"/>
              <a:buChar char="■"/>
              <a:defRPr sz="2400"/>
            </a:lvl3pPr>
            <a:lvl4pPr lvl="3">
              <a:spcBef>
                <a:spcPts val="0"/>
              </a:spcBef>
              <a:spcAft>
                <a:spcPts val="0"/>
              </a:spcAft>
              <a:buSzPts val="2400"/>
              <a:buChar char="●"/>
              <a:defRPr sz="2400"/>
            </a:lvl4pPr>
            <a:lvl5pPr lvl="4">
              <a:spcBef>
                <a:spcPts val="0"/>
              </a:spcBef>
              <a:spcAft>
                <a:spcPts val="0"/>
              </a:spcAft>
              <a:buSzPts val="2400"/>
              <a:buChar char="○"/>
              <a:defRPr sz="2400"/>
            </a:lvl5pPr>
            <a:lvl6pPr lvl="5">
              <a:spcBef>
                <a:spcPts val="0"/>
              </a:spcBef>
              <a:spcAft>
                <a:spcPts val="0"/>
              </a:spcAft>
              <a:buSzPts val="2400"/>
              <a:buChar char="■"/>
              <a:defRPr sz="2400"/>
            </a:lvl6pPr>
            <a:lvl7pPr lvl="6">
              <a:spcBef>
                <a:spcPts val="0"/>
              </a:spcBef>
              <a:spcAft>
                <a:spcPts val="0"/>
              </a:spcAft>
              <a:buSzPts val="2400"/>
              <a:buChar char="●"/>
              <a:defRPr sz="2400"/>
            </a:lvl7pPr>
            <a:lvl8pPr lvl="7">
              <a:spcBef>
                <a:spcPts val="0"/>
              </a:spcBef>
              <a:spcAft>
                <a:spcPts val="0"/>
              </a:spcAft>
              <a:buSzPts val="2400"/>
              <a:buChar char="○"/>
              <a:defRPr sz="2400"/>
            </a:lvl8pPr>
            <a:lvl9pPr lvl="8">
              <a:spcBef>
                <a:spcPts val="0"/>
              </a:spcBef>
              <a:spcAft>
                <a:spcPts val="0"/>
              </a:spcAft>
              <a:buSzPts val="2400"/>
              <a:buChar char="■"/>
              <a:defRPr sz="2400"/>
            </a:lvl9pPr>
          </a:lstStyle>
          <a:p>
            <a:endParaRPr/>
          </a:p>
        </p:txBody>
      </p:sp>
      <p:sp>
        <p:nvSpPr>
          <p:cNvPr id="29" name="Google Shape;29;p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ctr"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0" name="Google Shape;3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SzPts val="4800"/>
              <a:buChar char="●"/>
              <a:defRPr sz="4800"/>
            </a:lvl1pPr>
            <a:lvl2pPr lvl="1">
              <a:spcBef>
                <a:spcPts val="0"/>
              </a:spcBef>
              <a:spcAft>
                <a:spcPts val="0"/>
              </a:spcAft>
              <a:buSzPts val="4800"/>
              <a:buChar char="○"/>
              <a:defRPr sz="4800"/>
            </a:lvl2pPr>
            <a:lvl3pPr lvl="2">
              <a:spcBef>
                <a:spcPts val="0"/>
              </a:spcBef>
              <a:spcAft>
                <a:spcPts val="0"/>
              </a:spcAft>
              <a:buSzPts val="4800"/>
              <a:buChar char="■"/>
              <a:defRPr sz="4800"/>
            </a:lvl3pPr>
            <a:lvl4pPr lvl="3">
              <a:spcBef>
                <a:spcPts val="0"/>
              </a:spcBef>
              <a:spcAft>
                <a:spcPts val="0"/>
              </a:spcAft>
              <a:buSzPts val="4800"/>
              <a:buChar char="●"/>
              <a:defRPr sz="4800"/>
            </a:lvl4pPr>
            <a:lvl5pPr lvl="4">
              <a:spcBef>
                <a:spcPts val="0"/>
              </a:spcBef>
              <a:spcAft>
                <a:spcPts val="0"/>
              </a:spcAft>
              <a:buSzPts val="4800"/>
              <a:buChar char="○"/>
              <a:defRPr sz="4800"/>
            </a:lvl5pPr>
            <a:lvl6pPr lvl="5">
              <a:spcBef>
                <a:spcPts val="0"/>
              </a:spcBef>
              <a:spcAft>
                <a:spcPts val="0"/>
              </a:spcAft>
              <a:buSzPts val="4800"/>
              <a:buChar char="■"/>
              <a:defRPr sz="4800"/>
            </a:lvl6pPr>
            <a:lvl7pPr lvl="6">
              <a:spcBef>
                <a:spcPts val="0"/>
              </a:spcBef>
              <a:spcAft>
                <a:spcPts val="0"/>
              </a:spcAft>
              <a:buSzPts val="4800"/>
              <a:buChar char="●"/>
              <a:defRPr sz="4800"/>
            </a:lvl7pPr>
            <a:lvl8pPr lvl="7">
              <a:spcBef>
                <a:spcPts val="0"/>
              </a:spcBef>
              <a:spcAft>
                <a:spcPts val="0"/>
              </a:spcAft>
              <a:buSzPts val="4800"/>
              <a:buChar char="○"/>
              <a:defRPr sz="4800"/>
            </a:lvl8pPr>
            <a:lvl9pPr lvl="8">
              <a:spcBef>
                <a:spcPts val="0"/>
              </a:spcBef>
              <a:spcAft>
                <a:spcPts val="0"/>
              </a:spcAft>
              <a:buSzPts val="4800"/>
              <a:buChar char="■"/>
              <a:defRPr sz="4800"/>
            </a:lvl9pPr>
          </a:lstStyle>
          <a:p>
            <a:endParaRPr/>
          </a:p>
        </p:txBody>
      </p:sp>
      <p:sp>
        <p:nvSpPr>
          <p:cNvPr id="33" name="Google Shape;33;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4"/>
        <p:cNvGrpSpPr/>
        <p:nvPr/>
      </p:nvGrpSpPr>
      <p:grpSpPr>
        <a:xfrm>
          <a:off x="0" y="0"/>
          <a:ext cx="0" cy="0"/>
          <a:chOff x="0" y="0"/>
          <a:chExt cx="0" cy="0"/>
        </a:xfrm>
      </p:grpSpPr>
      <p:sp>
        <p:nvSpPr>
          <p:cNvPr id="35" name="Google Shape;35;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4200"/>
              <a:buChar char="●"/>
              <a:defRPr sz="4200"/>
            </a:lvl1pPr>
            <a:lvl2pPr lvl="1" algn="ctr">
              <a:spcBef>
                <a:spcPts val="0"/>
              </a:spcBef>
              <a:spcAft>
                <a:spcPts val="0"/>
              </a:spcAft>
              <a:buSzPts val="4200"/>
              <a:buChar char="○"/>
              <a:defRPr sz="4200"/>
            </a:lvl2pPr>
            <a:lvl3pPr lvl="2" algn="ctr">
              <a:spcBef>
                <a:spcPts val="0"/>
              </a:spcBef>
              <a:spcAft>
                <a:spcPts val="0"/>
              </a:spcAft>
              <a:buSzPts val="4200"/>
              <a:buChar char="■"/>
              <a:defRPr sz="4200"/>
            </a:lvl3pPr>
            <a:lvl4pPr lvl="3" algn="ctr">
              <a:spcBef>
                <a:spcPts val="0"/>
              </a:spcBef>
              <a:spcAft>
                <a:spcPts val="0"/>
              </a:spcAft>
              <a:buSzPts val="4200"/>
              <a:buChar char="●"/>
              <a:defRPr sz="4200"/>
            </a:lvl4pPr>
            <a:lvl5pPr lvl="4" algn="ctr">
              <a:spcBef>
                <a:spcPts val="0"/>
              </a:spcBef>
              <a:spcAft>
                <a:spcPts val="0"/>
              </a:spcAft>
              <a:buSzPts val="4200"/>
              <a:buChar char="○"/>
              <a:defRPr sz="4200"/>
            </a:lvl5pPr>
            <a:lvl6pPr lvl="5" algn="ctr">
              <a:spcBef>
                <a:spcPts val="0"/>
              </a:spcBef>
              <a:spcAft>
                <a:spcPts val="0"/>
              </a:spcAft>
              <a:buSzPts val="4200"/>
              <a:buChar char="■"/>
              <a:defRPr sz="4200"/>
            </a:lvl6pPr>
            <a:lvl7pPr lvl="6" algn="ctr">
              <a:spcBef>
                <a:spcPts val="0"/>
              </a:spcBef>
              <a:spcAft>
                <a:spcPts val="0"/>
              </a:spcAft>
              <a:buSzPts val="4200"/>
              <a:buChar char="●"/>
              <a:defRPr sz="4200"/>
            </a:lvl7pPr>
            <a:lvl8pPr lvl="7" algn="ctr">
              <a:spcBef>
                <a:spcPts val="0"/>
              </a:spcBef>
              <a:spcAft>
                <a:spcPts val="0"/>
              </a:spcAft>
              <a:buSzPts val="4200"/>
              <a:buChar char="○"/>
              <a:defRPr sz="4200"/>
            </a:lvl8pPr>
            <a:lvl9pPr lvl="8" algn="ctr">
              <a:spcBef>
                <a:spcPts val="0"/>
              </a:spcBef>
              <a:spcAft>
                <a:spcPts val="0"/>
              </a:spcAft>
              <a:buSzPts val="4200"/>
              <a:buChar char="■"/>
              <a:defRPr sz="4200"/>
            </a:lvl9pPr>
          </a:lstStyle>
          <a:p>
            <a:endParaRPr/>
          </a:p>
        </p:txBody>
      </p:sp>
      <p:sp>
        <p:nvSpPr>
          <p:cNvPr id="37" name="Google Shape;37;p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8" name="Google Shape;38;p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9" name="Google Shape;3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0"/>
        <p:cNvGrpSpPr/>
        <p:nvPr/>
      </p:nvGrpSpPr>
      <p:grpSpPr>
        <a:xfrm>
          <a:off x="0" y="0"/>
          <a:ext cx="0" cy="0"/>
          <a:chOff x="0" y="0"/>
          <a:chExt cx="0" cy="0"/>
        </a:xfrm>
      </p:grpSpPr>
      <p:sp>
        <p:nvSpPr>
          <p:cNvPr id="41" name="Google Shape;41;p1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400"/>
              <a:buNone/>
              <a:defRPr/>
            </a:lvl1pPr>
          </a:lstStyle>
          <a:p>
            <a:endParaRPr/>
          </a:p>
        </p:txBody>
      </p:sp>
      <p:sp>
        <p:nvSpPr>
          <p:cNvPr id="42" name="Google Shape;42;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2.xml"/><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6.jpe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image" Target="../media/image15.jpeg"/><Relationship Id="rId16"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8.jp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hyperlink" Target="https://agu.confex.com/agu/OSM24/meetingapp.cgi/Paper/1488524" TargetMode="External"/><Relationship Id="rId9" Type="http://schemas.openxmlformats.org/officeDocument/2006/relationships/image" Target="../media/image21.png"/><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12.xml"/><Relationship Id="rId7" Type="http://schemas.openxmlformats.org/officeDocument/2006/relationships/image" Target="../media/image35.jpe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pic>
        <p:nvPicPr>
          <p:cNvPr id="6" name="Picture 5" descr="Icebergs in the water with a boat in the background&#10;&#10;Description automatically generated">
            <a:extLst>
              <a:ext uri="{FF2B5EF4-FFF2-40B4-BE49-F238E27FC236}">
                <a16:creationId xmlns:a16="http://schemas.microsoft.com/office/drawing/2014/main" id="{542A765C-0E4D-2CDF-DAF5-E6256DB91C03}"/>
              </a:ext>
            </a:extLst>
          </p:cNvPr>
          <p:cNvPicPr>
            <a:picLocks noChangeAspect="1"/>
          </p:cNvPicPr>
          <p:nvPr/>
        </p:nvPicPr>
        <p:blipFill>
          <a:blip r:embed="rId3"/>
          <a:stretch>
            <a:fillRect/>
          </a:stretch>
        </p:blipFill>
        <p:spPr>
          <a:xfrm>
            <a:off x="-85725" y="-1121134"/>
            <a:ext cx="9315450" cy="6032620"/>
          </a:xfrm>
          <a:prstGeom prst="rect">
            <a:avLst/>
          </a:prstGeom>
        </p:spPr>
      </p:pic>
      <p:sp>
        <p:nvSpPr>
          <p:cNvPr id="4" name="TextBox 3">
            <a:extLst>
              <a:ext uri="{FF2B5EF4-FFF2-40B4-BE49-F238E27FC236}">
                <a16:creationId xmlns:a16="http://schemas.microsoft.com/office/drawing/2014/main" id="{C5DD8EA9-8E0F-2DA8-D29F-625E01E0BC29}"/>
              </a:ext>
            </a:extLst>
          </p:cNvPr>
          <p:cNvSpPr txBox="1"/>
          <p:nvPr/>
        </p:nvSpPr>
        <p:spPr>
          <a:xfrm>
            <a:off x="629001" y="393430"/>
            <a:ext cx="8082643" cy="707886"/>
          </a:xfrm>
          <a:prstGeom prst="rect">
            <a:avLst/>
          </a:prstGeom>
          <a:solidFill>
            <a:schemeClr val="bg1"/>
          </a:solidFill>
          <a:effectLst>
            <a:softEdge rad="76200"/>
          </a:effectLst>
        </p:spPr>
        <p:txBody>
          <a:bodyPr wrap="square">
            <a:spAutoFit/>
          </a:bodyPr>
          <a:lstStyle/>
          <a:p>
            <a:pPr marL="0" marR="0" algn="ctr">
              <a:spcBef>
                <a:spcPts val="0"/>
              </a:spcBef>
              <a:spcAft>
                <a:spcPts val="0"/>
              </a:spcAft>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Ecological responses in Antarctic coastal food webs and the biogeochemical implications in the rapidly warming West Antarctic Peninsula</a:t>
            </a:r>
          </a:p>
        </p:txBody>
      </p:sp>
      <p:pic>
        <p:nvPicPr>
          <p:cNvPr id="7" name="Google Shape;7;p1">
            <a:extLst>
              <a:ext uri="{FF2B5EF4-FFF2-40B4-BE49-F238E27FC236}">
                <a16:creationId xmlns:a16="http://schemas.microsoft.com/office/drawing/2014/main" id="{2D1F1BB6-25A1-3350-9617-226B64AC3507}"/>
              </a:ext>
            </a:extLst>
          </p:cNvPr>
          <p:cNvPicPr preferRelativeResize="0"/>
          <p:nvPr/>
        </p:nvPicPr>
        <p:blipFill>
          <a:blip r:embed="rId4">
            <a:alphaModFix/>
          </a:blip>
          <a:stretch>
            <a:fillRect/>
          </a:stretch>
        </p:blipFill>
        <p:spPr>
          <a:xfrm>
            <a:off x="363005" y="3519177"/>
            <a:ext cx="1987424" cy="462500"/>
          </a:xfrm>
          <a:prstGeom prst="rect">
            <a:avLst/>
          </a:prstGeom>
          <a:noFill/>
          <a:ln>
            <a:noFill/>
          </a:ln>
        </p:spPr>
      </p:pic>
      <p:pic>
        <p:nvPicPr>
          <p:cNvPr id="8" name="Picture 7">
            <a:extLst>
              <a:ext uri="{FF2B5EF4-FFF2-40B4-BE49-F238E27FC236}">
                <a16:creationId xmlns:a16="http://schemas.microsoft.com/office/drawing/2014/main" id="{D353F3C7-1F00-90E0-80AC-21769AE35955}"/>
              </a:ext>
            </a:extLst>
          </p:cNvPr>
          <p:cNvPicPr>
            <a:picLocks noChangeAspect="1"/>
          </p:cNvPicPr>
          <p:nvPr/>
        </p:nvPicPr>
        <p:blipFill>
          <a:blip r:embed="rId5"/>
          <a:stretch>
            <a:fillRect/>
          </a:stretch>
        </p:blipFill>
        <p:spPr>
          <a:xfrm>
            <a:off x="550361" y="4127836"/>
            <a:ext cx="707887" cy="707887"/>
          </a:xfrm>
          <a:prstGeom prst="ellipse">
            <a:avLst/>
          </a:prstGeom>
        </p:spPr>
      </p:pic>
      <p:pic>
        <p:nvPicPr>
          <p:cNvPr id="9" name="Picture 8">
            <a:extLst>
              <a:ext uri="{FF2B5EF4-FFF2-40B4-BE49-F238E27FC236}">
                <a16:creationId xmlns:a16="http://schemas.microsoft.com/office/drawing/2014/main" id="{7AEFFB6A-B532-5D6D-028C-45BE6584A368}"/>
              </a:ext>
            </a:extLst>
          </p:cNvPr>
          <p:cNvPicPr>
            <a:picLocks noChangeAspect="1"/>
          </p:cNvPicPr>
          <p:nvPr/>
        </p:nvPicPr>
        <p:blipFill>
          <a:blip r:embed="rId6"/>
          <a:stretch>
            <a:fillRect/>
          </a:stretch>
        </p:blipFill>
        <p:spPr>
          <a:xfrm>
            <a:off x="1356717" y="4127837"/>
            <a:ext cx="707886" cy="707886"/>
          </a:xfrm>
          <a:prstGeom prst="rect">
            <a:avLst/>
          </a:prstGeom>
        </p:spPr>
      </p:pic>
      <p:sp>
        <p:nvSpPr>
          <p:cNvPr id="10" name="TextBox 9">
            <a:extLst>
              <a:ext uri="{FF2B5EF4-FFF2-40B4-BE49-F238E27FC236}">
                <a16:creationId xmlns:a16="http://schemas.microsoft.com/office/drawing/2014/main" id="{C8DFDF7F-4A7E-6AF5-F3E0-E2B5C887B1D6}"/>
              </a:ext>
            </a:extLst>
          </p:cNvPr>
          <p:cNvSpPr txBox="1"/>
          <p:nvPr/>
        </p:nvSpPr>
        <p:spPr>
          <a:xfrm>
            <a:off x="167149" y="4835723"/>
            <a:ext cx="2064989" cy="307777"/>
          </a:xfrm>
          <a:prstGeom prst="rect">
            <a:avLst/>
          </a:prstGeom>
          <a:noFill/>
        </p:spPr>
        <p:txBody>
          <a:bodyPr wrap="none" rtlCol="0">
            <a:spAutoFit/>
          </a:bodyPr>
          <a:lstStyle/>
          <a:p>
            <a:r>
              <a:rPr lang="en-US" i="1" dirty="0">
                <a:latin typeface="Calibri" panose="020F0502020204030204" pitchFamily="34" charset="0"/>
                <a:cs typeface="Calibri" panose="020F0502020204030204" pitchFamily="34" charset="0"/>
              </a:rPr>
              <a:t>Thanks to NSF for support</a:t>
            </a:r>
          </a:p>
        </p:txBody>
      </p:sp>
      <p:sp>
        <p:nvSpPr>
          <p:cNvPr id="11" name="TextBox 10">
            <a:extLst>
              <a:ext uri="{FF2B5EF4-FFF2-40B4-BE49-F238E27FC236}">
                <a16:creationId xmlns:a16="http://schemas.microsoft.com/office/drawing/2014/main" id="{252774F2-5D9F-5BDE-7871-F29E692CE2AD}"/>
              </a:ext>
            </a:extLst>
          </p:cNvPr>
          <p:cNvSpPr txBox="1"/>
          <p:nvPr/>
        </p:nvSpPr>
        <p:spPr>
          <a:xfrm>
            <a:off x="5730159" y="2072414"/>
            <a:ext cx="3050836" cy="2677656"/>
          </a:xfrm>
          <a:prstGeom prst="rect">
            <a:avLst/>
          </a:prstGeom>
          <a:noFill/>
        </p:spPr>
        <p:txBody>
          <a:bodyPr wrap="none" rtlCol="0">
            <a:spAutoFit/>
          </a:bodyPr>
          <a:lstStyle/>
          <a:p>
            <a:pPr algn="ctr"/>
            <a:r>
              <a:rPr lang="en-US" dirty="0">
                <a:solidFill>
                  <a:srgbClr val="FFFF00"/>
                </a:solidFill>
                <a:effectLst>
                  <a:outerShdw blurRad="50800" dist="38100" dir="5400000" algn="ctr" rotWithShape="0">
                    <a:schemeClr val="tx1"/>
                  </a:outerShdw>
                </a:effectLst>
              </a:rPr>
              <a:t>The Palmer Leadership LTER team:</a:t>
            </a:r>
          </a:p>
          <a:p>
            <a:pPr algn="ctr"/>
            <a:r>
              <a:rPr lang="en-US" dirty="0">
                <a:solidFill>
                  <a:srgbClr val="FFFF00"/>
                </a:solidFill>
                <a:effectLst>
                  <a:outerShdw blurRad="50800" dist="38100" dir="5400000" algn="ctr" rotWithShape="0">
                    <a:schemeClr val="tx1"/>
                  </a:outerShdw>
                </a:effectLst>
              </a:rPr>
              <a:t>Megan Cimino (NOAA-UCSC)</a:t>
            </a:r>
          </a:p>
          <a:p>
            <a:pPr algn="ctr"/>
            <a:r>
              <a:rPr lang="en-US" dirty="0">
                <a:solidFill>
                  <a:srgbClr val="FFFF00"/>
                </a:solidFill>
                <a:effectLst>
                  <a:outerShdw blurRad="50800" dist="38100" dir="5400000" algn="ctr" rotWithShape="0">
                    <a:schemeClr val="tx1"/>
                  </a:outerShdw>
                </a:effectLst>
              </a:rPr>
              <a:t>Scott </a:t>
            </a:r>
            <a:r>
              <a:rPr lang="en-US" dirty="0" err="1">
                <a:solidFill>
                  <a:srgbClr val="FFFF00"/>
                </a:solidFill>
                <a:effectLst>
                  <a:outerShdw blurRad="50800" dist="38100" dir="5400000" algn="ctr" rotWithShape="0">
                    <a:schemeClr val="tx1"/>
                  </a:outerShdw>
                </a:effectLst>
              </a:rPr>
              <a:t>Doney</a:t>
            </a:r>
            <a:r>
              <a:rPr lang="en-US" dirty="0">
                <a:solidFill>
                  <a:srgbClr val="FFFF00"/>
                </a:solidFill>
                <a:effectLst>
                  <a:outerShdw blurRad="50800" dist="38100" dir="5400000" algn="ctr" rotWithShape="0">
                    <a:schemeClr val="tx1"/>
                  </a:outerShdw>
                </a:effectLst>
              </a:rPr>
              <a:t> (U Virginia)</a:t>
            </a:r>
          </a:p>
          <a:p>
            <a:pPr algn="ctr"/>
            <a:r>
              <a:rPr lang="en-US" dirty="0">
                <a:solidFill>
                  <a:srgbClr val="FFFF00"/>
                </a:solidFill>
                <a:effectLst>
                  <a:outerShdw blurRad="50800" dist="38100" dir="5400000" algn="ctr" rotWithShape="0">
                    <a:schemeClr val="tx1"/>
                  </a:outerShdw>
                </a:effectLst>
              </a:rPr>
              <a:t>Ari </a:t>
            </a:r>
            <a:r>
              <a:rPr lang="en-US" dirty="0" err="1">
                <a:solidFill>
                  <a:srgbClr val="FFFF00"/>
                </a:solidFill>
                <a:effectLst>
                  <a:outerShdw blurRad="50800" dist="38100" dir="5400000" algn="ctr" rotWithShape="0">
                    <a:schemeClr val="tx1"/>
                  </a:outerShdw>
                </a:effectLst>
              </a:rPr>
              <a:t>Friedlaender</a:t>
            </a:r>
            <a:r>
              <a:rPr lang="en-US" dirty="0">
                <a:solidFill>
                  <a:srgbClr val="FFFF00"/>
                </a:solidFill>
                <a:effectLst>
                  <a:outerShdw blurRad="50800" dist="38100" dir="5400000" algn="ctr" rotWithShape="0">
                    <a:schemeClr val="tx1"/>
                  </a:outerShdw>
                </a:effectLst>
              </a:rPr>
              <a:t> (UCSC)</a:t>
            </a:r>
          </a:p>
          <a:p>
            <a:pPr algn="ctr"/>
            <a:r>
              <a:rPr lang="en-US" dirty="0">
                <a:solidFill>
                  <a:srgbClr val="FFFF00"/>
                </a:solidFill>
                <a:effectLst>
                  <a:outerShdw blurRad="50800" dist="38100" dir="5400000" algn="ctr" rotWithShape="0">
                    <a:schemeClr val="tx1"/>
                  </a:outerShdw>
                </a:effectLst>
              </a:rPr>
              <a:t>Kate Hendry (BAS)</a:t>
            </a:r>
          </a:p>
          <a:p>
            <a:pPr algn="ctr"/>
            <a:r>
              <a:rPr lang="en-US" dirty="0">
                <a:solidFill>
                  <a:srgbClr val="FFFF00"/>
                </a:solidFill>
                <a:effectLst>
                  <a:outerShdw blurRad="50800" dist="38100" dir="5400000" algn="ctr" rotWithShape="0">
                    <a:schemeClr val="tx1"/>
                  </a:outerShdw>
                </a:effectLst>
              </a:rPr>
              <a:t>Janice McDonnel (Rutgers)</a:t>
            </a:r>
          </a:p>
          <a:p>
            <a:pPr algn="ctr"/>
            <a:r>
              <a:rPr lang="en-US" dirty="0">
                <a:solidFill>
                  <a:srgbClr val="FFFF00"/>
                </a:solidFill>
                <a:effectLst>
                  <a:outerShdw blurRad="50800" dist="38100" dir="5400000" algn="ctr" rotWithShape="0">
                    <a:schemeClr val="tx1"/>
                  </a:outerShdw>
                </a:effectLst>
              </a:rPr>
              <a:t>Michael Meredith (BAS)</a:t>
            </a:r>
          </a:p>
          <a:p>
            <a:pPr algn="ctr"/>
            <a:r>
              <a:rPr lang="en-US" dirty="0">
                <a:solidFill>
                  <a:srgbClr val="FFFF00"/>
                </a:solidFill>
                <a:effectLst>
                  <a:outerShdw blurRad="50800" dist="38100" dir="5400000" algn="ctr" rotWithShape="0">
                    <a:schemeClr val="tx1"/>
                  </a:outerShdw>
                </a:effectLst>
              </a:rPr>
              <a:t>Carlos Moffat (U Delaware)</a:t>
            </a:r>
          </a:p>
          <a:p>
            <a:pPr algn="ctr"/>
            <a:r>
              <a:rPr lang="en-US" dirty="0">
                <a:solidFill>
                  <a:srgbClr val="FFC000"/>
                </a:solidFill>
                <a:effectLst>
                  <a:outerShdw blurRad="50800" dist="38100" dir="5400000" algn="ctr" rotWithShape="0">
                    <a:schemeClr val="tx1"/>
                  </a:outerShdw>
                </a:effectLst>
              </a:rPr>
              <a:t>Oscar Schofield (Rutgers)</a:t>
            </a:r>
          </a:p>
          <a:p>
            <a:pPr algn="ctr"/>
            <a:r>
              <a:rPr lang="en-US" dirty="0">
                <a:solidFill>
                  <a:srgbClr val="FFFF00"/>
                </a:solidFill>
                <a:effectLst>
                  <a:outerShdw blurRad="50800" dist="38100" dir="5400000" algn="ctr" rotWithShape="0">
                    <a:schemeClr val="tx1"/>
                  </a:outerShdw>
                </a:effectLst>
              </a:rPr>
              <a:t>Sharon </a:t>
            </a:r>
            <a:r>
              <a:rPr lang="en-US" dirty="0" err="1">
                <a:solidFill>
                  <a:srgbClr val="FFFF00"/>
                </a:solidFill>
                <a:effectLst>
                  <a:outerShdw blurRad="50800" dist="38100" dir="5400000" algn="ctr" rotWithShape="0">
                    <a:schemeClr val="tx1"/>
                  </a:outerShdw>
                </a:effectLst>
              </a:rPr>
              <a:t>Stammerjohn</a:t>
            </a:r>
            <a:r>
              <a:rPr lang="en-US" dirty="0">
                <a:solidFill>
                  <a:srgbClr val="FFFF00"/>
                </a:solidFill>
                <a:effectLst>
                  <a:outerShdw blurRad="50800" dist="38100" dir="5400000" algn="ctr" rotWithShape="0">
                    <a:schemeClr val="tx1"/>
                  </a:outerShdw>
                </a:effectLst>
              </a:rPr>
              <a:t> (U Colorado)</a:t>
            </a:r>
          </a:p>
          <a:p>
            <a:pPr algn="ctr"/>
            <a:r>
              <a:rPr lang="en-US" dirty="0">
                <a:solidFill>
                  <a:srgbClr val="FFFF00"/>
                </a:solidFill>
                <a:effectLst>
                  <a:outerShdw blurRad="50800" dist="38100" dir="5400000" algn="ctr" rotWithShape="0">
                    <a:schemeClr val="tx1"/>
                  </a:outerShdw>
                </a:effectLst>
              </a:rPr>
              <a:t>Deborah Steinberg (William &amp; Mary)</a:t>
            </a:r>
          </a:p>
          <a:p>
            <a:pPr algn="ctr"/>
            <a:r>
              <a:rPr lang="en-US" dirty="0">
                <a:solidFill>
                  <a:srgbClr val="FFFF00"/>
                </a:solidFill>
                <a:effectLst>
                  <a:outerShdw blurRad="50800" dist="38100" dir="5400000" algn="ctr" rotWithShape="0">
                    <a:schemeClr val="tx1"/>
                  </a:outerShdw>
                </a:effectLst>
              </a:rPr>
              <a:t>Benjamin Van </a:t>
            </a:r>
            <a:r>
              <a:rPr lang="en-US" dirty="0" err="1">
                <a:solidFill>
                  <a:srgbClr val="FFFF00"/>
                </a:solidFill>
                <a:effectLst>
                  <a:outerShdw blurRad="50800" dist="38100" dir="5400000" algn="ctr" rotWithShape="0">
                    <a:schemeClr val="tx1"/>
                  </a:outerShdw>
                </a:effectLst>
              </a:rPr>
              <a:t>Mooy</a:t>
            </a:r>
            <a:r>
              <a:rPr lang="en-US" dirty="0">
                <a:solidFill>
                  <a:srgbClr val="FFFF00"/>
                </a:solidFill>
                <a:effectLst>
                  <a:outerShdw blurRad="50800" dist="38100" dir="5400000" algn="ctr" rotWithShape="0">
                    <a:schemeClr val="tx1"/>
                  </a:outerShdw>
                </a:effectLst>
              </a:rPr>
              <a:t> (WHOI)</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nguin in the snow&#10;&#10;Description automatically generated with medium confidence">
            <a:extLst>
              <a:ext uri="{FF2B5EF4-FFF2-40B4-BE49-F238E27FC236}">
                <a16:creationId xmlns:a16="http://schemas.microsoft.com/office/drawing/2014/main" id="{9EA95999-63BF-9BEC-94DF-12C0FCB98E0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006073" y="723417"/>
            <a:ext cx="4027598" cy="2534856"/>
          </a:xfrm>
          <a:prstGeom prst="rect">
            <a:avLst/>
          </a:prstGeom>
          <a:ln>
            <a:noFill/>
          </a:ln>
        </p:spPr>
      </p:pic>
      <p:sp>
        <p:nvSpPr>
          <p:cNvPr id="6" name="TextBox 5">
            <a:extLst>
              <a:ext uri="{FF2B5EF4-FFF2-40B4-BE49-F238E27FC236}">
                <a16:creationId xmlns:a16="http://schemas.microsoft.com/office/drawing/2014/main" id="{24A75CFC-FC71-8C3E-C6F5-782E52D87171}"/>
              </a:ext>
            </a:extLst>
          </p:cNvPr>
          <p:cNvSpPr txBox="1"/>
          <p:nvPr/>
        </p:nvSpPr>
        <p:spPr>
          <a:xfrm>
            <a:off x="2491376" y="107972"/>
            <a:ext cx="5067749" cy="477054"/>
          </a:xfrm>
          <a:prstGeom prst="rect">
            <a:avLst/>
          </a:prstGeom>
          <a:noFill/>
        </p:spPr>
        <p:txBody>
          <a:bodyPr wrap="square" rtlCol="0">
            <a:spAutoFit/>
          </a:bodyPr>
          <a:lstStyle/>
          <a:p>
            <a:r>
              <a:rPr lang="en-US" sz="2500" dirty="0"/>
              <a:t>Sub-optimal nesting habitat</a:t>
            </a:r>
          </a:p>
        </p:txBody>
      </p:sp>
      <p:sp>
        <p:nvSpPr>
          <p:cNvPr id="7" name="TextBox 6">
            <a:extLst>
              <a:ext uri="{FF2B5EF4-FFF2-40B4-BE49-F238E27FC236}">
                <a16:creationId xmlns:a16="http://schemas.microsoft.com/office/drawing/2014/main" id="{0FE2CE53-5994-A0C0-8761-C93F95654E25}"/>
              </a:ext>
            </a:extLst>
          </p:cNvPr>
          <p:cNvSpPr txBox="1"/>
          <p:nvPr/>
        </p:nvSpPr>
        <p:spPr>
          <a:xfrm>
            <a:off x="7058450" y="4511691"/>
            <a:ext cx="1975221" cy="307777"/>
          </a:xfrm>
          <a:prstGeom prst="rect">
            <a:avLst/>
          </a:prstGeom>
          <a:solidFill>
            <a:schemeClr val="bg1"/>
          </a:solidFill>
        </p:spPr>
        <p:txBody>
          <a:bodyPr wrap="none" rtlCol="0">
            <a:spAutoFit/>
          </a:bodyPr>
          <a:lstStyle/>
          <a:p>
            <a:r>
              <a:rPr lang="en-US" dirty="0"/>
              <a:t>Thanks Megan Cimino</a:t>
            </a:r>
          </a:p>
        </p:txBody>
      </p:sp>
      <p:pic>
        <p:nvPicPr>
          <p:cNvPr id="8" name="Picture 7" descr="A large group of penguins on a beach&#10;&#10;Description automatically generated with medium confidence">
            <a:extLst>
              <a:ext uri="{FF2B5EF4-FFF2-40B4-BE49-F238E27FC236}">
                <a16:creationId xmlns:a16="http://schemas.microsoft.com/office/drawing/2014/main" id="{BC809277-892C-E6D6-4CD7-359C824934B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3406" b="3683"/>
          <a:stretch/>
        </p:blipFill>
        <p:spPr>
          <a:xfrm>
            <a:off x="155889" y="731087"/>
            <a:ext cx="4850184" cy="2534856"/>
          </a:xfrm>
          <a:prstGeom prst="rect">
            <a:avLst/>
          </a:prstGeom>
          <a:ln>
            <a:solidFill>
              <a:schemeClr val="bg1"/>
            </a:solidFill>
          </a:ln>
        </p:spPr>
      </p:pic>
      <p:pic>
        <p:nvPicPr>
          <p:cNvPr id="4" name="Content Placeholder 4">
            <a:extLst>
              <a:ext uri="{FF2B5EF4-FFF2-40B4-BE49-F238E27FC236}">
                <a16:creationId xmlns:a16="http://schemas.microsoft.com/office/drawing/2014/main" id="{CEE77E08-14B5-71CF-82D7-5D19F222364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491376" y="3047079"/>
            <a:ext cx="4273038" cy="1988449"/>
          </a:xfrm>
          <a:prstGeom prst="rect">
            <a:avLst/>
          </a:prstGeom>
          <a:ln>
            <a:noFill/>
          </a:ln>
        </p:spPr>
      </p:pic>
    </p:spTree>
    <p:extLst>
      <p:ext uri="{BB962C8B-B14F-4D97-AF65-F5344CB8AC3E}">
        <p14:creationId xmlns:p14="http://schemas.microsoft.com/office/powerpoint/2010/main" val="2239399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22814-C271-7160-3517-54DF4672F9A5}"/>
            </a:ext>
          </a:extLst>
        </p:cNvPr>
        <p:cNvGrpSpPr/>
        <p:nvPr/>
      </p:nvGrpSpPr>
      <p:grpSpPr>
        <a:xfrm>
          <a:off x="0" y="0"/>
          <a:ext cx="0" cy="0"/>
          <a:chOff x="0" y="0"/>
          <a:chExt cx="0" cy="0"/>
        </a:xfrm>
      </p:grpSpPr>
      <p:pic>
        <p:nvPicPr>
          <p:cNvPr id="4" name="Picture 3" descr="A rocky beach with snow covered mountains&#10;&#10;Description automatically generated">
            <a:extLst>
              <a:ext uri="{FF2B5EF4-FFF2-40B4-BE49-F238E27FC236}">
                <a16:creationId xmlns:a16="http://schemas.microsoft.com/office/drawing/2014/main" id="{B93C3568-C907-D8D3-599C-F18F6A6623C1}"/>
              </a:ext>
            </a:extLst>
          </p:cNvPr>
          <p:cNvPicPr>
            <a:picLocks noChangeAspect="1"/>
          </p:cNvPicPr>
          <p:nvPr/>
        </p:nvPicPr>
        <p:blipFill>
          <a:blip r:embed="rId2"/>
          <a:stretch>
            <a:fillRect/>
          </a:stretch>
        </p:blipFill>
        <p:spPr>
          <a:xfrm>
            <a:off x="-293226" y="-1259204"/>
            <a:ext cx="12192001" cy="7098632"/>
          </a:xfrm>
          <a:prstGeom prst="rect">
            <a:avLst/>
          </a:prstGeom>
        </p:spPr>
      </p:pic>
      <p:sp>
        <p:nvSpPr>
          <p:cNvPr id="5" name="TextBox 4">
            <a:extLst>
              <a:ext uri="{FF2B5EF4-FFF2-40B4-BE49-F238E27FC236}">
                <a16:creationId xmlns:a16="http://schemas.microsoft.com/office/drawing/2014/main" id="{33E5FA2E-31FE-1D43-3670-2A5188DE22BD}"/>
              </a:ext>
            </a:extLst>
          </p:cNvPr>
          <p:cNvSpPr txBox="1"/>
          <p:nvPr/>
        </p:nvSpPr>
        <p:spPr>
          <a:xfrm>
            <a:off x="266218" y="3825728"/>
            <a:ext cx="4305782" cy="1169551"/>
          </a:xfrm>
          <a:prstGeom prst="rect">
            <a:avLst/>
          </a:prstGeom>
          <a:solidFill>
            <a:schemeClr val="bg1"/>
          </a:solidFill>
          <a:effectLst>
            <a:softEdge rad="76200"/>
          </a:effectLst>
        </p:spPr>
        <p:txBody>
          <a:bodyPr wrap="square" rtlCol="0">
            <a:spAutoFit/>
          </a:bodyPr>
          <a:lstStyle/>
          <a:p>
            <a:pPr algn="ctr"/>
            <a:r>
              <a:rPr lang="en-US" dirty="0">
                <a:solidFill>
                  <a:srgbClr val="FF0000"/>
                </a:solidFill>
              </a:rPr>
              <a:t>Polar system are exhibiting change. The changes in sea ice is altering the base of the food web and ripples through the food web. Higher trophic levels responses tied to both bottom up responses combined with landscape effects.</a:t>
            </a:r>
          </a:p>
        </p:txBody>
      </p:sp>
    </p:spTree>
    <p:extLst>
      <p:ext uri="{BB962C8B-B14F-4D97-AF65-F5344CB8AC3E}">
        <p14:creationId xmlns:p14="http://schemas.microsoft.com/office/powerpoint/2010/main" val="3921172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AF50DC63-9C40-201E-C546-A8EBA77B95D6}"/>
              </a:ext>
            </a:extLst>
          </p:cNvPr>
          <p:cNvGrpSpPr/>
          <p:nvPr/>
        </p:nvGrpSpPr>
        <p:grpSpPr>
          <a:xfrm>
            <a:off x="331319" y="0"/>
            <a:ext cx="8481362" cy="4876943"/>
            <a:chOff x="167338" y="101457"/>
            <a:chExt cx="11606245" cy="6752954"/>
          </a:xfrm>
        </p:grpSpPr>
        <p:grpSp>
          <p:nvGrpSpPr>
            <p:cNvPr id="13" name="Group 12">
              <a:extLst>
                <a:ext uri="{FF2B5EF4-FFF2-40B4-BE49-F238E27FC236}">
                  <a16:creationId xmlns:a16="http://schemas.microsoft.com/office/drawing/2014/main" id="{091B3FC3-1289-E131-4C24-5D6E2CE59E5E}"/>
                </a:ext>
              </a:extLst>
            </p:cNvPr>
            <p:cNvGrpSpPr>
              <a:grpSpLocks noChangeAspect="1"/>
            </p:cNvGrpSpPr>
            <p:nvPr/>
          </p:nvGrpSpPr>
          <p:grpSpPr>
            <a:xfrm>
              <a:off x="167338" y="757247"/>
              <a:ext cx="7519329" cy="5250558"/>
              <a:chOff x="0" y="970874"/>
              <a:chExt cx="7112063" cy="4966174"/>
            </a:xfrm>
          </p:grpSpPr>
          <p:pic>
            <p:nvPicPr>
              <p:cNvPr id="14" name="Picture 13">
                <a:extLst>
                  <a:ext uri="{FF2B5EF4-FFF2-40B4-BE49-F238E27FC236}">
                    <a16:creationId xmlns:a16="http://schemas.microsoft.com/office/drawing/2014/main" id="{35F9EF61-CEFB-076E-02E6-211F28BB2546}"/>
                  </a:ext>
                </a:extLst>
              </p:cNvPr>
              <p:cNvPicPr>
                <a:picLocks noChangeAspect="1"/>
              </p:cNvPicPr>
              <p:nvPr/>
            </p:nvPicPr>
            <p:blipFill rotWithShape="1">
              <a:blip r:embed="rId2"/>
              <a:srcRect b="6897"/>
              <a:stretch/>
            </p:blipFill>
            <p:spPr>
              <a:xfrm>
                <a:off x="0" y="970874"/>
                <a:ext cx="7112063" cy="4966174"/>
              </a:xfrm>
              <a:prstGeom prst="rect">
                <a:avLst/>
              </a:prstGeom>
            </p:spPr>
          </p:pic>
          <p:cxnSp>
            <p:nvCxnSpPr>
              <p:cNvPr id="15" name="Straight Connector 14">
                <a:extLst>
                  <a:ext uri="{FF2B5EF4-FFF2-40B4-BE49-F238E27FC236}">
                    <a16:creationId xmlns:a16="http://schemas.microsoft.com/office/drawing/2014/main" id="{B5E71A92-27D2-0A59-02C5-46BBC168C072}"/>
                  </a:ext>
                </a:extLst>
              </p:cNvPr>
              <p:cNvCxnSpPr>
                <a:cxnSpLocks/>
              </p:cNvCxnSpPr>
              <p:nvPr/>
            </p:nvCxnSpPr>
            <p:spPr>
              <a:xfrm>
                <a:off x="4621943" y="2927424"/>
                <a:ext cx="1697794" cy="0"/>
              </a:xfrm>
              <a:prstGeom prst="line">
                <a:avLst/>
              </a:prstGeom>
              <a:ln w="57150">
                <a:solidFill>
                  <a:srgbClr val="C00000">
                    <a:alpha val="51000"/>
                  </a:srgbClr>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D87D984-9DAA-A761-8498-934BD5B67005}"/>
                  </a:ext>
                </a:extLst>
              </p:cNvPr>
              <p:cNvCxnSpPr>
                <a:cxnSpLocks/>
              </p:cNvCxnSpPr>
              <p:nvPr/>
            </p:nvCxnSpPr>
            <p:spPr>
              <a:xfrm flipV="1">
                <a:off x="6561412" y="1684202"/>
                <a:ext cx="0" cy="1184649"/>
              </a:xfrm>
              <a:prstGeom prst="straightConnector1">
                <a:avLst/>
              </a:prstGeom>
              <a:ln w="730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57507EF-A4C3-9603-2414-A7E33443EE97}"/>
                  </a:ext>
                </a:extLst>
              </p:cNvPr>
              <p:cNvCxnSpPr>
                <a:cxnSpLocks/>
              </p:cNvCxnSpPr>
              <p:nvPr/>
            </p:nvCxnSpPr>
            <p:spPr>
              <a:xfrm flipH="1">
                <a:off x="6495423" y="3103103"/>
                <a:ext cx="79501" cy="2561731"/>
              </a:xfrm>
              <a:prstGeom prst="straightConnector1">
                <a:avLst/>
              </a:prstGeom>
              <a:ln w="7302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8961006D-0983-D008-DF9F-F3CEAC034667}"/>
                </a:ext>
              </a:extLst>
            </p:cNvPr>
            <p:cNvSpPr txBox="1"/>
            <p:nvPr/>
          </p:nvSpPr>
          <p:spPr>
            <a:xfrm>
              <a:off x="6933027" y="1627454"/>
              <a:ext cx="1795012" cy="1306790"/>
            </a:xfrm>
            <a:prstGeom prst="rect">
              <a:avLst/>
            </a:prstGeom>
            <a:noFill/>
          </p:spPr>
          <p:txBody>
            <a:bodyPr wrap="square" rtlCol="0">
              <a:spAutoFit/>
            </a:bodyPr>
            <a:lstStyle/>
            <a:p>
              <a:pPr algn="ctr"/>
              <a:r>
                <a:rPr lang="en-US" sz="1600"/>
                <a:t>Warmer</a:t>
              </a:r>
            </a:p>
            <a:p>
              <a:pPr algn="ctr"/>
              <a:r>
                <a:rPr lang="en-US" sz="1600"/>
                <a:t>Maritime</a:t>
              </a:r>
            </a:p>
            <a:p>
              <a:pPr algn="ctr"/>
              <a:r>
                <a:rPr lang="en-US" sz="1600"/>
                <a:t>Climate</a:t>
              </a:r>
            </a:p>
          </p:txBody>
        </p:sp>
        <p:sp>
          <p:nvSpPr>
            <p:cNvPr id="19" name="TextBox 18">
              <a:extLst>
                <a:ext uri="{FF2B5EF4-FFF2-40B4-BE49-F238E27FC236}">
                  <a16:creationId xmlns:a16="http://schemas.microsoft.com/office/drawing/2014/main" id="{7702A4D2-3F74-A27D-9941-B3E90E3F92EF}"/>
                </a:ext>
              </a:extLst>
            </p:cNvPr>
            <p:cNvSpPr txBox="1"/>
            <p:nvPr/>
          </p:nvSpPr>
          <p:spPr>
            <a:xfrm>
              <a:off x="6989897" y="3842197"/>
              <a:ext cx="1539738" cy="1306790"/>
            </a:xfrm>
            <a:prstGeom prst="rect">
              <a:avLst/>
            </a:prstGeom>
            <a:noFill/>
          </p:spPr>
          <p:txBody>
            <a:bodyPr wrap="square" rtlCol="0">
              <a:spAutoFit/>
            </a:bodyPr>
            <a:lstStyle/>
            <a:p>
              <a:pPr algn="ctr"/>
              <a:r>
                <a:rPr lang="en-US" sz="1600"/>
                <a:t>Cold Dry</a:t>
              </a:r>
            </a:p>
            <a:p>
              <a:pPr algn="ctr"/>
              <a:r>
                <a:rPr lang="en-US" sz="1600"/>
                <a:t>Polar </a:t>
              </a:r>
            </a:p>
            <a:p>
              <a:pPr algn="ctr"/>
              <a:r>
                <a:rPr lang="en-US" sz="1600"/>
                <a:t>Climate</a:t>
              </a:r>
            </a:p>
          </p:txBody>
        </p:sp>
        <p:sp>
          <p:nvSpPr>
            <p:cNvPr id="20" name="TextBox 19">
              <a:extLst>
                <a:ext uri="{FF2B5EF4-FFF2-40B4-BE49-F238E27FC236}">
                  <a16:creationId xmlns:a16="http://schemas.microsoft.com/office/drawing/2014/main" id="{05FD91F4-BE37-1C92-0E4D-758B63FE6954}"/>
                </a:ext>
              </a:extLst>
            </p:cNvPr>
            <p:cNvSpPr txBox="1"/>
            <p:nvPr/>
          </p:nvSpPr>
          <p:spPr>
            <a:xfrm>
              <a:off x="1988230" y="5838019"/>
              <a:ext cx="4211407" cy="1016392"/>
            </a:xfrm>
            <a:prstGeom prst="rect">
              <a:avLst/>
            </a:prstGeom>
            <a:noFill/>
          </p:spPr>
          <p:txBody>
            <a:bodyPr wrap="square" rtlCol="0">
              <a:spAutoFit/>
            </a:bodyPr>
            <a:lstStyle/>
            <a:p>
              <a:pPr algn="ctr"/>
              <a:r>
                <a:rPr lang="en-US" sz="1800" b="1"/>
                <a:t>Peninsula Spans a Climate Gradient</a:t>
              </a:r>
            </a:p>
          </p:txBody>
        </p:sp>
        <p:sp>
          <p:nvSpPr>
            <p:cNvPr id="21" name="TextBox 20">
              <a:extLst>
                <a:ext uri="{FF2B5EF4-FFF2-40B4-BE49-F238E27FC236}">
                  <a16:creationId xmlns:a16="http://schemas.microsoft.com/office/drawing/2014/main" id="{45BE3057-C620-9631-2034-CE56EAF7AA8D}"/>
                </a:ext>
              </a:extLst>
            </p:cNvPr>
            <p:cNvSpPr txBox="1"/>
            <p:nvPr/>
          </p:nvSpPr>
          <p:spPr>
            <a:xfrm>
              <a:off x="1396262" y="101457"/>
              <a:ext cx="9606750" cy="1113191"/>
            </a:xfrm>
            <a:prstGeom prst="rect">
              <a:avLst/>
            </a:prstGeom>
            <a:noFill/>
          </p:spPr>
          <p:txBody>
            <a:bodyPr wrap="none" rtlCol="0">
              <a:spAutoFit/>
            </a:bodyPr>
            <a:lstStyle/>
            <a:p>
              <a:pPr algn="ctr"/>
              <a:r>
                <a:rPr lang="en-US" sz="2000" b="1" dirty="0"/>
                <a:t>A System Undergoing Change and A Model System </a:t>
              </a:r>
            </a:p>
            <a:p>
              <a:pPr algn="ctr"/>
              <a:r>
                <a:rPr lang="en-US" sz="2000" b="1" dirty="0"/>
                <a:t>For Changing Polar Food Webs  </a:t>
              </a:r>
            </a:p>
          </p:txBody>
        </p:sp>
        <p:sp>
          <p:nvSpPr>
            <p:cNvPr id="22" name="TextBox 21">
              <a:extLst>
                <a:ext uri="{FF2B5EF4-FFF2-40B4-BE49-F238E27FC236}">
                  <a16:creationId xmlns:a16="http://schemas.microsoft.com/office/drawing/2014/main" id="{7D6C0684-3027-5247-BBA1-E021FA0495F1}"/>
                </a:ext>
              </a:extLst>
            </p:cNvPr>
            <p:cNvSpPr txBox="1"/>
            <p:nvPr/>
          </p:nvSpPr>
          <p:spPr>
            <a:xfrm>
              <a:off x="8462117" y="1748246"/>
              <a:ext cx="3273467" cy="1500388"/>
            </a:xfrm>
            <a:prstGeom prst="rect">
              <a:avLst/>
            </a:prstGeom>
            <a:noFill/>
          </p:spPr>
          <p:txBody>
            <a:bodyPr wrap="square" rtlCol="0">
              <a:spAutoFit/>
            </a:bodyPr>
            <a:lstStyle/>
            <a:p>
              <a:pPr algn="ctr"/>
              <a:r>
                <a:rPr lang="en-US" i="1"/>
                <a:t>- Across the Climate Gradient There Are Multiple International Time Series</a:t>
              </a:r>
            </a:p>
          </p:txBody>
        </p:sp>
        <p:sp>
          <p:nvSpPr>
            <p:cNvPr id="23" name="TextBox 22">
              <a:extLst>
                <a:ext uri="{FF2B5EF4-FFF2-40B4-BE49-F238E27FC236}">
                  <a16:creationId xmlns:a16="http://schemas.microsoft.com/office/drawing/2014/main" id="{AAA10DBD-E721-4C25-7988-5B614CECADE5}"/>
                </a:ext>
              </a:extLst>
            </p:cNvPr>
            <p:cNvSpPr txBox="1"/>
            <p:nvPr/>
          </p:nvSpPr>
          <p:spPr>
            <a:xfrm>
              <a:off x="8462117" y="3011576"/>
              <a:ext cx="3273467" cy="1500388"/>
            </a:xfrm>
            <a:prstGeom prst="rect">
              <a:avLst/>
            </a:prstGeom>
            <a:noFill/>
          </p:spPr>
          <p:txBody>
            <a:bodyPr wrap="square" rtlCol="0">
              <a:spAutoFit/>
            </a:bodyPr>
            <a:lstStyle/>
            <a:p>
              <a:pPr algn="ctr"/>
              <a:r>
                <a:rPr lang="en-US" i="1"/>
                <a:t>- Time Series Have Been Conducted Across Trophic Levels for Decades</a:t>
              </a:r>
            </a:p>
          </p:txBody>
        </p:sp>
        <p:sp>
          <p:nvSpPr>
            <p:cNvPr id="24" name="TextBox 23">
              <a:extLst>
                <a:ext uri="{FF2B5EF4-FFF2-40B4-BE49-F238E27FC236}">
                  <a16:creationId xmlns:a16="http://schemas.microsoft.com/office/drawing/2014/main" id="{9E0F3294-C6B1-B858-BBD5-02A6E61265BF}"/>
                </a:ext>
              </a:extLst>
            </p:cNvPr>
            <p:cNvSpPr txBox="1"/>
            <p:nvPr/>
          </p:nvSpPr>
          <p:spPr>
            <a:xfrm>
              <a:off x="8500116" y="4274905"/>
              <a:ext cx="3273467" cy="1839185"/>
            </a:xfrm>
            <a:prstGeom prst="rect">
              <a:avLst/>
            </a:prstGeom>
            <a:noFill/>
          </p:spPr>
          <p:txBody>
            <a:bodyPr wrap="square" rtlCol="0">
              <a:spAutoFit/>
            </a:bodyPr>
            <a:lstStyle/>
            <a:p>
              <a:pPr algn="ctr"/>
              <a:r>
                <a:rPr lang="en-US" i="1"/>
                <a:t>- Combined Data Provides The Unique Snapshot Of The Ecosystems At Different Stages of Change</a:t>
              </a:r>
            </a:p>
          </p:txBody>
        </p:sp>
        <p:pic>
          <p:nvPicPr>
            <p:cNvPr id="25" name="Picture 24">
              <a:extLst>
                <a:ext uri="{FF2B5EF4-FFF2-40B4-BE49-F238E27FC236}">
                  <a16:creationId xmlns:a16="http://schemas.microsoft.com/office/drawing/2014/main" id="{65D79AB8-D580-F651-EF79-CD343CA63066}"/>
                </a:ext>
              </a:extLst>
            </p:cNvPr>
            <p:cNvPicPr>
              <a:picLocks noChangeAspect="1"/>
            </p:cNvPicPr>
            <p:nvPr/>
          </p:nvPicPr>
          <p:blipFill>
            <a:blip r:embed="rId3"/>
            <a:stretch>
              <a:fillRect/>
            </a:stretch>
          </p:blipFill>
          <p:spPr>
            <a:xfrm>
              <a:off x="6409464" y="1531082"/>
              <a:ext cx="437833" cy="217165"/>
            </a:xfrm>
            <a:prstGeom prst="rect">
              <a:avLst/>
            </a:prstGeom>
            <a:ln w="28575">
              <a:solidFill>
                <a:srgbClr val="FF0000"/>
              </a:solidFill>
            </a:ln>
          </p:spPr>
        </p:pic>
        <p:pic>
          <p:nvPicPr>
            <p:cNvPr id="26" name="Picture 25">
              <a:extLst>
                <a:ext uri="{FF2B5EF4-FFF2-40B4-BE49-F238E27FC236}">
                  <a16:creationId xmlns:a16="http://schemas.microsoft.com/office/drawing/2014/main" id="{D7FAE967-2A0B-9891-4F6F-8B7B2A574689}"/>
                </a:ext>
              </a:extLst>
            </p:cNvPr>
            <p:cNvPicPr>
              <a:picLocks noChangeAspect="1"/>
            </p:cNvPicPr>
            <p:nvPr/>
          </p:nvPicPr>
          <p:blipFill>
            <a:blip r:embed="rId4"/>
            <a:stretch>
              <a:fillRect/>
            </a:stretch>
          </p:blipFill>
          <p:spPr>
            <a:xfrm>
              <a:off x="4871729" y="2529210"/>
              <a:ext cx="451346" cy="234700"/>
            </a:xfrm>
            <a:prstGeom prst="rect">
              <a:avLst/>
            </a:prstGeom>
            <a:ln>
              <a:solidFill>
                <a:srgbClr val="FF0000"/>
              </a:solidFill>
            </a:ln>
          </p:spPr>
        </p:pic>
        <p:pic>
          <p:nvPicPr>
            <p:cNvPr id="27" name="Picture 26">
              <a:extLst>
                <a:ext uri="{FF2B5EF4-FFF2-40B4-BE49-F238E27FC236}">
                  <a16:creationId xmlns:a16="http://schemas.microsoft.com/office/drawing/2014/main" id="{BF105280-A93D-E2AA-877B-EDD3F05FEF72}"/>
                </a:ext>
              </a:extLst>
            </p:cNvPr>
            <p:cNvPicPr>
              <a:picLocks noChangeAspect="1"/>
            </p:cNvPicPr>
            <p:nvPr/>
          </p:nvPicPr>
          <p:blipFill>
            <a:blip r:embed="rId5"/>
            <a:stretch>
              <a:fillRect/>
            </a:stretch>
          </p:blipFill>
          <p:spPr>
            <a:xfrm>
              <a:off x="3783952" y="4040205"/>
              <a:ext cx="469400" cy="234700"/>
            </a:xfrm>
            <a:prstGeom prst="rect">
              <a:avLst/>
            </a:prstGeom>
            <a:ln w="38100">
              <a:solidFill>
                <a:srgbClr val="FF0000"/>
              </a:solidFill>
            </a:ln>
          </p:spPr>
        </p:pic>
      </p:grpSp>
    </p:spTree>
    <p:extLst>
      <p:ext uri="{BB962C8B-B14F-4D97-AF65-F5344CB8AC3E}">
        <p14:creationId xmlns:p14="http://schemas.microsoft.com/office/powerpoint/2010/main" val="828705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ice extent&#10;&#10;Description automatically generated with medium confidence">
            <a:extLst>
              <a:ext uri="{FF2B5EF4-FFF2-40B4-BE49-F238E27FC236}">
                <a16:creationId xmlns:a16="http://schemas.microsoft.com/office/drawing/2014/main" id="{678415C0-639C-C6DB-F850-F474BD41F966}"/>
              </a:ext>
            </a:extLst>
          </p:cNvPr>
          <p:cNvPicPr>
            <a:picLocks noChangeAspect="1"/>
          </p:cNvPicPr>
          <p:nvPr/>
        </p:nvPicPr>
        <p:blipFill>
          <a:blip r:embed="rId3"/>
          <a:stretch>
            <a:fillRect/>
          </a:stretch>
        </p:blipFill>
        <p:spPr>
          <a:xfrm>
            <a:off x="4395050" y="750640"/>
            <a:ext cx="4199558" cy="3357929"/>
          </a:xfrm>
          <a:prstGeom prst="rect">
            <a:avLst/>
          </a:prstGeom>
        </p:spPr>
      </p:pic>
      <p:pic>
        <p:nvPicPr>
          <p:cNvPr id="15" name="Google Shape;7;p1">
            <a:extLst>
              <a:ext uri="{FF2B5EF4-FFF2-40B4-BE49-F238E27FC236}">
                <a16:creationId xmlns:a16="http://schemas.microsoft.com/office/drawing/2014/main" id="{46145375-90F7-12A9-8C6F-C6B44A76C52A}"/>
              </a:ext>
            </a:extLst>
          </p:cNvPr>
          <p:cNvPicPr preferRelativeResize="0"/>
          <p:nvPr/>
        </p:nvPicPr>
        <p:blipFill>
          <a:blip r:embed="rId4">
            <a:alphaModFix/>
          </a:blip>
          <a:stretch>
            <a:fillRect/>
          </a:stretch>
        </p:blipFill>
        <p:spPr>
          <a:xfrm>
            <a:off x="7016876" y="4587328"/>
            <a:ext cx="1987424" cy="462500"/>
          </a:xfrm>
          <a:prstGeom prst="rect">
            <a:avLst/>
          </a:prstGeom>
          <a:noFill/>
          <a:ln>
            <a:noFill/>
          </a:ln>
        </p:spPr>
      </p:pic>
      <p:sp>
        <p:nvSpPr>
          <p:cNvPr id="16" name="Rectangle 15">
            <a:extLst>
              <a:ext uri="{FF2B5EF4-FFF2-40B4-BE49-F238E27FC236}">
                <a16:creationId xmlns:a16="http://schemas.microsoft.com/office/drawing/2014/main" id="{A5C83C8E-1307-E62B-9AC8-FEF365938258}"/>
              </a:ext>
            </a:extLst>
          </p:cNvPr>
          <p:cNvSpPr/>
          <p:nvPr/>
        </p:nvSpPr>
        <p:spPr>
          <a:xfrm>
            <a:off x="139700" y="4292600"/>
            <a:ext cx="2260600" cy="7582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3DB6BDFD-A681-B13D-F1B7-F1E8CEF931C9}"/>
              </a:ext>
            </a:extLst>
          </p:cNvPr>
          <p:cNvGrpSpPr/>
          <p:nvPr/>
        </p:nvGrpSpPr>
        <p:grpSpPr>
          <a:xfrm>
            <a:off x="812313" y="360900"/>
            <a:ext cx="3175973" cy="4688928"/>
            <a:chOff x="301752" y="469916"/>
            <a:chExt cx="3703320" cy="6098778"/>
          </a:xfrm>
        </p:grpSpPr>
        <p:pic>
          <p:nvPicPr>
            <p:cNvPr id="6" name="Picture 5">
              <a:extLst>
                <a:ext uri="{FF2B5EF4-FFF2-40B4-BE49-F238E27FC236}">
                  <a16:creationId xmlns:a16="http://schemas.microsoft.com/office/drawing/2014/main" id="{2784EE43-27F1-9BE5-892D-289F825BE616}"/>
                </a:ext>
              </a:extLst>
            </p:cNvPr>
            <p:cNvPicPr>
              <a:picLocks noChangeAspect="1"/>
            </p:cNvPicPr>
            <p:nvPr/>
          </p:nvPicPr>
          <p:blipFill rotWithShape="1">
            <a:blip r:embed="rId5">
              <a:extLst>
                <a:ext uri="{28A0092B-C50C-407E-A947-70E740481C1C}">
                  <a14:useLocalDpi xmlns:a14="http://schemas.microsoft.com/office/drawing/2010/main" val="0"/>
                </a:ext>
              </a:extLst>
            </a:blip>
            <a:srcRect l="40229" t="15660" r="18503"/>
            <a:stretch/>
          </p:blipFill>
          <p:spPr>
            <a:xfrm>
              <a:off x="454914" y="673855"/>
              <a:ext cx="3550158" cy="5894839"/>
            </a:xfrm>
            <a:prstGeom prst="rect">
              <a:avLst/>
            </a:prstGeom>
          </p:spPr>
        </p:pic>
        <p:sp>
          <p:nvSpPr>
            <p:cNvPr id="7" name="Rectangle 6">
              <a:extLst>
                <a:ext uri="{FF2B5EF4-FFF2-40B4-BE49-F238E27FC236}">
                  <a16:creationId xmlns:a16="http://schemas.microsoft.com/office/drawing/2014/main" id="{6260A8E6-A9ED-BA41-887C-44EA84174454}"/>
                </a:ext>
              </a:extLst>
            </p:cNvPr>
            <p:cNvSpPr/>
            <p:nvPr/>
          </p:nvSpPr>
          <p:spPr>
            <a:xfrm>
              <a:off x="301752" y="2148840"/>
              <a:ext cx="292608" cy="3108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211DEDE-E473-9AFF-2F0D-58005FAE4468}"/>
                </a:ext>
              </a:extLst>
            </p:cNvPr>
            <p:cNvSpPr/>
            <p:nvPr/>
          </p:nvSpPr>
          <p:spPr>
            <a:xfrm>
              <a:off x="301752" y="5007864"/>
              <a:ext cx="384048" cy="3108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75B832A-81C5-84D5-854C-2CD2069C98B6}"/>
                </a:ext>
              </a:extLst>
            </p:cNvPr>
            <p:cNvSpPr/>
            <p:nvPr/>
          </p:nvSpPr>
          <p:spPr>
            <a:xfrm>
              <a:off x="2208276" y="469916"/>
              <a:ext cx="384048" cy="3108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71F17A7F-F5AD-39E2-8846-31D54A75C1FC}"/>
                </a:ext>
              </a:extLst>
            </p:cNvPr>
            <p:cNvCxnSpPr/>
            <p:nvPr/>
          </p:nvCxnSpPr>
          <p:spPr>
            <a:xfrm>
              <a:off x="2114550" y="716804"/>
              <a:ext cx="5715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07B6C32-DA1C-2D2D-005A-125DF1F5303C}"/>
                </a:ext>
              </a:extLst>
            </p:cNvPr>
            <p:cNvCxnSpPr>
              <a:cxnSpLocks/>
            </p:cNvCxnSpPr>
            <p:nvPr/>
          </p:nvCxnSpPr>
          <p:spPr>
            <a:xfrm>
              <a:off x="464058" y="2034802"/>
              <a:ext cx="0" cy="5389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01FA95C-13AC-00FA-D48B-F2854362B0F0}"/>
                </a:ext>
              </a:extLst>
            </p:cNvPr>
            <p:cNvCxnSpPr>
              <a:cxnSpLocks/>
            </p:cNvCxnSpPr>
            <p:nvPr/>
          </p:nvCxnSpPr>
          <p:spPr>
            <a:xfrm>
              <a:off x="464058" y="4893826"/>
              <a:ext cx="0" cy="5389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BCF6F11D-4F9D-9D82-B01C-07C7CB9544E9}"/>
                </a:ext>
              </a:extLst>
            </p:cNvPr>
            <p:cNvSpPr/>
            <p:nvPr/>
          </p:nvSpPr>
          <p:spPr>
            <a:xfrm>
              <a:off x="1261872" y="759754"/>
              <a:ext cx="2286000" cy="224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A42C2127-317C-C98D-9BF5-EDF74C24CC48}"/>
              </a:ext>
            </a:extLst>
          </p:cNvPr>
          <p:cNvSpPr txBox="1"/>
          <p:nvPr/>
        </p:nvSpPr>
        <p:spPr>
          <a:xfrm>
            <a:off x="108549" y="116840"/>
            <a:ext cx="8682185" cy="338554"/>
          </a:xfrm>
          <a:prstGeom prst="rect">
            <a:avLst/>
          </a:prstGeom>
          <a:noFill/>
        </p:spPr>
        <p:txBody>
          <a:bodyPr wrap="none" rtlCol="0">
            <a:spAutoFit/>
          </a:bodyPr>
          <a:lstStyle/>
          <a:p>
            <a:r>
              <a:rPr lang="en-US" sz="1600" b="1" dirty="0"/>
              <a:t>Sea Ice Structures the Coastal and Continental Shelf Ecosystems. Sea Ice is Changing!</a:t>
            </a:r>
          </a:p>
        </p:txBody>
      </p:sp>
      <p:cxnSp>
        <p:nvCxnSpPr>
          <p:cNvPr id="22" name="Straight Connector 21">
            <a:extLst>
              <a:ext uri="{FF2B5EF4-FFF2-40B4-BE49-F238E27FC236}">
                <a16:creationId xmlns:a16="http://schemas.microsoft.com/office/drawing/2014/main" id="{9A2DC3AE-442B-A117-B5A0-DC2F16B8857A}"/>
              </a:ext>
            </a:extLst>
          </p:cNvPr>
          <p:cNvCxnSpPr>
            <a:cxnSpLocks/>
          </p:cNvCxnSpPr>
          <p:nvPr/>
        </p:nvCxnSpPr>
        <p:spPr>
          <a:xfrm>
            <a:off x="3961893" y="756719"/>
            <a:ext cx="0" cy="408833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CE263C8-8A4C-CFC1-A06B-5E70826FFFD2}"/>
              </a:ext>
            </a:extLst>
          </p:cNvPr>
          <p:cNvCxnSpPr/>
          <p:nvPr/>
        </p:nvCxnSpPr>
        <p:spPr>
          <a:xfrm>
            <a:off x="953778" y="750640"/>
            <a:ext cx="10311" cy="40250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272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5404D1C-475A-7A74-05F1-CD78BEED91D3}"/>
              </a:ext>
            </a:extLst>
          </p:cNvPr>
          <p:cNvSpPr/>
          <p:nvPr/>
        </p:nvSpPr>
        <p:spPr>
          <a:xfrm>
            <a:off x="100013" y="3936689"/>
            <a:ext cx="2953288" cy="12068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D03BEEB-5E8E-92AE-B054-919500F10788}"/>
              </a:ext>
            </a:extLst>
          </p:cNvPr>
          <p:cNvPicPr>
            <a:picLocks noChangeAspect="1"/>
          </p:cNvPicPr>
          <p:nvPr/>
        </p:nvPicPr>
        <p:blipFill>
          <a:blip r:embed="rId2"/>
          <a:stretch>
            <a:fillRect/>
          </a:stretch>
        </p:blipFill>
        <p:spPr>
          <a:xfrm>
            <a:off x="613546" y="620760"/>
            <a:ext cx="3529823" cy="2130995"/>
          </a:xfrm>
          <a:prstGeom prst="rect">
            <a:avLst/>
          </a:prstGeom>
        </p:spPr>
      </p:pic>
      <p:sp>
        <p:nvSpPr>
          <p:cNvPr id="5" name="TextBox 4">
            <a:extLst>
              <a:ext uri="{FF2B5EF4-FFF2-40B4-BE49-F238E27FC236}">
                <a16:creationId xmlns:a16="http://schemas.microsoft.com/office/drawing/2014/main" id="{8AF92528-B8D9-738F-441D-08EC7F8EC943}"/>
              </a:ext>
            </a:extLst>
          </p:cNvPr>
          <p:cNvSpPr txBox="1"/>
          <p:nvPr/>
        </p:nvSpPr>
        <p:spPr>
          <a:xfrm>
            <a:off x="1029990" y="787464"/>
            <a:ext cx="2023311" cy="415498"/>
          </a:xfrm>
          <a:prstGeom prst="rect">
            <a:avLst/>
          </a:prstGeom>
          <a:noFill/>
        </p:spPr>
        <p:txBody>
          <a:bodyPr wrap="none" rtlCol="0">
            <a:spAutoFit/>
          </a:bodyPr>
          <a:lstStyle/>
          <a:p>
            <a:pPr algn="ctr"/>
            <a:r>
              <a:rPr lang="en-US" sz="700" dirty="0">
                <a:solidFill>
                  <a:srgbClr val="0070C0"/>
                </a:solidFill>
              </a:rPr>
              <a:t>-Increasing Winter Atmospheric Temperatures</a:t>
            </a:r>
          </a:p>
          <a:p>
            <a:pPr algn="ctr"/>
            <a:r>
              <a:rPr lang="en-US" sz="700" dirty="0">
                <a:solidFill>
                  <a:srgbClr val="0070C0"/>
                </a:solidFill>
              </a:rPr>
              <a:t>-Overtime Decreasing Variability</a:t>
            </a:r>
          </a:p>
          <a:p>
            <a:pPr algn="ctr"/>
            <a:r>
              <a:rPr lang="en-US" sz="700" dirty="0">
                <a:solidFill>
                  <a:srgbClr val="0070C0"/>
                </a:solidFill>
              </a:rPr>
              <a:t> </a:t>
            </a:r>
          </a:p>
        </p:txBody>
      </p:sp>
      <p:grpSp>
        <p:nvGrpSpPr>
          <p:cNvPr id="31" name="Group 30">
            <a:extLst>
              <a:ext uri="{FF2B5EF4-FFF2-40B4-BE49-F238E27FC236}">
                <a16:creationId xmlns:a16="http://schemas.microsoft.com/office/drawing/2014/main" id="{E642EE75-9B3B-448B-5159-C7A6942F911B}"/>
              </a:ext>
            </a:extLst>
          </p:cNvPr>
          <p:cNvGrpSpPr/>
          <p:nvPr/>
        </p:nvGrpSpPr>
        <p:grpSpPr>
          <a:xfrm>
            <a:off x="584970" y="2886236"/>
            <a:ext cx="3685232" cy="2226989"/>
            <a:chOff x="584970" y="2886236"/>
            <a:chExt cx="3685232" cy="2226989"/>
          </a:xfrm>
        </p:grpSpPr>
        <p:pic>
          <p:nvPicPr>
            <p:cNvPr id="7" name="Picture 6">
              <a:extLst>
                <a:ext uri="{FF2B5EF4-FFF2-40B4-BE49-F238E27FC236}">
                  <a16:creationId xmlns:a16="http://schemas.microsoft.com/office/drawing/2014/main" id="{18386D93-8DB8-79C3-C982-83230210235D}"/>
                </a:ext>
              </a:extLst>
            </p:cNvPr>
            <p:cNvPicPr>
              <a:picLocks noChangeAspect="1"/>
            </p:cNvPicPr>
            <p:nvPr/>
          </p:nvPicPr>
          <p:blipFill>
            <a:blip r:embed="rId3"/>
            <a:stretch>
              <a:fillRect/>
            </a:stretch>
          </p:blipFill>
          <p:spPr>
            <a:xfrm>
              <a:off x="584970" y="2886236"/>
              <a:ext cx="3685232" cy="2226989"/>
            </a:xfrm>
            <a:prstGeom prst="rect">
              <a:avLst/>
            </a:prstGeom>
          </p:spPr>
        </p:pic>
        <p:sp>
          <p:nvSpPr>
            <p:cNvPr id="8" name="TextBox 7">
              <a:extLst>
                <a:ext uri="{FF2B5EF4-FFF2-40B4-BE49-F238E27FC236}">
                  <a16:creationId xmlns:a16="http://schemas.microsoft.com/office/drawing/2014/main" id="{696A4E8F-D948-9AB4-00D0-47569A623BF1}"/>
                </a:ext>
              </a:extLst>
            </p:cNvPr>
            <p:cNvSpPr txBox="1"/>
            <p:nvPr/>
          </p:nvSpPr>
          <p:spPr>
            <a:xfrm>
              <a:off x="2106342" y="3123931"/>
              <a:ext cx="2068890" cy="523220"/>
            </a:xfrm>
            <a:prstGeom prst="rect">
              <a:avLst/>
            </a:prstGeom>
            <a:noFill/>
          </p:spPr>
          <p:txBody>
            <a:bodyPr wrap="square" rtlCol="0">
              <a:spAutoFit/>
            </a:bodyPr>
            <a:lstStyle/>
            <a:p>
              <a:pPr algn="ctr"/>
              <a:r>
                <a:rPr lang="en-US" sz="700" dirty="0">
                  <a:solidFill>
                    <a:srgbClr val="0070C0"/>
                  </a:solidFill>
                </a:rPr>
                <a:t>-Overtime Declining Sea Ice Duration</a:t>
              </a:r>
            </a:p>
            <a:p>
              <a:pPr algn="ctr"/>
              <a:r>
                <a:rPr lang="en-US" sz="700" dirty="0">
                  <a:solidFill>
                    <a:srgbClr val="0070C0"/>
                  </a:solidFill>
                </a:rPr>
                <a:t>-Cyclical Patterns Associated With the Phasing of the Climate Cycles</a:t>
              </a:r>
            </a:p>
            <a:p>
              <a:pPr algn="ctr"/>
              <a:r>
                <a:rPr lang="en-US" sz="700" dirty="0"/>
                <a:t> </a:t>
              </a:r>
            </a:p>
          </p:txBody>
        </p:sp>
      </p:grpSp>
      <p:sp>
        <p:nvSpPr>
          <p:cNvPr id="9" name="TextBox 8">
            <a:extLst>
              <a:ext uri="{FF2B5EF4-FFF2-40B4-BE49-F238E27FC236}">
                <a16:creationId xmlns:a16="http://schemas.microsoft.com/office/drawing/2014/main" id="{BF848C4B-F68A-FC4A-63B8-FE726D92A84F}"/>
              </a:ext>
            </a:extLst>
          </p:cNvPr>
          <p:cNvSpPr txBox="1"/>
          <p:nvPr/>
        </p:nvSpPr>
        <p:spPr>
          <a:xfrm>
            <a:off x="2154953" y="86169"/>
            <a:ext cx="4544834" cy="400110"/>
          </a:xfrm>
          <a:prstGeom prst="rect">
            <a:avLst/>
          </a:prstGeom>
          <a:noFill/>
        </p:spPr>
        <p:txBody>
          <a:bodyPr wrap="none" rtlCol="0">
            <a:spAutoFit/>
          </a:bodyPr>
          <a:lstStyle/>
          <a:p>
            <a:r>
              <a:rPr lang="en-US" sz="2000" b="1" dirty="0"/>
              <a:t>Environmental Changes in the WAP</a:t>
            </a:r>
          </a:p>
        </p:txBody>
      </p:sp>
      <p:grpSp>
        <p:nvGrpSpPr>
          <p:cNvPr id="32" name="Group 31">
            <a:extLst>
              <a:ext uri="{FF2B5EF4-FFF2-40B4-BE49-F238E27FC236}">
                <a16:creationId xmlns:a16="http://schemas.microsoft.com/office/drawing/2014/main" id="{8EE931C6-0BF8-681B-D7C3-EED941FBB082}"/>
              </a:ext>
            </a:extLst>
          </p:cNvPr>
          <p:cNvGrpSpPr/>
          <p:nvPr/>
        </p:nvGrpSpPr>
        <p:grpSpPr>
          <a:xfrm>
            <a:off x="3326528" y="892606"/>
            <a:ext cx="6989047" cy="3580956"/>
            <a:chOff x="3326528" y="892606"/>
            <a:chExt cx="6989047" cy="3580956"/>
          </a:xfrm>
        </p:grpSpPr>
        <p:grpSp>
          <p:nvGrpSpPr>
            <p:cNvPr id="19" name="Group 18">
              <a:extLst>
                <a:ext uri="{FF2B5EF4-FFF2-40B4-BE49-F238E27FC236}">
                  <a16:creationId xmlns:a16="http://schemas.microsoft.com/office/drawing/2014/main" id="{248D9CF6-2806-5C33-E96A-6C3090482DED}"/>
                </a:ext>
              </a:extLst>
            </p:cNvPr>
            <p:cNvGrpSpPr/>
            <p:nvPr/>
          </p:nvGrpSpPr>
          <p:grpSpPr>
            <a:xfrm>
              <a:off x="3326528" y="1358966"/>
              <a:ext cx="6989047" cy="3114596"/>
              <a:chOff x="-1347467" y="1113393"/>
              <a:chExt cx="10655579" cy="4865491"/>
            </a:xfrm>
          </p:grpSpPr>
          <p:sp>
            <p:nvSpPr>
              <p:cNvPr id="20" name="Rectangle 19">
                <a:extLst>
                  <a:ext uri="{FF2B5EF4-FFF2-40B4-BE49-F238E27FC236}">
                    <a16:creationId xmlns:a16="http://schemas.microsoft.com/office/drawing/2014/main" id="{8A2A8806-3B3F-5DDF-CDAB-F4BE11058AA3}"/>
                  </a:ext>
                </a:extLst>
              </p:cNvPr>
              <p:cNvSpPr/>
              <p:nvPr/>
            </p:nvSpPr>
            <p:spPr>
              <a:xfrm>
                <a:off x="1188863" y="1113393"/>
                <a:ext cx="6080760" cy="428853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1" name="TextBox 20">
                <a:extLst>
                  <a:ext uri="{FF2B5EF4-FFF2-40B4-BE49-F238E27FC236}">
                    <a16:creationId xmlns:a16="http://schemas.microsoft.com/office/drawing/2014/main" id="{22484FAF-E1F7-B08A-E359-7940CAAC5287}"/>
                  </a:ext>
                </a:extLst>
              </p:cNvPr>
              <p:cNvSpPr txBox="1"/>
              <p:nvPr/>
            </p:nvSpPr>
            <p:spPr>
              <a:xfrm>
                <a:off x="3813191" y="5401929"/>
                <a:ext cx="1102713" cy="576955"/>
              </a:xfrm>
              <a:prstGeom prst="rect">
                <a:avLst/>
              </a:prstGeom>
              <a:noFill/>
            </p:spPr>
            <p:txBody>
              <a:bodyPr wrap="none" rtlCol="0">
                <a:spAutoFit/>
              </a:bodyPr>
              <a:lstStyle/>
              <a:p>
                <a:r>
                  <a:rPr lang="en-US" sz="1800"/>
                  <a:t>Time</a:t>
                </a:r>
              </a:p>
            </p:txBody>
          </p:sp>
          <p:sp>
            <p:nvSpPr>
              <p:cNvPr id="22" name="TextBox 21">
                <a:extLst>
                  <a:ext uri="{FF2B5EF4-FFF2-40B4-BE49-F238E27FC236}">
                    <a16:creationId xmlns:a16="http://schemas.microsoft.com/office/drawing/2014/main" id="{CE864740-A40B-0D81-EF18-2C91E3FB49EE}"/>
                  </a:ext>
                </a:extLst>
              </p:cNvPr>
              <p:cNvSpPr txBox="1"/>
              <p:nvPr/>
            </p:nvSpPr>
            <p:spPr>
              <a:xfrm rot="16200000">
                <a:off x="-1246139" y="2916681"/>
                <a:ext cx="4054709" cy="563088"/>
              </a:xfrm>
              <a:prstGeom prst="rect">
                <a:avLst/>
              </a:prstGeom>
              <a:noFill/>
            </p:spPr>
            <p:txBody>
              <a:bodyPr wrap="none" rtlCol="0">
                <a:spAutoFit/>
              </a:bodyPr>
              <a:lstStyle/>
              <a:p>
                <a:r>
                  <a:rPr lang="en-US" sz="1800" dirty="0"/>
                  <a:t>Phytoplankton Biomass</a:t>
                </a:r>
              </a:p>
            </p:txBody>
          </p:sp>
          <p:sp>
            <p:nvSpPr>
              <p:cNvPr id="23" name="Arc 22">
                <a:extLst>
                  <a:ext uri="{FF2B5EF4-FFF2-40B4-BE49-F238E27FC236}">
                    <a16:creationId xmlns:a16="http://schemas.microsoft.com/office/drawing/2014/main" id="{4263F7BF-5480-803A-0D17-35C90F074D44}"/>
                  </a:ext>
                </a:extLst>
              </p:cNvPr>
              <p:cNvSpPr/>
              <p:nvPr/>
            </p:nvSpPr>
            <p:spPr>
              <a:xfrm>
                <a:off x="3004579" y="2000361"/>
                <a:ext cx="2907792" cy="3539990"/>
              </a:xfrm>
              <a:prstGeom prst="arc">
                <a:avLst>
                  <a:gd name="adj1" fmla="val 16200000"/>
                  <a:gd name="adj2" fmla="val 20750213"/>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24" name="Arc 23">
                <a:extLst>
                  <a:ext uri="{FF2B5EF4-FFF2-40B4-BE49-F238E27FC236}">
                    <a16:creationId xmlns:a16="http://schemas.microsoft.com/office/drawing/2014/main" id="{F000BD3A-C05B-5D32-1F8F-92548AC73C0C}"/>
                  </a:ext>
                </a:extLst>
              </p:cNvPr>
              <p:cNvSpPr/>
              <p:nvPr/>
            </p:nvSpPr>
            <p:spPr>
              <a:xfrm rot="5400000">
                <a:off x="-755070" y="1201358"/>
                <a:ext cx="3195813" cy="4380607"/>
              </a:xfrm>
              <a:prstGeom prst="arc">
                <a:avLst>
                  <a:gd name="adj1" fmla="val 16200000"/>
                  <a:gd name="adj2" fmla="val 20750213"/>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highlight>
                    <a:srgbClr val="000000"/>
                  </a:highlight>
                </a:endParaRPr>
              </a:p>
            </p:txBody>
          </p:sp>
          <p:sp>
            <p:nvSpPr>
              <p:cNvPr id="25" name="Arc 24">
                <a:extLst>
                  <a:ext uri="{FF2B5EF4-FFF2-40B4-BE49-F238E27FC236}">
                    <a16:creationId xmlns:a16="http://schemas.microsoft.com/office/drawing/2014/main" id="{AB5DFE2B-8FC8-053C-25C1-F1F27DFBCF52}"/>
                  </a:ext>
                </a:extLst>
              </p:cNvPr>
              <p:cNvSpPr/>
              <p:nvPr/>
            </p:nvSpPr>
            <p:spPr>
              <a:xfrm flipH="1">
                <a:off x="2995434" y="2000743"/>
                <a:ext cx="2907792" cy="3539990"/>
              </a:xfrm>
              <a:prstGeom prst="arc">
                <a:avLst>
                  <a:gd name="adj1" fmla="val 16200000"/>
                  <a:gd name="adj2" fmla="val 20750213"/>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highlight>
                    <a:srgbClr val="000000"/>
                  </a:highlight>
                </a:endParaRPr>
              </a:p>
            </p:txBody>
          </p:sp>
          <p:sp>
            <p:nvSpPr>
              <p:cNvPr id="26" name="Arc 25">
                <a:extLst>
                  <a:ext uri="{FF2B5EF4-FFF2-40B4-BE49-F238E27FC236}">
                    <a16:creationId xmlns:a16="http://schemas.microsoft.com/office/drawing/2014/main" id="{241CD640-A26C-5E39-E2CB-CA41C5D8CDEB}"/>
                  </a:ext>
                </a:extLst>
              </p:cNvPr>
              <p:cNvSpPr/>
              <p:nvPr/>
            </p:nvSpPr>
            <p:spPr>
              <a:xfrm rot="16200000" flipH="1">
                <a:off x="5992982" y="1691229"/>
                <a:ext cx="3195813" cy="3434446"/>
              </a:xfrm>
              <a:prstGeom prst="arc">
                <a:avLst>
                  <a:gd name="adj1" fmla="val 16200000"/>
                  <a:gd name="adj2" fmla="val 20750213"/>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highlight>
                    <a:srgbClr val="000000"/>
                  </a:highlight>
                </a:endParaRPr>
              </a:p>
            </p:txBody>
          </p:sp>
          <p:sp>
            <p:nvSpPr>
              <p:cNvPr id="27" name="TextBox 26">
                <a:extLst>
                  <a:ext uri="{FF2B5EF4-FFF2-40B4-BE49-F238E27FC236}">
                    <a16:creationId xmlns:a16="http://schemas.microsoft.com/office/drawing/2014/main" id="{DBA795FC-1155-83A5-BD35-20B18C10B76C}"/>
                  </a:ext>
                </a:extLst>
              </p:cNvPr>
              <p:cNvSpPr txBox="1"/>
              <p:nvPr/>
            </p:nvSpPr>
            <p:spPr>
              <a:xfrm>
                <a:off x="1194182" y="3586787"/>
                <a:ext cx="1579285" cy="865432"/>
              </a:xfrm>
              <a:prstGeom prst="rect">
                <a:avLst/>
              </a:prstGeom>
              <a:noFill/>
            </p:spPr>
            <p:txBody>
              <a:bodyPr wrap="none" rtlCol="0">
                <a:spAutoFit/>
              </a:bodyPr>
              <a:lstStyle/>
              <a:p>
                <a:pPr algn="ctr"/>
                <a:r>
                  <a:rPr lang="en-US" sz="1000"/>
                  <a:t>Heavy Sea Ice</a:t>
                </a:r>
              </a:p>
              <a:p>
                <a:pPr algn="ctr"/>
                <a:r>
                  <a:rPr lang="en-US" sz="1000"/>
                  <a:t>Short Growing </a:t>
                </a:r>
              </a:p>
              <a:p>
                <a:pPr algn="ctr"/>
                <a:r>
                  <a:rPr lang="en-US" sz="1000"/>
                  <a:t>Season</a:t>
                </a:r>
              </a:p>
            </p:txBody>
          </p:sp>
          <p:sp>
            <p:nvSpPr>
              <p:cNvPr id="28" name="TextBox 27">
                <a:extLst>
                  <a:ext uri="{FF2B5EF4-FFF2-40B4-BE49-F238E27FC236}">
                    <a16:creationId xmlns:a16="http://schemas.microsoft.com/office/drawing/2014/main" id="{C99DA84B-2C98-4D30-0BA3-E2E999D2996B}"/>
                  </a:ext>
                </a:extLst>
              </p:cNvPr>
              <p:cNvSpPr txBox="1"/>
              <p:nvPr/>
            </p:nvSpPr>
            <p:spPr>
              <a:xfrm>
                <a:off x="5998841" y="3586788"/>
                <a:ext cx="1290899" cy="865432"/>
              </a:xfrm>
              <a:prstGeom prst="rect">
                <a:avLst/>
              </a:prstGeom>
              <a:noFill/>
            </p:spPr>
            <p:txBody>
              <a:bodyPr wrap="none" rtlCol="0">
                <a:spAutoFit/>
              </a:bodyPr>
              <a:lstStyle/>
              <a:p>
                <a:pPr algn="ctr"/>
                <a:r>
                  <a:rPr lang="en-US" sz="1000" dirty="0"/>
                  <a:t>No Sea Ice</a:t>
                </a:r>
              </a:p>
              <a:p>
                <a:pPr algn="ctr"/>
                <a:r>
                  <a:rPr lang="en-US" sz="1000" dirty="0"/>
                  <a:t>Deep Wind</a:t>
                </a:r>
              </a:p>
              <a:p>
                <a:pPr algn="ctr"/>
                <a:r>
                  <a:rPr lang="en-US" sz="1000" dirty="0"/>
                  <a:t>Mixing</a:t>
                </a:r>
              </a:p>
            </p:txBody>
          </p:sp>
          <p:sp>
            <p:nvSpPr>
              <p:cNvPr id="29" name="TextBox 28">
                <a:extLst>
                  <a:ext uri="{FF2B5EF4-FFF2-40B4-BE49-F238E27FC236}">
                    <a16:creationId xmlns:a16="http://schemas.microsoft.com/office/drawing/2014/main" id="{97F9B809-A686-6E0E-12BE-ED7F2998D32B}"/>
                  </a:ext>
                </a:extLst>
              </p:cNvPr>
              <p:cNvSpPr txBox="1"/>
              <p:nvPr/>
            </p:nvSpPr>
            <p:spPr>
              <a:xfrm>
                <a:off x="3316323" y="1612406"/>
                <a:ext cx="1904331" cy="384636"/>
              </a:xfrm>
              <a:prstGeom prst="rect">
                <a:avLst/>
              </a:prstGeom>
              <a:noFill/>
            </p:spPr>
            <p:txBody>
              <a:bodyPr wrap="none" rtlCol="0">
                <a:spAutoFit/>
              </a:bodyPr>
              <a:lstStyle/>
              <a:p>
                <a:pPr algn="ctr"/>
                <a:r>
                  <a:rPr lang="en-US" sz="1000"/>
                  <a:t>Transitional Period</a:t>
                </a:r>
              </a:p>
            </p:txBody>
          </p:sp>
        </p:grpSp>
        <p:sp>
          <p:nvSpPr>
            <p:cNvPr id="30" name="TextBox 29">
              <a:extLst>
                <a:ext uri="{FF2B5EF4-FFF2-40B4-BE49-F238E27FC236}">
                  <a16:creationId xmlns:a16="http://schemas.microsoft.com/office/drawing/2014/main" id="{146DA8CA-43FF-E6F1-0935-4A2DACC2F9AD}"/>
                </a:ext>
              </a:extLst>
            </p:cNvPr>
            <p:cNvSpPr txBox="1"/>
            <p:nvPr/>
          </p:nvSpPr>
          <p:spPr>
            <a:xfrm>
              <a:off x="6001517" y="892606"/>
              <a:ext cx="1965603" cy="400110"/>
            </a:xfrm>
            <a:prstGeom prst="rect">
              <a:avLst/>
            </a:prstGeom>
            <a:noFill/>
          </p:spPr>
          <p:txBody>
            <a:bodyPr wrap="none" rtlCol="0">
              <a:spAutoFit/>
            </a:bodyPr>
            <a:lstStyle/>
            <a:p>
              <a:r>
                <a:rPr lang="en-US" sz="2000" b="1" i="1" dirty="0"/>
                <a:t>The Prediction</a:t>
              </a:r>
            </a:p>
          </p:txBody>
        </p:sp>
      </p:grpSp>
    </p:spTree>
    <p:extLst>
      <p:ext uri="{BB962C8B-B14F-4D97-AF65-F5344CB8AC3E}">
        <p14:creationId xmlns:p14="http://schemas.microsoft.com/office/powerpoint/2010/main" val="4080614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dissolve">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C160E1-0B3E-E80B-64B6-44856D4D8BCA}"/>
              </a:ext>
            </a:extLst>
          </p:cNvPr>
          <p:cNvSpPr/>
          <p:nvPr/>
        </p:nvSpPr>
        <p:spPr>
          <a:xfrm>
            <a:off x="0" y="4389120"/>
            <a:ext cx="2536466" cy="6520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C822BC3B-8959-7B86-8EB8-E602DA7C7783}"/>
              </a:ext>
            </a:extLst>
          </p:cNvPr>
          <p:cNvGrpSpPr/>
          <p:nvPr/>
        </p:nvGrpSpPr>
        <p:grpSpPr>
          <a:xfrm>
            <a:off x="349057" y="545182"/>
            <a:ext cx="4374818" cy="2227980"/>
            <a:chOff x="3326528" y="892605"/>
            <a:chExt cx="6989047" cy="3638906"/>
          </a:xfrm>
        </p:grpSpPr>
        <p:grpSp>
          <p:nvGrpSpPr>
            <p:cNvPr id="10" name="Group 9">
              <a:extLst>
                <a:ext uri="{FF2B5EF4-FFF2-40B4-BE49-F238E27FC236}">
                  <a16:creationId xmlns:a16="http://schemas.microsoft.com/office/drawing/2014/main" id="{BB1C8A71-F1EC-8408-CB1A-E8A41F695F5F}"/>
                </a:ext>
              </a:extLst>
            </p:cNvPr>
            <p:cNvGrpSpPr/>
            <p:nvPr/>
          </p:nvGrpSpPr>
          <p:grpSpPr>
            <a:xfrm>
              <a:off x="3326528" y="1358967"/>
              <a:ext cx="6989047" cy="3172544"/>
              <a:chOff x="-1347467" y="1113393"/>
              <a:chExt cx="10655579" cy="4956016"/>
            </a:xfrm>
          </p:grpSpPr>
          <p:sp>
            <p:nvSpPr>
              <p:cNvPr id="12" name="Rectangle 11">
                <a:extLst>
                  <a:ext uri="{FF2B5EF4-FFF2-40B4-BE49-F238E27FC236}">
                    <a16:creationId xmlns:a16="http://schemas.microsoft.com/office/drawing/2014/main" id="{BF27468A-A8CD-8837-54F8-616FE3CCCD0C}"/>
                  </a:ext>
                </a:extLst>
              </p:cNvPr>
              <p:cNvSpPr/>
              <p:nvPr/>
            </p:nvSpPr>
            <p:spPr>
              <a:xfrm>
                <a:off x="1188863" y="1113393"/>
                <a:ext cx="6080760" cy="428853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3" name="TextBox 12">
                <a:extLst>
                  <a:ext uri="{FF2B5EF4-FFF2-40B4-BE49-F238E27FC236}">
                    <a16:creationId xmlns:a16="http://schemas.microsoft.com/office/drawing/2014/main" id="{C2077CBB-FA13-9DF6-244E-7690F7173A15}"/>
                  </a:ext>
                </a:extLst>
              </p:cNvPr>
              <p:cNvSpPr txBox="1"/>
              <p:nvPr/>
            </p:nvSpPr>
            <p:spPr>
              <a:xfrm>
                <a:off x="3813191" y="5401928"/>
                <a:ext cx="1581776" cy="667481"/>
              </a:xfrm>
              <a:prstGeom prst="rect">
                <a:avLst/>
              </a:prstGeom>
              <a:noFill/>
            </p:spPr>
            <p:txBody>
              <a:bodyPr wrap="none" rtlCol="0">
                <a:spAutoFit/>
              </a:bodyPr>
              <a:lstStyle/>
              <a:p>
                <a:r>
                  <a:rPr lang="en-US" sz="1050"/>
                  <a:t>Time</a:t>
                </a:r>
              </a:p>
            </p:txBody>
          </p:sp>
          <p:sp>
            <p:nvSpPr>
              <p:cNvPr id="14" name="TextBox 13">
                <a:extLst>
                  <a:ext uri="{FF2B5EF4-FFF2-40B4-BE49-F238E27FC236}">
                    <a16:creationId xmlns:a16="http://schemas.microsoft.com/office/drawing/2014/main" id="{14602494-CCBD-36F5-5378-C8DC3736D544}"/>
                  </a:ext>
                </a:extLst>
              </p:cNvPr>
              <p:cNvSpPr txBox="1"/>
              <p:nvPr/>
            </p:nvSpPr>
            <p:spPr>
              <a:xfrm rot="16200000">
                <a:off x="-1253951" y="2795665"/>
                <a:ext cx="4070328" cy="805120"/>
              </a:xfrm>
              <a:prstGeom prst="rect">
                <a:avLst/>
              </a:prstGeom>
              <a:noFill/>
            </p:spPr>
            <p:txBody>
              <a:bodyPr wrap="none" rtlCol="0">
                <a:spAutoFit/>
              </a:bodyPr>
              <a:lstStyle/>
              <a:p>
                <a:r>
                  <a:rPr lang="en-US" sz="1050" dirty="0"/>
                  <a:t>Phytoplankton Biomass</a:t>
                </a:r>
              </a:p>
            </p:txBody>
          </p:sp>
          <p:sp>
            <p:nvSpPr>
              <p:cNvPr id="15" name="Arc 14">
                <a:extLst>
                  <a:ext uri="{FF2B5EF4-FFF2-40B4-BE49-F238E27FC236}">
                    <a16:creationId xmlns:a16="http://schemas.microsoft.com/office/drawing/2014/main" id="{2E28F0DA-092A-0E37-9EF9-CC74F68CEF3E}"/>
                  </a:ext>
                </a:extLst>
              </p:cNvPr>
              <p:cNvSpPr/>
              <p:nvPr/>
            </p:nvSpPr>
            <p:spPr>
              <a:xfrm>
                <a:off x="3004579" y="2000361"/>
                <a:ext cx="2907792" cy="3539990"/>
              </a:xfrm>
              <a:prstGeom prst="arc">
                <a:avLst>
                  <a:gd name="adj1" fmla="val 16200000"/>
                  <a:gd name="adj2" fmla="val 20750213"/>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500"/>
              </a:p>
            </p:txBody>
          </p:sp>
          <p:sp>
            <p:nvSpPr>
              <p:cNvPr id="16" name="Arc 15">
                <a:extLst>
                  <a:ext uri="{FF2B5EF4-FFF2-40B4-BE49-F238E27FC236}">
                    <a16:creationId xmlns:a16="http://schemas.microsoft.com/office/drawing/2014/main" id="{DDD81DB4-C2DB-2CDA-328F-4FAABC3B7FF1}"/>
                  </a:ext>
                </a:extLst>
              </p:cNvPr>
              <p:cNvSpPr/>
              <p:nvPr/>
            </p:nvSpPr>
            <p:spPr>
              <a:xfrm rot="5400000">
                <a:off x="-755070" y="1201358"/>
                <a:ext cx="3195813" cy="4380607"/>
              </a:xfrm>
              <a:prstGeom prst="arc">
                <a:avLst>
                  <a:gd name="adj1" fmla="val 16200000"/>
                  <a:gd name="adj2" fmla="val 20750213"/>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500">
                  <a:highlight>
                    <a:srgbClr val="000000"/>
                  </a:highlight>
                </a:endParaRPr>
              </a:p>
            </p:txBody>
          </p:sp>
          <p:sp>
            <p:nvSpPr>
              <p:cNvPr id="17" name="Arc 16">
                <a:extLst>
                  <a:ext uri="{FF2B5EF4-FFF2-40B4-BE49-F238E27FC236}">
                    <a16:creationId xmlns:a16="http://schemas.microsoft.com/office/drawing/2014/main" id="{425BD140-E057-1845-C5A2-CD8EE29F40D3}"/>
                  </a:ext>
                </a:extLst>
              </p:cNvPr>
              <p:cNvSpPr/>
              <p:nvPr/>
            </p:nvSpPr>
            <p:spPr>
              <a:xfrm flipH="1">
                <a:off x="2995434" y="2000743"/>
                <a:ext cx="2907792" cy="3539990"/>
              </a:xfrm>
              <a:prstGeom prst="arc">
                <a:avLst>
                  <a:gd name="adj1" fmla="val 16200000"/>
                  <a:gd name="adj2" fmla="val 20750213"/>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500">
                  <a:highlight>
                    <a:srgbClr val="000000"/>
                  </a:highlight>
                </a:endParaRPr>
              </a:p>
            </p:txBody>
          </p:sp>
          <p:sp>
            <p:nvSpPr>
              <p:cNvPr id="18" name="Arc 17">
                <a:extLst>
                  <a:ext uri="{FF2B5EF4-FFF2-40B4-BE49-F238E27FC236}">
                    <a16:creationId xmlns:a16="http://schemas.microsoft.com/office/drawing/2014/main" id="{41D7D19C-E800-BAF3-FE4E-1CF7BD874336}"/>
                  </a:ext>
                </a:extLst>
              </p:cNvPr>
              <p:cNvSpPr/>
              <p:nvPr/>
            </p:nvSpPr>
            <p:spPr>
              <a:xfrm rot="16200000" flipH="1">
                <a:off x="5992982" y="1691229"/>
                <a:ext cx="3195813" cy="3434446"/>
              </a:xfrm>
              <a:prstGeom prst="arc">
                <a:avLst>
                  <a:gd name="adj1" fmla="val 16200000"/>
                  <a:gd name="adj2" fmla="val 20750213"/>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500">
                  <a:highlight>
                    <a:srgbClr val="000000"/>
                  </a:highlight>
                </a:endParaRPr>
              </a:p>
            </p:txBody>
          </p:sp>
          <p:sp>
            <p:nvSpPr>
              <p:cNvPr id="19" name="TextBox 18">
                <a:extLst>
                  <a:ext uri="{FF2B5EF4-FFF2-40B4-BE49-F238E27FC236}">
                    <a16:creationId xmlns:a16="http://schemas.microsoft.com/office/drawing/2014/main" id="{64122951-4A2B-D13F-CB79-BA80B8160015}"/>
                  </a:ext>
                </a:extLst>
              </p:cNvPr>
              <p:cNvSpPr txBox="1"/>
              <p:nvPr/>
            </p:nvSpPr>
            <p:spPr>
              <a:xfrm>
                <a:off x="1017576" y="3586788"/>
                <a:ext cx="1932490" cy="824535"/>
              </a:xfrm>
              <a:prstGeom prst="rect">
                <a:avLst/>
              </a:prstGeom>
              <a:noFill/>
            </p:spPr>
            <p:txBody>
              <a:bodyPr wrap="none" rtlCol="0">
                <a:spAutoFit/>
              </a:bodyPr>
              <a:lstStyle/>
              <a:p>
                <a:pPr algn="ctr"/>
                <a:r>
                  <a:rPr lang="en-US" sz="500"/>
                  <a:t>Heavy Sea Ice</a:t>
                </a:r>
              </a:p>
              <a:p>
                <a:pPr algn="ctr"/>
                <a:r>
                  <a:rPr lang="en-US" sz="500"/>
                  <a:t>Short Growing </a:t>
                </a:r>
              </a:p>
              <a:p>
                <a:pPr algn="ctr"/>
                <a:r>
                  <a:rPr lang="en-US" sz="500"/>
                  <a:t>Season</a:t>
                </a:r>
              </a:p>
            </p:txBody>
          </p:sp>
          <p:sp>
            <p:nvSpPr>
              <p:cNvPr id="20" name="TextBox 19">
                <a:extLst>
                  <a:ext uri="{FF2B5EF4-FFF2-40B4-BE49-F238E27FC236}">
                    <a16:creationId xmlns:a16="http://schemas.microsoft.com/office/drawing/2014/main" id="{9164866B-E043-712D-FB65-CE1001E431E6}"/>
                  </a:ext>
                </a:extLst>
              </p:cNvPr>
              <p:cNvSpPr txBox="1"/>
              <p:nvPr/>
            </p:nvSpPr>
            <p:spPr>
              <a:xfrm>
                <a:off x="5850860" y="3586788"/>
                <a:ext cx="1586859" cy="824535"/>
              </a:xfrm>
              <a:prstGeom prst="rect">
                <a:avLst/>
              </a:prstGeom>
              <a:noFill/>
            </p:spPr>
            <p:txBody>
              <a:bodyPr wrap="none" rtlCol="0">
                <a:spAutoFit/>
              </a:bodyPr>
              <a:lstStyle/>
              <a:p>
                <a:pPr algn="ctr"/>
                <a:r>
                  <a:rPr lang="en-US" sz="500" dirty="0"/>
                  <a:t>No Sea Ice</a:t>
                </a:r>
              </a:p>
              <a:p>
                <a:pPr algn="ctr"/>
                <a:r>
                  <a:rPr lang="en-US" sz="500" dirty="0"/>
                  <a:t>Deep Wind</a:t>
                </a:r>
              </a:p>
              <a:p>
                <a:pPr algn="ctr"/>
                <a:r>
                  <a:rPr lang="en-US" sz="500" dirty="0"/>
                  <a:t>Mixing</a:t>
                </a:r>
              </a:p>
            </p:txBody>
          </p:sp>
          <p:sp>
            <p:nvSpPr>
              <p:cNvPr id="21" name="TextBox 20">
                <a:extLst>
                  <a:ext uri="{FF2B5EF4-FFF2-40B4-BE49-F238E27FC236}">
                    <a16:creationId xmlns:a16="http://schemas.microsoft.com/office/drawing/2014/main" id="{4B21947E-1E54-EC3F-9F79-93D6A87A3A96}"/>
                  </a:ext>
                </a:extLst>
              </p:cNvPr>
              <p:cNvSpPr txBox="1"/>
              <p:nvPr/>
            </p:nvSpPr>
            <p:spPr>
              <a:xfrm>
                <a:off x="3134510" y="1612405"/>
                <a:ext cx="2267956" cy="431899"/>
              </a:xfrm>
              <a:prstGeom prst="rect">
                <a:avLst/>
              </a:prstGeom>
              <a:noFill/>
            </p:spPr>
            <p:txBody>
              <a:bodyPr wrap="none" rtlCol="0">
                <a:spAutoFit/>
              </a:bodyPr>
              <a:lstStyle/>
              <a:p>
                <a:pPr algn="ctr"/>
                <a:r>
                  <a:rPr lang="en-US" sz="500"/>
                  <a:t>Transitional Period</a:t>
                </a:r>
              </a:p>
            </p:txBody>
          </p:sp>
        </p:grpSp>
        <p:sp>
          <p:nvSpPr>
            <p:cNvPr id="11" name="TextBox 10">
              <a:extLst>
                <a:ext uri="{FF2B5EF4-FFF2-40B4-BE49-F238E27FC236}">
                  <a16:creationId xmlns:a16="http://schemas.microsoft.com/office/drawing/2014/main" id="{3160157D-7430-9836-3902-46FE2DEF5EFB}"/>
                </a:ext>
              </a:extLst>
            </p:cNvPr>
            <p:cNvSpPr txBox="1"/>
            <p:nvPr/>
          </p:nvSpPr>
          <p:spPr>
            <a:xfrm>
              <a:off x="6001518" y="892605"/>
              <a:ext cx="2421042" cy="427281"/>
            </a:xfrm>
            <a:prstGeom prst="rect">
              <a:avLst/>
            </a:prstGeom>
            <a:noFill/>
          </p:spPr>
          <p:txBody>
            <a:bodyPr wrap="none" rtlCol="0">
              <a:spAutoFit/>
            </a:bodyPr>
            <a:lstStyle/>
            <a:p>
              <a:r>
                <a:rPr lang="en-US" sz="1100" b="1" i="1" dirty="0"/>
                <a:t>The Prediction</a:t>
              </a:r>
            </a:p>
          </p:txBody>
        </p:sp>
      </p:grpSp>
      <p:grpSp>
        <p:nvGrpSpPr>
          <p:cNvPr id="33" name="Group 32">
            <a:extLst>
              <a:ext uri="{FF2B5EF4-FFF2-40B4-BE49-F238E27FC236}">
                <a16:creationId xmlns:a16="http://schemas.microsoft.com/office/drawing/2014/main" id="{D83B0AC1-4DA7-472D-9A01-7C6F4B8820D7}"/>
              </a:ext>
            </a:extLst>
          </p:cNvPr>
          <p:cNvGrpSpPr/>
          <p:nvPr/>
        </p:nvGrpSpPr>
        <p:grpSpPr>
          <a:xfrm>
            <a:off x="1856922" y="545182"/>
            <a:ext cx="6538284" cy="4598318"/>
            <a:chOff x="1380420" y="207765"/>
            <a:chExt cx="6538284" cy="4598318"/>
          </a:xfrm>
        </p:grpSpPr>
        <p:grpSp>
          <p:nvGrpSpPr>
            <p:cNvPr id="7" name="Group 6">
              <a:extLst>
                <a:ext uri="{FF2B5EF4-FFF2-40B4-BE49-F238E27FC236}">
                  <a16:creationId xmlns:a16="http://schemas.microsoft.com/office/drawing/2014/main" id="{FDC0D4C1-9FEF-B2CA-0D2B-6F6C005ACBD0}"/>
                </a:ext>
              </a:extLst>
            </p:cNvPr>
            <p:cNvGrpSpPr>
              <a:grpSpLocks noChangeAspect="1"/>
            </p:cNvGrpSpPr>
            <p:nvPr/>
          </p:nvGrpSpPr>
          <p:grpSpPr>
            <a:xfrm>
              <a:off x="4152155" y="207765"/>
              <a:ext cx="3766549" cy="4598318"/>
              <a:chOff x="-13919" y="938494"/>
              <a:chExt cx="4785490" cy="5842272"/>
            </a:xfrm>
          </p:grpSpPr>
          <p:pic>
            <p:nvPicPr>
              <p:cNvPr id="3" name="Picture 2">
                <a:extLst>
                  <a:ext uri="{FF2B5EF4-FFF2-40B4-BE49-F238E27FC236}">
                    <a16:creationId xmlns:a16="http://schemas.microsoft.com/office/drawing/2014/main" id="{6F8605CD-7519-967B-CDDB-3D5B14B09EAD}"/>
                  </a:ext>
                </a:extLst>
              </p:cNvPr>
              <p:cNvPicPr>
                <a:picLocks noChangeAspect="1"/>
              </p:cNvPicPr>
              <p:nvPr/>
            </p:nvPicPr>
            <p:blipFill>
              <a:blip r:embed="rId2"/>
              <a:stretch>
                <a:fillRect/>
              </a:stretch>
            </p:blipFill>
            <p:spPr>
              <a:xfrm>
                <a:off x="719138" y="938494"/>
                <a:ext cx="4052433" cy="5842272"/>
              </a:xfrm>
              <a:prstGeom prst="rect">
                <a:avLst/>
              </a:prstGeom>
            </p:spPr>
          </p:pic>
          <p:sp>
            <p:nvSpPr>
              <p:cNvPr id="4" name="TextBox 3">
                <a:extLst>
                  <a:ext uri="{FF2B5EF4-FFF2-40B4-BE49-F238E27FC236}">
                    <a16:creationId xmlns:a16="http://schemas.microsoft.com/office/drawing/2014/main" id="{985D6414-7AF9-43B8-8A20-4D224E3C9E4B}"/>
                  </a:ext>
                </a:extLst>
              </p:cNvPr>
              <p:cNvSpPr txBox="1"/>
              <p:nvPr/>
            </p:nvSpPr>
            <p:spPr>
              <a:xfrm>
                <a:off x="-13919" y="1457327"/>
                <a:ext cx="1518439" cy="665414"/>
              </a:xfrm>
              <a:prstGeom prst="rect">
                <a:avLst/>
              </a:prstGeom>
              <a:solidFill>
                <a:schemeClr val="bg1"/>
              </a:solidFill>
            </p:spPr>
            <p:txBody>
              <a:bodyPr wrap="none" rtlCol="0">
                <a:spAutoFit/>
              </a:bodyPr>
              <a:lstStyle/>
              <a:p>
                <a:pPr algn="ctr"/>
                <a:r>
                  <a:rPr lang="en-US" sz="1200"/>
                  <a:t>Upper Mixed</a:t>
                </a:r>
              </a:p>
              <a:p>
                <a:pPr algn="ctr"/>
                <a:r>
                  <a:rPr lang="en-US" sz="1200"/>
                  <a:t>Layer</a:t>
                </a:r>
              </a:p>
            </p:txBody>
          </p:sp>
          <p:sp>
            <p:nvSpPr>
              <p:cNvPr id="5" name="TextBox 4">
                <a:extLst>
                  <a:ext uri="{FF2B5EF4-FFF2-40B4-BE49-F238E27FC236}">
                    <a16:creationId xmlns:a16="http://schemas.microsoft.com/office/drawing/2014/main" id="{942CFC2C-5BDF-9171-1C79-DBE20725A14D}"/>
                  </a:ext>
                </a:extLst>
              </p:cNvPr>
              <p:cNvSpPr txBox="1"/>
              <p:nvPr/>
            </p:nvSpPr>
            <p:spPr>
              <a:xfrm>
                <a:off x="621301" y="3367096"/>
                <a:ext cx="781399" cy="931580"/>
              </a:xfrm>
              <a:prstGeom prst="rect">
                <a:avLst/>
              </a:prstGeom>
              <a:solidFill>
                <a:schemeClr val="bg1"/>
              </a:solidFill>
            </p:spPr>
            <p:txBody>
              <a:bodyPr wrap="none" rtlCol="0">
                <a:spAutoFit/>
              </a:bodyPr>
              <a:lstStyle/>
              <a:p>
                <a:pPr algn="ctr"/>
                <a:r>
                  <a:rPr lang="en-US" sz="1200" err="1"/>
                  <a:t>Chl</a:t>
                </a:r>
                <a:r>
                  <a:rPr lang="en-US" sz="1200"/>
                  <a:t> </a:t>
                </a:r>
                <a:r>
                  <a:rPr lang="en-US" sz="1200" u="sng"/>
                  <a:t>a</a:t>
                </a:r>
              </a:p>
              <a:p>
                <a:pPr algn="ctr"/>
                <a:endParaRPr lang="en-US" sz="1200" u="sng"/>
              </a:p>
              <a:p>
                <a:pPr algn="ctr"/>
                <a:endParaRPr lang="en-US" sz="1200" u="sng"/>
              </a:p>
            </p:txBody>
          </p:sp>
          <p:sp>
            <p:nvSpPr>
              <p:cNvPr id="6" name="TextBox 5">
                <a:extLst>
                  <a:ext uri="{FF2B5EF4-FFF2-40B4-BE49-F238E27FC236}">
                    <a16:creationId xmlns:a16="http://schemas.microsoft.com/office/drawing/2014/main" id="{C1715328-F41C-9125-E604-0292445FF9B0}"/>
                  </a:ext>
                </a:extLst>
              </p:cNvPr>
              <p:cNvSpPr txBox="1"/>
              <p:nvPr/>
            </p:nvSpPr>
            <p:spPr>
              <a:xfrm>
                <a:off x="572386" y="5187745"/>
                <a:ext cx="804503" cy="1197746"/>
              </a:xfrm>
              <a:prstGeom prst="rect">
                <a:avLst/>
              </a:prstGeom>
              <a:solidFill>
                <a:schemeClr val="bg1"/>
              </a:solidFill>
            </p:spPr>
            <p:txBody>
              <a:bodyPr wrap="none" rtlCol="0">
                <a:spAutoFit/>
              </a:bodyPr>
              <a:lstStyle/>
              <a:p>
                <a:pPr algn="ctr"/>
                <a:r>
                  <a:rPr lang="en-US" sz="1200"/>
                  <a:t>Delta</a:t>
                </a:r>
              </a:p>
              <a:p>
                <a:pPr algn="ctr"/>
                <a:r>
                  <a:rPr lang="en-US" sz="1200"/>
                  <a:t>pCO</a:t>
                </a:r>
                <a:r>
                  <a:rPr lang="en-US" sz="1200" baseline="-25000"/>
                  <a:t>2</a:t>
                </a:r>
              </a:p>
              <a:p>
                <a:pPr algn="ctr"/>
                <a:endParaRPr lang="en-US" sz="1200" u="sng"/>
              </a:p>
              <a:p>
                <a:pPr algn="ctr"/>
                <a:endParaRPr lang="en-US" sz="1200" u="sng"/>
              </a:p>
            </p:txBody>
          </p:sp>
        </p:grpSp>
        <p:cxnSp>
          <p:nvCxnSpPr>
            <p:cNvPr id="23" name="Straight Arrow Connector 22">
              <a:extLst>
                <a:ext uri="{FF2B5EF4-FFF2-40B4-BE49-F238E27FC236}">
                  <a16:creationId xmlns:a16="http://schemas.microsoft.com/office/drawing/2014/main" id="{AF5B7E12-BCD2-CB65-B258-A50E85DF679F}"/>
                </a:ext>
              </a:extLst>
            </p:cNvPr>
            <p:cNvCxnSpPr/>
            <p:nvPr/>
          </p:nvCxnSpPr>
          <p:spPr>
            <a:xfrm flipV="1">
              <a:off x="1380420" y="1072593"/>
              <a:ext cx="747423" cy="92173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6" name="Picture 25">
            <a:extLst>
              <a:ext uri="{FF2B5EF4-FFF2-40B4-BE49-F238E27FC236}">
                <a16:creationId xmlns:a16="http://schemas.microsoft.com/office/drawing/2014/main" id="{3EEBF7D3-6C94-693F-3009-450A55CBBB7C}"/>
              </a:ext>
            </a:extLst>
          </p:cNvPr>
          <p:cNvPicPr>
            <a:picLocks noChangeAspect="1"/>
          </p:cNvPicPr>
          <p:nvPr/>
        </p:nvPicPr>
        <p:blipFill>
          <a:blip r:embed="rId3"/>
          <a:stretch>
            <a:fillRect/>
          </a:stretch>
        </p:blipFill>
        <p:spPr>
          <a:xfrm>
            <a:off x="693850" y="2773787"/>
            <a:ext cx="3685232" cy="2226989"/>
          </a:xfrm>
          <a:prstGeom prst="rect">
            <a:avLst/>
          </a:prstGeom>
        </p:spPr>
      </p:pic>
      <p:cxnSp>
        <p:nvCxnSpPr>
          <p:cNvPr id="29" name="Straight Arrow Connector 28">
            <a:extLst>
              <a:ext uri="{FF2B5EF4-FFF2-40B4-BE49-F238E27FC236}">
                <a16:creationId xmlns:a16="http://schemas.microsoft.com/office/drawing/2014/main" id="{B3D25894-AC06-C710-8F1E-05D1B05BD758}"/>
              </a:ext>
            </a:extLst>
          </p:cNvPr>
          <p:cNvCxnSpPr>
            <a:cxnSpLocks/>
          </p:cNvCxnSpPr>
          <p:nvPr/>
        </p:nvCxnSpPr>
        <p:spPr>
          <a:xfrm>
            <a:off x="2023476" y="3495163"/>
            <a:ext cx="1844950"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70BA53A-CADB-3AD1-8FEB-D8D46AFAD667}"/>
              </a:ext>
            </a:extLst>
          </p:cNvPr>
          <p:cNvSpPr txBox="1"/>
          <p:nvPr/>
        </p:nvSpPr>
        <p:spPr>
          <a:xfrm>
            <a:off x="1496585" y="79233"/>
            <a:ext cx="5456943" cy="400110"/>
          </a:xfrm>
          <a:prstGeom prst="rect">
            <a:avLst/>
          </a:prstGeom>
          <a:noFill/>
        </p:spPr>
        <p:txBody>
          <a:bodyPr wrap="none" rtlCol="0">
            <a:spAutoFit/>
          </a:bodyPr>
          <a:lstStyle/>
          <a:p>
            <a:r>
              <a:rPr lang="en-US" sz="2000" b="1" dirty="0"/>
              <a:t>Response of the Phytoplankton in the WAP</a:t>
            </a:r>
          </a:p>
        </p:txBody>
      </p:sp>
      <p:sp>
        <p:nvSpPr>
          <p:cNvPr id="2" name="TextBox 1">
            <a:extLst>
              <a:ext uri="{FF2B5EF4-FFF2-40B4-BE49-F238E27FC236}">
                <a16:creationId xmlns:a16="http://schemas.microsoft.com/office/drawing/2014/main" id="{6AA88036-0059-C66A-1D31-233CED4D73A4}"/>
              </a:ext>
            </a:extLst>
          </p:cNvPr>
          <p:cNvSpPr txBox="1"/>
          <p:nvPr/>
        </p:nvSpPr>
        <p:spPr>
          <a:xfrm>
            <a:off x="7873329" y="4209381"/>
            <a:ext cx="1197764" cy="600164"/>
          </a:xfrm>
          <a:prstGeom prst="rect">
            <a:avLst/>
          </a:prstGeom>
          <a:noFill/>
        </p:spPr>
        <p:txBody>
          <a:bodyPr wrap="none" rtlCol="0">
            <a:spAutoFit/>
          </a:bodyPr>
          <a:lstStyle/>
          <a:p>
            <a:pPr algn="ctr"/>
            <a:r>
              <a:rPr lang="en-US" sz="1100" i="1" dirty="0"/>
              <a:t>Brown et al</a:t>
            </a:r>
          </a:p>
          <a:p>
            <a:pPr algn="ctr"/>
            <a:r>
              <a:rPr lang="en-US" sz="1100" i="1" dirty="0"/>
              <a:t>2019. Nature </a:t>
            </a:r>
          </a:p>
          <a:p>
            <a:pPr algn="ctr"/>
            <a:r>
              <a:rPr lang="en-US" sz="1100" i="1" dirty="0"/>
              <a:t>Climate Change</a:t>
            </a:r>
          </a:p>
        </p:txBody>
      </p:sp>
    </p:spTree>
    <p:extLst>
      <p:ext uri="{BB962C8B-B14F-4D97-AF65-F5344CB8AC3E}">
        <p14:creationId xmlns:p14="http://schemas.microsoft.com/office/powerpoint/2010/main" val="301050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F22CD3-3FFE-A52F-1B75-D39D481D980A}"/>
              </a:ext>
            </a:extLst>
          </p:cNvPr>
          <p:cNvSpPr/>
          <p:nvPr/>
        </p:nvSpPr>
        <p:spPr>
          <a:xfrm>
            <a:off x="109728" y="4306824"/>
            <a:ext cx="2157984" cy="685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0B8BA0A4-FDDD-EBD3-A0E8-33DBD69CE5C4}"/>
              </a:ext>
            </a:extLst>
          </p:cNvPr>
          <p:cNvGrpSpPr/>
          <p:nvPr/>
        </p:nvGrpSpPr>
        <p:grpSpPr>
          <a:xfrm>
            <a:off x="80303" y="599802"/>
            <a:ext cx="4374818" cy="2227980"/>
            <a:chOff x="3326528" y="892605"/>
            <a:chExt cx="6989047" cy="3638906"/>
          </a:xfrm>
        </p:grpSpPr>
        <p:grpSp>
          <p:nvGrpSpPr>
            <p:cNvPr id="18" name="Group 17">
              <a:extLst>
                <a:ext uri="{FF2B5EF4-FFF2-40B4-BE49-F238E27FC236}">
                  <a16:creationId xmlns:a16="http://schemas.microsoft.com/office/drawing/2014/main" id="{CCF14244-EADD-896D-4B9C-559F8C294B87}"/>
                </a:ext>
              </a:extLst>
            </p:cNvPr>
            <p:cNvGrpSpPr/>
            <p:nvPr/>
          </p:nvGrpSpPr>
          <p:grpSpPr>
            <a:xfrm>
              <a:off x="3326528" y="1358967"/>
              <a:ext cx="6989047" cy="3172544"/>
              <a:chOff x="-1347467" y="1113393"/>
              <a:chExt cx="10655579" cy="4956016"/>
            </a:xfrm>
          </p:grpSpPr>
          <p:sp>
            <p:nvSpPr>
              <p:cNvPr id="20" name="Rectangle 19">
                <a:extLst>
                  <a:ext uri="{FF2B5EF4-FFF2-40B4-BE49-F238E27FC236}">
                    <a16:creationId xmlns:a16="http://schemas.microsoft.com/office/drawing/2014/main" id="{0B42F5EB-2696-2EFF-2C49-32D84F8287E3}"/>
                  </a:ext>
                </a:extLst>
              </p:cNvPr>
              <p:cNvSpPr/>
              <p:nvPr/>
            </p:nvSpPr>
            <p:spPr>
              <a:xfrm>
                <a:off x="1188863" y="1113393"/>
                <a:ext cx="6080760" cy="428853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21" name="TextBox 20">
                <a:extLst>
                  <a:ext uri="{FF2B5EF4-FFF2-40B4-BE49-F238E27FC236}">
                    <a16:creationId xmlns:a16="http://schemas.microsoft.com/office/drawing/2014/main" id="{DB923DC8-F7E3-A1D4-A7AA-614EF73D2089}"/>
                  </a:ext>
                </a:extLst>
              </p:cNvPr>
              <p:cNvSpPr txBox="1"/>
              <p:nvPr/>
            </p:nvSpPr>
            <p:spPr>
              <a:xfrm>
                <a:off x="3813191" y="5401928"/>
                <a:ext cx="1581776" cy="667481"/>
              </a:xfrm>
              <a:prstGeom prst="rect">
                <a:avLst/>
              </a:prstGeom>
              <a:noFill/>
            </p:spPr>
            <p:txBody>
              <a:bodyPr wrap="none" rtlCol="0">
                <a:spAutoFit/>
              </a:bodyPr>
              <a:lstStyle/>
              <a:p>
                <a:r>
                  <a:rPr lang="en-US" sz="1050"/>
                  <a:t>Time</a:t>
                </a:r>
              </a:p>
            </p:txBody>
          </p:sp>
          <p:sp>
            <p:nvSpPr>
              <p:cNvPr id="22" name="TextBox 21">
                <a:extLst>
                  <a:ext uri="{FF2B5EF4-FFF2-40B4-BE49-F238E27FC236}">
                    <a16:creationId xmlns:a16="http://schemas.microsoft.com/office/drawing/2014/main" id="{C07FF830-D00B-6823-F596-986AB51B6B14}"/>
                  </a:ext>
                </a:extLst>
              </p:cNvPr>
              <p:cNvSpPr txBox="1"/>
              <p:nvPr/>
            </p:nvSpPr>
            <p:spPr>
              <a:xfrm rot="16200000">
                <a:off x="-1253951" y="2795665"/>
                <a:ext cx="4070328" cy="805120"/>
              </a:xfrm>
              <a:prstGeom prst="rect">
                <a:avLst/>
              </a:prstGeom>
              <a:noFill/>
            </p:spPr>
            <p:txBody>
              <a:bodyPr wrap="none" rtlCol="0">
                <a:spAutoFit/>
              </a:bodyPr>
              <a:lstStyle/>
              <a:p>
                <a:r>
                  <a:rPr lang="en-US" sz="1050" dirty="0"/>
                  <a:t>Phytoplankton Biomass</a:t>
                </a:r>
              </a:p>
            </p:txBody>
          </p:sp>
          <p:sp>
            <p:nvSpPr>
              <p:cNvPr id="23" name="Arc 22">
                <a:extLst>
                  <a:ext uri="{FF2B5EF4-FFF2-40B4-BE49-F238E27FC236}">
                    <a16:creationId xmlns:a16="http://schemas.microsoft.com/office/drawing/2014/main" id="{F8D39535-C4A4-E782-1AE9-342A3AD77C32}"/>
                  </a:ext>
                </a:extLst>
              </p:cNvPr>
              <p:cNvSpPr/>
              <p:nvPr/>
            </p:nvSpPr>
            <p:spPr>
              <a:xfrm>
                <a:off x="3004579" y="2000361"/>
                <a:ext cx="2907792" cy="3539990"/>
              </a:xfrm>
              <a:prstGeom prst="arc">
                <a:avLst>
                  <a:gd name="adj1" fmla="val 16200000"/>
                  <a:gd name="adj2" fmla="val 20750213"/>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500"/>
              </a:p>
            </p:txBody>
          </p:sp>
          <p:sp>
            <p:nvSpPr>
              <p:cNvPr id="24" name="Arc 23">
                <a:extLst>
                  <a:ext uri="{FF2B5EF4-FFF2-40B4-BE49-F238E27FC236}">
                    <a16:creationId xmlns:a16="http://schemas.microsoft.com/office/drawing/2014/main" id="{6AE91625-6219-B443-C11A-E092129B3C3C}"/>
                  </a:ext>
                </a:extLst>
              </p:cNvPr>
              <p:cNvSpPr/>
              <p:nvPr/>
            </p:nvSpPr>
            <p:spPr>
              <a:xfrm rot="5400000">
                <a:off x="-755070" y="1201358"/>
                <a:ext cx="3195813" cy="4380607"/>
              </a:xfrm>
              <a:prstGeom prst="arc">
                <a:avLst>
                  <a:gd name="adj1" fmla="val 16200000"/>
                  <a:gd name="adj2" fmla="val 20750213"/>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500">
                  <a:highlight>
                    <a:srgbClr val="000000"/>
                  </a:highlight>
                </a:endParaRPr>
              </a:p>
            </p:txBody>
          </p:sp>
          <p:sp>
            <p:nvSpPr>
              <p:cNvPr id="25" name="Arc 24">
                <a:extLst>
                  <a:ext uri="{FF2B5EF4-FFF2-40B4-BE49-F238E27FC236}">
                    <a16:creationId xmlns:a16="http://schemas.microsoft.com/office/drawing/2014/main" id="{F6E4A2B3-5CA8-27F6-62FE-880CC60F18CF}"/>
                  </a:ext>
                </a:extLst>
              </p:cNvPr>
              <p:cNvSpPr/>
              <p:nvPr/>
            </p:nvSpPr>
            <p:spPr>
              <a:xfrm flipH="1">
                <a:off x="2995434" y="2000743"/>
                <a:ext cx="2907792" cy="3539990"/>
              </a:xfrm>
              <a:prstGeom prst="arc">
                <a:avLst>
                  <a:gd name="adj1" fmla="val 16200000"/>
                  <a:gd name="adj2" fmla="val 20750213"/>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500">
                  <a:highlight>
                    <a:srgbClr val="000000"/>
                  </a:highlight>
                </a:endParaRPr>
              </a:p>
            </p:txBody>
          </p:sp>
          <p:sp>
            <p:nvSpPr>
              <p:cNvPr id="26" name="Arc 25">
                <a:extLst>
                  <a:ext uri="{FF2B5EF4-FFF2-40B4-BE49-F238E27FC236}">
                    <a16:creationId xmlns:a16="http://schemas.microsoft.com/office/drawing/2014/main" id="{A9E33D38-CAA1-658E-FFE1-F3053AEADFCD}"/>
                  </a:ext>
                </a:extLst>
              </p:cNvPr>
              <p:cNvSpPr/>
              <p:nvPr/>
            </p:nvSpPr>
            <p:spPr>
              <a:xfrm rot="16200000" flipH="1">
                <a:off x="5992982" y="1691229"/>
                <a:ext cx="3195813" cy="3434446"/>
              </a:xfrm>
              <a:prstGeom prst="arc">
                <a:avLst>
                  <a:gd name="adj1" fmla="val 16200000"/>
                  <a:gd name="adj2" fmla="val 20750213"/>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500">
                  <a:highlight>
                    <a:srgbClr val="000000"/>
                  </a:highlight>
                </a:endParaRPr>
              </a:p>
            </p:txBody>
          </p:sp>
          <p:sp>
            <p:nvSpPr>
              <p:cNvPr id="27" name="TextBox 26">
                <a:extLst>
                  <a:ext uri="{FF2B5EF4-FFF2-40B4-BE49-F238E27FC236}">
                    <a16:creationId xmlns:a16="http://schemas.microsoft.com/office/drawing/2014/main" id="{833F66BE-A5CD-934C-31B2-6D71A9D1975A}"/>
                  </a:ext>
                </a:extLst>
              </p:cNvPr>
              <p:cNvSpPr txBox="1"/>
              <p:nvPr/>
            </p:nvSpPr>
            <p:spPr>
              <a:xfrm>
                <a:off x="1017576" y="3586788"/>
                <a:ext cx="1932490" cy="824535"/>
              </a:xfrm>
              <a:prstGeom prst="rect">
                <a:avLst/>
              </a:prstGeom>
              <a:noFill/>
            </p:spPr>
            <p:txBody>
              <a:bodyPr wrap="none" rtlCol="0">
                <a:spAutoFit/>
              </a:bodyPr>
              <a:lstStyle/>
              <a:p>
                <a:pPr algn="ctr"/>
                <a:r>
                  <a:rPr lang="en-US" sz="500"/>
                  <a:t>Heavy Sea Ice</a:t>
                </a:r>
              </a:p>
              <a:p>
                <a:pPr algn="ctr"/>
                <a:r>
                  <a:rPr lang="en-US" sz="500"/>
                  <a:t>Short Growing </a:t>
                </a:r>
              </a:p>
              <a:p>
                <a:pPr algn="ctr"/>
                <a:r>
                  <a:rPr lang="en-US" sz="500"/>
                  <a:t>Season</a:t>
                </a:r>
              </a:p>
            </p:txBody>
          </p:sp>
          <p:sp>
            <p:nvSpPr>
              <p:cNvPr id="28" name="TextBox 27">
                <a:extLst>
                  <a:ext uri="{FF2B5EF4-FFF2-40B4-BE49-F238E27FC236}">
                    <a16:creationId xmlns:a16="http://schemas.microsoft.com/office/drawing/2014/main" id="{D3D1CB08-BE00-1E8F-C758-AD46BBF473DF}"/>
                  </a:ext>
                </a:extLst>
              </p:cNvPr>
              <p:cNvSpPr txBox="1"/>
              <p:nvPr/>
            </p:nvSpPr>
            <p:spPr>
              <a:xfrm>
                <a:off x="5850860" y="3586788"/>
                <a:ext cx="1586859" cy="824535"/>
              </a:xfrm>
              <a:prstGeom prst="rect">
                <a:avLst/>
              </a:prstGeom>
              <a:noFill/>
            </p:spPr>
            <p:txBody>
              <a:bodyPr wrap="none" rtlCol="0">
                <a:spAutoFit/>
              </a:bodyPr>
              <a:lstStyle/>
              <a:p>
                <a:pPr algn="ctr"/>
                <a:r>
                  <a:rPr lang="en-US" sz="500" dirty="0"/>
                  <a:t>No Sea Ice</a:t>
                </a:r>
              </a:p>
              <a:p>
                <a:pPr algn="ctr"/>
                <a:r>
                  <a:rPr lang="en-US" sz="500" dirty="0"/>
                  <a:t>Deep Wind</a:t>
                </a:r>
              </a:p>
              <a:p>
                <a:pPr algn="ctr"/>
                <a:r>
                  <a:rPr lang="en-US" sz="500" dirty="0"/>
                  <a:t>Mixing</a:t>
                </a:r>
              </a:p>
            </p:txBody>
          </p:sp>
          <p:sp>
            <p:nvSpPr>
              <p:cNvPr id="29" name="TextBox 28">
                <a:extLst>
                  <a:ext uri="{FF2B5EF4-FFF2-40B4-BE49-F238E27FC236}">
                    <a16:creationId xmlns:a16="http://schemas.microsoft.com/office/drawing/2014/main" id="{7521D124-B928-E503-387B-7D48431C26D3}"/>
                  </a:ext>
                </a:extLst>
              </p:cNvPr>
              <p:cNvSpPr txBox="1"/>
              <p:nvPr/>
            </p:nvSpPr>
            <p:spPr>
              <a:xfrm>
                <a:off x="3134510" y="1612405"/>
                <a:ext cx="2267956" cy="431899"/>
              </a:xfrm>
              <a:prstGeom prst="rect">
                <a:avLst/>
              </a:prstGeom>
              <a:noFill/>
            </p:spPr>
            <p:txBody>
              <a:bodyPr wrap="none" rtlCol="0">
                <a:spAutoFit/>
              </a:bodyPr>
              <a:lstStyle/>
              <a:p>
                <a:pPr algn="ctr"/>
                <a:r>
                  <a:rPr lang="en-US" sz="500"/>
                  <a:t>Transitional Period</a:t>
                </a:r>
              </a:p>
            </p:txBody>
          </p:sp>
        </p:grpSp>
        <p:sp>
          <p:nvSpPr>
            <p:cNvPr id="19" name="TextBox 18">
              <a:extLst>
                <a:ext uri="{FF2B5EF4-FFF2-40B4-BE49-F238E27FC236}">
                  <a16:creationId xmlns:a16="http://schemas.microsoft.com/office/drawing/2014/main" id="{DFB59C68-B568-2BDF-7B12-BC9929AA3C8C}"/>
                </a:ext>
              </a:extLst>
            </p:cNvPr>
            <p:cNvSpPr txBox="1"/>
            <p:nvPr/>
          </p:nvSpPr>
          <p:spPr>
            <a:xfrm>
              <a:off x="6001518" y="892605"/>
              <a:ext cx="2421042" cy="427281"/>
            </a:xfrm>
            <a:prstGeom prst="rect">
              <a:avLst/>
            </a:prstGeom>
            <a:noFill/>
          </p:spPr>
          <p:txBody>
            <a:bodyPr wrap="none" rtlCol="0">
              <a:spAutoFit/>
            </a:bodyPr>
            <a:lstStyle/>
            <a:p>
              <a:r>
                <a:rPr lang="en-US" sz="1100" b="1" i="1" dirty="0"/>
                <a:t>The Prediction</a:t>
              </a:r>
            </a:p>
          </p:txBody>
        </p:sp>
      </p:grpSp>
      <p:pic>
        <p:nvPicPr>
          <p:cNvPr id="30" name="Picture 29">
            <a:extLst>
              <a:ext uri="{FF2B5EF4-FFF2-40B4-BE49-F238E27FC236}">
                <a16:creationId xmlns:a16="http://schemas.microsoft.com/office/drawing/2014/main" id="{2DC3B18F-9942-D018-E502-25DA23353C92}"/>
              </a:ext>
            </a:extLst>
          </p:cNvPr>
          <p:cNvPicPr>
            <a:picLocks noChangeAspect="1"/>
          </p:cNvPicPr>
          <p:nvPr/>
        </p:nvPicPr>
        <p:blipFill>
          <a:blip r:embed="rId2"/>
          <a:stretch>
            <a:fillRect/>
          </a:stretch>
        </p:blipFill>
        <p:spPr>
          <a:xfrm>
            <a:off x="384587" y="2755255"/>
            <a:ext cx="3685232" cy="2226989"/>
          </a:xfrm>
          <a:prstGeom prst="rect">
            <a:avLst/>
          </a:prstGeom>
        </p:spPr>
      </p:pic>
      <p:cxnSp>
        <p:nvCxnSpPr>
          <p:cNvPr id="31" name="Straight Arrow Connector 30">
            <a:extLst>
              <a:ext uri="{FF2B5EF4-FFF2-40B4-BE49-F238E27FC236}">
                <a16:creationId xmlns:a16="http://schemas.microsoft.com/office/drawing/2014/main" id="{83B1A9F0-8C5E-B3B7-1792-61BE966FCF4D}"/>
              </a:ext>
            </a:extLst>
          </p:cNvPr>
          <p:cNvCxnSpPr>
            <a:cxnSpLocks/>
          </p:cNvCxnSpPr>
          <p:nvPr/>
        </p:nvCxnSpPr>
        <p:spPr>
          <a:xfrm>
            <a:off x="1714213" y="3476631"/>
            <a:ext cx="1844950"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0E2EA24-33B4-5C7C-17FD-EC36653FAF4D}"/>
              </a:ext>
            </a:extLst>
          </p:cNvPr>
          <p:cNvCxnSpPr>
            <a:cxnSpLocks/>
          </p:cNvCxnSpPr>
          <p:nvPr/>
        </p:nvCxnSpPr>
        <p:spPr>
          <a:xfrm flipV="1">
            <a:off x="1888195" y="1389888"/>
            <a:ext cx="525821" cy="7642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289A16C1-51C4-E991-779B-73A6A3933FE1}"/>
              </a:ext>
            </a:extLst>
          </p:cNvPr>
          <p:cNvSpPr txBox="1"/>
          <p:nvPr/>
        </p:nvSpPr>
        <p:spPr>
          <a:xfrm>
            <a:off x="1726649" y="52996"/>
            <a:ext cx="5456943" cy="400110"/>
          </a:xfrm>
          <a:prstGeom prst="rect">
            <a:avLst/>
          </a:prstGeom>
          <a:noFill/>
        </p:spPr>
        <p:txBody>
          <a:bodyPr wrap="none" rtlCol="0">
            <a:spAutoFit/>
          </a:bodyPr>
          <a:lstStyle/>
          <a:p>
            <a:r>
              <a:rPr lang="en-US" sz="2000" b="1" dirty="0"/>
              <a:t>Response of the Phytoplankton in the WAP</a:t>
            </a:r>
          </a:p>
        </p:txBody>
      </p:sp>
      <p:sp>
        <p:nvSpPr>
          <p:cNvPr id="35" name="Oval 34">
            <a:extLst>
              <a:ext uri="{FF2B5EF4-FFF2-40B4-BE49-F238E27FC236}">
                <a16:creationId xmlns:a16="http://schemas.microsoft.com/office/drawing/2014/main" id="{372DFE51-BB1A-12E2-6A4B-9C4435F14CBF}"/>
              </a:ext>
            </a:extLst>
          </p:cNvPr>
          <p:cNvSpPr/>
          <p:nvPr/>
        </p:nvSpPr>
        <p:spPr>
          <a:xfrm>
            <a:off x="3857371" y="4334256"/>
            <a:ext cx="178208" cy="164592"/>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39D6FD4E-0255-2728-FEB1-288280F73B7E}"/>
              </a:ext>
            </a:extLst>
          </p:cNvPr>
          <p:cNvGrpSpPr/>
          <p:nvPr/>
        </p:nvGrpSpPr>
        <p:grpSpPr>
          <a:xfrm>
            <a:off x="3162692" y="1213050"/>
            <a:ext cx="5963363" cy="2895767"/>
            <a:chOff x="3162692" y="1213050"/>
            <a:chExt cx="5963363" cy="2895767"/>
          </a:xfrm>
        </p:grpSpPr>
        <p:sp>
          <p:nvSpPr>
            <p:cNvPr id="48" name="Oval 47">
              <a:extLst>
                <a:ext uri="{FF2B5EF4-FFF2-40B4-BE49-F238E27FC236}">
                  <a16:creationId xmlns:a16="http://schemas.microsoft.com/office/drawing/2014/main" id="{5DA551B2-4D27-EB8A-A610-4CB58B61B4BE}"/>
                </a:ext>
              </a:extLst>
            </p:cNvPr>
            <p:cNvSpPr/>
            <p:nvPr/>
          </p:nvSpPr>
          <p:spPr>
            <a:xfrm>
              <a:off x="3162692" y="2169436"/>
              <a:ext cx="178208" cy="164592"/>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a:extLst>
                <a:ext uri="{FF2B5EF4-FFF2-40B4-BE49-F238E27FC236}">
                  <a16:creationId xmlns:a16="http://schemas.microsoft.com/office/drawing/2014/main" id="{D95257B3-F010-1D94-F811-73D4F2486793}"/>
                </a:ext>
              </a:extLst>
            </p:cNvPr>
            <p:cNvGrpSpPr/>
            <p:nvPr/>
          </p:nvGrpSpPr>
          <p:grpSpPr>
            <a:xfrm>
              <a:off x="3946261" y="1213050"/>
              <a:ext cx="5179794" cy="2895767"/>
              <a:chOff x="3946261" y="1213050"/>
              <a:chExt cx="5179794" cy="2895767"/>
            </a:xfrm>
          </p:grpSpPr>
          <p:pic>
            <p:nvPicPr>
              <p:cNvPr id="37" name="Picture 36" descr="A graph of a graph&#10;&#10;Description automatically generated with medium confidence">
                <a:extLst>
                  <a:ext uri="{FF2B5EF4-FFF2-40B4-BE49-F238E27FC236}">
                    <a16:creationId xmlns:a16="http://schemas.microsoft.com/office/drawing/2014/main" id="{63FEBE81-6137-B3DC-ABAF-A75AD1A7D2E1}"/>
                  </a:ext>
                </a:extLst>
              </p:cNvPr>
              <p:cNvPicPr>
                <a:picLocks noChangeAspect="1"/>
              </p:cNvPicPr>
              <p:nvPr/>
            </p:nvPicPr>
            <p:blipFill>
              <a:blip r:embed="rId3"/>
              <a:stretch>
                <a:fillRect/>
              </a:stretch>
            </p:blipFill>
            <p:spPr>
              <a:xfrm>
                <a:off x="4094428" y="1262772"/>
                <a:ext cx="5031627" cy="2715305"/>
              </a:xfrm>
              <a:prstGeom prst="rect">
                <a:avLst/>
              </a:prstGeom>
            </p:spPr>
          </p:pic>
          <p:sp>
            <p:nvSpPr>
              <p:cNvPr id="38" name="TextBox 37">
                <a:extLst>
                  <a:ext uri="{FF2B5EF4-FFF2-40B4-BE49-F238E27FC236}">
                    <a16:creationId xmlns:a16="http://schemas.microsoft.com/office/drawing/2014/main" id="{24E351D2-73DB-0847-0B58-262B1A285859}"/>
                  </a:ext>
                </a:extLst>
              </p:cNvPr>
              <p:cNvSpPr txBox="1"/>
              <p:nvPr/>
            </p:nvSpPr>
            <p:spPr>
              <a:xfrm>
                <a:off x="4425696" y="3801040"/>
                <a:ext cx="582211" cy="307777"/>
              </a:xfrm>
              <a:prstGeom prst="rect">
                <a:avLst/>
              </a:prstGeom>
              <a:solidFill>
                <a:schemeClr val="bg1"/>
              </a:solidFill>
            </p:spPr>
            <p:txBody>
              <a:bodyPr wrap="none" rtlCol="0">
                <a:spAutoFit/>
              </a:bodyPr>
              <a:lstStyle/>
              <a:p>
                <a:r>
                  <a:rPr lang="en-US" dirty="0"/>
                  <a:t>1995</a:t>
                </a:r>
              </a:p>
            </p:txBody>
          </p:sp>
          <p:sp>
            <p:nvSpPr>
              <p:cNvPr id="39" name="TextBox 38">
                <a:extLst>
                  <a:ext uri="{FF2B5EF4-FFF2-40B4-BE49-F238E27FC236}">
                    <a16:creationId xmlns:a16="http://schemas.microsoft.com/office/drawing/2014/main" id="{665F38FF-BD89-FC76-E6AA-452EEDF10424}"/>
                  </a:ext>
                </a:extLst>
              </p:cNvPr>
              <p:cNvSpPr txBox="1"/>
              <p:nvPr/>
            </p:nvSpPr>
            <p:spPr>
              <a:xfrm>
                <a:off x="5143811" y="3801040"/>
                <a:ext cx="582211" cy="307777"/>
              </a:xfrm>
              <a:prstGeom prst="rect">
                <a:avLst/>
              </a:prstGeom>
              <a:solidFill>
                <a:schemeClr val="bg1"/>
              </a:solidFill>
            </p:spPr>
            <p:txBody>
              <a:bodyPr wrap="none" rtlCol="0">
                <a:spAutoFit/>
              </a:bodyPr>
              <a:lstStyle/>
              <a:p>
                <a:r>
                  <a:rPr lang="en-US" dirty="0"/>
                  <a:t>2000</a:t>
                </a:r>
              </a:p>
            </p:txBody>
          </p:sp>
          <p:sp>
            <p:nvSpPr>
              <p:cNvPr id="40" name="TextBox 39">
                <a:extLst>
                  <a:ext uri="{FF2B5EF4-FFF2-40B4-BE49-F238E27FC236}">
                    <a16:creationId xmlns:a16="http://schemas.microsoft.com/office/drawing/2014/main" id="{40BAE7EC-303F-2EE7-4F2C-A298136A13F9}"/>
                  </a:ext>
                </a:extLst>
              </p:cNvPr>
              <p:cNvSpPr txBox="1"/>
              <p:nvPr/>
            </p:nvSpPr>
            <p:spPr>
              <a:xfrm>
                <a:off x="7488554" y="3801040"/>
                <a:ext cx="582211" cy="307777"/>
              </a:xfrm>
              <a:prstGeom prst="rect">
                <a:avLst/>
              </a:prstGeom>
              <a:solidFill>
                <a:schemeClr val="bg1"/>
              </a:solidFill>
            </p:spPr>
            <p:txBody>
              <a:bodyPr wrap="none" rtlCol="0">
                <a:spAutoFit/>
              </a:bodyPr>
              <a:lstStyle/>
              <a:p>
                <a:r>
                  <a:rPr lang="en-US" dirty="0"/>
                  <a:t>2015</a:t>
                </a:r>
              </a:p>
            </p:txBody>
          </p:sp>
          <p:sp>
            <p:nvSpPr>
              <p:cNvPr id="41" name="TextBox 40">
                <a:extLst>
                  <a:ext uri="{FF2B5EF4-FFF2-40B4-BE49-F238E27FC236}">
                    <a16:creationId xmlns:a16="http://schemas.microsoft.com/office/drawing/2014/main" id="{267A6F70-ED8F-A4E1-DDA9-D31181519E24}"/>
                  </a:ext>
                </a:extLst>
              </p:cNvPr>
              <p:cNvSpPr txBox="1"/>
              <p:nvPr/>
            </p:nvSpPr>
            <p:spPr>
              <a:xfrm>
                <a:off x="8186886" y="3801040"/>
                <a:ext cx="582211" cy="307777"/>
              </a:xfrm>
              <a:prstGeom prst="rect">
                <a:avLst/>
              </a:prstGeom>
              <a:solidFill>
                <a:schemeClr val="bg1"/>
              </a:solidFill>
            </p:spPr>
            <p:txBody>
              <a:bodyPr wrap="none" rtlCol="0">
                <a:spAutoFit/>
              </a:bodyPr>
              <a:lstStyle/>
              <a:p>
                <a:r>
                  <a:rPr lang="en-US" dirty="0"/>
                  <a:t>2020</a:t>
                </a:r>
              </a:p>
            </p:txBody>
          </p:sp>
          <p:sp>
            <p:nvSpPr>
              <p:cNvPr id="42" name="TextBox 41">
                <a:extLst>
                  <a:ext uri="{FF2B5EF4-FFF2-40B4-BE49-F238E27FC236}">
                    <a16:creationId xmlns:a16="http://schemas.microsoft.com/office/drawing/2014/main" id="{5C19A850-82C9-8A0F-0B5B-6AAD5895AC4A}"/>
                  </a:ext>
                </a:extLst>
              </p:cNvPr>
              <p:cNvSpPr txBox="1"/>
              <p:nvPr/>
            </p:nvSpPr>
            <p:spPr>
              <a:xfrm>
                <a:off x="3947608" y="1213050"/>
                <a:ext cx="284052" cy="307777"/>
              </a:xfrm>
              <a:prstGeom prst="rect">
                <a:avLst/>
              </a:prstGeom>
              <a:solidFill>
                <a:schemeClr val="bg1"/>
              </a:solidFill>
            </p:spPr>
            <p:txBody>
              <a:bodyPr wrap="none" rtlCol="0">
                <a:spAutoFit/>
              </a:bodyPr>
              <a:lstStyle/>
              <a:p>
                <a:r>
                  <a:rPr lang="en-US" dirty="0"/>
                  <a:t>6</a:t>
                </a:r>
              </a:p>
            </p:txBody>
          </p:sp>
          <p:sp>
            <p:nvSpPr>
              <p:cNvPr id="46" name="Rectangle 45">
                <a:extLst>
                  <a:ext uri="{FF2B5EF4-FFF2-40B4-BE49-F238E27FC236}">
                    <a16:creationId xmlns:a16="http://schemas.microsoft.com/office/drawing/2014/main" id="{73C6CCFB-CE33-23C7-6C64-9C57E48D51AD}"/>
                  </a:ext>
                </a:extLst>
              </p:cNvPr>
              <p:cNvSpPr/>
              <p:nvPr/>
            </p:nvSpPr>
            <p:spPr>
              <a:xfrm>
                <a:off x="3995745" y="1652417"/>
                <a:ext cx="209978" cy="19599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C0F92811-96BF-E717-7E27-FC72E827EBDE}"/>
                  </a:ext>
                </a:extLst>
              </p:cNvPr>
              <p:cNvSpPr txBox="1"/>
              <p:nvPr/>
            </p:nvSpPr>
            <p:spPr>
              <a:xfrm>
                <a:off x="3946261" y="2013373"/>
                <a:ext cx="284052" cy="307777"/>
              </a:xfrm>
              <a:prstGeom prst="rect">
                <a:avLst/>
              </a:prstGeom>
              <a:solidFill>
                <a:schemeClr val="bg1"/>
              </a:solidFill>
            </p:spPr>
            <p:txBody>
              <a:bodyPr wrap="none" rtlCol="0">
                <a:spAutoFit/>
              </a:bodyPr>
              <a:lstStyle/>
              <a:p>
                <a:r>
                  <a:rPr lang="en-US" dirty="0"/>
                  <a:t>4</a:t>
                </a:r>
              </a:p>
            </p:txBody>
          </p:sp>
          <p:sp>
            <p:nvSpPr>
              <p:cNvPr id="44" name="TextBox 43">
                <a:extLst>
                  <a:ext uri="{FF2B5EF4-FFF2-40B4-BE49-F238E27FC236}">
                    <a16:creationId xmlns:a16="http://schemas.microsoft.com/office/drawing/2014/main" id="{D88EB4F1-8355-C3EA-E011-457B40E99E5E}"/>
                  </a:ext>
                </a:extLst>
              </p:cNvPr>
              <p:cNvSpPr txBox="1"/>
              <p:nvPr/>
            </p:nvSpPr>
            <p:spPr>
              <a:xfrm>
                <a:off x="3950701" y="2825270"/>
                <a:ext cx="284052" cy="307777"/>
              </a:xfrm>
              <a:prstGeom prst="rect">
                <a:avLst/>
              </a:prstGeom>
              <a:solidFill>
                <a:schemeClr val="bg1"/>
              </a:solidFill>
            </p:spPr>
            <p:txBody>
              <a:bodyPr wrap="none" rtlCol="0">
                <a:spAutoFit/>
              </a:bodyPr>
              <a:lstStyle/>
              <a:p>
                <a:r>
                  <a:rPr lang="en-US" dirty="0"/>
                  <a:t>2</a:t>
                </a:r>
              </a:p>
            </p:txBody>
          </p:sp>
          <p:sp>
            <p:nvSpPr>
              <p:cNvPr id="45" name="TextBox 44">
                <a:extLst>
                  <a:ext uri="{FF2B5EF4-FFF2-40B4-BE49-F238E27FC236}">
                    <a16:creationId xmlns:a16="http://schemas.microsoft.com/office/drawing/2014/main" id="{E3298C16-2B32-E806-4ACD-A1290F960A96}"/>
                  </a:ext>
                </a:extLst>
              </p:cNvPr>
              <p:cNvSpPr txBox="1"/>
              <p:nvPr/>
            </p:nvSpPr>
            <p:spPr>
              <a:xfrm>
                <a:off x="3963705" y="3637939"/>
                <a:ext cx="284052" cy="307777"/>
              </a:xfrm>
              <a:prstGeom prst="rect">
                <a:avLst/>
              </a:prstGeom>
              <a:solidFill>
                <a:schemeClr val="bg1"/>
              </a:solidFill>
            </p:spPr>
            <p:txBody>
              <a:bodyPr wrap="none" rtlCol="0">
                <a:spAutoFit/>
              </a:bodyPr>
              <a:lstStyle/>
              <a:p>
                <a:r>
                  <a:rPr lang="en-US" dirty="0"/>
                  <a:t>0</a:t>
                </a:r>
              </a:p>
            </p:txBody>
          </p:sp>
          <p:sp>
            <p:nvSpPr>
              <p:cNvPr id="47" name="Oval 46">
                <a:extLst>
                  <a:ext uri="{FF2B5EF4-FFF2-40B4-BE49-F238E27FC236}">
                    <a16:creationId xmlns:a16="http://schemas.microsoft.com/office/drawing/2014/main" id="{063DB8C3-41BD-D232-8D0F-C7B6C2ADC693}"/>
                  </a:ext>
                </a:extLst>
              </p:cNvPr>
              <p:cNvSpPr/>
              <p:nvPr/>
            </p:nvSpPr>
            <p:spPr>
              <a:xfrm>
                <a:off x="8813265" y="3555643"/>
                <a:ext cx="178208" cy="164592"/>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361B4D50-C481-6E50-878F-ED7559EEB00F}"/>
                  </a:ext>
                </a:extLst>
              </p:cNvPr>
              <p:cNvSpPr/>
              <p:nvPr/>
            </p:nvSpPr>
            <p:spPr>
              <a:xfrm>
                <a:off x="6238067" y="1494036"/>
                <a:ext cx="306729" cy="13159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FE6F286F-9D9F-D923-2D7E-663D822A919F}"/>
                  </a:ext>
                </a:extLst>
              </p:cNvPr>
              <p:cNvSpPr txBox="1"/>
              <p:nvPr/>
            </p:nvSpPr>
            <p:spPr>
              <a:xfrm>
                <a:off x="6550348" y="1444415"/>
                <a:ext cx="2525050" cy="230832"/>
              </a:xfrm>
              <a:prstGeom prst="rect">
                <a:avLst/>
              </a:prstGeom>
              <a:noFill/>
            </p:spPr>
            <p:txBody>
              <a:bodyPr wrap="none" rtlCol="0">
                <a:spAutoFit/>
              </a:bodyPr>
              <a:lstStyle/>
              <a:p>
                <a:r>
                  <a:rPr lang="en-US" sz="900" dirty="0"/>
                  <a:t>Average Chlorophyll for cruise (north &amp; south)</a:t>
                </a:r>
              </a:p>
            </p:txBody>
          </p:sp>
          <p:cxnSp>
            <p:nvCxnSpPr>
              <p:cNvPr id="53" name="Straight Connector 52">
                <a:extLst>
                  <a:ext uri="{FF2B5EF4-FFF2-40B4-BE49-F238E27FC236}">
                    <a16:creationId xmlns:a16="http://schemas.microsoft.com/office/drawing/2014/main" id="{AB6B0886-AB64-12E0-2235-07EDEE47E27F}"/>
                  </a:ext>
                </a:extLst>
              </p:cNvPr>
              <p:cNvCxnSpPr/>
              <p:nvPr/>
            </p:nvCxnSpPr>
            <p:spPr>
              <a:xfrm>
                <a:off x="7015480" y="1784856"/>
                <a:ext cx="47307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88F952EC-4721-D2F9-9DFD-AC5AA9572078}"/>
                  </a:ext>
                </a:extLst>
              </p:cNvPr>
              <p:cNvSpPr txBox="1"/>
              <p:nvPr/>
            </p:nvSpPr>
            <p:spPr>
              <a:xfrm>
                <a:off x="7436445" y="1660960"/>
                <a:ext cx="1056700" cy="230832"/>
              </a:xfrm>
              <a:prstGeom prst="rect">
                <a:avLst/>
              </a:prstGeom>
              <a:noFill/>
            </p:spPr>
            <p:txBody>
              <a:bodyPr wrap="none" rtlCol="0">
                <a:spAutoFit/>
              </a:bodyPr>
              <a:lstStyle/>
              <a:p>
                <a:r>
                  <a:rPr lang="en-US" sz="900" dirty="0"/>
                  <a:t>Mean 1993-2013</a:t>
                </a:r>
              </a:p>
            </p:txBody>
          </p:sp>
          <p:cxnSp>
            <p:nvCxnSpPr>
              <p:cNvPr id="55" name="Straight Connector 54">
                <a:extLst>
                  <a:ext uri="{FF2B5EF4-FFF2-40B4-BE49-F238E27FC236}">
                    <a16:creationId xmlns:a16="http://schemas.microsoft.com/office/drawing/2014/main" id="{549FC3AE-408D-DA4C-49C7-96967A2F5DDB}"/>
                  </a:ext>
                </a:extLst>
              </p:cNvPr>
              <p:cNvCxnSpPr>
                <a:cxnSpLocks/>
              </p:cNvCxnSpPr>
              <p:nvPr/>
            </p:nvCxnSpPr>
            <p:spPr>
              <a:xfrm>
                <a:off x="4425696" y="3252976"/>
                <a:ext cx="447667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0C00FC8E-2B6E-9C59-4E8A-B337BD56A3DC}"/>
                  </a:ext>
                </a:extLst>
              </p:cNvPr>
              <p:cNvSpPr/>
              <p:nvPr/>
            </p:nvSpPr>
            <p:spPr>
              <a:xfrm>
                <a:off x="5926448" y="3880728"/>
                <a:ext cx="1427480" cy="1927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A3E1E531-ABAE-6397-56BF-D8369187B968}"/>
                  </a:ext>
                </a:extLst>
              </p:cNvPr>
              <p:cNvSpPr txBox="1"/>
              <p:nvPr/>
            </p:nvSpPr>
            <p:spPr>
              <a:xfrm>
                <a:off x="5911157" y="3801040"/>
                <a:ext cx="582211" cy="307777"/>
              </a:xfrm>
              <a:prstGeom prst="rect">
                <a:avLst/>
              </a:prstGeom>
              <a:solidFill>
                <a:schemeClr val="bg1"/>
              </a:solidFill>
            </p:spPr>
            <p:txBody>
              <a:bodyPr wrap="none" rtlCol="0">
                <a:spAutoFit/>
              </a:bodyPr>
              <a:lstStyle/>
              <a:p>
                <a:r>
                  <a:rPr lang="en-US" dirty="0"/>
                  <a:t>2005</a:t>
                </a:r>
              </a:p>
            </p:txBody>
          </p:sp>
          <p:sp>
            <p:nvSpPr>
              <p:cNvPr id="59" name="TextBox 58">
                <a:extLst>
                  <a:ext uri="{FF2B5EF4-FFF2-40B4-BE49-F238E27FC236}">
                    <a16:creationId xmlns:a16="http://schemas.microsoft.com/office/drawing/2014/main" id="{126E9940-FB5F-BAA7-F2D5-A682FC068022}"/>
                  </a:ext>
                </a:extLst>
              </p:cNvPr>
              <p:cNvSpPr txBox="1"/>
              <p:nvPr/>
            </p:nvSpPr>
            <p:spPr>
              <a:xfrm>
                <a:off x="6714063" y="3801040"/>
                <a:ext cx="582211" cy="307777"/>
              </a:xfrm>
              <a:prstGeom prst="rect">
                <a:avLst/>
              </a:prstGeom>
              <a:solidFill>
                <a:schemeClr val="bg1"/>
              </a:solidFill>
            </p:spPr>
            <p:txBody>
              <a:bodyPr wrap="none" rtlCol="0">
                <a:spAutoFit/>
              </a:bodyPr>
              <a:lstStyle/>
              <a:p>
                <a:r>
                  <a:rPr lang="en-US" dirty="0"/>
                  <a:t>2010</a:t>
                </a:r>
              </a:p>
            </p:txBody>
          </p:sp>
          <p:sp>
            <p:nvSpPr>
              <p:cNvPr id="60" name="Rectangle 59">
                <a:extLst>
                  <a:ext uri="{FF2B5EF4-FFF2-40B4-BE49-F238E27FC236}">
                    <a16:creationId xmlns:a16="http://schemas.microsoft.com/office/drawing/2014/main" id="{CE199CD4-887B-68D0-C641-F07D0DEDA107}"/>
                  </a:ext>
                </a:extLst>
              </p:cNvPr>
              <p:cNvSpPr/>
              <p:nvPr/>
            </p:nvSpPr>
            <p:spPr>
              <a:xfrm>
                <a:off x="4230313" y="1320800"/>
                <a:ext cx="4845085" cy="247177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69268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dissolv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dissolve">
                                      <p:cBhvr>
                                        <p:cTn id="1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4F582C1-F41E-E15E-3ABD-53B8D35C7502}"/>
              </a:ext>
            </a:extLst>
          </p:cNvPr>
          <p:cNvGrpSpPr/>
          <p:nvPr/>
        </p:nvGrpSpPr>
        <p:grpSpPr>
          <a:xfrm>
            <a:off x="685096" y="611308"/>
            <a:ext cx="3352411" cy="1810329"/>
            <a:chOff x="9350477" y="19079812"/>
            <a:chExt cx="6980743" cy="3891966"/>
          </a:xfrm>
        </p:grpSpPr>
        <p:pic>
          <p:nvPicPr>
            <p:cNvPr id="3" name="Picture 2">
              <a:extLst>
                <a:ext uri="{FF2B5EF4-FFF2-40B4-BE49-F238E27FC236}">
                  <a16:creationId xmlns:a16="http://schemas.microsoft.com/office/drawing/2014/main" id="{01DA44AF-AF37-7806-415C-44D442C74B3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08" t="21553" b="24819"/>
            <a:stretch/>
          </p:blipFill>
          <p:spPr>
            <a:xfrm>
              <a:off x="9350477" y="19079812"/>
              <a:ext cx="6980743" cy="3891966"/>
            </a:xfrm>
            <a:prstGeom prst="rect">
              <a:avLst/>
            </a:prstGeom>
          </p:spPr>
        </p:pic>
        <p:sp>
          <p:nvSpPr>
            <p:cNvPr id="4" name="TextBox 3">
              <a:extLst>
                <a:ext uri="{FF2B5EF4-FFF2-40B4-BE49-F238E27FC236}">
                  <a16:creationId xmlns:a16="http://schemas.microsoft.com/office/drawing/2014/main" id="{CC265D8D-E808-C8FB-0413-DB0265C3A4A9}"/>
                </a:ext>
              </a:extLst>
            </p:cNvPr>
            <p:cNvSpPr txBox="1"/>
            <p:nvPr/>
          </p:nvSpPr>
          <p:spPr>
            <a:xfrm>
              <a:off x="11414968" y="19137624"/>
              <a:ext cx="345781" cy="1124853"/>
            </a:xfrm>
            <a:prstGeom prst="rect">
              <a:avLst/>
            </a:prstGeom>
            <a:noFill/>
          </p:spPr>
          <p:txBody>
            <a:bodyPr wrap="square" rtlCol="0">
              <a:spAutoFit/>
            </a:bodyPr>
            <a:lstStyle/>
            <a:p>
              <a:endParaRPr lang="en-US" sz="2800" dirty="0"/>
            </a:p>
          </p:txBody>
        </p:sp>
        <p:sp>
          <p:nvSpPr>
            <p:cNvPr id="5" name="TextBox 4">
              <a:extLst>
                <a:ext uri="{FF2B5EF4-FFF2-40B4-BE49-F238E27FC236}">
                  <a16:creationId xmlns:a16="http://schemas.microsoft.com/office/drawing/2014/main" id="{57D2E263-716E-A8EF-8260-D6CD946B9130}"/>
                </a:ext>
              </a:extLst>
            </p:cNvPr>
            <p:cNvSpPr txBox="1"/>
            <p:nvPr/>
          </p:nvSpPr>
          <p:spPr>
            <a:xfrm>
              <a:off x="14591481" y="19137624"/>
              <a:ext cx="345781" cy="1124853"/>
            </a:xfrm>
            <a:prstGeom prst="rect">
              <a:avLst/>
            </a:prstGeom>
            <a:noFill/>
          </p:spPr>
          <p:txBody>
            <a:bodyPr wrap="square" rtlCol="0">
              <a:spAutoFit/>
            </a:bodyPr>
            <a:lstStyle/>
            <a:p>
              <a:endParaRPr lang="en-US" sz="2800" dirty="0"/>
            </a:p>
          </p:txBody>
        </p:sp>
      </p:grpSp>
      <p:sp>
        <p:nvSpPr>
          <p:cNvPr id="6" name="TextBox 5">
            <a:extLst>
              <a:ext uri="{FF2B5EF4-FFF2-40B4-BE49-F238E27FC236}">
                <a16:creationId xmlns:a16="http://schemas.microsoft.com/office/drawing/2014/main" id="{B505A3F8-2C37-AF56-4F38-AD3321794E92}"/>
              </a:ext>
            </a:extLst>
          </p:cNvPr>
          <p:cNvSpPr txBox="1"/>
          <p:nvPr/>
        </p:nvSpPr>
        <p:spPr>
          <a:xfrm>
            <a:off x="3243817" y="31194"/>
            <a:ext cx="2755883" cy="400110"/>
          </a:xfrm>
          <a:prstGeom prst="rect">
            <a:avLst/>
          </a:prstGeom>
          <a:noFill/>
        </p:spPr>
        <p:txBody>
          <a:bodyPr wrap="none" rtlCol="0">
            <a:spAutoFit/>
          </a:bodyPr>
          <a:lstStyle/>
          <a:p>
            <a:r>
              <a:rPr lang="en-US" sz="2000" b="1" dirty="0"/>
              <a:t>Who is “Blooming”? </a:t>
            </a:r>
          </a:p>
        </p:txBody>
      </p:sp>
      <p:pic>
        <p:nvPicPr>
          <p:cNvPr id="7" name="Picture 6">
            <a:extLst>
              <a:ext uri="{FF2B5EF4-FFF2-40B4-BE49-F238E27FC236}">
                <a16:creationId xmlns:a16="http://schemas.microsoft.com/office/drawing/2014/main" id="{007710F8-9176-8B87-2230-F98D93BC5EFE}"/>
              </a:ext>
            </a:extLst>
          </p:cNvPr>
          <p:cNvPicPr>
            <a:picLocks noChangeAspect="1"/>
          </p:cNvPicPr>
          <p:nvPr/>
        </p:nvPicPr>
        <p:blipFill rotWithShape="1">
          <a:blip r:embed="rId3"/>
          <a:srcRect l="50000" b="19675"/>
          <a:stretch/>
        </p:blipFill>
        <p:spPr>
          <a:xfrm>
            <a:off x="418203" y="2421637"/>
            <a:ext cx="3749748" cy="1609788"/>
          </a:xfrm>
          <a:prstGeom prst="rect">
            <a:avLst/>
          </a:prstGeom>
        </p:spPr>
      </p:pic>
      <p:pic>
        <p:nvPicPr>
          <p:cNvPr id="8" name="Picture 7">
            <a:extLst>
              <a:ext uri="{FF2B5EF4-FFF2-40B4-BE49-F238E27FC236}">
                <a16:creationId xmlns:a16="http://schemas.microsoft.com/office/drawing/2014/main" id="{19A65F83-B034-4EC2-1272-56A9B7B85E39}"/>
              </a:ext>
            </a:extLst>
          </p:cNvPr>
          <p:cNvPicPr>
            <a:picLocks noChangeAspect="1"/>
          </p:cNvPicPr>
          <p:nvPr/>
        </p:nvPicPr>
        <p:blipFill rotWithShape="1">
          <a:blip r:embed="rId3"/>
          <a:srcRect l="34967" t="80737" r="36488"/>
          <a:stretch/>
        </p:blipFill>
        <p:spPr>
          <a:xfrm>
            <a:off x="1251972" y="4177664"/>
            <a:ext cx="2218661" cy="400110"/>
          </a:xfrm>
          <a:prstGeom prst="rect">
            <a:avLst/>
          </a:prstGeom>
        </p:spPr>
      </p:pic>
      <p:sp>
        <p:nvSpPr>
          <p:cNvPr id="9" name="TextBox 8">
            <a:extLst>
              <a:ext uri="{FF2B5EF4-FFF2-40B4-BE49-F238E27FC236}">
                <a16:creationId xmlns:a16="http://schemas.microsoft.com/office/drawing/2014/main" id="{2735AD3D-526B-4D10-A2DB-6BE268428433}"/>
              </a:ext>
            </a:extLst>
          </p:cNvPr>
          <p:cNvSpPr txBox="1"/>
          <p:nvPr/>
        </p:nvSpPr>
        <p:spPr>
          <a:xfrm>
            <a:off x="592828" y="4577774"/>
            <a:ext cx="2499539" cy="215444"/>
          </a:xfrm>
          <a:prstGeom prst="rect">
            <a:avLst/>
          </a:prstGeom>
          <a:noFill/>
        </p:spPr>
        <p:txBody>
          <a:bodyPr wrap="square" rtlCol="0">
            <a:spAutoFit/>
          </a:bodyPr>
          <a:lstStyle/>
          <a:p>
            <a:r>
              <a:rPr lang="en-US" sz="800" dirty="0"/>
              <a:t>See Waite et al. OSM </a:t>
            </a:r>
            <a:r>
              <a:rPr lang="en-US" sz="800" b="0" i="0" u="none" strike="noStrike" dirty="0">
                <a:solidFill>
                  <a:srgbClr val="0051CA"/>
                </a:solidFill>
                <a:effectLst/>
                <a:latin typeface="Montserrat" pitchFamily="2" charset="77"/>
                <a:hlinkClick r:id="rId4"/>
              </a:rPr>
              <a:t>CC14A-1184</a:t>
            </a:r>
            <a:endParaRPr lang="en-US" sz="800" dirty="0"/>
          </a:p>
        </p:txBody>
      </p:sp>
      <p:sp>
        <p:nvSpPr>
          <p:cNvPr id="10" name="Rounded Rectangle 9">
            <a:extLst>
              <a:ext uri="{FF2B5EF4-FFF2-40B4-BE49-F238E27FC236}">
                <a16:creationId xmlns:a16="http://schemas.microsoft.com/office/drawing/2014/main" id="{77529002-29CF-D878-F501-B3533239A89C}"/>
              </a:ext>
            </a:extLst>
          </p:cNvPr>
          <p:cNvSpPr/>
          <p:nvPr/>
        </p:nvSpPr>
        <p:spPr>
          <a:xfrm>
            <a:off x="354407" y="513330"/>
            <a:ext cx="3813544" cy="4455621"/>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8584E097-A647-CC92-AD53-F0BBEAEDBB57}"/>
              </a:ext>
            </a:extLst>
          </p:cNvPr>
          <p:cNvGrpSpPr/>
          <p:nvPr/>
        </p:nvGrpSpPr>
        <p:grpSpPr>
          <a:xfrm>
            <a:off x="4853161" y="2723042"/>
            <a:ext cx="3166301" cy="2356940"/>
            <a:chOff x="4660899" y="2717364"/>
            <a:chExt cx="3166301" cy="2356940"/>
          </a:xfrm>
        </p:grpSpPr>
        <p:pic>
          <p:nvPicPr>
            <p:cNvPr id="12" name="Picture 11" descr="A graph of different sizes of cells&#10;&#10;Description automatically generated with medium confidence">
              <a:extLst>
                <a:ext uri="{FF2B5EF4-FFF2-40B4-BE49-F238E27FC236}">
                  <a16:creationId xmlns:a16="http://schemas.microsoft.com/office/drawing/2014/main" id="{C85CD308-A21D-8FE2-004C-968A407F5B66}"/>
                </a:ext>
              </a:extLst>
            </p:cNvPr>
            <p:cNvPicPr>
              <a:picLocks noChangeAspect="1"/>
            </p:cNvPicPr>
            <p:nvPr/>
          </p:nvPicPr>
          <p:blipFill rotWithShape="1">
            <a:blip r:embed="rId5"/>
            <a:srcRect l="53454" t="52988" b="1482"/>
            <a:stretch/>
          </p:blipFill>
          <p:spPr>
            <a:xfrm>
              <a:off x="4660899" y="2725419"/>
              <a:ext cx="3166301" cy="2341882"/>
            </a:xfrm>
            <a:prstGeom prst="rect">
              <a:avLst/>
            </a:prstGeom>
          </p:spPr>
        </p:pic>
        <p:grpSp>
          <p:nvGrpSpPr>
            <p:cNvPr id="13" name="Group 12">
              <a:extLst>
                <a:ext uri="{FF2B5EF4-FFF2-40B4-BE49-F238E27FC236}">
                  <a16:creationId xmlns:a16="http://schemas.microsoft.com/office/drawing/2014/main" id="{8D6A585F-BD96-173B-C798-E384B15DCE76}"/>
                </a:ext>
              </a:extLst>
            </p:cNvPr>
            <p:cNvGrpSpPr/>
            <p:nvPr/>
          </p:nvGrpSpPr>
          <p:grpSpPr>
            <a:xfrm>
              <a:off x="5162550" y="3075941"/>
              <a:ext cx="381000" cy="1671318"/>
              <a:chOff x="1892300" y="3244851"/>
              <a:chExt cx="381000" cy="1671318"/>
            </a:xfrm>
            <a:effectLst>
              <a:outerShdw blurRad="50800" dist="50800" dir="5400000" algn="ctr" rotWithShape="0">
                <a:srgbClr val="000000">
                  <a:alpha val="40000"/>
                </a:srgbClr>
              </a:outerShdw>
            </a:effectLst>
          </p:grpSpPr>
          <p:sp>
            <p:nvSpPr>
              <p:cNvPr id="24" name="Rectangle 23">
                <a:extLst>
                  <a:ext uri="{FF2B5EF4-FFF2-40B4-BE49-F238E27FC236}">
                    <a16:creationId xmlns:a16="http://schemas.microsoft.com/office/drawing/2014/main" id="{3803CBD1-F842-52DD-36D9-BA472BA522FB}"/>
                  </a:ext>
                </a:extLst>
              </p:cNvPr>
              <p:cNvSpPr/>
              <p:nvPr/>
            </p:nvSpPr>
            <p:spPr>
              <a:xfrm>
                <a:off x="1892300" y="4870450"/>
                <a:ext cx="63500" cy="45719"/>
              </a:xfrm>
              <a:prstGeom prst="rect">
                <a:avLst/>
              </a:prstGeom>
              <a:solidFill>
                <a:schemeClr val="accent1">
                  <a:alpha val="61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C0FDF5A-C3BE-C419-A0CF-FFD1B14BE107}"/>
                  </a:ext>
                </a:extLst>
              </p:cNvPr>
              <p:cNvSpPr/>
              <p:nvPr/>
            </p:nvSpPr>
            <p:spPr>
              <a:xfrm flipH="1">
                <a:off x="1955800" y="4699000"/>
                <a:ext cx="63500" cy="217169"/>
              </a:xfrm>
              <a:prstGeom prst="rect">
                <a:avLst/>
              </a:prstGeom>
              <a:solidFill>
                <a:schemeClr val="accent1">
                  <a:alpha val="61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20D7E0C-E44D-DE72-67BC-52F635009DC5}"/>
                  </a:ext>
                </a:extLst>
              </p:cNvPr>
              <p:cNvSpPr/>
              <p:nvPr/>
            </p:nvSpPr>
            <p:spPr>
              <a:xfrm flipH="1">
                <a:off x="2019300" y="4222750"/>
                <a:ext cx="63500" cy="693419"/>
              </a:xfrm>
              <a:prstGeom prst="rect">
                <a:avLst/>
              </a:prstGeom>
              <a:solidFill>
                <a:schemeClr val="accent1">
                  <a:alpha val="61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E751DB7-840A-09A7-0399-0EDDA58AB052}"/>
                  </a:ext>
                </a:extLst>
              </p:cNvPr>
              <p:cNvSpPr/>
              <p:nvPr/>
            </p:nvSpPr>
            <p:spPr>
              <a:xfrm flipH="1">
                <a:off x="2082800" y="4044951"/>
                <a:ext cx="63500" cy="871218"/>
              </a:xfrm>
              <a:prstGeom prst="rect">
                <a:avLst/>
              </a:prstGeom>
              <a:solidFill>
                <a:schemeClr val="accent1">
                  <a:alpha val="61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D5BE5CA-38EE-7CD5-D9F9-5A5010B9EF87}"/>
                  </a:ext>
                </a:extLst>
              </p:cNvPr>
              <p:cNvSpPr/>
              <p:nvPr/>
            </p:nvSpPr>
            <p:spPr>
              <a:xfrm flipH="1">
                <a:off x="2146300" y="3244851"/>
                <a:ext cx="63500" cy="1671318"/>
              </a:xfrm>
              <a:prstGeom prst="rect">
                <a:avLst/>
              </a:prstGeom>
              <a:solidFill>
                <a:schemeClr val="accent1">
                  <a:alpha val="61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D9C32C9-B330-B262-F832-B4708C8DE6EF}"/>
                  </a:ext>
                </a:extLst>
              </p:cNvPr>
              <p:cNvSpPr/>
              <p:nvPr/>
            </p:nvSpPr>
            <p:spPr>
              <a:xfrm flipH="1">
                <a:off x="2209800" y="4546599"/>
                <a:ext cx="63500" cy="369569"/>
              </a:xfrm>
              <a:prstGeom prst="rect">
                <a:avLst/>
              </a:prstGeom>
              <a:solidFill>
                <a:schemeClr val="accent1">
                  <a:alpha val="61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C8BAA19F-D818-16FB-BF9A-CA1A05B57ECE}"/>
                </a:ext>
              </a:extLst>
            </p:cNvPr>
            <p:cNvSpPr/>
            <p:nvPr/>
          </p:nvSpPr>
          <p:spPr>
            <a:xfrm>
              <a:off x="4660899" y="2819400"/>
              <a:ext cx="344076" cy="2006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A39F9E8-6D0B-4EC0-13E9-30B0F7DDEF44}"/>
                </a:ext>
              </a:extLst>
            </p:cNvPr>
            <p:cNvSpPr txBox="1"/>
            <p:nvPr/>
          </p:nvSpPr>
          <p:spPr>
            <a:xfrm>
              <a:off x="4737099" y="2717364"/>
              <a:ext cx="284052" cy="307777"/>
            </a:xfrm>
            <a:prstGeom prst="rect">
              <a:avLst/>
            </a:prstGeom>
            <a:noFill/>
          </p:spPr>
          <p:txBody>
            <a:bodyPr wrap="none" rtlCol="0">
              <a:spAutoFit/>
            </a:bodyPr>
            <a:lstStyle/>
            <a:p>
              <a:r>
                <a:rPr lang="en-US" dirty="0"/>
                <a:t>1</a:t>
              </a:r>
            </a:p>
          </p:txBody>
        </p:sp>
        <p:sp>
          <p:nvSpPr>
            <p:cNvPr id="16" name="TextBox 15">
              <a:extLst>
                <a:ext uri="{FF2B5EF4-FFF2-40B4-BE49-F238E27FC236}">
                  <a16:creationId xmlns:a16="http://schemas.microsoft.com/office/drawing/2014/main" id="{C208B900-B880-388B-B046-07165F0F6008}"/>
                </a:ext>
              </a:extLst>
            </p:cNvPr>
            <p:cNvSpPr txBox="1"/>
            <p:nvPr/>
          </p:nvSpPr>
          <p:spPr>
            <a:xfrm>
              <a:off x="4689435" y="4565431"/>
              <a:ext cx="284052" cy="307777"/>
            </a:xfrm>
            <a:prstGeom prst="rect">
              <a:avLst/>
            </a:prstGeom>
            <a:noFill/>
          </p:spPr>
          <p:txBody>
            <a:bodyPr wrap="none" rtlCol="0">
              <a:spAutoFit/>
            </a:bodyPr>
            <a:lstStyle/>
            <a:p>
              <a:r>
                <a:rPr lang="en-US" dirty="0"/>
                <a:t>0</a:t>
              </a:r>
            </a:p>
          </p:txBody>
        </p:sp>
        <p:sp>
          <p:nvSpPr>
            <p:cNvPr id="17" name="TextBox 16">
              <a:extLst>
                <a:ext uri="{FF2B5EF4-FFF2-40B4-BE49-F238E27FC236}">
                  <a16:creationId xmlns:a16="http://schemas.microsoft.com/office/drawing/2014/main" id="{CD3D888F-DA86-01C1-D0DA-FA37B48400DF}"/>
                </a:ext>
              </a:extLst>
            </p:cNvPr>
            <p:cNvSpPr txBox="1"/>
            <p:nvPr/>
          </p:nvSpPr>
          <p:spPr>
            <a:xfrm rot="16200000">
              <a:off x="4003165" y="3645183"/>
              <a:ext cx="1651414" cy="276999"/>
            </a:xfrm>
            <a:prstGeom prst="rect">
              <a:avLst/>
            </a:prstGeom>
            <a:noFill/>
          </p:spPr>
          <p:txBody>
            <a:bodyPr wrap="none" rtlCol="0">
              <a:spAutoFit/>
            </a:bodyPr>
            <a:lstStyle/>
            <a:p>
              <a:r>
                <a:rPr lang="en-US" sz="1200" dirty="0"/>
                <a:t>Relative Occurrences</a:t>
              </a:r>
            </a:p>
          </p:txBody>
        </p:sp>
        <p:sp>
          <p:nvSpPr>
            <p:cNvPr id="18" name="TextBox 17">
              <a:extLst>
                <a:ext uri="{FF2B5EF4-FFF2-40B4-BE49-F238E27FC236}">
                  <a16:creationId xmlns:a16="http://schemas.microsoft.com/office/drawing/2014/main" id="{FB743ED4-E1AE-31FB-5F9F-A83D31E4E969}"/>
                </a:ext>
              </a:extLst>
            </p:cNvPr>
            <p:cNvSpPr txBox="1"/>
            <p:nvPr/>
          </p:nvSpPr>
          <p:spPr>
            <a:xfrm>
              <a:off x="5024548" y="4761229"/>
              <a:ext cx="284052" cy="307777"/>
            </a:xfrm>
            <a:prstGeom prst="rect">
              <a:avLst/>
            </a:prstGeom>
            <a:solidFill>
              <a:schemeClr val="bg1"/>
            </a:solidFill>
          </p:spPr>
          <p:txBody>
            <a:bodyPr wrap="none" rtlCol="0">
              <a:spAutoFit/>
            </a:bodyPr>
            <a:lstStyle/>
            <a:p>
              <a:r>
                <a:rPr lang="en-US" dirty="0"/>
                <a:t>5</a:t>
              </a:r>
            </a:p>
          </p:txBody>
        </p:sp>
        <p:sp>
          <p:nvSpPr>
            <p:cNvPr id="19" name="TextBox 18">
              <a:extLst>
                <a:ext uri="{FF2B5EF4-FFF2-40B4-BE49-F238E27FC236}">
                  <a16:creationId xmlns:a16="http://schemas.microsoft.com/office/drawing/2014/main" id="{1C06B632-DA1D-7B64-5D2F-A63E7416F366}"/>
                </a:ext>
              </a:extLst>
            </p:cNvPr>
            <p:cNvSpPr txBox="1"/>
            <p:nvPr/>
          </p:nvSpPr>
          <p:spPr>
            <a:xfrm>
              <a:off x="7426081" y="4766527"/>
              <a:ext cx="383438" cy="307777"/>
            </a:xfrm>
            <a:prstGeom prst="rect">
              <a:avLst/>
            </a:prstGeom>
            <a:solidFill>
              <a:schemeClr val="bg1"/>
            </a:solidFill>
          </p:spPr>
          <p:txBody>
            <a:bodyPr wrap="none" rtlCol="0">
              <a:spAutoFit/>
            </a:bodyPr>
            <a:lstStyle/>
            <a:p>
              <a:r>
                <a:rPr lang="en-US" dirty="0"/>
                <a:t>25</a:t>
              </a:r>
            </a:p>
          </p:txBody>
        </p:sp>
        <p:sp>
          <p:nvSpPr>
            <p:cNvPr id="20" name="Rectangle 19">
              <a:extLst>
                <a:ext uri="{FF2B5EF4-FFF2-40B4-BE49-F238E27FC236}">
                  <a16:creationId xmlns:a16="http://schemas.microsoft.com/office/drawing/2014/main" id="{6125FB94-8764-CD8C-6834-5780F70D41CE}"/>
                </a:ext>
              </a:extLst>
            </p:cNvPr>
            <p:cNvSpPr/>
            <p:nvPr/>
          </p:nvSpPr>
          <p:spPr>
            <a:xfrm>
              <a:off x="5289549" y="4764674"/>
              <a:ext cx="2136531" cy="247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5668BAB-5BAC-1E1B-4D8B-E16E04970990}"/>
                </a:ext>
              </a:extLst>
            </p:cNvPr>
            <p:cNvSpPr txBox="1"/>
            <p:nvPr/>
          </p:nvSpPr>
          <p:spPr>
            <a:xfrm>
              <a:off x="5511800" y="4762969"/>
              <a:ext cx="1993025" cy="276999"/>
            </a:xfrm>
            <a:prstGeom prst="rect">
              <a:avLst/>
            </a:prstGeom>
            <a:solidFill>
              <a:schemeClr val="bg1"/>
            </a:solidFill>
          </p:spPr>
          <p:txBody>
            <a:bodyPr wrap="square" rtlCol="0">
              <a:spAutoFit/>
            </a:bodyPr>
            <a:lstStyle/>
            <a:p>
              <a:r>
                <a:rPr lang="en-US" sz="1200" dirty="0"/>
                <a:t>Mean Cell Diameter (</a:t>
              </a:r>
              <a:r>
                <a:rPr lang="en-US" sz="1200" dirty="0">
                  <a:latin typeface="Symbol" pitchFamily="2" charset="2"/>
                </a:rPr>
                <a:t>m</a:t>
              </a:r>
              <a:r>
                <a:rPr lang="en-US" sz="1200" dirty="0"/>
                <a:t>m)</a:t>
              </a:r>
            </a:p>
          </p:txBody>
        </p:sp>
        <p:sp>
          <p:nvSpPr>
            <p:cNvPr id="22" name="TextBox 21">
              <a:extLst>
                <a:ext uri="{FF2B5EF4-FFF2-40B4-BE49-F238E27FC236}">
                  <a16:creationId xmlns:a16="http://schemas.microsoft.com/office/drawing/2014/main" id="{400908B8-3532-D51A-27B1-BAD468BE8D58}"/>
                </a:ext>
              </a:extLst>
            </p:cNvPr>
            <p:cNvSpPr txBox="1"/>
            <p:nvPr/>
          </p:nvSpPr>
          <p:spPr>
            <a:xfrm>
              <a:off x="7064421" y="2957585"/>
              <a:ext cx="582211" cy="523220"/>
            </a:xfrm>
            <a:prstGeom prst="rect">
              <a:avLst/>
            </a:prstGeom>
            <a:noFill/>
          </p:spPr>
          <p:txBody>
            <a:bodyPr wrap="none" rtlCol="0">
              <a:spAutoFit/>
            </a:bodyPr>
            <a:lstStyle/>
            <a:p>
              <a:r>
                <a:rPr lang="en-US" dirty="0">
                  <a:solidFill>
                    <a:schemeClr val="accent1">
                      <a:lumMod val="60000"/>
                      <a:lumOff val="40000"/>
                    </a:schemeClr>
                  </a:solidFill>
                </a:rPr>
                <a:t>2020</a:t>
              </a:r>
            </a:p>
            <a:p>
              <a:r>
                <a:rPr lang="en-US" dirty="0"/>
                <a:t>2023</a:t>
              </a:r>
            </a:p>
          </p:txBody>
        </p:sp>
        <p:sp>
          <p:nvSpPr>
            <p:cNvPr id="23" name="Rectangle 22">
              <a:extLst>
                <a:ext uri="{FF2B5EF4-FFF2-40B4-BE49-F238E27FC236}">
                  <a16:creationId xmlns:a16="http://schemas.microsoft.com/office/drawing/2014/main" id="{6942E1FF-4C8E-D299-627C-98990C02187A}"/>
                </a:ext>
              </a:extLst>
            </p:cNvPr>
            <p:cNvSpPr/>
            <p:nvPr/>
          </p:nvSpPr>
          <p:spPr>
            <a:xfrm>
              <a:off x="6146800" y="2725419"/>
              <a:ext cx="419100" cy="1458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E3E9BDCE-A552-0EC2-B0F7-850C2BE1E003}"/>
              </a:ext>
            </a:extLst>
          </p:cNvPr>
          <p:cNvGrpSpPr>
            <a:grpSpLocks noChangeAspect="1"/>
          </p:cNvGrpSpPr>
          <p:nvPr/>
        </p:nvGrpSpPr>
        <p:grpSpPr>
          <a:xfrm>
            <a:off x="6946528" y="1141249"/>
            <a:ext cx="1430989" cy="1392238"/>
            <a:chOff x="7309556" y="3401786"/>
            <a:chExt cx="1639235" cy="1594845"/>
          </a:xfrm>
        </p:grpSpPr>
        <p:pic>
          <p:nvPicPr>
            <p:cNvPr id="31" name="Picture 30" descr="A row of black objects&#10;&#10;Description automatically generated">
              <a:extLst>
                <a:ext uri="{FF2B5EF4-FFF2-40B4-BE49-F238E27FC236}">
                  <a16:creationId xmlns:a16="http://schemas.microsoft.com/office/drawing/2014/main" id="{2B9DAA26-3958-00E7-43B9-44467542EAF4}"/>
                </a:ext>
              </a:extLst>
            </p:cNvPr>
            <p:cNvPicPr>
              <a:picLocks noChangeAspect="1"/>
            </p:cNvPicPr>
            <p:nvPr/>
          </p:nvPicPr>
          <p:blipFill>
            <a:blip r:embed="rId6"/>
            <a:stretch>
              <a:fillRect/>
            </a:stretch>
          </p:blipFill>
          <p:spPr>
            <a:xfrm>
              <a:off x="7319399" y="4619089"/>
              <a:ext cx="1629392" cy="377542"/>
            </a:xfrm>
            <a:prstGeom prst="rect">
              <a:avLst/>
            </a:prstGeom>
          </p:spPr>
        </p:pic>
        <p:pic>
          <p:nvPicPr>
            <p:cNvPr id="33" name="Picture 32" descr="A close-up of a microscope&#10;&#10;Description automatically generated">
              <a:extLst>
                <a:ext uri="{FF2B5EF4-FFF2-40B4-BE49-F238E27FC236}">
                  <a16:creationId xmlns:a16="http://schemas.microsoft.com/office/drawing/2014/main" id="{76BC6B8E-A026-44B6-ECD9-B929620C6765}"/>
                </a:ext>
              </a:extLst>
            </p:cNvPr>
            <p:cNvPicPr>
              <a:picLocks noChangeAspect="1"/>
            </p:cNvPicPr>
            <p:nvPr/>
          </p:nvPicPr>
          <p:blipFill>
            <a:blip r:embed="rId7"/>
            <a:stretch>
              <a:fillRect/>
            </a:stretch>
          </p:blipFill>
          <p:spPr>
            <a:xfrm>
              <a:off x="8032076" y="3402385"/>
              <a:ext cx="916715" cy="367752"/>
            </a:xfrm>
            <a:prstGeom prst="rect">
              <a:avLst/>
            </a:prstGeom>
          </p:spPr>
        </p:pic>
        <p:pic>
          <p:nvPicPr>
            <p:cNvPr id="35" name="Picture 34" descr="A close-up of a microscopic view of a cell&#10;&#10;Description automatically generated">
              <a:extLst>
                <a:ext uri="{FF2B5EF4-FFF2-40B4-BE49-F238E27FC236}">
                  <a16:creationId xmlns:a16="http://schemas.microsoft.com/office/drawing/2014/main" id="{B62B9421-19D4-7A13-3619-91F9FCEBC256}"/>
                </a:ext>
              </a:extLst>
            </p:cNvPr>
            <p:cNvPicPr>
              <a:picLocks noChangeAspect="1"/>
            </p:cNvPicPr>
            <p:nvPr/>
          </p:nvPicPr>
          <p:blipFill>
            <a:blip r:embed="rId8"/>
            <a:stretch>
              <a:fillRect/>
            </a:stretch>
          </p:blipFill>
          <p:spPr>
            <a:xfrm>
              <a:off x="7309557" y="3401786"/>
              <a:ext cx="828044" cy="483026"/>
            </a:xfrm>
            <a:prstGeom prst="rect">
              <a:avLst/>
            </a:prstGeom>
          </p:spPr>
        </p:pic>
        <p:pic>
          <p:nvPicPr>
            <p:cNvPr id="37" name="Picture 36" descr="A close-up of a cell&#10;&#10;Description automatically generated">
              <a:extLst>
                <a:ext uri="{FF2B5EF4-FFF2-40B4-BE49-F238E27FC236}">
                  <a16:creationId xmlns:a16="http://schemas.microsoft.com/office/drawing/2014/main" id="{C0FF2BA4-077F-7063-A26D-0319B126E19F}"/>
                </a:ext>
              </a:extLst>
            </p:cNvPr>
            <p:cNvPicPr>
              <a:picLocks noChangeAspect="1"/>
            </p:cNvPicPr>
            <p:nvPr/>
          </p:nvPicPr>
          <p:blipFill>
            <a:blip r:embed="rId9"/>
            <a:stretch>
              <a:fillRect/>
            </a:stretch>
          </p:blipFill>
          <p:spPr>
            <a:xfrm>
              <a:off x="7309557" y="3777853"/>
              <a:ext cx="828044" cy="604472"/>
            </a:xfrm>
            <a:prstGeom prst="rect">
              <a:avLst/>
            </a:prstGeom>
          </p:spPr>
        </p:pic>
        <p:pic>
          <p:nvPicPr>
            <p:cNvPr id="39" name="Picture 38" descr="A close-up of a cell&#10;&#10;Description automatically generated">
              <a:extLst>
                <a:ext uri="{FF2B5EF4-FFF2-40B4-BE49-F238E27FC236}">
                  <a16:creationId xmlns:a16="http://schemas.microsoft.com/office/drawing/2014/main" id="{BD7A981A-63DB-0DBD-7BA1-549E4F4D79F3}"/>
                </a:ext>
              </a:extLst>
            </p:cNvPr>
            <p:cNvPicPr>
              <a:picLocks noChangeAspect="1"/>
            </p:cNvPicPr>
            <p:nvPr/>
          </p:nvPicPr>
          <p:blipFill>
            <a:blip r:embed="rId10"/>
            <a:stretch>
              <a:fillRect/>
            </a:stretch>
          </p:blipFill>
          <p:spPr>
            <a:xfrm>
              <a:off x="8120747" y="3773353"/>
              <a:ext cx="828044" cy="621033"/>
            </a:xfrm>
            <a:prstGeom prst="rect">
              <a:avLst/>
            </a:prstGeom>
          </p:spPr>
        </p:pic>
        <p:pic>
          <p:nvPicPr>
            <p:cNvPr id="41" name="Picture 40" descr="A close up of a light&#10;&#10;Description automatically generated">
              <a:extLst>
                <a:ext uri="{FF2B5EF4-FFF2-40B4-BE49-F238E27FC236}">
                  <a16:creationId xmlns:a16="http://schemas.microsoft.com/office/drawing/2014/main" id="{D56F2496-0397-94E7-6DD3-A5BE82C5504C}"/>
                </a:ext>
              </a:extLst>
            </p:cNvPr>
            <p:cNvPicPr>
              <a:picLocks noChangeAspect="1"/>
            </p:cNvPicPr>
            <p:nvPr/>
          </p:nvPicPr>
          <p:blipFill>
            <a:blip r:embed="rId11"/>
            <a:stretch>
              <a:fillRect/>
            </a:stretch>
          </p:blipFill>
          <p:spPr>
            <a:xfrm>
              <a:off x="7309556" y="4386825"/>
              <a:ext cx="1639235" cy="224399"/>
            </a:xfrm>
            <a:prstGeom prst="rect">
              <a:avLst/>
            </a:prstGeom>
          </p:spPr>
        </p:pic>
      </p:grpSp>
      <p:grpSp>
        <p:nvGrpSpPr>
          <p:cNvPr id="59" name="Group 58">
            <a:extLst>
              <a:ext uri="{FF2B5EF4-FFF2-40B4-BE49-F238E27FC236}">
                <a16:creationId xmlns:a16="http://schemas.microsoft.com/office/drawing/2014/main" id="{A4A5E4FD-FE57-6E07-5384-46DC40D24A6E}"/>
              </a:ext>
            </a:extLst>
          </p:cNvPr>
          <p:cNvGrpSpPr/>
          <p:nvPr/>
        </p:nvGrpSpPr>
        <p:grpSpPr>
          <a:xfrm>
            <a:off x="4832553" y="1150637"/>
            <a:ext cx="1559239" cy="1398358"/>
            <a:chOff x="5121132" y="3398987"/>
            <a:chExt cx="1401808" cy="1262351"/>
          </a:xfrm>
        </p:grpSpPr>
        <p:pic>
          <p:nvPicPr>
            <p:cNvPr id="46" name="Picture 45" descr="A microscope view of a cell&#10;&#10;Description automatically generated">
              <a:extLst>
                <a:ext uri="{FF2B5EF4-FFF2-40B4-BE49-F238E27FC236}">
                  <a16:creationId xmlns:a16="http://schemas.microsoft.com/office/drawing/2014/main" id="{86017F8B-7D05-9B96-76F6-1FB46C651ABB}"/>
                </a:ext>
              </a:extLst>
            </p:cNvPr>
            <p:cNvPicPr>
              <a:picLocks noChangeAspect="1"/>
            </p:cNvPicPr>
            <p:nvPr/>
          </p:nvPicPr>
          <p:blipFill>
            <a:blip r:embed="rId12"/>
            <a:stretch>
              <a:fillRect/>
            </a:stretch>
          </p:blipFill>
          <p:spPr>
            <a:xfrm>
              <a:off x="5121437" y="3398987"/>
              <a:ext cx="724483" cy="632438"/>
            </a:xfrm>
            <a:prstGeom prst="rect">
              <a:avLst/>
            </a:prstGeom>
          </p:spPr>
        </p:pic>
        <p:pic>
          <p:nvPicPr>
            <p:cNvPr id="48" name="Picture 47" descr="A close-up of a microscope&#10;&#10;Description automatically generated">
              <a:extLst>
                <a:ext uri="{FF2B5EF4-FFF2-40B4-BE49-F238E27FC236}">
                  <a16:creationId xmlns:a16="http://schemas.microsoft.com/office/drawing/2014/main" id="{FE869B66-E5D2-1047-F44F-6767F5015B25}"/>
                </a:ext>
              </a:extLst>
            </p:cNvPr>
            <p:cNvPicPr>
              <a:picLocks noChangeAspect="1"/>
            </p:cNvPicPr>
            <p:nvPr/>
          </p:nvPicPr>
          <p:blipFill>
            <a:blip r:embed="rId13"/>
            <a:stretch>
              <a:fillRect/>
            </a:stretch>
          </p:blipFill>
          <p:spPr>
            <a:xfrm>
              <a:off x="5780079" y="4080969"/>
              <a:ext cx="741087" cy="577613"/>
            </a:xfrm>
            <a:prstGeom prst="rect">
              <a:avLst/>
            </a:prstGeom>
          </p:spPr>
        </p:pic>
        <p:pic>
          <p:nvPicPr>
            <p:cNvPr id="54" name="Picture 53" descr="A close-up of a cell&#10;&#10;Description automatically generated">
              <a:extLst>
                <a:ext uri="{FF2B5EF4-FFF2-40B4-BE49-F238E27FC236}">
                  <a16:creationId xmlns:a16="http://schemas.microsoft.com/office/drawing/2014/main" id="{704070AE-9EE9-2D80-DDCE-B43BC9B5190A}"/>
                </a:ext>
              </a:extLst>
            </p:cNvPr>
            <p:cNvPicPr>
              <a:picLocks noChangeAspect="1"/>
            </p:cNvPicPr>
            <p:nvPr/>
          </p:nvPicPr>
          <p:blipFill>
            <a:blip r:embed="rId14"/>
            <a:stretch>
              <a:fillRect/>
            </a:stretch>
          </p:blipFill>
          <p:spPr>
            <a:xfrm>
              <a:off x="5806975" y="3401786"/>
              <a:ext cx="715965" cy="503413"/>
            </a:xfrm>
            <a:prstGeom prst="rect">
              <a:avLst/>
            </a:prstGeom>
          </p:spPr>
        </p:pic>
        <p:pic>
          <p:nvPicPr>
            <p:cNvPr id="56" name="Picture 55" descr="A close-up of a microscope&#10;&#10;Description automatically generated">
              <a:extLst>
                <a:ext uri="{FF2B5EF4-FFF2-40B4-BE49-F238E27FC236}">
                  <a16:creationId xmlns:a16="http://schemas.microsoft.com/office/drawing/2014/main" id="{50930D5B-BF37-EF48-9EDE-597FC7BA5AA9}"/>
                </a:ext>
              </a:extLst>
            </p:cNvPr>
            <p:cNvPicPr>
              <a:picLocks noChangeAspect="1"/>
            </p:cNvPicPr>
            <p:nvPr/>
          </p:nvPicPr>
          <p:blipFill>
            <a:blip r:embed="rId15"/>
            <a:stretch>
              <a:fillRect/>
            </a:stretch>
          </p:blipFill>
          <p:spPr>
            <a:xfrm>
              <a:off x="5121132" y="4073654"/>
              <a:ext cx="703893" cy="587684"/>
            </a:xfrm>
            <a:prstGeom prst="rect">
              <a:avLst/>
            </a:prstGeom>
          </p:spPr>
        </p:pic>
        <p:pic>
          <p:nvPicPr>
            <p:cNvPr id="52" name="Picture 51" descr="A close-up of a microscope&#10;&#10;Description automatically generated">
              <a:extLst>
                <a:ext uri="{FF2B5EF4-FFF2-40B4-BE49-F238E27FC236}">
                  <a16:creationId xmlns:a16="http://schemas.microsoft.com/office/drawing/2014/main" id="{68F6FE85-BBA2-4ED1-B88E-2F8668E6629D}"/>
                </a:ext>
              </a:extLst>
            </p:cNvPr>
            <p:cNvPicPr>
              <a:picLocks noChangeAspect="1"/>
            </p:cNvPicPr>
            <p:nvPr/>
          </p:nvPicPr>
          <p:blipFill rotWithShape="1">
            <a:blip r:embed="rId16"/>
            <a:srcRect r="7596"/>
            <a:stretch/>
          </p:blipFill>
          <p:spPr>
            <a:xfrm>
              <a:off x="5123783" y="3691656"/>
              <a:ext cx="661579" cy="445394"/>
            </a:xfrm>
            <a:prstGeom prst="rect">
              <a:avLst/>
            </a:prstGeom>
          </p:spPr>
        </p:pic>
        <p:pic>
          <p:nvPicPr>
            <p:cNvPr id="50" name="Picture 49" descr="A close up of a knife&#10;&#10;Description automatically generated">
              <a:extLst>
                <a:ext uri="{FF2B5EF4-FFF2-40B4-BE49-F238E27FC236}">
                  <a16:creationId xmlns:a16="http://schemas.microsoft.com/office/drawing/2014/main" id="{3B0B6ED3-16BF-083D-1C61-1BC9320EDA6C}"/>
                </a:ext>
              </a:extLst>
            </p:cNvPr>
            <p:cNvPicPr>
              <a:picLocks noChangeAspect="1"/>
            </p:cNvPicPr>
            <p:nvPr/>
          </p:nvPicPr>
          <p:blipFill rotWithShape="1">
            <a:blip r:embed="rId17"/>
            <a:srcRect r="9842" b="19735"/>
            <a:stretch/>
          </p:blipFill>
          <p:spPr>
            <a:xfrm>
              <a:off x="5813699" y="3901512"/>
              <a:ext cx="707878" cy="187561"/>
            </a:xfrm>
            <a:prstGeom prst="rect">
              <a:avLst/>
            </a:prstGeom>
          </p:spPr>
        </p:pic>
      </p:grpSp>
      <p:cxnSp>
        <p:nvCxnSpPr>
          <p:cNvPr id="61" name="Straight Arrow Connector 60">
            <a:extLst>
              <a:ext uri="{FF2B5EF4-FFF2-40B4-BE49-F238E27FC236}">
                <a16:creationId xmlns:a16="http://schemas.microsoft.com/office/drawing/2014/main" id="{E9368BF6-C31D-6ACF-EDD2-52C270C6DE59}"/>
              </a:ext>
            </a:extLst>
          </p:cNvPr>
          <p:cNvCxnSpPr/>
          <p:nvPr/>
        </p:nvCxnSpPr>
        <p:spPr>
          <a:xfrm flipH="1" flipV="1">
            <a:off x="5418312" y="2571750"/>
            <a:ext cx="184588" cy="4731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65820BC9-28AA-2F7B-E81C-8F82C04B42F5}"/>
              </a:ext>
            </a:extLst>
          </p:cNvPr>
          <p:cNvSpPr txBox="1"/>
          <p:nvPr/>
        </p:nvSpPr>
        <p:spPr>
          <a:xfrm>
            <a:off x="5346221" y="784439"/>
            <a:ext cx="652182" cy="338554"/>
          </a:xfrm>
          <a:prstGeom prst="rect">
            <a:avLst/>
          </a:prstGeom>
          <a:noFill/>
        </p:spPr>
        <p:txBody>
          <a:bodyPr wrap="square">
            <a:spAutoFit/>
          </a:bodyPr>
          <a:lstStyle/>
          <a:p>
            <a:r>
              <a:rPr lang="en-US" sz="1600" b="1" dirty="0">
                <a:solidFill>
                  <a:schemeClr val="accent1">
                    <a:lumMod val="60000"/>
                    <a:lumOff val="40000"/>
                  </a:schemeClr>
                </a:solidFill>
              </a:rPr>
              <a:t>2020</a:t>
            </a:r>
          </a:p>
        </p:txBody>
      </p:sp>
      <p:sp>
        <p:nvSpPr>
          <p:cNvPr id="64" name="TextBox 63">
            <a:extLst>
              <a:ext uri="{FF2B5EF4-FFF2-40B4-BE49-F238E27FC236}">
                <a16:creationId xmlns:a16="http://schemas.microsoft.com/office/drawing/2014/main" id="{62B469C5-134C-B268-5C48-EFD6A79F55E6}"/>
              </a:ext>
            </a:extLst>
          </p:cNvPr>
          <p:cNvSpPr txBox="1"/>
          <p:nvPr/>
        </p:nvSpPr>
        <p:spPr>
          <a:xfrm>
            <a:off x="7307954" y="742413"/>
            <a:ext cx="652182" cy="338554"/>
          </a:xfrm>
          <a:prstGeom prst="rect">
            <a:avLst/>
          </a:prstGeom>
          <a:noFill/>
        </p:spPr>
        <p:txBody>
          <a:bodyPr wrap="square">
            <a:spAutoFit/>
          </a:bodyPr>
          <a:lstStyle/>
          <a:p>
            <a:r>
              <a:rPr lang="en-US" sz="1600" b="1" dirty="0">
                <a:solidFill>
                  <a:schemeClr val="tx1"/>
                </a:solidFill>
              </a:rPr>
              <a:t>2023</a:t>
            </a:r>
          </a:p>
        </p:txBody>
      </p:sp>
    </p:spTree>
    <p:extLst>
      <p:ext uri="{BB962C8B-B14F-4D97-AF65-F5344CB8AC3E}">
        <p14:creationId xmlns:p14="http://schemas.microsoft.com/office/powerpoint/2010/main" val="3674722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AED9F30-586E-CEB0-1A44-2C76026CD73C}"/>
              </a:ext>
            </a:extLst>
          </p:cNvPr>
          <p:cNvGrpSpPr>
            <a:grpSpLocks noChangeAspect="1"/>
          </p:cNvGrpSpPr>
          <p:nvPr/>
        </p:nvGrpSpPr>
        <p:grpSpPr>
          <a:xfrm>
            <a:off x="1639361" y="880302"/>
            <a:ext cx="6939295" cy="2015299"/>
            <a:chOff x="2273300" y="914168"/>
            <a:chExt cx="9751289" cy="2831954"/>
          </a:xfrm>
        </p:grpSpPr>
        <p:pic>
          <p:nvPicPr>
            <p:cNvPr id="3" name="Picture 2">
              <a:extLst>
                <a:ext uri="{FF2B5EF4-FFF2-40B4-BE49-F238E27FC236}">
                  <a16:creationId xmlns:a16="http://schemas.microsoft.com/office/drawing/2014/main" id="{B5437E31-CBDE-4424-0D0B-4F8139CAF0B3}"/>
                </a:ext>
              </a:extLst>
            </p:cNvPr>
            <p:cNvPicPr>
              <a:picLocks/>
            </p:cNvPicPr>
            <p:nvPr/>
          </p:nvPicPr>
          <p:blipFill rotWithShape="1">
            <a:blip r:embed="rId2">
              <a:extLst>
                <a:ext uri="{28A0092B-C50C-407E-A947-70E740481C1C}">
                  <a14:useLocalDpi xmlns:a14="http://schemas.microsoft.com/office/drawing/2010/main" val="0"/>
                </a:ext>
              </a:extLst>
            </a:blip>
            <a:srcRect l="9334" t="36087" r="9540" b="33322"/>
            <a:stretch/>
          </p:blipFill>
          <p:spPr bwMode="auto">
            <a:xfrm>
              <a:off x="2273300" y="914168"/>
              <a:ext cx="6611937" cy="2831954"/>
            </a:xfrm>
            <a:prstGeom prst="rect">
              <a:avLst/>
            </a:prstGeom>
            <a:noFill/>
            <a:ln>
              <a:noFill/>
            </a:ln>
          </p:spPr>
        </p:pic>
        <p:sp>
          <p:nvSpPr>
            <p:cNvPr id="4" name="TextBox 3">
              <a:extLst>
                <a:ext uri="{FF2B5EF4-FFF2-40B4-BE49-F238E27FC236}">
                  <a16:creationId xmlns:a16="http://schemas.microsoft.com/office/drawing/2014/main" id="{98D8389B-B47F-5D25-245B-CA5E4293C6F5}"/>
                </a:ext>
              </a:extLst>
            </p:cNvPr>
            <p:cNvSpPr txBox="1"/>
            <p:nvPr/>
          </p:nvSpPr>
          <p:spPr>
            <a:xfrm>
              <a:off x="8985808" y="1310823"/>
              <a:ext cx="3038781" cy="1754326"/>
            </a:xfrm>
            <a:prstGeom prst="rect">
              <a:avLst/>
            </a:prstGeom>
            <a:noFill/>
          </p:spPr>
          <p:txBody>
            <a:bodyPr wrap="none" rtlCol="0">
              <a:spAutoFit/>
            </a:bodyPr>
            <a:lstStyle/>
            <a:p>
              <a:r>
                <a:rPr lang="en-US" dirty="0"/>
                <a:t>Black = Adelie Breeding Pair </a:t>
              </a:r>
            </a:p>
            <a:p>
              <a:r>
                <a:rPr lang="en-US" dirty="0"/>
                <a:t>	Proportional Change</a:t>
              </a:r>
            </a:p>
            <a:p>
              <a:endParaRPr lang="en-US" dirty="0"/>
            </a:p>
            <a:p>
              <a:r>
                <a:rPr lang="en-US" dirty="0">
                  <a:solidFill>
                    <a:srgbClr val="00B050"/>
                  </a:solidFill>
                </a:rPr>
                <a:t>Green = Primary Productivity</a:t>
              </a:r>
            </a:p>
            <a:p>
              <a:endParaRPr lang="en-US" dirty="0">
                <a:solidFill>
                  <a:srgbClr val="FF0000"/>
                </a:solidFill>
              </a:endParaRPr>
            </a:p>
            <a:p>
              <a:r>
                <a:rPr lang="en-US" dirty="0">
                  <a:solidFill>
                    <a:srgbClr val="FF0000"/>
                  </a:solidFill>
                </a:rPr>
                <a:t>Red = Krill Density </a:t>
              </a:r>
            </a:p>
          </p:txBody>
        </p:sp>
      </p:grpSp>
      <p:pic>
        <p:nvPicPr>
          <p:cNvPr id="6" name="Picture 5">
            <a:extLst>
              <a:ext uri="{FF2B5EF4-FFF2-40B4-BE49-F238E27FC236}">
                <a16:creationId xmlns:a16="http://schemas.microsoft.com/office/drawing/2014/main" id="{51335290-1283-A420-E751-744C96396876}"/>
              </a:ext>
            </a:extLst>
          </p:cNvPr>
          <p:cNvPicPr>
            <a:picLocks noChangeAspect="1"/>
          </p:cNvPicPr>
          <p:nvPr/>
        </p:nvPicPr>
        <p:blipFill>
          <a:blip r:embed="rId3"/>
          <a:stretch>
            <a:fillRect/>
          </a:stretch>
        </p:blipFill>
        <p:spPr>
          <a:xfrm>
            <a:off x="685800" y="2812566"/>
            <a:ext cx="7772400" cy="2058368"/>
          </a:xfrm>
          <a:prstGeom prst="rect">
            <a:avLst/>
          </a:prstGeom>
        </p:spPr>
      </p:pic>
      <p:sp>
        <p:nvSpPr>
          <p:cNvPr id="7" name="Rectangle 6">
            <a:extLst>
              <a:ext uri="{FF2B5EF4-FFF2-40B4-BE49-F238E27FC236}">
                <a16:creationId xmlns:a16="http://schemas.microsoft.com/office/drawing/2014/main" id="{3BCB6B74-A979-DD10-9758-5C01866A0FD6}"/>
              </a:ext>
            </a:extLst>
          </p:cNvPr>
          <p:cNvSpPr/>
          <p:nvPr/>
        </p:nvSpPr>
        <p:spPr>
          <a:xfrm>
            <a:off x="1701800" y="880302"/>
            <a:ext cx="474133" cy="2822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715DAC0-8077-4B17-777B-95FDBD0E9D1E}"/>
              </a:ext>
            </a:extLst>
          </p:cNvPr>
          <p:cNvSpPr/>
          <p:nvPr/>
        </p:nvSpPr>
        <p:spPr>
          <a:xfrm>
            <a:off x="4572000" y="2895601"/>
            <a:ext cx="474133" cy="2822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721328A-1DE2-6006-36FA-8D3989FA442A}"/>
              </a:ext>
            </a:extLst>
          </p:cNvPr>
          <p:cNvSpPr txBox="1"/>
          <p:nvPr/>
        </p:nvSpPr>
        <p:spPr>
          <a:xfrm>
            <a:off x="2790442" y="200044"/>
            <a:ext cx="3627916" cy="507831"/>
          </a:xfrm>
          <a:prstGeom prst="rect">
            <a:avLst/>
          </a:prstGeom>
          <a:noFill/>
        </p:spPr>
        <p:txBody>
          <a:bodyPr wrap="none" rtlCol="0">
            <a:spAutoFit/>
          </a:bodyPr>
          <a:lstStyle/>
          <a:p>
            <a:r>
              <a:rPr lang="en-US" sz="2700" b="1" dirty="0"/>
              <a:t>Food-Web Response</a:t>
            </a:r>
          </a:p>
        </p:txBody>
      </p:sp>
      <p:sp>
        <p:nvSpPr>
          <p:cNvPr id="10" name="TextBox 9">
            <a:extLst>
              <a:ext uri="{FF2B5EF4-FFF2-40B4-BE49-F238E27FC236}">
                <a16:creationId xmlns:a16="http://schemas.microsoft.com/office/drawing/2014/main" id="{15FDFC55-7688-D09A-51C1-E043C2A25255}"/>
              </a:ext>
            </a:extLst>
          </p:cNvPr>
          <p:cNvSpPr txBox="1"/>
          <p:nvPr/>
        </p:nvSpPr>
        <p:spPr>
          <a:xfrm>
            <a:off x="6539878" y="4740129"/>
            <a:ext cx="2579552" cy="261610"/>
          </a:xfrm>
          <a:prstGeom prst="rect">
            <a:avLst/>
          </a:prstGeom>
          <a:noFill/>
        </p:spPr>
        <p:txBody>
          <a:bodyPr wrap="none" rtlCol="0">
            <a:spAutoFit/>
          </a:bodyPr>
          <a:lstStyle/>
          <a:p>
            <a:r>
              <a:rPr lang="en-US" sz="1100" i="1" dirty="0"/>
              <a:t>Lohman et al. 2023 </a:t>
            </a:r>
            <a:r>
              <a:rPr lang="en-US" sz="1100" i="1" dirty="0" err="1"/>
              <a:t>Limnol</a:t>
            </a:r>
            <a:r>
              <a:rPr lang="en-US" sz="1100" i="1" dirty="0"/>
              <a:t>. </a:t>
            </a:r>
            <a:r>
              <a:rPr lang="en-US" sz="1100" i="1" dirty="0" err="1"/>
              <a:t>Oceanogr</a:t>
            </a:r>
            <a:r>
              <a:rPr lang="en-US" sz="1100" i="1" dirty="0"/>
              <a:t>.</a:t>
            </a:r>
          </a:p>
        </p:txBody>
      </p:sp>
    </p:spTree>
    <p:extLst>
      <p:ext uri="{BB962C8B-B14F-4D97-AF65-F5344CB8AC3E}">
        <p14:creationId xmlns:p14="http://schemas.microsoft.com/office/powerpoint/2010/main" val="4257975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4244F5-99D0-FF33-5EFC-A1562BB66CC6}"/>
              </a:ext>
            </a:extLst>
          </p:cNvPr>
          <p:cNvPicPr>
            <a:picLocks/>
          </p:cNvPicPr>
          <p:nvPr/>
        </p:nvPicPr>
        <p:blipFill>
          <a:blip r:embed="rId4">
            <a:extLst>
              <a:ext uri="{28A0092B-C50C-407E-A947-70E740481C1C}">
                <a14:useLocalDpi xmlns:a14="http://schemas.microsoft.com/office/drawing/2010/main" val="0"/>
              </a:ext>
            </a:extLst>
          </a:blip>
          <a:srcRect l="2814" t="34761" r="10153" b="35023"/>
          <a:stretch>
            <a:fillRect/>
          </a:stretch>
        </p:blipFill>
        <p:spPr bwMode="auto">
          <a:xfrm>
            <a:off x="57844" y="288163"/>
            <a:ext cx="5072015" cy="3014255"/>
          </a:xfrm>
          <a:prstGeom prst="rect">
            <a:avLst/>
          </a:prstGeom>
          <a:noFill/>
          <a:ln>
            <a:noFill/>
          </a:ln>
        </p:spPr>
      </p:pic>
      <p:sp>
        <p:nvSpPr>
          <p:cNvPr id="2" name="TextBox 1">
            <a:extLst>
              <a:ext uri="{FF2B5EF4-FFF2-40B4-BE49-F238E27FC236}">
                <a16:creationId xmlns:a16="http://schemas.microsoft.com/office/drawing/2014/main" id="{1A203AB8-BEE8-986B-6DA3-F350886DB28E}"/>
              </a:ext>
            </a:extLst>
          </p:cNvPr>
          <p:cNvSpPr txBox="1"/>
          <p:nvPr/>
        </p:nvSpPr>
        <p:spPr>
          <a:xfrm>
            <a:off x="2593851" y="-14697"/>
            <a:ext cx="3627916" cy="507831"/>
          </a:xfrm>
          <a:prstGeom prst="rect">
            <a:avLst/>
          </a:prstGeom>
          <a:noFill/>
        </p:spPr>
        <p:txBody>
          <a:bodyPr wrap="none" rtlCol="0">
            <a:spAutoFit/>
          </a:bodyPr>
          <a:lstStyle/>
          <a:p>
            <a:r>
              <a:rPr lang="en-US" sz="2700" b="1" dirty="0"/>
              <a:t>Food-Web Response</a:t>
            </a:r>
          </a:p>
        </p:txBody>
      </p:sp>
      <p:grpSp>
        <p:nvGrpSpPr>
          <p:cNvPr id="11" name="Group 10">
            <a:extLst>
              <a:ext uri="{FF2B5EF4-FFF2-40B4-BE49-F238E27FC236}">
                <a16:creationId xmlns:a16="http://schemas.microsoft.com/office/drawing/2014/main" id="{A2B7CC34-4AEC-8A97-653D-D363C0B69078}"/>
              </a:ext>
            </a:extLst>
          </p:cNvPr>
          <p:cNvGrpSpPr/>
          <p:nvPr/>
        </p:nvGrpSpPr>
        <p:grpSpPr>
          <a:xfrm>
            <a:off x="5140825" y="699011"/>
            <a:ext cx="3512544" cy="4156326"/>
            <a:chOff x="0" y="546729"/>
            <a:chExt cx="5539371" cy="6077475"/>
          </a:xfrm>
        </p:grpSpPr>
        <p:pic>
          <p:nvPicPr>
            <p:cNvPr id="4" name="Picture 3">
              <a:extLst>
                <a:ext uri="{FF2B5EF4-FFF2-40B4-BE49-F238E27FC236}">
                  <a16:creationId xmlns:a16="http://schemas.microsoft.com/office/drawing/2014/main" id="{CDFBBDB1-3BF7-E51A-69E8-EEAFEDDFA6D6}"/>
                </a:ext>
              </a:extLst>
            </p:cNvPr>
            <p:cNvPicPr>
              <a:picLocks/>
            </p:cNvPicPr>
            <p:nvPr/>
          </p:nvPicPr>
          <p:blipFill rotWithShape="1">
            <a:blip r:embed="rId5">
              <a:extLst>
                <a:ext uri="{28A0092B-C50C-407E-A947-70E740481C1C}">
                  <a14:useLocalDpi xmlns:a14="http://schemas.microsoft.com/office/drawing/2010/main" val="0"/>
                </a:ext>
              </a:extLst>
            </a:blip>
            <a:srcRect t="1991" b="61159"/>
            <a:stretch/>
          </p:blipFill>
          <p:spPr bwMode="auto">
            <a:xfrm>
              <a:off x="140983" y="888572"/>
              <a:ext cx="5282280" cy="2814887"/>
            </a:xfrm>
            <a:prstGeom prst="rect">
              <a:avLst/>
            </a:prstGeom>
            <a:noFill/>
            <a:ln>
              <a:noFill/>
            </a:ln>
          </p:spPr>
        </p:pic>
        <p:pic>
          <p:nvPicPr>
            <p:cNvPr id="7" name="Picture 6">
              <a:extLst>
                <a:ext uri="{FF2B5EF4-FFF2-40B4-BE49-F238E27FC236}">
                  <a16:creationId xmlns:a16="http://schemas.microsoft.com/office/drawing/2014/main" id="{B0AEABA2-BDE6-5F2B-3009-E89734C95274}"/>
                </a:ext>
              </a:extLst>
            </p:cNvPr>
            <p:cNvPicPr>
              <a:picLocks/>
            </p:cNvPicPr>
            <p:nvPr/>
          </p:nvPicPr>
          <p:blipFill rotWithShape="1">
            <a:blip r:embed="rId6">
              <a:extLst>
                <a:ext uri="{28A0092B-C50C-407E-A947-70E740481C1C}">
                  <a14:useLocalDpi xmlns:a14="http://schemas.microsoft.com/office/drawing/2010/main" val="0"/>
                </a:ext>
              </a:extLst>
            </a:blip>
            <a:srcRect t="1" b="57064"/>
            <a:stretch/>
          </p:blipFill>
          <p:spPr bwMode="auto">
            <a:xfrm>
              <a:off x="0" y="3828974"/>
              <a:ext cx="5539371" cy="2795230"/>
            </a:xfrm>
            <a:prstGeom prst="rect">
              <a:avLst/>
            </a:prstGeom>
            <a:noFill/>
            <a:ln>
              <a:noFill/>
            </a:ln>
          </p:spPr>
        </p:pic>
        <p:sp>
          <p:nvSpPr>
            <p:cNvPr id="3" name="Rectangle 2">
              <a:extLst>
                <a:ext uri="{FF2B5EF4-FFF2-40B4-BE49-F238E27FC236}">
                  <a16:creationId xmlns:a16="http://schemas.microsoft.com/office/drawing/2014/main" id="{6253FA21-70AD-0EC3-6388-47A4F4B2DAA1}"/>
                </a:ext>
              </a:extLst>
            </p:cNvPr>
            <p:cNvSpPr/>
            <p:nvPr/>
          </p:nvSpPr>
          <p:spPr>
            <a:xfrm>
              <a:off x="1105786" y="633770"/>
              <a:ext cx="308344" cy="369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TextBox 4">
              <a:extLst>
                <a:ext uri="{FF2B5EF4-FFF2-40B4-BE49-F238E27FC236}">
                  <a16:creationId xmlns:a16="http://schemas.microsoft.com/office/drawing/2014/main" id="{4E6A5A32-87FD-316F-1707-06E514836FC7}"/>
                </a:ext>
              </a:extLst>
            </p:cNvPr>
            <p:cNvSpPr txBox="1"/>
            <p:nvPr/>
          </p:nvSpPr>
          <p:spPr>
            <a:xfrm>
              <a:off x="172881" y="546729"/>
              <a:ext cx="4912030" cy="338555"/>
            </a:xfrm>
            <a:prstGeom prst="rect">
              <a:avLst/>
            </a:prstGeom>
            <a:noFill/>
          </p:spPr>
          <p:txBody>
            <a:bodyPr wrap="none" rtlCol="0">
              <a:spAutoFit/>
            </a:bodyPr>
            <a:lstStyle/>
            <a:p>
              <a:r>
                <a:rPr lang="en-US" sz="1050" b="1" i="1" dirty="0"/>
                <a:t>Proportion of large krill in diet vs breeding pair change</a:t>
              </a:r>
            </a:p>
          </p:txBody>
        </p:sp>
        <p:sp>
          <p:nvSpPr>
            <p:cNvPr id="8" name="TextBox 7">
              <a:extLst>
                <a:ext uri="{FF2B5EF4-FFF2-40B4-BE49-F238E27FC236}">
                  <a16:creationId xmlns:a16="http://schemas.microsoft.com/office/drawing/2014/main" id="{33005168-D426-8818-983C-E9A3A98649B8}"/>
                </a:ext>
              </a:extLst>
            </p:cNvPr>
            <p:cNvSpPr txBox="1"/>
            <p:nvPr/>
          </p:nvSpPr>
          <p:spPr>
            <a:xfrm>
              <a:off x="374669" y="3549632"/>
              <a:ext cx="4309300" cy="338555"/>
            </a:xfrm>
            <a:prstGeom prst="rect">
              <a:avLst/>
            </a:prstGeom>
            <a:solidFill>
              <a:schemeClr val="bg1"/>
            </a:solidFill>
          </p:spPr>
          <p:txBody>
            <a:bodyPr wrap="none" rtlCol="0">
              <a:spAutoFit/>
            </a:bodyPr>
            <a:lstStyle/>
            <a:p>
              <a:r>
                <a:rPr lang="en-US" sz="1050" b="1" i="1" dirty="0"/>
                <a:t>Proportion of large krill non-krill food in the diet</a:t>
              </a:r>
            </a:p>
          </p:txBody>
        </p:sp>
        <p:sp>
          <p:nvSpPr>
            <p:cNvPr id="10" name="Rectangle 9">
              <a:extLst>
                <a:ext uri="{FF2B5EF4-FFF2-40B4-BE49-F238E27FC236}">
                  <a16:creationId xmlns:a16="http://schemas.microsoft.com/office/drawing/2014/main" id="{720CD9A0-410B-4500-1743-8A5ABDF9D575}"/>
                </a:ext>
              </a:extLst>
            </p:cNvPr>
            <p:cNvSpPr/>
            <p:nvPr/>
          </p:nvSpPr>
          <p:spPr>
            <a:xfrm>
              <a:off x="983513" y="3862569"/>
              <a:ext cx="329609" cy="2339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pic>
        <p:nvPicPr>
          <p:cNvPr id="14" name="Picture 13" descr="A close-up of a shrimp&#10;&#10;Description automatically generated">
            <a:extLst>
              <a:ext uri="{FF2B5EF4-FFF2-40B4-BE49-F238E27FC236}">
                <a16:creationId xmlns:a16="http://schemas.microsoft.com/office/drawing/2014/main" id="{84EA09A0-0A77-DB4F-44F2-CCB070736819}"/>
              </a:ext>
            </a:extLst>
          </p:cNvPr>
          <p:cNvPicPr>
            <a:picLocks noChangeAspect="1"/>
          </p:cNvPicPr>
          <p:nvPr/>
        </p:nvPicPr>
        <p:blipFill>
          <a:blip r:embed="rId7"/>
          <a:stretch>
            <a:fillRect/>
          </a:stretch>
        </p:blipFill>
        <p:spPr>
          <a:xfrm>
            <a:off x="551972" y="3549630"/>
            <a:ext cx="1819321" cy="1183698"/>
          </a:xfrm>
          <a:prstGeom prst="flowChartAlternateProcess">
            <a:avLst/>
          </a:prstGeom>
        </p:spPr>
      </p:pic>
      <p:pic>
        <p:nvPicPr>
          <p:cNvPr id="9" name="penguin chaos 2 peng30 vid7">
            <a:hlinkClick r:id="" action="ppaction://media"/>
            <a:extLst>
              <a:ext uri="{FF2B5EF4-FFF2-40B4-BE49-F238E27FC236}">
                <a16:creationId xmlns:a16="http://schemas.microsoft.com/office/drawing/2014/main" id="{753417DC-B652-6E3F-4C5F-421B36232CE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498148" y="3205236"/>
            <a:ext cx="1400029" cy="1872486"/>
          </a:xfrm>
          <a:prstGeom prst="rect">
            <a:avLst/>
          </a:prstGeom>
          <a:ln>
            <a:solidFill>
              <a:schemeClr val="tx1"/>
            </a:solidFill>
          </a:ln>
        </p:spPr>
      </p:pic>
      <p:grpSp>
        <p:nvGrpSpPr>
          <p:cNvPr id="22" name="Group 21">
            <a:extLst>
              <a:ext uri="{FF2B5EF4-FFF2-40B4-BE49-F238E27FC236}">
                <a16:creationId xmlns:a16="http://schemas.microsoft.com/office/drawing/2014/main" id="{E075C521-8F49-7F0D-6628-99784EC785BA}"/>
              </a:ext>
            </a:extLst>
          </p:cNvPr>
          <p:cNvGrpSpPr>
            <a:grpSpLocks noChangeAspect="1"/>
          </p:cNvGrpSpPr>
          <p:nvPr/>
        </p:nvGrpSpPr>
        <p:grpSpPr>
          <a:xfrm>
            <a:off x="501590" y="1347018"/>
            <a:ext cx="3706616" cy="898027"/>
            <a:chOff x="501590" y="359096"/>
            <a:chExt cx="7589312" cy="1885950"/>
          </a:xfrm>
        </p:grpSpPr>
        <p:cxnSp>
          <p:nvCxnSpPr>
            <p:cNvPr id="12" name="Straight Arrow Connector 11">
              <a:extLst>
                <a:ext uri="{FF2B5EF4-FFF2-40B4-BE49-F238E27FC236}">
                  <a16:creationId xmlns:a16="http://schemas.microsoft.com/office/drawing/2014/main" id="{24D4980C-3863-1E0A-E556-B0015DF7D551}"/>
                </a:ext>
              </a:extLst>
            </p:cNvPr>
            <p:cNvCxnSpPr/>
            <p:nvPr/>
          </p:nvCxnSpPr>
          <p:spPr>
            <a:xfrm flipV="1">
              <a:off x="501590" y="359096"/>
              <a:ext cx="1357312" cy="18859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7D42FFB-1434-627A-8A50-A6E2801883B6}"/>
                </a:ext>
              </a:extLst>
            </p:cNvPr>
            <p:cNvCxnSpPr/>
            <p:nvPr/>
          </p:nvCxnSpPr>
          <p:spPr>
            <a:xfrm flipV="1">
              <a:off x="2232624" y="359096"/>
              <a:ext cx="1357312" cy="18859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9585D5A-45E0-14B7-CD97-BD0B61A28DC8}"/>
                </a:ext>
              </a:extLst>
            </p:cNvPr>
            <p:cNvCxnSpPr/>
            <p:nvPr/>
          </p:nvCxnSpPr>
          <p:spPr>
            <a:xfrm flipV="1">
              <a:off x="3732946" y="359096"/>
              <a:ext cx="1357312" cy="18859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EFB89C1-A392-60B3-F63E-4F0854746325}"/>
                </a:ext>
              </a:extLst>
            </p:cNvPr>
            <p:cNvCxnSpPr/>
            <p:nvPr/>
          </p:nvCxnSpPr>
          <p:spPr>
            <a:xfrm flipV="1">
              <a:off x="5233268" y="359096"/>
              <a:ext cx="1357312" cy="18859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46FD19F-8FEF-67E0-6E21-CAEF7E9BE694}"/>
                </a:ext>
              </a:extLst>
            </p:cNvPr>
            <p:cNvCxnSpPr/>
            <p:nvPr/>
          </p:nvCxnSpPr>
          <p:spPr>
            <a:xfrm flipV="1">
              <a:off x="6733590" y="359096"/>
              <a:ext cx="1357312" cy="18859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38CE37AA-A5F9-EAEC-2661-AA237057AC9E}"/>
              </a:ext>
            </a:extLst>
          </p:cNvPr>
          <p:cNvSpPr txBox="1"/>
          <p:nvPr/>
        </p:nvSpPr>
        <p:spPr>
          <a:xfrm>
            <a:off x="148849" y="4769945"/>
            <a:ext cx="1792478" cy="261610"/>
          </a:xfrm>
          <a:prstGeom prst="rect">
            <a:avLst/>
          </a:prstGeom>
          <a:noFill/>
        </p:spPr>
        <p:txBody>
          <a:bodyPr wrap="none" rtlCol="0">
            <a:spAutoFit/>
          </a:bodyPr>
          <a:lstStyle/>
          <a:p>
            <a:r>
              <a:rPr lang="en-US" sz="1100" dirty="0"/>
              <a:t>Thank you Megan Cimino</a:t>
            </a:r>
          </a:p>
        </p:txBody>
      </p:sp>
      <p:sp>
        <p:nvSpPr>
          <p:cNvPr id="24" name="TextBox 23">
            <a:extLst>
              <a:ext uri="{FF2B5EF4-FFF2-40B4-BE49-F238E27FC236}">
                <a16:creationId xmlns:a16="http://schemas.microsoft.com/office/drawing/2014/main" id="{45E59DFC-0B56-65A3-7B8F-3FA6C49C1343}"/>
              </a:ext>
            </a:extLst>
          </p:cNvPr>
          <p:cNvSpPr txBox="1"/>
          <p:nvPr/>
        </p:nvSpPr>
        <p:spPr>
          <a:xfrm>
            <a:off x="6564448" y="4810370"/>
            <a:ext cx="2579552" cy="261610"/>
          </a:xfrm>
          <a:prstGeom prst="rect">
            <a:avLst/>
          </a:prstGeom>
          <a:noFill/>
        </p:spPr>
        <p:txBody>
          <a:bodyPr wrap="none" rtlCol="0">
            <a:spAutoFit/>
          </a:bodyPr>
          <a:lstStyle/>
          <a:p>
            <a:r>
              <a:rPr lang="en-US" sz="1100" i="1" dirty="0"/>
              <a:t>Lohman et al. 2023 </a:t>
            </a:r>
            <a:r>
              <a:rPr lang="en-US" sz="1100" i="1" dirty="0" err="1"/>
              <a:t>Limnol</a:t>
            </a:r>
            <a:r>
              <a:rPr lang="en-US" sz="1100" i="1" dirty="0"/>
              <a:t>. </a:t>
            </a:r>
            <a:r>
              <a:rPr lang="en-US" sz="1100" i="1" dirty="0" err="1"/>
              <a:t>Oceanogr</a:t>
            </a:r>
            <a:r>
              <a:rPr lang="en-US" sz="1100" i="1" dirty="0"/>
              <a:t>.</a:t>
            </a:r>
          </a:p>
        </p:txBody>
      </p:sp>
    </p:spTree>
    <p:extLst>
      <p:ext uri="{BB962C8B-B14F-4D97-AF65-F5344CB8AC3E}">
        <p14:creationId xmlns:p14="http://schemas.microsoft.com/office/powerpoint/2010/main" val="248192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33"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9"/>
                                        </p:tgtEl>
                                      </p:cBhvr>
                                    </p:cmd>
                                  </p:childTnLst>
                                </p:cTn>
                              </p:par>
                            </p:childTnLst>
                          </p:cTn>
                        </p:par>
                      </p:childTnLst>
                    </p:cTn>
                  </p:par>
                </p:childTnLst>
              </p:cTn>
              <p:nextCondLst>
                <p:cond evt="onClick" delay="0">
                  <p:tgtEl>
                    <p:spTgt spid="9"/>
                  </p:tgtEl>
                </p:cond>
              </p:nextCondLst>
            </p:seq>
            <p:video>
              <p:cMediaNode vol="80000">
                <p:cTn id="16" fill="hold" display="0">
                  <p:stCondLst>
                    <p:cond delay="indefinite"/>
                  </p:stCondLst>
                </p:cTn>
                <p:tgtEl>
                  <p:spTgt spid="9"/>
                </p:tgtEl>
              </p:cMediaNode>
            </p:video>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4553</TotalTime>
  <Words>443</Words>
  <Application>Microsoft Macintosh PowerPoint</Application>
  <PresentationFormat>On-screen Show (16:9)</PresentationFormat>
  <Paragraphs>114</Paragraphs>
  <Slides>11</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Montserrat</vt:lpstr>
      <vt:lpstr>Symbol</vt:lpstr>
      <vt:lpstr>Arial</vt:lpstr>
      <vt:lpstr>Calibri</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Oscar Schofield</cp:lastModifiedBy>
  <cp:revision>25</cp:revision>
  <dcterms:modified xsi:type="dcterms:W3CDTF">2024-02-19T17:37:19Z</dcterms:modified>
</cp:coreProperties>
</file>