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17"/>
  </p:notesMasterIdLst>
  <p:sldIdLst>
    <p:sldId id="256" r:id="rId3"/>
    <p:sldId id="257" r:id="rId4"/>
    <p:sldId id="358" r:id="rId5"/>
    <p:sldId id="264" r:id="rId6"/>
    <p:sldId id="361" r:id="rId7"/>
    <p:sldId id="363" r:id="rId8"/>
    <p:sldId id="355" r:id="rId9"/>
    <p:sldId id="362" r:id="rId10"/>
    <p:sldId id="346" r:id="rId11"/>
    <p:sldId id="260" r:id="rId12"/>
    <p:sldId id="350" r:id="rId13"/>
    <p:sldId id="354" r:id="rId14"/>
    <p:sldId id="353" r:id="rId15"/>
    <p:sldId id="261"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97"/>
    <p:restoredTop sz="92835"/>
  </p:normalViewPr>
  <p:slideViewPr>
    <p:cSldViewPr snapToGrid="0">
      <p:cViewPr>
        <p:scale>
          <a:sx n="118" d="100"/>
          <a:sy n="118" d="100"/>
        </p:scale>
        <p:origin x="360" y="14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1BAE77-E793-FD47-8D58-F144B324DADD}" type="datetimeFigureOut">
              <a:rPr lang="en-US" smtClean="0"/>
              <a:t>10/10/24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0C5F81-570F-4E42-9AC0-A6A94AFC63C0}" type="slidenum">
              <a:rPr lang="en-US" smtClean="0"/>
              <a:t>‹#›</a:t>
            </a:fld>
            <a:endParaRPr lang="en-US"/>
          </a:p>
        </p:txBody>
      </p:sp>
    </p:spTree>
    <p:extLst>
      <p:ext uri="{BB962C8B-B14F-4D97-AF65-F5344CB8AC3E}">
        <p14:creationId xmlns:p14="http://schemas.microsoft.com/office/powerpoint/2010/main" val="4294583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my name is Jake Kuenzli and I am a second year PhD student at Rutgers University and today I will be giving you a quick overview of my historical analysis of the NJ DEP bottom trawl. This work was done in collaboration with </a:t>
            </a:r>
            <a:r>
              <a:rPr lang="en-US" dirty="0" err="1"/>
              <a:t>Dr.s</a:t>
            </a:r>
            <a:r>
              <a:rPr lang="en-US" dirty="0"/>
              <a:t> Jason Adolf and Keith Dunton from Monmouth University and Dr. Grace Saba from Rutgers University. </a:t>
            </a:r>
          </a:p>
        </p:txBody>
      </p:sp>
      <p:sp>
        <p:nvSpPr>
          <p:cNvPr id="4" name="Slide Number Placeholder 3"/>
          <p:cNvSpPr>
            <a:spLocks noGrp="1"/>
          </p:cNvSpPr>
          <p:nvPr>
            <p:ph type="sldNum" sz="quarter" idx="5"/>
          </p:nvPr>
        </p:nvSpPr>
        <p:spPr/>
        <p:txBody>
          <a:bodyPr/>
          <a:lstStyle/>
          <a:p>
            <a:fld id="{530C5F81-570F-4E42-9AC0-A6A94AFC63C0}" type="slidenum">
              <a:rPr lang="en-US" smtClean="0"/>
              <a:t>1</a:t>
            </a:fld>
            <a:endParaRPr lang="en-US"/>
          </a:p>
        </p:txBody>
      </p:sp>
    </p:spTree>
    <p:extLst>
      <p:ext uri="{BB962C8B-B14F-4D97-AF65-F5344CB8AC3E}">
        <p14:creationId xmlns:p14="http://schemas.microsoft.com/office/powerpoint/2010/main" val="4164229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to hammer home this increasing elasmobranch presence this plot looks at abundance based on catch over time for the elasmobranchs in the trawl with the total number caught on the y-axes and year on the x-axes. Outside of a few species that have oscillatory patterns to their abundance, like some of the skates, you can see that a lot of them have experienced increases in recent years, specifically (press) these ones that I have highlighted for you that have some of the stronger positive trends, like the Dusky Shark, </a:t>
            </a:r>
            <a:r>
              <a:rPr lang="en-US" dirty="0" err="1"/>
              <a:t>Roughtail</a:t>
            </a:r>
            <a:r>
              <a:rPr lang="en-US" dirty="0"/>
              <a:t> stingray, spiny butterfly ray and Atlantic Sharpnose Shark.</a:t>
            </a:r>
          </a:p>
        </p:txBody>
      </p:sp>
      <p:sp>
        <p:nvSpPr>
          <p:cNvPr id="4" name="Slide Number Placeholder 3"/>
          <p:cNvSpPr>
            <a:spLocks noGrp="1"/>
          </p:cNvSpPr>
          <p:nvPr>
            <p:ph type="sldNum" sz="quarter" idx="5"/>
          </p:nvPr>
        </p:nvSpPr>
        <p:spPr/>
        <p:txBody>
          <a:bodyPr/>
          <a:lstStyle/>
          <a:p>
            <a:fld id="{530C5F81-570F-4E42-9AC0-A6A94AFC63C0}" type="slidenum">
              <a:rPr lang="en-US" smtClean="0"/>
              <a:t>10</a:t>
            </a:fld>
            <a:endParaRPr lang="en-US"/>
          </a:p>
        </p:txBody>
      </p:sp>
    </p:spTree>
    <p:extLst>
      <p:ext uri="{BB962C8B-B14F-4D97-AF65-F5344CB8AC3E}">
        <p14:creationId xmlns:p14="http://schemas.microsoft.com/office/powerpoint/2010/main" val="40328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all of this points to the idea that elasmobranch presence appears to be increasing in our region and this has been our jumping off point for thinking about what comes next. Based on our results, we have outlined 4 research questions. 1 (press), how are coastal elasmobranchs, including vulnerable shark species, distributed and moving throughout state coastal shelf waters on seasonal and interannual scales, looking at things like migration, residency, and presence and absence for example. 2 (press), what is the distributional overlap between tagged elasmobranchs and planned/unplanned offshore wind lease areas. 3 (press), how are oceanographic variables, such as temperature, dissolved oxygen, CDOM, and salinity, influencing the distribution and habitat use of coastal elasmobranchs on variable time scales, and more specifically, can we combine our acoustic telemetry data with oceanographic variables to build a predictive model of elasmobranch distribution This model will allow us to predict how elasmobranch movement will change with environmental conditions, as well as separate those impacts from those that arise due to the offshore development taking place so that those effects can be identified and addressed. And 4 (press), which only refers to our possible chapter 2, what is the distributional overlap between coastal elasmobranchs that have been increasing in abundance off of NJ according to the trawl data and existing resident species that may indicate interspecific competition taking place. </a:t>
            </a:r>
          </a:p>
        </p:txBody>
      </p:sp>
      <p:sp>
        <p:nvSpPr>
          <p:cNvPr id="4" name="Slide Number Placeholder 3"/>
          <p:cNvSpPr>
            <a:spLocks noGrp="1"/>
          </p:cNvSpPr>
          <p:nvPr>
            <p:ph type="sldNum" sz="quarter" idx="5"/>
          </p:nvPr>
        </p:nvSpPr>
        <p:spPr/>
        <p:txBody>
          <a:bodyPr/>
          <a:lstStyle/>
          <a:p>
            <a:fld id="{530C5F81-570F-4E42-9AC0-A6A94AFC63C0}" type="slidenum">
              <a:rPr lang="en-US" smtClean="0"/>
              <a:t>11</a:t>
            </a:fld>
            <a:endParaRPr lang="en-US"/>
          </a:p>
        </p:txBody>
      </p:sp>
    </p:spTree>
    <p:extLst>
      <p:ext uri="{BB962C8B-B14F-4D97-AF65-F5344CB8AC3E}">
        <p14:creationId xmlns:p14="http://schemas.microsoft.com/office/powerpoint/2010/main" val="2966785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those questions, we have started thinking about what that research and in particular chapters, might look like. For chapter 2, looking at species that we have data for from the trawl and taking a deeper dive into their movements as well as possible competition between species. We have highlighted some possible selections for this question, the </a:t>
            </a:r>
            <a:r>
              <a:rPr lang="en-US" dirty="0" err="1"/>
              <a:t>roughtail</a:t>
            </a:r>
            <a:r>
              <a:rPr lang="en-US" dirty="0"/>
              <a:t> stingray and Atlantic Sharpnose shark because while they have strong increasing trends, they occur differently in the trawl. Whereas the </a:t>
            </a:r>
            <a:r>
              <a:rPr lang="en-US" dirty="0" err="1"/>
              <a:t>roughtail</a:t>
            </a:r>
            <a:r>
              <a:rPr lang="en-US" dirty="0"/>
              <a:t> stingray was present since the beginning and has greatly increased in recent decades, the Atlantic Sharpnose shark was largely absent before the most recent decade. These species were also selected due to dietary overlap that will make it easier to examine the possibility for competition.</a:t>
            </a:r>
          </a:p>
        </p:txBody>
      </p:sp>
      <p:sp>
        <p:nvSpPr>
          <p:cNvPr id="4" name="Slide Number Placeholder 3"/>
          <p:cNvSpPr>
            <a:spLocks noGrp="1"/>
          </p:cNvSpPr>
          <p:nvPr>
            <p:ph type="sldNum" sz="quarter" idx="5"/>
          </p:nvPr>
        </p:nvSpPr>
        <p:spPr/>
        <p:txBody>
          <a:bodyPr/>
          <a:lstStyle/>
          <a:p>
            <a:fld id="{530C5F81-570F-4E42-9AC0-A6A94AFC63C0}" type="slidenum">
              <a:rPr lang="en-US" smtClean="0"/>
              <a:t>12</a:t>
            </a:fld>
            <a:endParaRPr lang="en-US"/>
          </a:p>
        </p:txBody>
      </p:sp>
    </p:spTree>
    <p:extLst>
      <p:ext uri="{BB962C8B-B14F-4D97-AF65-F5344CB8AC3E}">
        <p14:creationId xmlns:p14="http://schemas.microsoft.com/office/powerpoint/2010/main" val="3462975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chapter 3, we are thinking about expanding on and moving past the trawl data to examine the movements of shark species that the IUCN designates as species of concern. For those of you who do not know, the IUCN is an organization that works with governments and NGOs to monitor populations of organisms and based on those designate whether or not those populations are stable or concerning. This research would fill a necessary data gap as we are largely unsure about how this group of sharks use and move throughout NJ waters, as well as having a significant conservation aspect as the management for these species could need to shift with their possible shifting distributions. This table lists all of the possible shark species that can be found off the Northeast U.S. that the IUCN designates as species of concern. </a:t>
            </a:r>
          </a:p>
        </p:txBody>
      </p:sp>
      <p:sp>
        <p:nvSpPr>
          <p:cNvPr id="4" name="Slide Number Placeholder 3"/>
          <p:cNvSpPr>
            <a:spLocks noGrp="1"/>
          </p:cNvSpPr>
          <p:nvPr>
            <p:ph type="sldNum" sz="quarter" idx="5"/>
          </p:nvPr>
        </p:nvSpPr>
        <p:spPr/>
        <p:txBody>
          <a:bodyPr/>
          <a:lstStyle/>
          <a:p>
            <a:fld id="{530C5F81-570F-4E42-9AC0-A6A94AFC63C0}" type="slidenum">
              <a:rPr lang="en-US" smtClean="0"/>
              <a:t>13</a:t>
            </a:fld>
            <a:endParaRPr lang="en-US"/>
          </a:p>
        </p:txBody>
      </p:sp>
    </p:spTree>
    <p:extLst>
      <p:ext uri="{BB962C8B-B14F-4D97-AF65-F5344CB8AC3E}">
        <p14:creationId xmlns:p14="http://schemas.microsoft.com/office/powerpoint/2010/main" val="31932374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so much and I'd be happy to answer any questions at this time, or if you would prefer, my email is here at the bottom. </a:t>
            </a:r>
          </a:p>
        </p:txBody>
      </p:sp>
      <p:sp>
        <p:nvSpPr>
          <p:cNvPr id="4" name="Slide Number Placeholder 3"/>
          <p:cNvSpPr>
            <a:spLocks noGrp="1"/>
          </p:cNvSpPr>
          <p:nvPr>
            <p:ph type="sldNum" sz="quarter" idx="5"/>
          </p:nvPr>
        </p:nvSpPr>
        <p:spPr/>
        <p:txBody>
          <a:bodyPr/>
          <a:lstStyle/>
          <a:p>
            <a:fld id="{530C5F81-570F-4E42-9AC0-A6A94AFC63C0}" type="slidenum">
              <a:rPr lang="en-US" smtClean="0"/>
              <a:t>14</a:t>
            </a:fld>
            <a:endParaRPr lang="en-US"/>
          </a:p>
        </p:txBody>
      </p:sp>
    </p:spTree>
    <p:extLst>
      <p:ext uri="{BB962C8B-B14F-4D97-AF65-F5344CB8AC3E}">
        <p14:creationId xmlns:p14="http://schemas.microsoft.com/office/powerpoint/2010/main" val="2309389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some background. Now, I don’t think I have to spend too much time for this audience going in depth on climate change, so I will briefly sum up. We know its happening, we know its being exacerbated by anthropogenic inputs, and it has a myriad of consequences for the environment. One of those impacts is the increased warming of Earth’s oceans. This is especially prudent for where we’re located as the Northwest Atlantic Ocean has warmed at much faster rate on average compared to the global ocean. With that warming comes impacts on marine species and on their behavior. The behavior change that I am primarily focused on is changes in the abundance and distribution of fishes. In this figure from NOAA, you can see that over time as the ocean has warmed species have experienced poleward shifts in latitude, as well as inhabiting deeper waters to deal with the rising temperatures. You can also see that the Northeast species have the largest increases in both northern latitudes and depth. </a:t>
            </a:r>
          </a:p>
        </p:txBody>
      </p:sp>
      <p:sp>
        <p:nvSpPr>
          <p:cNvPr id="4" name="Slide Number Placeholder 3"/>
          <p:cNvSpPr>
            <a:spLocks noGrp="1"/>
          </p:cNvSpPr>
          <p:nvPr>
            <p:ph type="sldNum" sz="quarter" idx="5"/>
          </p:nvPr>
        </p:nvSpPr>
        <p:spPr/>
        <p:txBody>
          <a:bodyPr/>
          <a:lstStyle/>
          <a:p>
            <a:fld id="{530C5F81-570F-4E42-9AC0-A6A94AFC63C0}" type="slidenum">
              <a:rPr lang="en-US" smtClean="0"/>
              <a:t>2</a:t>
            </a:fld>
            <a:endParaRPr lang="en-US"/>
          </a:p>
        </p:txBody>
      </p:sp>
    </p:spTree>
    <p:extLst>
      <p:ext uri="{BB962C8B-B14F-4D97-AF65-F5344CB8AC3E}">
        <p14:creationId xmlns:p14="http://schemas.microsoft.com/office/powerpoint/2010/main" val="4069007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example of this shifting change can be seen in this paper by Juan Levesque from 2019 actually looked at the same dataset I used and grouped species by whether or not they were considered cold-water adapted, warm-water adapted, or sub-tropic adapted, which was based on another paper by Howell &amp; Auster from 2012. In this paper Levesque found that the cold adapted species experienced decreases in abundance over time and the abundance for warm and sub tropic adapted largely increased over the same period. By grouping the species based on these criteria, Levesque looked at how community assemblages had changed, but outside of mentioning some of the more abundant individuals, largely ignored more of the species-specific trends that I am interested in. </a:t>
            </a:r>
          </a:p>
        </p:txBody>
      </p:sp>
      <p:sp>
        <p:nvSpPr>
          <p:cNvPr id="4" name="Slide Number Placeholder 3"/>
          <p:cNvSpPr>
            <a:spLocks noGrp="1"/>
          </p:cNvSpPr>
          <p:nvPr>
            <p:ph type="sldNum" sz="quarter" idx="5"/>
          </p:nvPr>
        </p:nvSpPr>
        <p:spPr/>
        <p:txBody>
          <a:bodyPr/>
          <a:lstStyle/>
          <a:p>
            <a:fld id="{530C5F81-570F-4E42-9AC0-A6A94AFC63C0}" type="slidenum">
              <a:rPr lang="en-US" smtClean="0"/>
              <a:t>3</a:t>
            </a:fld>
            <a:endParaRPr lang="en-US"/>
          </a:p>
        </p:txBody>
      </p:sp>
    </p:spTree>
    <p:extLst>
      <p:ext uri="{BB962C8B-B14F-4D97-AF65-F5344CB8AC3E}">
        <p14:creationId xmlns:p14="http://schemas.microsoft.com/office/powerpoint/2010/main" val="3962043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get at this question, I </a:t>
            </a:r>
            <a:r>
              <a:rPr lang="en-US" dirty="0" err="1"/>
              <a:t>utlized</a:t>
            </a:r>
            <a:r>
              <a:rPr lang="en-US" dirty="0"/>
              <a:t> the NJDEP Bottom Trawl Survey and historical dataset. Now if you’re unfamiliar this survey it is a bottom trawl survey that has gone out every year covering all 4 seasons and has been occurring from 1988 to the present day, but for the purposes of this talk and my data, we’re stopping at 2020 with some carryover in to 2022 based on when I received the data, broken into three decade spans, 1988-1998, 1999-2009, and 2010-2022. Over here in this figure is the survey area, sites are sampled randomly based on the transect chosen that day and cover nearshore environments with an average depth of 5.5 m to offshore with an average depth of 27.4 m, as well as north to south sampling from the mouth of Delaware Bay in the South and Sandy Hook Bay in the north. You can see these sampling strata over here in the figure as the nearshore to offshore is covered in the west/east zones (point) and the north to south in the north/south zones (point). This has proved to be an incredibly valuable dataset as provides years of historical data, but most importantly, the methodology has been standardized for most of the duration of the survey allowing us to make comparisons between years. When I first received that dataset from our collaborator at Monmouth University, it was huge. Over 900 species and more than 200 fish species so when I loaded it into R, it </a:t>
            </a:r>
            <a:r>
              <a:rPr lang="en-US" dirty="0" err="1"/>
              <a:t>kinda</a:t>
            </a:r>
            <a:r>
              <a:rPr lang="en-US" dirty="0"/>
              <a:t> broke it (pause for a brief but hearty chuckle). With that in mind, we needed to narrow our focus and determine what we wanted to look for. So we settled on three study aims. One, to just look at the most abundant species and see if there were any changes in their abundance over time. Two, to look at instances where a species might have fallen off in the dataset after initially being there. And 3, to specifically investigate those occurrences where a species appeared in the dataset after not previously being seen. </a:t>
            </a:r>
          </a:p>
          <a:p>
            <a:endParaRPr lang="en-US" dirty="0"/>
          </a:p>
        </p:txBody>
      </p:sp>
      <p:sp>
        <p:nvSpPr>
          <p:cNvPr id="4" name="Slide Number Placeholder 3"/>
          <p:cNvSpPr>
            <a:spLocks noGrp="1"/>
          </p:cNvSpPr>
          <p:nvPr>
            <p:ph type="sldNum" sz="quarter" idx="5"/>
          </p:nvPr>
        </p:nvSpPr>
        <p:spPr/>
        <p:txBody>
          <a:bodyPr/>
          <a:lstStyle/>
          <a:p>
            <a:fld id="{530C5F81-570F-4E42-9AC0-A6A94AFC63C0}" type="slidenum">
              <a:rPr lang="en-US" smtClean="0"/>
              <a:t>4</a:t>
            </a:fld>
            <a:endParaRPr lang="en-US"/>
          </a:p>
        </p:txBody>
      </p:sp>
    </p:spTree>
    <p:extLst>
      <p:ext uri="{BB962C8B-B14F-4D97-AF65-F5344CB8AC3E}">
        <p14:creationId xmlns:p14="http://schemas.microsoft.com/office/powerpoint/2010/main" val="380138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you get too much in the weeds with looking the next plots, allow me to set the scene for them here. I started off with 200 different species of fish. I then generated the top 90 species in each of those categories for each decade span, so for example it would be the 90 most caught species from 1988-1998, 1999-2009, and 2010-2022. Those lists are then combined for each of the metrics and only the species that appeared in one or two decades were selected as ”unique”.  </a:t>
            </a:r>
          </a:p>
        </p:txBody>
      </p:sp>
      <p:sp>
        <p:nvSpPr>
          <p:cNvPr id="4" name="Slide Number Placeholder 3"/>
          <p:cNvSpPr>
            <a:spLocks noGrp="1"/>
          </p:cNvSpPr>
          <p:nvPr>
            <p:ph type="sldNum" sz="quarter" idx="5"/>
          </p:nvPr>
        </p:nvSpPr>
        <p:spPr/>
        <p:txBody>
          <a:bodyPr/>
          <a:lstStyle/>
          <a:p>
            <a:fld id="{530C5F81-570F-4E42-9AC0-A6A94AFC63C0}" type="slidenum">
              <a:rPr lang="en-US" smtClean="0"/>
              <a:t>5</a:t>
            </a:fld>
            <a:endParaRPr lang="en-US"/>
          </a:p>
        </p:txBody>
      </p:sp>
    </p:spTree>
    <p:extLst>
      <p:ext uri="{BB962C8B-B14F-4D97-AF65-F5344CB8AC3E}">
        <p14:creationId xmlns:p14="http://schemas.microsoft.com/office/powerpoint/2010/main" val="1056252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we’ve covered how this plot comes to be, hopefully it’ll be easier to understand. This first plot here looks at the presence and absence of these unique species based on catch. On the x-axis are the three-decade spans and the species are here on the y-axis. A bar denotes that a species was present during that particular decade and the lack of one shows absence. Now there are three groups that I want to draw you attention to. The first (click) are those species that were in the top 90 for the first two decades but have experienced a drop off in their abundance enough to knock them out of the ranking in the last decade. Some examples of those species are yellowtail flounder and gray triggerfish</a:t>
            </a:r>
          </a:p>
        </p:txBody>
      </p:sp>
      <p:sp>
        <p:nvSpPr>
          <p:cNvPr id="4" name="Slide Number Placeholder 3"/>
          <p:cNvSpPr>
            <a:spLocks noGrp="1"/>
          </p:cNvSpPr>
          <p:nvPr>
            <p:ph type="sldNum" sz="quarter" idx="5"/>
          </p:nvPr>
        </p:nvSpPr>
        <p:spPr/>
        <p:txBody>
          <a:bodyPr/>
          <a:lstStyle/>
          <a:p>
            <a:fld id="{530C5F81-570F-4E42-9AC0-A6A94AFC63C0}" type="slidenum">
              <a:rPr lang="en-US" smtClean="0"/>
              <a:t>6</a:t>
            </a:fld>
            <a:endParaRPr lang="en-US"/>
          </a:p>
        </p:txBody>
      </p:sp>
    </p:spTree>
    <p:extLst>
      <p:ext uri="{BB962C8B-B14F-4D97-AF65-F5344CB8AC3E}">
        <p14:creationId xmlns:p14="http://schemas.microsoft.com/office/powerpoint/2010/main" val="3050397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2nd group I want to draw your attention to are those species that have their increase in abundance only in the most recent decade, such as sheepshead and dusky sharks.</a:t>
            </a:r>
          </a:p>
        </p:txBody>
      </p:sp>
      <p:sp>
        <p:nvSpPr>
          <p:cNvPr id="4" name="Slide Number Placeholder 3"/>
          <p:cNvSpPr>
            <a:spLocks noGrp="1"/>
          </p:cNvSpPr>
          <p:nvPr>
            <p:ph type="sldNum" sz="quarter" idx="5"/>
          </p:nvPr>
        </p:nvSpPr>
        <p:spPr/>
        <p:txBody>
          <a:bodyPr/>
          <a:lstStyle/>
          <a:p>
            <a:fld id="{530C5F81-570F-4E42-9AC0-A6A94AFC63C0}" type="slidenum">
              <a:rPr lang="en-US" smtClean="0"/>
              <a:t>7</a:t>
            </a:fld>
            <a:endParaRPr lang="en-US"/>
          </a:p>
        </p:txBody>
      </p:sp>
    </p:spTree>
    <p:extLst>
      <p:ext uri="{BB962C8B-B14F-4D97-AF65-F5344CB8AC3E}">
        <p14:creationId xmlns:p14="http://schemas.microsoft.com/office/powerpoint/2010/main" val="2346581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group that have interesting trends are those species that were ranked in the top 90 abundance in the first decade and the last decade, but experienced some sort of change that led to them dropping out of the rankings in the middle. These provide an interesting research area to postulate on what drove that change. There are three species that fall under this label, Pollock, Haddock, and Atlantic Cod. Now something that I want you to keep in mind when looking at this plot, is that absence in the plot doesn’t necessarily mean that they weren’t present at all during the trawl in the other decades. They just weren’t in a high enough abundance to crack the top 90. </a:t>
            </a:r>
          </a:p>
        </p:txBody>
      </p:sp>
      <p:sp>
        <p:nvSpPr>
          <p:cNvPr id="4" name="Slide Number Placeholder 3"/>
          <p:cNvSpPr>
            <a:spLocks noGrp="1"/>
          </p:cNvSpPr>
          <p:nvPr>
            <p:ph type="sldNum" sz="quarter" idx="5"/>
          </p:nvPr>
        </p:nvSpPr>
        <p:spPr/>
        <p:txBody>
          <a:bodyPr/>
          <a:lstStyle/>
          <a:p>
            <a:fld id="{530C5F81-570F-4E42-9AC0-A6A94AFC63C0}" type="slidenum">
              <a:rPr lang="en-US" smtClean="0"/>
              <a:t>8</a:t>
            </a:fld>
            <a:endParaRPr lang="en-US"/>
          </a:p>
        </p:txBody>
      </p:sp>
    </p:spTree>
    <p:extLst>
      <p:ext uri="{BB962C8B-B14F-4D97-AF65-F5344CB8AC3E}">
        <p14:creationId xmlns:p14="http://schemas.microsoft.com/office/powerpoint/2010/main" val="1825938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I've mentioned that this was a monster dataset to work with, so another way I attempted to distill this into something I could understand was to look at changes in abundance for a group of organisms. And since my personal and research interests are elasmobranchs, I decided to look at the species that are present in the bottom trawls and how their numbers have changed. Now this plot is a bit more straight forward. This is looking at percent change in catch relative to the first decade for all 22 elasmobranchs, not including the unclassified individuals, that appeared in the trawl. Decades are on the x, and species on the y, the deeper blue showing a 75% or more decrease and the deepest red showing a 100% or more increase in catch. And pretty clearly, you can see a whole lot of red on the showing that a lot of species have experienced increases in recent decades. Some species like the Thresher shark and sand tiger have experienced large increases in both of the most recent decades compared to the first, where others like the Dusky shark and Cownose ray have experienced their greatest increases in the most recent decade.</a:t>
            </a:r>
          </a:p>
        </p:txBody>
      </p:sp>
      <p:sp>
        <p:nvSpPr>
          <p:cNvPr id="4" name="Slide Number Placeholder 3"/>
          <p:cNvSpPr>
            <a:spLocks noGrp="1"/>
          </p:cNvSpPr>
          <p:nvPr>
            <p:ph type="sldNum" sz="quarter" idx="5"/>
          </p:nvPr>
        </p:nvSpPr>
        <p:spPr/>
        <p:txBody>
          <a:bodyPr/>
          <a:lstStyle/>
          <a:p>
            <a:fld id="{1155DCDD-7AFC-F24F-966D-CDA57820C74E}" type="slidenum">
              <a:rPr lang="en-US" smtClean="0"/>
              <a:t>9</a:t>
            </a:fld>
            <a:endParaRPr lang="en-US"/>
          </a:p>
        </p:txBody>
      </p:sp>
    </p:spTree>
    <p:extLst>
      <p:ext uri="{BB962C8B-B14F-4D97-AF65-F5344CB8AC3E}">
        <p14:creationId xmlns:p14="http://schemas.microsoft.com/office/powerpoint/2010/main" val="2676086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E6638DC0-C010-8148-901C-FD3B3CCFDB4F}" type="datetime1">
              <a:rPr lang="en-US" smtClean="0"/>
              <a:t>10/24/24</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91A1EF10-53FB-2643-B64F-43A7EC99339A}" type="slidenum">
              <a:rPr lang="en-US" smtClean="0"/>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4949553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DCC326-AC48-9B4C-BB82-7BF8EC6A12E2}" type="datetime1">
              <a:rPr lang="en-US" smtClean="0"/>
              <a:t>10/24/24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1EF10-53FB-2643-B64F-43A7EC99339A}" type="slidenum">
              <a:rPr lang="en-US" smtClean="0"/>
              <a:t>‹#›</a:t>
            </a:fld>
            <a:endParaRPr lang="en-US"/>
          </a:p>
        </p:txBody>
      </p:sp>
    </p:spTree>
    <p:extLst>
      <p:ext uri="{BB962C8B-B14F-4D97-AF65-F5344CB8AC3E}">
        <p14:creationId xmlns:p14="http://schemas.microsoft.com/office/powerpoint/2010/main" val="3200035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0AEC0E-00DC-7445-9EAB-AB70B4150F32}" type="datetime1">
              <a:rPr lang="en-US" smtClean="0"/>
              <a:t>10/24/24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1EF10-53FB-2643-B64F-43A7EC99339A}" type="slidenum">
              <a:rPr lang="en-US" smtClean="0"/>
              <a:t>‹#›</a:t>
            </a:fld>
            <a:endParaRPr lang="en-US"/>
          </a:p>
        </p:txBody>
      </p:sp>
    </p:spTree>
    <p:extLst>
      <p:ext uri="{BB962C8B-B14F-4D97-AF65-F5344CB8AC3E}">
        <p14:creationId xmlns:p14="http://schemas.microsoft.com/office/powerpoint/2010/main" val="3755564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9234B-9D9E-E554-2CF7-C331C72293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0B5AA6-B57E-918A-CF9D-BE4EEE06F1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B91D1D-29D7-BEC1-BD70-C9C03AAD0279}"/>
              </a:ext>
            </a:extLst>
          </p:cNvPr>
          <p:cNvSpPr>
            <a:spLocks noGrp="1"/>
          </p:cNvSpPr>
          <p:nvPr>
            <p:ph type="dt" sz="half" idx="10"/>
          </p:nvPr>
        </p:nvSpPr>
        <p:spPr/>
        <p:txBody>
          <a:bodyPr/>
          <a:lstStyle/>
          <a:p>
            <a:fld id="{E6638DC0-C010-8148-901C-FD3B3CCFDB4F}" type="datetime1">
              <a:rPr lang="en-US" smtClean="0"/>
              <a:t>10/24/24</a:t>
            </a:fld>
            <a:endParaRPr lang="en-US"/>
          </a:p>
        </p:txBody>
      </p:sp>
      <p:sp>
        <p:nvSpPr>
          <p:cNvPr id="5" name="Footer Placeholder 4">
            <a:extLst>
              <a:ext uri="{FF2B5EF4-FFF2-40B4-BE49-F238E27FC236}">
                <a16:creationId xmlns:a16="http://schemas.microsoft.com/office/drawing/2014/main" id="{A9F0013F-2875-92BF-32C7-68C54AF662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DD654B-5F39-8FEA-840E-E0BBC1AD2EE6}"/>
              </a:ext>
            </a:extLst>
          </p:cNvPr>
          <p:cNvSpPr>
            <a:spLocks noGrp="1"/>
          </p:cNvSpPr>
          <p:nvPr>
            <p:ph type="sldNum" sz="quarter" idx="12"/>
          </p:nvPr>
        </p:nvSpPr>
        <p:spPr/>
        <p:txBody>
          <a:bodyPr/>
          <a:lstStyle/>
          <a:p>
            <a:fld id="{91A1EF10-53FB-2643-B64F-43A7EC99339A}" type="slidenum">
              <a:rPr lang="en-US" smtClean="0"/>
              <a:t>‹#›</a:t>
            </a:fld>
            <a:endParaRPr lang="en-US"/>
          </a:p>
        </p:txBody>
      </p:sp>
    </p:spTree>
    <p:extLst>
      <p:ext uri="{BB962C8B-B14F-4D97-AF65-F5344CB8AC3E}">
        <p14:creationId xmlns:p14="http://schemas.microsoft.com/office/powerpoint/2010/main" val="26869880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D6143-4653-4B29-818B-6D5B62B73B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FC411F-1B20-56C6-EBE8-C3A07C4682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EB2EA5-D0F1-5ABD-3E0E-39264E97C151}"/>
              </a:ext>
            </a:extLst>
          </p:cNvPr>
          <p:cNvSpPr>
            <a:spLocks noGrp="1"/>
          </p:cNvSpPr>
          <p:nvPr>
            <p:ph type="dt" sz="half" idx="10"/>
          </p:nvPr>
        </p:nvSpPr>
        <p:spPr/>
        <p:txBody>
          <a:bodyPr/>
          <a:lstStyle/>
          <a:p>
            <a:fld id="{58C43FDA-D059-2C4D-AA93-E75340882857}" type="datetime1">
              <a:rPr lang="en-US" smtClean="0"/>
              <a:t>10/24/24</a:t>
            </a:fld>
            <a:endParaRPr lang="en-US"/>
          </a:p>
        </p:txBody>
      </p:sp>
      <p:sp>
        <p:nvSpPr>
          <p:cNvPr id="5" name="Footer Placeholder 4">
            <a:extLst>
              <a:ext uri="{FF2B5EF4-FFF2-40B4-BE49-F238E27FC236}">
                <a16:creationId xmlns:a16="http://schemas.microsoft.com/office/drawing/2014/main" id="{EA4F41E3-0239-94FA-C619-56EFF0F1B1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65135E-C6F7-02D9-D9D2-CA6CB16934CB}"/>
              </a:ext>
            </a:extLst>
          </p:cNvPr>
          <p:cNvSpPr>
            <a:spLocks noGrp="1"/>
          </p:cNvSpPr>
          <p:nvPr>
            <p:ph type="sldNum" sz="quarter" idx="12"/>
          </p:nvPr>
        </p:nvSpPr>
        <p:spPr/>
        <p:txBody>
          <a:bodyPr/>
          <a:lstStyle/>
          <a:p>
            <a:fld id="{91A1EF10-53FB-2643-B64F-43A7EC99339A}" type="slidenum">
              <a:rPr lang="en-US" smtClean="0"/>
              <a:t>‹#›</a:t>
            </a:fld>
            <a:endParaRPr lang="en-US"/>
          </a:p>
        </p:txBody>
      </p:sp>
    </p:spTree>
    <p:extLst>
      <p:ext uri="{BB962C8B-B14F-4D97-AF65-F5344CB8AC3E}">
        <p14:creationId xmlns:p14="http://schemas.microsoft.com/office/powerpoint/2010/main" val="3633179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05303-66BA-C1CB-76D9-DD2DB4B960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0A1081-FC00-22BE-CADC-8CD91624AD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CD7EC6-4011-156F-6874-D39661C9C370}"/>
              </a:ext>
            </a:extLst>
          </p:cNvPr>
          <p:cNvSpPr>
            <a:spLocks noGrp="1"/>
          </p:cNvSpPr>
          <p:nvPr>
            <p:ph type="dt" sz="half" idx="10"/>
          </p:nvPr>
        </p:nvSpPr>
        <p:spPr/>
        <p:txBody>
          <a:bodyPr/>
          <a:lstStyle/>
          <a:p>
            <a:fld id="{552C696C-0157-B74E-A0D3-90DD10A310F4}" type="datetime1">
              <a:rPr lang="en-US" smtClean="0"/>
              <a:t>10/24/24</a:t>
            </a:fld>
            <a:endParaRPr lang="en-US"/>
          </a:p>
        </p:txBody>
      </p:sp>
      <p:sp>
        <p:nvSpPr>
          <p:cNvPr id="5" name="Footer Placeholder 4">
            <a:extLst>
              <a:ext uri="{FF2B5EF4-FFF2-40B4-BE49-F238E27FC236}">
                <a16:creationId xmlns:a16="http://schemas.microsoft.com/office/drawing/2014/main" id="{0422599B-4DDC-83C3-3A13-517490562B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7124E6-8435-1F24-43FB-894DBADAA44D}"/>
              </a:ext>
            </a:extLst>
          </p:cNvPr>
          <p:cNvSpPr>
            <a:spLocks noGrp="1"/>
          </p:cNvSpPr>
          <p:nvPr>
            <p:ph type="sldNum" sz="quarter" idx="12"/>
          </p:nvPr>
        </p:nvSpPr>
        <p:spPr/>
        <p:txBody>
          <a:bodyPr/>
          <a:lstStyle/>
          <a:p>
            <a:fld id="{91A1EF10-53FB-2643-B64F-43A7EC99339A}" type="slidenum">
              <a:rPr lang="en-US" smtClean="0"/>
              <a:t>‹#›</a:t>
            </a:fld>
            <a:endParaRPr lang="en-US"/>
          </a:p>
        </p:txBody>
      </p:sp>
    </p:spTree>
    <p:extLst>
      <p:ext uri="{BB962C8B-B14F-4D97-AF65-F5344CB8AC3E}">
        <p14:creationId xmlns:p14="http://schemas.microsoft.com/office/powerpoint/2010/main" val="30084517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316FF-BBF1-C336-0B29-E79485B0BB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99B5AF-AA57-F15E-35E1-15D8506A35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EB93FA-3DA1-AAFA-ED8F-4B0FC3D158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164B63-C638-9E3A-EA35-0A5AF74E3F80}"/>
              </a:ext>
            </a:extLst>
          </p:cNvPr>
          <p:cNvSpPr>
            <a:spLocks noGrp="1"/>
          </p:cNvSpPr>
          <p:nvPr>
            <p:ph type="dt" sz="half" idx="10"/>
          </p:nvPr>
        </p:nvSpPr>
        <p:spPr/>
        <p:txBody>
          <a:bodyPr/>
          <a:lstStyle/>
          <a:p>
            <a:fld id="{D987DD44-4E90-F543-A3DA-52E99FF12852}" type="datetime1">
              <a:rPr lang="en-US" smtClean="0"/>
              <a:t>10/24/24</a:t>
            </a:fld>
            <a:endParaRPr lang="en-US"/>
          </a:p>
        </p:txBody>
      </p:sp>
      <p:sp>
        <p:nvSpPr>
          <p:cNvPr id="6" name="Footer Placeholder 5">
            <a:extLst>
              <a:ext uri="{FF2B5EF4-FFF2-40B4-BE49-F238E27FC236}">
                <a16:creationId xmlns:a16="http://schemas.microsoft.com/office/drawing/2014/main" id="{EC7A8199-0B90-8E85-A540-0AA01CCD1C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5059C3-9A03-070C-6134-72A609E7BA9C}"/>
              </a:ext>
            </a:extLst>
          </p:cNvPr>
          <p:cNvSpPr>
            <a:spLocks noGrp="1"/>
          </p:cNvSpPr>
          <p:nvPr>
            <p:ph type="sldNum" sz="quarter" idx="12"/>
          </p:nvPr>
        </p:nvSpPr>
        <p:spPr/>
        <p:txBody>
          <a:bodyPr/>
          <a:lstStyle/>
          <a:p>
            <a:fld id="{91A1EF10-53FB-2643-B64F-43A7EC99339A}" type="slidenum">
              <a:rPr lang="en-US" smtClean="0"/>
              <a:t>‹#›</a:t>
            </a:fld>
            <a:endParaRPr lang="en-US"/>
          </a:p>
        </p:txBody>
      </p:sp>
    </p:spTree>
    <p:extLst>
      <p:ext uri="{BB962C8B-B14F-4D97-AF65-F5344CB8AC3E}">
        <p14:creationId xmlns:p14="http://schemas.microsoft.com/office/powerpoint/2010/main" val="4231787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81562-22F2-2156-7C69-5C8062D6D6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CF0465-CA14-6BB1-AFA8-B1DC662868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60AAF1-A766-0071-E028-4C2046AE4D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FB647D-2E7F-751A-E986-E471BE74C5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F56F1D-757E-4C79-215F-4D4A65D752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9F5E64-702F-CD39-95DF-5575E96F9ACC}"/>
              </a:ext>
            </a:extLst>
          </p:cNvPr>
          <p:cNvSpPr>
            <a:spLocks noGrp="1"/>
          </p:cNvSpPr>
          <p:nvPr>
            <p:ph type="dt" sz="half" idx="10"/>
          </p:nvPr>
        </p:nvSpPr>
        <p:spPr/>
        <p:txBody>
          <a:bodyPr/>
          <a:lstStyle/>
          <a:p>
            <a:fld id="{73919C08-BA45-1443-A529-39C47DEAB232}" type="datetime1">
              <a:rPr lang="en-US" smtClean="0"/>
              <a:t>10/24/24</a:t>
            </a:fld>
            <a:endParaRPr lang="en-US"/>
          </a:p>
        </p:txBody>
      </p:sp>
      <p:sp>
        <p:nvSpPr>
          <p:cNvPr id="8" name="Footer Placeholder 7">
            <a:extLst>
              <a:ext uri="{FF2B5EF4-FFF2-40B4-BE49-F238E27FC236}">
                <a16:creationId xmlns:a16="http://schemas.microsoft.com/office/drawing/2014/main" id="{6470794A-9951-50F6-824A-F5F43F87E3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791191-C3B4-B1C0-42C4-349D949CBAF4}"/>
              </a:ext>
            </a:extLst>
          </p:cNvPr>
          <p:cNvSpPr>
            <a:spLocks noGrp="1"/>
          </p:cNvSpPr>
          <p:nvPr>
            <p:ph type="sldNum" sz="quarter" idx="12"/>
          </p:nvPr>
        </p:nvSpPr>
        <p:spPr/>
        <p:txBody>
          <a:bodyPr/>
          <a:lstStyle/>
          <a:p>
            <a:fld id="{91A1EF10-53FB-2643-B64F-43A7EC99339A}" type="slidenum">
              <a:rPr lang="en-US" smtClean="0"/>
              <a:t>‹#›</a:t>
            </a:fld>
            <a:endParaRPr lang="en-US"/>
          </a:p>
        </p:txBody>
      </p:sp>
    </p:spTree>
    <p:extLst>
      <p:ext uri="{BB962C8B-B14F-4D97-AF65-F5344CB8AC3E}">
        <p14:creationId xmlns:p14="http://schemas.microsoft.com/office/powerpoint/2010/main" val="8845407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0ED9C-46CC-5A51-6C2D-73AD884E7B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90142E-6FF7-0E71-21BB-DD930C5BE3A8}"/>
              </a:ext>
            </a:extLst>
          </p:cNvPr>
          <p:cNvSpPr>
            <a:spLocks noGrp="1"/>
          </p:cNvSpPr>
          <p:nvPr>
            <p:ph type="dt" sz="half" idx="10"/>
          </p:nvPr>
        </p:nvSpPr>
        <p:spPr/>
        <p:txBody>
          <a:bodyPr/>
          <a:lstStyle/>
          <a:p>
            <a:fld id="{CFF89E54-A670-C044-9587-99EDED3A4C3F}" type="datetime1">
              <a:rPr lang="en-US" smtClean="0"/>
              <a:t>10/24/24</a:t>
            </a:fld>
            <a:endParaRPr lang="en-US"/>
          </a:p>
        </p:txBody>
      </p:sp>
      <p:sp>
        <p:nvSpPr>
          <p:cNvPr id="4" name="Footer Placeholder 3">
            <a:extLst>
              <a:ext uri="{FF2B5EF4-FFF2-40B4-BE49-F238E27FC236}">
                <a16:creationId xmlns:a16="http://schemas.microsoft.com/office/drawing/2014/main" id="{89CA10B5-8B3D-B18E-7FD3-2F3F6AECD4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8560E0-6DAD-4793-B5F9-C503C6D15757}"/>
              </a:ext>
            </a:extLst>
          </p:cNvPr>
          <p:cNvSpPr>
            <a:spLocks noGrp="1"/>
          </p:cNvSpPr>
          <p:nvPr>
            <p:ph type="sldNum" sz="quarter" idx="12"/>
          </p:nvPr>
        </p:nvSpPr>
        <p:spPr/>
        <p:txBody>
          <a:bodyPr/>
          <a:lstStyle/>
          <a:p>
            <a:fld id="{91A1EF10-53FB-2643-B64F-43A7EC99339A}" type="slidenum">
              <a:rPr lang="en-US" smtClean="0"/>
              <a:t>‹#›</a:t>
            </a:fld>
            <a:endParaRPr lang="en-US"/>
          </a:p>
        </p:txBody>
      </p:sp>
    </p:spTree>
    <p:extLst>
      <p:ext uri="{BB962C8B-B14F-4D97-AF65-F5344CB8AC3E}">
        <p14:creationId xmlns:p14="http://schemas.microsoft.com/office/powerpoint/2010/main" val="2001195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5ECAF7-4AC6-7716-13CF-61B27D8682DD}"/>
              </a:ext>
            </a:extLst>
          </p:cNvPr>
          <p:cNvSpPr>
            <a:spLocks noGrp="1"/>
          </p:cNvSpPr>
          <p:nvPr>
            <p:ph type="dt" sz="half" idx="10"/>
          </p:nvPr>
        </p:nvSpPr>
        <p:spPr/>
        <p:txBody>
          <a:bodyPr/>
          <a:lstStyle/>
          <a:p>
            <a:fld id="{08E4BC34-490F-F344-80CB-62EF97CB1095}" type="datetime1">
              <a:rPr lang="en-US" smtClean="0"/>
              <a:t>10/24/24</a:t>
            </a:fld>
            <a:endParaRPr lang="en-US"/>
          </a:p>
        </p:txBody>
      </p:sp>
      <p:sp>
        <p:nvSpPr>
          <p:cNvPr id="3" name="Footer Placeholder 2">
            <a:extLst>
              <a:ext uri="{FF2B5EF4-FFF2-40B4-BE49-F238E27FC236}">
                <a16:creationId xmlns:a16="http://schemas.microsoft.com/office/drawing/2014/main" id="{20C38A6E-0470-663F-38EE-75370694F7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ACCADF-6EDC-B4D8-81D2-BC72ABD73A04}"/>
              </a:ext>
            </a:extLst>
          </p:cNvPr>
          <p:cNvSpPr>
            <a:spLocks noGrp="1"/>
          </p:cNvSpPr>
          <p:nvPr>
            <p:ph type="sldNum" sz="quarter" idx="12"/>
          </p:nvPr>
        </p:nvSpPr>
        <p:spPr/>
        <p:txBody>
          <a:bodyPr/>
          <a:lstStyle/>
          <a:p>
            <a:fld id="{91A1EF10-53FB-2643-B64F-43A7EC99339A}" type="slidenum">
              <a:rPr lang="en-US" smtClean="0"/>
              <a:t>‹#›</a:t>
            </a:fld>
            <a:endParaRPr lang="en-US"/>
          </a:p>
        </p:txBody>
      </p:sp>
    </p:spTree>
    <p:extLst>
      <p:ext uri="{BB962C8B-B14F-4D97-AF65-F5344CB8AC3E}">
        <p14:creationId xmlns:p14="http://schemas.microsoft.com/office/powerpoint/2010/main" val="34058134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42AE6-4EAC-315D-EE65-52924B689C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EEF8A8-F1C7-6F38-566F-5DBBBBEC9A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F2F27D-8166-D198-AEE7-D0FC773D59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874A3F-4F5D-C5BB-1338-B10415B30C80}"/>
              </a:ext>
            </a:extLst>
          </p:cNvPr>
          <p:cNvSpPr>
            <a:spLocks noGrp="1"/>
          </p:cNvSpPr>
          <p:nvPr>
            <p:ph type="dt" sz="half" idx="10"/>
          </p:nvPr>
        </p:nvSpPr>
        <p:spPr/>
        <p:txBody>
          <a:bodyPr/>
          <a:lstStyle/>
          <a:p>
            <a:fld id="{23F558C2-2D19-E04E-8A69-769A7D07E2A0}" type="datetime1">
              <a:rPr lang="en-US" smtClean="0"/>
              <a:t>10/24/24</a:t>
            </a:fld>
            <a:endParaRPr lang="en-US"/>
          </a:p>
        </p:txBody>
      </p:sp>
      <p:sp>
        <p:nvSpPr>
          <p:cNvPr id="6" name="Footer Placeholder 5">
            <a:extLst>
              <a:ext uri="{FF2B5EF4-FFF2-40B4-BE49-F238E27FC236}">
                <a16:creationId xmlns:a16="http://schemas.microsoft.com/office/drawing/2014/main" id="{8FCB847F-D992-B9DE-BC5C-60B7C3DC97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F1374A-3730-20C4-D440-E96110F12A5F}"/>
              </a:ext>
            </a:extLst>
          </p:cNvPr>
          <p:cNvSpPr>
            <a:spLocks noGrp="1"/>
          </p:cNvSpPr>
          <p:nvPr>
            <p:ph type="sldNum" sz="quarter" idx="12"/>
          </p:nvPr>
        </p:nvSpPr>
        <p:spPr/>
        <p:txBody>
          <a:bodyPr/>
          <a:lstStyle/>
          <a:p>
            <a:fld id="{91A1EF10-53FB-2643-B64F-43A7EC99339A}" type="slidenum">
              <a:rPr lang="en-US" smtClean="0"/>
              <a:t>‹#›</a:t>
            </a:fld>
            <a:endParaRPr lang="en-US"/>
          </a:p>
        </p:txBody>
      </p:sp>
    </p:spTree>
    <p:extLst>
      <p:ext uri="{BB962C8B-B14F-4D97-AF65-F5344CB8AC3E}">
        <p14:creationId xmlns:p14="http://schemas.microsoft.com/office/powerpoint/2010/main" val="631342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C43FDA-D059-2C4D-AA93-E75340882857}" type="datetime1">
              <a:rPr lang="en-US" smtClean="0"/>
              <a:t>10/24/24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1EF10-53FB-2643-B64F-43A7EC99339A}" type="slidenum">
              <a:rPr lang="en-US" smtClean="0"/>
              <a:t>‹#›</a:t>
            </a:fld>
            <a:endParaRPr lang="en-US"/>
          </a:p>
        </p:txBody>
      </p:sp>
    </p:spTree>
    <p:extLst>
      <p:ext uri="{BB962C8B-B14F-4D97-AF65-F5344CB8AC3E}">
        <p14:creationId xmlns:p14="http://schemas.microsoft.com/office/powerpoint/2010/main" val="37080978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EC731-1092-55BA-0936-A86FD80ECA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C8687A-DA4B-8260-EA0C-BEA5AC0936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61B219B-9616-B547-9764-563C9070A6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1D7586-DE20-63CE-EFC9-D23FC05D01A3}"/>
              </a:ext>
            </a:extLst>
          </p:cNvPr>
          <p:cNvSpPr>
            <a:spLocks noGrp="1"/>
          </p:cNvSpPr>
          <p:nvPr>
            <p:ph type="dt" sz="half" idx="10"/>
          </p:nvPr>
        </p:nvSpPr>
        <p:spPr/>
        <p:txBody>
          <a:bodyPr/>
          <a:lstStyle/>
          <a:p>
            <a:fld id="{2BF84138-12FF-8849-909C-489319F38799}" type="datetime1">
              <a:rPr lang="en-US" smtClean="0"/>
              <a:t>10/24/24</a:t>
            </a:fld>
            <a:endParaRPr lang="en-US"/>
          </a:p>
        </p:txBody>
      </p:sp>
      <p:sp>
        <p:nvSpPr>
          <p:cNvPr id="6" name="Footer Placeholder 5">
            <a:extLst>
              <a:ext uri="{FF2B5EF4-FFF2-40B4-BE49-F238E27FC236}">
                <a16:creationId xmlns:a16="http://schemas.microsoft.com/office/drawing/2014/main" id="{5902A1BD-107B-BE4A-7EFB-2CAA073B3B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E0421D-DE3C-D000-121B-C731C468A870}"/>
              </a:ext>
            </a:extLst>
          </p:cNvPr>
          <p:cNvSpPr>
            <a:spLocks noGrp="1"/>
          </p:cNvSpPr>
          <p:nvPr>
            <p:ph type="sldNum" sz="quarter" idx="12"/>
          </p:nvPr>
        </p:nvSpPr>
        <p:spPr/>
        <p:txBody>
          <a:bodyPr/>
          <a:lstStyle/>
          <a:p>
            <a:fld id="{91A1EF10-53FB-2643-B64F-43A7EC99339A}" type="slidenum">
              <a:rPr lang="en-US" smtClean="0"/>
              <a:t>‹#›</a:t>
            </a:fld>
            <a:endParaRPr lang="en-US"/>
          </a:p>
        </p:txBody>
      </p:sp>
    </p:spTree>
    <p:extLst>
      <p:ext uri="{BB962C8B-B14F-4D97-AF65-F5344CB8AC3E}">
        <p14:creationId xmlns:p14="http://schemas.microsoft.com/office/powerpoint/2010/main" val="2900962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DC2B2-430C-73CC-6063-D1A3F377E4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BD8489-3233-8CD9-429C-28B62492FD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56FA6F-C03E-DAA1-B916-564766512975}"/>
              </a:ext>
            </a:extLst>
          </p:cNvPr>
          <p:cNvSpPr>
            <a:spLocks noGrp="1"/>
          </p:cNvSpPr>
          <p:nvPr>
            <p:ph type="dt" sz="half" idx="10"/>
          </p:nvPr>
        </p:nvSpPr>
        <p:spPr/>
        <p:txBody>
          <a:bodyPr/>
          <a:lstStyle/>
          <a:p>
            <a:fld id="{8EDCC326-AC48-9B4C-BB82-7BF8EC6A12E2}" type="datetime1">
              <a:rPr lang="en-US" smtClean="0"/>
              <a:t>10/24/24</a:t>
            </a:fld>
            <a:endParaRPr lang="en-US"/>
          </a:p>
        </p:txBody>
      </p:sp>
      <p:sp>
        <p:nvSpPr>
          <p:cNvPr id="5" name="Footer Placeholder 4">
            <a:extLst>
              <a:ext uri="{FF2B5EF4-FFF2-40B4-BE49-F238E27FC236}">
                <a16:creationId xmlns:a16="http://schemas.microsoft.com/office/drawing/2014/main" id="{D15548D1-676B-AB84-4EF3-9D8F62B72A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641767-B31F-CFD0-9FE4-9B322B2C3718}"/>
              </a:ext>
            </a:extLst>
          </p:cNvPr>
          <p:cNvSpPr>
            <a:spLocks noGrp="1"/>
          </p:cNvSpPr>
          <p:nvPr>
            <p:ph type="sldNum" sz="quarter" idx="12"/>
          </p:nvPr>
        </p:nvSpPr>
        <p:spPr/>
        <p:txBody>
          <a:bodyPr/>
          <a:lstStyle/>
          <a:p>
            <a:fld id="{91A1EF10-53FB-2643-B64F-43A7EC99339A}" type="slidenum">
              <a:rPr lang="en-US" smtClean="0"/>
              <a:t>‹#›</a:t>
            </a:fld>
            <a:endParaRPr lang="en-US"/>
          </a:p>
        </p:txBody>
      </p:sp>
    </p:spTree>
    <p:extLst>
      <p:ext uri="{BB962C8B-B14F-4D97-AF65-F5344CB8AC3E}">
        <p14:creationId xmlns:p14="http://schemas.microsoft.com/office/powerpoint/2010/main" val="21242311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22A388-E908-C241-71BF-C150B8335A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511F07-1252-D998-2888-ABD21F02487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D39EFB-5B0F-840C-F4BD-15AF1D124E40}"/>
              </a:ext>
            </a:extLst>
          </p:cNvPr>
          <p:cNvSpPr>
            <a:spLocks noGrp="1"/>
          </p:cNvSpPr>
          <p:nvPr>
            <p:ph type="dt" sz="half" idx="10"/>
          </p:nvPr>
        </p:nvSpPr>
        <p:spPr/>
        <p:txBody>
          <a:bodyPr/>
          <a:lstStyle/>
          <a:p>
            <a:fld id="{6F0AEC0E-00DC-7445-9EAB-AB70B4150F32}" type="datetime1">
              <a:rPr lang="en-US" smtClean="0"/>
              <a:t>10/24/24</a:t>
            </a:fld>
            <a:endParaRPr lang="en-US"/>
          </a:p>
        </p:txBody>
      </p:sp>
      <p:sp>
        <p:nvSpPr>
          <p:cNvPr id="5" name="Footer Placeholder 4">
            <a:extLst>
              <a:ext uri="{FF2B5EF4-FFF2-40B4-BE49-F238E27FC236}">
                <a16:creationId xmlns:a16="http://schemas.microsoft.com/office/drawing/2014/main" id="{1D840F0E-DC31-1DAB-09C8-3401AD94F1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53F346-DE2D-00FA-0772-48D291419E0D}"/>
              </a:ext>
            </a:extLst>
          </p:cNvPr>
          <p:cNvSpPr>
            <a:spLocks noGrp="1"/>
          </p:cNvSpPr>
          <p:nvPr>
            <p:ph type="sldNum" sz="quarter" idx="12"/>
          </p:nvPr>
        </p:nvSpPr>
        <p:spPr/>
        <p:txBody>
          <a:bodyPr/>
          <a:lstStyle/>
          <a:p>
            <a:fld id="{91A1EF10-53FB-2643-B64F-43A7EC99339A}" type="slidenum">
              <a:rPr lang="en-US" smtClean="0"/>
              <a:t>‹#›</a:t>
            </a:fld>
            <a:endParaRPr lang="en-US"/>
          </a:p>
        </p:txBody>
      </p:sp>
    </p:spTree>
    <p:extLst>
      <p:ext uri="{BB962C8B-B14F-4D97-AF65-F5344CB8AC3E}">
        <p14:creationId xmlns:p14="http://schemas.microsoft.com/office/powerpoint/2010/main" val="2668310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552C696C-0157-B74E-A0D3-90DD10A310F4}" type="datetime1">
              <a:rPr lang="en-US" smtClean="0"/>
              <a:t>10/24/24</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91A1EF10-53FB-2643-B64F-43A7EC99339A}"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79339193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87DD44-4E90-F543-A3DA-52E99FF12852}" type="datetime1">
              <a:rPr lang="en-US" smtClean="0"/>
              <a:t>10/24/24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A1EF10-53FB-2643-B64F-43A7EC99339A}" type="slidenum">
              <a:rPr lang="en-US" smtClean="0"/>
              <a:t>‹#›</a:t>
            </a:fld>
            <a:endParaRPr lang="en-US"/>
          </a:p>
        </p:txBody>
      </p:sp>
    </p:spTree>
    <p:extLst>
      <p:ext uri="{BB962C8B-B14F-4D97-AF65-F5344CB8AC3E}">
        <p14:creationId xmlns:p14="http://schemas.microsoft.com/office/powerpoint/2010/main" val="1859265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3919C08-BA45-1443-A529-39C47DEAB232}" type="datetime1">
              <a:rPr lang="en-US" smtClean="0"/>
              <a:t>10/24/24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A1EF10-53FB-2643-B64F-43A7EC99339A}" type="slidenum">
              <a:rPr lang="en-US" smtClean="0"/>
              <a:t>‹#›</a:t>
            </a:fld>
            <a:endParaRPr lang="en-US"/>
          </a:p>
        </p:txBody>
      </p:sp>
    </p:spTree>
    <p:extLst>
      <p:ext uri="{BB962C8B-B14F-4D97-AF65-F5344CB8AC3E}">
        <p14:creationId xmlns:p14="http://schemas.microsoft.com/office/powerpoint/2010/main" val="598100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FF89E54-A670-C044-9587-99EDED3A4C3F}" type="datetime1">
              <a:rPr lang="en-US" smtClean="0"/>
              <a:t>10/24/24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A1EF10-53FB-2643-B64F-43A7EC99339A}" type="slidenum">
              <a:rPr lang="en-US" smtClean="0"/>
              <a:t>‹#›</a:t>
            </a:fld>
            <a:endParaRPr lang="en-US"/>
          </a:p>
        </p:txBody>
      </p:sp>
    </p:spTree>
    <p:extLst>
      <p:ext uri="{BB962C8B-B14F-4D97-AF65-F5344CB8AC3E}">
        <p14:creationId xmlns:p14="http://schemas.microsoft.com/office/powerpoint/2010/main" val="3724449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E4BC34-490F-F344-80CB-62EF97CB1095}" type="datetime1">
              <a:rPr lang="en-US" smtClean="0"/>
              <a:t>10/24/24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A1EF10-53FB-2643-B64F-43A7EC99339A}" type="slidenum">
              <a:rPr lang="en-US" smtClean="0"/>
              <a:t>‹#›</a:t>
            </a:fld>
            <a:endParaRPr lang="en-US"/>
          </a:p>
        </p:txBody>
      </p:sp>
    </p:spTree>
    <p:extLst>
      <p:ext uri="{BB962C8B-B14F-4D97-AF65-F5344CB8AC3E}">
        <p14:creationId xmlns:p14="http://schemas.microsoft.com/office/powerpoint/2010/main" val="1424416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23F558C2-2D19-E04E-8A69-769A7D07E2A0}" type="datetime1">
              <a:rPr lang="en-US" smtClean="0"/>
              <a:t>10/24/24</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91A1EF10-53FB-2643-B64F-43A7EC99339A}"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21207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2BF84138-12FF-8849-909C-489319F38799}" type="datetime1">
              <a:rPr lang="en-US" smtClean="0"/>
              <a:t>10/24/24</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91A1EF10-53FB-2643-B64F-43A7EC99339A}"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64214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2FE7F577-0D98-6E40-9A16-1FB4B5D356AE}" type="datetime1">
              <a:rPr lang="en-US" smtClean="0"/>
              <a:t>10/24/24</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91A1EF10-53FB-2643-B64F-43A7EC99339A}" type="slidenum">
              <a:rPr lang="en-US" smtClean="0"/>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776415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96030A-8FD1-D6E7-AEBD-FD1E51A95E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CC982E-E051-B50F-250C-CEB3424C42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AD8021-6E14-09BC-0455-EA3DAB197A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E7F577-0D98-6E40-9A16-1FB4B5D356AE}" type="datetime1">
              <a:rPr lang="en-US" smtClean="0"/>
              <a:t>10/24/24</a:t>
            </a:fld>
            <a:endParaRPr lang="en-US"/>
          </a:p>
        </p:txBody>
      </p:sp>
      <p:sp>
        <p:nvSpPr>
          <p:cNvPr id="5" name="Footer Placeholder 4">
            <a:extLst>
              <a:ext uri="{FF2B5EF4-FFF2-40B4-BE49-F238E27FC236}">
                <a16:creationId xmlns:a16="http://schemas.microsoft.com/office/drawing/2014/main" id="{CE415EC3-4E7C-8B2E-8F67-5C6B507A6F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87D2F10-91C3-50C3-6764-0BFB87E958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A1EF10-53FB-2643-B64F-43A7EC99339A}" type="slidenum">
              <a:rPr lang="en-US" smtClean="0"/>
              <a:t>‹#›</a:t>
            </a:fld>
            <a:endParaRPr lang="en-US"/>
          </a:p>
        </p:txBody>
      </p:sp>
    </p:spTree>
    <p:extLst>
      <p:ext uri="{BB962C8B-B14F-4D97-AF65-F5344CB8AC3E}">
        <p14:creationId xmlns:p14="http://schemas.microsoft.com/office/powerpoint/2010/main" val="364963904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23.jpeg"/><Relationship Id="rId5" Type="http://schemas.openxmlformats.org/officeDocument/2006/relationships/image" Target="../media/image22.emf"/><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hyperlink" Target="mailto:Jacob.Kuenzli@marine.rutgers.edu" TargetMode="External"/><Relationship Id="rId7"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C6050D9-9CB8-503B-8B76-D0C24C670D13}"/>
              </a:ext>
            </a:extLst>
          </p:cNvPr>
          <p:cNvSpPr>
            <a:spLocks noGrp="1"/>
          </p:cNvSpPr>
          <p:nvPr>
            <p:ph type="subTitle" idx="1"/>
          </p:nvPr>
        </p:nvSpPr>
        <p:spPr>
          <a:xfrm>
            <a:off x="4569828" y="5361398"/>
            <a:ext cx="3051824" cy="1086237"/>
          </a:xfrm>
        </p:spPr>
        <p:txBody>
          <a:bodyPr>
            <a:normAutofit/>
          </a:bodyPr>
          <a:lstStyle/>
          <a:p>
            <a:r>
              <a:rPr lang="en-US" sz="1400" b="1" dirty="0"/>
              <a:t>Jake Kuenzli, Rutgers University</a:t>
            </a:r>
          </a:p>
          <a:p>
            <a:r>
              <a:rPr lang="en-US" sz="1400" dirty="0"/>
              <a:t>Jason Adolf, Monmouth University</a:t>
            </a:r>
          </a:p>
          <a:p>
            <a:r>
              <a:rPr lang="en-US" sz="1400" dirty="0"/>
              <a:t>Keith Dunton, Monmouth University</a:t>
            </a:r>
          </a:p>
          <a:p>
            <a:r>
              <a:rPr lang="en-US" sz="1400" dirty="0"/>
              <a:t>Grace Saba, Rutgers University</a:t>
            </a:r>
          </a:p>
        </p:txBody>
      </p:sp>
      <p:pic>
        <p:nvPicPr>
          <p:cNvPr id="4" name="Picture 3" descr="A black background with red text&#10;&#10;Description automatically generated">
            <a:extLst>
              <a:ext uri="{FF2B5EF4-FFF2-40B4-BE49-F238E27FC236}">
                <a16:creationId xmlns:a16="http://schemas.microsoft.com/office/drawing/2014/main" id="{2C38B0F5-059A-33AE-5758-5A0BDEBE5649}"/>
              </a:ext>
            </a:extLst>
          </p:cNvPr>
          <p:cNvPicPr>
            <a:picLocks noChangeAspect="1"/>
          </p:cNvPicPr>
          <p:nvPr/>
        </p:nvPicPr>
        <p:blipFill>
          <a:blip r:embed="rId3"/>
          <a:stretch>
            <a:fillRect/>
          </a:stretch>
        </p:blipFill>
        <p:spPr>
          <a:xfrm>
            <a:off x="1292539" y="5186236"/>
            <a:ext cx="3073146" cy="718280"/>
          </a:xfrm>
          <a:prstGeom prst="rect">
            <a:avLst/>
          </a:prstGeom>
        </p:spPr>
      </p:pic>
      <p:pic>
        <p:nvPicPr>
          <p:cNvPr id="5" name="Picture 4" descr="A logo with a bird and waves&#10;&#10;Description automatically generated">
            <a:extLst>
              <a:ext uri="{FF2B5EF4-FFF2-40B4-BE49-F238E27FC236}">
                <a16:creationId xmlns:a16="http://schemas.microsoft.com/office/drawing/2014/main" id="{BCEE4254-F733-1B29-9C8D-1F65F812C776}"/>
              </a:ext>
            </a:extLst>
          </p:cNvPr>
          <p:cNvPicPr>
            <a:picLocks noChangeAspect="1"/>
          </p:cNvPicPr>
          <p:nvPr/>
        </p:nvPicPr>
        <p:blipFill rotWithShape="1">
          <a:blip r:embed="rId4"/>
          <a:srcRect t="9147"/>
          <a:stretch/>
        </p:blipFill>
        <p:spPr>
          <a:xfrm>
            <a:off x="7859136" y="4438659"/>
            <a:ext cx="1011936" cy="1011936"/>
          </a:xfrm>
          <a:prstGeom prst="ellipse">
            <a:avLst/>
          </a:prstGeom>
          <a:ln>
            <a:noFill/>
          </a:ln>
          <a:effectLst/>
        </p:spPr>
      </p:pic>
      <p:pic>
        <p:nvPicPr>
          <p:cNvPr id="6" name="Picture 5" descr="A logo with a map in the center&#10;&#10;Description automatically generated">
            <a:extLst>
              <a:ext uri="{FF2B5EF4-FFF2-40B4-BE49-F238E27FC236}">
                <a16:creationId xmlns:a16="http://schemas.microsoft.com/office/drawing/2014/main" id="{2F7EFA12-0CB9-64F8-51D8-53177FA33422}"/>
              </a:ext>
            </a:extLst>
          </p:cNvPr>
          <p:cNvPicPr>
            <a:picLocks noChangeAspect="1"/>
          </p:cNvPicPr>
          <p:nvPr/>
        </p:nvPicPr>
        <p:blipFill>
          <a:blip r:embed="rId5"/>
          <a:stretch>
            <a:fillRect/>
          </a:stretch>
        </p:blipFill>
        <p:spPr>
          <a:xfrm>
            <a:off x="9067745" y="4397080"/>
            <a:ext cx="1011936" cy="1011936"/>
          </a:xfrm>
          <a:prstGeom prst="ellipse">
            <a:avLst/>
          </a:prstGeom>
          <a:ln>
            <a:noFill/>
          </a:ln>
          <a:effectLst/>
        </p:spPr>
      </p:pic>
      <p:pic>
        <p:nvPicPr>
          <p:cNvPr id="7" name="Picture 6">
            <a:extLst>
              <a:ext uri="{FF2B5EF4-FFF2-40B4-BE49-F238E27FC236}">
                <a16:creationId xmlns:a16="http://schemas.microsoft.com/office/drawing/2014/main" id="{57E2ED5B-F557-059A-14E5-900A06D4EBD2}"/>
              </a:ext>
            </a:extLst>
          </p:cNvPr>
          <p:cNvPicPr>
            <a:picLocks noChangeAspect="1"/>
          </p:cNvPicPr>
          <p:nvPr/>
        </p:nvPicPr>
        <p:blipFill>
          <a:blip r:embed="rId6"/>
          <a:stretch>
            <a:fillRect/>
          </a:stretch>
        </p:blipFill>
        <p:spPr>
          <a:xfrm>
            <a:off x="1292539" y="6018985"/>
            <a:ext cx="2585079" cy="575751"/>
          </a:xfrm>
          <a:prstGeom prst="rect">
            <a:avLst/>
          </a:prstGeom>
        </p:spPr>
      </p:pic>
      <p:sp>
        <p:nvSpPr>
          <p:cNvPr id="12" name="Title 1">
            <a:extLst>
              <a:ext uri="{FF2B5EF4-FFF2-40B4-BE49-F238E27FC236}">
                <a16:creationId xmlns:a16="http://schemas.microsoft.com/office/drawing/2014/main" id="{5AE7E578-D30C-8219-209C-6C38B076B8DE}"/>
              </a:ext>
            </a:extLst>
          </p:cNvPr>
          <p:cNvSpPr>
            <a:spLocks noGrp="1"/>
          </p:cNvSpPr>
          <p:nvPr>
            <p:ph type="ctrTitle"/>
          </p:nvPr>
        </p:nvSpPr>
        <p:spPr>
          <a:xfrm>
            <a:off x="1915125" y="2317211"/>
            <a:ext cx="8361229" cy="2749674"/>
          </a:xfrm>
        </p:spPr>
        <p:txBody>
          <a:bodyPr/>
          <a:lstStyle/>
          <a:p>
            <a:r>
              <a:rPr lang="en-US" sz="4400" dirty="0">
                <a:latin typeface="Franklin Gothic Book" panose="020B0503020102020204" pitchFamily="34" charset="0"/>
              </a:rPr>
              <a:t>Investigating species-specific trends throughout New jersey department of environmental protection’s 30+ year historical trawl dataset</a:t>
            </a:r>
          </a:p>
        </p:txBody>
      </p:sp>
      <p:sp>
        <p:nvSpPr>
          <p:cNvPr id="13" name="Slide Number Placeholder 12">
            <a:extLst>
              <a:ext uri="{FF2B5EF4-FFF2-40B4-BE49-F238E27FC236}">
                <a16:creationId xmlns:a16="http://schemas.microsoft.com/office/drawing/2014/main" id="{1EB415EC-C98F-1F4C-3276-D707BA261D7F}"/>
              </a:ext>
            </a:extLst>
          </p:cNvPr>
          <p:cNvSpPr>
            <a:spLocks noGrp="1"/>
          </p:cNvSpPr>
          <p:nvPr>
            <p:ph type="sldNum" sz="quarter" idx="12"/>
          </p:nvPr>
        </p:nvSpPr>
        <p:spPr/>
        <p:txBody>
          <a:bodyPr/>
          <a:lstStyle/>
          <a:p>
            <a:fld id="{91A1EF10-53FB-2643-B64F-43A7EC99339A}" type="slidenum">
              <a:rPr lang="en-US" smtClean="0"/>
              <a:t>1</a:t>
            </a:fld>
            <a:endParaRPr lang="en-US"/>
          </a:p>
        </p:txBody>
      </p:sp>
    </p:spTree>
    <p:extLst>
      <p:ext uri="{BB962C8B-B14F-4D97-AF65-F5344CB8AC3E}">
        <p14:creationId xmlns:p14="http://schemas.microsoft.com/office/powerpoint/2010/main" val="1952954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B7E6F-BBBF-C2C5-83E8-2B89C8517371}"/>
              </a:ext>
            </a:extLst>
          </p:cNvPr>
          <p:cNvSpPr>
            <a:spLocks noGrp="1"/>
          </p:cNvSpPr>
          <p:nvPr>
            <p:ph type="title"/>
          </p:nvPr>
        </p:nvSpPr>
        <p:spPr>
          <a:xfrm>
            <a:off x="689727" y="3516"/>
            <a:ext cx="9802368" cy="531542"/>
          </a:xfrm>
        </p:spPr>
        <p:txBody>
          <a:bodyPr>
            <a:normAutofit/>
          </a:bodyPr>
          <a:lstStyle/>
          <a:p>
            <a:r>
              <a:rPr lang="en-US" sz="2400" dirty="0">
                <a:latin typeface="Franklin Gothic Book" panose="020B0503020102020204" pitchFamily="34" charset="0"/>
              </a:rPr>
              <a:t>Largely, elasmobranch presence in our region has increased</a:t>
            </a:r>
          </a:p>
        </p:txBody>
      </p:sp>
      <p:sp>
        <p:nvSpPr>
          <p:cNvPr id="3" name="Rectangle 2">
            <a:extLst>
              <a:ext uri="{FF2B5EF4-FFF2-40B4-BE49-F238E27FC236}">
                <a16:creationId xmlns:a16="http://schemas.microsoft.com/office/drawing/2014/main" id="{CF637E44-B857-70DF-5B2A-8E2B50DDDBE7}"/>
              </a:ext>
            </a:extLst>
          </p:cNvPr>
          <p:cNvSpPr/>
          <p:nvPr/>
        </p:nvSpPr>
        <p:spPr>
          <a:xfrm rot="5400000">
            <a:off x="3608294" y="-1338288"/>
            <a:ext cx="255344" cy="4391280"/>
          </a:xfrm>
          <a:prstGeom prst="rect">
            <a:avLst/>
          </a:prstGeom>
          <a:solidFill>
            <a:srgbClr val="F8F8F8"/>
          </a:solidFill>
          <a:ln>
            <a:solidFill>
              <a:srgbClr val="F8F8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3" name="Picture 12">
            <a:extLst>
              <a:ext uri="{FF2B5EF4-FFF2-40B4-BE49-F238E27FC236}">
                <a16:creationId xmlns:a16="http://schemas.microsoft.com/office/drawing/2014/main" id="{4E28EE6F-FB50-E4BE-E83A-9F435AB9CF5B}"/>
              </a:ext>
            </a:extLst>
          </p:cNvPr>
          <p:cNvPicPr>
            <a:picLocks noChangeAspect="1"/>
          </p:cNvPicPr>
          <p:nvPr/>
        </p:nvPicPr>
        <p:blipFill>
          <a:blip r:embed="rId3"/>
          <a:stretch>
            <a:fillRect/>
          </a:stretch>
        </p:blipFill>
        <p:spPr>
          <a:xfrm>
            <a:off x="1987296" y="359605"/>
            <a:ext cx="8416541" cy="6503691"/>
          </a:xfrm>
          <a:prstGeom prst="rect">
            <a:avLst/>
          </a:prstGeom>
        </p:spPr>
      </p:pic>
      <p:sp>
        <p:nvSpPr>
          <p:cNvPr id="14" name="Rectangle 13">
            <a:extLst>
              <a:ext uri="{FF2B5EF4-FFF2-40B4-BE49-F238E27FC236}">
                <a16:creationId xmlns:a16="http://schemas.microsoft.com/office/drawing/2014/main" id="{F799AE41-7DDF-FD49-7750-0893BAC5AFAD}"/>
              </a:ext>
            </a:extLst>
          </p:cNvPr>
          <p:cNvSpPr/>
          <p:nvPr/>
        </p:nvSpPr>
        <p:spPr>
          <a:xfrm rot="5400000">
            <a:off x="3767873" y="-1660582"/>
            <a:ext cx="255344" cy="4391280"/>
          </a:xfrm>
          <a:prstGeom prst="rect">
            <a:avLst/>
          </a:prstGeom>
          <a:solidFill>
            <a:srgbClr val="F8F8F8"/>
          </a:solidFill>
          <a:ln>
            <a:solidFill>
              <a:srgbClr val="F8F8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5" name="Rectangle 14">
            <a:extLst>
              <a:ext uri="{FF2B5EF4-FFF2-40B4-BE49-F238E27FC236}">
                <a16:creationId xmlns:a16="http://schemas.microsoft.com/office/drawing/2014/main" id="{2E2DF121-6263-444F-28B3-24A3AB0D2EB8}"/>
              </a:ext>
            </a:extLst>
          </p:cNvPr>
          <p:cNvSpPr/>
          <p:nvPr/>
        </p:nvSpPr>
        <p:spPr>
          <a:xfrm>
            <a:off x="2160598" y="1938528"/>
            <a:ext cx="2035410" cy="158496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910FD17-C7FB-FDE3-B9D5-7B53E0FBA9BA}"/>
              </a:ext>
            </a:extLst>
          </p:cNvPr>
          <p:cNvSpPr/>
          <p:nvPr/>
        </p:nvSpPr>
        <p:spPr>
          <a:xfrm>
            <a:off x="2192000" y="5047488"/>
            <a:ext cx="2035412" cy="76348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36BDA4F-2E8B-3642-090C-85091FE10E26}"/>
              </a:ext>
            </a:extLst>
          </p:cNvPr>
          <p:cNvSpPr/>
          <p:nvPr/>
        </p:nvSpPr>
        <p:spPr>
          <a:xfrm>
            <a:off x="4334487" y="1938528"/>
            <a:ext cx="2035410" cy="80615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D53E475-5031-DE61-2C5A-609B75082EEA}"/>
              </a:ext>
            </a:extLst>
          </p:cNvPr>
          <p:cNvSpPr/>
          <p:nvPr/>
        </p:nvSpPr>
        <p:spPr>
          <a:xfrm>
            <a:off x="6249236" y="3523489"/>
            <a:ext cx="1986159" cy="76348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BA2AE80-9E49-31CA-286D-62D0A053FFA1}"/>
              </a:ext>
            </a:extLst>
          </p:cNvPr>
          <p:cNvSpPr/>
          <p:nvPr/>
        </p:nvSpPr>
        <p:spPr>
          <a:xfrm>
            <a:off x="8280693" y="2732494"/>
            <a:ext cx="2164381" cy="320500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BBCC52EE-3FE4-D93F-279D-5AF392AF42E5}"/>
              </a:ext>
            </a:extLst>
          </p:cNvPr>
          <p:cNvSpPr>
            <a:spLocks noGrp="1"/>
          </p:cNvSpPr>
          <p:nvPr>
            <p:ph type="sldNum" sz="quarter" idx="12"/>
          </p:nvPr>
        </p:nvSpPr>
        <p:spPr/>
        <p:txBody>
          <a:bodyPr/>
          <a:lstStyle/>
          <a:p>
            <a:fld id="{91A1EF10-53FB-2643-B64F-43A7EC99339A}" type="slidenum">
              <a:rPr lang="en-US" smtClean="0"/>
              <a:t>10</a:t>
            </a:fld>
            <a:endParaRPr lang="en-US"/>
          </a:p>
        </p:txBody>
      </p:sp>
    </p:spTree>
    <p:extLst>
      <p:ext uri="{BB962C8B-B14F-4D97-AF65-F5344CB8AC3E}">
        <p14:creationId xmlns:p14="http://schemas.microsoft.com/office/powerpoint/2010/main" val="339391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BC449-3256-99C4-0398-6C7B8DC79553}"/>
              </a:ext>
            </a:extLst>
          </p:cNvPr>
          <p:cNvSpPr>
            <a:spLocks noGrp="1"/>
          </p:cNvSpPr>
          <p:nvPr>
            <p:ph type="title"/>
          </p:nvPr>
        </p:nvSpPr>
        <p:spPr>
          <a:xfrm>
            <a:off x="838200" y="166914"/>
            <a:ext cx="10515600" cy="650875"/>
          </a:xfrm>
        </p:spPr>
        <p:txBody>
          <a:bodyPr>
            <a:noAutofit/>
          </a:bodyPr>
          <a:lstStyle/>
          <a:p>
            <a:r>
              <a:rPr lang="en-US" dirty="0">
                <a:latin typeface="Franklin Gothic Book" panose="020B0503020102020204" pitchFamily="34" charset="0"/>
              </a:rPr>
              <a:t>Research Objectives</a:t>
            </a:r>
          </a:p>
        </p:txBody>
      </p:sp>
      <p:sp>
        <p:nvSpPr>
          <p:cNvPr id="3" name="Content Placeholder 2">
            <a:extLst>
              <a:ext uri="{FF2B5EF4-FFF2-40B4-BE49-F238E27FC236}">
                <a16:creationId xmlns:a16="http://schemas.microsoft.com/office/drawing/2014/main" id="{6B7E7187-5B39-8791-CD3D-EFB16953BCA7}"/>
              </a:ext>
            </a:extLst>
          </p:cNvPr>
          <p:cNvSpPr>
            <a:spLocks noGrp="1"/>
          </p:cNvSpPr>
          <p:nvPr>
            <p:ph idx="1"/>
          </p:nvPr>
        </p:nvSpPr>
        <p:spPr>
          <a:xfrm>
            <a:off x="838200" y="1372960"/>
            <a:ext cx="10515600" cy="2632983"/>
          </a:xfrm>
        </p:spPr>
        <p:txBody>
          <a:bodyPr>
            <a:noAutofit/>
          </a:bodyPr>
          <a:lstStyle/>
          <a:p>
            <a:pPr marL="342900" indent="-342900">
              <a:lnSpc>
                <a:spcPct val="100000"/>
              </a:lnSpc>
              <a:spcBef>
                <a:spcPts val="0"/>
              </a:spcBef>
              <a:spcAft>
                <a:spcPts val="0"/>
              </a:spcAft>
              <a:buFont typeface="+mj-lt"/>
              <a:buAutoNum type="arabicParenR"/>
            </a:pPr>
            <a:r>
              <a:rPr lang="en-US" sz="2800" dirty="0">
                <a:latin typeface="Franklin Gothic Book" panose="020B0503020102020204" pitchFamily="34" charset="0"/>
                <a:ea typeface="Calibri" panose="020F0502020204030204" pitchFamily="34" charset="0"/>
              </a:rPr>
              <a:t>Observe presence and timing of that presence in the region</a:t>
            </a:r>
          </a:p>
          <a:p>
            <a:pPr marL="342900" indent="-342900">
              <a:lnSpc>
                <a:spcPct val="100000"/>
              </a:lnSpc>
              <a:spcBef>
                <a:spcPts val="0"/>
              </a:spcBef>
              <a:spcAft>
                <a:spcPts val="0"/>
              </a:spcAft>
              <a:buFont typeface="+mj-lt"/>
              <a:buAutoNum type="arabicParenR"/>
            </a:pPr>
            <a:endParaRPr lang="en-US" sz="2800" dirty="0">
              <a:effectLst/>
              <a:latin typeface="Franklin Gothic Book" panose="020B0503020102020204" pitchFamily="34" charset="0"/>
              <a:ea typeface="Calibri" panose="020F0502020204030204" pitchFamily="34" charset="0"/>
              <a:cs typeface="Calibri" panose="020F0502020204030204" pitchFamily="34" charset="0"/>
            </a:endParaRPr>
          </a:p>
          <a:p>
            <a:pPr marL="342900" indent="-342900">
              <a:lnSpc>
                <a:spcPct val="100000"/>
              </a:lnSpc>
              <a:spcBef>
                <a:spcPts val="0"/>
              </a:spcBef>
              <a:spcAft>
                <a:spcPts val="0"/>
              </a:spcAft>
              <a:buFont typeface="+mj-lt"/>
              <a:buAutoNum type="arabicParenR"/>
            </a:pPr>
            <a:r>
              <a:rPr lang="en-US" sz="2800" dirty="0">
                <a:latin typeface="Franklin Gothic Book" panose="020B0503020102020204" pitchFamily="34" charset="0"/>
                <a:ea typeface="Calibri" panose="020F0502020204030204" pitchFamily="34" charset="0"/>
              </a:rPr>
              <a:t>Determine relative occurrence inside and outside current and planned wind lease areas</a:t>
            </a:r>
          </a:p>
          <a:p>
            <a:pPr marL="342900" indent="-342900">
              <a:lnSpc>
                <a:spcPct val="100000"/>
              </a:lnSpc>
              <a:spcBef>
                <a:spcPts val="0"/>
              </a:spcBef>
              <a:spcAft>
                <a:spcPts val="0"/>
              </a:spcAft>
              <a:buFont typeface="+mj-lt"/>
              <a:buAutoNum type="arabicParenR"/>
            </a:pPr>
            <a:endParaRPr lang="en-US" sz="2800" dirty="0">
              <a:effectLst/>
              <a:latin typeface="Franklin Gothic Book" panose="020B0503020102020204" pitchFamily="34" charset="0"/>
              <a:ea typeface="Calibri" panose="020F0502020204030204" pitchFamily="34" charset="0"/>
              <a:cs typeface="Calibri" panose="020F0502020204030204" pitchFamily="34" charset="0"/>
            </a:endParaRPr>
          </a:p>
          <a:p>
            <a:pPr marL="342900" indent="-342900">
              <a:lnSpc>
                <a:spcPct val="100000"/>
              </a:lnSpc>
              <a:spcBef>
                <a:spcPts val="0"/>
              </a:spcBef>
              <a:spcAft>
                <a:spcPts val="0"/>
              </a:spcAft>
              <a:buFont typeface="+mj-lt"/>
              <a:buAutoNum type="arabicParenR"/>
            </a:pPr>
            <a:r>
              <a:rPr lang="en-US" sz="2800" dirty="0">
                <a:latin typeface="Franklin Gothic Book" panose="020B0503020102020204" pitchFamily="34" charset="0"/>
                <a:ea typeface="Calibri" panose="020F0502020204030204" pitchFamily="34" charset="0"/>
              </a:rPr>
              <a:t>Build a predictive model of elasmobranch distribution</a:t>
            </a:r>
          </a:p>
          <a:p>
            <a:pPr marL="342900" indent="-342900">
              <a:lnSpc>
                <a:spcPct val="100000"/>
              </a:lnSpc>
              <a:spcBef>
                <a:spcPts val="0"/>
              </a:spcBef>
              <a:spcAft>
                <a:spcPts val="0"/>
              </a:spcAft>
              <a:buFont typeface="+mj-lt"/>
              <a:buAutoNum type="arabicParenR"/>
            </a:pPr>
            <a:endParaRPr lang="en-US" sz="2800" dirty="0">
              <a:latin typeface="Franklin Gothic Book" panose="020B0503020102020204" pitchFamily="34" charset="0"/>
              <a:ea typeface="Calibri" panose="020F0502020204030204" pitchFamily="34" charset="0"/>
            </a:endParaRPr>
          </a:p>
          <a:p>
            <a:pPr marL="342900" indent="-342900">
              <a:lnSpc>
                <a:spcPct val="100000"/>
              </a:lnSpc>
              <a:spcBef>
                <a:spcPts val="0"/>
              </a:spcBef>
              <a:spcAft>
                <a:spcPts val="0"/>
              </a:spcAft>
              <a:buFont typeface="+mj-lt"/>
              <a:buAutoNum type="arabicParenR"/>
            </a:pPr>
            <a:r>
              <a:rPr lang="en-US" sz="2800" dirty="0">
                <a:latin typeface="Franklin Gothic Book" panose="020B0503020102020204" pitchFamily="34" charset="0"/>
                <a:ea typeface="Calibri" panose="020F0502020204030204" pitchFamily="34" charset="0"/>
              </a:rPr>
              <a:t>Assess any distributional overlap that could result in interspecific competition</a:t>
            </a:r>
          </a:p>
          <a:p>
            <a:pPr marL="342900" indent="-342900">
              <a:lnSpc>
                <a:spcPct val="100000"/>
              </a:lnSpc>
              <a:spcBef>
                <a:spcPts val="0"/>
              </a:spcBef>
              <a:spcAft>
                <a:spcPts val="0"/>
              </a:spcAft>
              <a:buFont typeface="+mj-lt"/>
              <a:buAutoNum type="arabicParenR"/>
            </a:pPr>
            <a:endParaRPr lang="en-US" sz="2800" dirty="0">
              <a:effectLst/>
              <a:latin typeface="Franklin Gothic Book" panose="020B05030201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2942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73852-1EFA-2DAE-6840-D440DC323840}"/>
              </a:ext>
            </a:extLst>
          </p:cNvPr>
          <p:cNvSpPr>
            <a:spLocks noGrp="1"/>
          </p:cNvSpPr>
          <p:nvPr>
            <p:ph type="title"/>
          </p:nvPr>
        </p:nvSpPr>
        <p:spPr>
          <a:xfrm>
            <a:off x="163286" y="963334"/>
            <a:ext cx="12192000" cy="1325563"/>
          </a:xfrm>
        </p:spPr>
        <p:txBody>
          <a:bodyPr>
            <a:noAutofit/>
          </a:bodyPr>
          <a:lstStyle/>
          <a:p>
            <a:r>
              <a:rPr lang="en-US" sz="4000" dirty="0">
                <a:latin typeface="Franklin Gothic Book" panose="020B0503020102020204" pitchFamily="34" charset="0"/>
              </a:rPr>
              <a:t>Examining the movement and distributions of two elasmobranch species that have experienced sharp increases in abundance and the possibility for interspecific competition</a:t>
            </a:r>
            <a:br>
              <a:rPr lang="en-US" sz="4000" dirty="0">
                <a:latin typeface="Franklin Gothic Book" panose="020B0503020102020204" pitchFamily="34" charset="0"/>
              </a:rPr>
            </a:br>
            <a:endParaRPr lang="en-US" sz="4000" dirty="0">
              <a:latin typeface="Franklin Gothic Book" panose="020B0503020102020204" pitchFamily="34" charset="0"/>
            </a:endParaRPr>
          </a:p>
        </p:txBody>
      </p:sp>
      <p:sp>
        <p:nvSpPr>
          <p:cNvPr id="7" name="Text Placeholder 2">
            <a:extLst>
              <a:ext uri="{FF2B5EF4-FFF2-40B4-BE49-F238E27FC236}">
                <a16:creationId xmlns:a16="http://schemas.microsoft.com/office/drawing/2014/main" id="{5F48100F-04C6-3758-F5EC-14A48EBA0BDE}"/>
              </a:ext>
            </a:extLst>
          </p:cNvPr>
          <p:cNvSpPr txBox="1">
            <a:spLocks/>
          </p:cNvSpPr>
          <p:nvPr/>
        </p:nvSpPr>
        <p:spPr>
          <a:xfrm>
            <a:off x="163286" y="2735483"/>
            <a:ext cx="1300163" cy="4286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Franklin Gothic Book" panose="020B0503020102020204" pitchFamily="34" charset="0"/>
              </a:rPr>
              <a:t>Catch</a:t>
            </a:r>
          </a:p>
        </p:txBody>
      </p:sp>
      <p:pic>
        <p:nvPicPr>
          <p:cNvPr id="8" name="Content Placeholder 8">
            <a:extLst>
              <a:ext uri="{FF2B5EF4-FFF2-40B4-BE49-F238E27FC236}">
                <a16:creationId xmlns:a16="http://schemas.microsoft.com/office/drawing/2014/main" id="{61E10ACA-ECFD-CD5F-B352-23B708095CCE}"/>
              </a:ext>
            </a:extLst>
          </p:cNvPr>
          <p:cNvPicPr>
            <a:picLocks noChangeAspect="1"/>
          </p:cNvPicPr>
          <p:nvPr/>
        </p:nvPicPr>
        <p:blipFill>
          <a:blip r:embed="rId3"/>
          <a:stretch>
            <a:fillRect/>
          </a:stretch>
        </p:blipFill>
        <p:spPr>
          <a:xfrm>
            <a:off x="163286" y="3188716"/>
            <a:ext cx="6096000" cy="3669284"/>
          </a:xfrm>
          <a:prstGeom prst="rect">
            <a:avLst/>
          </a:prstGeom>
        </p:spPr>
      </p:pic>
      <p:sp>
        <p:nvSpPr>
          <p:cNvPr id="10" name="Text Placeholder 2">
            <a:extLst>
              <a:ext uri="{FF2B5EF4-FFF2-40B4-BE49-F238E27FC236}">
                <a16:creationId xmlns:a16="http://schemas.microsoft.com/office/drawing/2014/main" id="{B62B5982-3705-031B-31D3-066A4565DDEB}"/>
              </a:ext>
            </a:extLst>
          </p:cNvPr>
          <p:cNvSpPr txBox="1">
            <a:spLocks/>
          </p:cNvSpPr>
          <p:nvPr/>
        </p:nvSpPr>
        <p:spPr>
          <a:xfrm>
            <a:off x="6367298" y="2679364"/>
            <a:ext cx="1300163" cy="529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Franklin Gothic Book" panose="020B0503020102020204" pitchFamily="34" charset="0"/>
              </a:rPr>
              <a:t>Catch</a:t>
            </a:r>
          </a:p>
        </p:txBody>
      </p:sp>
      <p:pic>
        <p:nvPicPr>
          <p:cNvPr id="3" name="Picture 2" descr="Bathytoshia centroura">
            <a:extLst>
              <a:ext uri="{FF2B5EF4-FFF2-40B4-BE49-F238E27FC236}">
                <a16:creationId xmlns:a16="http://schemas.microsoft.com/office/drawing/2014/main" id="{22EDE59C-F59C-9C31-6F34-D0179F89BF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921"/>
          <a:stretch/>
        </p:blipFill>
        <p:spPr bwMode="auto">
          <a:xfrm>
            <a:off x="589182" y="3562555"/>
            <a:ext cx="2256345" cy="1533351"/>
          </a:xfrm>
          <a:prstGeom prst="rect">
            <a:avLst/>
          </a:prstGeom>
          <a:noFill/>
          <a:ln w="38100">
            <a:solidFill>
              <a:srgbClr val="20B2AA"/>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4ECF9A3-939C-C55F-970E-5EA6B2A03663}"/>
              </a:ext>
            </a:extLst>
          </p:cNvPr>
          <p:cNvSpPr txBox="1"/>
          <p:nvPr/>
        </p:nvSpPr>
        <p:spPr>
          <a:xfrm>
            <a:off x="589182" y="4621957"/>
            <a:ext cx="1403850" cy="523220"/>
          </a:xfrm>
          <a:prstGeom prst="rect">
            <a:avLst/>
          </a:prstGeom>
          <a:noFill/>
        </p:spPr>
        <p:txBody>
          <a:bodyPr wrap="square" rtlCol="0">
            <a:spAutoFit/>
          </a:bodyPr>
          <a:lstStyle/>
          <a:p>
            <a:r>
              <a:rPr lang="en-US" sz="1400" i="1" dirty="0" err="1">
                <a:solidFill>
                  <a:schemeClr val="bg1"/>
                </a:solidFill>
                <a:latin typeface="Franklin Gothic Book" panose="020B0503020102020204" pitchFamily="34" charset="0"/>
              </a:rPr>
              <a:t>Bathytoshia</a:t>
            </a:r>
            <a:r>
              <a:rPr lang="en-US" sz="1400" i="1" dirty="0">
                <a:solidFill>
                  <a:schemeClr val="bg1"/>
                </a:solidFill>
                <a:latin typeface="Franklin Gothic Book" panose="020B0503020102020204" pitchFamily="34" charset="0"/>
              </a:rPr>
              <a:t> </a:t>
            </a:r>
            <a:r>
              <a:rPr lang="en-US" sz="1400" i="1" dirty="0" err="1">
                <a:solidFill>
                  <a:schemeClr val="bg1"/>
                </a:solidFill>
                <a:latin typeface="Franklin Gothic Book" panose="020B0503020102020204" pitchFamily="34" charset="0"/>
              </a:rPr>
              <a:t>centroura</a:t>
            </a:r>
            <a:endParaRPr lang="en-US" sz="1400" i="1" dirty="0">
              <a:solidFill>
                <a:schemeClr val="bg1"/>
              </a:solidFill>
              <a:latin typeface="Franklin Gothic Book" panose="020B0503020102020204" pitchFamily="34" charset="0"/>
            </a:endParaRPr>
          </a:p>
        </p:txBody>
      </p:sp>
      <p:pic>
        <p:nvPicPr>
          <p:cNvPr id="12" name="Picture 11">
            <a:extLst>
              <a:ext uri="{FF2B5EF4-FFF2-40B4-BE49-F238E27FC236}">
                <a16:creationId xmlns:a16="http://schemas.microsoft.com/office/drawing/2014/main" id="{D6492F53-AC8F-628F-5886-DE0784BFB775}"/>
              </a:ext>
            </a:extLst>
          </p:cNvPr>
          <p:cNvPicPr>
            <a:picLocks noChangeAspect="1"/>
          </p:cNvPicPr>
          <p:nvPr/>
        </p:nvPicPr>
        <p:blipFill>
          <a:blip r:embed="rId5"/>
          <a:stretch>
            <a:fillRect/>
          </a:stretch>
        </p:blipFill>
        <p:spPr>
          <a:xfrm>
            <a:off x="6259286" y="3188716"/>
            <a:ext cx="5899650" cy="3633535"/>
          </a:xfrm>
          <a:prstGeom prst="rect">
            <a:avLst/>
          </a:prstGeom>
        </p:spPr>
      </p:pic>
      <p:pic>
        <p:nvPicPr>
          <p:cNvPr id="5" name="Picture 4" descr="Rhizoprionodon terraenovae | Shark-References">
            <a:extLst>
              <a:ext uri="{FF2B5EF4-FFF2-40B4-BE49-F238E27FC236}">
                <a16:creationId xmlns:a16="http://schemas.microsoft.com/office/drawing/2014/main" id="{0ABC5268-2675-D440-1E93-A423CABE18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8524" y="3562555"/>
            <a:ext cx="2401016" cy="1600678"/>
          </a:xfrm>
          <a:prstGeom prst="rect">
            <a:avLst/>
          </a:prstGeom>
          <a:noFill/>
          <a:ln w="38100">
            <a:solidFill>
              <a:srgbClr val="FF7F23"/>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4BDE327-B7DB-78BC-B78B-26EC5C175241}"/>
              </a:ext>
            </a:extLst>
          </p:cNvPr>
          <p:cNvSpPr txBox="1"/>
          <p:nvPr/>
        </p:nvSpPr>
        <p:spPr>
          <a:xfrm>
            <a:off x="6862506" y="4644576"/>
            <a:ext cx="1829625" cy="523220"/>
          </a:xfrm>
          <a:prstGeom prst="rect">
            <a:avLst/>
          </a:prstGeom>
          <a:noFill/>
        </p:spPr>
        <p:txBody>
          <a:bodyPr wrap="square" rtlCol="0">
            <a:spAutoFit/>
          </a:bodyPr>
          <a:lstStyle/>
          <a:p>
            <a:r>
              <a:rPr lang="en-US" sz="1400" i="1" dirty="0" err="1">
                <a:solidFill>
                  <a:schemeClr val="bg1"/>
                </a:solidFill>
                <a:latin typeface="Franklin Gothic Book" panose="020B0503020102020204" pitchFamily="34" charset="0"/>
              </a:rPr>
              <a:t>Rhizoprionodon</a:t>
            </a:r>
            <a:r>
              <a:rPr lang="en-US" sz="1400" i="1" dirty="0">
                <a:solidFill>
                  <a:schemeClr val="bg1"/>
                </a:solidFill>
                <a:latin typeface="Franklin Gothic Book" panose="020B0503020102020204" pitchFamily="34" charset="0"/>
              </a:rPr>
              <a:t> </a:t>
            </a:r>
            <a:r>
              <a:rPr lang="en-US" sz="1400" i="1" dirty="0" err="1">
                <a:solidFill>
                  <a:schemeClr val="bg1"/>
                </a:solidFill>
                <a:latin typeface="Franklin Gothic Book" panose="020B0503020102020204" pitchFamily="34" charset="0"/>
              </a:rPr>
              <a:t>terranovae</a:t>
            </a:r>
            <a:endParaRPr lang="en-US" sz="1400" i="1"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212960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73852-1EFA-2DAE-6840-D440DC323840}"/>
              </a:ext>
            </a:extLst>
          </p:cNvPr>
          <p:cNvSpPr>
            <a:spLocks noGrp="1"/>
          </p:cNvSpPr>
          <p:nvPr>
            <p:ph type="title"/>
          </p:nvPr>
        </p:nvSpPr>
        <p:spPr>
          <a:xfrm>
            <a:off x="0" y="413162"/>
            <a:ext cx="12192000" cy="1325563"/>
          </a:xfrm>
        </p:spPr>
        <p:txBody>
          <a:bodyPr>
            <a:normAutofit fontScale="90000"/>
          </a:bodyPr>
          <a:lstStyle/>
          <a:p>
            <a:r>
              <a:rPr lang="en-US" dirty="0">
                <a:latin typeface="Franklin Gothic Book" panose="020B0503020102020204" pitchFamily="34" charset="0"/>
              </a:rPr>
              <a:t>Examining the movement and distributions of vulnerable shark species</a:t>
            </a:r>
            <a:br>
              <a:rPr lang="en-US" b="1" dirty="0">
                <a:latin typeface="Franklin Gothic Book" panose="020B0503020102020204" pitchFamily="34" charset="0"/>
              </a:rPr>
            </a:br>
            <a:endParaRPr lang="en-US" dirty="0">
              <a:latin typeface="Franklin Gothic Book" panose="020B0503020102020204" pitchFamily="34" charset="0"/>
            </a:endParaRPr>
          </a:p>
        </p:txBody>
      </p:sp>
      <p:pic>
        <p:nvPicPr>
          <p:cNvPr id="3" name="Picture 6" descr="Great Hammerhead (Sphyrna mokarran) · iNaturalist">
            <a:extLst>
              <a:ext uri="{FF2B5EF4-FFF2-40B4-BE49-F238E27FC236}">
                <a16:creationId xmlns:a16="http://schemas.microsoft.com/office/drawing/2014/main" id="{8C6F0964-1F14-3EAB-2803-AC476CB06E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12" y="2281783"/>
            <a:ext cx="2843403" cy="18854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BE17368-627F-D9E6-871A-306230F4D485}"/>
              </a:ext>
            </a:extLst>
          </p:cNvPr>
          <p:cNvSpPr txBox="1"/>
          <p:nvPr/>
        </p:nvSpPr>
        <p:spPr>
          <a:xfrm>
            <a:off x="1594428" y="3641949"/>
            <a:ext cx="1486344" cy="523220"/>
          </a:xfrm>
          <a:prstGeom prst="rect">
            <a:avLst/>
          </a:prstGeom>
          <a:noFill/>
        </p:spPr>
        <p:txBody>
          <a:bodyPr wrap="square" rtlCol="0">
            <a:spAutoFit/>
          </a:bodyPr>
          <a:lstStyle/>
          <a:p>
            <a:r>
              <a:rPr lang="en-US" sz="1400" i="1" dirty="0">
                <a:solidFill>
                  <a:schemeClr val="bg1"/>
                </a:solidFill>
                <a:latin typeface="Franklin Gothic Book" panose="020B0503020102020204" pitchFamily="34" charset="0"/>
              </a:rPr>
              <a:t>Sphyrna </a:t>
            </a:r>
            <a:r>
              <a:rPr lang="en-US" sz="1400" i="1" dirty="0" err="1">
                <a:solidFill>
                  <a:schemeClr val="bg1"/>
                </a:solidFill>
                <a:latin typeface="Franklin Gothic Book" panose="020B0503020102020204" pitchFamily="34" charset="0"/>
              </a:rPr>
              <a:t>mokarran</a:t>
            </a:r>
            <a:endParaRPr lang="en-US" sz="1400" i="1" dirty="0">
              <a:solidFill>
                <a:schemeClr val="bg1"/>
              </a:solidFill>
              <a:latin typeface="Franklin Gothic Book" panose="020B0503020102020204" pitchFamily="34" charset="0"/>
            </a:endParaRPr>
          </a:p>
        </p:txBody>
      </p:sp>
      <p:pic>
        <p:nvPicPr>
          <p:cNvPr id="7" name="Picture 4" descr="Common Thresher Shark | Oregon Sea Grant | Oregon State University">
            <a:extLst>
              <a:ext uri="{FF2B5EF4-FFF2-40B4-BE49-F238E27FC236}">
                <a16:creationId xmlns:a16="http://schemas.microsoft.com/office/drawing/2014/main" id="{D9AF4C58-9ECB-55D4-7956-D58A26225B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13" y="4379489"/>
            <a:ext cx="2843403" cy="186707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B3E8C79-698F-6AA4-490D-6BA28049D6D8}"/>
              </a:ext>
            </a:extLst>
          </p:cNvPr>
          <p:cNvSpPr txBox="1"/>
          <p:nvPr/>
        </p:nvSpPr>
        <p:spPr>
          <a:xfrm>
            <a:off x="41213" y="5723346"/>
            <a:ext cx="958461" cy="523220"/>
          </a:xfrm>
          <a:prstGeom prst="rect">
            <a:avLst/>
          </a:prstGeom>
          <a:noFill/>
        </p:spPr>
        <p:txBody>
          <a:bodyPr wrap="square" rtlCol="0">
            <a:spAutoFit/>
          </a:bodyPr>
          <a:lstStyle/>
          <a:p>
            <a:r>
              <a:rPr lang="en-US" sz="1400" i="1" dirty="0" err="1">
                <a:solidFill>
                  <a:schemeClr val="bg1"/>
                </a:solidFill>
                <a:latin typeface="Franklin Gothic Book" panose="020B0503020102020204" pitchFamily="34" charset="0"/>
              </a:rPr>
              <a:t>Alopias</a:t>
            </a:r>
            <a:r>
              <a:rPr lang="en-US" sz="1400" i="1" dirty="0">
                <a:solidFill>
                  <a:schemeClr val="bg1"/>
                </a:solidFill>
                <a:latin typeface="Franklin Gothic Book" panose="020B0503020102020204" pitchFamily="34" charset="0"/>
              </a:rPr>
              <a:t> vulpinus</a:t>
            </a:r>
          </a:p>
        </p:txBody>
      </p:sp>
      <p:pic>
        <p:nvPicPr>
          <p:cNvPr id="9" name="Picture 2" descr="Common Blacktip Shark (Carcharhinus limbatus) · iNaturalist Guatemala">
            <a:extLst>
              <a:ext uri="{FF2B5EF4-FFF2-40B4-BE49-F238E27FC236}">
                <a16:creationId xmlns:a16="http://schemas.microsoft.com/office/drawing/2014/main" id="{A5B56774-F1E2-A5F2-9221-D28C05373A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0773" y="4388658"/>
            <a:ext cx="2699479" cy="186707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64CFD81-0F9B-2CC4-70FC-0400C4863EA5}"/>
              </a:ext>
            </a:extLst>
          </p:cNvPr>
          <p:cNvSpPr txBox="1"/>
          <p:nvPr/>
        </p:nvSpPr>
        <p:spPr>
          <a:xfrm>
            <a:off x="3069458" y="5723346"/>
            <a:ext cx="1279195" cy="523220"/>
          </a:xfrm>
          <a:prstGeom prst="rect">
            <a:avLst/>
          </a:prstGeom>
          <a:noFill/>
        </p:spPr>
        <p:txBody>
          <a:bodyPr wrap="square" rtlCol="0">
            <a:spAutoFit/>
          </a:bodyPr>
          <a:lstStyle/>
          <a:p>
            <a:r>
              <a:rPr lang="en-US" sz="1400" i="1" dirty="0">
                <a:solidFill>
                  <a:schemeClr val="bg1"/>
                </a:solidFill>
                <a:latin typeface="Franklin Gothic Book" panose="020B0503020102020204" pitchFamily="34" charset="0"/>
              </a:rPr>
              <a:t>Carcharhinus </a:t>
            </a:r>
            <a:r>
              <a:rPr lang="en-US" sz="1400" i="1" dirty="0" err="1">
                <a:solidFill>
                  <a:schemeClr val="bg1"/>
                </a:solidFill>
                <a:latin typeface="Franklin Gothic Book" panose="020B0503020102020204" pitchFamily="34" charset="0"/>
              </a:rPr>
              <a:t>limbatus</a:t>
            </a:r>
            <a:endParaRPr lang="en-US" sz="1400" i="1" dirty="0">
              <a:solidFill>
                <a:schemeClr val="bg1"/>
              </a:solidFill>
              <a:latin typeface="Franklin Gothic Book" panose="020B0503020102020204" pitchFamily="34" charset="0"/>
            </a:endParaRPr>
          </a:p>
        </p:txBody>
      </p:sp>
      <p:graphicFrame>
        <p:nvGraphicFramePr>
          <p:cNvPr id="11" name="Table 10">
            <a:extLst>
              <a:ext uri="{FF2B5EF4-FFF2-40B4-BE49-F238E27FC236}">
                <a16:creationId xmlns:a16="http://schemas.microsoft.com/office/drawing/2014/main" id="{07B6585E-8A6E-90E2-5FD7-2D90601E8A43}"/>
              </a:ext>
            </a:extLst>
          </p:cNvPr>
          <p:cNvGraphicFramePr>
            <a:graphicFrameLocks noGrp="1"/>
          </p:cNvGraphicFramePr>
          <p:nvPr/>
        </p:nvGraphicFramePr>
        <p:xfrm>
          <a:off x="6429751" y="1140713"/>
          <a:ext cx="5003801" cy="5454964"/>
        </p:xfrm>
        <a:graphic>
          <a:graphicData uri="http://schemas.openxmlformats.org/drawingml/2006/table">
            <a:tbl>
              <a:tblPr firstRow="1" firstCol="1" bandRow="1">
                <a:tableStyleId>{7E9639D4-E3E2-4D34-9284-5A2195B3D0D7}</a:tableStyleId>
              </a:tblPr>
              <a:tblGrid>
                <a:gridCol w="1799588">
                  <a:extLst>
                    <a:ext uri="{9D8B030D-6E8A-4147-A177-3AD203B41FA5}">
                      <a16:colId xmlns:a16="http://schemas.microsoft.com/office/drawing/2014/main" val="2035975069"/>
                    </a:ext>
                  </a:extLst>
                </a:gridCol>
                <a:gridCol w="1501975">
                  <a:extLst>
                    <a:ext uri="{9D8B030D-6E8A-4147-A177-3AD203B41FA5}">
                      <a16:colId xmlns:a16="http://schemas.microsoft.com/office/drawing/2014/main" val="3815162293"/>
                    </a:ext>
                  </a:extLst>
                </a:gridCol>
                <a:gridCol w="1702238">
                  <a:extLst>
                    <a:ext uri="{9D8B030D-6E8A-4147-A177-3AD203B41FA5}">
                      <a16:colId xmlns:a16="http://schemas.microsoft.com/office/drawing/2014/main" val="2292065054"/>
                    </a:ext>
                  </a:extLst>
                </a:gridCol>
              </a:tblGrid>
              <a:tr h="162915">
                <a:tc>
                  <a:txBody>
                    <a:bodyPr/>
                    <a:lstStyle/>
                    <a:p>
                      <a:pPr marL="0" marR="0" algn="ctr">
                        <a:lnSpc>
                          <a:spcPct val="107000"/>
                        </a:lnSpc>
                        <a:spcBef>
                          <a:spcPts val="0"/>
                        </a:spcBef>
                        <a:spcAft>
                          <a:spcPts val="0"/>
                        </a:spcAft>
                      </a:pPr>
                      <a:r>
                        <a:rPr lang="en-US" sz="1100" dirty="0">
                          <a:effectLst/>
                          <a:latin typeface="Franklin Gothic Book" panose="020B0503020102020204" pitchFamily="34" charset="0"/>
                        </a:rPr>
                        <a:t>Common Name</a:t>
                      </a:r>
                      <a:endParaRPr lang="en-US" sz="1600"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latin typeface="Franklin Gothic Book" panose="020B0503020102020204" pitchFamily="34" charset="0"/>
                        </a:rPr>
                        <a:t>Scientific Name</a:t>
                      </a:r>
                      <a:endParaRPr lang="en-US" sz="16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latin typeface="Franklin Gothic Book" panose="020B0503020102020204" pitchFamily="34" charset="0"/>
                        </a:rPr>
                        <a:t>IUCN Designation</a:t>
                      </a:r>
                      <a:endParaRPr lang="en-US" sz="16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68417497"/>
                  </a:ext>
                </a:extLst>
              </a:tr>
              <a:tr h="338215">
                <a:tc>
                  <a:txBody>
                    <a:bodyPr/>
                    <a:lstStyle/>
                    <a:p>
                      <a:pPr marL="0" marR="0" algn="ctr">
                        <a:lnSpc>
                          <a:spcPct val="107000"/>
                        </a:lnSpc>
                        <a:spcBef>
                          <a:spcPts val="0"/>
                        </a:spcBef>
                        <a:spcAft>
                          <a:spcPts val="0"/>
                        </a:spcAft>
                      </a:pPr>
                      <a:r>
                        <a:rPr lang="en-US" sz="1100" dirty="0">
                          <a:effectLst/>
                          <a:latin typeface="Franklin Gothic Book" panose="020B0503020102020204" pitchFamily="34" charset="0"/>
                        </a:rPr>
                        <a:t>Dusky Shark</a:t>
                      </a:r>
                      <a:endParaRPr lang="en-US" sz="1600"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i="1" dirty="0">
                          <a:effectLst/>
                          <a:latin typeface="Franklin Gothic Book" panose="020B0503020102020204" pitchFamily="34" charset="0"/>
                        </a:rPr>
                        <a:t>Carcharhinus obscurus</a:t>
                      </a:r>
                      <a:endParaRPr lang="en-US" sz="1600" i="1"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latin typeface="Franklin Gothic Book" panose="020B0503020102020204" pitchFamily="34" charset="0"/>
                        </a:rPr>
                        <a:t>Endangered</a:t>
                      </a:r>
                      <a:endParaRPr lang="en-US" sz="16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31640718"/>
                  </a:ext>
                </a:extLst>
              </a:tr>
              <a:tr h="162915">
                <a:tc>
                  <a:txBody>
                    <a:bodyPr/>
                    <a:lstStyle/>
                    <a:p>
                      <a:pPr marL="0" marR="0" algn="ctr">
                        <a:lnSpc>
                          <a:spcPct val="107000"/>
                        </a:lnSpc>
                        <a:spcBef>
                          <a:spcPts val="0"/>
                        </a:spcBef>
                        <a:spcAft>
                          <a:spcPts val="0"/>
                        </a:spcAft>
                      </a:pPr>
                      <a:r>
                        <a:rPr lang="en-US" sz="1100">
                          <a:effectLst/>
                          <a:latin typeface="Franklin Gothic Book" panose="020B0503020102020204" pitchFamily="34" charset="0"/>
                        </a:rPr>
                        <a:t>Common Thresher Shark</a:t>
                      </a:r>
                      <a:endParaRPr lang="en-US" sz="16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i="1" dirty="0" err="1">
                          <a:effectLst/>
                          <a:latin typeface="Franklin Gothic Book" panose="020B0503020102020204" pitchFamily="34" charset="0"/>
                        </a:rPr>
                        <a:t>Alopias</a:t>
                      </a:r>
                      <a:r>
                        <a:rPr lang="en-US" sz="1100" i="1" dirty="0">
                          <a:effectLst/>
                          <a:latin typeface="Franklin Gothic Book" panose="020B0503020102020204" pitchFamily="34" charset="0"/>
                        </a:rPr>
                        <a:t> vulpinus</a:t>
                      </a:r>
                      <a:endParaRPr lang="en-US" sz="1600" i="1"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latin typeface="Franklin Gothic Book" panose="020B0503020102020204" pitchFamily="34" charset="0"/>
                        </a:rPr>
                        <a:t>Vulnerable</a:t>
                      </a:r>
                      <a:endParaRPr lang="en-US" sz="16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83813570"/>
                  </a:ext>
                </a:extLst>
              </a:tr>
              <a:tr h="338215">
                <a:tc>
                  <a:txBody>
                    <a:bodyPr/>
                    <a:lstStyle/>
                    <a:p>
                      <a:pPr marL="0" marR="0" algn="ctr">
                        <a:lnSpc>
                          <a:spcPct val="107000"/>
                        </a:lnSpc>
                        <a:spcBef>
                          <a:spcPts val="0"/>
                        </a:spcBef>
                        <a:spcAft>
                          <a:spcPts val="0"/>
                        </a:spcAft>
                      </a:pPr>
                      <a:r>
                        <a:rPr lang="en-US" sz="1100">
                          <a:effectLst/>
                          <a:latin typeface="Franklin Gothic Book" panose="020B0503020102020204" pitchFamily="34" charset="0"/>
                        </a:rPr>
                        <a:t>Bigeye Thresher Shark</a:t>
                      </a:r>
                      <a:endParaRPr lang="en-US" sz="16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i="1" dirty="0" err="1">
                          <a:effectLst/>
                          <a:latin typeface="Franklin Gothic Book" panose="020B0503020102020204" pitchFamily="34" charset="0"/>
                        </a:rPr>
                        <a:t>Alopias</a:t>
                      </a:r>
                      <a:r>
                        <a:rPr lang="en-US" sz="1100" i="1" dirty="0">
                          <a:effectLst/>
                          <a:latin typeface="Franklin Gothic Book" panose="020B0503020102020204" pitchFamily="34" charset="0"/>
                        </a:rPr>
                        <a:t> </a:t>
                      </a:r>
                      <a:r>
                        <a:rPr lang="en-US" sz="1100" i="1" dirty="0" err="1">
                          <a:effectLst/>
                          <a:latin typeface="Franklin Gothic Book" panose="020B0503020102020204" pitchFamily="34" charset="0"/>
                        </a:rPr>
                        <a:t>superciliosus</a:t>
                      </a:r>
                      <a:endParaRPr lang="en-US" sz="1600" i="1"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latin typeface="Franklin Gothic Book" panose="020B0503020102020204" pitchFamily="34" charset="0"/>
                        </a:rPr>
                        <a:t>Vulnerable</a:t>
                      </a:r>
                      <a:endParaRPr lang="en-US" sz="16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68014231"/>
                  </a:ext>
                </a:extLst>
              </a:tr>
              <a:tr h="338215">
                <a:tc>
                  <a:txBody>
                    <a:bodyPr/>
                    <a:lstStyle/>
                    <a:p>
                      <a:pPr marL="0" marR="0" algn="ctr">
                        <a:lnSpc>
                          <a:spcPct val="107000"/>
                        </a:lnSpc>
                        <a:spcBef>
                          <a:spcPts val="0"/>
                        </a:spcBef>
                        <a:spcAft>
                          <a:spcPts val="0"/>
                        </a:spcAft>
                      </a:pPr>
                      <a:r>
                        <a:rPr lang="en-US" sz="1100">
                          <a:effectLst/>
                          <a:latin typeface="Franklin Gothic Book" panose="020B0503020102020204" pitchFamily="34" charset="0"/>
                        </a:rPr>
                        <a:t>Smooth Hammerhead Shark</a:t>
                      </a:r>
                      <a:endParaRPr lang="en-US" sz="16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i="1" dirty="0">
                          <a:effectLst/>
                          <a:latin typeface="Franklin Gothic Book" panose="020B0503020102020204" pitchFamily="34" charset="0"/>
                        </a:rPr>
                        <a:t>Sphyrna </a:t>
                      </a:r>
                      <a:r>
                        <a:rPr lang="en-US" sz="1100" i="1" dirty="0" err="1">
                          <a:effectLst/>
                          <a:latin typeface="Franklin Gothic Book" panose="020B0503020102020204" pitchFamily="34" charset="0"/>
                        </a:rPr>
                        <a:t>zygaena</a:t>
                      </a:r>
                      <a:endParaRPr lang="en-US" sz="1600" i="1"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latin typeface="Franklin Gothic Book" panose="020B0503020102020204" pitchFamily="34" charset="0"/>
                        </a:rPr>
                        <a:t>Vulnerable</a:t>
                      </a:r>
                      <a:endParaRPr lang="en-US" sz="16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59197684"/>
                  </a:ext>
                </a:extLst>
              </a:tr>
              <a:tr h="338215">
                <a:tc>
                  <a:txBody>
                    <a:bodyPr/>
                    <a:lstStyle/>
                    <a:p>
                      <a:pPr marL="0" marR="0" algn="ctr">
                        <a:lnSpc>
                          <a:spcPct val="107000"/>
                        </a:lnSpc>
                        <a:spcBef>
                          <a:spcPts val="0"/>
                        </a:spcBef>
                        <a:spcAft>
                          <a:spcPts val="0"/>
                        </a:spcAft>
                      </a:pPr>
                      <a:r>
                        <a:rPr lang="en-US" sz="1100">
                          <a:effectLst/>
                          <a:latin typeface="Franklin Gothic Book" panose="020B0503020102020204" pitchFamily="34" charset="0"/>
                        </a:rPr>
                        <a:t>Great Hammerhead Shark</a:t>
                      </a:r>
                      <a:endParaRPr lang="en-US" sz="16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i="1" dirty="0">
                          <a:effectLst/>
                          <a:latin typeface="Franklin Gothic Book" panose="020B0503020102020204" pitchFamily="34" charset="0"/>
                        </a:rPr>
                        <a:t>Sphyrna </a:t>
                      </a:r>
                      <a:r>
                        <a:rPr lang="en-US" sz="1100" i="1" dirty="0" err="1">
                          <a:effectLst/>
                          <a:latin typeface="Franklin Gothic Book" panose="020B0503020102020204" pitchFamily="34" charset="0"/>
                        </a:rPr>
                        <a:t>mokarran</a:t>
                      </a:r>
                      <a:endParaRPr lang="en-US" sz="1600" i="1"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latin typeface="Franklin Gothic Book" panose="020B0503020102020204" pitchFamily="34" charset="0"/>
                        </a:rPr>
                        <a:t>Critically Endangered</a:t>
                      </a:r>
                      <a:endParaRPr lang="en-US" sz="16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64483751"/>
                  </a:ext>
                </a:extLst>
              </a:tr>
              <a:tr h="338215">
                <a:tc>
                  <a:txBody>
                    <a:bodyPr/>
                    <a:lstStyle/>
                    <a:p>
                      <a:pPr marL="0" marR="0" algn="ctr">
                        <a:lnSpc>
                          <a:spcPct val="107000"/>
                        </a:lnSpc>
                        <a:spcBef>
                          <a:spcPts val="0"/>
                        </a:spcBef>
                        <a:spcAft>
                          <a:spcPts val="0"/>
                        </a:spcAft>
                      </a:pPr>
                      <a:r>
                        <a:rPr lang="en-US" sz="1100">
                          <a:effectLst/>
                          <a:latin typeface="Franklin Gothic Book" panose="020B0503020102020204" pitchFamily="34" charset="0"/>
                        </a:rPr>
                        <a:t>Scalloped Hammerhead Shark</a:t>
                      </a:r>
                      <a:endParaRPr lang="en-US" sz="16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i="1" dirty="0">
                          <a:effectLst/>
                          <a:latin typeface="Franklin Gothic Book" panose="020B0503020102020204" pitchFamily="34" charset="0"/>
                        </a:rPr>
                        <a:t>Sphyrna </a:t>
                      </a:r>
                      <a:r>
                        <a:rPr lang="en-US" sz="1100" i="1" dirty="0" err="1">
                          <a:effectLst/>
                          <a:latin typeface="Franklin Gothic Book" panose="020B0503020102020204" pitchFamily="34" charset="0"/>
                        </a:rPr>
                        <a:t>lewini</a:t>
                      </a:r>
                      <a:endParaRPr lang="en-US" sz="1600" i="1"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latin typeface="Franklin Gothic Book" panose="020B0503020102020204" pitchFamily="34" charset="0"/>
                        </a:rPr>
                        <a:t>Critically Endangered</a:t>
                      </a:r>
                      <a:endParaRPr lang="en-US" sz="16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47777035"/>
                  </a:ext>
                </a:extLst>
              </a:tr>
              <a:tr h="338215">
                <a:tc>
                  <a:txBody>
                    <a:bodyPr/>
                    <a:lstStyle/>
                    <a:p>
                      <a:pPr marL="0" marR="0" algn="ctr">
                        <a:lnSpc>
                          <a:spcPct val="107000"/>
                        </a:lnSpc>
                        <a:spcBef>
                          <a:spcPts val="0"/>
                        </a:spcBef>
                        <a:spcAft>
                          <a:spcPts val="0"/>
                        </a:spcAft>
                      </a:pPr>
                      <a:r>
                        <a:rPr lang="en-US" sz="1100">
                          <a:effectLst/>
                          <a:latin typeface="Franklin Gothic Book" panose="020B0503020102020204" pitchFamily="34" charset="0"/>
                        </a:rPr>
                        <a:t>Blacktip Shark</a:t>
                      </a:r>
                      <a:endParaRPr lang="en-US" sz="16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i="1" dirty="0">
                          <a:effectLst/>
                          <a:latin typeface="Franklin Gothic Book" panose="020B0503020102020204" pitchFamily="34" charset="0"/>
                        </a:rPr>
                        <a:t>Carcharhinus </a:t>
                      </a:r>
                      <a:r>
                        <a:rPr lang="en-US" sz="1100" i="1" dirty="0" err="1">
                          <a:effectLst/>
                          <a:latin typeface="Franklin Gothic Book" panose="020B0503020102020204" pitchFamily="34" charset="0"/>
                        </a:rPr>
                        <a:t>limbatus</a:t>
                      </a:r>
                      <a:endParaRPr lang="en-US" sz="1600" i="1"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latin typeface="Franklin Gothic Book" panose="020B0503020102020204" pitchFamily="34" charset="0"/>
                        </a:rPr>
                        <a:t>Vulnerable</a:t>
                      </a:r>
                      <a:endParaRPr lang="en-US" sz="16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02286699"/>
                  </a:ext>
                </a:extLst>
              </a:tr>
              <a:tr h="162915">
                <a:tc>
                  <a:txBody>
                    <a:bodyPr/>
                    <a:lstStyle/>
                    <a:p>
                      <a:pPr marL="0" marR="0" algn="ctr">
                        <a:lnSpc>
                          <a:spcPct val="107000"/>
                        </a:lnSpc>
                        <a:spcBef>
                          <a:spcPts val="0"/>
                        </a:spcBef>
                        <a:spcAft>
                          <a:spcPts val="0"/>
                        </a:spcAft>
                      </a:pPr>
                      <a:r>
                        <a:rPr lang="en-US" sz="1100">
                          <a:effectLst/>
                          <a:latin typeface="Franklin Gothic Book" panose="020B0503020102020204" pitchFamily="34" charset="0"/>
                        </a:rPr>
                        <a:t>Tiger Shark</a:t>
                      </a:r>
                      <a:endParaRPr lang="en-US" sz="16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i="1" dirty="0">
                          <a:effectLst/>
                          <a:latin typeface="Franklin Gothic Book" panose="020B0503020102020204" pitchFamily="34" charset="0"/>
                        </a:rPr>
                        <a:t>Galeocerdo </a:t>
                      </a:r>
                      <a:r>
                        <a:rPr lang="en-US" sz="1100" i="1" dirty="0" err="1">
                          <a:effectLst/>
                          <a:latin typeface="Franklin Gothic Book" panose="020B0503020102020204" pitchFamily="34" charset="0"/>
                        </a:rPr>
                        <a:t>cuvier</a:t>
                      </a:r>
                      <a:endParaRPr lang="en-US" sz="1600" i="1"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latin typeface="Franklin Gothic Book" panose="020B0503020102020204" pitchFamily="34" charset="0"/>
                        </a:rPr>
                        <a:t>Near Threatened</a:t>
                      </a:r>
                      <a:endParaRPr lang="en-US" sz="16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03605183"/>
                  </a:ext>
                </a:extLst>
              </a:tr>
              <a:tr h="338215">
                <a:tc>
                  <a:txBody>
                    <a:bodyPr/>
                    <a:lstStyle/>
                    <a:p>
                      <a:pPr marL="0" marR="0" algn="ctr">
                        <a:lnSpc>
                          <a:spcPct val="107000"/>
                        </a:lnSpc>
                        <a:spcBef>
                          <a:spcPts val="0"/>
                        </a:spcBef>
                        <a:spcAft>
                          <a:spcPts val="0"/>
                        </a:spcAft>
                      </a:pPr>
                      <a:r>
                        <a:rPr lang="en-US" sz="1100">
                          <a:effectLst/>
                          <a:latin typeface="Franklin Gothic Book" panose="020B0503020102020204" pitchFamily="34" charset="0"/>
                        </a:rPr>
                        <a:t>White Shark</a:t>
                      </a:r>
                      <a:endParaRPr lang="en-US" sz="16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i="1" dirty="0">
                          <a:effectLst/>
                          <a:latin typeface="Franklin Gothic Book" panose="020B0503020102020204" pitchFamily="34" charset="0"/>
                        </a:rPr>
                        <a:t>Carcharodon carcharias</a:t>
                      </a:r>
                      <a:endParaRPr lang="en-US" sz="1600" i="1"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latin typeface="Franklin Gothic Book" panose="020B0503020102020204" pitchFamily="34" charset="0"/>
                        </a:rPr>
                        <a:t>Vulnerable</a:t>
                      </a:r>
                      <a:endParaRPr lang="en-US" sz="16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36071576"/>
                  </a:ext>
                </a:extLst>
              </a:tr>
              <a:tr h="162915">
                <a:tc>
                  <a:txBody>
                    <a:bodyPr/>
                    <a:lstStyle/>
                    <a:p>
                      <a:pPr marL="0" marR="0" algn="ctr">
                        <a:lnSpc>
                          <a:spcPct val="107000"/>
                        </a:lnSpc>
                        <a:spcBef>
                          <a:spcPts val="0"/>
                        </a:spcBef>
                        <a:spcAft>
                          <a:spcPts val="0"/>
                        </a:spcAft>
                      </a:pPr>
                      <a:r>
                        <a:rPr lang="en-US" sz="1100">
                          <a:effectLst/>
                          <a:latin typeface="Franklin Gothic Book" panose="020B0503020102020204" pitchFamily="34" charset="0"/>
                        </a:rPr>
                        <a:t>Porbeagle Shark</a:t>
                      </a:r>
                      <a:endParaRPr lang="en-US" sz="16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i="1" dirty="0">
                          <a:effectLst/>
                          <a:latin typeface="Franklin Gothic Book" panose="020B0503020102020204" pitchFamily="34" charset="0"/>
                        </a:rPr>
                        <a:t>Lamna nasus</a:t>
                      </a:r>
                      <a:endParaRPr lang="en-US" sz="1600" i="1"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latin typeface="Franklin Gothic Book" panose="020B0503020102020204" pitchFamily="34" charset="0"/>
                        </a:rPr>
                        <a:t>Vulnerable</a:t>
                      </a:r>
                      <a:endParaRPr lang="en-US" sz="16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84501536"/>
                  </a:ext>
                </a:extLst>
              </a:tr>
              <a:tr h="338215">
                <a:tc>
                  <a:txBody>
                    <a:bodyPr/>
                    <a:lstStyle/>
                    <a:p>
                      <a:pPr marL="0" marR="0" algn="ctr">
                        <a:lnSpc>
                          <a:spcPct val="107000"/>
                        </a:lnSpc>
                        <a:spcBef>
                          <a:spcPts val="0"/>
                        </a:spcBef>
                        <a:spcAft>
                          <a:spcPts val="0"/>
                        </a:spcAft>
                      </a:pPr>
                      <a:r>
                        <a:rPr lang="en-US" sz="1100">
                          <a:effectLst/>
                          <a:latin typeface="Franklin Gothic Book" panose="020B0503020102020204" pitchFamily="34" charset="0"/>
                        </a:rPr>
                        <a:t>Bull Shark</a:t>
                      </a:r>
                      <a:endParaRPr lang="en-US" sz="16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i="1" dirty="0">
                          <a:effectLst/>
                          <a:latin typeface="Franklin Gothic Book" panose="020B0503020102020204" pitchFamily="34" charset="0"/>
                        </a:rPr>
                        <a:t>Carcharhinus leucas</a:t>
                      </a:r>
                      <a:endParaRPr lang="en-US" sz="1600" i="1"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latin typeface="Franklin Gothic Book" panose="020B0503020102020204" pitchFamily="34" charset="0"/>
                        </a:rPr>
                        <a:t>Vulnerable</a:t>
                      </a:r>
                      <a:endParaRPr lang="en-US" sz="16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60554369"/>
                  </a:ext>
                </a:extLst>
              </a:tr>
              <a:tr h="162915">
                <a:tc>
                  <a:txBody>
                    <a:bodyPr/>
                    <a:lstStyle/>
                    <a:p>
                      <a:pPr marL="0" marR="0" algn="ctr">
                        <a:lnSpc>
                          <a:spcPct val="107000"/>
                        </a:lnSpc>
                        <a:spcBef>
                          <a:spcPts val="0"/>
                        </a:spcBef>
                        <a:spcAft>
                          <a:spcPts val="0"/>
                        </a:spcAft>
                      </a:pPr>
                      <a:r>
                        <a:rPr lang="en-US" sz="1100">
                          <a:effectLst/>
                          <a:latin typeface="Franklin Gothic Book" panose="020B0503020102020204" pitchFamily="34" charset="0"/>
                        </a:rPr>
                        <a:t>Blue Shark</a:t>
                      </a:r>
                      <a:endParaRPr lang="en-US" sz="16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i="1" dirty="0">
                          <a:effectLst/>
                          <a:latin typeface="Franklin Gothic Book" panose="020B0503020102020204" pitchFamily="34" charset="0"/>
                        </a:rPr>
                        <a:t>Prionace glauca</a:t>
                      </a:r>
                      <a:endParaRPr lang="en-US" sz="1600" i="1"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latin typeface="Franklin Gothic Book" panose="020B0503020102020204" pitchFamily="34" charset="0"/>
                        </a:rPr>
                        <a:t>Near Threatened</a:t>
                      </a:r>
                      <a:endParaRPr lang="en-US" sz="16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4239243"/>
                  </a:ext>
                </a:extLst>
              </a:tr>
              <a:tr h="162915">
                <a:tc>
                  <a:txBody>
                    <a:bodyPr/>
                    <a:lstStyle/>
                    <a:p>
                      <a:pPr marL="0" marR="0" algn="ctr">
                        <a:lnSpc>
                          <a:spcPct val="107000"/>
                        </a:lnSpc>
                        <a:spcBef>
                          <a:spcPts val="0"/>
                        </a:spcBef>
                        <a:spcAft>
                          <a:spcPts val="0"/>
                        </a:spcAft>
                      </a:pPr>
                      <a:r>
                        <a:rPr lang="en-US" sz="1100">
                          <a:effectLst/>
                          <a:latin typeface="Franklin Gothic Book" panose="020B0503020102020204" pitchFamily="34" charset="0"/>
                        </a:rPr>
                        <a:t>Sand Tiger Shark</a:t>
                      </a:r>
                      <a:endParaRPr lang="en-US" sz="16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i="1" dirty="0">
                          <a:effectLst/>
                          <a:latin typeface="Franklin Gothic Book" panose="020B0503020102020204" pitchFamily="34" charset="0"/>
                        </a:rPr>
                        <a:t>Carcharias taurus</a:t>
                      </a:r>
                      <a:endParaRPr lang="en-US" sz="1600" i="1"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latin typeface="Franklin Gothic Book" panose="020B0503020102020204" pitchFamily="34" charset="0"/>
                        </a:rPr>
                        <a:t>Critically Endangered</a:t>
                      </a:r>
                      <a:endParaRPr lang="en-US" sz="16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64433429"/>
                  </a:ext>
                </a:extLst>
              </a:tr>
              <a:tr h="338215">
                <a:tc>
                  <a:txBody>
                    <a:bodyPr/>
                    <a:lstStyle/>
                    <a:p>
                      <a:pPr marL="0" marR="0" algn="ctr">
                        <a:lnSpc>
                          <a:spcPct val="107000"/>
                        </a:lnSpc>
                        <a:spcBef>
                          <a:spcPts val="0"/>
                        </a:spcBef>
                        <a:spcAft>
                          <a:spcPts val="0"/>
                        </a:spcAft>
                      </a:pPr>
                      <a:r>
                        <a:rPr lang="en-US" sz="1100">
                          <a:effectLst/>
                          <a:latin typeface="Franklin Gothic Book" panose="020B0503020102020204" pitchFamily="34" charset="0"/>
                        </a:rPr>
                        <a:t>Silky Shark</a:t>
                      </a:r>
                      <a:endParaRPr lang="en-US" sz="16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i="1" dirty="0">
                          <a:effectLst/>
                          <a:latin typeface="Franklin Gothic Book" panose="020B0503020102020204" pitchFamily="34" charset="0"/>
                        </a:rPr>
                        <a:t>Carcharhinus </a:t>
                      </a:r>
                      <a:r>
                        <a:rPr lang="en-US" sz="1100" i="1" dirty="0" err="1">
                          <a:effectLst/>
                          <a:latin typeface="Franklin Gothic Book" panose="020B0503020102020204" pitchFamily="34" charset="0"/>
                        </a:rPr>
                        <a:t>falciformis</a:t>
                      </a:r>
                      <a:endParaRPr lang="en-US" sz="1600" i="1"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latin typeface="Franklin Gothic Book" panose="020B0503020102020204" pitchFamily="34" charset="0"/>
                        </a:rPr>
                        <a:t>Vulnerable</a:t>
                      </a:r>
                      <a:endParaRPr lang="en-US" sz="16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8506739"/>
                  </a:ext>
                </a:extLst>
              </a:tr>
              <a:tr h="338215">
                <a:tc>
                  <a:txBody>
                    <a:bodyPr/>
                    <a:lstStyle/>
                    <a:p>
                      <a:pPr marL="0" marR="0" algn="ctr">
                        <a:lnSpc>
                          <a:spcPct val="107000"/>
                        </a:lnSpc>
                        <a:spcBef>
                          <a:spcPts val="0"/>
                        </a:spcBef>
                        <a:spcAft>
                          <a:spcPts val="0"/>
                        </a:spcAft>
                      </a:pPr>
                      <a:r>
                        <a:rPr lang="en-US" sz="1100">
                          <a:effectLst/>
                          <a:latin typeface="Franklin Gothic Book" panose="020B0503020102020204" pitchFamily="34" charset="0"/>
                        </a:rPr>
                        <a:t>Oceanic Whitetip Shark</a:t>
                      </a:r>
                      <a:endParaRPr lang="en-US" sz="16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i="1" dirty="0">
                          <a:effectLst/>
                          <a:latin typeface="Franklin Gothic Book" panose="020B0503020102020204" pitchFamily="34" charset="0"/>
                        </a:rPr>
                        <a:t>Carcharhinus </a:t>
                      </a:r>
                      <a:r>
                        <a:rPr lang="en-US" sz="1100" i="1" dirty="0" err="1">
                          <a:effectLst/>
                          <a:latin typeface="Franklin Gothic Book" panose="020B0503020102020204" pitchFamily="34" charset="0"/>
                        </a:rPr>
                        <a:t>longimanus</a:t>
                      </a:r>
                      <a:endParaRPr lang="en-US" sz="1600" i="1"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latin typeface="Franklin Gothic Book" panose="020B0503020102020204" pitchFamily="34" charset="0"/>
                        </a:rPr>
                        <a:t>Critically Endangered</a:t>
                      </a:r>
                      <a:endParaRPr lang="en-US" sz="16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51686062"/>
                  </a:ext>
                </a:extLst>
              </a:tr>
              <a:tr h="338215">
                <a:tc>
                  <a:txBody>
                    <a:bodyPr/>
                    <a:lstStyle/>
                    <a:p>
                      <a:pPr marL="0" marR="0" algn="ctr">
                        <a:lnSpc>
                          <a:spcPct val="107000"/>
                        </a:lnSpc>
                        <a:spcBef>
                          <a:spcPts val="0"/>
                        </a:spcBef>
                        <a:spcAft>
                          <a:spcPts val="0"/>
                        </a:spcAft>
                      </a:pPr>
                      <a:r>
                        <a:rPr lang="en-US" sz="1100">
                          <a:effectLst/>
                          <a:latin typeface="Franklin Gothic Book" panose="020B0503020102020204" pitchFamily="34" charset="0"/>
                        </a:rPr>
                        <a:t>Spinner Shark</a:t>
                      </a:r>
                      <a:endParaRPr lang="en-US" sz="16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i="1" dirty="0">
                          <a:effectLst/>
                          <a:latin typeface="Franklin Gothic Book" panose="020B0503020102020204" pitchFamily="34" charset="0"/>
                        </a:rPr>
                        <a:t>Carcharhinus </a:t>
                      </a:r>
                      <a:r>
                        <a:rPr lang="en-US" sz="1100" i="1" dirty="0" err="1">
                          <a:effectLst/>
                          <a:latin typeface="Franklin Gothic Book" panose="020B0503020102020204" pitchFamily="34" charset="0"/>
                        </a:rPr>
                        <a:t>brevipinna</a:t>
                      </a:r>
                      <a:endParaRPr lang="en-US" sz="1600" i="1"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latin typeface="Franklin Gothic Book" panose="020B0503020102020204" pitchFamily="34" charset="0"/>
                        </a:rPr>
                        <a:t>Vulnerable</a:t>
                      </a:r>
                      <a:endParaRPr lang="en-US" sz="1600"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24689880"/>
                  </a:ext>
                </a:extLst>
              </a:tr>
              <a:tr h="162915">
                <a:tc>
                  <a:txBody>
                    <a:bodyPr/>
                    <a:lstStyle/>
                    <a:p>
                      <a:pPr marL="0" marR="0" algn="ctr">
                        <a:lnSpc>
                          <a:spcPct val="107000"/>
                        </a:lnSpc>
                        <a:spcBef>
                          <a:spcPts val="0"/>
                        </a:spcBef>
                        <a:spcAft>
                          <a:spcPts val="0"/>
                        </a:spcAft>
                      </a:pPr>
                      <a:r>
                        <a:rPr lang="en-US" sz="1100">
                          <a:effectLst/>
                          <a:latin typeface="Franklin Gothic Book" panose="020B0503020102020204" pitchFamily="34" charset="0"/>
                        </a:rPr>
                        <a:t>Shortfin Mako Shark</a:t>
                      </a:r>
                      <a:endParaRPr lang="en-US" sz="16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i="1" dirty="0" err="1">
                          <a:effectLst/>
                          <a:latin typeface="Franklin Gothic Book" panose="020B0503020102020204" pitchFamily="34" charset="0"/>
                        </a:rPr>
                        <a:t>Isurus</a:t>
                      </a:r>
                      <a:r>
                        <a:rPr lang="en-US" sz="1100" i="1" dirty="0">
                          <a:effectLst/>
                          <a:latin typeface="Franklin Gothic Book" panose="020B0503020102020204" pitchFamily="34" charset="0"/>
                        </a:rPr>
                        <a:t> </a:t>
                      </a:r>
                      <a:r>
                        <a:rPr lang="en-US" sz="1100" i="1" dirty="0" err="1">
                          <a:effectLst/>
                          <a:latin typeface="Franklin Gothic Book" panose="020B0503020102020204" pitchFamily="34" charset="0"/>
                        </a:rPr>
                        <a:t>oxyrinchus</a:t>
                      </a:r>
                      <a:endParaRPr lang="en-US" sz="1600" i="1"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latin typeface="Franklin Gothic Book" panose="020B0503020102020204" pitchFamily="34" charset="0"/>
                        </a:rPr>
                        <a:t>Endangered</a:t>
                      </a:r>
                      <a:endParaRPr lang="en-US" sz="1600"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36408835"/>
                  </a:ext>
                </a:extLst>
              </a:tr>
              <a:tr h="162915">
                <a:tc>
                  <a:txBody>
                    <a:bodyPr/>
                    <a:lstStyle/>
                    <a:p>
                      <a:pPr marL="0" marR="0" algn="ctr">
                        <a:lnSpc>
                          <a:spcPct val="107000"/>
                        </a:lnSpc>
                        <a:spcBef>
                          <a:spcPts val="0"/>
                        </a:spcBef>
                        <a:spcAft>
                          <a:spcPts val="0"/>
                        </a:spcAft>
                      </a:pPr>
                      <a:r>
                        <a:rPr lang="en-US" sz="1100">
                          <a:effectLst/>
                          <a:latin typeface="Franklin Gothic Book" panose="020B0503020102020204" pitchFamily="34" charset="0"/>
                        </a:rPr>
                        <a:t>Longfin Mako Shark</a:t>
                      </a:r>
                      <a:endParaRPr lang="en-US" sz="16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i="1" dirty="0" err="1">
                          <a:effectLst/>
                          <a:latin typeface="Franklin Gothic Book" panose="020B0503020102020204" pitchFamily="34" charset="0"/>
                        </a:rPr>
                        <a:t>Isurus</a:t>
                      </a:r>
                      <a:r>
                        <a:rPr lang="en-US" sz="1100" i="1" dirty="0">
                          <a:effectLst/>
                          <a:latin typeface="Franklin Gothic Book" panose="020B0503020102020204" pitchFamily="34" charset="0"/>
                        </a:rPr>
                        <a:t> </a:t>
                      </a:r>
                      <a:r>
                        <a:rPr lang="en-US" sz="1100" i="1" dirty="0" err="1">
                          <a:effectLst/>
                          <a:latin typeface="Franklin Gothic Book" panose="020B0503020102020204" pitchFamily="34" charset="0"/>
                        </a:rPr>
                        <a:t>paucus</a:t>
                      </a:r>
                      <a:endParaRPr lang="en-US" sz="1600" i="1"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latin typeface="Franklin Gothic Book" panose="020B0503020102020204" pitchFamily="34" charset="0"/>
                        </a:rPr>
                        <a:t>Endangered</a:t>
                      </a:r>
                      <a:endParaRPr lang="en-US" sz="1600"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57295688"/>
                  </a:ext>
                </a:extLst>
              </a:tr>
              <a:tr h="338215">
                <a:tc>
                  <a:txBody>
                    <a:bodyPr/>
                    <a:lstStyle/>
                    <a:p>
                      <a:pPr marL="0" marR="0" algn="ctr">
                        <a:lnSpc>
                          <a:spcPct val="107000"/>
                        </a:lnSpc>
                        <a:spcBef>
                          <a:spcPts val="0"/>
                        </a:spcBef>
                        <a:spcAft>
                          <a:spcPts val="0"/>
                        </a:spcAft>
                      </a:pPr>
                      <a:r>
                        <a:rPr lang="en-US" sz="1100">
                          <a:effectLst/>
                          <a:latin typeface="Franklin Gothic Book" panose="020B0503020102020204" pitchFamily="34" charset="0"/>
                        </a:rPr>
                        <a:t>Sandbar Shark</a:t>
                      </a:r>
                      <a:endParaRPr lang="en-US" sz="160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i="1" dirty="0">
                          <a:effectLst/>
                          <a:latin typeface="Franklin Gothic Book" panose="020B0503020102020204" pitchFamily="34" charset="0"/>
                        </a:rPr>
                        <a:t>Carcharhinus </a:t>
                      </a:r>
                      <a:r>
                        <a:rPr lang="en-US" sz="1100" i="1" dirty="0" err="1">
                          <a:effectLst/>
                          <a:latin typeface="Franklin Gothic Book" panose="020B0503020102020204" pitchFamily="34" charset="0"/>
                        </a:rPr>
                        <a:t>plumbeus</a:t>
                      </a:r>
                      <a:endParaRPr lang="en-US" sz="1600" i="1"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latin typeface="Franklin Gothic Book" panose="020B0503020102020204" pitchFamily="34" charset="0"/>
                        </a:rPr>
                        <a:t>Endangered</a:t>
                      </a:r>
                      <a:endParaRPr lang="en-US" sz="1600"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79978237"/>
                  </a:ext>
                </a:extLst>
              </a:tr>
            </a:tbl>
          </a:graphicData>
        </a:graphic>
      </p:graphicFrame>
      <p:pic>
        <p:nvPicPr>
          <p:cNvPr id="1028" name="Picture 4" descr="Spinner Shark (Carcharhinus brevipinna) · iNaturalist">
            <a:extLst>
              <a:ext uri="{FF2B5EF4-FFF2-40B4-BE49-F238E27FC236}">
                <a16:creationId xmlns:a16="http://schemas.microsoft.com/office/drawing/2014/main" id="{D7F77FD0-2BBA-4090-8492-6985FD2651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88091" y="2281783"/>
            <a:ext cx="2699479" cy="18854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242DC4E-7B6F-2672-FEE7-9D06A6C6CF35}"/>
              </a:ext>
            </a:extLst>
          </p:cNvPr>
          <p:cNvSpPr txBox="1"/>
          <p:nvPr/>
        </p:nvSpPr>
        <p:spPr>
          <a:xfrm>
            <a:off x="3088091" y="3606585"/>
            <a:ext cx="1486344" cy="523220"/>
          </a:xfrm>
          <a:prstGeom prst="rect">
            <a:avLst/>
          </a:prstGeom>
          <a:noFill/>
        </p:spPr>
        <p:txBody>
          <a:bodyPr wrap="square" rtlCol="0">
            <a:spAutoFit/>
          </a:bodyPr>
          <a:lstStyle/>
          <a:p>
            <a:r>
              <a:rPr lang="en-US" sz="1400" i="1" dirty="0">
                <a:solidFill>
                  <a:schemeClr val="bg1"/>
                </a:solidFill>
                <a:latin typeface="Franklin Gothic Book" panose="020B0503020102020204" pitchFamily="34" charset="0"/>
              </a:rPr>
              <a:t>Carcharhinus </a:t>
            </a:r>
            <a:r>
              <a:rPr lang="en-US" sz="1400" i="1" dirty="0" err="1">
                <a:solidFill>
                  <a:schemeClr val="bg1"/>
                </a:solidFill>
                <a:latin typeface="Franklin Gothic Book" panose="020B0503020102020204" pitchFamily="34" charset="0"/>
              </a:rPr>
              <a:t>brevipinna</a:t>
            </a:r>
            <a:endParaRPr lang="en-US" sz="1400" i="1"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9830077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41F96-53BE-1C27-9468-20B6AD3E94E9}"/>
              </a:ext>
            </a:extLst>
          </p:cNvPr>
          <p:cNvSpPr>
            <a:spLocks noGrp="1"/>
          </p:cNvSpPr>
          <p:nvPr>
            <p:ph type="ctrTitle"/>
          </p:nvPr>
        </p:nvSpPr>
        <p:spPr>
          <a:xfrm>
            <a:off x="3503341" y="2907440"/>
            <a:ext cx="5185317" cy="1043119"/>
          </a:xfrm>
        </p:spPr>
        <p:txBody>
          <a:bodyPr/>
          <a:lstStyle/>
          <a:p>
            <a:r>
              <a:rPr lang="en-US" dirty="0"/>
              <a:t>Questions?</a:t>
            </a:r>
          </a:p>
        </p:txBody>
      </p:sp>
      <p:sp>
        <p:nvSpPr>
          <p:cNvPr id="4" name="TextBox 3">
            <a:extLst>
              <a:ext uri="{FF2B5EF4-FFF2-40B4-BE49-F238E27FC236}">
                <a16:creationId xmlns:a16="http://schemas.microsoft.com/office/drawing/2014/main" id="{B742D47E-95D9-6F03-AFC8-831AEBA39FC7}"/>
              </a:ext>
            </a:extLst>
          </p:cNvPr>
          <p:cNvSpPr txBox="1"/>
          <p:nvPr/>
        </p:nvSpPr>
        <p:spPr>
          <a:xfrm>
            <a:off x="4167109" y="6150114"/>
            <a:ext cx="3855414" cy="707886"/>
          </a:xfrm>
          <a:prstGeom prst="rect">
            <a:avLst/>
          </a:prstGeom>
          <a:noFill/>
        </p:spPr>
        <p:txBody>
          <a:bodyPr wrap="none" rtlCol="0">
            <a:spAutoFit/>
          </a:bodyPr>
          <a:lstStyle/>
          <a:p>
            <a:r>
              <a:rPr lang="en-US" sz="2000" dirty="0">
                <a:solidFill>
                  <a:srgbClr val="00B0F0"/>
                </a:solidFill>
                <a:hlinkClick r:id="rId3">
                  <a:extLst>
                    <a:ext uri="{A12FA001-AC4F-418D-AE19-62706E023703}">
                      <ahyp:hlinkClr xmlns:ahyp="http://schemas.microsoft.com/office/drawing/2018/hyperlinkcolor" val="tx"/>
                    </a:ext>
                  </a:extLst>
                </a:hlinkClick>
              </a:rPr>
              <a:t>jacob.kuenzli@marine.rutgers.edu</a:t>
            </a:r>
            <a:endParaRPr lang="en-US" sz="2000" dirty="0">
              <a:solidFill>
                <a:srgbClr val="00B0F0"/>
              </a:solidFill>
            </a:endParaRPr>
          </a:p>
          <a:p>
            <a:endParaRPr lang="en-US" sz="2000" dirty="0">
              <a:solidFill>
                <a:srgbClr val="00B0F0"/>
              </a:solidFill>
            </a:endParaRPr>
          </a:p>
        </p:txBody>
      </p:sp>
      <p:pic>
        <p:nvPicPr>
          <p:cNvPr id="5" name="Picture 4" descr="A black background with red text&#10;&#10;Description automatically generated">
            <a:extLst>
              <a:ext uri="{FF2B5EF4-FFF2-40B4-BE49-F238E27FC236}">
                <a16:creationId xmlns:a16="http://schemas.microsoft.com/office/drawing/2014/main" id="{DCFC1E53-F382-273B-94C6-1CE95BA87B46}"/>
              </a:ext>
            </a:extLst>
          </p:cNvPr>
          <p:cNvPicPr>
            <a:picLocks noChangeAspect="1"/>
          </p:cNvPicPr>
          <p:nvPr/>
        </p:nvPicPr>
        <p:blipFill>
          <a:blip r:embed="rId4"/>
          <a:stretch>
            <a:fillRect/>
          </a:stretch>
        </p:blipFill>
        <p:spPr>
          <a:xfrm>
            <a:off x="97536" y="5254752"/>
            <a:ext cx="3219450" cy="752475"/>
          </a:xfrm>
          <a:prstGeom prst="rect">
            <a:avLst/>
          </a:prstGeom>
        </p:spPr>
      </p:pic>
      <p:pic>
        <p:nvPicPr>
          <p:cNvPr id="6" name="Picture 5" descr="A logo with a bird and waves&#10;&#10;Description automatically generated">
            <a:extLst>
              <a:ext uri="{FF2B5EF4-FFF2-40B4-BE49-F238E27FC236}">
                <a16:creationId xmlns:a16="http://schemas.microsoft.com/office/drawing/2014/main" id="{005C1819-D901-FE90-AFE8-B9E083A5F7E3}"/>
              </a:ext>
            </a:extLst>
          </p:cNvPr>
          <p:cNvPicPr>
            <a:picLocks noChangeAspect="1"/>
          </p:cNvPicPr>
          <p:nvPr/>
        </p:nvPicPr>
        <p:blipFill rotWithShape="1">
          <a:blip r:embed="rId5"/>
          <a:srcRect t="9147"/>
          <a:stretch/>
        </p:blipFill>
        <p:spPr>
          <a:xfrm>
            <a:off x="9850761" y="193095"/>
            <a:ext cx="1106424" cy="1106424"/>
          </a:xfrm>
          <a:prstGeom prst="ellipse">
            <a:avLst/>
          </a:prstGeom>
          <a:ln>
            <a:noFill/>
          </a:ln>
          <a:effectLst/>
        </p:spPr>
      </p:pic>
      <p:pic>
        <p:nvPicPr>
          <p:cNvPr id="7" name="Picture 6" descr="A logo with a map in the center&#10;&#10;Description automatically generated">
            <a:extLst>
              <a:ext uri="{FF2B5EF4-FFF2-40B4-BE49-F238E27FC236}">
                <a16:creationId xmlns:a16="http://schemas.microsoft.com/office/drawing/2014/main" id="{A77AF4B4-FFB9-35F3-F874-7ED7CA09AEF7}"/>
              </a:ext>
            </a:extLst>
          </p:cNvPr>
          <p:cNvPicPr>
            <a:picLocks noChangeAspect="1"/>
          </p:cNvPicPr>
          <p:nvPr/>
        </p:nvPicPr>
        <p:blipFill>
          <a:blip r:embed="rId6"/>
          <a:stretch>
            <a:fillRect/>
          </a:stretch>
        </p:blipFill>
        <p:spPr>
          <a:xfrm>
            <a:off x="11087100" y="193095"/>
            <a:ext cx="1104900" cy="1104900"/>
          </a:xfrm>
          <a:prstGeom prst="ellipse">
            <a:avLst/>
          </a:prstGeom>
          <a:ln>
            <a:noFill/>
          </a:ln>
          <a:effectLst/>
        </p:spPr>
      </p:pic>
      <p:pic>
        <p:nvPicPr>
          <p:cNvPr id="8" name="Picture 7">
            <a:extLst>
              <a:ext uri="{FF2B5EF4-FFF2-40B4-BE49-F238E27FC236}">
                <a16:creationId xmlns:a16="http://schemas.microsoft.com/office/drawing/2014/main" id="{BBF64A1B-3036-7367-D445-FD6816148EF0}"/>
              </a:ext>
            </a:extLst>
          </p:cNvPr>
          <p:cNvPicPr>
            <a:picLocks noChangeAspect="1"/>
          </p:cNvPicPr>
          <p:nvPr/>
        </p:nvPicPr>
        <p:blipFill>
          <a:blip r:embed="rId7"/>
          <a:stretch>
            <a:fillRect/>
          </a:stretch>
        </p:blipFill>
        <p:spPr>
          <a:xfrm>
            <a:off x="20574" y="6007227"/>
            <a:ext cx="2585079" cy="575751"/>
          </a:xfrm>
          <a:prstGeom prst="rect">
            <a:avLst/>
          </a:prstGeom>
        </p:spPr>
      </p:pic>
      <p:sp>
        <p:nvSpPr>
          <p:cNvPr id="3" name="Slide Number Placeholder 2">
            <a:extLst>
              <a:ext uri="{FF2B5EF4-FFF2-40B4-BE49-F238E27FC236}">
                <a16:creationId xmlns:a16="http://schemas.microsoft.com/office/drawing/2014/main" id="{D0F89F95-613C-5F32-62C2-959C16506012}"/>
              </a:ext>
            </a:extLst>
          </p:cNvPr>
          <p:cNvSpPr>
            <a:spLocks noGrp="1"/>
          </p:cNvSpPr>
          <p:nvPr>
            <p:ph type="sldNum" sz="quarter" idx="12"/>
          </p:nvPr>
        </p:nvSpPr>
        <p:spPr/>
        <p:txBody>
          <a:bodyPr/>
          <a:lstStyle/>
          <a:p>
            <a:fld id="{91A1EF10-53FB-2643-B64F-43A7EC99339A}" type="slidenum">
              <a:rPr lang="en-US" smtClean="0"/>
              <a:t>14</a:t>
            </a:fld>
            <a:endParaRPr lang="en-US"/>
          </a:p>
        </p:txBody>
      </p:sp>
    </p:spTree>
    <p:extLst>
      <p:ext uri="{BB962C8B-B14F-4D97-AF65-F5344CB8AC3E}">
        <p14:creationId xmlns:p14="http://schemas.microsoft.com/office/powerpoint/2010/main" val="2800505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15C1C-B09F-B17A-A614-BDDB25493DF8}"/>
              </a:ext>
            </a:extLst>
          </p:cNvPr>
          <p:cNvSpPr>
            <a:spLocks noGrp="1"/>
          </p:cNvSpPr>
          <p:nvPr>
            <p:ph type="title"/>
          </p:nvPr>
        </p:nvSpPr>
        <p:spPr>
          <a:xfrm>
            <a:off x="719758" y="9108"/>
            <a:ext cx="9636353" cy="703384"/>
          </a:xfrm>
        </p:spPr>
        <p:txBody>
          <a:bodyPr>
            <a:normAutofit/>
          </a:bodyPr>
          <a:lstStyle/>
          <a:p>
            <a:r>
              <a:rPr lang="en-US" sz="4000" dirty="0"/>
              <a:t>Strongest warming off the Northeast U.S.</a:t>
            </a:r>
          </a:p>
        </p:txBody>
      </p:sp>
      <p:sp>
        <p:nvSpPr>
          <p:cNvPr id="3" name="Content Placeholder 2">
            <a:extLst>
              <a:ext uri="{FF2B5EF4-FFF2-40B4-BE49-F238E27FC236}">
                <a16:creationId xmlns:a16="http://schemas.microsoft.com/office/drawing/2014/main" id="{E18F7337-9F08-F397-413B-6E8044E8B8F3}"/>
              </a:ext>
            </a:extLst>
          </p:cNvPr>
          <p:cNvSpPr>
            <a:spLocks noGrp="1"/>
          </p:cNvSpPr>
          <p:nvPr>
            <p:ph idx="1"/>
          </p:nvPr>
        </p:nvSpPr>
        <p:spPr>
          <a:xfrm>
            <a:off x="719758" y="4222037"/>
            <a:ext cx="3585761" cy="3581400"/>
          </a:xfrm>
        </p:spPr>
        <p:txBody>
          <a:bodyPr/>
          <a:lstStyle/>
          <a:p>
            <a:pPr>
              <a:lnSpc>
                <a:spcPct val="100000"/>
              </a:lnSpc>
            </a:pPr>
            <a:r>
              <a:rPr lang="en-US" dirty="0"/>
              <a:t>Accelerated ocean warming </a:t>
            </a:r>
            <a:r>
              <a:rPr lang="en-US" dirty="0">
                <a:sym typeface="Wingdings" pitchFamily="2" charset="2"/>
              </a:rPr>
              <a:t> changes in abundance of fishes</a:t>
            </a:r>
          </a:p>
          <a:p>
            <a:pPr>
              <a:lnSpc>
                <a:spcPct val="100000"/>
              </a:lnSpc>
            </a:pPr>
            <a:r>
              <a:rPr lang="en-US" dirty="0">
                <a:sym typeface="Wingdings" pitchFamily="2" charset="2"/>
              </a:rPr>
              <a:t>Strong effects on the U.S. Northeast Shelf</a:t>
            </a:r>
            <a:endParaRPr lang="en-US" dirty="0"/>
          </a:p>
        </p:txBody>
      </p:sp>
      <p:grpSp>
        <p:nvGrpSpPr>
          <p:cNvPr id="12" name="Group 11">
            <a:extLst>
              <a:ext uri="{FF2B5EF4-FFF2-40B4-BE49-F238E27FC236}">
                <a16:creationId xmlns:a16="http://schemas.microsoft.com/office/drawing/2014/main" id="{F6EE3EE4-4368-85D1-90D1-179556555B78}"/>
              </a:ext>
            </a:extLst>
          </p:cNvPr>
          <p:cNvGrpSpPr/>
          <p:nvPr/>
        </p:nvGrpSpPr>
        <p:grpSpPr>
          <a:xfrm>
            <a:off x="1179361" y="959783"/>
            <a:ext cx="4034140" cy="3054655"/>
            <a:chOff x="3963011" y="763935"/>
            <a:chExt cx="3343387" cy="2308047"/>
          </a:xfrm>
        </p:grpSpPr>
        <p:pic>
          <p:nvPicPr>
            <p:cNvPr id="4" name="Picture 3">
              <a:extLst>
                <a:ext uri="{FF2B5EF4-FFF2-40B4-BE49-F238E27FC236}">
                  <a16:creationId xmlns:a16="http://schemas.microsoft.com/office/drawing/2014/main" id="{E448B1E7-3170-ABEB-B276-D0280DC35730}"/>
                </a:ext>
              </a:extLst>
            </p:cNvPr>
            <p:cNvPicPr>
              <a:picLocks noChangeAspect="1"/>
            </p:cNvPicPr>
            <p:nvPr/>
          </p:nvPicPr>
          <p:blipFill rotWithShape="1">
            <a:blip r:embed="rId3"/>
            <a:srcRect b="92087"/>
            <a:stretch/>
          </p:blipFill>
          <p:spPr>
            <a:xfrm>
              <a:off x="3964308" y="763935"/>
              <a:ext cx="3342090" cy="226665"/>
            </a:xfrm>
            <a:prstGeom prst="rect">
              <a:avLst/>
            </a:prstGeom>
          </p:spPr>
        </p:pic>
        <p:pic>
          <p:nvPicPr>
            <p:cNvPr id="5" name="Picture 4">
              <a:extLst>
                <a:ext uri="{FF2B5EF4-FFF2-40B4-BE49-F238E27FC236}">
                  <a16:creationId xmlns:a16="http://schemas.microsoft.com/office/drawing/2014/main" id="{BBA7AD7E-1E7C-9DC6-2009-8D5A7D615F32}"/>
                </a:ext>
              </a:extLst>
            </p:cNvPr>
            <p:cNvPicPr>
              <a:picLocks noChangeAspect="1"/>
            </p:cNvPicPr>
            <p:nvPr/>
          </p:nvPicPr>
          <p:blipFill rotWithShape="1">
            <a:blip r:embed="rId3"/>
            <a:srcRect t="16630" b="18713"/>
            <a:stretch/>
          </p:blipFill>
          <p:spPr>
            <a:xfrm>
              <a:off x="3963011" y="953083"/>
              <a:ext cx="3342090" cy="1852199"/>
            </a:xfrm>
            <a:prstGeom prst="rect">
              <a:avLst/>
            </a:prstGeom>
          </p:spPr>
        </p:pic>
        <p:pic>
          <p:nvPicPr>
            <p:cNvPr id="6" name="Picture 5">
              <a:extLst>
                <a:ext uri="{FF2B5EF4-FFF2-40B4-BE49-F238E27FC236}">
                  <a16:creationId xmlns:a16="http://schemas.microsoft.com/office/drawing/2014/main" id="{024821ED-FF7F-2426-6786-AD6981EE0CBB}"/>
                </a:ext>
              </a:extLst>
            </p:cNvPr>
            <p:cNvPicPr>
              <a:picLocks noChangeAspect="1"/>
            </p:cNvPicPr>
            <p:nvPr/>
          </p:nvPicPr>
          <p:blipFill rotWithShape="1">
            <a:blip r:embed="rId3"/>
            <a:srcRect t="89360"/>
            <a:stretch/>
          </p:blipFill>
          <p:spPr>
            <a:xfrm>
              <a:off x="3963011" y="2767182"/>
              <a:ext cx="3342090" cy="304800"/>
            </a:xfrm>
            <a:prstGeom prst="rect">
              <a:avLst/>
            </a:prstGeom>
          </p:spPr>
        </p:pic>
        <p:sp>
          <p:nvSpPr>
            <p:cNvPr id="7" name="Frame 6">
              <a:extLst>
                <a:ext uri="{FF2B5EF4-FFF2-40B4-BE49-F238E27FC236}">
                  <a16:creationId xmlns:a16="http://schemas.microsoft.com/office/drawing/2014/main" id="{BDCF97AC-2E22-B534-C443-01E38650DAEA}"/>
                </a:ext>
              </a:extLst>
            </p:cNvPr>
            <p:cNvSpPr/>
            <p:nvPr/>
          </p:nvSpPr>
          <p:spPr>
            <a:xfrm>
              <a:off x="6201070" y="1306384"/>
              <a:ext cx="310922" cy="226665"/>
            </a:xfrm>
            <a:prstGeom prst="frame">
              <a:avLst>
                <a:gd name="adj1" fmla="val 32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Bent Arrow 7">
              <a:extLst>
                <a:ext uri="{FF2B5EF4-FFF2-40B4-BE49-F238E27FC236}">
                  <a16:creationId xmlns:a16="http://schemas.microsoft.com/office/drawing/2014/main" id="{840D9E3A-F72C-1F4D-F90E-1A5543EA0739}"/>
                </a:ext>
              </a:extLst>
            </p:cNvPr>
            <p:cNvSpPr/>
            <p:nvPr/>
          </p:nvSpPr>
          <p:spPr>
            <a:xfrm rot="10800000" flipH="1" flipV="1">
              <a:off x="5407961" y="1354941"/>
              <a:ext cx="791812" cy="367256"/>
            </a:xfrm>
            <a:prstGeom prst="bentArrow">
              <a:avLst>
                <a:gd name="adj1" fmla="val 15218"/>
                <a:gd name="adj2" fmla="val 25000"/>
                <a:gd name="adj3" fmla="val 25000"/>
                <a:gd name="adj4" fmla="val 565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0" name="Picture 9">
            <a:extLst>
              <a:ext uri="{FF2B5EF4-FFF2-40B4-BE49-F238E27FC236}">
                <a16:creationId xmlns:a16="http://schemas.microsoft.com/office/drawing/2014/main" id="{4DB2E935-0409-0D6C-BFCF-DB3CF8C2DAC4}"/>
              </a:ext>
            </a:extLst>
          </p:cNvPr>
          <p:cNvPicPr>
            <a:picLocks noChangeAspect="1"/>
          </p:cNvPicPr>
          <p:nvPr/>
        </p:nvPicPr>
        <p:blipFill rotWithShape="1">
          <a:blip r:embed="rId4"/>
          <a:srcRect b="11865"/>
          <a:stretch/>
        </p:blipFill>
        <p:spPr>
          <a:xfrm>
            <a:off x="6143560" y="753474"/>
            <a:ext cx="5339918" cy="5020803"/>
          </a:xfrm>
          <a:prstGeom prst="rect">
            <a:avLst/>
          </a:prstGeom>
        </p:spPr>
      </p:pic>
      <p:sp>
        <p:nvSpPr>
          <p:cNvPr id="11" name="TextBox 10">
            <a:extLst>
              <a:ext uri="{FF2B5EF4-FFF2-40B4-BE49-F238E27FC236}">
                <a16:creationId xmlns:a16="http://schemas.microsoft.com/office/drawing/2014/main" id="{072C45C4-3D43-A572-4F50-A40EE55799CF}"/>
              </a:ext>
            </a:extLst>
          </p:cNvPr>
          <p:cNvSpPr txBox="1"/>
          <p:nvPr/>
        </p:nvSpPr>
        <p:spPr>
          <a:xfrm>
            <a:off x="7672678" y="5774277"/>
            <a:ext cx="2259208" cy="369332"/>
          </a:xfrm>
          <a:prstGeom prst="rect">
            <a:avLst/>
          </a:prstGeom>
          <a:noFill/>
        </p:spPr>
        <p:txBody>
          <a:bodyPr wrap="none" rtlCol="0">
            <a:spAutoFit/>
          </a:bodyPr>
          <a:lstStyle/>
          <a:p>
            <a:r>
              <a:rPr lang="en-US" i="1" dirty="0">
                <a:cs typeface="Calibri" panose="020F0502020204030204" pitchFamily="34" charset="0"/>
              </a:rPr>
              <a:t>NOAA &amp; Ocean Adapt</a:t>
            </a:r>
          </a:p>
        </p:txBody>
      </p:sp>
      <p:sp>
        <p:nvSpPr>
          <p:cNvPr id="9" name="TextBox 8">
            <a:extLst>
              <a:ext uri="{FF2B5EF4-FFF2-40B4-BE49-F238E27FC236}">
                <a16:creationId xmlns:a16="http://schemas.microsoft.com/office/drawing/2014/main" id="{B79E8472-D71E-A602-6032-06CD7E34EA4C}"/>
              </a:ext>
            </a:extLst>
          </p:cNvPr>
          <p:cNvSpPr txBox="1"/>
          <p:nvPr/>
        </p:nvSpPr>
        <p:spPr>
          <a:xfrm>
            <a:off x="2488790" y="2173422"/>
            <a:ext cx="939114" cy="369332"/>
          </a:xfrm>
          <a:prstGeom prst="rect">
            <a:avLst/>
          </a:prstGeom>
          <a:noFill/>
        </p:spPr>
        <p:txBody>
          <a:bodyPr wrap="square" rtlCol="0">
            <a:spAutoFit/>
          </a:bodyPr>
          <a:lstStyle/>
          <a:p>
            <a:r>
              <a:rPr lang="en-US" b="1" dirty="0"/>
              <a:t>US NES</a:t>
            </a:r>
          </a:p>
        </p:txBody>
      </p:sp>
      <p:sp>
        <p:nvSpPr>
          <p:cNvPr id="13" name="Slide Number Placeholder 12">
            <a:extLst>
              <a:ext uri="{FF2B5EF4-FFF2-40B4-BE49-F238E27FC236}">
                <a16:creationId xmlns:a16="http://schemas.microsoft.com/office/drawing/2014/main" id="{FB3CD1DF-2F8D-5CF5-9FAA-CDA2171930C3}"/>
              </a:ext>
            </a:extLst>
          </p:cNvPr>
          <p:cNvSpPr>
            <a:spLocks noGrp="1"/>
          </p:cNvSpPr>
          <p:nvPr>
            <p:ph type="sldNum" sz="quarter" idx="12"/>
          </p:nvPr>
        </p:nvSpPr>
        <p:spPr/>
        <p:txBody>
          <a:bodyPr/>
          <a:lstStyle/>
          <a:p>
            <a:fld id="{91A1EF10-53FB-2643-B64F-43A7EC99339A}" type="slidenum">
              <a:rPr lang="en-US" smtClean="0"/>
              <a:t>2</a:t>
            </a:fld>
            <a:endParaRPr lang="en-US" dirty="0"/>
          </a:p>
        </p:txBody>
      </p:sp>
    </p:spTree>
    <p:extLst>
      <p:ext uri="{BB962C8B-B14F-4D97-AF65-F5344CB8AC3E}">
        <p14:creationId xmlns:p14="http://schemas.microsoft.com/office/powerpoint/2010/main" val="4112445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6831D-FA8B-3360-E5CD-9FEECF500C6F}"/>
              </a:ext>
            </a:extLst>
          </p:cNvPr>
          <p:cNvSpPr>
            <a:spLocks noGrp="1"/>
          </p:cNvSpPr>
          <p:nvPr>
            <p:ph type="title"/>
          </p:nvPr>
        </p:nvSpPr>
        <p:spPr>
          <a:xfrm>
            <a:off x="838200" y="231013"/>
            <a:ext cx="10515600" cy="1325563"/>
          </a:xfrm>
        </p:spPr>
        <p:txBody>
          <a:bodyPr>
            <a:normAutofit/>
          </a:bodyPr>
          <a:lstStyle/>
          <a:p>
            <a:r>
              <a:rPr lang="en-US" dirty="0">
                <a:latin typeface="Franklin Gothic Book" panose="020B0503020102020204" pitchFamily="34" charset="0"/>
              </a:rPr>
              <a:t>Sub-tropic species and warm water species increasing in presence in the region</a:t>
            </a:r>
          </a:p>
        </p:txBody>
      </p:sp>
      <p:pic>
        <p:nvPicPr>
          <p:cNvPr id="4" name="Picture 3">
            <a:extLst>
              <a:ext uri="{FF2B5EF4-FFF2-40B4-BE49-F238E27FC236}">
                <a16:creationId xmlns:a16="http://schemas.microsoft.com/office/drawing/2014/main" id="{431F59FC-1354-CCB3-128E-D75DEA4EAC3D}"/>
              </a:ext>
            </a:extLst>
          </p:cNvPr>
          <p:cNvPicPr>
            <a:picLocks noChangeAspect="1"/>
          </p:cNvPicPr>
          <p:nvPr/>
        </p:nvPicPr>
        <p:blipFill>
          <a:blip r:embed="rId3"/>
          <a:stretch>
            <a:fillRect/>
          </a:stretch>
        </p:blipFill>
        <p:spPr>
          <a:xfrm>
            <a:off x="2071654" y="3828015"/>
            <a:ext cx="8048692" cy="3029985"/>
          </a:xfrm>
          <a:prstGeom prst="rect">
            <a:avLst/>
          </a:prstGeom>
        </p:spPr>
      </p:pic>
      <p:sp>
        <p:nvSpPr>
          <p:cNvPr id="3" name="Content Placeholder 2">
            <a:extLst>
              <a:ext uri="{FF2B5EF4-FFF2-40B4-BE49-F238E27FC236}">
                <a16:creationId xmlns:a16="http://schemas.microsoft.com/office/drawing/2014/main" id="{4298DCE0-C1ED-6C47-56F3-F30EE03A4A82}"/>
              </a:ext>
            </a:extLst>
          </p:cNvPr>
          <p:cNvSpPr>
            <a:spLocks noGrp="1"/>
          </p:cNvSpPr>
          <p:nvPr>
            <p:ph idx="1"/>
          </p:nvPr>
        </p:nvSpPr>
        <p:spPr>
          <a:xfrm>
            <a:off x="1921352" y="1725195"/>
            <a:ext cx="8349295" cy="1934201"/>
          </a:xfrm>
        </p:spPr>
        <p:txBody>
          <a:bodyPr>
            <a:normAutofit/>
          </a:bodyPr>
          <a:lstStyle/>
          <a:p>
            <a:pPr>
              <a:lnSpc>
                <a:spcPct val="100000"/>
              </a:lnSpc>
            </a:pPr>
            <a:r>
              <a:rPr lang="en-US" sz="2000" dirty="0">
                <a:latin typeface="Franklin Gothic Book" panose="020B0503020102020204" pitchFamily="34" charset="0"/>
              </a:rPr>
              <a:t>Investigated trends in cold-water, warm-water, and sub-tropic adapted species (based on specifications in Howell &amp; Auster, 2012)</a:t>
            </a:r>
          </a:p>
          <a:p>
            <a:pPr>
              <a:lnSpc>
                <a:spcPct val="100000"/>
              </a:lnSpc>
            </a:pPr>
            <a:r>
              <a:rPr lang="en-US" sz="2000" dirty="0">
                <a:latin typeface="Franklin Gothic Book" panose="020B0503020102020204" pitchFamily="34" charset="0"/>
              </a:rPr>
              <a:t>Cold-water decreased, warm and sub-tropic increased</a:t>
            </a:r>
          </a:p>
          <a:p>
            <a:pPr>
              <a:lnSpc>
                <a:spcPct val="100000"/>
              </a:lnSpc>
            </a:pPr>
            <a:r>
              <a:rPr lang="en-US" sz="2000" dirty="0">
                <a:latin typeface="Franklin Gothic Book" panose="020B0503020102020204" pitchFamily="34" charset="0"/>
              </a:rPr>
              <a:t>Focused on community changes instead of species-specific trends</a:t>
            </a:r>
          </a:p>
          <a:p>
            <a:pPr marL="0" indent="0">
              <a:lnSpc>
                <a:spcPct val="100000"/>
              </a:lnSpc>
              <a:buNone/>
            </a:pPr>
            <a:endParaRPr lang="en-US" dirty="0"/>
          </a:p>
        </p:txBody>
      </p:sp>
      <p:sp>
        <p:nvSpPr>
          <p:cNvPr id="6" name="Slide Number Placeholder 5">
            <a:extLst>
              <a:ext uri="{FF2B5EF4-FFF2-40B4-BE49-F238E27FC236}">
                <a16:creationId xmlns:a16="http://schemas.microsoft.com/office/drawing/2014/main" id="{9503B223-E1AC-A0F0-6F21-32D36D8868AC}"/>
              </a:ext>
            </a:extLst>
          </p:cNvPr>
          <p:cNvSpPr>
            <a:spLocks noGrp="1"/>
          </p:cNvSpPr>
          <p:nvPr>
            <p:ph type="sldNum" sz="quarter" idx="12"/>
          </p:nvPr>
        </p:nvSpPr>
        <p:spPr/>
        <p:txBody>
          <a:bodyPr/>
          <a:lstStyle/>
          <a:p>
            <a:fld id="{91A1EF10-53FB-2643-B64F-43A7EC99339A}" type="slidenum">
              <a:rPr lang="en-US" smtClean="0"/>
              <a:t>3</a:t>
            </a:fld>
            <a:endParaRPr lang="en-US"/>
          </a:p>
        </p:txBody>
      </p:sp>
    </p:spTree>
    <p:extLst>
      <p:ext uri="{BB962C8B-B14F-4D97-AF65-F5344CB8AC3E}">
        <p14:creationId xmlns:p14="http://schemas.microsoft.com/office/powerpoint/2010/main" val="816905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0806D-E9FA-22E1-9772-E1C121D9659A}"/>
              </a:ext>
            </a:extLst>
          </p:cNvPr>
          <p:cNvSpPr>
            <a:spLocks noGrp="1"/>
          </p:cNvSpPr>
          <p:nvPr>
            <p:ph type="title"/>
          </p:nvPr>
        </p:nvSpPr>
        <p:spPr>
          <a:xfrm>
            <a:off x="713682" y="-5570"/>
            <a:ext cx="3434572" cy="1485900"/>
          </a:xfrm>
        </p:spPr>
        <p:txBody>
          <a:bodyPr>
            <a:normAutofit fontScale="90000"/>
          </a:bodyPr>
          <a:lstStyle/>
          <a:p>
            <a:r>
              <a:rPr lang="en-US" dirty="0"/>
              <a:t>NJDEP Bottom Trawl Dataset</a:t>
            </a:r>
          </a:p>
        </p:txBody>
      </p:sp>
      <p:sp>
        <p:nvSpPr>
          <p:cNvPr id="3" name="Content Placeholder 2">
            <a:extLst>
              <a:ext uri="{FF2B5EF4-FFF2-40B4-BE49-F238E27FC236}">
                <a16:creationId xmlns:a16="http://schemas.microsoft.com/office/drawing/2014/main" id="{AF2D31A7-BFE0-8314-6B83-75BEE1E944FB}"/>
              </a:ext>
            </a:extLst>
          </p:cNvPr>
          <p:cNvSpPr>
            <a:spLocks noGrp="1"/>
          </p:cNvSpPr>
          <p:nvPr>
            <p:ph idx="1"/>
          </p:nvPr>
        </p:nvSpPr>
        <p:spPr>
          <a:xfrm>
            <a:off x="713682" y="1480330"/>
            <a:ext cx="5570766" cy="2386355"/>
          </a:xfrm>
        </p:spPr>
        <p:txBody>
          <a:bodyPr>
            <a:normAutofit/>
          </a:bodyPr>
          <a:lstStyle/>
          <a:p>
            <a:pPr>
              <a:lnSpc>
                <a:spcPct val="100000"/>
              </a:lnSpc>
            </a:pPr>
            <a:r>
              <a:rPr lang="en-US" dirty="0"/>
              <a:t>1988-2020</a:t>
            </a:r>
          </a:p>
          <a:p>
            <a:pPr>
              <a:lnSpc>
                <a:spcPct val="100000"/>
              </a:lnSpc>
            </a:pPr>
            <a:r>
              <a:rPr lang="en-US" dirty="0"/>
              <a:t>Sites sampled randomly</a:t>
            </a:r>
          </a:p>
          <a:p>
            <a:pPr>
              <a:lnSpc>
                <a:spcPct val="100000"/>
              </a:lnSpc>
            </a:pPr>
            <a:r>
              <a:rPr lang="en-US" dirty="0"/>
              <a:t>Nearshore to Offshore and 5.5 m to 27.4 m</a:t>
            </a:r>
          </a:p>
          <a:p>
            <a:pPr>
              <a:lnSpc>
                <a:spcPct val="100000"/>
              </a:lnSpc>
            </a:pPr>
            <a:r>
              <a:rPr lang="en-US" dirty="0"/>
              <a:t>Mouth of Delaware Bay to Sandy Hook Bay</a:t>
            </a:r>
          </a:p>
        </p:txBody>
      </p:sp>
      <p:pic>
        <p:nvPicPr>
          <p:cNvPr id="4" name="Content Placeholder 5" descr="A map of the ocean stock assessment program&#10;&#10;Description automatically generated">
            <a:extLst>
              <a:ext uri="{FF2B5EF4-FFF2-40B4-BE49-F238E27FC236}">
                <a16:creationId xmlns:a16="http://schemas.microsoft.com/office/drawing/2014/main" id="{797E19D3-0F09-72AB-BEA8-78AB0AAF1D6C}"/>
              </a:ext>
            </a:extLst>
          </p:cNvPr>
          <p:cNvPicPr>
            <a:picLocks noChangeAspect="1"/>
          </p:cNvPicPr>
          <p:nvPr/>
        </p:nvPicPr>
        <p:blipFill>
          <a:blip r:embed="rId3"/>
          <a:stretch>
            <a:fillRect/>
          </a:stretch>
        </p:blipFill>
        <p:spPr>
          <a:xfrm>
            <a:off x="6720463" y="341156"/>
            <a:ext cx="4724400" cy="6175687"/>
          </a:xfrm>
          <a:prstGeom prst="rect">
            <a:avLst/>
          </a:prstGeom>
        </p:spPr>
      </p:pic>
      <p:sp>
        <p:nvSpPr>
          <p:cNvPr id="5" name="TextBox 4">
            <a:extLst>
              <a:ext uri="{FF2B5EF4-FFF2-40B4-BE49-F238E27FC236}">
                <a16:creationId xmlns:a16="http://schemas.microsoft.com/office/drawing/2014/main" id="{973B4D58-6E3C-A181-681D-BA52A5D90E16}"/>
              </a:ext>
            </a:extLst>
          </p:cNvPr>
          <p:cNvSpPr txBox="1"/>
          <p:nvPr/>
        </p:nvSpPr>
        <p:spPr>
          <a:xfrm>
            <a:off x="8329956" y="6488668"/>
            <a:ext cx="1693862" cy="369332"/>
          </a:xfrm>
          <a:prstGeom prst="rect">
            <a:avLst/>
          </a:prstGeom>
          <a:noFill/>
        </p:spPr>
        <p:txBody>
          <a:bodyPr wrap="none" rtlCol="0">
            <a:spAutoFit/>
          </a:bodyPr>
          <a:lstStyle/>
          <a:p>
            <a:r>
              <a:rPr lang="en-US" i="1" dirty="0"/>
              <a:t>Levesque 2019</a:t>
            </a:r>
          </a:p>
        </p:txBody>
      </p:sp>
      <p:sp>
        <p:nvSpPr>
          <p:cNvPr id="6" name="TextBox 5">
            <a:extLst>
              <a:ext uri="{FF2B5EF4-FFF2-40B4-BE49-F238E27FC236}">
                <a16:creationId xmlns:a16="http://schemas.microsoft.com/office/drawing/2014/main" id="{3378B1EF-0024-B3E1-87F4-7298356EDD00}"/>
              </a:ext>
            </a:extLst>
          </p:cNvPr>
          <p:cNvSpPr txBox="1"/>
          <p:nvPr/>
        </p:nvSpPr>
        <p:spPr>
          <a:xfrm>
            <a:off x="776872" y="4248615"/>
            <a:ext cx="5507576" cy="2400657"/>
          </a:xfrm>
          <a:prstGeom prst="rect">
            <a:avLst/>
          </a:prstGeom>
          <a:noFill/>
        </p:spPr>
        <p:txBody>
          <a:bodyPr wrap="square" rtlCol="0">
            <a:spAutoFit/>
          </a:bodyPr>
          <a:lstStyle/>
          <a:p>
            <a:pPr marR="0" lvl="0">
              <a:spcBef>
                <a:spcPts val="0"/>
              </a:spcBef>
              <a:spcAft>
                <a:spcPts val="0"/>
              </a:spcAft>
              <a:tabLst>
                <a:tab pos="457200" algn="l"/>
              </a:tabLst>
            </a:pPr>
            <a:r>
              <a:rPr lang="en-US" sz="2000" u="sng" dirty="0">
                <a:solidFill>
                  <a:srgbClr val="212121"/>
                </a:solidFill>
                <a:effectLst/>
                <a:ea typeface="Times New Roman" panose="02020603050405020304" pitchFamily="18" charset="0"/>
                <a:cs typeface="Calibri" panose="020F0502020204030204" pitchFamily="34" charset="0"/>
              </a:rPr>
              <a:t>Study </a:t>
            </a:r>
            <a:r>
              <a:rPr lang="en-US" sz="2000" u="sng" dirty="0">
                <a:solidFill>
                  <a:srgbClr val="212121"/>
                </a:solidFill>
                <a:ea typeface="Times New Roman" panose="02020603050405020304" pitchFamily="18" charset="0"/>
                <a:cs typeface="Calibri" panose="020F0502020204030204" pitchFamily="34" charset="0"/>
              </a:rPr>
              <a:t>aims were to determine</a:t>
            </a:r>
            <a:r>
              <a:rPr lang="en-US" sz="2000" dirty="0">
                <a:solidFill>
                  <a:srgbClr val="212121"/>
                </a:solidFill>
                <a:ea typeface="Times New Roman" panose="02020603050405020304" pitchFamily="18" charset="0"/>
                <a:cs typeface="Calibri" panose="020F0502020204030204" pitchFamily="34" charset="0"/>
              </a:rPr>
              <a:t>:</a:t>
            </a:r>
          </a:p>
          <a:p>
            <a:pPr marR="0" lvl="0">
              <a:spcBef>
                <a:spcPts val="0"/>
              </a:spcBef>
              <a:spcAft>
                <a:spcPts val="0"/>
              </a:spcAft>
              <a:tabLst>
                <a:tab pos="457200" algn="l"/>
              </a:tabLst>
            </a:pPr>
            <a:endParaRPr lang="en-US" sz="1000" dirty="0">
              <a:solidFill>
                <a:srgbClr val="212121"/>
              </a:solidFill>
              <a:ea typeface="Times New Roman" panose="02020603050405020304" pitchFamily="18" charset="0"/>
              <a:cs typeface="Calibri" panose="020F0502020204030204" pitchFamily="34" charset="0"/>
            </a:endParaRPr>
          </a:p>
          <a:p>
            <a:pPr marL="342900" marR="0" lvl="0" indent="-342900">
              <a:spcBef>
                <a:spcPts val="0"/>
              </a:spcBef>
              <a:spcAft>
                <a:spcPts val="0"/>
              </a:spcAft>
              <a:buFont typeface="+mj-lt"/>
              <a:buAutoNum type="arabicPeriod"/>
              <a:tabLst>
                <a:tab pos="457200" algn="l"/>
              </a:tabLst>
            </a:pPr>
            <a:r>
              <a:rPr lang="en-US" sz="2000" dirty="0">
                <a:solidFill>
                  <a:srgbClr val="212121"/>
                </a:solidFill>
                <a:effectLst/>
                <a:ea typeface="Times New Roman" panose="02020603050405020304" pitchFamily="18" charset="0"/>
                <a:cs typeface="Calibri" panose="020F0502020204030204" pitchFamily="34" charset="0"/>
              </a:rPr>
              <a:t>Most abundant species</a:t>
            </a:r>
          </a:p>
          <a:p>
            <a:pPr marL="800100" lvl="1" indent="-342900">
              <a:buFont typeface="Arial" panose="020B0604020202020204" pitchFamily="34" charset="0"/>
              <a:buChar char="•"/>
              <a:tabLst>
                <a:tab pos="457200" algn="l"/>
              </a:tabLst>
            </a:pPr>
            <a:r>
              <a:rPr lang="en-US" sz="2000" dirty="0">
                <a:solidFill>
                  <a:srgbClr val="212121"/>
                </a:solidFill>
                <a:ea typeface="Times New Roman" panose="02020603050405020304" pitchFamily="18" charset="0"/>
                <a:cs typeface="Calibri" panose="020F0502020204030204" pitchFamily="34" charset="0"/>
              </a:rPr>
              <a:t>A</a:t>
            </a:r>
            <a:r>
              <a:rPr lang="en-US" sz="2000" dirty="0">
                <a:solidFill>
                  <a:srgbClr val="212121"/>
                </a:solidFill>
                <a:effectLst/>
                <a:ea typeface="Times New Roman" panose="02020603050405020304" pitchFamily="18" charset="0"/>
                <a:cs typeface="Calibri" panose="020F0502020204030204" pitchFamily="34" charset="0"/>
              </a:rPr>
              <a:t>ssign rank abundance &amp; assess changes over time</a:t>
            </a:r>
          </a:p>
          <a:p>
            <a:pPr marL="342900" marR="0" lvl="0" indent="-342900">
              <a:spcBef>
                <a:spcPts val="0"/>
              </a:spcBef>
              <a:spcAft>
                <a:spcPts val="0"/>
              </a:spcAft>
              <a:buFont typeface="+mj-lt"/>
              <a:buAutoNum type="arabicPeriod"/>
              <a:tabLst>
                <a:tab pos="457200" algn="l"/>
              </a:tabLst>
            </a:pPr>
            <a:endParaRPr lang="en-US" sz="1000" dirty="0">
              <a:solidFill>
                <a:srgbClr val="212121"/>
              </a:solidFill>
              <a:effectLst/>
              <a:ea typeface="Times New Roman" panose="02020603050405020304" pitchFamily="18" charset="0"/>
              <a:cs typeface="Calibri" panose="020F0502020204030204" pitchFamily="34" charset="0"/>
            </a:endParaRPr>
          </a:p>
          <a:p>
            <a:pPr marL="342900" marR="0" lvl="0" indent="-342900">
              <a:spcBef>
                <a:spcPts val="0"/>
              </a:spcBef>
              <a:spcAft>
                <a:spcPts val="0"/>
              </a:spcAft>
              <a:buFont typeface="+mj-lt"/>
              <a:buAutoNum type="arabicPeriod"/>
              <a:tabLst>
                <a:tab pos="457200" algn="l"/>
              </a:tabLst>
            </a:pPr>
            <a:r>
              <a:rPr lang="en-US" sz="2000" dirty="0">
                <a:solidFill>
                  <a:srgbClr val="212121"/>
                </a:solidFill>
                <a:ea typeface="Calibri" panose="020F0502020204030204" pitchFamily="34" charset="0"/>
                <a:cs typeface="Calibri" panose="020F0502020204030204" pitchFamily="34" charset="0"/>
              </a:rPr>
              <a:t>Presence and absence of species</a:t>
            </a:r>
          </a:p>
          <a:p>
            <a:pPr marL="342900" marR="0" lvl="0" indent="-342900">
              <a:spcBef>
                <a:spcPts val="0"/>
              </a:spcBef>
              <a:spcAft>
                <a:spcPts val="0"/>
              </a:spcAft>
              <a:buFont typeface="+mj-lt"/>
              <a:buAutoNum type="arabicPeriod"/>
              <a:tabLst>
                <a:tab pos="457200" algn="l"/>
              </a:tabLst>
            </a:pPr>
            <a:endParaRPr lang="en-US" sz="1000" dirty="0">
              <a:solidFill>
                <a:srgbClr val="212121"/>
              </a:solidFill>
              <a:ea typeface="Calibri" panose="020F0502020204030204" pitchFamily="34" charset="0"/>
              <a:cs typeface="Calibri" panose="020F0502020204030204" pitchFamily="34" charset="0"/>
            </a:endParaRPr>
          </a:p>
          <a:p>
            <a:pPr marL="342900" marR="0" lvl="0" indent="-342900">
              <a:spcBef>
                <a:spcPts val="0"/>
              </a:spcBef>
              <a:spcAft>
                <a:spcPts val="0"/>
              </a:spcAft>
              <a:buFont typeface="+mj-lt"/>
              <a:buAutoNum type="arabicPeriod"/>
              <a:tabLst>
                <a:tab pos="457200" algn="l"/>
              </a:tabLst>
            </a:pPr>
            <a:r>
              <a:rPr lang="en-US" sz="2000" dirty="0">
                <a:solidFill>
                  <a:srgbClr val="212121"/>
                </a:solidFill>
                <a:ea typeface="Calibri" panose="020F0502020204030204" pitchFamily="34" charset="0"/>
                <a:cs typeface="Calibri" panose="020F0502020204030204" pitchFamily="34" charset="0"/>
              </a:rPr>
              <a:t>First occurrence of species</a:t>
            </a:r>
          </a:p>
        </p:txBody>
      </p:sp>
      <p:sp>
        <p:nvSpPr>
          <p:cNvPr id="7" name="Slide Number Placeholder 6">
            <a:extLst>
              <a:ext uri="{FF2B5EF4-FFF2-40B4-BE49-F238E27FC236}">
                <a16:creationId xmlns:a16="http://schemas.microsoft.com/office/drawing/2014/main" id="{F304F3F9-F10A-DCE9-B7EC-347B0B1F08C6}"/>
              </a:ext>
            </a:extLst>
          </p:cNvPr>
          <p:cNvSpPr>
            <a:spLocks noGrp="1"/>
          </p:cNvSpPr>
          <p:nvPr>
            <p:ph type="sldNum" sz="quarter" idx="12"/>
          </p:nvPr>
        </p:nvSpPr>
        <p:spPr/>
        <p:txBody>
          <a:bodyPr/>
          <a:lstStyle/>
          <a:p>
            <a:fld id="{91A1EF10-53FB-2643-B64F-43A7EC99339A}" type="slidenum">
              <a:rPr lang="en-US" smtClean="0"/>
              <a:t>4</a:t>
            </a:fld>
            <a:endParaRPr lang="en-US"/>
          </a:p>
        </p:txBody>
      </p:sp>
    </p:spTree>
    <p:extLst>
      <p:ext uri="{BB962C8B-B14F-4D97-AF65-F5344CB8AC3E}">
        <p14:creationId xmlns:p14="http://schemas.microsoft.com/office/powerpoint/2010/main" val="588417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9E02952F-BDFB-AEFB-507E-7DB597FCB471}"/>
              </a:ext>
            </a:extLst>
          </p:cNvPr>
          <p:cNvSpPr/>
          <p:nvPr/>
        </p:nvSpPr>
        <p:spPr>
          <a:xfrm>
            <a:off x="871728" y="80916"/>
            <a:ext cx="2438400" cy="1682496"/>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7B4B3A8-94AD-561F-F119-D6AE1E4B5D89}"/>
              </a:ext>
            </a:extLst>
          </p:cNvPr>
          <p:cNvSpPr txBox="1"/>
          <p:nvPr/>
        </p:nvSpPr>
        <p:spPr>
          <a:xfrm>
            <a:off x="1274445" y="542581"/>
            <a:ext cx="1632966" cy="707886"/>
          </a:xfrm>
          <a:prstGeom prst="rect">
            <a:avLst/>
          </a:prstGeom>
          <a:noFill/>
        </p:spPr>
        <p:txBody>
          <a:bodyPr wrap="square" rtlCol="0">
            <a:spAutoFit/>
          </a:bodyPr>
          <a:lstStyle/>
          <a:p>
            <a:r>
              <a:rPr lang="en-US" sz="2000" dirty="0">
                <a:latin typeface="Franklin Gothic Book" panose="020B0503020102020204" pitchFamily="34" charset="0"/>
              </a:rPr>
              <a:t>200 different fish species</a:t>
            </a:r>
          </a:p>
        </p:txBody>
      </p:sp>
      <p:sp>
        <p:nvSpPr>
          <p:cNvPr id="7" name="Right Arrow 6">
            <a:extLst>
              <a:ext uri="{FF2B5EF4-FFF2-40B4-BE49-F238E27FC236}">
                <a16:creationId xmlns:a16="http://schemas.microsoft.com/office/drawing/2014/main" id="{81D83479-6C6B-8E39-7FCB-66EC723A4AA8}"/>
              </a:ext>
            </a:extLst>
          </p:cNvPr>
          <p:cNvSpPr/>
          <p:nvPr/>
        </p:nvSpPr>
        <p:spPr>
          <a:xfrm rot="1849204">
            <a:off x="3351847" y="1663998"/>
            <a:ext cx="1133856" cy="48463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4BFAAFEC-3949-9935-6516-48D3E5E2B71D}"/>
              </a:ext>
            </a:extLst>
          </p:cNvPr>
          <p:cNvSpPr/>
          <p:nvPr/>
        </p:nvSpPr>
        <p:spPr>
          <a:xfrm>
            <a:off x="4470106" y="2116894"/>
            <a:ext cx="2438400" cy="1682496"/>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3F55F64-FCD3-80D7-74F4-A26E2D5F0BF4}"/>
              </a:ext>
            </a:extLst>
          </p:cNvPr>
          <p:cNvSpPr txBox="1"/>
          <p:nvPr/>
        </p:nvSpPr>
        <p:spPr>
          <a:xfrm>
            <a:off x="4711305" y="2116894"/>
            <a:ext cx="2527695" cy="1631216"/>
          </a:xfrm>
          <a:prstGeom prst="rect">
            <a:avLst/>
          </a:prstGeom>
          <a:noFill/>
        </p:spPr>
        <p:txBody>
          <a:bodyPr wrap="square" rtlCol="0">
            <a:spAutoFit/>
          </a:bodyPr>
          <a:lstStyle/>
          <a:p>
            <a:r>
              <a:rPr lang="en-US" sz="2000" dirty="0">
                <a:latin typeface="Franklin Gothic Book" panose="020B0503020102020204" pitchFamily="34" charset="0"/>
              </a:rPr>
              <a:t>Generate top 90 most abundant species based on catch for each decade</a:t>
            </a:r>
          </a:p>
        </p:txBody>
      </p:sp>
      <p:sp>
        <p:nvSpPr>
          <p:cNvPr id="10" name="Right Arrow 9">
            <a:extLst>
              <a:ext uri="{FF2B5EF4-FFF2-40B4-BE49-F238E27FC236}">
                <a16:creationId xmlns:a16="http://schemas.microsoft.com/office/drawing/2014/main" id="{D7F3F53F-8725-BC9D-3D65-7696A85CE16A}"/>
              </a:ext>
            </a:extLst>
          </p:cNvPr>
          <p:cNvSpPr/>
          <p:nvPr/>
        </p:nvSpPr>
        <p:spPr>
          <a:xfrm rot="1849204">
            <a:off x="6952594" y="3876103"/>
            <a:ext cx="1133856" cy="48463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0E0383FB-4FA0-EA85-D3A0-7C558D856D85}"/>
              </a:ext>
            </a:extLst>
          </p:cNvPr>
          <p:cNvSpPr/>
          <p:nvPr/>
        </p:nvSpPr>
        <p:spPr>
          <a:xfrm>
            <a:off x="8130538" y="4224662"/>
            <a:ext cx="2438400" cy="1682496"/>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16F933C-1CBD-6A11-0AC3-44345BE11B69}"/>
              </a:ext>
            </a:extLst>
          </p:cNvPr>
          <p:cNvSpPr txBox="1"/>
          <p:nvPr/>
        </p:nvSpPr>
        <p:spPr>
          <a:xfrm>
            <a:off x="8291482" y="4404190"/>
            <a:ext cx="2116511" cy="1323439"/>
          </a:xfrm>
          <a:prstGeom prst="rect">
            <a:avLst/>
          </a:prstGeom>
          <a:noFill/>
        </p:spPr>
        <p:txBody>
          <a:bodyPr wrap="square" rtlCol="0">
            <a:spAutoFit/>
          </a:bodyPr>
          <a:lstStyle/>
          <a:p>
            <a:r>
              <a:rPr lang="en-US" sz="2000" dirty="0">
                <a:latin typeface="Franklin Gothic Book" panose="020B0503020102020204" pitchFamily="34" charset="0"/>
              </a:rPr>
              <a:t>Only select species that aren’t ranked for all three decades</a:t>
            </a:r>
          </a:p>
        </p:txBody>
      </p:sp>
      <p:sp>
        <p:nvSpPr>
          <p:cNvPr id="13" name="Right Arrow 12">
            <a:extLst>
              <a:ext uri="{FF2B5EF4-FFF2-40B4-BE49-F238E27FC236}">
                <a16:creationId xmlns:a16="http://schemas.microsoft.com/office/drawing/2014/main" id="{95F3C744-4D38-5BCF-E03F-04755A4CC1F0}"/>
              </a:ext>
            </a:extLst>
          </p:cNvPr>
          <p:cNvSpPr/>
          <p:nvPr/>
        </p:nvSpPr>
        <p:spPr>
          <a:xfrm>
            <a:off x="10607371" y="4697808"/>
            <a:ext cx="1584629" cy="869927"/>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14">
            <a:extLst>
              <a:ext uri="{FF2B5EF4-FFF2-40B4-BE49-F238E27FC236}">
                <a16:creationId xmlns:a16="http://schemas.microsoft.com/office/drawing/2014/main" id="{721A7BA2-CC3B-3298-3EC4-F08964EB63BC}"/>
              </a:ext>
            </a:extLst>
          </p:cNvPr>
          <p:cNvSpPr>
            <a:spLocks noGrp="1"/>
          </p:cNvSpPr>
          <p:nvPr>
            <p:ph type="sldNum" sz="quarter" idx="12"/>
          </p:nvPr>
        </p:nvSpPr>
        <p:spPr/>
        <p:txBody>
          <a:bodyPr/>
          <a:lstStyle/>
          <a:p>
            <a:fld id="{91A1EF10-53FB-2643-B64F-43A7EC99339A}" type="slidenum">
              <a:rPr lang="en-US" smtClean="0"/>
              <a:t>5</a:t>
            </a:fld>
            <a:endParaRPr lang="en-US"/>
          </a:p>
        </p:txBody>
      </p:sp>
    </p:spTree>
    <p:extLst>
      <p:ext uri="{BB962C8B-B14F-4D97-AF65-F5344CB8AC3E}">
        <p14:creationId xmlns:p14="http://schemas.microsoft.com/office/powerpoint/2010/main" val="220942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8" grpId="0" animBg="1"/>
      <p:bldP spid="9" grpId="0"/>
      <p:bldP spid="10" grpId="0" animBg="1"/>
      <p:bldP spid="11" grpId="0" animBg="1"/>
      <p:bldP spid="12" grpId="0"/>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D1D1D63D-7762-94DE-8BB0-7D6FFCC1E274}"/>
              </a:ext>
            </a:extLst>
          </p:cNvPr>
          <p:cNvPicPr>
            <a:picLocks noGrp="1" noChangeAspect="1"/>
          </p:cNvPicPr>
          <p:nvPr>
            <p:ph idx="1"/>
          </p:nvPr>
        </p:nvPicPr>
        <p:blipFill>
          <a:blip r:embed="rId3"/>
          <a:stretch>
            <a:fillRect/>
          </a:stretch>
        </p:blipFill>
        <p:spPr>
          <a:xfrm>
            <a:off x="2223651" y="555622"/>
            <a:ext cx="8176887" cy="6318504"/>
          </a:xfrm>
        </p:spPr>
      </p:pic>
      <p:pic>
        <p:nvPicPr>
          <p:cNvPr id="18" name="Picture 17">
            <a:extLst>
              <a:ext uri="{FF2B5EF4-FFF2-40B4-BE49-F238E27FC236}">
                <a16:creationId xmlns:a16="http://schemas.microsoft.com/office/drawing/2014/main" id="{CFAE551C-1A0E-7FD6-794F-E29521FAEA1C}"/>
              </a:ext>
            </a:extLst>
          </p:cNvPr>
          <p:cNvPicPr>
            <a:picLocks noChangeAspect="1"/>
          </p:cNvPicPr>
          <p:nvPr/>
        </p:nvPicPr>
        <p:blipFill>
          <a:blip r:embed="rId4"/>
          <a:stretch>
            <a:fillRect/>
          </a:stretch>
        </p:blipFill>
        <p:spPr>
          <a:xfrm>
            <a:off x="9425940" y="2768439"/>
            <a:ext cx="1949196" cy="1321122"/>
          </a:xfrm>
          <a:prstGeom prst="rect">
            <a:avLst/>
          </a:prstGeom>
        </p:spPr>
      </p:pic>
      <p:sp>
        <p:nvSpPr>
          <p:cNvPr id="20" name="Rectangle 19">
            <a:extLst>
              <a:ext uri="{FF2B5EF4-FFF2-40B4-BE49-F238E27FC236}">
                <a16:creationId xmlns:a16="http://schemas.microsoft.com/office/drawing/2014/main" id="{20A14896-80AE-BB7C-C25B-7642C2141A5A}"/>
              </a:ext>
            </a:extLst>
          </p:cNvPr>
          <p:cNvSpPr/>
          <p:nvPr/>
        </p:nvSpPr>
        <p:spPr>
          <a:xfrm rot="5400000">
            <a:off x="4561928" y="-1572223"/>
            <a:ext cx="215852" cy="4391280"/>
          </a:xfrm>
          <a:prstGeom prst="rect">
            <a:avLst/>
          </a:prstGeom>
          <a:solidFill>
            <a:srgbClr val="F8F8F8"/>
          </a:solidFill>
          <a:ln>
            <a:solidFill>
              <a:srgbClr val="F8F8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1" name="Rectangle 20">
            <a:extLst>
              <a:ext uri="{FF2B5EF4-FFF2-40B4-BE49-F238E27FC236}">
                <a16:creationId xmlns:a16="http://schemas.microsoft.com/office/drawing/2014/main" id="{90415DF6-2777-AAF2-C517-55AF974ABFB0}"/>
              </a:ext>
            </a:extLst>
          </p:cNvPr>
          <p:cNvSpPr/>
          <p:nvPr/>
        </p:nvSpPr>
        <p:spPr>
          <a:xfrm rot="5400000">
            <a:off x="6072061" y="4145726"/>
            <a:ext cx="360298" cy="4710684"/>
          </a:xfrm>
          <a:prstGeom prst="rect">
            <a:avLst/>
          </a:prstGeom>
          <a:solidFill>
            <a:srgbClr val="F8F8F8"/>
          </a:solidFill>
          <a:ln>
            <a:solidFill>
              <a:srgbClr val="F8F8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2" name="TextBox 21">
            <a:extLst>
              <a:ext uri="{FF2B5EF4-FFF2-40B4-BE49-F238E27FC236}">
                <a16:creationId xmlns:a16="http://schemas.microsoft.com/office/drawing/2014/main" id="{ADCC1734-6570-B14A-560D-85EA84D4C122}"/>
              </a:ext>
            </a:extLst>
          </p:cNvPr>
          <p:cNvSpPr txBox="1"/>
          <p:nvPr/>
        </p:nvSpPr>
        <p:spPr>
          <a:xfrm>
            <a:off x="4315968" y="6284341"/>
            <a:ext cx="1292352" cy="338554"/>
          </a:xfrm>
          <a:prstGeom prst="rect">
            <a:avLst/>
          </a:prstGeom>
          <a:noFill/>
        </p:spPr>
        <p:txBody>
          <a:bodyPr wrap="square" rtlCol="0">
            <a:spAutoFit/>
          </a:bodyPr>
          <a:lstStyle/>
          <a:p>
            <a:r>
              <a:rPr lang="en-US" sz="1600" dirty="0">
                <a:latin typeface="Franklin Gothic Book" panose="020B0503020102020204" pitchFamily="34" charset="0"/>
              </a:rPr>
              <a:t>1988 - 1998</a:t>
            </a:r>
          </a:p>
        </p:txBody>
      </p:sp>
      <p:sp>
        <p:nvSpPr>
          <p:cNvPr id="23" name="TextBox 22">
            <a:extLst>
              <a:ext uri="{FF2B5EF4-FFF2-40B4-BE49-F238E27FC236}">
                <a16:creationId xmlns:a16="http://schemas.microsoft.com/office/drawing/2014/main" id="{A61E380E-6253-7272-6865-3BA63CFBEAA0}"/>
              </a:ext>
            </a:extLst>
          </p:cNvPr>
          <p:cNvSpPr txBox="1"/>
          <p:nvPr/>
        </p:nvSpPr>
        <p:spPr>
          <a:xfrm>
            <a:off x="6027420" y="6291276"/>
            <a:ext cx="1292352" cy="338554"/>
          </a:xfrm>
          <a:prstGeom prst="rect">
            <a:avLst/>
          </a:prstGeom>
          <a:noFill/>
        </p:spPr>
        <p:txBody>
          <a:bodyPr wrap="square" rtlCol="0">
            <a:spAutoFit/>
          </a:bodyPr>
          <a:lstStyle/>
          <a:p>
            <a:r>
              <a:rPr lang="en-US" sz="1600" dirty="0">
                <a:latin typeface="Franklin Gothic Book" panose="020B0503020102020204" pitchFamily="34" charset="0"/>
              </a:rPr>
              <a:t>1999 - 2009</a:t>
            </a:r>
          </a:p>
        </p:txBody>
      </p:sp>
      <p:sp>
        <p:nvSpPr>
          <p:cNvPr id="24" name="TextBox 23">
            <a:extLst>
              <a:ext uri="{FF2B5EF4-FFF2-40B4-BE49-F238E27FC236}">
                <a16:creationId xmlns:a16="http://schemas.microsoft.com/office/drawing/2014/main" id="{9ECD575B-0820-23E7-80DB-1F97630231C6}"/>
              </a:ext>
            </a:extLst>
          </p:cNvPr>
          <p:cNvSpPr txBox="1"/>
          <p:nvPr/>
        </p:nvSpPr>
        <p:spPr>
          <a:xfrm>
            <a:off x="7738872" y="6284341"/>
            <a:ext cx="1292352" cy="338554"/>
          </a:xfrm>
          <a:prstGeom prst="rect">
            <a:avLst/>
          </a:prstGeom>
          <a:noFill/>
        </p:spPr>
        <p:txBody>
          <a:bodyPr wrap="square" rtlCol="0">
            <a:spAutoFit/>
          </a:bodyPr>
          <a:lstStyle/>
          <a:p>
            <a:r>
              <a:rPr lang="en-US" sz="1600" dirty="0">
                <a:latin typeface="Franklin Gothic Book" panose="020B0503020102020204" pitchFamily="34" charset="0"/>
              </a:rPr>
              <a:t>2010 - 2022</a:t>
            </a:r>
          </a:p>
        </p:txBody>
      </p:sp>
      <p:sp>
        <p:nvSpPr>
          <p:cNvPr id="3" name="Rectangle 2">
            <a:extLst>
              <a:ext uri="{FF2B5EF4-FFF2-40B4-BE49-F238E27FC236}">
                <a16:creationId xmlns:a16="http://schemas.microsoft.com/office/drawing/2014/main" id="{101D3CB7-19AC-B522-1458-AE4D9EC6E1EC}"/>
              </a:ext>
            </a:extLst>
          </p:cNvPr>
          <p:cNvSpPr/>
          <p:nvPr/>
        </p:nvSpPr>
        <p:spPr>
          <a:xfrm>
            <a:off x="2646947" y="792643"/>
            <a:ext cx="1193528" cy="1443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6EF7C9E-B38C-9D90-BB56-DC78C89A6E5C}"/>
              </a:ext>
            </a:extLst>
          </p:cNvPr>
          <p:cNvSpPr/>
          <p:nvPr/>
        </p:nvSpPr>
        <p:spPr>
          <a:xfrm>
            <a:off x="2731966" y="1304237"/>
            <a:ext cx="1108509" cy="1443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1C616F2-6D27-DAAA-8C88-5B7798307CBB}"/>
              </a:ext>
            </a:extLst>
          </p:cNvPr>
          <p:cNvSpPr/>
          <p:nvPr/>
        </p:nvSpPr>
        <p:spPr>
          <a:xfrm>
            <a:off x="2569029" y="1557562"/>
            <a:ext cx="1271446" cy="1443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29FFFE4-E956-004A-2C0F-FA9F7BB9C1B9}"/>
              </a:ext>
            </a:extLst>
          </p:cNvPr>
          <p:cNvSpPr/>
          <p:nvPr/>
        </p:nvSpPr>
        <p:spPr>
          <a:xfrm>
            <a:off x="2941983" y="2696249"/>
            <a:ext cx="898492" cy="1443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7BAD9D1-9D8E-A393-7A01-63779BC3EE1F}"/>
              </a:ext>
            </a:extLst>
          </p:cNvPr>
          <p:cNvSpPr/>
          <p:nvPr/>
        </p:nvSpPr>
        <p:spPr>
          <a:xfrm>
            <a:off x="3374571" y="3588148"/>
            <a:ext cx="465904" cy="1381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99A47B9-9DB2-23ED-FDAA-456E9EC5C561}"/>
              </a:ext>
            </a:extLst>
          </p:cNvPr>
          <p:cNvSpPr/>
          <p:nvPr/>
        </p:nvSpPr>
        <p:spPr>
          <a:xfrm>
            <a:off x="2731965" y="3954425"/>
            <a:ext cx="1108509" cy="2943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889E0B4-7359-DCA5-24BC-F4891128BF3B}"/>
              </a:ext>
            </a:extLst>
          </p:cNvPr>
          <p:cNvSpPr/>
          <p:nvPr/>
        </p:nvSpPr>
        <p:spPr>
          <a:xfrm>
            <a:off x="2742851" y="4460477"/>
            <a:ext cx="1108509" cy="2943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F34A049-752D-8CB1-97AB-BAE4DCE05C91}"/>
              </a:ext>
            </a:extLst>
          </p:cNvPr>
          <p:cNvSpPr/>
          <p:nvPr/>
        </p:nvSpPr>
        <p:spPr>
          <a:xfrm>
            <a:off x="3037113" y="4851814"/>
            <a:ext cx="803361" cy="1311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4AB31E-F8BA-64D6-ACEA-6B9EDC0A0FE1}"/>
              </a:ext>
            </a:extLst>
          </p:cNvPr>
          <p:cNvSpPr>
            <a:spLocks noGrp="1"/>
          </p:cNvSpPr>
          <p:nvPr>
            <p:ph type="title"/>
          </p:nvPr>
        </p:nvSpPr>
        <p:spPr>
          <a:xfrm>
            <a:off x="664676" y="0"/>
            <a:ext cx="10946078" cy="555622"/>
          </a:xfrm>
        </p:spPr>
        <p:txBody>
          <a:bodyPr>
            <a:noAutofit/>
          </a:bodyPr>
          <a:lstStyle/>
          <a:p>
            <a:r>
              <a:rPr lang="en-US" sz="2400" dirty="0">
                <a:latin typeface="Franklin Gothic Book" panose="020B0503020102020204" pitchFamily="34" charset="0"/>
              </a:rPr>
              <a:t>Some species have experienced increases in the last decade, others have experienced decreases throughout the data set </a:t>
            </a:r>
          </a:p>
        </p:txBody>
      </p:sp>
      <p:pic>
        <p:nvPicPr>
          <p:cNvPr id="7170" name="Picture 2" descr="Myzopsetta ferruginea Yellowtail flounder">
            <a:extLst>
              <a:ext uri="{FF2B5EF4-FFF2-40B4-BE49-F238E27FC236}">
                <a16:creationId xmlns:a16="http://schemas.microsoft.com/office/drawing/2014/main" id="{B4862B8B-8DFB-9D12-9B41-EFE133A1FAF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558"/>
          <a:stretch/>
        </p:blipFill>
        <p:spPr bwMode="auto">
          <a:xfrm>
            <a:off x="785737" y="1766180"/>
            <a:ext cx="1618363" cy="1262154"/>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B328C035-298C-7B57-8ECD-82FA1B17FC69}"/>
              </a:ext>
            </a:extLst>
          </p:cNvPr>
          <p:cNvSpPr txBox="1"/>
          <p:nvPr/>
        </p:nvSpPr>
        <p:spPr>
          <a:xfrm>
            <a:off x="777573" y="2566669"/>
            <a:ext cx="1491632" cy="461665"/>
          </a:xfrm>
          <a:prstGeom prst="rect">
            <a:avLst/>
          </a:prstGeom>
          <a:noFill/>
        </p:spPr>
        <p:txBody>
          <a:bodyPr wrap="square" rtlCol="0">
            <a:spAutoFit/>
          </a:bodyPr>
          <a:lstStyle/>
          <a:p>
            <a:r>
              <a:rPr lang="en-US" sz="1200" i="1" dirty="0" err="1">
                <a:solidFill>
                  <a:schemeClr val="bg1"/>
                </a:solidFill>
              </a:rPr>
              <a:t>Myzopsetta</a:t>
            </a:r>
            <a:r>
              <a:rPr lang="en-US" sz="1200" i="1" dirty="0">
                <a:solidFill>
                  <a:schemeClr val="bg1"/>
                </a:solidFill>
              </a:rPr>
              <a:t> </a:t>
            </a:r>
            <a:r>
              <a:rPr lang="en-US" sz="1200" i="1" dirty="0" err="1">
                <a:solidFill>
                  <a:schemeClr val="bg1"/>
                </a:solidFill>
              </a:rPr>
              <a:t>ferruginea</a:t>
            </a:r>
            <a:endParaRPr lang="en-US" sz="1200" i="1" dirty="0">
              <a:solidFill>
                <a:schemeClr val="bg1"/>
              </a:solidFill>
            </a:endParaRPr>
          </a:p>
        </p:txBody>
      </p:sp>
      <p:pic>
        <p:nvPicPr>
          <p:cNvPr id="7172" name="Picture 4" descr="Balistes capriscus">
            <a:extLst>
              <a:ext uri="{FF2B5EF4-FFF2-40B4-BE49-F238E27FC236}">
                <a16:creationId xmlns:a16="http://schemas.microsoft.com/office/drawing/2014/main" id="{4EDB813E-0096-C918-429B-A8D3AA7551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5737" y="3880987"/>
            <a:ext cx="1618363" cy="1259632"/>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3C354810-CEC6-707D-35D9-265EC02BF1E5}"/>
              </a:ext>
            </a:extLst>
          </p:cNvPr>
          <p:cNvSpPr txBox="1"/>
          <p:nvPr/>
        </p:nvSpPr>
        <p:spPr>
          <a:xfrm>
            <a:off x="785737" y="3880987"/>
            <a:ext cx="804901" cy="461665"/>
          </a:xfrm>
          <a:prstGeom prst="rect">
            <a:avLst/>
          </a:prstGeom>
          <a:noFill/>
        </p:spPr>
        <p:txBody>
          <a:bodyPr wrap="square" rtlCol="0">
            <a:spAutoFit/>
          </a:bodyPr>
          <a:lstStyle/>
          <a:p>
            <a:r>
              <a:rPr lang="en-US" sz="1200" i="1" dirty="0">
                <a:solidFill>
                  <a:schemeClr val="bg1"/>
                </a:solidFill>
              </a:rPr>
              <a:t>Balistes </a:t>
            </a:r>
            <a:r>
              <a:rPr lang="en-US" sz="1200" i="1" dirty="0" err="1">
                <a:solidFill>
                  <a:schemeClr val="bg1"/>
                </a:solidFill>
              </a:rPr>
              <a:t>capriscus</a:t>
            </a:r>
            <a:endParaRPr lang="en-US" sz="1200" i="1" dirty="0">
              <a:solidFill>
                <a:schemeClr val="bg1"/>
              </a:solidFill>
            </a:endParaRPr>
          </a:p>
        </p:txBody>
      </p:sp>
      <p:sp>
        <p:nvSpPr>
          <p:cNvPr id="6" name="Slide Number Placeholder 5">
            <a:extLst>
              <a:ext uri="{FF2B5EF4-FFF2-40B4-BE49-F238E27FC236}">
                <a16:creationId xmlns:a16="http://schemas.microsoft.com/office/drawing/2014/main" id="{A8298212-C534-CD76-4F99-58C6DA40AF4B}"/>
              </a:ext>
            </a:extLst>
          </p:cNvPr>
          <p:cNvSpPr>
            <a:spLocks noGrp="1"/>
          </p:cNvSpPr>
          <p:nvPr>
            <p:ph type="sldNum" sz="quarter" idx="12"/>
          </p:nvPr>
        </p:nvSpPr>
        <p:spPr/>
        <p:txBody>
          <a:bodyPr/>
          <a:lstStyle/>
          <a:p>
            <a:fld id="{91A1EF10-53FB-2643-B64F-43A7EC99339A}" type="slidenum">
              <a:rPr lang="en-US" smtClean="0"/>
              <a:t>6</a:t>
            </a:fld>
            <a:endParaRPr lang="en-US"/>
          </a:p>
        </p:txBody>
      </p:sp>
    </p:spTree>
    <p:extLst>
      <p:ext uri="{BB962C8B-B14F-4D97-AF65-F5344CB8AC3E}">
        <p14:creationId xmlns:p14="http://schemas.microsoft.com/office/powerpoint/2010/main" val="241125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7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8" grpId="0" animBg="1"/>
      <p:bldP spid="9" grpId="0" animBg="1"/>
      <p:bldP spid="12" grpId="0" animBg="1"/>
      <p:bldP spid="13" grpId="0" animBg="1"/>
      <p:bldP spid="19" grpId="0" animBg="1"/>
      <p:bldP spid="30"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D1D1D63D-7762-94DE-8BB0-7D6FFCC1E274}"/>
              </a:ext>
            </a:extLst>
          </p:cNvPr>
          <p:cNvPicPr>
            <a:picLocks noGrp="1" noChangeAspect="1"/>
          </p:cNvPicPr>
          <p:nvPr>
            <p:ph idx="1"/>
          </p:nvPr>
        </p:nvPicPr>
        <p:blipFill>
          <a:blip r:embed="rId3"/>
          <a:stretch>
            <a:fillRect/>
          </a:stretch>
        </p:blipFill>
        <p:spPr>
          <a:xfrm>
            <a:off x="2223651" y="555622"/>
            <a:ext cx="8176887" cy="6318504"/>
          </a:xfrm>
        </p:spPr>
      </p:pic>
      <p:pic>
        <p:nvPicPr>
          <p:cNvPr id="18" name="Picture 17">
            <a:extLst>
              <a:ext uri="{FF2B5EF4-FFF2-40B4-BE49-F238E27FC236}">
                <a16:creationId xmlns:a16="http://schemas.microsoft.com/office/drawing/2014/main" id="{CFAE551C-1A0E-7FD6-794F-E29521FAEA1C}"/>
              </a:ext>
            </a:extLst>
          </p:cNvPr>
          <p:cNvPicPr>
            <a:picLocks noChangeAspect="1"/>
          </p:cNvPicPr>
          <p:nvPr/>
        </p:nvPicPr>
        <p:blipFill>
          <a:blip r:embed="rId4"/>
          <a:stretch>
            <a:fillRect/>
          </a:stretch>
        </p:blipFill>
        <p:spPr>
          <a:xfrm>
            <a:off x="9425940" y="2768439"/>
            <a:ext cx="1949196" cy="1321122"/>
          </a:xfrm>
          <a:prstGeom prst="rect">
            <a:avLst/>
          </a:prstGeom>
        </p:spPr>
      </p:pic>
      <p:sp>
        <p:nvSpPr>
          <p:cNvPr id="20" name="Rectangle 19">
            <a:extLst>
              <a:ext uri="{FF2B5EF4-FFF2-40B4-BE49-F238E27FC236}">
                <a16:creationId xmlns:a16="http://schemas.microsoft.com/office/drawing/2014/main" id="{20A14896-80AE-BB7C-C25B-7642C2141A5A}"/>
              </a:ext>
            </a:extLst>
          </p:cNvPr>
          <p:cNvSpPr/>
          <p:nvPr/>
        </p:nvSpPr>
        <p:spPr>
          <a:xfrm rot="5400000">
            <a:off x="4561928" y="-1572223"/>
            <a:ext cx="215852" cy="4391280"/>
          </a:xfrm>
          <a:prstGeom prst="rect">
            <a:avLst/>
          </a:prstGeom>
          <a:solidFill>
            <a:srgbClr val="F8F8F8"/>
          </a:solidFill>
          <a:ln>
            <a:solidFill>
              <a:srgbClr val="F8F8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1" name="Rectangle 20">
            <a:extLst>
              <a:ext uri="{FF2B5EF4-FFF2-40B4-BE49-F238E27FC236}">
                <a16:creationId xmlns:a16="http://schemas.microsoft.com/office/drawing/2014/main" id="{90415DF6-2777-AAF2-C517-55AF974ABFB0}"/>
              </a:ext>
            </a:extLst>
          </p:cNvPr>
          <p:cNvSpPr/>
          <p:nvPr/>
        </p:nvSpPr>
        <p:spPr>
          <a:xfrm rot="5400000">
            <a:off x="6072061" y="4145726"/>
            <a:ext cx="360298" cy="4710684"/>
          </a:xfrm>
          <a:prstGeom prst="rect">
            <a:avLst/>
          </a:prstGeom>
          <a:solidFill>
            <a:srgbClr val="F8F8F8"/>
          </a:solidFill>
          <a:ln>
            <a:solidFill>
              <a:srgbClr val="F8F8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2" name="TextBox 21">
            <a:extLst>
              <a:ext uri="{FF2B5EF4-FFF2-40B4-BE49-F238E27FC236}">
                <a16:creationId xmlns:a16="http://schemas.microsoft.com/office/drawing/2014/main" id="{ADCC1734-6570-B14A-560D-85EA84D4C122}"/>
              </a:ext>
            </a:extLst>
          </p:cNvPr>
          <p:cNvSpPr txBox="1"/>
          <p:nvPr/>
        </p:nvSpPr>
        <p:spPr>
          <a:xfrm>
            <a:off x="4315968" y="6284341"/>
            <a:ext cx="1292352" cy="338554"/>
          </a:xfrm>
          <a:prstGeom prst="rect">
            <a:avLst/>
          </a:prstGeom>
          <a:noFill/>
        </p:spPr>
        <p:txBody>
          <a:bodyPr wrap="square" rtlCol="0">
            <a:spAutoFit/>
          </a:bodyPr>
          <a:lstStyle/>
          <a:p>
            <a:r>
              <a:rPr lang="en-US" sz="1600" dirty="0">
                <a:latin typeface="Franklin Gothic Book" panose="020B0503020102020204" pitchFamily="34" charset="0"/>
              </a:rPr>
              <a:t>1988 - 1998</a:t>
            </a:r>
          </a:p>
        </p:txBody>
      </p:sp>
      <p:sp>
        <p:nvSpPr>
          <p:cNvPr id="23" name="TextBox 22">
            <a:extLst>
              <a:ext uri="{FF2B5EF4-FFF2-40B4-BE49-F238E27FC236}">
                <a16:creationId xmlns:a16="http://schemas.microsoft.com/office/drawing/2014/main" id="{A61E380E-6253-7272-6865-3BA63CFBEAA0}"/>
              </a:ext>
            </a:extLst>
          </p:cNvPr>
          <p:cNvSpPr txBox="1"/>
          <p:nvPr/>
        </p:nvSpPr>
        <p:spPr>
          <a:xfrm>
            <a:off x="6027420" y="6291276"/>
            <a:ext cx="1292352" cy="338554"/>
          </a:xfrm>
          <a:prstGeom prst="rect">
            <a:avLst/>
          </a:prstGeom>
          <a:noFill/>
        </p:spPr>
        <p:txBody>
          <a:bodyPr wrap="square" rtlCol="0">
            <a:spAutoFit/>
          </a:bodyPr>
          <a:lstStyle/>
          <a:p>
            <a:r>
              <a:rPr lang="en-US" sz="1600" dirty="0">
                <a:latin typeface="Franklin Gothic Book" panose="020B0503020102020204" pitchFamily="34" charset="0"/>
              </a:rPr>
              <a:t>1999 - 2009</a:t>
            </a:r>
          </a:p>
        </p:txBody>
      </p:sp>
      <p:sp>
        <p:nvSpPr>
          <p:cNvPr id="24" name="TextBox 23">
            <a:extLst>
              <a:ext uri="{FF2B5EF4-FFF2-40B4-BE49-F238E27FC236}">
                <a16:creationId xmlns:a16="http://schemas.microsoft.com/office/drawing/2014/main" id="{9ECD575B-0820-23E7-80DB-1F97630231C6}"/>
              </a:ext>
            </a:extLst>
          </p:cNvPr>
          <p:cNvSpPr txBox="1"/>
          <p:nvPr/>
        </p:nvSpPr>
        <p:spPr>
          <a:xfrm>
            <a:off x="7738872" y="6284341"/>
            <a:ext cx="1292352" cy="338554"/>
          </a:xfrm>
          <a:prstGeom prst="rect">
            <a:avLst/>
          </a:prstGeom>
          <a:noFill/>
        </p:spPr>
        <p:txBody>
          <a:bodyPr wrap="square" rtlCol="0">
            <a:spAutoFit/>
          </a:bodyPr>
          <a:lstStyle/>
          <a:p>
            <a:r>
              <a:rPr lang="en-US" sz="1600" dirty="0">
                <a:latin typeface="Franklin Gothic Book" panose="020B0503020102020204" pitchFamily="34" charset="0"/>
              </a:rPr>
              <a:t>2010 - 2022</a:t>
            </a:r>
          </a:p>
        </p:txBody>
      </p:sp>
      <p:sp>
        <p:nvSpPr>
          <p:cNvPr id="3" name="Rectangle 2">
            <a:extLst>
              <a:ext uri="{FF2B5EF4-FFF2-40B4-BE49-F238E27FC236}">
                <a16:creationId xmlns:a16="http://schemas.microsoft.com/office/drawing/2014/main" id="{101D3CB7-19AC-B522-1458-AE4D9EC6E1EC}"/>
              </a:ext>
            </a:extLst>
          </p:cNvPr>
          <p:cNvSpPr/>
          <p:nvPr/>
        </p:nvSpPr>
        <p:spPr>
          <a:xfrm>
            <a:off x="2849078" y="1934678"/>
            <a:ext cx="991402" cy="1443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6EF7C9E-B38C-9D90-BB56-DC78C89A6E5C}"/>
              </a:ext>
            </a:extLst>
          </p:cNvPr>
          <p:cNvSpPr/>
          <p:nvPr/>
        </p:nvSpPr>
        <p:spPr>
          <a:xfrm>
            <a:off x="2731970" y="2568340"/>
            <a:ext cx="1108509" cy="1443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1C616F2-6D27-DAAA-8C88-5B7798307CBB}"/>
              </a:ext>
            </a:extLst>
          </p:cNvPr>
          <p:cNvSpPr/>
          <p:nvPr/>
        </p:nvSpPr>
        <p:spPr>
          <a:xfrm>
            <a:off x="3070459" y="2819547"/>
            <a:ext cx="770019" cy="1443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29FFFE4-E956-004A-2C0F-FA9F7BB9C1B9}"/>
              </a:ext>
            </a:extLst>
          </p:cNvPr>
          <p:cNvSpPr/>
          <p:nvPr/>
        </p:nvSpPr>
        <p:spPr>
          <a:xfrm>
            <a:off x="3070458" y="4209639"/>
            <a:ext cx="770019" cy="1443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7BAD9D1-9D8E-A393-7A01-63779BC3EE1F}"/>
              </a:ext>
            </a:extLst>
          </p:cNvPr>
          <p:cNvSpPr/>
          <p:nvPr/>
        </p:nvSpPr>
        <p:spPr>
          <a:xfrm>
            <a:off x="3070457" y="4721233"/>
            <a:ext cx="770019" cy="1443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99A47B9-9DB2-23ED-FDAA-456E9EC5C561}"/>
              </a:ext>
            </a:extLst>
          </p:cNvPr>
          <p:cNvSpPr/>
          <p:nvPr/>
        </p:nvSpPr>
        <p:spPr>
          <a:xfrm>
            <a:off x="2440009" y="4972440"/>
            <a:ext cx="1400466" cy="3992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889E0B4-7359-DCA5-24BC-F4891128BF3B}"/>
              </a:ext>
            </a:extLst>
          </p:cNvPr>
          <p:cNvSpPr/>
          <p:nvPr/>
        </p:nvSpPr>
        <p:spPr>
          <a:xfrm>
            <a:off x="2358189" y="5618981"/>
            <a:ext cx="1485499" cy="25120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F34A049-752D-8CB1-97AB-BAE4DCE05C91}"/>
              </a:ext>
            </a:extLst>
          </p:cNvPr>
          <p:cNvSpPr/>
          <p:nvPr/>
        </p:nvSpPr>
        <p:spPr>
          <a:xfrm>
            <a:off x="2646947" y="6117258"/>
            <a:ext cx="1193528" cy="1353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6BF37645-9349-69A8-B636-21B4ADACB6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407" y="1766180"/>
            <a:ext cx="1577693" cy="12621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Dusky Shark, Carcharhinus obscurus, swims offshore Jupiter, Florida,  United States. IUCN Red List | Michael Patrick O'Neill">
            <a:extLst>
              <a:ext uri="{FF2B5EF4-FFF2-40B4-BE49-F238E27FC236}">
                <a16:creationId xmlns:a16="http://schemas.microsoft.com/office/drawing/2014/main" id="{AF72A922-A7B9-9387-A9D5-330716AEA39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541" r="6738"/>
          <a:stretch/>
        </p:blipFill>
        <p:spPr bwMode="auto">
          <a:xfrm>
            <a:off x="826407" y="3909925"/>
            <a:ext cx="1569584" cy="126215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44AB31E-F8BA-64D6-ACEA-6B9EDC0A0FE1}"/>
              </a:ext>
            </a:extLst>
          </p:cNvPr>
          <p:cNvSpPr>
            <a:spLocks noGrp="1"/>
          </p:cNvSpPr>
          <p:nvPr>
            <p:ph type="title"/>
          </p:nvPr>
        </p:nvSpPr>
        <p:spPr>
          <a:xfrm>
            <a:off x="664676" y="0"/>
            <a:ext cx="10946078" cy="555622"/>
          </a:xfrm>
        </p:spPr>
        <p:txBody>
          <a:bodyPr>
            <a:noAutofit/>
          </a:bodyPr>
          <a:lstStyle/>
          <a:p>
            <a:r>
              <a:rPr lang="en-US" sz="2400" dirty="0">
                <a:latin typeface="Franklin Gothic Book" panose="020B0503020102020204" pitchFamily="34" charset="0"/>
              </a:rPr>
              <a:t>Some species have experienced increases in the last decade, others have experienced decreases throughout the data set </a:t>
            </a:r>
          </a:p>
        </p:txBody>
      </p:sp>
      <p:sp>
        <p:nvSpPr>
          <p:cNvPr id="30" name="TextBox 29">
            <a:extLst>
              <a:ext uri="{FF2B5EF4-FFF2-40B4-BE49-F238E27FC236}">
                <a16:creationId xmlns:a16="http://schemas.microsoft.com/office/drawing/2014/main" id="{B328C035-298C-7B57-8ECD-82FA1B17FC69}"/>
              </a:ext>
            </a:extLst>
          </p:cNvPr>
          <p:cNvSpPr txBox="1"/>
          <p:nvPr/>
        </p:nvSpPr>
        <p:spPr>
          <a:xfrm>
            <a:off x="823126" y="2601572"/>
            <a:ext cx="1491632" cy="461665"/>
          </a:xfrm>
          <a:prstGeom prst="rect">
            <a:avLst/>
          </a:prstGeom>
          <a:noFill/>
        </p:spPr>
        <p:txBody>
          <a:bodyPr wrap="square" rtlCol="0">
            <a:spAutoFit/>
          </a:bodyPr>
          <a:lstStyle/>
          <a:p>
            <a:r>
              <a:rPr lang="en-US" sz="1200" i="1" dirty="0">
                <a:solidFill>
                  <a:schemeClr val="bg1"/>
                </a:solidFill>
              </a:rPr>
              <a:t>Archosargus Probatocephalus</a:t>
            </a:r>
          </a:p>
        </p:txBody>
      </p:sp>
      <p:sp>
        <p:nvSpPr>
          <p:cNvPr id="31" name="TextBox 30">
            <a:extLst>
              <a:ext uri="{FF2B5EF4-FFF2-40B4-BE49-F238E27FC236}">
                <a16:creationId xmlns:a16="http://schemas.microsoft.com/office/drawing/2014/main" id="{3C354810-CEC6-707D-35D9-265EC02BF1E5}"/>
              </a:ext>
            </a:extLst>
          </p:cNvPr>
          <p:cNvSpPr txBox="1"/>
          <p:nvPr/>
        </p:nvSpPr>
        <p:spPr>
          <a:xfrm>
            <a:off x="823126" y="4721233"/>
            <a:ext cx="1491632" cy="461665"/>
          </a:xfrm>
          <a:prstGeom prst="rect">
            <a:avLst/>
          </a:prstGeom>
          <a:noFill/>
        </p:spPr>
        <p:txBody>
          <a:bodyPr wrap="square" rtlCol="0">
            <a:spAutoFit/>
          </a:bodyPr>
          <a:lstStyle/>
          <a:p>
            <a:r>
              <a:rPr lang="en-US" sz="1200" i="1" dirty="0">
                <a:solidFill>
                  <a:schemeClr val="bg1"/>
                </a:solidFill>
              </a:rPr>
              <a:t>Carcharhinus obscurus</a:t>
            </a:r>
          </a:p>
        </p:txBody>
      </p:sp>
      <p:sp>
        <p:nvSpPr>
          <p:cNvPr id="40" name="Slide Number Placeholder 39">
            <a:extLst>
              <a:ext uri="{FF2B5EF4-FFF2-40B4-BE49-F238E27FC236}">
                <a16:creationId xmlns:a16="http://schemas.microsoft.com/office/drawing/2014/main" id="{DA5A44D8-42D4-2D4F-E566-81E94F7E9F30}"/>
              </a:ext>
            </a:extLst>
          </p:cNvPr>
          <p:cNvSpPr>
            <a:spLocks noGrp="1"/>
          </p:cNvSpPr>
          <p:nvPr>
            <p:ph type="sldNum" sz="quarter" idx="12"/>
          </p:nvPr>
        </p:nvSpPr>
        <p:spPr/>
        <p:txBody>
          <a:bodyPr/>
          <a:lstStyle/>
          <a:p>
            <a:fld id="{91A1EF10-53FB-2643-B64F-43A7EC99339A}" type="slidenum">
              <a:rPr lang="en-US" smtClean="0"/>
              <a:t>7</a:t>
            </a:fld>
            <a:endParaRPr lang="en-US"/>
          </a:p>
        </p:txBody>
      </p:sp>
    </p:spTree>
    <p:extLst>
      <p:ext uri="{BB962C8B-B14F-4D97-AF65-F5344CB8AC3E}">
        <p14:creationId xmlns:p14="http://schemas.microsoft.com/office/powerpoint/2010/main" val="2707557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D1D1D63D-7762-94DE-8BB0-7D6FFCC1E274}"/>
              </a:ext>
            </a:extLst>
          </p:cNvPr>
          <p:cNvPicPr>
            <a:picLocks noGrp="1" noChangeAspect="1"/>
          </p:cNvPicPr>
          <p:nvPr>
            <p:ph idx="1"/>
          </p:nvPr>
        </p:nvPicPr>
        <p:blipFill>
          <a:blip r:embed="rId3"/>
          <a:stretch>
            <a:fillRect/>
          </a:stretch>
        </p:blipFill>
        <p:spPr>
          <a:xfrm>
            <a:off x="2223651" y="555622"/>
            <a:ext cx="8176887" cy="6318504"/>
          </a:xfrm>
        </p:spPr>
      </p:pic>
      <p:pic>
        <p:nvPicPr>
          <p:cNvPr id="18" name="Picture 17">
            <a:extLst>
              <a:ext uri="{FF2B5EF4-FFF2-40B4-BE49-F238E27FC236}">
                <a16:creationId xmlns:a16="http://schemas.microsoft.com/office/drawing/2014/main" id="{CFAE551C-1A0E-7FD6-794F-E29521FAEA1C}"/>
              </a:ext>
            </a:extLst>
          </p:cNvPr>
          <p:cNvPicPr>
            <a:picLocks noChangeAspect="1"/>
          </p:cNvPicPr>
          <p:nvPr/>
        </p:nvPicPr>
        <p:blipFill>
          <a:blip r:embed="rId4"/>
          <a:stretch>
            <a:fillRect/>
          </a:stretch>
        </p:blipFill>
        <p:spPr>
          <a:xfrm>
            <a:off x="9425940" y="2768439"/>
            <a:ext cx="1949196" cy="1321122"/>
          </a:xfrm>
          <a:prstGeom prst="rect">
            <a:avLst/>
          </a:prstGeom>
        </p:spPr>
      </p:pic>
      <p:sp>
        <p:nvSpPr>
          <p:cNvPr id="20" name="Rectangle 19">
            <a:extLst>
              <a:ext uri="{FF2B5EF4-FFF2-40B4-BE49-F238E27FC236}">
                <a16:creationId xmlns:a16="http://schemas.microsoft.com/office/drawing/2014/main" id="{20A14896-80AE-BB7C-C25B-7642C2141A5A}"/>
              </a:ext>
            </a:extLst>
          </p:cNvPr>
          <p:cNvSpPr/>
          <p:nvPr/>
        </p:nvSpPr>
        <p:spPr>
          <a:xfrm rot="5400000">
            <a:off x="4561928" y="-1572223"/>
            <a:ext cx="215852" cy="4391280"/>
          </a:xfrm>
          <a:prstGeom prst="rect">
            <a:avLst/>
          </a:prstGeom>
          <a:solidFill>
            <a:srgbClr val="F8F8F8"/>
          </a:solidFill>
          <a:ln>
            <a:solidFill>
              <a:srgbClr val="F8F8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1" name="Rectangle 20">
            <a:extLst>
              <a:ext uri="{FF2B5EF4-FFF2-40B4-BE49-F238E27FC236}">
                <a16:creationId xmlns:a16="http://schemas.microsoft.com/office/drawing/2014/main" id="{90415DF6-2777-AAF2-C517-55AF974ABFB0}"/>
              </a:ext>
            </a:extLst>
          </p:cNvPr>
          <p:cNvSpPr/>
          <p:nvPr/>
        </p:nvSpPr>
        <p:spPr>
          <a:xfrm rot="5400000">
            <a:off x="6072061" y="4145726"/>
            <a:ext cx="360298" cy="4710684"/>
          </a:xfrm>
          <a:prstGeom prst="rect">
            <a:avLst/>
          </a:prstGeom>
          <a:solidFill>
            <a:srgbClr val="F8F8F8"/>
          </a:solidFill>
          <a:ln>
            <a:solidFill>
              <a:srgbClr val="F8F8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2" name="TextBox 21">
            <a:extLst>
              <a:ext uri="{FF2B5EF4-FFF2-40B4-BE49-F238E27FC236}">
                <a16:creationId xmlns:a16="http://schemas.microsoft.com/office/drawing/2014/main" id="{ADCC1734-6570-B14A-560D-85EA84D4C122}"/>
              </a:ext>
            </a:extLst>
          </p:cNvPr>
          <p:cNvSpPr txBox="1"/>
          <p:nvPr/>
        </p:nvSpPr>
        <p:spPr>
          <a:xfrm>
            <a:off x="4315968" y="6284341"/>
            <a:ext cx="1292352" cy="338554"/>
          </a:xfrm>
          <a:prstGeom prst="rect">
            <a:avLst/>
          </a:prstGeom>
          <a:noFill/>
        </p:spPr>
        <p:txBody>
          <a:bodyPr wrap="square" rtlCol="0">
            <a:spAutoFit/>
          </a:bodyPr>
          <a:lstStyle/>
          <a:p>
            <a:r>
              <a:rPr lang="en-US" sz="1600" dirty="0">
                <a:latin typeface="Franklin Gothic Book" panose="020B0503020102020204" pitchFamily="34" charset="0"/>
              </a:rPr>
              <a:t>1988 - 1998</a:t>
            </a:r>
          </a:p>
        </p:txBody>
      </p:sp>
      <p:sp>
        <p:nvSpPr>
          <p:cNvPr id="23" name="TextBox 22">
            <a:extLst>
              <a:ext uri="{FF2B5EF4-FFF2-40B4-BE49-F238E27FC236}">
                <a16:creationId xmlns:a16="http://schemas.microsoft.com/office/drawing/2014/main" id="{A61E380E-6253-7272-6865-3BA63CFBEAA0}"/>
              </a:ext>
            </a:extLst>
          </p:cNvPr>
          <p:cNvSpPr txBox="1"/>
          <p:nvPr/>
        </p:nvSpPr>
        <p:spPr>
          <a:xfrm>
            <a:off x="6027420" y="6291276"/>
            <a:ext cx="1292352" cy="338554"/>
          </a:xfrm>
          <a:prstGeom prst="rect">
            <a:avLst/>
          </a:prstGeom>
          <a:noFill/>
        </p:spPr>
        <p:txBody>
          <a:bodyPr wrap="square" rtlCol="0">
            <a:spAutoFit/>
          </a:bodyPr>
          <a:lstStyle/>
          <a:p>
            <a:r>
              <a:rPr lang="en-US" sz="1600" dirty="0">
                <a:latin typeface="Franklin Gothic Book" panose="020B0503020102020204" pitchFamily="34" charset="0"/>
              </a:rPr>
              <a:t>1999 - 2009</a:t>
            </a:r>
          </a:p>
        </p:txBody>
      </p:sp>
      <p:sp>
        <p:nvSpPr>
          <p:cNvPr id="24" name="TextBox 23">
            <a:extLst>
              <a:ext uri="{FF2B5EF4-FFF2-40B4-BE49-F238E27FC236}">
                <a16:creationId xmlns:a16="http://schemas.microsoft.com/office/drawing/2014/main" id="{9ECD575B-0820-23E7-80DB-1F97630231C6}"/>
              </a:ext>
            </a:extLst>
          </p:cNvPr>
          <p:cNvSpPr txBox="1"/>
          <p:nvPr/>
        </p:nvSpPr>
        <p:spPr>
          <a:xfrm>
            <a:off x="7738872" y="6284341"/>
            <a:ext cx="1292352" cy="338554"/>
          </a:xfrm>
          <a:prstGeom prst="rect">
            <a:avLst/>
          </a:prstGeom>
          <a:noFill/>
        </p:spPr>
        <p:txBody>
          <a:bodyPr wrap="square" rtlCol="0">
            <a:spAutoFit/>
          </a:bodyPr>
          <a:lstStyle/>
          <a:p>
            <a:r>
              <a:rPr lang="en-US" sz="1600" dirty="0">
                <a:latin typeface="Franklin Gothic Book" panose="020B0503020102020204" pitchFamily="34" charset="0"/>
              </a:rPr>
              <a:t>2010 - 2022</a:t>
            </a:r>
          </a:p>
        </p:txBody>
      </p:sp>
      <p:sp>
        <p:nvSpPr>
          <p:cNvPr id="5" name="Rectangle 4">
            <a:extLst>
              <a:ext uri="{FF2B5EF4-FFF2-40B4-BE49-F238E27FC236}">
                <a16:creationId xmlns:a16="http://schemas.microsoft.com/office/drawing/2014/main" id="{21C616F2-6D27-DAAA-8C88-5B7798307CBB}"/>
              </a:ext>
            </a:extLst>
          </p:cNvPr>
          <p:cNvSpPr/>
          <p:nvPr/>
        </p:nvSpPr>
        <p:spPr>
          <a:xfrm>
            <a:off x="3272589" y="3330968"/>
            <a:ext cx="567886" cy="1443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29FFFE4-E956-004A-2C0F-FA9F7BB9C1B9}"/>
              </a:ext>
            </a:extLst>
          </p:cNvPr>
          <p:cNvSpPr/>
          <p:nvPr/>
        </p:nvSpPr>
        <p:spPr>
          <a:xfrm>
            <a:off x="3272589" y="4349182"/>
            <a:ext cx="567886" cy="1344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F34A049-752D-8CB1-97AB-BAE4DCE05C91}"/>
              </a:ext>
            </a:extLst>
          </p:cNvPr>
          <p:cNvSpPr/>
          <p:nvPr/>
        </p:nvSpPr>
        <p:spPr>
          <a:xfrm>
            <a:off x="3041583" y="5997685"/>
            <a:ext cx="798892" cy="1344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4AB31E-F8BA-64D6-ACEA-6B9EDC0A0FE1}"/>
              </a:ext>
            </a:extLst>
          </p:cNvPr>
          <p:cNvSpPr>
            <a:spLocks noGrp="1"/>
          </p:cNvSpPr>
          <p:nvPr>
            <p:ph type="title"/>
          </p:nvPr>
        </p:nvSpPr>
        <p:spPr>
          <a:xfrm>
            <a:off x="664676" y="0"/>
            <a:ext cx="10946078" cy="555622"/>
          </a:xfrm>
        </p:spPr>
        <p:txBody>
          <a:bodyPr>
            <a:noAutofit/>
          </a:bodyPr>
          <a:lstStyle/>
          <a:p>
            <a:r>
              <a:rPr lang="en-US" sz="2400" dirty="0">
                <a:latin typeface="Franklin Gothic Book" panose="020B0503020102020204" pitchFamily="34" charset="0"/>
              </a:rPr>
              <a:t>Some species have experienced increases in catch in the last decade, others have experienced decreases throughout the data set </a:t>
            </a:r>
          </a:p>
        </p:txBody>
      </p:sp>
      <p:pic>
        <p:nvPicPr>
          <p:cNvPr id="6" name="Picture 10" descr="Pollock (Pollachius virens) · iNaturalist">
            <a:extLst>
              <a:ext uri="{FF2B5EF4-FFF2-40B4-BE49-F238E27FC236}">
                <a16:creationId xmlns:a16="http://schemas.microsoft.com/office/drawing/2014/main" id="{618BE128-161B-D85E-71BD-EBA7785E92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864" y="1781475"/>
            <a:ext cx="1576546" cy="125647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3C97FC1-3FBA-F27A-342D-642D5D2080CA}"/>
              </a:ext>
            </a:extLst>
          </p:cNvPr>
          <p:cNvSpPr txBox="1"/>
          <p:nvPr/>
        </p:nvSpPr>
        <p:spPr>
          <a:xfrm>
            <a:off x="788462" y="2656414"/>
            <a:ext cx="1271831" cy="430887"/>
          </a:xfrm>
          <a:prstGeom prst="rect">
            <a:avLst/>
          </a:prstGeom>
          <a:noFill/>
        </p:spPr>
        <p:txBody>
          <a:bodyPr wrap="square" rtlCol="0">
            <a:spAutoFit/>
          </a:bodyPr>
          <a:lstStyle/>
          <a:p>
            <a:r>
              <a:rPr lang="en-US" sz="1100" i="1" dirty="0">
                <a:solidFill>
                  <a:schemeClr val="bg1"/>
                </a:solidFill>
              </a:rPr>
              <a:t>Archosargus Probatocephalus</a:t>
            </a:r>
          </a:p>
        </p:txBody>
      </p:sp>
      <p:pic>
        <p:nvPicPr>
          <p:cNvPr id="10" name="Picture 8" descr="Gadus morhua">
            <a:extLst>
              <a:ext uri="{FF2B5EF4-FFF2-40B4-BE49-F238E27FC236}">
                <a16:creationId xmlns:a16="http://schemas.microsoft.com/office/drawing/2014/main" id="{4D7A20E3-8A0E-973E-34B4-C939D0F3C8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6405" y="3909925"/>
            <a:ext cx="1569584" cy="126215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2486038-5EB9-1D28-9A55-7E96AA3F3CAA}"/>
              </a:ext>
            </a:extLst>
          </p:cNvPr>
          <p:cNvSpPr txBox="1"/>
          <p:nvPr/>
        </p:nvSpPr>
        <p:spPr>
          <a:xfrm>
            <a:off x="825481" y="4721233"/>
            <a:ext cx="847144" cy="430887"/>
          </a:xfrm>
          <a:prstGeom prst="rect">
            <a:avLst/>
          </a:prstGeom>
          <a:noFill/>
        </p:spPr>
        <p:txBody>
          <a:bodyPr wrap="square" rtlCol="0">
            <a:spAutoFit/>
          </a:bodyPr>
          <a:lstStyle/>
          <a:p>
            <a:r>
              <a:rPr lang="en-US" sz="1100" i="1" dirty="0">
                <a:solidFill>
                  <a:schemeClr val="bg1"/>
                </a:solidFill>
              </a:rPr>
              <a:t>Gadus </a:t>
            </a:r>
            <a:r>
              <a:rPr lang="en-US" sz="1100" i="1" dirty="0" err="1">
                <a:solidFill>
                  <a:schemeClr val="bg1"/>
                </a:solidFill>
              </a:rPr>
              <a:t>morhua</a:t>
            </a:r>
            <a:endParaRPr lang="en-US" sz="1100" i="1" dirty="0">
              <a:solidFill>
                <a:schemeClr val="bg1"/>
              </a:solidFill>
            </a:endParaRPr>
          </a:p>
        </p:txBody>
      </p:sp>
      <p:sp>
        <p:nvSpPr>
          <p:cNvPr id="15" name="Slide Number Placeholder 14">
            <a:extLst>
              <a:ext uri="{FF2B5EF4-FFF2-40B4-BE49-F238E27FC236}">
                <a16:creationId xmlns:a16="http://schemas.microsoft.com/office/drawing/2014/main" id="{69976C40-7658-96FE-CF8A-E89C16722E7B}"/>
              </a:ext>
            </a:extLst>
          </p:cNvPr>
          <p:cNvSpPr>
            <a:spLocks noGrp="1"/>
          </p:cNvSpPr>
          <p:nvPr>
            <p:ph type="sldNum" sz="quarter" idx="12"/>
          </p:nvPr>
        </p:nvSpPr>
        <p:spPr/>
        <p:txBody>
          <a:bodyPr/>
          <a:lstStyle/>
          <a:p>
            <a:fld id="{91A1EF10-53FB-2643-B64F-43A7EC99339A}" type="slidenum">
              <a:rPr lang="en-US" smtClean="0"/>
              <a:t>8</a:t>
            </a:fld>
            <a:endParaRPr lang="en-US"/>
          </a:p>
        </p:txBody>
      </p:sp>
    </p:spTree>
    <p:extLst>
      <p:ext uri="{BB962C8B-B14F-4D97-AF65-F5344CB8AC3E}">
        <p14:creationId xmlns:p14="http://schemas.microsoft.com/office/powerpoint/2010/main" val="3616504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FB66A16-0BB1-7F37-A469-190E422B673E}"/>
              </a:ext>
            </a:extLst>
          </p:cNvPr>
          <p:cNvPicPr>
            <a:picLocks noGrp="1" noChangeAspect="1"/>
          </p:cNvPicPr>
          <p:nvPr>
            <p:ph idx="1"/>
          </p:nvPr>
        </p:nvPicPr>
        <p:blipFill>
          <a:blip r:embed="rId3"/>
          <a:stretch>
            <a:fillRect/>
          </a:stretch>
        </p:blipFill>
        <p:spPr>
          <a:xfrm>
            <a:off x="1862884" y="315912"/>
            <a:ext cx="8466231" cy="6542088"/>
          </a:xfrm>
        </p:spPr>
      </p:pic>
      <p:sp>
        <p:nvSpPr>
          <p:cNvPr id="3" name="Rectangle 2">
            <a:extLst>
              <a:ext uri="{FF2B5EF4-FFF2-40B4-BE49-F238E27FC236}">
                <a16:creationId xmlns:a16="http://schemas.microsoft.com/office/drawing/2014/main" id="{8597079A-8B61-B3D4-D497-0F0B2D48A6B2}"/>
              </a:ext>
            </a:extLst>
          </p:cNvPr>
          <p:cNvSpPr/>
          <p:nvPr/>
        </p:nvSpPr>
        <p:spPr>
          <a:xfrm rot="5400000">
            <a:off x="4310793" y="-1771800"/>
            <a:ext cx="215850" cy="4391280"/>
          </a:xfrm>
          <a:prstGeom prst="rect">
            <a:avLst/>
          </a:prstGeom>
          <a:solidFill>
            <a:srgbClr val="F8F8F8"/>
          </a:solidFill>
          <a:ln>
            <a:solidFill>
              <a:srgbClr val="F8F8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4" name="Picture 3">
            <a:extLst>
              <a:ext uri="{FF2B5EF4-FFF2-40B4-BE49-F238E27FC236}">
                <a16:creationId xmlns:a16="http://schemas.microsoft.com/office/drawing/2014/main" id="{5F20B427-E60E-B26C-E6AF-2315AFC5CFEE}"/>
              </a:ext>
            </a:extLst>
          </p:cNvPr>
          <p:cNvPicPr>
            <a:picLocks noChangeAspect="1"/>
          </p:cNvPicPr>
          <p:nvPr/>
        </p:nvPicPr>
        <p:blipFill>
          <a:blip r:embed="rId4"/>
          <a:stretch>
            <a:fillRect/>
          </a:stretch>
        </p:blipFill>
        <p:spPr>
          <a:xfrm>
            <a:off x="9344128" y="2027301"/>
            <a:ext cx="2156460" cy="2803398"/>
          </a:xfrm>
          <a:prstGeom prst="rect">
            <a:avLst/>
          </a:prstGeom>
        </p:spPr>
      </p:pic>
      <p:sp>
        <p:nvSpPr>
          <p:cNvPr id="5" name="Rectangle 4">
            <a:extLst>
              <a:ext uri="{FF2B5EF4-FFF2-40B4-BE49-F238E27FC236}">
                <a16:creationId xmlns:a16="http://schemas.microsoft.com/office/drawing/2014/main" id="{25515F4E-3CF4-7CEA-13F3-84E16A0F391D}"/>
              </a:ext>
            </a:extLst>
          </p:cNvPr>
          <p:cNvSpPr/>
          <p:nvPr/>
        </p:nvSpPr>
        <p:spPr>
          <a:xfrm rot="5400000">
            <a:off x="6293072" y="4416718"/>
            <a:ext cx="140540" cy="4391280"/>
          </a:xfrm>
          <a:prstGeom prst="rect">
            <a:avLst/>
          </a:prstGeom>
          <a:solidFill>
            <a:srgbClr val="F8F8F8"/>
          </a:solidFill>
          <a:ln>
            <a:solidFill>
              <a:srgbClr val="F8F8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 name="TextBox 6">
            <a:extLst>
              <a:ext uri="{FF2B5EF4-FFF2-40B4-BE49-F238E27FC236}">
                <a16:creationId xmlns:a16="http://schemas.microsoft.com/office/drawing/2014/main" id="{73C16FA0-D692-A028-5AB2-C103DB0B8330}"/>
              </a:ext>
            </a:extLst>
          </p:cNvPr>
          <p:cNvSpPr txBox="1"/>
          <p:nvPr/>
        </p:nvSpPr>
        <p:spPr>
          <a:xfrm>
            <a:off x="4418718" y="6513352"/>
            <a:ext cx="1330890" cy="338554"/>
          </a:xfrm>
          <a:prstGeom prst="rect">
            <a:avLst/>
          </a:prstGeom>
          <a:noFill/>
        </p:spPr>
        <p:txBody>
          <a:bodyPr wrap="square" rtlCol="0">
            <a:spAutoFit/>
          </a:bodyPr>
          <a:lstStyle/>
          <a:p>
            <a:r>
              <a:rPr lang="en-US" sz="1600" dirty="0">
                <a:latin typeface="Franklin Gothic Book" panose="020B0503020102020204" pitchFamily="34" charset="0"/>
              </a:rPr>
              <a:t>1999-2009</a:t>
            </a:r>
          </a:p>
        </p:txBody>
      </p:sp>
      <p:sp>
        <p:nvSpPr>
          <p:cNvPr id="8" name="TextBox 7">
            <a:extLst>
              <a:ext uri="{FF2B5EF4-FFF2-40B4-BE49-F238E27FC236}">
                <a16:creationId xmlns:a16="http://schemas.microsoft.com/office/drawing/2014/main" id="{0B7F9F3C-B8CE-9741-61FB-6623EB55F6F9}"/>
              </a:ext>
            </a:extLst>
          </p:cNvPr>
          <p:cNvSpPr txBox="1"/>
          <p:nvPr/>
        </p:nvSpPr>
        <p:spPr>
          <a:xfrm>
            <a:off x="7228092" y="6519446"/>
            <a:ext cx="1330890" cy="338554"/>
          </a:xfrm>
          <a:prstGeom prst="rect">
            <a:avLst/>
          </a:prstGeom>
          <a:noFill/>
        </p:spPr>
        <p:txBody>
          <a:bodyPr wrap="square" rtlCol="0">
            <a:spAutoFit/>
          </a:bodyPr>
          <a:lstStyle/>
          <a:p>
            <a:r>
              <a:rPr lang="en-US" sz="1600" dirty="0">
                <a:latin typeface="Franklin Gothic Book" panose="020B0503020102020204" pitchFamily="34" charset="0"/>
              </a:rPr>
              <a:t>2010-2022</a:t>
            </a:r>
          </a:p>
        </p:txBody>
      </p:sp>
      <p:sp>
        <p:nvSpPr>
          <p:cNvPr id="9" name="Rectangle 8">
            <a:extLst>
              <a:ext uri="{FF2B5EF4-FFF2-40B4-BE49-F238E27FC236}">
                <a16:creationId xmlns:a16="http://schemas.microsoft.com/office/drawing/2014/main" id="{7493DCBC-2D9D-53C9-E14B-28F1CAEB4BC2}"/>
              </a:ext>
            </a:extLst>
          </p:cNvPr>
          <p:cNvSpPr/>
          <p:nvPr/>
        </p:nvSpPr>
        <p:spPr>
          <a:xfrm>
            <a:off x="2572512" y="1158240"/>
            <a:ext cx="999744" cy="19507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42148EA-832E-CAA9-16CA-361FAE31195D}"/>
              </a:ext>
            </a:extLst>
          </p:cNvPr>
          <p:cNvSpPr/>
          <p:nvPr/>
        </p:nvSpPr>
        <p:spPr>
          <a:xfrm>
            <a:off x="2840736" y="3306541"/>
            <a:ext cx="731520" cy="19507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E4CC042-BBC4-ABDD-7C4A-CE909B435980}"/>
              </a:ext>
            </a:extLst>
          </p:cNvPr>
          <p:cNvSpPr/>
          <p:nvPr/>
        </p:nvSpPr>
        <p:spPr>
          <a:xfrm>
            <a:off x="2743200" y="4385533"/>
            <a:ext cx="829056" cy="19507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31A189F-D8A4-A672-855C-760745E765AF}"/>
              </a:ext>
            </a:extLst>
          </p:cNvPr>
          <p:cNvSpPr/>
          <p:nvPr/>
        </p:nvSpPr>
        <p:spPr>
          <a:xfrm flipV="1">
            <a:off x="2743200" y="4647819"/>
            <a:ext cx="829056" cy="18288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49B6F4-F411-D947-CC84-B88A180DF0E3}"/>
              </a:ext>
            </a:extLst>
          </p:cNvPr>
          <p:cNvSpPr>
            <a:spLocks noGrp="1"/>
          </p:cNvSpPr>
          <p:nvPr>
            <p:ph type="title"/>
          </p:nvPr>
        </p:nvSpPr>
        <p:spPr>
          <a:xfrm>
            <a:off x="783771" y="0"/>
            <a:ext cx="12387072" cy="315912"/>
          </a:xfrm>
        </p:spPr>
        <p:txBody>
          <a:bodyPr>
            <a:noAutofit/>
          </a:bodyPr>
          <a:lstStyle/>
          <a:p>
            <a:r>
              <a:rPr lang="en-US" sz="2400" dirty="0">
                <a:latin typeface="Franklin Gothic Book" panose="020B0503020102020204" pitchFamily="34" charset="0"/>
              </a:rPr>
              <a:t>Elasmobranch catch has increased greatly over time compared to 1988-1998</a:t>
            </a:r>
          </a:p>
        </p:txBody>
      </p:sp>
      <p:sp>
        <p:nvSpPr>
          <p:cNvPr id="13" name="Slide Number Placeholder 12">
            <a:extLst>
              <a:ext uri="{FF2B5EF4-FFF2-40B4-BE49-F238E27FC236}">
                <a16:creationId xmlns:a16="http://schemas.microsoft.com/office/drawing/2014/main" id="{B7B48201-279E-B114-F769-C647E0454E11}"/>
              </a:ext>
            </a:extLst>
          </p:cNvPr>
          <p:cNvSpPr>
            <a:spLocks noGrp="1"/>
          </p:cNvSpPr>
          <p:nvPr>
            <p:ph type="sldNum" sz="quarter" idx="12"/>
          </p:nvPr>
        </p:nvSpPr>
        <p:spPr/>
        <p:txBody>
          <a:bodyPr/>
          <a:lstStyle/>
          <a:p>
            <a:fld id="{91A1EF10-53FB-2643-B64F-43A7EC99339A}" type="slidenum">
              <a:rPr lang="en-US" smtClean="0"/>
              <a:t>9</a:t>
            </a:fld>
            <a:endParaRPr lang="en-US"/>
          </a:p>
        </p:txBody>
      </p:sp>
    </p:spTree>
    <p:extLst>
      <p:ext uri="{BB962C8B-B14F-4D97-AF65-F5344CB8AC3E}">
        <p14:creationId xmlns:p14="http://schemas.microsoft.com/office/powerpoint/2010/main" val="308059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2" grpId="0" animBg="1"/>
    </p:bldLst>
  </p:timing>
</p:sld>
</file>

<file path=ppt/theme/theme1.xml><?xml version="1.0" encoding="utf-8"?>
<a:theme xmlns:a="http://schemas.openxmlformats.org/drawingml/2006/main" name="Crop">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{3C0561DB-1246-6B44-8AA9-90458BD9FB4C}tf10001072</Template>
  <TotalTime>38225</TotalTime>
  <Words>2621</Words>
  <Application>Microsoft Macintosh PowerPoint</Application>
  <PresentationFormat>Widescreen</PresentationFormat>
  <Paragraphs>172</Paragraphs>
  <Slides>14</Slides>
  <Notes>14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Aptos</vt:lpstr>
      <vt:lpstr>Arial</vt:lpstr>
      <vt:lpstr>Calibri</vt:lpstr>
      <vt:lpstr>Calibri Light</vt:lpstr>
      <vt:lpstr>Franklin Gothic Book</vt:lpstr>
      <vt:lpstr>Crop</vt:lpstr>
      <vt:lpstr>Office Theme</vt:lpstr>
      <vt:lpstr>Investigating species-specific trends throughout New jersey department of environmental protection’s 30+ year historical trawl dataset</vt:lpstr>
      <vt:lpstr>Strongest warming off the Northeast U.S.</vt:lpstr>
      <vt:lpstr>Sub-tropic species and warm water species increasing in presence in the region</vt:lpstr>
      <vt:lpstr>NJDEP Bottom Trawl Dataset</vt:lpstr>
      <vt:lpstr>PowerPoint Presentation</vt:lpstr>
      <vt:lpstr>Some species have experienced increases in the last decade, others have experienced decreases throughout the data set </vt:lpstr>
      <vt:lpstr>Some species have experienced increases in the last decade, others have experienced decreases throughout the data set </vt:lpstr>
      <vt:lpstr>Some species have experienced increases in catch in the last decade, others have experienced decreases throughout the data set </vt:lpstr>
      <vt:lpstr>Elasmobranch catch has increased greatly over time compared to 1988-1998</vt:lpstr>
      <vt:lpstr>Largely, elasmobranch presence in our region has increased</vt:lpstr>
      <vt:lpstr>Research Objectives</vt:lpstr>
      <vt:lpstr>Examining the movement and distributions of two elasmobranch species that have experienced sharp increases in abundance and the possibility for interspecific competition </vt:lpstr>
      <vt:lpstr>Examining the movement and distributions of vulnerable shark species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Jersey department of environmental protection (NJDEP) Historical Trawl Analysis</dc:title>
  <dc:creator>Jacob Kuenzli</dc:creator>
  <cp:lastModifiedBy>Jacob Kuenzli</cp:lastModifiedBy>
  <cp:revision>27</cp:revision>
  <dcterms:created xsi:type="dcterms:W3CDTF">2024-05-08T15:27:19Z</dcterms:created>
  <dcterms:modified xsi:type="dcterms:W3CDTF">2024-10-24T19:55:36Z</dcterms:modified>
</cp:coreProperties>
</file>