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7" r:id="rId2"/>
  </p:sldIdLst>
  <p:sldSz cx="41148000" cy="32918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2089150" indent="-16319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4179888" indent="-32654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6269038" indent="-48974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8359775" indent="-65309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9" userDrawn="1">
          <p15:clr>
            <a:srgbClr val="A4A3A4"/>
          </p15:clr>
        </p15:guide>
        <p15:guide id="2" pos="129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432FF"/>
    <a:srgbClr val="C3092C"/>
    <a:srgbClr val="8D0000"/>
    <a:srgbClr val="00FA00"/>
    <a:srgbClr val="FF8000"/>
    <a:srgbClr val="FF6666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59"/>
    <p:restoredTop sz="94694"/>
  </p:normalViewPr>
  <p:slideViewPr>
    <p:cSldViewPr>
      <p:cViewPr>
        <p:scale>
          <a:sx n="100" d="100"/>
          <a:sy n="100" d="100"/>
        </p:scale>
        <p:origin x="-8704" y="-2272"/>
      </p:cViewPr>
      <p:guideLst>
        <p:guide orient="horz" pos="10369"/>
        <p:guide pos="129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F5D573-0A21-A44F-9CE8-87CDAD284B4B}" type="datetimeFigureOut">
              <a:rPr lang="en-US" altLang="en-US"/>
              <a:pPr>
                <a:defRPr/>
              </a:pPr>
              <a:t>2/13/24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259F899-4243-8748-A387-F3100FA0A1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332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85875" y="685800"/>
            <a:ext cx="42862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95F3A8D-BF20-6849-B6A6-5457EA34F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722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2089150" algn="l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4179888" algn="l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6269038" algn="l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8359775" algn="l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10450220" algn="l" defTabSz="4180088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12540264" algn="l" defTabSz="4180088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14630309" algn="l" defTabSz="4180088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6720353" algn="l" defTabSz="4180088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5F3A8D-BF20-6849-B6A6-5457EA34F0EF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4494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11"/>
          <p:cNvSpPr>
            <a:spLocks noChangeShapeType="1"/>
          </p:cNvSpPr>
          <p:nvPr userDrawn="1"/>
        </p:nvSpPr>
        <p:spPr bwMode="auto">
          <a:xfrm flipV="1">
            <a:off x="13638068" y="4153988"/>
            <a:ext cx="0" cy="26726606"/>
          </a:xfrm>
          <a:prstGeom prst="line">
            <a:avLst/>
          </a:prstGeom>
          <a:noFill/>
          <a:ln w="127000">
            <a:solidFill>
              <a:srgbClr val="C3092C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n>
                <a:solidFill>
                  <a:srgbClr val="C00000"/>
                </a:solidFill>
              </a:ln>
              <a:ea typeface="Geneva" pitchFamily="-65" charset="-128"/>
            </a:endParaRPr>
          </a:p>
        </p:txBody>
      </p:sp>
      <p:cxnSp>
        <p:nvCxnSpPr>
          <p:cNvPr id="3" name="Straight Connector 2"/>
          <p:cNvCxnSpPr>
            <a:cxnSpLocks noChangeShapeType="1"/>
          </p:cNvCxnSpPr>
          <p:nvPr userDrawn="1"/>
        </p:nvCxnSpPr>
        <p:spPr bwMode="auto">
          <a:xfrm>
            <a:off x="0" y="4153989"/>
            <a:ext cx="41148000" cy="0"/>
          </a:xfrm>
          <a:prstGeom prst="line">
            <a:avLst/>
          </a:prstGeom>
          <a:noFill/>
          <a:ln w="95250">
            <a:solidFill>
              <a:srgbClr val="C3092C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/>
          </a:extLst>
        </p:spPr>
      </p:cxnSp>
      <p:sp>
        <p:nvSpPr>
          <p:cNvPr id="4" name="Line 111"/>
          <p:cNvSpPr>
            <a:spLocks noChangeShapeType="1"/>
          </p:cNvSpPr>
          <p:nvPr userDrawn="1"/>
        </p:nvSpPr>
        <p:spPr bwMode="auto">
          <a:xfrm flipV="1">
            <a:off x="27509932" y="4153988"/>
            <a:ext cx="0" cy="26726606"/>
          </a:xfrm>
          <a:prstGeom prst="line">
            <a:avLst/>
          </a:prstGeom>
          <a:noFill/>
          <a:ln w="127000">
            <a:solidFill>
              <a:srgbClr val="C3092C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n>
                <a:solidFill>
                  <a:srgbClr val="C00000"/>
                </a:solidFill>
              </a:ln>
              <a:ea typeface="Geneva" pitchFamily="-65" charset="-128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802217"/>
            <a:ext cx="41148000" cy="2116183"/>
          </a:xfrm>
          <a:prstGeom prst="rect">
            <a:avLst/>
          </a:prstGeom>
          <a:solidFill>
            <a:srgbClr val="C309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31022041"/>
            <a:ext cx="41148000" cy="176574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874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ea typeface="ＭＳ Ｐゴシック" charset="0"/>
                <a:cs typeface="Helvetica"/>
              </a:rPr>
              <a:t>Center for Ocean Observing Leadership</a:t>
            </a:r>
          </a:p>
        </p:txBody>
      </p:sp>
      <p:pic>
        <p:nvPicPr>
          <p:cNvPr id="7" name="Picture 6" descr="Untitled-3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9" y="30958972"/>
            <a:ext cx="6546273" cy="178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21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3" y="1310641"/>
            <a:ext cx="13537408" cy="5577840"/>
          </a:xfrm>
          <a:prstGeom prst="rect">
            <a:avLst/>
          </a:prstGeom>
        </p:spPr>
        <p:txBody>
          <a:bodyPr anchor="b"/>
          <a:lstStyle>
            <a:lvl1pPr algn="l">
              <a:defRPr sz="1052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7725" y="1310644"/>
            <a:ext cx="23002875" cy="28094942"/>
          </a:xfrm>
          <a:prstGeom prst="rect">
            <a:avLst/>
          </a:prstGeom>
        </p:spPr>
        <p:txBody>
          <a:bodyPr/>
          <a:lstStyle>
            <a:lvl1pPr>
              <a:defRPr sz="16889"/>
            </a:lvl1pPr>
            <a:lvl2pPr>
              <a:defRPr sz="14807"/>
            </a:lvl2pPr>
            <a:lvl3pPr>
              <a:defRPr sz="12725"/>
            </a:lvl3pPr>
            <a:lvl4pPr>
              <a:defRPr sz="10526"/>
            </a:lvl4pPr>
            <a:lvl5pPr>
              <a:defRPr sz="10526"/>
            </a:lvl5pPr>
            <a:lvl6pPr>
              <a:defRPr sz="10526"/>
            </a:lvl6pPr>
            <a:lvl7pPr>
              <a:defRPr sz="10526"/>
            </a:lvl7pPr>
            <a:lvl8pPr>
              <a:defRPr sz="10526"/>
            </a:lvl8pPr>
            <a:lvl9pPr>
              <a:defRPr sz="105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3" y="6888483"/>
            <a:ext cx="13537408" cy="22517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403"/>
            </a:lvl1pPr>
            <a:lvl2pPr marL="2417718" indent="0">
              <a:buNone/>
              <a:defRPr sz="6362"/>
            </a:lvl2pPr>
            <a:lvl3pPr marL="4835436" indent="0">
              <a:buNone/>
              <a:defRPr sz="5321"/>
            </a:lvl3pPr>
            <a:lvl4pPr marL="7253153" indent="0">
              <a:buNone/>
              <a:defRPr sz="4743"/>
            </a:lvl4pPr>
            <a:lvl5pPr marL="9670871" indent="0">
              <a:buNone/>
              <a:defRPr sz="4743"/>
            </a:lvl5pPr>
            <a:lvl6pPr marL="12088589" indent="0">
              <a:buNone/>
              <a:defRPr sz="4743"/>
            </a:lvl6pPr>
            <a:lvl7pPr marL="14506308" indent="0">
              <a:buNone/>
              <a:defRPr sz="4743"/>
            </a:lvl7pPr>
            <a:lvl8pPr marL="16924027" indent="0">
              <a:buNone/>
              <a:defRPr sz="4743"/>
            </a:lvl8pPr>
            <a:lvl9pPr marL="19341745" indent="0">
              <a:buNone/>
              <a:defRPr sz="47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2057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58576" y="29977625"/>
            <a:ext cx="13030850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9489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AD46CA2-A3ED-A848-AE2E-40780C3C16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7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5296" y="23042881"/>
            <a:ext cx="24688800" cy="2720342"/>
          </a:xfrm>
          <a:prstGeom prst="rect">
            <a:avLst/>
          </a:prstGeom>
        </p:spPr>
        <p:txBody>
          <a:bodyPr anchor="b"/>
          <a:lstStyle>
            <a:lvl1pPr algn="l">
              <a:defRPr sz="1052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065296" y="2941321"/>
            <a:ext cx="24688800" cy="19751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89"/>
            </a:lvl1pPr>
            <a:lvl2pPr marL="2417718" indent="0">
              <a:buNone/>
              <a:defRPr sz="14807"/>
            </a:lvl2pPr>
            <a:lvl3pPr marL="4835436" indent="0">
              <a:buNone/>
              <a:defRPr sz="12725"/>
            </a:lvl3pPr>
            <a:lvl4pPr marL="7253153" indent="0">
              <a:buNone/>
              <a:defRPr sz="10526"/>
            </a:lvl4pPr>
            <a:lvl5pPr marL="9670871" indent="0">
              <a:buNone/>
              <a:defRPr sz="10526"/>
            </a:lvl5pPr>
            <a:lvl6pPr marL="12088589" indent="0">
              <a:buNone/>
              <a:defRPr sz="10526"/>
            </a:lvl6pPr>
            <a:lvl7pPr marL="14506308" indent="0">
              <a:buNone/>
              <a:defRPr sz="10526"/>
            </a:lvl7pPr>
            <a:lvl8pPr marL="16924027" indent="0">
              <a:buNone/>
              <a:defRPr sz="10526"/>
            </a:lvl8pPr>
            <a:lvl9pPr marL="19341745" indent="0">
              <a:buNone/>
              <a:defRPr sz="1052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5296" y="25763223"/>
            <a:ext cx="24688800" cy="3863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403"/>
            </a:lvl1pPr>
            <a:lvl2pPr marL="2417718" indent="0">
              <a:buNone/>
              <a:defRPr sz="6362"/>
            </a:lvl2pPr>
            <a:lvl3pPr marL="4835436" indent="0">
              <a:buNone/>
              <a:defRPr sz="5321"/>
            </a:lvl3pPr>
            <a:lvl4pPr marL="7253153" indent="0">
              <a:buNone/>
              <a:defRPr sz="4743"/>
            </a:lvl4pPr>
            <a:lvl5pPr marL="9670871" indent="0">
              <a:buNone/>
              <a:defRPr sz="4743"/>
            </a:lvl5pPr>
            <a:lvl6pPr marL="12088589" indent="0">
              <a:buNone/>
              <a:defRPr sz="4743"/>
            </a:lvl6pPr>
            <a:lvl7pPr marL="14506308" indent="0">
              <a:buNone/>
              <a:defRPr sz="4743"/>
            </a:lvl7pPr>
            <a:lvl8pPr marL="16924027" indent="0">
              <a:buNone/>
              <a:defRPr sz="4743"/>
            </a:lvl8pPr>
            <a:lvl9pPr marL="19341745" indent="0">
              <a:buNone/>
              <a:defRPr sz="47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2057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58576" y="29977625"/>
            <a:ext cx="13030850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9489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A4AFC51-1E19-8047-B418-46A92E72AA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391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318263"/>
            <a:ext cx="3703320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7400" y="7680964"/>
            <a:ext cx="37033200" cy="2172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57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58576" y="29977625"/>
            <a:ext cx="13030850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9489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CB3E69C-70FD-4842-B497-34C23B1A4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853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9832300" y="1318266"/>
            <a:ext cx="9258300" cy="2808732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7400" y="1318266"/>
            <a:ext cx="27089100" cy="280873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57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58576" y="29977625"/>
            <a:ext cx="13030850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9489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A28D333-01C3-4949-839B-6D437EEF75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78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11"/>
          <p:cNvSpPr>
            <a:spLocks noChangeShapeType="1"/>
          </p:cNvSpPr>
          <p:nvPr userDrawn="1"/>
        </p:nvSpPr>
        <p:spPr bwMode="auto">
          <a:xfrm flipV="1">
            <a:off x="13638068" y="3683726"/>
            <a:ext cx="0" cy="26099589"/>
          </a:xfrm>
          <a:prstGeom prst="line">
            <a:avLst/>
          </a:prstGeom>
          <a:noFill/>
          <a:ln w="127000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n>
                <a:solidFill>
                  <a:srgbClr val="C00000"/>
                </a:solidFill>
              </a:ln>
              <a:ea typeface="Geneva" pitchFamily="-65" charset="-128"/>
            </a:endParaRPr>
          </a:p>
        </p:txBody>
      </p:sp>
      <p:cxnSp>
        <p:nvCxnSpPr>
          <p:cNvPr id="3" name="Straight Connector 2"/>
          <p:cNvCxnSpPr>
            <a:cxnSpLocks noChangeShapeType="1"/>
          </p:cNvCxnSpPr>
          <p:nvPr userDrawn="1"/>
        </p:nvCxnSpPr>
        <p:spPr bwMode="auto">
          <a:xfrm>
            <a:off x="0" y="3291840"/>
            <a:ext cx="41148000" cy="0"/>
          </a:xfrm>
          <a:prstGeom prst="line">
            <a:avLst/>
          </a:prstGeom>
          <a:noFill/>
          <a:ln w="95250">
            <a:solidFill>
              <a:srgbClr val="C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/>
          </a:extLst>
        </p:spPr>
      </p:cxnSp>
      <p:sp>
        <p:nvSpPr>
          <p:cNvPr id="4" name="Line 111"/>
          <p:cNvSpPr>
            <a:spLocks noChangeShapeType="1"/>
          </p:cNvSpPr>
          <p:nvPr userDrawn="1"/>
        </p:nvSpPr>
        <p:spPr bwMode="auto">
          <a:xfrm flipV="1">
            <a:off x="27509932" y="3683726"/>
            <a:ext cx="0" cy="26099589"/>
          </a:xfrm>
          <a:prstGeom prst="line">
            <a:avLst/>
          </a:prstGeom>
          <a:noFill/>
          <a:ln w="127000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n>
                <a:solidFill>
                  <a:srgbClr val="C00000"/>
                </a:solidFill>
              </a:ln>
              <a:ea typeface="Geneva" pitchFamily="-65" charset="-128"/>
            </a:endParaRPr>
          </a:p>
        </p:txBody>
      </p:sp>
      <p:pic>
        <p:nvPicPr>
          <p:cNvPr id="5" name="Picture 4" descr="RU_SIG_ST_CMYK_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182" y="705395"/>
            <a:ext cx="5401650" cy="19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0096823"/>
            <a:ext cx="41148000" cy="282157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066319" y="30645464"/>
            <a:ext cx="24080931" cy="176574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874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ormataBQ-Light"/>
                <a:ea typeface="ＭＳ Ｐゴシック" charset="0"/>
                <a:cs typeface="ＭＳ Ｐゴシック" charset="0"/>
              </a:rPr>
              <a:t>Center for Ocean Observing Leadership</a:t>
            </a:r>
          </a:p>
        </p:txBody>
      </p:sp>
      <p:pic>
        <p:nvPicPr>
          <p:cNvPr id="8" name="Picture 7" descr="RU_SHIELD_LOGOTYPE_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06" y="30331955"/>
            <a:ext cx="9038467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508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318263"/>
            <a:ext cx="3703320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057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58576" y="29977625"/>
            <a:ext cx="13030850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489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54C7178-4618-AF41-9EC9-BBADEB91AD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286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318263"/>
            <a:ext cx="3703320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7680964"/>
            <a:ext cx="37033200" cy="21724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57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58576" y="29977625"/>
            <a:ext cx="13030850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9489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56A1B0F-AD5A-2146-A511-4EC18C6A9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090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409" y="21153122"/>
            <a:ext cx="34975800" cy="6537960"/>
          </a:xfrm>
          <a:prstGeom prst="rect">
            <a:avLst/>
          </a:prstGeom>
        </p:spPr>
        <p:txBody>
          <a:bodyPr anchor="t"/>
          <a:lstStyle>
            <a:lvl1pPr algn="l">
              <a:defRPr sz="2116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0409" y="13952226"/>
            <a:ext cx="34975800" cy="72008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526"/>
            </a:lvl1pPr>
            <a:lvl2pPr marL="2417718" indent="0">
              <a:buNone/>
              <a:defRPr sz="9486"/>
            </a:lvl2pPr>
            <a:lvl3pPr marL="4835436" indent="0">
              <a:buNone/>
              <a:defRPr sz="8444"/>
            </a:lvl3pPr>
            <a:lvl4pPr marL="7253153" indent="0">
              <a:buNone/>
              <a:defRPr sz="7403"/>
            </a:lvl4pPr>
            <a:lvl5pPr marL="9670871" indent="0">
              <a:buNone/>
              <a:defRPr sz="7403"/>
            </a:lvl5pPr>
            <a:lvl6pPr marL="12088589" indent="0">
              <a:buNone/>
              <a:defRPr sz="7403"/>
            </a:lvl6pPr>
            <a:lvl7pPr marL="14506308" indent="0">
              <a:buNone/>
              <a:defRPr sz="7403"/>
            </a:lvl7pPr>
            <a:lvl8pPr marL="16924027" indent="0">
              <a:buNone/>
              <a:defRPr sz="7403"/>
            </a:lvl8pPr>
            <a:lvl9pPr marL="19341745" indent="0">
              <a:buNone/>
              <a:defRPr sz="74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57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58576" y="29977625"/>
            <a:ext cx="13030850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9489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7C1D05C-6BEC-6E4F-9F14-B6988A7FDF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12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318263"/>
            <a:ext cx="3703320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7680964"/>
            <a:ext cx="18173700" cy="21724622"/>
          </a:xfrm>
          <a:prstGeom prst="rect">
            <a:avLst/>
          </a:prstGeom>
        </p:spPr>
        <p:txBody>
          <a:bodyPr/>
          <a:lstStyle>
            <a:lvl1pPr>
              <a:defRPr sz="14807"/>
            </a:lvl1pPr>
            <a:lvl2pPr>
              <a:defRPr sz="12725"/>
            </a:lvl2pPr>
            <a:lvl3pPr>
              <a:defRPr sz="10526"/>
            </a:lvl3pPr>
            <a:lvl4pPr>
              <a:defRPr sz="9486"/>
            </a:lvl4pPr>
            <a:lvl5pPr>
              <a:defRPr sz="9486"/>
            </a:lvl5pPr>
            <a:lvl6pPr>
              <a:defRPr sz="9486"/>
            </a:lvl6pPr>
            <a:lvl7pPr>
              <a:defRPr sz="9486"/>
            </a:lvl7pPr>
            <a:lvl8pPr>
              <a:defRPr sz="9486"/>
            </a:lvl8pPr>
            <a:lvl9pPr>
              <a:defRPr sz="948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916901" y="7680964"/>
            <a:ext cx="18173700" cy="21724622"/>
          </a:xfrm>
          <a:prstGeom prst="rect">
            <a:avLst/>
          </a:prstGeom>
        </p:spPr>
        <p:txBody>
          <a:bodyPr/>
          <a:lstStyle>
            <a:lvl1pPr>
              <a:defRPr sz="14807"/>
            </a:lvl1pPr>
            <a:lvl2pPr>
              <a:defRPr sz="12725"/>
            </a:lvl2pPr>
            <a:lvl3pPr>
              <a:defRPr sz="10526"/>
            </a:lvl3pPr>
            <a:lvl4pPr>
              <a:defRPr sz="9486"/>
            </a:lvl4pPr>
            <a:lvl5pPr>
              <a:defRPr sz="9486"/>
            </a:lvl5pPr>
            <a:lvl6pPr>
              <a:defRPr sz="9486"/>
            </a:lvl6pPr>
            <a:lvl7pPr>
              <a:defRPr sz="9486"/>
            </a:lvl7pPr>
            <a:lvl8pPr>
              <a:defRPr sz="9486"/>
            </a:lvl8pPr>
            <a:lvl9pPr>
              <a:defRPr sz="948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2057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58576" y="29977625"/>
            <a:ext cx="13030850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9489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91E54A8-1042-444A-A359-05D5178CF2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228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318263"/>
            <a:ext cx="37033200" cy="5486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2" y="7368542"/>
            <a:ext cx="18180846" cy="30708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725" b="1"/>
            </a:lvl1pPr>
            <a:lvl2pPr marL="2417718" indent="0">
              <a:buNone/>
              <a:defRPr sz="10526" b="1"/>
            </a:lvl2pPr>
            <a:lvl3pPr marL="4835436" indent="0">
              <a:buNone/>
              <a:defRPr sz="9486" b="1"/>
            </a:lvl3pPr>
            <a:lvl4pPr marL="7253153" indent="0">
              <a:buNone/>
              <a:defRPr sz="8444" b="1"/>
            </a:lvl4pPr>
            <a:lvl5pPr marL="9670871" indent="0">
              <a:buNone/>
              <a:defRPr sz="8444" b="1"/>
            </a:lvl5pPr>
            <a:lvl6pPr marL="12088589" indent="0">
              <a:buNone/>
              <a:defRPr sz="8444" b="1"/>
            </a:lvl6pPr>
            <a:lvl7pPr marL="14506308" indent="0">
              <a:buNone/>
              <a:defRPr sz="8444" b="1"/>
            </a:lvl7pPr>
            <a:lvl8pPr marL="16924027" indent="0">
              <a:buNone/>
              <a:defRPr sz="8444" b="1"/>
            </a:lvl8pPr>
            <a:lvl9pPr marL="19341745" indent="0">
              <a:buNone/>
              <a:defRPr sz="84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7402" y="10439400"/>
            <a:ext cx="18180846" cy="18966182"/>
          </a:xfrm>
          <a:prstGeom prst="rect">
            <a:avLst/>
          </a:prstGeom>
        </p:spPr>
        <p:txBody>
          <a:bodyPr/>
          <a:lstStyle>
            <a:lvl1pPr>
              <a:defRPr sz="12725"/>
            </a:lvl1pPr>
            <a:lvl2pPr>
              <a:defRPr sz="10526"/>
            </a:lvl2pPr>
            <a:lvl3pPr>
              <a:defRPr sz="9486"/>
            </a:lvl3pPr>
            <a:lvl4pPr>
              <a:defRPr sz="8444"/>
            </a:lvl4pPr>
            <a:lvl5pPr>
              <a:defRPr sz="8444"/>
            </a:lvl5pPr>
            <a:lvl6pPr>
              <a:defRPr sz="8444"/>
            </a:lvl6pPr>
            <a:lvl7pPr>
              <a:defRPr sz="8444"/>
            </a:lvl7pPr>
            <a:lvl8pPr>
              <a:defRPr sz="8444"/>
            </a:lvl8pPr>
            <a:lvl9pPr>
              <a:defRPr sz="84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902614" y="7368542"/>
            <a:ext cx="18187988" cy="30708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725" b="1"/>
            </a:lvl1pPr>
            <a:lvl2pPr marL="2417718" indent="0">
              <a:buNone/>
              <a:defRPr sz="10526" b="1"/>
            </a:lvl2pPr>
            <a:lvl3pPr marL="4835436" indent="0">
              <a:buNone/>
              <a:defRPr sz="9486" b="1"/>
            </a:lvl3pPr>
            <a:lvl4pPr marL="7253153" indent="0">
              <a:buNone/>
              <a:defRPr sz="8444" b="1"/>
            </a:lvl4pPr>
            <a:lvl5pPr marL="9670871" indent="0">
              <a:buNone/>
              <a:defRPr sz="8444" b="1"/>
            </a:lvl5pPr>
            <a:lvl6pPr marL="12088589" indent="0">
              <a:buNone/>
              <a:defRPr sz="8444" b="1"/>
            </a:lvl6pPr>
            <a:lvl7pPr marL="14506308" indent="0">
              <a:buNone/>
              <a:defRPr sz="8444" b="1"/>
            </a:lvl7pPr>
            <a:lvl8pPr marL="16924027" indent="0">
              <a:buNone/>
              <a:defRPr sz="8444" b="1"/>
            </a:lvl8pPr>
            <a:lvl9pPr marL="19341745" indent="0">
              <a:buNone/>
              <a:defRPr sz="84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902614" y="10439400"/>
            <a:ext cx="18187988" cy="18966182"/>
          </a:xfrm>
          <a:prstGeom prst="rect">
            <a:avLst/>
          </a:prstGeom>
        </p:spPr>
        <p:txBody>
          <a:bodyPr/>
          <a:lstStyle>
            <a:lvl1pPr>
              <a:defRPr sz="12725"/>
            </a:lvl1pPr>
            <a:lvl2pPr>
              <a:defRPr sz="10526"/>
            </a:lvl2pPr>
            <a:lvl3pPr>
              <a:defRPr sz="9486"/>
            </a:lvl3pPr>
            <a:lvl4pPr>
              <a:defRPr sz="8444"/>
            </a:lvl4pPr>
            <a:lvl5pPr>
              <a:defRPr sz="8444"/>
            </a:lvl5pPr>
            <a:lvl6pPr>
              <a:defRPr sz="8444"/>
            </a:lvl6pPr>
            <a:lvl7pPr>
              <a:defRPr sz="8444"/>
            </a:lvl7pPr>
            <a:lvl8pPr>
              <a:defRPr sz="8444"/>
            </a:lvl8pPr>
            <a:lvl9pPr>
              <a:defRPr sz="84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57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58576" y="29977625"/>
            <a:ext cx="13030850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9489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345371B-FF5F-DA41-8A09-03095336CC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3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318263"/>
            <a:ext cx="3703320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57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58576" y="29977625"/>
            <a:ext cx="13030850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9489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0810660-489B-544C-8FB6-C87D19750C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26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57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58576" y="29977625"/>
            <a:ext cx="13030850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9489077" y="29977625"/>
            <a:ext cx="9601849" cy="2286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7B17A73-1902-7844-AC7A-28B2803DF8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887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3251">
          <a:solidFill>
            <a:schemeClr val="bg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3251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3251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3251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3251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5pPr>
      <a:lvl6pPr marL="2417718" algn="ctr" rtl="0" fontAlgn="base">
        <a:spcBef>
          <a:spcPct val="0"/>
        </a:spcBef>
        <a:spcAft>
          <a:spcPct val="0"/>
        </a:spcAft>
        <a:defRPr sz="23251">
          <a:solidFill>
            <a:schemeClr val="bg1"/>
          </a:solidFill>
          <a:latin typeface="Arial" charset="0"/>
        </a:defRPr>
      </a:lvl6pPr>
      <a:lvl7pPr marL="4835436" algn="ctr" rtl="0" fontAlgn="base">
        <a:spcBef>
          <a:spcPct val="0"/>
        </a:spcBef>
        <a:spcAft>
          <a:spcPct val="0"/>
        </a:spcAft>
        <a:defRPr sz="23251">
          <a:solidFill>
            <a:schemeClr val="bg1"/>
          </a:solidFill>
          <a:latin typeface="Arial" charset="0"/>
        </a:defRPr>
      </a:lvl7pPr>
      <a:lvl8pPr marL="7253153" algn="ctr" rtl="0" fontAlgn="base">
        <a:spcBef>
          <a:spcPct val="0"/>
        </a:spcBef>
        <a:spcAft>
          <a:spcPct val="0"/>
        </a:spcAft>
        <a:defRPr sz="23251">
          <a:solidFill>
            <a:schemeClr val="bg1"/>
          </a:solidFill>
          <a:latin typeface="Arial" charset="0"/>
        </a:defRPr>
      </a:lvl8pPr>
      <a:lvl9pPr marL="9670871" algn="ctr" rtl="0" fontAlgn="base">
        <a:spcBef>
          <a:spcPct val="0"/>
        </a:spcBef>
        <a:spcAft>
          <a:spcPct val="0"/>
        </a:spcAft>
        <a:defRPr sz="23251">
          <a:solidFill>
            <a:schemeClr val="bg1"/>
          </a:solidFill>
          <a:latin typeface="Arial" charset="0"/>
        </a:defRPr>
      </a:lvl9pPr>
    </p:titleStyle>
    <p:bodyStyle>
      <a:lvl1pPr marL="1812514" indent="-1812514" algn="l" rtl="0" eaLnBrk="0" fontAlgn="base" hangingPunct="0">
        <a:spcBef>
          <a:spcPct val="20000"/>
        </a:spcBef>
        <a:spcAft>
          <a:spcPct val="0"/>
        </a:spcAft>
        <a:buChar char="•"/>
        <a:defRPr sz="16889">
          <a:solidFill>
            <a:schemeClr val="bg1"/>
          </a:solidFill>
          <a:latin typeface="+mn-lt"/>
          <a:ea typeface="ＭＳ Ｐゴシック" charset="0"/>
          <a:cs typeface="Geneva" pitchFamily="-65" charset="-128"/>
        </a:defRPr>
      </a:lvl1pPr>
      <a:lvl2pPr marL="3928030" indent="-1509509" algn="l" rtl="0" eaLnBrk="0" fontAlgn="base" hangingPunct="0">
        <a:spcBef>
          <a:spcPct val="20000"/>
        </a:spcBef>
        <a:spcAft>
          <a:spcPct val="0"/>
        </a:spcAft>
        <a:buChar char="–"/>
        <a:defRPr sz="14807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6043546" indent="-1208341" algn="l" rtl="0" eaLnBrk="0" fontAlgn="base" hangingPunct="0">
        <a:spcBef>
          <a:spcPct val="20000"/>
        </a:spcBef>
        <a:spcAft>
          <a:spcPct val="0"/>
        </a:spcAft>
        <a:buChar char="•"/>
        <a:defRPr sz="12725">
          <a:solidFill>
            <a:schemeClr val="bg1"/>
          </a:solidFill>
          <a:latin typeface="+mn-lt"/>
          <a:ea typeface="Geneva" charset="-128"/>
          <a:cs typeface="Geneva" charset="0"/>
        </a:defRPr>
      </a:lvl3pPr>
      <a:lvl4pPr marL="8460230" indent="-1208341" algn="l" rtl="0" eaLnBrk="0" fontAlgn="base" hangingPunct="0">
        <a:spcBef>
          <a:spcPct val="20000"/>
        </a:spcBef>
        <a:spcAft>
          <a:spcPct val="0"/>
        </a:spcAft>
        <a:buChar char="–"/>
        <a:defRPr sz="10526">
          <a:solidFill>
            <a:schemeClr val="bg1"/>
          </a:solidFill>
          <a:latin typeface="+mn-lt"/>
          <a:ea typeface="Geneva" charset="-128"/>
          <a:cs typeface="Geneva" charset="0"/>
        </a:defRPr>
      </a:lvl4pPr>
      <a:lvl5pPr marL="10878750" indent="-1208341" algn="l" rtl="0" eaLnBrk="0" fontAlgn="base" hangingPunct="0">
        <a:spcBef>
          <a:spcPct val="20000"/>
        </a:spcBef>
        <a:spcAft>
          <a:spcPct val="0"/>
        </a:spcAft>
        <a:buChar char="»"/>
        <a:defRPr sz="10526">
          <a:solidFill>
            <a:schemeClr val="bg1"/>
          </a:solidFill>
          <a:latin typeface="+mn-lt"/>
          <a:ea typeface="Geneva" charset="-128"/>
          <a:cs typeface="Geneva" charset="0"/>
        </a:defRPr>
      </a:lvl5pPr>
      <a:lvl6pPr marL="13297448" indent="-1208859" algn="l" rtl="0" fontAlgn="base">
        <a:spcBef>
          <a:spcPct val="20000"/>
        </a:spcBef>
        <a:spcAft>
          <a:spcPct val="0"/>
        </a:spcAft>
        <a:buChar char="»"/>
        <a:defRPr sz="10526">
          <a:solidFill>
            <a:schemeClr val="bg1"/>
          </a:solidFill>
          <a:latin typeface="+mn-lt"/>
        </a:defRPr>
      </a:lvl6pPr>
      <a:lvl7pPr marL="15715168" indent="-1208859" algn="l" rtl="0" fontAlgn="base">
        <a:spcBef>
          <a:spcPct val="20000"/>
        </a:spcBef>
        <a:spcAft>
          <a:spcPct val="0"/>
        </a:spcAft>
        <a:buChar char="»"/>
        <a:defRPr sz="10526">
          <a:solidFill>
            <a:schemeClr val="bg1"/>
          </a:solidFill>
          <a:latin typeface="+mn-lt"/>
        </a:defRPr>
      </a:lvl7pPr>
      <a:lvl8pPr marL="18132886" indent="-1208859" algn="l" rtl="0" fontAlgn="base">
        <a:spcBef>
          <a:spcPct val="20000"/>
        </a:spcBef>
        <a:spcAft>
          <a:spcPct val="0"/>
        </a:spcAft>
        <a:buChar char="»"/>
        <a:defRPr sz="10526">
          <a:solidFill>
            <a:schemeClr val="bg1"/>
          </a:solidFill>
          <a:latin typeface="+mn-lt"/>
        </a:defRPr>
      </a:lvl8pPr>
      <a:lvl9pPr marL="20550603" indent="-1208859" algn="l" rtl="0" fontAlgn="base">
        <a:spcBef>
          <a:spcPct val="20000"/>
        </a:spcBef>
        <a:spcAft>
          <a:spcPct val="0"/>
        </a:spcAft>
        <a:buChar char="»"/>
        <a:defRPr sz="10526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4835436" rtl="0" eaLnBrk="1" latinLnBrk="0" hangingPunct="1">
        <a:defRPr sz="9486" kern="1200">
          <a:solidFill>
            <a:schemeClr val="tx1"/>
          </a:solidFill>
          <a:latin typeface="+mn-lt"/>
          <a:ea typeface="+mn-ea"/>
          <a:cs typeface="+mn-cs"/>
        </a:defRPr>
      </a:lvl1pPr>
      <a:lvl2pPr marL="2417718" algn="l" defTabSz="4835436" rtl="0" eaLnBrk="1" latinLnBrk="0" hangingPunct="1">
        <a:defRPr sz="9486" kern="1200">
          <a:solidFill>
            <a:schemeClr val="tx1"/>
          </a:solidFill>
          <a:latin typeface="+mn-lt"/>
          <a:ea typeface="+mn-ea"/>
          <a:cs typeface="+mn-cs"/>
        </a:defRPr>
      </a:lvl2pPr>
      <a:lvl3pPr marL="4835436" algn="l" defTabSz="4835436" rtl="0" eaLnBrk="1" latinLnBrk="0" hangingPunct="1">
        <a:defRPr sz="9486" kern="1200">
          <a:solidFill>
            <a:schemeClr val="tx1"/>
          </a:solidFill>
          <a:latin typeface="+mn-lt"/>
          <a:ea typeface="+mn-ea"/>
          <a:cs typeface="+mn-cs"/>
        </a:defRPr>
      </a:lvl3pPr>
      <a:lvl4pPr marL="7253153" algn="l" defTabSz="4835436" rtl="0" eaLnBrk="1" latinLnBrk="0" hangingPunct="1">
        <a:defRPr sz="9486" kern="1200">
          <a:solidFill>
            <a:schemeClr val="tx1"/>
          </a:solidFill>
          <a:latin typeface="+mn-lt"/>
          <a:ea typeface="+mn-ea"/>
          <a:cs typeface="+mn-cs"/>
        </a:defRPr>
      </a:lvl4pPr>
      <a:lvl5pPr marL="9670871" algn="l" defTabSz="4835436" rtl="0" eaLnBrk="1" latinLnBrk="0" hangingPunct="1">
        <a:defRPr sz="9486" kern="1200">
          <a:solidFill>
            <a:schemeClr val="tx1"/>
          </a:solidFill>
          <a:latin typeface="+mn-lt"/>
          <a:ea typeface="+mn-ea"/>
          <a:cs typeface="+mn-cs"/>
        </a:defRPr>
      </a:lvl5pPr>
      <a:lvl6pPr marL="12088589" algn="l" defTabSz="4835436" rtl="0" eaLnBrk="1" latinLnBrk="0" hangingPunct="1">
        <a:defRPr sz="9486" kern="1200">
          <a:solidFill>
            <a:schemeClr val="tx1"/>
          </a:solidFill>
          <a:latin typeface="+mn-lt"/>
          <a:ea typeface="+mn-ea"/>
          <a:cs typeface="+mn-cs"/>
        </a:defRPr>
      </a:lvl6pPr>
      <a:lvl7pPr marL="14506308" algn="l" defTabSz="4835436" rtl="0" eaLnBrk="1" latinLnBrk="0" hangingPunct="1">
        <a:defRPr sz="9486" kern="1200">
          <a:solidFill>
            <a:schemeClr val="tx1"/>
          </a:solidFill>
          <a:latin typeface="+mn-lt"/>
          <a:ea typeface="+mn-ea"/>
          <a:cs typeface="+mn-cs"/>
        </a:defRPr>
      </a:lvl7pPr>
      <a:lvl8pPr marL="16924027" algn="l" defTabSz="4835436" rtl="0" eaLnBrk="1" latinLnBrk="0" hangingPunct="1">
        <a:defRPr sz="9486" kern="1200">
          <a:solidFill>
            <a:schemeClr val="tx1"/>
          </a:solidFill>
          <a:latin typeface="+mn-lt"/>
          <a:ea typeface="+mn-ea"/>
          <a:cs typeface="+mn-cs"/>
        </a:defRPr>
      </a:lvl8pPr>
      <a:lvl9pPr marL="19341745" algn="l" defTabSz="4835436" rtl="0" eaLnBrk="1" latinLnBrk="0" hangingPunct="1">
        <a:defRPr sz="94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tiff"/><Relationship Id="rId18" Type="http://schemas.openxmlformats.org/officeDocument/2006/relationships/image" Target="../media/image18.tiff"/><Relationship Id="rId26" Type="http://schemas.openxmlformats.org/officeDocument/2006/relationships/image" Target="../media/image26.tiff"/><Relationship Id="rId39" Type="http://schemas.openxmlformats.org/officeDocument/2006/relationships/image" Target="../media/image39.emf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2.emf"/><Relationship Id="rId12" Type="http://schemas.openxmlformats.org/officeDocument/2006/relationships/image" Target="../media/image12.emf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24" Type="http://schemas.openxmlformats.org/officeDocument/2006/relationships/image" Target="../media/image24.emf"/><Relationship Id="rId32" Type="http://schemas.openxmlformats.org/officeDocument/2006/relationships/image" Target="../media/image32.jpeg"/><Relationship Id="rId37" Type="http://schemas.openxmlformats.org/officeDocument/2006/relationships/image" Target="../media/image37.jpe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emf"/><Relationship Id="rId28" Type="http://schemas.openxmlformats.org/officeDocument/2006/relationships/image" Target="../media/image28.emf"/><Relationship Id="rId36" Type="http://schemas.openxmlformats.org/officeDocument/2006/relationships/image" Target="../media/image36.pn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31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8" Type="http://schemas.openxmlformats.org/officeDocument/2006/relationships/image" Target="../media/image8.jpe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089E856-303D-2903-5E09-EA7D0FA08489}"/>
              </a:ext>
            </a:extLst>
          </p:cNvPr>
          <p:cNvSpPr/>
          <p:nvPr/>
        </p:nvSpPr>
        <p:spPr>
          <a:xfrm>
            <a:off x="27434466" y="24993600"/>
            <a:ext cx="13063450" cy="764667"/>
          </a:xfrm>
          <a:prstGeom prst="rect">
            <a:avLst/>
          </a:prstGeom>
          <a:solidFill>
            <a:srgbClr val="C3092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E27496-FEF6-F23C-DE3D-45E8B78A5D13}"/>
              </a:ext>
            </a:extLst>
          </p:cNvPr>
          <p:cNvSpPr/>
          <p:nvPr/>
        </p:nvSpPr>
        <p:spPr>
          <a:xfrm>
            <a:off x="27432001" y="12617239"/>
            <a:ext cx="13063450" cy="764667"/>
          </a:xfrm>
          <a:prstGeom prst="rect">
            <a:avLst/>
          </a:prstGeom>
          <a:solidFill>
            <a:srgbClr val="C3092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E72C49-0533-FCEF-8BF9-B7439107A335}"/>
              </a:ext>
            </a:extLst>
          </p:cNvPr>
          <p:cNvSpPr/>
          <p:nvPr/>
        </p:nvSpPr>
        <p:spPr>
          <a:xfrm>
            <a:off x="27432000" y="4721733"/>
            <a:ext cx="13063451" cy="764667"/>
          </a:xfrm>
          <a:prstGeom prst="rect">
            <a:avLst/>
          </a:prstGeom>
          <a:solidFill>
            <a:srgbClr val="C3092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92174F-16ED-572D-FD76-C3C310CFBB28}"/>
              </a:ext>
            </a:extLst>
          </p:cNvPr>
          <p:cNvSpPr/>
          <p:nvPr/>
        </p:nvSpPr>
        <p:spPr>
          <a:xfrm>
            <a:off x="13859929" y="23924133"/>
            <a:ext cx="13063451" cy="764667"/>
          </a:xfrm>
          <a:prstGeom prst="rect">
            <a:avLst/>
          </a:prstGeom>
          <a:solidFill>
            <a:srgbClr val="C3092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AEE55B-A6D7-6866-7EFB-A947BC2F1E7E}"/>
              </a:ext>
            </a:extLst>
          </p:cNvPr>
          <p:cNvSpPr/>
          <p:nvPr/>
        </p:nvSpPr>
        <p:spPr>
          <a:xfrm>
            <a:off x="13859929" y="17218533"/>
            <a:ext cx="13063451" cy="764667"/>
          </a:xfrm>
          <a:prstGeom prst="rect">
            <a:avLst/>
          </a:prstGeom>
          <a:solidFill>
            <a:srgbClr val="C3092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9C919-B4FA-6A99-1A4F-C4507B92873B}"/>
              </a:ext>
            </a:extLst>
          </p:cNvPr>
          <p:cNvSpPr/>
          <p:nvPr/>
        </p:nvSpPr>
        <p:spPr>
          <a:xfrm>
            <a:off x="13863707" y="11277600"/>
            <a:ext cx="13063451" cy="764667"/>
          </a:xfrm>
          <a:prstGeom prst="rect">
            <a:avLst/>
          </a:prstGeom>
          <a:solidFill>
            <a:srgbClr val="C3092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66C050-D768-4642-B229-78CEB4C0D936}"/>
              </a:ext>
            </a:extLst>
          </p:cNvPr>
          <p:cNvSpPr/>
          <p:nvPr/>
        </p:nvSpPr>
        <p:spPr>
          <a:xfrm>
            <a:off x="13863707" y="4712063"/>
            <a:ext cx="13063451" cy="764667"/>
          </a:xfrm>
          <a:prstGeom prst="rect">
            <a:avLst/>
          </a:prstGeom>
          <a:solidFill>
            <a:srgbClr val="C3092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90399-D392-EF1C-4C7C-F714F49E859B}"/>
              </a:ext>
            </a:extLst>
          </p:cNvPr>
          <p:cNvSpPr/>
          <p:nvPr/>
        </p:nvSpPr>
        <p:spPr>
          <a:xfrm>
            <a:off x="213805" y="9117215"/>
            <a:ext cx="13063451" cy="764667"/>
          </a:xfrm>
          <a:prstGeom prst="rect">
            <a:avLst/>
          </a:prstGeom>
          <a:solidFill>
            <a:srgbClr val="C3092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9A539F-8309-62BD-D938-662AAC7B9E96}"/>
              </a:ext>
            </a:extLst>
          </p:cNvPr>
          <p:cNvSpPr/>
          <p:nvPr/>
        </p:nvSpPr>
        <p:spPr>
          <a:xfrm>
            <a:off x="228600" y="4708159"/>
            <a:ext cx="8382000" cy="764667"/>
          </a:xfrm>
          <a:prstGeom prst="rect">
            <a:avLst/>
          </a:prstGeom>
          <a:solidFill>
            <a:srgbClr val="C3092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7992D2FA-F963-F59B-B476-FC9AAA83A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11806" b="8489"/>
          <a:stretch/>
        </p:blipFill>
        <p:spPr>
          <a:xfrm>
            <a:off x="34316710" y="279081"/>
            <a:ext cx="2945090" cy="2006919"/>
          </a:xfrm>
          <a:prstGeom prst="rect">
            <a:avLst/>
          </a:prstGeom>
        </p:spPr>
      </p:pic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D8A9E962-F42C-BDB5-1B55-845A1BCFB1E6}"/>
              </a:ext>
            </a:extLst>
          </p:cNvPr>
          <p:cNvGrpSpPr/>
          <p:nvPr/>
        </p:nvGrpSpPr>
        <p:grpSpPr>
          <a:xfrm>
            <a:off x="28041600" y="13954643"/>
            <a:ext cx="11887144" cy="9438757"/>
            <a:chOff x="28346457" y="16173700"/>
            <a:chExt cx="11887144" cy="9438757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95BE029-4586-5239-7AFE-AC950A998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148"/>
            <a:stretch/>
          </p:blipFill>
          <p:spPr>
            <a:xfrm>
              <a:off x="28346457" y="16173700"/>
              <a:ext cx="11887144" cy="9438757"/>
            </a:xfrm>
            <a:prstGeom prst="rect">
              <a:avLst/>
            </a:prstGeom>
          </p:spPr>
        </p:pic>
        <p:sp>
          <p:nvSpPr>
            <p:cNvPr id="1060" name="Rectangle 1059">
              <a:extLst>
                <a:ext uri="{FF2B5EF4-FFF2-40B4-BE49-F238E27FC236}">
                  <a16:creationId xmlns:a16="http://schemas.microsoft.com/office/drawing/2014/main" id="{E1D70257-D954-C049-726F-EB2CF028C5CE}"/>
                </a:ext>
              </a:extLst>
            </p:cNvPr>
            <p:cNvSpPr/>
            <p:nvPr/>
          </p:nvSpPr>
          <p:spPr>
            <a:xfrm>
              <a:off x="30411366" y="20711285"/>
              <a:ext cx="2834939" cy="243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ectangle 1060">
              <a:extLst>
                <a:ext uri="{FF2B5EF4-FFF2-40B4-BE49-F238E27FC236}">
                  <a16:creationId xmlns:a16="http://schemas.microsoft.com/office/drawing/2014/main" id="{366A7A60-4DFE-336E-AC9B-9EF2F7F91542}"/>
                </a:ext>
              </a:extLst>
            </p:cNvPr>
            <p:cNvSpPr/>
            <p:nvPr/>
          </p:nvSpPr>
          <p:spPr>
            <a:xfrm>
              <a:off x="36279072" y="20741108"/>
              <a:ext cx="2834939" cy="243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41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96" y="31003342"/>
            <a:ext cx="41169496" cy="195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6397">
            <a:extLst>
              <a:ext uri="{FF2B5EF4-FFF2-40B4-BE49-F238E27FC236}">
                <a16:creationId xmlns:a16="http://schemas.microsoft.com/office/drawing/2014/main" id="{CD7CBB0E-7538-394D-9034-4DB5B598B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8680" y="31247284"/>
            <a:ext cx="7373887" cy="149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044" b="1" dirty="0">
                <a:solidFill>
                  <a:schemeClr val="bg1"/>
                </a:solidFill>
                <a:latin typeface="Times New Roman" panose="02020603050405020304" pitchFamily="18" charset="0"/>
              </a:rPr>
              <a:t>For more information please contact: </a:t>
            </a:r>
          </a:p>
          <a:p>
            <a:pPr algn="r" eaLnBrk="1" hangingPunct="1"/>
            <a:r>
              <a:rPr lang="en-US" altLang="en-US" sz="3044" b="1" dirty="0">
                <a:solidFill>
                  <a:schemeClr val="bg1"/>
                </a:solidFill>
                <a:latin typeface="Times New Roman" panose="02020603050405020304" pitchFamily="18" charset="0"/>
              </a:rPr>
              <a:t>Josh Kohut</a:t>
            </a:r>
          </a:p>
          <a:p>
            <a:pPr algn="r" eaLnBrk="1" hangingPunct="1"/>
            <a:r>
              <a:rPr lang="en-US" altLang="en-US" sz="3044" b="1" u="sng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kohut@marine.rutgers.edu</a:t>
            </a:r>
            <a:r>
              <a:rPr lang="en-US" altLang="en-US" sz="3044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EF8F0-0D60-7148-B39A-6355708E1C91}"/>
              </a:ext>
            </a:extLst>
          </p:cNvPr>
          <p:cNvSpPr txBox="1"/>
          <p:nvPr/>
        </p:nvSpPr>
        <p:spPr>
          <a:xfrm>
            <a:off x="0" y="87160"/>
            <a:ext cx="41094683" cy="250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29" b="1" dirty="0">
                <a:solidFill>
                  <a:srgbClr val="C3092C"/>
                </a:solidFill>
                <a:latin typeface="Helvetica" pitchFamily="2" charset="0"/>
              </a:rPr>
              <a:t>Small scale physical controls of foraging behavior </a:t>
            </a:r>
          </a:p>
          <a:p>
            <a:pPr algn="ctr"/>
            <a:r>
              <a:rPr lang="en-US" sz="7829" b="1" dirty="0">
                <a:solidFill>
                  <a:srgbClr val="C3092C"/>
                </a:solidFill>
                <a:latin typeface="Helvetica" pitchFamily="2" charset="0"/>
              </a:rPr>
              <a:t>in a polar biological hotspot </a:t>
            </a:r>
            <a:endParaRPr lang="en-US" sz="5871" b="1" dirty="0">
              <a:solidFill>
                <a:srgbClr val="C3092C"/>
              </a:solidFill>
              <a:latin typeface="Helvetica" pitchFamily="2" charset="0"/>
              <a:ea typeface="Helvetica" charset="0"/>
              <a:cs typeface="Helvetica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72496B-2D95-CC44-B01E-F05FDBA170C3}"/>
              </a:ext>
            </a:extLst>
          </p:cNvPr>
          <p:cNvSpPr txBox="1"/>
          <p:nvPr/>
        </p:nvSpPr>
        <p:spPr>
          <a:xfrm>
            <a:off x="-1" y="2500609"/>
            <a:ext cx="41148001" cy="1163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79" dirty="0">
                <a:latin typeface="Helvetica" pitchFamily="2" charset="0"/>
              </a:rPr>
              <a:t>Josh Kohut</a:t>
            </a:r>
            <a:r>
              <a:rPr lang="en-US" sz="3479" baseline="30000" dirty="0">
                <a:latin typeface="Helvetica" pitchFamily="2" charset="0"/>
              </a:rPr>
              <a:t>1</a:t>
            </a:r>
            <a:r>
              <a:rPr lang="en-US" sz="3479" dirty="0">
                <a:latin typeface="Helvetica" pitchFamily="2" charset="0"/>
              </a:rPr>
              <a:t>, Matt Oliver</a:t>
            </a:r>
            <a:r>
              <a:rPr lang="en-US" sz="3479" baseline="30000" dirty="0">
                <a:latin typeface="Helvetica" pitchFamily="2" charset="0"/>
              </a:rPr>
              <a:t>2</a:t>
            </a:r>
            <a:r>
              <a:rPr lang="en-US" sz="3479" dirty="0">
                <a:latin typeface="Helvetica" pitchFamily="2" charset="0"/>
              </a:rPr>
              <a:t>, Jacquelyn Veatch</a:t>
            </a:r>
            <a:r>
              <a:rPr lang="en-US" sz="3479" baseline="30000" dirty="0">
                <a:latin typeface="Helvetica" pitchFamily="2" charset="0"/>
              </a:rPr>
              <a:t>1</a:t>
            </a:r>
            <a:r>
              <a:rPr lang="en-US" sz="3479" dirty="0">
                <a:latin typeface="Helvetica" pitchFamily="2" charset="0"/>
              </a:rPr>
              <a:t>, Kim Bernard</a:t>
            </a:r>
            <a:r>
              <a:rPr lang="en-US" sz="3479" baseline="30000" dirty="0">
                <a:latin typeface="Helvetica" pitchFamily="2" charset="0"/>
              </a:rPr>
              <a:t>3</a:t>
            </a:r>
            <a:r>
              <a:rPr lang="en-US" sz="3479" dirty="0">
                <a:latin typeface="Helvetica" pitchFamily="2" charset="0"/>
              </a:rPr>
              <a:t>, William Fraser</a:t>
            </a:r>
            <a:r>
              <a:rPr lang="en-US" sz="3479" baseline="30000" dirty="0">
                <a:latin typeface="Helvetica" pitchFamily="2" charset="0"/>
              </a:rPr>
              <a:t>4</a:t>
            </a:r>
            <a:r>
              <a:rPr lang="en-US" sz="3479" dirty="0">
                <a:latin typeface="Helvetica" pitchFamily="2" charset="0"/>
              </a:rPr>
              <a:t>, John Klinck</a:t>
            </a:r>
            <a:r>
              <a:rPr lang="en-US" sz="3479" baseline="30000" dirty="0">
                <a:latin typeface="Helvetica" pitchFamily="2" charset="0"/>
              </a:rPr>
              <a:t>5</a:t>
            </a:r>
            <a:r>
              <a:rPr lang="en-US" sz="3479" dirty="0">
                <a:latin typeface="Helvetica" pitchFamily="2" charset="0"/>
              </a:rPr>
              <a:t>, Mike Dinniman</a:t>
            </a:r>
            <a:r>
              <a:rPr lang="en-US" sz="3479" baseline="30000" dirty="0">
                <a:latin typeface="Helvetica" pitchFamily="2" charset="0"/>
              </a:rPr>
              <a:t>5</a:t>
            </a:r>
            <a:r>
              <a:rPr lang="en-US" sz="3479" dirty="0">
                <a:latin typeface="Helvetica" pitchFamily="2" charset="0"/>
              </a:rPr>
              <a:t>, Hank Statscewich</a:t>
            </a:r>
            <a:r>
              <a:rPr lang="en-US" sz="3479" baseline="30000" dirty="0">
                <a:latin typeface="Helvetica" pitchFamily="2" charset="0"/>
              </a:rPr>
              <a:t>6</a:t>
            </a:r>
            <a:r>
              <a:rPr lang="en-US" sz="3479" dirty="0">
                <a:latin typeface="Helvetica" pitchFamily="2" charset="0"/>
              </a:rPr>
              <a:t>, Erick Fredj</a:t>
            </a:r>
            <a:r>
              <a:rPr lang="en-US" sz="3479" baseline="30000" dirty="0">
                <a:latin typeface="Helvetica" pitchFamily="2" charset="0"/>
              </a:rPr>
              <a:t>7</a:t>
            </a:r>
          </a:p>
          <a:p>
            <a:pPr algn="ctr"/>
            <a:r>
              <a:rPr lang="en-US" sz="3479" i="1" baseline="30000" dirty="0">
                <a:latin typeface="Helvetica" pitchFamily="2" charset="0"/>
              </a:rPr>
              <a:t>1</a:t>
            </a:r>
            <a:r>
              <a:rPr lang="en-US" sz="3479" i="1" dirty="0">
                <a:latin typeface="Helvetica" pitchFamily="2" charset="0"/>
              </a:rPr>
              <a:t>Rutgers University, </a:t>
            </a:r>
            <a:r>
              <a:rPr lang="en-US" sz="3479" i="1" baseline="30000" dirty="0">
                <a:latin typeface="Helvetica" pitchFamily="2" charset="0"/>
              </a:rPr>
              <a:t>2</a:t>
            </a:r>
            <a:r>
              <a:rPr lang="en-US" sz="3479" i="1" dirty="0">
                <a:latin typeface="Helvetica" pitchFamily="2" charset="0"/>
              </a:rPr>
              <a:t>University of Delaware, </a:t>
            </a:r>
            <a:r>
              <a:rPr lang="en-US" sz="3479" i="1" baseline="30000" dirty="0">
                <a:latin typeface="Helvetica" pitchFamily="2" charset="0"/>
              </a:rPr>
              <a:t>3</a:t>
            </a:r>
            <a:r>
              <a:rPr lang="en-US" sz="3479" i="1" dirty="0">
                <a:latin typeface="Helvetica" pitchFamily="2" charset="0"/>
              </a:rPr>
              <a:t>Oregon State University, </a:t>
            </a:r>
            <a:r>
              <a:rPr lang="en-US" sz="3479" i="1" baseline="30000" dirty="0">
                <a:latin typeface="Helvetica" pitchFamily="2" charset="0"/>
              </a:rPr>
              <a:t>4</a:t>
            </a:r>
            <a:r>
              <a:rPr lang="en-US" sz="3479" i="1" dirty="0">
                <a:latin typeface="Helvetica" pitchFamily="2" charset="0"/>
              </a:rPr>
              <a:t>Polar Oceans Research Group, </a:t>
            </a:r>
            <a:r>
              <a:rPr lang="en-US" sz="3479" i="1" baseline="30000" dirty="0">
                <a:latin typeface="Helvetica" pitchFamily="2" charset="0"/>
              </a:rPr>
              <a:t>5</a:t>
            </a:r>
            <a:r>
              <a:rPr lang="en-US" sz="3479" i="1" dirty="0">
                <a:latin typeface="Helvetica" pitchFamily="2" charset="0"/>
              </a:rPr>
              <a:t>Old Dominion University, </a:t>
            </a:r>
            <a:r>
              <a:rPr lang="en-US" sz="3479" i="1" baseline="30000" dirty="0">
                <a:latin typeface="Helvetica" pitchFamily="2" charset="0"/>
              </a:rPr>
              <a:t>6</a:t>
            </a:r>
            <a:r>
              <a:rPr lang="en-US" sz="3479" i="1" dirty="0">
                <a:latin typeface="Helvetica" pitchFamily="2" charset="0"/>
              </a:rPr>
              <a:t>University of Alaska Fairbanks, </a:t>
            </a:r>
            <a:r>
              <a:rPr lang="en-US" sz="3479" i="1" baseline="30000" dirty="0">
                <a:latin typeface="Helvetica" pitchFamily="2" charset="0"/>
              </a:rPr>
              <a:t>7</a:t>
            </a:r>
            <a:r>
              <a:rPr lang="en-US" sz="3479" i="1" dirty="0">
                <a:latin typeface="Helvetica" pitchFamily="2" charset="0"/>
              </a:rPr>
              <a:t>Jerusalem College of Technology </a:t>
            </a:r>
            <a:endParaRPr lang="en-US" sz="3479" dirty="0"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674616-1576-524B-BD69-33D7AD4375A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00405" y="63420"/>
            <a:ext cx="2099795" cy="2220656"/>
          </a:xfrm>
          <a:prstGeom prst="rect">
            <a:avLst/>
          </a:prstGeom>
        </p:spPr>
      </p:pic>
      <p:pic>
        <p:nvPicPr>
          <p:cNvPr id="10" name="Picture 9" descr="RU_SIG_ST_CMYK_K.eps">
            <a:extLst>
              <a:ext uri="{FF2B5EF4-FFF2-40B4-BE49-F238E27FC236}">
                <a16:creationId xmlns:a16="http://schemas.microsoft.com/office/drawing/2014/main" id="{6DC7163A-8BF2-B542-B92E-BE6B9D456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9602"/>
            <a:ext cx="2317248" cy="82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7078" y="4696094"/>
            <a:ext cx="9591676" cy="438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Key Finding</a:t>
            </a:r>
          </a:p>
          <a:p>
            <a:endParaRPr lang="en-US" sz="4000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  <a:t>Sidedness across the Palmer Deep Canyon may be a fundamental bottom up mechanism that sustains this biological hotspot over ecological time.</a:t>
            </a:r>
          </a:p>
          <a:p>
            <a:endParaRPr lang="en-US" sz="3914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13650958" y="5425499"/>
            <a:ext cx="0" cy="24688800"/>
          </a:xfrm>
          <a:prstGeom prst="line">
            <a:avLst/>
          </a:prstGeom>
          <a:ln w="38100">
            <a:solidFill>
              <a:srgbClr val="C309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27157333" y="5472826"/>
            <a:ext cx="0" cy="24688800"/>
          </a:xfrm>
          <a:prstGeom prst="line">
            <a:avLst/>
          </a:prstGeom>
          <a:ln w="38100">
            <a:solidFill>
              <a:srgbClr val="C309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0044395" y="-37695"/>
            <a:ext cx="1050288" cy="560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4" b="1" dirty="0"/>
              <a:t>1730</a:t>
            </a:r>
          </a:p>
        </p:txBody>
      </p:sp>
      <p:pic>
        <p:nvPicPr>
          <p:cNvPr id="14" name="Picture 43" descr="UDPrimaryLogo2945.jpg">
            <a:extLst>
              <a:ext uri="{FF2B5EF4-FFF2-40B4-BE49-F238E27FC236}">
                <a16:creationId xmlns:a16="http://schemas.microsoft.com/office/drawing/2014/main" id="{7F5E8F1F-393A-2AE3-8AFA-F87C50AE26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78236" y="-16480250"/>
            <a:ext cx="913529" cy="37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E8CD03-D7CC-F7CE-82E7-10A8340F64D3}"/>
              </a:ext>
            </a:extLst>
          </p:cNvPr>
          <p:cNvSpPr txBox="1"/>
          <p:nvPr/>
        </p:nvSpPr>
        <p:spPr>
          <a:xfrm>
            <a:off x="297078" y="1406870"/>
            <a:ext cx="171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57AFF"/>
                </a:solidFill>
                <a:latin typeface="Cooper Black" charset="0"/>
                <a:ea typeface="Cooper Black" charset="0"/>
                <a:cs typeface="Cooper Black" charset="0"/>
              </a:rPr>
              <a:t>PORG</a:t>
            </a:r>
          </a:p>
        </p:txBody>
      </p:sp>
      <p:pic>
        <p:nvPicPr>
          <p:cNvPr id="21" name="Picture 20" descr="DSC00618-full.jpg">
            <a:extLst>
              <a:ext uri="{FF2B5EF4-FFF2-40B4-BE49-F238E27FC236}">
                <a16:creationId xmlns:a16="http://schemas.microsoft.com/office/drawing/2014/main" id="{4C2F6E70-5A25-D608-D466-E162035514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62"/>
          <a:stretch/>
        </p:blipFill>
        <p:spPr>
          <a:xfrm>
            <a:off x="309270" y="15030513"/>
            <a:ext cx="6735732" cy="286645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1EB149-2A2A-9859-A7F5-F516F52F7A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924" y="18285803"/>
            <a:ext cx="4109162" cy="26854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 descr="Screen Shot 2016-02-26 at 2.07.38 AM.png">
            <a:extLst>
              <a:ext uri="{FF2B5EF4-FFF2-40B4-BE49-F238E27FC236}">
                <a16:creationId xmlns:a16="http://schemas.microsoft.com/office/drawing/2014/main" id="{B936E04E-3F73-2886-DA6E-75938E98855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78" y="24745625"/>
            <a:ext cx="4505456" cy="2891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08F206-F21C-B95A-B4CE-A4A68D762F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8480" y="9888568"/>
            <a:ext cx="5786220" cy="47378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D924F0-6482-0CFA-008C-96200D1B1A0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74446" y="9997538"/>
            <a:ext cx="1290045" cy="1099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1066DE9-950D-1966-482D-FEFB91DF8CF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32898" y="6041365"/>
            <a:ext cx="8711232" cy="312512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19CDA77-D45D-6648-223D-4838DC065F18}"/>
              </a:ext>
            </a:extLst>
          </p:cNvPr>
          <p:cNvSpPr txBox="1"/>
          <p:nvPr/>
        </p:nvSpPr>
        <p:spPr>
          <a:xfrm flipH="1">
            <a:off x="14024658" y="11270824"/>
            <a:ext cx="12248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Surface Currents </a:t>
            </a:r>
            <a:r>
              <a:rPr lang="en-US" sz="4000" b="1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(9 January – 3 February, 2020)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D888AD-F01D-9894-CE30-0A5A4A39CEF2}"/>
              </a:ext>
            </a:extLst>
          </p:cNvPr>
          <p:cNvSpPr txBox="1"/>
          <p:nvPr/>
        </p:nvSpPr>
        <p:spPr>
          <a:xfrm>
            <a:off x="13944600" y="4708159"/>
            <a:ext cx="11984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/>
                <a:cs typeface="Times New Roman"/>
              </a:rPr>
              <a:t>Wind Speed 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cs typeface="Times New Roman"/>
              </a:rPr>
              <a:t>(9 January – 3 February, 2020)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6C97B90-D5D0-4B8A-9E87-BAF7A9E68D3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56"/>
          <a:stretch/>
        </p:blipFill>
        <p:spPr>
          <a:xfrm>
            <a:off x="13839553" y="18326285"/>
            <a:ext cx="6809846" cy="4762315"/>
          </a:xfrm>
          <a:prstGeom prst="rect">
            <a:avLst/>
          </a:prstGeom>
        </p:spPr>
      </p:pic>
      <p:pic>
        <p:nvPicPr>
          <p:cNvPr id="48" name="Picture 2" descr="lider Piloting with Jen: What's In a Name? | NOAA Fisheries">
            <a:extLst>
              <a:ext uri="{FF2B5EF4-FFF2-40B4-BE49-F238E27FC236}">
                <a16:creationId xmlns:a16="http://schemas.microsoft.com/office/drawing/2014/main" id="{292608E2-0023-6AF8-7278-BDCE6F2A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4172" y="21690141"/>
            <a:ext cx="1878469" cy="125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ational Oceanic and Atmospheric Administration - Wikipedia">
            <a:extLst>
              <a:ext uri="{FF2B5EF4-FFF2-40B4-BE49-F238E27FC236}">
                <a16:creationId xmlns:a16="http://schemas.microsoft.com/office/drawing/2014/main" id="{DEAE615E-99ED-C052-13D0-1A4E33487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4198" y="23016283"/>
            <a:ext cx="1252802" cy="125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E65FA34-7BBF-18A3-B28E-8D6AFB6A7D2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1955" y="21637572"/>
            <a:ext cx="3234221" cy="263151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52866BF-D306-F34D-BE4F-B686865A80C2}"/>
              </a:ext>
            </a:extLst>
          </p:cNvPr>
          <p:cNvSpPr txBox="1"/>
          <p:nvPr/>
        </p:nvSpPr>
        <p:spPr>
          <a:xfrm flipH="1">
            <a:off x="14020797" y="17197412"/>
            <a:ext cx="11908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Velocity Profiles </a:t>
            </a:r>
            <a:r>
              <a:rPr lang="en-US" sz="4000" b="1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(9 January – 3 February, 2020)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D82C557-6A63-E5B0-9D14-6C5BEE8543B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10" b="2946"/>
          <a:stretch/>
        </p:blipFill>
        <p:spPr>
          <a:xfrm>
            <a:off x="35721418" y="5794576"/>
            <a:ext cx="4765100" cy="677255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FD7C7F8-0173-8BDA-00F0-F6F28F03B710}"/>
              </a:ext>
            </a:extLst>
          </p:cNvPr>
          <p:cNvSpPr txBox="1"/>
          <p:nvPr/>
        </p:nvSpPr>
        <p:spPr>
          <a:xfrm flipH="1">
            <a:off x="27508200" y="4702314"/>
            <a:ext cx="11430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Macrozooplankton</a:t>
            </a:r>
            <a:r>
              <a:rPr lang="en-US" sz="40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(9 January – 3 February, 2020)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C3B4965-3D56-7B29-3D14-C4945E64968E}"/>
              </a:ext>
            </a:extLst>
          </p:cNvPr>
          <p:cNvSpPr/>
          <p:nvPr/>
        </p:nvSpPr>
        <p:spPr>
          <a:xfrm>
            <a:off x="17906942" y="26236507"/>
            <a:ext cx="1734092" cy="323261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65" name="Picture 2">
            <a:extLst>
              <a:ext uri="{FF2B5EF4-FFF2-40B4-BE49-F238E27FC236}">
                <a16:creationId xmlns:a16="http://schemas.microsoft.com/office/drawing/2014/main" id="{62FF2C6A-4F5C-8C2B-516A-B17325BC8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0917" y="10402522"/>
            <a:ext cx="2202834" cy="14685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8559F27-7A59-77C9-6104-BB77A4364C0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6" r="6514" b="2497"/>
          <a:stretch/>
        </p:blipFill>
        <p:spPr>
          <a:xfrm>
            <a:off x="19653830" y="25296649"/>
            <a:ext cx="7320970" cy="533575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324D16A4-7B9D-762D-E199-3DD541816AF0}"/>
              </a:ext>
            </a:extLst>
          </p:cNvPr>
          <p:cNvSpPr txBox="1"/>
          <p:nvPr/>
        </p:nvSpPr>
        <p:spPr>
          <a:xfrm>
            <a:off x="18334632" y="29705066"/>
            <a:ext cx="2120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Low wind days</a:t>
            </a:r>
          </a:p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High wind days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F124D6F-C7C2-7E05-824D-E0A94E17DA2B}"/>
              </a:ext>
            </a:extLst>
          </p:cNvPr>
          <p:cNvSpPr txBox="1"/>
          <p:nvPr/>
        </p:nvSpPr>
        <p:spPr>
          <a:xfrm>
            <a:off x="21021963" y="24944848"/>
            <a:ext cx="19142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Joubin</a:t>
            </a:r>
            <a:r>
              <a:rPr lang="en-US" sz="20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Islands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859A71-71EE-BD29-F7C8-08B8A0DD4CDA}"/>
              </a:ext>
            </a:extLst>
          </p:cNvPr>
          <p:cNvSpPr txBox="1"/>
          <p:nvPr/>
        </p:nvSpPr>
        <p:spPr>
          <a:xfrm>
            <a:off x="24120465" y="24961790"/>
            <a:ext cx="26657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Wauwermans</a:t>
            </a:r>
            <a:r>
              <a:rPr lang="en-US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Islands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AEA5F95-39E7-6147-50FB-AB58EF45FB61}"/>
              </a:ext>
            </a:extLst>
          </p:cNvPr>
          <p:cNvSpPr txBox="1"/>
          <p:nvPr/>
        </p:nvSpPr>
        <p:spPr>
          <a:xfrm flipH="1">
            <a:off x="14041160" y="23914100"/>
            <a:ext cx="12231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Velocity Profiles </a:t>
            </a:r>
            <a:r>
              <a:rPr lang="en-US" sz="4000" b="1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(High vs. Low Wind Speeds)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3ADD867-B9FE-C8C3-6459-29918DD200B4}"/>
              </a:ext>
            </a:extLst>
          </p:cNvPr>
          <p:cNvSpPr txBox="1"/>
          <p:nvPr/>
        </p:nvSpPr>
        <p:spPr>
          <a:xfrm>
            <a:off x="31331699" y="14057996"/>
            <a:ext cx="2348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Low wind days</a:t>
            </a:r>
          </a:p>
          <a:p>
            <a:pPr algn="r"/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High wind days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D127911-CEA1-BA8A-62FF-7CB07AA4AA5F}"/>
              </a:ext>
            </a:extLst>
          </p:cNvPr>
          <p:cNvSpPr txBox="1"/>
          <p:nvPr/>
        </p:nvSpPr>
        <p:spPr>
          <a:xfrm>
            <a:off x="29946600" y="13487400"/>
            <a:ext cx="2994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Joubin</a:t>
            </a:r>
            <a:r>
              <a:rPr lang="en-US" sz="2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Islands (Krill)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C3C75EF-1459-01FE-46B4-F5A796EDB3C0}"/>
              </a:ext>
            </a:extLst>
          </p:cNvPr>
          <p:cNvSpPr txBox="1"/>
          <p:nvPr/>
        </p:nvSpPr>
        <p:spPr>
          <a:xfrm>
            <a:off x="35661600" y="13487400"/>
            <a:ext cx="3665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Joubin</a:t>
            </a:r>
            <a:r>
              <a:rPr lang="en-US" sz="2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Islands (Penguins)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EB6D354-7EAF-69FF-D05A-FF78C1D7794F}"/>
              </a:ext>
            </a:extLst>
          </p:cNvPr>
          <p:cNvSpPr txBox="1"/>
          <p:nvPr/>
        </p:nvSpPr>
        <p:spPr>
          <a:xfrm>
            <a:off x="29533230" y="18364200"/>
            <a:ext cx="3918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Wauwermans</a:t>
            </a:r>
            <a:r>
              <a:rPr lang="en-US" sz="2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Islands (Krill)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A726EE4-30A6-D356-34E3-DC03C8DE469F}"/>
              </a:ext>
            </a:extLst>
          </p:cNvPr>
          <p:cNvSpPr txBox="1"/>
          <p:nvPr/>
        </p:nvSpPr>
        <p:spPr>
          <a:xfrm>
            <a:off x="35052000" y="18364200"/>
            <a:ext cx="4656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Wauwermans</a:t>
            </a:r>
            <a:r>
              <a:rPr lang="en-US" sz="2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Islands (Penguins)</a:t>
            </a:r>
          </a:p>
        </p:txBody>
      </p:sp>
      <p:pic>
        <p:nvPicPr>
          <p:cNvPr id="91" name="Picture 2">
            <a:extLst>
              <a:ext uri="{FF2B5EF4-FFF2-40B4-BE49-F238E27FC236}">
                <a16:creationId xmlns:a16="http://schemas.microsoft.com/office/drawing/2014/main" id="{656BE300-0889-F50A-ECFD-0C4295835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0731" y="16348068"/>
            <a:ext cx="1628450" cy="10856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1C7F2DCA-2548-3435-5DFC-D03245D18441}"/>
              </a:ext>
            </a:extLst>
          </p:cNvPr>
          <p:cNvSpPr txBox="1"/>
          <p:nvPr/>
        </p:nvSpPr>
        <p:spPr>
          <a:xfrm flipH="1">
            <a:off x="27584400" y="12618544"/>
            <a:ext cx="11124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Local Food Web </a:t>
            </a:r>
            <a:r>
              <a:rPr lang="en-US" sz="4000" b="1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(High vs. Low Wind Speeds)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7E8AA22-4E0F-5968-B9C8-44801894D7AE}"/>
              </a:ext>
            </a:extLst>
          </p:cNvPr>
          <p:cNvSpPr txBox="1"/>
          <p:nvPr/>
        </p:nvSpPr>
        <p:spPr>
          <a:xfrm>
            <a:off x="228601" y="9104728"/>
            <a:ext cx="10619482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Our Purpose Built Polar Ocean Observatory</a:t>
            </a:r>
          </a:p>
          <a:p>
            <a:endParaRPr lang="en-US" sz="3479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74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3914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5613C84D-2BDF-A0D8-3346-1008BBB9AEF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68" t="7846" b="10683"/>
          <a:stretch/>
        </p:blipFill>
        <p:spPr>
          <a:xfrm>
            <a:off x="10142096" y="4692766"/>
            <a:ext cx="3027050" cy="4140207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F58513E-2BE2-D111-B33E-05BA9C513B3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7" b="11458"/>
          <a:stretch/>
        </p:blipFill>
        <p:spPr>
          <a:xfrm>
            <a:off x="9034941" y="4055150"/>
            <a:ext cx="1998128" cy="1937168"/>
          </a:xfrm>
          <a:prstGeom prst="ellipse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2BC62BF-D0F7-2345-AB1F-76C33D36089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95" y="15030512"/>
            <a:ext cx="3186216" cy="2866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BDF4E133-C03A-5817-11CF-5790E3F11324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96" y="18285803"/>
            <a:ext cx="3489577" cy="2617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AC6A14C7-160E-873C-A444-7E8D0CBCFF39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339" y="21579457"/>
            <a:ext cx="845302" cy="2753104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D73BEE89-29BC-CF8C-6A93-0AAA49B6FDA4}"/>
              </a:ext>
            </a:extLst>
          </p:cNvPr>
          <p:cNvSpPr txBox="1"/>
          <p:nvPr/>
        </p:nvSpPr>
        <p:spPr>
          <a:xfrm>
            <a:off x="416724" y="9968805"/>
            <a:ext cx="70765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Integrated sensors and technologies to simultaneously map physics, phytoplankton, krill, and penguin foraging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464E22E-8C93-5A3D-2900-7473E300C535}"/>
              </a:ext>
            </a:extLst>
          </p:cNvPr>
          <p:cNvSpPr txBox="1"/>
          <p:nvPr/>
        </p:nvSpPr>
        <p:spPr>
          <a:xfrm>
            <a:off x="449166" y="11506200"/>
            <a:ext cx="529818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 Radar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Boat ACROBAT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riangle 114">
            <a:extLst>
              <a:ext uri="{FF2B5EF4-FFF2-40B4-BE49-F238E27FC236}">
                <a16:creationId xmlns:a16="http://schemas.microsoft.com/office/drawing/2014/main" id="{7A641A55-69FC-E5E1-DB2D-B1B189C60182}"/>
              </a:ext>
            </a:extLst>
          </p:cNvPr>
          <p:cNvSpPr/>
          <p:nvPr/>
        </p:nvSpPr>
        <p:spPr>
          <a:xfrm>
            <a:off x="5791200" y="11674059"/>
            <a:ext cx="253674" cy="228600"/>
          </a:xfrm>
          <a:prstGeom prst="triangle">
            <a:avLst/>
          </a:prstGeom>
          <a:solidFill>
            <a:srgbClr val="00F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D5541F4F-02A7-E929-4810-6AE66EF04754}"/>
              </a:ext>
            </a:extLst>
          </p:cNvPr>
          <p:cNvSpPr/>
          <p:nvPr/>
        </p:nvSpPr>
        <p:spPr>
          <a:xfrm>
            <a:off x="6297622" y="11674059"/>
            <a:ext cx="255578" cy="228600"/>
          </a:xfrm>
          <a:prstGeom prst="rect">
            <a:avLst/>
          </a:prstGeom>
          <a:solidFill>
            <a:srgbClr val="00F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Diamond 116">
            <a:extLst>
              <a:ext uri="{FF2B5EF4-FFF2-40B4-BE49-F238E27FC236}">
                <a16:creationId xmlns:a16="http://schemas.microsoft.com/office/drawing/2014/main" id="{F4F87984-9B24-4840-1A73-CF3B260D98A9}"/>
              </a:ext>
            </a:extLst>
          </p:cNvPr>
          <p:cNvSpPr/>
          <p:nvPr/>
        </p:nvSpPr>
        <p:spPr>
          <a:xfrm>
            <a:off x="6822289" y="11647786"/>
            <a:ext cx="235132" cy="310572"/>
          </a:xfrm>
          <a:prstGeom prst="diamond">
            <a:avLst/>
          </a:prstGeom>
          <a:solidFill>
            <a:srgbClr val="00F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08AB808F-5A0E-A883-7FC8-9FE484876509}"/>
              </a:ext>
            </a:extLst>
          </p:cNvPr>
          <p:cNvSpPr/>
          <p:nvPr/>
        </p:nvSpPr>
        <p:spPr>
          <a:xfrm>
            <a:off x="5867400" y="13482358"/>
            <a:ext cx="228600" cy="228600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7FF1947-1641-839C-0ED3-A5A13B0922A0}"/>
              </a:ext>
            </a:extLst>
          </p:cNvPr>
          <p:cNvSpPr/>
          <p:nvPr/>
        </p:nvSpPr>
        <p:spPr>
          <a:xfrm>
            <a:off x="6257567" y="13482358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E540927-85EC-B57B-510C-952803EACDE8}"/>
              </a:ext>
            </a:extLst>
          </p:cNvPr>
          <p:cNvSpPr/>
          <p:nvPr/>
        </p:nvSpPr>
        <p:spPr>
          <a:xfrm>
            <a:off x="5933248" y="14249400"/>
            <a:ext cx="924752" cy="152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946965A-750A-C378-33EC-39A3339C321C}"/>
              </a:ext>
            </a:extLst>
          </p:cNvPr>
          <p:cNvSpPr/>
          <p:nvPr/>
        </p:nvSpPr>
        <p:spPr>
          <a:xfrm>
            <a:off x="5906006" y="12496800"/>
            <a:ext cx="924752" cy="152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1FBFB3A-7696-72B9-BF1B-867F0B328A3A}"/>
              </a:ext>
            </a:extLst>
          </p:cNvPr>
          <p:cNvSpPr/>
          <p:nvPr/>
        </p:nvSpPr>
        <p:spPr>
          <a:xfrm>
            <a:off x="5895557" y="12703936"/>
            <a:ext cx="924752" cy="152400"/>
          </a:xfrm>
          <a:prstGeom prst="rect">
            <a:avLst/>
          </a:prstGeom>
          <a:solidFill>
            <a:srgbClr val="00F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40A06DE8-B4BD-F2D5-F963-19D416D0E78F}"/>
              </a:ext>
            </a:extLst>
          </p:cNvPr>
          <p:cNvSpPr txBox="1"/>
          <p:nvPr/>
        </p:nvSpPr>
        <p:spPr>
          <a:xfrm>
            <a:off x="8610600" y="15712132"/>
            <a:ext cx="40030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HF Radar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Hourly Surface Currents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091F0DE8-9457-CCA1-B186-C08B6F890E87}"/>
              </a:ext>
            </a:extLst>
          </p:cNvPr>
          <p:cNvSpPr txBox="1"/>
          <p:nvPr/>
        </p:nvSpPr>
        <p:spPr>
          <a:xfrm>
            <a:off x="8595806" y="17872770"/>
            <a:ext cx="451059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Boat Surveys (0-50m)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Backscatter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Krill Acoustics (Full Depth)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3BBB9200-231A-7BCD-6B76-F1AB943483CF}"/>
              </a:ext>
            </a:extLst>
          </p:cNvPr>
          <p:cNvSpPr txBox="1"/>
          <p:nvPr/>
        </p:nvSpPr>
        <p:spPr>
          <a:xfrm>
            <a:off x="8581571" y="22084605"/>
            <a:ext cx="48408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Moorings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Current Profiles (All)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Krill Acoustic Profiles (      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 hydrography (   )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65ECBDF5-6626-20D0-722B-EA4BDF225BC1}"/>
              </a:ext>
            </a:extLst>
          </p:cNvPr>
          <p:cNvSpPr txBox="1"/>
          <p:nvPr/>
        </p:nvSpPr>
        <p:spPr>
          <a:xfrm>
            <a:off x="8539642" y="24155400"/>
            <a:ext cx="342375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Gliders (0-1000m)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Backscatter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Dissolved Oxygen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Krill Acoustics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F1EF7A58-960A-9F70-5504-179658C45DB6}"/>
              </a:ext>
            </a:extLst>
          </p:cNvPr>
          <p:cNvSpPr txBox="1"/>
          <p:nvPr/>
        </p:nvSpPr>
        <p:spPr>
          <a:xfrm>
            <a:off x="14377088" y="9968805"/>
            <a:ext cx="12553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Winds are persistently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Wauwermans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side of the canyon compared to the </a:t>
            </a:r>
            <a:r>
              <a:rPr lang="en-US" sz="28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Joubin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side of the canyon.  Particularly later in the time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10594DC4-535C-9F62-3AD3-E601C8A7A5A3}"/>
              </a:ext>
            </a:extLst>
          </p:cNvPr>
          <p:cNvSpPr txBox="1"/>
          <p:nvPr/>
        </p:nvSpPr>
        <p:spPr>
          <a:xfrm>
            <a:off x="14279070" y="13437585"/>
            <a:ext cx="48878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surface currents are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Wauwermans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side of the canyon compared to the </a:t>
            </a:r>
            <a:r>
              <a:rPr lang="en-US" sz="28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Joubin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of the canyon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AA903D70-EF19-1EF3-719D-EA570F01C243}"/>
              </a:ext>
            </a:extLst>
          </p:cNvPr>
          <p:cNvSpPr txBox="1"/>
          <p:nvPr/>
        </p:nvSpPr>
        <p:spPr>
          <a:xfrm>
            <a:off x="20834792" y="19255107"/>
            <a:ext cx="52263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and the standard deviation of the water column velocities are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Wauwermans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of the canyon compared to the </a:t>
            </a:r>
            <a:r>
              <a:rPr lang="en-US" sz="28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Joubin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of the canyon from the surface to the bottom.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A4BF805A-7184-43CD-1CAE-9136493FABF7}"/>
              </a:ext>
            </a:extLst>
          </p:cNvPr>
          <p:cNvSpPr txBox="1"/>
          <p:nvPr/>
        </p:nvSpPr>
        <p:spPr>
          <a:xfrm>
            <a:off x="14147086" y="26352770"/>
            <a:ext cx="55414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Stronger currents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windier days extend further down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the water column on the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Wauwermans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of the canyon compared to the </a:t>
            </a:r>
            <a:r>
              <a:rPr lang="en-US" sz="28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Joubin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of the canyon.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9" name="Picture 1038">
            <a:extLst>
              <a:ext uri="{FF2B5EF4-FFF2-40B4-BE49-F238E27FC236}">
                <a16:creationId xmlns:a16="http://schemas.microsoft.com/office/drawing/2014/main" id="{9123DC61-E6EA-1803-6621-93E936F6B75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7802617" y="5827363"/>
            <a:ext cx="6030183" cy="2921704"/>
          </a:xfrm>
          <a:prstGeom prst="rect">
            <a:avLst/>
          </a:prstGeom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8A786678-A526-AFC4-E9C8-C070417C3768}"/>
              </a:ext>
            </a:extLst>
          </p:cNvPr>
          <p:cNvSpPr/>
          <p:nvPr/>
        </p:nvSpPr>
        <p:spPr>
          <a:xfrm>
            <a:off x="28419677" y="6001638"/>
            <a:ext cx="4947862" cy="612784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2" name="Straight Arrow Connector 1041">
            <a:extLst>
              <a:ext uri="{FF2B5EF4-FFF2-40B4-BE49-F238E27FC236}">
                <a16:creationId xmlns:a16="http://schemas.microsoft.com/office/drawing/2014/main" id="{9FE3309C-23CB-7B7D-6CC3-B1720D0775F2}"/>
              </a:ext>
            </a:extLst>
          </p:cNvPr>
          <p:cNvCxnSpPr>
            <a:cxnSpLocks/>
          </p:cNvCxnSpPr>
          <p:nvPr/>
        </p:nvCxnSpPr>
        <p:spPr>
          <a:xfrm>
            <a:off x="33608680" y="5984824"/>
            <a:ext cx="3173497" cy="1130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Arrow Connector 1042">
            <a:extLst>
              <a:ext uri="{FF2B5EF4-FFF2-40B4-BE49-F238E27FC236}">
                <a16:creationId xmlns:a16="http://schemas.microsoft.com/office/drawing/2014/main" id="{5BF17008-718E-A128-E466-9B8F9C816B02}"/>
              </a:ext>
            </a:extLst>
          </p:cNvPr>
          <p:cNvCxnSpPr>
            <a:cxnSpLocks/>
          </p:cNvCxnSpPr>
          <p:nvPr/>
        </p:nvCxnSpPr>
        <p:spPr>
          <a:xfrm>
            <a:off x="32243472" y="6774667"/>
            <a:ext cx="4304471" cy="51782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6" name="TextBox 1055">
            <a:extLst>
              <a:ext uri="{FF2B5EF4-FFF2-40B4-BE49-F238E27FC236}">
                <a16:creationId xmlns:a16="http://schemas.microsoft.com/office/drawing/2014/main" id="{0DA22B84-B806-0345-62F6-C8176237856C}"/>
              </a:ext>
            </a:extLst>
          </p:cNvPr>
          <p:cNvSpPr txBox="1"/>
          <p:nvPr/>
        </p:nvSpPr>
        <p:spPr>
          <a:xfrm>
            <a:off x="30022800" y="8610567"/>
            <a:ext cx="1483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(Hour of Day)</a:t>
            </a:r>
          </a:p>
        </p:txBody>
      </p:sp>
      <p:pic>
        <p:nvPicPr>
          <p:cNvPr id="1058" name="Picture 10" descr="IMGP0111">
            <a:extLst>
              <a:ext uri="{FF2B5EF4-FFF2-40B4-BE49-F238E27FC236}">
                <a16:creationId xmlns:a16="http://schemas.microsoft.com/office/drawing/2014/main" id="{05E51235-F7EE-D12B-6515-9175EBE4A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519" y="28063009"/>
            <a:ext cx="3096653" cy="263215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9" name="TextBox 1058">
            <a:extLst>
              <a:ext uri="{FF2B5EF4-FFF2-40B4-BE49-F238E27FC236}">
                <a16:creationId xmlns:a16="http://schemas.microsoft.com/office/drawing/2014/main" id="{83179804-4693-AC12-4AF3-EFA6EC4136BB}"/>
              </a:ext>
            </a:extLst>
          </p:cNvPr>
          <p:cNvSpPr txBox="1"/>
          <p:nvPr/>
        </p:nvSpPr>
        <p:spPr>
          <a:xfrm>
            <a:off x="8534400" y="28575000"/>
            <a:ext cx="35429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Tagged Penguins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Penguin Tracks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Penguin Dive Depths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3" name="Picture 2">
            <a:extLst>
              <a:ext uri="{FF2B5EF4-FFF2-40B4-BE49-F238E27FC236}">
                <a16:creationId xmlns:a16="http://schemas.microsoft.com/office/drawing/2014/main" id="{0F8A7B27-58E8-9CB6-93FF-3E6D0D9F4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29866" y="21127619"/>
            <a:ext cx="1628450" cy="10856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" name="TextBox 1064">
            <a:extLst>
              <a:ext uri="{FF2B5EF4-FFF2-40B4-BE49-F238E27FC236}">
                <a16:creationId xmlns:a16="http://schemas.microsoft.com/office/drawing/2014/main" id="{58603410-538E-6699-5F49-69E8FF11A954}"/>
              </a:ext>
            </a:extLst>
          </p:cNvPr>
          <p:cNvSpPr txBox="1"/>
          <p:nvPr/>
        </p:nvSpPr>
        <p:spPr>
          <a:xfrm>
            <a:off x="28283697" y="9706179"/>
            <a:ext cx="52263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Krill targets are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frequent and deeper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Wauwermans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of the canyon compared to the </a:t>
            </a:r>
            <a:r>
              <a:rPr lang="en-US" sz="28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Joubin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of the canyon.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9" name="TextBox 1068">
            <a:extLst>
              <a:ext uri="{FF2B5EF4-FFF2-40B4-BE49-F238E27FC236}">
                <a16:creationId xmlns:a16="http://schemas.microsoft.com/office/drawing/2014/main" id="{BAEA0C3A-99EB-166F-17AE-FCB3943A40CD}"/>
              </a:ext>
            </a:extLst>
          </p:cNvPr>
          <p:cNvSpPr txBox="1"/>
          <p:nvPr/>
        </p:nvSpPr>
        <p:spPr>
          <a:xfrm>
            <a:off x="27813000" y="23241000"/>
            <a:ext cx="13063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Krill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frequent and deeper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both sides of the canyon on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windier days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Penguin foraging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both sides of the canyon on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windier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0" name="Rectangle 1069">
            <a:extLst>
              <a:ext uri="{FF2B5EF4-FFF2-40B4-BE49-F238E27FC236}">
                <a16:creationId xmlns:a16="http://schemas.microsoft.com/office/drawing/2014/main" id="{096CB520-C58B-502D-9FA4-05F60492EB91}"/>
              </a:ext>
            </a:extLst>
          </p:cNvPr>
          <p:cNvSpPr/>
          <p:nvPr/>
        </p:nvSpPr>
        <p:spPr>
          <a:xfrm>
            <a:off x="27508200" y="24992770"/>
            <a:ext cx="131424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For the first time in this region this observatory…</a:t>
            </a:r>
          </a:p>
          <a:p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Integrated sensors and technologies to </a:t>
            </a: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simultaneously map physics, phytoplankton, krill, and penguin foraging at high spatial resolution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214313" indent="-214313">
              <a:buFont typeface="Arial" charset="0"/>
              <a:buChar char="•"/>
            </a:pP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Revealed a </a:t>
            </a: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persistent bottom up controlled sidedness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across the canyon. </a:t>
            </a: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14313" indent="-214313">
              <a:buFont typeface="Arial" charset="0"/>
              <a:buChar char="•"/>
            </a:pP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Identified a pattern that may be a fundamental mechanism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that sustains these persistent hotspots over ecological time.</a:t>
            </a:r>
            <a:endParaRPr lang="en-US" sz="2800" dirty="0">
              <a:latin typeface="Courier" charset="0"/>
              <a:ea typeface="Times New Roman" charset="0"/>
              <a:cs typeface="Times New Roman" charset="0"/>
            </a:endParaRPr>
          </a:p>
        </p:txBody>
      </p:sp>
      <p:sp>
        <p:nvSpPr>
          <p:cNvPr id="1071" name="TextBox 1070">
            <a:extLst>
              <a:ext uri="{FF2B5EF4-FFF2-40B4-BE49-F238E27FC236}">
                <a16:creationId xmlns:a16="http://schemas.microsoft.com/office/drawing/2014/main" id="{3230EE18-92D2-7816-6204-6E0904BBC781}"/>
              </a:ext>
            </a:extLst>
          </p:cNvPr>
          <p:cNvSpPr txBox="1"/>
          <p:nvPr/>
        </p:nvSpPr>
        <p:spPr>
          <a:xfrm>
            <a:off x="27482255" y="29413200"/>
            <a:ext cx="13238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project was funded by the National Science Foundation (#1745009). The moorings were generously provided by the NOAA Antarctic Ecosystem Research Division. We would also like to thank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PAL-LTER and Antarctic Support Contractors and their teams aboard the ARSV Laurence M. Gould and at Palmer Station without whom a study of this scale would not be possible.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Investor Spotlight: Old Dominion University - Hampton Roads Alliance">
            <a:extLst>
              <a:ext uri="{FF2B5EF4-FFF2-40B4-BE49-F238E27FC236}">
                <a16:creationId xmlns:a16="http://schemas.microsoft.com/office/drawing/2014/main" id="{2A7FD446-AF9C-80D3-117C-4D4FE22EE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19200"/>
            <a:ext cx="1824187" cy="7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4CC9F96-52CF-0CD6-6D7C-642A70086BCC}"/>
              </a:ext>
            </a:extLst>
          </p:cNvPr>
          <p:cNvSpPr txBox="1"/>
          <p:nvPr/>
        </p:nvSpPr>
        <p:spPr>
          <a:xfrm>
            <a:off x="17550720" y="9122590"/>
            <a:ext cx="2085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(mm/dd)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778F9A0E-943A-EBD7-B167-217ADAB72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0932" y="15264655"/>
            <a:ext cx="910099" cy="12707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124F36EE-4D19-8224-35CC-A70DAFA19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r="33012"/>
          <a:stretch/>
        </p:blipFill>
        <p:spPr bwMode="auto">
          <a:xfrm>
            <a:off x="38602187" y="20122597"/>
            <a:ext cx="917458" cy="12438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4DAD33C-1620-60BB-6632-D183054029D6}"/>
              </a:ext>
            </a:extLst>
          </p:cNvPr>
          <p:cNvSpPr txBox="1"/>
          <p:nvPr/>
        </p:nvSpPr>
        <p:spPr>
          <a:xfrm>
            <a:off x="26196772" y="12299007"/>
            <a:ext cx="412292" cy="4693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9400"/>
              </a:spcBef>
            </a:pPr>
            <a:r>
              <a:rPr lang="en-US" sz="1600" b="1" dirty="0"/>
              <a:t>15</a:t>
            </a:r>
          </a:p>
          <a:p>
            <a:pPr>
              <a:spcBef>
                <a:spcPts val="9400"/>
              </a:spcBef>
            </a:pPr>
            <a:r>
              <a:rPr lang="en-US" sz="1600" b="1" dirty="0"/>
              <a:t>10</a:t>
            </a:r>
          </a:p>
          <a:p>
            <a:pPr>
              <a:spcBef>
                <a:spcPts val="9400"/>
              </a:spcBef>
            </a:pPr>
            <a:r>
              <a:rPr lang="en-US" sz="1600" b="1" dirty="0"/>
              <a:t>5</a:t>
            </a:r>
          </a:p>
          <a:p>
            <a:pPr>
              <a:spcBef>
                <a:spcPts val="9400"/>
              </a:spcBef>
            </a:pPr>
            <a:r>
              <a:rPr lang="en-US" sz="1600" b="1" dirty="0"/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64BF14-AFD9-F6BC-4415-E86F44C21134}"/>
              </a:ext>
            </a:extLst>
          </p:cNvPr>
          <p:cNvSpPr txBox="1"/>
          <p:nvPr/>
        </p:nvSpPr>
        <p:spPr>
          <a:xfrm rot="5400000">
            <a:off x="25613346" y="14558564"/>
            <a:ext cx="2116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Surface Current (cm/s)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D0A0FBC-D1B9-2C5F-E4BE-C7F4BCBAF65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8700" r="14941" b="12728"/>
          <a:stretch/>
        </p:blipFill>
        <p:spPr>
          <a:xfrm>
            <a:off x="3503296" y="28017526"/>
            <a:ext cx="3289738" cy="2719650"/>
          </a:xfrm>
          <a:prstGeom prst="rect">
            <a:avLst/>
          </a:prstGeom>
        </p:spPr>
      </p:pic>
      <p:pic>
        <p:nvPicPr>
          <p:cNvPr id="16" name="Picture 2" descr="University of Delaware">
            <a:extLst>
              <a:ext uri="{FF2B5EF4-FFF2-40B4-BE49-F238E27FC236}">
                <a16:creationId xmlns:a16="http://schemas.microsoft.com/office/drawing/2014/main" id="{EF0BC497-318C-7A73-00EA-7C8DB2194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6" b="27387"/>
          <a:stretch/>
        </p:blipFill>
        <p:spPr bwMode="auto">
          <a:xfrm>
            <a:off x="3276600" y="219502"/>
            <a:ext cx="1712327" cy="7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terstate Passport Welcomes the University of Alaska Fairbanks -  Interstate Passport">
            <a:extLst>
              <a:ext uri="{FF2B5EF4-FFF2-40B4-BE49-F238E27FC236}">
                <a16:creationId xmlns:a16="http://schemas.microsoft.com/office/drawing/2014/main" id="{0CFA8028-7FB6-8C74-0944-26CA58C5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8061"/>
            <a:ext cx="2317247" cy="50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regon State University">
            <a:extLst>
              <a:ext uri="{FF2B5EF4-FFF2-40B4-BE49-F238E27FC236}">
                <a16:creationId xmlns:a16="http://schemas.microsoft.com/office/drawing/2014/main" id="{E0E4DA4B-00E2-8152-113C-111A92D5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15838"/>
            <a:ext cx="2318111" cy="7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Jerusalem College of Technology (@JCT_Lev) / X">
            <a:extLst>
              <a:ext uri="{FF2B5EF4-FFF2-40B4-BE49-F238E27FC236}">
                <a16:creationId xmlns:a16="http://schemas.microsoft.com/office/drawing/2014/main" id="{DC6ED408-517E-6670-52CD-9AB07F708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 t="20773" r="9578" b="17727"/>
          <a:stretch/>
        </p:blipFill>
        <p:spPr bwMode="auto">
          <a:xfrm>
            <a:off x="4770650" y="1296547"/>
            <a:ext cx="1172950" cy="91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81F7B72-654A-C816-5B86-38A7EF074ED5}"/>
              </a:ext>
            </a:extLst>
          </p:cNvPr>
          <p:cNvSpPr/>
          <p:nvPr/>
        </p:nvSpPr>
        <p:spPr>
          <a:xfrm>
            <a:off x="9982200" y="1195294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4B77A6-11A4-4E65-65DA-AF588F7CB3B6}"/>
              </a:ext>
            </a:extLst>
          </p:cNvPr>
          <p:cNvSpPr/>
          <p:nvPr/>
        </p:nvSpPr>
        <p:spPr>
          <a:xfrm>
            <a:off x="6629401" y="134874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312EC6-C01E-90DA-77BA-CE6F945892C6}"/>
              </a:ext>
            </a:extLst>
          </p:cNvPr>
          <p:cNvSpPr/>
          <p:nvPr/>
        </p:nvSpPr>
        <p:spPr>
          <a:xfrm>
            <a:off x="12160134" y="23545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BEF3D85-4589-ADDD-E8DF-BAC8821AC076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4" t="6628" r="11181" b="10221"/>
          <a:stretch/>
        </p:blipFill>
        <p:spPr>
          <a:xfrm>
            <a:off x="20749000" y="12344799"/>
            <a:ext cx="5446978" cy="453553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209192A1-7CD2-B4BF-7291-443EB11187CE}"/>
              </a:ext>
            </a:extLst>
          </p:cNvPr>
          <p:cNvSpPr/>
          <p:nvPr/>
        </p:nvSpPr>
        <p:spPr>
          <a:xfrm>
            <a:off x="12385019" y="23126700"/>
            <a:ext cx="228600" cy="228600"/>
          </a:xfrm>
          <a:prstGeom prst="ellipse">
            <a:avLst/>
          </a:prstGeom>
          <a:solidFill>
            <a:srgbClr val="0432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F98A9E5-110B-5790-A113-B5980CA4157D}"/>
              </a:ext>
            </a:extLst>
          </p:cNvPr>
          <p:cNvSpPr/>
          <p:nvPr/>
        </p:nvSpPr>
        <p:spPr>
          <a:xfrm>
            <a:off x="12755891" y="231267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31F3822-ABC9-1F07-6349-CB7854CA96B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2892016" y="6032500"/>
            <a:ext cx="3854184" cy="322675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91C8339-D370-CF25-79DA-9D6FF82476B5}"/>
              </a:ext>
            </a:extLst>
          </p:cNvPr>
          <p:cNvSpPr txBox="1"/>
          <p:nvPr/>
        </p:nvSpPr>
        <p:spPr>
          <a:xfrm>
            <a:off x="22965203" y="9220200"/>
            <a:ext cx="364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 image, Feb 18, 2020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10220</TotalTime>
  <Words>617</Words>
  <Application>Microsoft Macintosh PowerPoint</Application>
  <PresentationFormat>Custom</PresentationFormat>
  <Paragraphs>87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Cooper Black</vt:lpstr>
      <vt:lpstr>Courier</vt:lpstr>
      <vt:lpstr>FormataBQ-Light</vt:lpstr>
      <vt:lpstr>Helvetica</vt:lpstr>
      <vt:lpstr>Times New Roman</vt:lpstr>
      <vt:lpstr>Default Design</vt:lpstr>
      <vt:lpstr>PowerPoint Presentation</vt:lpstr>
    </vt:vector>
  </TitlesOfParts>
  <Company>Rutgers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Josh Kohut</cp:lastModifiedBy>
  <cp:revision>203</cp:revision>
  <cp:lastPrinted>2016-02-12T02:04:25Z</cp:lastPrinted>
  <dcterms:created xsi:type="dcterms:W3CDTF">2011-03-03T17:35:39Z</dcterms:created>
  <dcterms:modified xsi:type="dcterms:W3CDTF">2024-02-13T19:58:08Z</dcterms:modified>
</cp:coreProperties>
</file>