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1406" r:id="rId5"/>
    <p:sldId id="258" r:id="rId6"/>
    <p:sldId id="1405" r:id="rId7"/>
    <p:sldId id="1404" r:id="rId8"/>
    <p:sldId id="1401" r:id="rId9"/>
    <p:sldId id="264" r:id="rId10"/>
    <p:sldId id="261" r:id="rId11"/>
    <p:sldId id="262" r:id="rId12"/>
    <p:sldId id="1402" r:id="rId13"/>
    <p:sldId id="263" r:id="rId14"/>
    <p:sldId id="14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76711" autoAdjust="0"/>
  </p:normalViewPr>
  <p:slideViewPr>
    <p:cSldViewPr snapToGrid="0">
      <p:cViewPr varScale="1">
        <p:scale>
          <a:sx n="52" d="100"/>
          <a:sy n="52" d="100"/>
        </p:scale>
        <p:origin x="741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4F814-DFB5-417D-A69B-2AEC6500DFB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7094-28E2-447C-86E5-5AC7AA8E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D3104-2A2B-44E0-BE26-C067C1D9DC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Little more time on emphasizing the dynamic movement of fishes compared to plankton (explain the figure)</a:t>
            </a:r>
          </a:p>
          <a:p>
            <a:endParaRPr lang="en-US" dirty="0"/>
          </a:p>
          <a:p>
            <a:r>
              <a:rPr lang="en-US" dirty="0"/>
              <a:t>Contribute to dissolved (DIC/DOC) and particulate (fecal pellets and calcium carbonate) </a:t>
            </a:r>
            <a:r>
              <a:rPr lang="en-US" dirty="0">
                <a:sym typeface="Wingdings" panose="05000000000000000000" pitchFamily="2" charset="2"/>
              </a:rPr>
              <a:t> all of this vertically and zonally AND </a:t>
            </a:r>
            <a:r>
              <a:rPr lang="en-US" dirty="0" err="1">
                <a:sym typeface="Wingdings" panose="05000000000000000000" pitchFamily="2" charset="2"/>
              </a:rPr>
              <a:t>latitudinially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7094-28E2-447C-86E5-5AC7AA8EC2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did this all at the same time!!!!!!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E3C5D-F400-45D2-9315-74597AC6B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evidence for some proportion of pop to overwinter in nearshore!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E3C5D-F400-45D2-9315-74597AC6B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7094-28E2-447C-86E5-5AC7AA8EC2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2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7094-28E2-447C-86E5-5AC7AA8EC2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1. First ever empirical biomass-specific POC production rates and export rates for any fish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b="1" dirty="0">
                <a:solidFill>
                  <a:schemeClr val="bg1"/>
                </a:solidFill>
              </a:rPr>
              <a:t>2. Diet matters – diet and/or coastal sediment may ballast FPs?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Doing the rest of the carbon body budget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Adding temperature to capture seasonality/climate change stuff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Smaller pic of body carbon figure for visual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3. Shown only preliminary data – much more to come!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7094-28E2-447C-86E5-5AC7AA8EC2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7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CBDF-2A0F-E1BD-A2C8-3A13DE787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63C9C-6325-7788-C29A-DBFBC316C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DC60E-5B82-00B1-58F0-0D9E32A5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D6F4B-1533-B878-449F-8432A375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877BE-0150-2687-843A-6931C64B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C00-FAED-4C51-F724-4B1F4B60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2CC4E-E78A-8196-E191-AC463F08C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F09F-91EB-68A2-C471-8868ACB3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B2B4-8254-BE29-00D8-ADF0894E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17BC-3DED-3405-CC09-5247CB6C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F5FE1-9904-A851-7CFA-0CD4973AC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EACD9-21F6-EF9C-036D-96A72E69C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AC57A-D3E7-AA33-79E7-C255B9B5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84D3-F75F-350B-5E6E-79316620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B86D0-826B-C936-8948-EF1E2386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2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5A06-2E6D-54B6-E310-A81C82B9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134C-BE78-9252-7E08-871075A71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A0326-F752-E6A1-ADDB-3AA55BC8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D87FB-8134-E85C-539B-A0F9AC49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6FC8B-00A0-F7A7-22C6-8C2B4B08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8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D07E-3C48-A6BE-EDC4-1BF2CF97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55FBB-2429-16B5-F3CB-C8E574DED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82AE-4D8A-A9BD-2C2F-DAF5D867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6349-2664-29B9-E4E4-C1E5E0D3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1BBA1-863F-8C29-E96D-C19604D5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2A17-EF06-870A-5F56-649874B2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30C36-26D1-90EC-04B4-74E6A1BE1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FE480-BF63-95DF-94A7-8DB6D3C0E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D49E2-135A-7E5F-6371-0B13FF76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7722-00BD-7149-F36B-A35A8305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00F7-0137-9902-0C23-4D512C51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6F64-604F-28DD-5507-D88953E6E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C062A-6F04-F7B3-5798-1732E185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4CA6D-D3FF-EACF-7A61-8380856DA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9F669-8DFB-677F-FE82-DBFE67ECA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AFB89-AB52-216A-D91F-4C6A960CD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74A16-7201-35E4-053F-04963BC2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30913-1172-A72A-BDE1-6917B634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817D3-F2F6-FE94-58FE-06577F6B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B2C6-E1E8-C8F2-3239-CEFE43DE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18BC6-2641-DA8B-65F5-39BF9C36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8CA68-E6E9-5FB1-7BB5-DA6E5749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6D9CE-0703-90B3-6AEC-F2799C9A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8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9269A-F5EE-8088-CCA1-16F34878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CA3B7-E4F8-46F6-A924-CFABA85A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38CFB-2C64-6D4D-6443-1158F200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69B-25D2-41DD-89AC-827316D7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A2D30-9840-68DC-C05D-DBD9B7271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093C7-9A17-C56A-1FB6-CE7D52E2D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3B6CF-0DD0-4982-5A4D-80854ECF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9C68D-9F84-6BC2-96FC-AFD85F57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2AB5C-818D-4CD7-585F-5FB067A0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8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2D13-9529-B45E-6DAB-D1ADA250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E08D54-68FC-1A19-F328-6597501A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8A880-5C16-9CDD-C548-9CC6DE760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EB908-0B31-4923-0FD6-9112708C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20A4E-0933-CEB0-003A-9E3952EE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633E6-A229-2D00-3912-7F954894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88995-1696-1126-37B6-355C8ADA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F8E30-8B0B-179B-C281-F330153B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1CC63-C654-6B96-07C2-AB71EFE3C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9AA8-428E-425F-810A-364096B4553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7EC0-CA90-728D-CD5F-6C36BF1B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7A761-0FB6-45B1-8428-76112DD76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81EA0-101A-43F7-B712-C0ADA992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lcook@marine.rutgers.edu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ale swimming in the ocean&#10;&#10;Description automatically generated">
            <a:extLst>
              <a:ext uri="{FF2B5EF4-FFF2-40B4-BE49-F238E27FC236}">
                <a16:creationId xmlns:a16="http://schemas.microsoft.com/office/drawing/2014/main" id="{4A07DCCD-F20C-7AB9-E923-A531F1B4F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b="5403"/>
          <a:stretch/>
        </p:blipFill>
        <p:spPr>
          <a:xfrm>
            <a:off x="-18885" y="0"/>
            <a:ext cx="1221660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2E1D15-1320-9A34-76B8-8C86925F43F5}"/>
              </a:ext>
            </a:extLst>
          </p:cNvPr>
          <p:cNvSpPr txBox="1"/>
          <p:nvPr/>
        </p:nvSpPr>
        <p:spPr>
          <a:xfrm>
            <a:off x="0" y="218972"/>
            <a:ext cx="12192000" cy="19389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Novel quantification of carbon production for a dominant Northwest Atlantic forage fish, Atlantic menhaden (</a:t>
            </a:r>
            <a:r>
              <a:rPr lang="en-US" sz="4000" i="1" dirty="0">
                <a:solidFill>
                  <a:schemeClr val="bg1"/>
                </a:solidFill>
              </a:rPr>
              <a:t>Brevoortia </a:t>
            </a:r>
            <a:r>
              <a:rPr lang="en-US" sz="4000" i="1" dirty="0" err="1">
                <a:solidFill>
                  <a:schemeClr val="bg1"/>
                </a:solidFill>
              </a:rPr>
              <a:t>tyrannus</a:t>
            </a:r>
            <a:r>
              <a:rPr lang="en-US" sz="4000" dirty="0">
                <a:solidFill>
                  <a:schemeClr val="bg1"/>
                </a:solidFill>
              </a:rPr>
              <a:t>; family: </a:t>
            </a:r>
            <a:r>
              <a:rPr lang="en-US" sz="4000" i="1" dirty="0" err="1">
                <a:solidFill>
                  <a:schemeClr val="bg1"/>
                </a:solidFill>
              </a:rPr>
              <a:t>Clupeidae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B80FA8-1088-EF0F-ED8D-8BA03BF41444}"/>
              </a:ext>
            </a:extLst>
          </p:cNvPr>
          <p:cNvGrpSpPr/>
          <p:nvPr/>
        </p:nvGrpSpPr>
        <p:grpSpPr>
          <a:xfrm>
            <a:off x="-219075" y="5203779"/>
            <a:ext cx="12411075" cy="1523462"/>
            <a:chOff x="0" y="5203779"/>
            <a:chExt cx="12192000" cy="15234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7975A1-FA74-C025-FB53-3F8792ABD308}"/>
                </a:ext>
              </a:extLst>
            </p:cNvPr>
            <p:cNvSpPr/>
            <p:nvPr/>
          </p:nvSpPr>
          <p:spPr>
            <a:xfrm>
              <a:off x="0" y="5219136"/>
              <a:ext cx="12192000" cy="150810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DE4A70-9DA8-D006-D820-65BFF06B2ED3}"/>
                </a:ext>
              </a:extLst>
            </p:cNvPr>
            <p:cNvSpPr txBox="1"/>
            <p:nvPr/>
          </p:nvSpPr>
          <p:spPr>
            <a:xfrm>
              <a:off x="3167773" y="5203779"/>
              <a:ext cx="5856454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Lauren Cook (they/them)</a:t>
              </a:r>
              <a:endParaRPr lang="en-US" sz="2400" baseline="30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</a:rPr>
                <a:t>Mohammed Hashim, Adam V. Subhas, Michael Schwarz,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 Stephen Urick, and Grace Saba</a:t>
              </a:r>
              <a:b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Ocean Sciences Meeting</a:t>
              </a:r>
              <a:b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February 23, 2024</a:t>
              </a:r>
              <a:endParaRPr 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red text on a black background&#10;&#10;Description automatically generated">
              <a:extLst>
                <a:ext uri="{FF2B5EF4-FFF2-40B4-BE49-F238E27FC236}">
                  <a16:creationId xmlns:a16="http://schemas.microsoft.com/office/drawing/2014/main" id="{72728E9D-78F8-6F0F-C95F-F955B12D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89" y="5637137"/>
              <a:ext cx="2449984" cy="857495"/>
            </a:xfrm>
            <a:prstGeom prst="rect">
              <a:avLst/>
            </a:prstGeom>
          </p:spPr>
        </p:pic>
        <p:pic>
          <p:nvPicPr>
            <p:cNvPr id="14" name="Picture 13" descr="A purple and white logo&#10;&#10;Description automatically generated">
              <a:extLst>
                <a:ext uri="{FF2B5EF4-FFF2-40B4-BE49-F238E27FC236}">
                  <a16:creationId xmlns:a16="http://schemas.microsoft.com/office/drawing/2014/main" id="{E966D0C9-F406-F374-CD7C-60181E55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200" y="5329224"/>
              <a:ext cx="1438782" cy="684546"/>
            </a:xfrm>
            <a:prstGeom prst="rect">
              <a:avLst/>
            </a:prstGeom>
          </p:spPr>
        </p:pic>
        <p:pic>
          <p:nvPicPr>
            <p:cNvPr id="17" name="Picture 16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5124E259-3324-D176-9B13-D194B082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2" y="5957831"/>
              <a:ext cx="2524265" cy="684546"/>
            </a:xfrm>
            <a:prstGeom prst="rect">
              <a:avLst/>
            </a:prstGeom>
          </p:spPr>
        </p:pic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7F6A1FA-58B1-445E-B925-C339491DE45D}"/>
              </a:ext>
            </a:extLst>
          </p:cNvPr>
          <p:cNvGrpSpPr/>
          <p:nvPr/>
        </p:nvGrpSpPr>
        <p:grpSpPr>
          <a:xfrm>
            <a:off x="234457" y="98258"/>
            <a:ext cx="11750639" cy="6521702"/>
            <a:chOff x="234457" y="98258"/>
            <a:chExt cx="11750639" cy="652170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9358E80-991C-0248-DBFB-63C23697F321}"/>
                </a:ext>
              </a:extLst>
            </p:cNvPr>
            <p:cNvGrpSpPr/>
            <p:nvPr/>
          </p:nvGrpSpPr>
          <p:grpSpPr>
            <a:xfrm>
              <a:off x="1751033" y="139326"/>
              <a:ext cx="9727895" cy="4925333"/>
              <a:chOff x="1040708" y="-64141"/>
              <a:chExt cx="9727895" cy="4925333"/>
            </a:xfrm>
          </p:grpSpPr>
          <p:pic>
            <p:nvPicPr>
              <p:cNvPr id="54" name="Picture 53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611B6914-11C5-A324-B3A5-85A137EB2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2856" y="2997724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55" name="Picture 54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F740F435-E9F3-0B43-69DA-7BDC7D593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5256" y="3150124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56" name="Picture 55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5B5BC8D8-F5A7-20E8-E58F-A460514B4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3806" y="946288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57" name="Picture 56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720267A3-9623-B64A-2D16-BF0FBB4C6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2588" y="2732995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58" name="Picture 57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EF7FD588-A740-5D9C-DEA2-5F13E5C73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708" y="534362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59" name="Picture 58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34E38DC3-813E-E29E-9A8B-C171E6A24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922" y="3386003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0" name="Picture 59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FDF8C973-F211-C31A-4CC3-CA60A34D9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7700" y="2297996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1" name="Picture 60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E84A99D6-56A4-C084-4993-4B9C8C4C5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1322" y="4499291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2" name="Picture 61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F6632C72-D263-5CF3-0495-EF4915F92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588" y="2578098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3" name="Picture 62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E0A2E144-820A-C151-9988-B2335B66F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4456" y="4369324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4" name="Picture 63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087AF830-A914-64D7-88D9-A90E99E37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0802" y="-64141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5" name="Picture 64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4653E14D-A639-E94E-2F97-014F92004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9256" y="4674124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6" name="Picture 65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B174072D-FD3F-417A-293E-9A07B484E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7120" y="3978360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7" name="Picture 66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520E7410-6004-77D7-F002-894618907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108" y="94510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8" name="Picture 67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26F1B23A-9E0A-C9B7-E5AF-579359065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9234" y="3350892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69" name="Picture 68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D47B3F43-978D-5FBC-5983-38009D016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32770" y="4392424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0" name="Picture 69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CECFB09F-B713-C5B2-2EE3-A4E4B07F4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57" y="494351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1" name="Picture 70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B9F385C9-B6DE-1F58-C1CD-F0DF90884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8873" y="648972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2" name="Picture 71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7D463A0D-2D20-2909-557B-CFB5791D9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7561" y="2325005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3" name="Picture 72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80BE53B9-B0F1-DD35-ED5A-E91895603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1745" y="498878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4" name="Picture 73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9E49F489-18F5-BB40-9718-08208C6B6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81535" y="1231395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5" name="Picture 74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CA385647-7E14-1F98-7723-AAA23440A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606" y="194176"/>
                <a:ext cx="187068" cy="187068"/>
              </a:xfrm>
              <a:prstGeom prst="rect">
                <a:avLst/>
              </a:prstGeom>
            </p:spPr>
          </p:pic>
          <p:pic>
            <p:nvPicPr>
              <p:cNvPr id="76" name="Picture 75" descr="A cartoon of a poop&#10;&#10;Description automatically generated">
                <a:extLst>
                  <a:ext uri="{FF2B5EF4-FFF2-40B4-BE49-F238E27FC236}">
                    <a16:creationId xmlns:a16="http://schemas.microsoft.com/office/drawing/2014/main" id="{CF7EFFE0-5146-D65F-50A2-472675892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6297" y="2963056"/>
                <a:ext cx="187068" cy="187068"/>
              </a:xfrm>
              <a:prstGeom prst="rect">
                <a:avLst/>
              </a:prstGeom>
            </p:spPr>
          </p:pic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62993B2-9AF6-D313-8D0F-9670D810A7EA}"/>
                </a:ext>
              </a:extLst>
            </p:cNvPr>
            <p:cNvGrpSpPr/>
            <p:nvPr/>
          </p:nvGrpSpPr>
          <p:grpSpPr>
            <a:xfrm>
              <a:off x="234457" y="98258"/>
              <a:ext cx="11750639" cy="6521702"/>
              <a:chOff x="234457" y="98258"/>
              <a:chExt cx="11750639" cy="6521702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99B72F9-D5D8-DE46-CDC7-88436E158618}"/>
                  </a:ext>
                </a:extLst>
              </p:cNvPr>
              <p:cNvGrpSpPr/>
              <p:nvPr/>
            </p:nvGrpSpPr>
            <p:grpSpPr>
              <a:xfrm>
                <a:off x="985802" y="171272"/>
                <a:ext cx="10999294" cy="4689920"/>
                <a:chOff x="985802" y="171272"/>
                <a:chExt cx="10999294" cy="4689920"/>
              </a:xfrm>
            </p:grpSpPr>
            <p:pic>
              <p:nvPicPr>
                <p:cNvPr id="21" name="Picture 2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2CE813B-2D96-34C7-497E-E315F209D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856" y="29977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38B8BF2-F4C3-5ABE-58BD-39A767168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5" name="Picture 2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B2EEA16-B71E-3754-54F6-89F6E1F76E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98028" y="457514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6" name="Picture 2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0406A7-13FF-2CE9-BFD0-DC0040619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318919A-A7D0-11A4-32B7-70B95528D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0790" y="17127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42FBFD0-BA0D-DF29-5707-C5E05A53E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40633CF-3543-74B0-34FC-819B65280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7324" y="365108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0" name="Picture 2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6BDEEBB-FCC1-1739-486A-60B7FB59E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C29B19E-EF04-08E1-70AA-9380532D4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4588" y="2578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2" name="Picture 3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477BDB0-7885-B25D-EC79-6B8ABDD07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4456" y="43693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3" name="Picture 3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470D3C1-9A84-2879-010C-444F566837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41945" y="156475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4" name="Picture 3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B7E9383-096C-1CDF-F67D-7993AFB44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9256" y="4674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AD8DAFD-2A7C-E2EB-47D7-97CFA49E74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5361" y="32314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55CC50B-5BD7-13BB-F403-8DCDB041A7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720" y="344633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A0087D3-C2C2-AC09-B053-F4F67F671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02" y="382546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8" name="Picture 3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656B0F7-83A4-CB8F-82FC-C97519AD0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60979" y="432503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3C8082D-8167-70DE-1F0F-3BC7FA21C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6456" y="282856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0" name="Picture 3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5BDC4E3-5065-4E97-8201-3804CB360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77646" y="242116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723520A-13AA-F32F-7256-9E65261630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6307" y="3936779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36FD416-B29A-F8C7-5553-AF3F52BA7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9754" y="20974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D5E16B7-3CE5-8831-AB35-06018F413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1363" y="138145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3226947-35D5-EE0E-7FAE-BE783DADB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8111" y="81721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2ECCE8F-9D8F-51C4-72C1-472614978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3784" y="2754442"/>
                  <a:ext cx="187068" cy="187068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7A62131-9F1D-B6DB-8A69-CE5561E80767}"/>
                  </a:ext>
                </a:extLst>
              </p:cNvPr>
              <p:cNvGrpSpPr/>
              <p:nvPr/>
            </p:nvGrpSpPr>
            <p:grpSpPr>
              <a:xfrm>
                <a:off x="2170878" y="812331"/>
                <a:ext cx="9082437" cy="2328534"/>
                <a:chOff x="1265839" y="2357825"/>
                <a:chExt cx="9082437" cy="2328534"/>
              </a:xfrm>
            </p:grpSpPr>
            <p:pic>
              <p:nvPicPr>
                <p:cNvPr id="78" name="Picture 7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F919697-2713-9C5D-932A-D6664F9E42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856" y="29977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79" name="Picture 7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DF29F45-182D-2210-3BCE-959FB73FF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39FE0BA-4662-5E1D-7C3E-581796EE5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13710" y="247199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1" name="Picture 8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C8AC5EB-A8EB-4762-161B-C00076B4D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2" name="Picture 8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F3672E8-C457-20D9-47D2-BF414A012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8045" y="305903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3" name="Picture 8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2F6F508-F6D1-5E45-77E4-817CA3AE7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FDA978A-612B-6BA5-C7FC-62AC768B22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8294" y="3003837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5" name="Picture 8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09AB9AA-C776-F626-C16A-07B8665CD5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6" name="Picture 8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8C0A9C2-0EA4-36EE-AB3D-B884C2E3A0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4588" y="2578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7" name="Picture 8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3943FEC-B4B3-F13A-6DF4-DFAF178F09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4456" y="43693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50A129F-9272-D144-B13B-21263FCF5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7586" y="3641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89" name="Picture 8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8115CA-C45E-FB8F-6070-6F126549B0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5839" y="235782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0" name="Picture 8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A95C53B-8F42-0773-B425-656D5F83C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61208" y="372108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1" name="Picture 9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B5FC4CC-8382-0BBB-86AB-86ED283C8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640" y="33025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6D82F74-05AC-6704-DF57-5A0C11684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8494" y="4178629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3" name="Picture 9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A819E3D-047B-F606-45A2-960D907A5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2770" y="43924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4" name="Picture 9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9F1F7C0-D4AF-ADB0-BB77-9D4F3A2CF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6456" y="282856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5" name="Picture 9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EA8EC5B-A12B-00C5-EF25-966D1E10F5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7323" y="258500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6" name="Picture 9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E792391-24C8-7C45-F85A-F11B8E2F5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1409" y="256552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7" name="Picture 9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9473AF0-CAD1-6D12-D4AF-B925ECBC4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0093" y="3003837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8" name="Picture 9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76885A3-1AC3-2179-8C6A-15B9EDF617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0834" y="328530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99" name="Picture 9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0D2363-D182-B6DF-A08A-7A9DF478A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1995" y="257495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0" name="Picture 9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2269AF3-3C90-D574-C775-2CAF54EDE7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3784" y="2754442"/>
                  <a:ext cx="187068" cy="187068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F65D452-5CEE-55CE-EEAD-484BCE9537D7}"/>
                  </a:ext>
                </a:extLst>
              </p:cNvPr>
              <p:cNvGrpSpPr/>
              <p:nvPr/>
            </p:nvGrpSpPr>
            <p:grpSpPr>
              <a:xfrm>
                <a:off x="3203295" y="323710"/>
                <a:ext cx="6961798" cy="2666483"/>
                <a:chOff x="1912856" y="2565528"/>
                <a:chExt cx="6961798" cy="2666483"/>
              </a:xfrm>
            </p:grpSpPr>
            <p:pic>
              <p:nvPicPr>
                <p:cNvPr id="102" name="Picture 10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84C4874-F40B-56EE-B37F-9BCCCBE9A2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856" y="29977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3" name="Picture 10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87586A1-AD25-2E44-6CA9-B3282715FF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4" name="Picture 10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78E8554-E8F3-AB0C-6431-DD39E87B9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9572" y="455639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5" name="Picture 10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B57167F-EB08-6BDD-D1F1-D5D3E7AEF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6" name="Picture 10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1A650C3C-2171-8C4B-F3D1-0A9DE863E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8045" y="305903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7" name="Picture 10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82E1D44-4614-BFC2-80A2-1A3BBFC23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8" name="Picture 10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8297918-03B2-2E6E-4DE7-528C8D43C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7324" y="365108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09" name="Picture 10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75F90C4-CB19-35CB-994B-B8A2A0D92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D928945-AD3F-B179-DF75-F2DD3A8807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4588" y="2578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1" name="Picture 11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64254FAE-5402-8DE4-BAC0-8646F63FA6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548" y="459068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2" name="Picture 11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7670DC2-6CD9-BB56-CD5E-C62C1795EF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7586" y="3641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3" name="Picture 11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65F58DB-C258-6B5B-A1A0-B393098B0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4638" y="283684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4" name="Picture 11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DA8876A-8CA0-FCBB-E08F-1BB46364FC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2261" y="428398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5" name="Picture 11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A897B3A-8C49-C95C-8952-3E2CF5A02E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640" y="33025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139DAF9-A874-775E-0EF1-79A1EB7F6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8494" y="4178629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7" name="Picture 11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E6E7CEF-070E-6BC7-AEE5-A8C91EB668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2506" y="504494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8" name="Picture 11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E8DF130-B563-6EBE-61B5-ED62044C2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6456" y="282856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19" name="Picture 11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6C4D932-354F-8B80-C029-7FBDCD394E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4512" y="395520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A0E227E-73D0-2D2A-DE9A-65829813C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1409" y="256552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BE80E78-D4B0-528F-8F99-064164AE6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0093" y="3003837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9BF34518-F2F2-41A5-AFEE-6254C4A12B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0834" y="328530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3" name="Picture 12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F182F0A-52EA-0C1E-E402-5043326F4A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1995" y="257495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4" name="Picture 12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14EB924-36AA-16FB-B247-09D7FE408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3784" y="2754442"/>
                  <a:ext cx="187068" cy="187068"/>
                </a:xfrm>
                <a:prstGeom prst="rect">
                  <a:avLst/>
                </a:prstGeom>
              </p:spPr>
            </p:pic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C3F1246-E535-B09A-D8F5-DEFB6863C1BD}"/>
                  </a:ext>
                </a:extLst>
              </p:cNvPr>
              <p:cNvGrpSpPr/>
              <p:nvPr/>
            </p:nvGrpSpPr>
            <p:grpSpPr>
              <a:xfrm>
                <a:off x="425138" y="1940123"/>
                <a:ext cx="11070569" cy="4643906"/>
                <a:chOff x="1411708" y="217286"/>
                <a:chExt cx="11070569" cy="4643906"/>
              </a:xfrm>
            </p:grpSpPr>
            <p:pic>
              <p:nvPicPr>
                <p:cNvPr id="127" name="Picture 12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E48C20A-813D-9CBB-5C6B-807F88A91D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8" name="Picture 12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36E16D7-7310-B6D9-40B7-DF9C5B8C5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9572" y="455639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29" name="Picture 12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FC619E1-BB75-BA10-85BC-77B941D13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0" name="Picture 12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187D3189-A93C-1D45-3811-F403FB5E9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8045" y="305903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1" name="Picture 13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D87331F-1AC7-B9AD-42E3-986058488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6620E1E-828A-9D9B-271A-D1183CA827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7324" y="365108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3" name="Picture 13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DA3DEFB-89A6-45B5-055F-CA17053C19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4" name="Picture 13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ED39EC0-12EC-1E1D-714A-3D2C118220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4588" y="257809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AAF109C-4ADB-350E-1978-E20F0329D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4456" y="43693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6" name="Picture 13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2C4D5D7-1E8E-7EF9-0652-8F04FD649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95209" y="166970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908DEEF-6DE3-AA51-CD04-5F6C1BB5C8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9256" y="4674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196076D-F014-83FC-9119-C805833B0D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5069" y="423119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39" name="Picture 13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2CEDBF9-EA86-29C7-793E-FA203434A3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1708" y="36544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0" name="Picture 13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35CF589-1466-A73F-545F-F80B34727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7744" y="197590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2" name="Picture 14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618D4288-9634-4289-A599-D7C7713D6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6456" y="282856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3" name="Picture 14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8482BD4-3F72-7CAD-B7D9-FE40513E7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4512" y="395520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4" name="Picture 14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99018189-0934-39AC-95B8-09C7DB447D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1409" y="256552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5" name="Picture 14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495F715-3A92-76D8-82B2-13CEA4459A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7093" y="207893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6" name="Picture 14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976BA0E5-D1BD-A40A-3C03-5FB481E259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81929" y="21728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7" name="Picture 14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F080BA4-E225-0BDB-9146-E1CB4D672A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66372" y="47710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48" name="Picture 14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4B6796D-70A5-3338-6EDE-176B6F794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2093" y="592413"/>
                  <a:ext cx="187068" cy="187068"/>
                </a:xfrm>
                <a:prstGeom prst="rect">
                  <a:avLst/>
                </a:prstGeom>
              </p:spPr>
            </p:pic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C28353F4-864D-796A-F81A-73A29A862D01}"/>
                  </a:ext>
                </a:extLst>
              </p:cNvPr>
              <p:cNvGrpSpPr/>
              <p:nvPr/>
            </p:nvGrpSpPr>
            <p:grpSpPr>
              <a:xfrm>
                <a:off x="1338895" y="98258"/>
                <a:ext cx="10469879" cy="6521702"/>
                <a:chOff x="-58012" y="-1660510"/>
                <a:chExt cx="10469879" cy="6521702"/>
              </a:xfrm>
            </p:grpSpPr>
            <p:pic>
              <p:nvPicPr>
                <p:cNvPr id="150" name="Picture 14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2C7A4D8-1A91-0194-C2EA-43BD5BD23D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856" y="29977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1" name="Picture 15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C53074-8B10-64B5-01C5-9369A2A37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2" name="Picture 15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3E22F6A-99ED-2A6E-A7A3-FE3E2CF56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8012" y="369130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0AC08CF-7645-6CB7-2D59-3E849214D0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4" name="Picture 15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E90B963-9CBC-83F9-5B81-887BE1E5D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5199" y="-179429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5" name="Picture 15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114F251-4D18-C3C8-BE27-9DBBF7689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3C83547-4A5C-D261-0E8A-431F68C57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0825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7" name="Picture 15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CABA76A-9654-24C0-2DC3-4589F09D6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8" name="Picture 15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DF60B5C0-31DA-45D2-9BD7-DBBE63EEF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395" y="180732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59" name="Picture 15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EF54DF2-60CC-DF46-34B5-7B7035A53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4456" y="43693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0" name="Picture 15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079CC60-BE7F-41A3-5058-0698F7DD0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7243" y="332603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1" name="Picture 16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391FCD95-6122-FAB0-BB39-594CE873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9256" y="4674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2" name="Picture 16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42D0E0D-16B9-BB87-BFA0-FEE72811B2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9260" y="439887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56CAA73-FC81-FE8E-7A63-9DA9F80CC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24799" y="153123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4" name="Picture 16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D3F47EE-0FF2-8CD2-74C7-E460048704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0011" y="27976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5" name="Picture 16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97B66B76-ECE5-505F-98AA-383CAFF3C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6664" y="323951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6" name="Picture 16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761B26A4-35FF-BED5-4F95-1A44CB511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0693" y="190440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7" name="Picture 16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316E422-AE05-8A8C-CF7B-4FB78836A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2248" y="-127372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8" name="Picture 16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EC15CE7-F05A-F92C-145D-A397495995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8272" y="-16955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69" name="Picture 16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1A26F56-9994-81F9-012D-C8CAFED937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4359" y="-122369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0" name="Picture 16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43EA5F9-749C-09B1-D734-93BDB81BD6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1174" y="-1660510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1" name="Picture 17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563C2DE-A47C-60AC-7340-F79DC3BFC7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7640" y="156510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2" name="Picture 17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E19D137-64AB-2C32-6D8C-E9A62F6F44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4007" y="1287700"/>
                  <a:ext cx="187068" cy="187068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6E21F0D4-E604-4099-6E48-C5A1C550E0FA}"/>
                  </a:ext>
                </a:extLst>
              </p:cNvPr>
              <p:cNvGrpSpPr/>
              <p:nvPr/>
            </p:nvGrpSpPr>
            <p:grpSpPr>
              <a:xfrm>
                <a:off x="234457" y="1293125"/>
                <a:ext cx="11536182" cy="5145117"/>
                <a:chOff x="-822982" y="-2463"/>
                <a:chExt cx="11536182" cy="5145117"/>
              </a:xfrm>
            </p:grpSpPr>
            <p:pic>
              <p:nvPicPr>
                <p:cNvPr id="174" name="Picture 17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BAC7CDD-B470-D226-3675-789A8DBA8D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2856" y="29977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5" name="Picture 17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A8CFE6BC-3972-B671-9988-E662B39800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5256" y="3150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6" name="Picture 17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D2DAE3B8-B9E5-16C8-5D53-438C96F008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8818" y="1746947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7" name="Picture 17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5E8158-595A-3BAE-2A40-AD04D8D35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2588" y="273299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8" name="Picture 17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A60DABC-D036-8C3C-52AD-D605305BD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988" y="154590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79" name="Picture 17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E5A6EC2-4DE5-3A10-28AC-92BBACB60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0922" y="338600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0" name="Picture 17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EFF7DDB1-ED70-648C-B353-4C7E7511D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22982" y="327955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1" name="Picture 18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13520F3B-49E2-55FA-E218-01C84B1E5F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1322" y="449929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2" name="Picture 18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5175A922-7C3C-0D6F-9565-F8098E9E5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9988" y="47310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8BC35A8E-FD40-871C-37E7-098A12326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4456" y="43693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4" name="Picture 18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283FC48-C086-AC0F-7A03-0ABA6C5AF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83872" y="2127237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5" name="Picture 18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CC13724-E5B3-E730-91E7-8134721E0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9256" y="467412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6" name="Picture 18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C5839D3D-2832-5BAD-A3F9-BAD5D4773E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8978" y="2559814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7" name="Picture 186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FA47645B-D1A2-2AB5-241C-995833E851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062" y="22207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8" name="Picture 187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892BCD6-2343-4C38-17F9-94E1DFAE7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70660" y="355892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89" name="Picture 188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D893775F-1BE9-7E1A-007E-898044ED4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88063" y="781062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0" name="Picture 189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E559847-A1BD-B44B-C41A-6CBF800655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048" y="3028708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1" name="Picture 190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D9538335-157C-63C2-B40D-CFB80C88F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4035" y="495558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2" name="Picture 191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B4EB5070-E5DE-60DE-59EF-6184C259A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0134" y="1194166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3" name="Picture 192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6267B8FF-9FC9-56F7-C4FC-DF717C6331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7108" y="1745245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40125B35-C7D5-BB0B-153E-BEE14E2481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1574" y="2457571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5" name="Picture 194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2E1DA0D2-2A35-5425-013C-54A912130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6132" y="-2463"/>
                  <a:ext cx="187068" cy="187068"/>
                </a:xfrm>
                <a:prstGeom prst="rect">
                  <a:avLst/>
                </a:prstGeom>
              </p:spPr>
            </p:pic>
            <p:pic>
              <p:nvPicPr>
                <p:cNvPr id="196" name="Picture 195" descr="A cartoon of a poop&#10;&#10;Description automatically generated">
                  <a:extLst>
                    <a:ext uri="{FF2B5EF4-FFF2-40B4-BE49-F238E27FC236}">
                      <a16:creationId xmlns:a16="http://schemas.microsoft.com/office/drawing/2014/main" id="{0DAAF60B-9990-24A3-6B43-BEA3B2117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0972" y="2498107"/>
                  <a:ext cx="187068" cy="18706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333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1002_152830(1)">
            <a:hlinkClick r:id="" action="ppaction://media"/>
            <a:extLst>
              <a:ext uri="{FF2B5EF4-FFF2-40B4-BE49-F238E27FC236}">
                <a16:creationId xmlns:a16="http://schemas.microsoft.com/office/drawing/2014/main" id="{5571C7B2-887B-2B9D-E4C4-1F59A1BF7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10" y="0"/>
            <a:ext cx="12201109" cy="68631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DF6B4-A6F6-545F-3DDD-2C20FE60F66B}"/>
              </a:ext>
            </a:extLst>
          </p:cNvPr>
          <p:cNvSpPr/>
          <p:nvPr/>
        </p:nvSpPr>
        <p:spPr>
          <a:xfrm>
            <a:off x="-104775" y="5019676"/>
            <a:ext cx="12439650" cy="186910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12EE7-D61C-9E84-0A54-C1CEF4296AE9}"/>
              </a:ext>
            </a:extLst>
          </p:cNvPr>
          <p:cNvSpPr txBox="1"/>
          <p:nvPr/>
        </p:nvSpPr>
        <p:spPr>
          <a:xfrm>
            <a:off x="329938" y="5285778"/>
            <a:ext cx="5231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sz="3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lcook@marine.rutgers.edu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16B90-6463-184C-405F-84BFECE456E8}"/>
              </a:ext>
            </a:extLst>
          </p:cNvPr>
          <p:cNvSpPr txBox="1"/>
          <p:nvPr/>
        </p:nvSpPr>
        <p:spPr>
          <a:xfrm>
            <a:off x="5200650" y="5103674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Special thanks to:</a:t>
            </a:r>
          </a:p>
          <a:p>
            <a:r>
              <a:rPr lang="en-US" dirty="0">
                <a:solidFill>
                  <a:schemeClr val="bg1"/>
                </a:solidFill>
              </a:rPr>
              <a:t>Mike Schwarz, Ethan McAlhaney, Steve Urick at Virginia Tech AREC</a:t>
            </a:r>
          </a:p>
          <a:p>
            <a:r>
              <a:rPr lang="en-US" dirty="0">
                <a:solidFill>
                  <a:schemeClr val="bg1"/>
                </a:solidFill>
              </a:rPr>
              <a:t>Mike </a:t>
            </a:r>
            <a:r>
              <a:rPr lang="en-US" dirty="0" err="1">
                <a:solidFill>
                  <a:schemeClr val="bg1"/>
                </a:solidFill>
              </a:rPr>
              <a:t>Glaubke</a:t>
            </a:r>
            <a:r>
              <a:rPr lang="en-US" dirty="0">
                <a:solidFill>
                  <a:schemeClr val="bg1"/>
                </a:solidFill>
              </a:rPr>
              <a:t>; Captain Todd - Knot </a:t>
            </a:r>
            <a:r>
              <a:rPr lang="en-US" dirty="0" err="1">
                <a:solidFill>
                  <a:schemeClr val="bg1"/>
                </a:solidFill>
              </a:rPr>
              <a:t>Wishin</a:t>
            </a:r>
            <a:r>
              <a:rPr lang="en-US" dirty="0">
                <a:solidFill>
                  <a:schemeClr val="bg1"/>
                </a:solidFill>
              </a:rPr>
              <a:t>’ II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International Women’s Fishing Association; Manasquan River &amp; Tuna Club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Kevin </a:t>
            </a:r>
            <a:r>
              <a:rPr lang="en-US" dirty="0" err="1">
                <a:solidFill>
                  <a:schemeClr val="bg1"/>
                </a:solidFill>
              </a:rPr>
              <a:t>Wark</a:t>
            </a:r>
            <a:r>
              <a:rPr lang="en-US" dirty="0">
                <a:solidFill>
                  <a:schemeClr val="bg1"/>
                </a:solidFill>
              </a:rPr>
              <a:t> - F/V Dana Christine II; Vick Stott; Mike </a:t>
            </a:r>
            <a:r>
              <a:rPr lang="en-US" dirty="0" err="1">
                <a:solidFill>
                  <a:schemeClr val="bg1"/>
                </a:solidFill>
              </a:rPr>
              <a:t>Acquafredda</a:t>
            </a:r>
            <a:r>
              <a:rPr lang="en-US" dirty="0">
                <a:solidFill>
                  <a:schemeClr val="bg1"/>
                </a:solidFill>
              </a:rPr>
              <a:t>; Andrij </a:t>
            </a:r>
            <a:r>
              <a:rPr lang="en-US" dirty="0" err="1">
                <a:solidFill>
                  <a:schemeClr val="bg1"/>
                </a:solidFill>
              </a:rPr>
              <a:t>Horodynsky</a:t>
            </a:r>
            <a:r>
              <a:rPr lang="en-US" dirty="0">
                <a:solidFill>
                  <a:schemeClr val="bg1"/>
                </a:solidFill>
              </a:rPr>
              <a:t>; Ryan Bu</a:t>
            </a:r>
          </a:p>
        </p:txBody>
      </p:sp>
    </p:spTree>
    <p:extLst>
      <p:ext uri="{BB962C8B-B14F-4D97-AF65-F5344CB8AC3E}">
        <p14:creationId xmlns:p14="http://schemas.microsoft.com/office/powerpoint/2010/main" val="276001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syringe&#10;&#10;Description automatically generated">
            <a:extLst>
              <a:ext uri="{FF2B5EF4-FFF2-40B4-BE49-F238E27FC236}">
                <a16:creationId xmlns:a16="http://schemas.microsoft.com/office/drawing/2014/main" id="{560182FF-9982-92E5-017C-E4011F52D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0"/>
          <a:stretch/>
        </p:blipFill>
        <p:spPr>
          <a:xfrm>
            <a:off x="-72373" y="0"/>
            <a:ext cx="5453441" cy="6858000"/>
          </a:xfrm>
        </p:spPr>
      </p:pic>
      <p:pic>
        <p:nvPicPr>
          <p:cNvPr id="7" name="Picture 6" descr="A white cylinder with a lid on top of a black bowl with a group of fish in it&#10;&#10;Description automatically generated with medium confidence">
            <a:extLst>
              <a:ext uri="{FF2B5EF4-FFF2-40B4-BE49-F238E27FC236}">
                <a16:creationId xmlns:a16="http://schemas.microsoft.com/office/drawing/2014/main" id="{42CDAF02-41AB-2730-C0B8-DBEA0F99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68" y="-1"/>
            <a:ext cx="6810932" cy="38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7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CB5AB-5928-3220-5A64-7153F1806F5D}"/>
              </a:ext>
            </a:extLst>
          </p:cNvPr>
          <p:cNvSpPr txBox="1"/>
          <p:nvPr/>
        </p:nvSpPr>
        <p:spPr>
          <a:xfrm>
            <a:off x="160255" y="37704"/>
            <a:ext cx="1151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Bony fishes contribute dynamically to the marine carbon cycle…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9053B-C289-CFDF-2834-85B52F77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" y="594975"/>
            <a:ext cx="4524866" cy="5903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3324F-5A6F-FB91-191B-5CF9FD09A261}"/>
              </a:ext>
            </a:extLst>
          </p:cNvPr>
          <p:cNvSpPr txBox="1"/>
          <p:nvPr/>
        </p:nvSpPr>
        <p:spPr>
          <a:xfrm>
            <a:off x="5715484" y="4917951"/>
            <a:ext cx="6259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…but uncertainty is large!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BDB2D-C484-D700-E8A4-A9432D3B6537}"/>
              </a:ext>
            </a:extLst>
          </p:cNvPr>
          <p:cNvSpPr txBox="1"/>
          <p:nvPr/>
        </p:nvSpPr>
        <p:spPr>
          <a:xfrm>
            <a:off x="5479835" y="2161568"/>
            <a:ext cx="32789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D1414-CBA3-53F6-B029-53956B683785}"/>
              </a:ext>
            </a:extLst>
          </p:cNvPr>
          <p:cNvSpPr txBox="1"/>
          <p:nvPr/>
        </p:nvSpPr>
        <p:spPr>
          <a:xfrm>
            <a:off x="8687602" y="2505778"/>
            <a:ext cx="3397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FF"/>
                </a:solidFill>
              </a:rPr>
              <a:t>±13%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94F1A-4C26-BC39-5480-8C4EF3F7CE23}"/>
              </a:ext>
            </a:extLst>
          </p:cNvPr>
          <p:cNvSpPr txBox="1"/>
          <p:nvPr/>
        </p:nvSpPr>
        <p:spPr>
          <a:xfrm>
            <a:off x="5653998" y="4106915"/>
            <a:ext cx="572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 carbon flux out of the euphotic zone globally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C05B6-8B6C-8955-5A38-26A926756BA3}"/>
              </a:ext>
            </a:extLst>
          </p:cNvPr>
          <p:cNvSpPr txBox="1"/>
          <p:nvPr/>
        </p:nvSpPr>
        <p:spPr>
          <a:xfrm>
            <a:off x="0" y="6513080"/>
            <a:ext cx="4642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Saba et al. (2021)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E4E1C-ADC8-9D5E-605A-6564CD27FBA8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30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91043-6676-AEE1-9394-3A3452A40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88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8A2142-4B52-CE3F-E61F-B8F51D5E42D8}"/>
              </a:ext>
            </a:extLst>
          </p:cNvPr>
          <p:cNvSpPr txBox="1"/>
          <p:nvPr/>
        </p:nvSpPr>
        <p:spPr>
          <a:xfrm>
            <a:off x="10077450" y="5149775"/>
            <a:ext cx="211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Cavan and Hill (2022)</a:t>
            </a:r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B55D9-C86F-1237-B5CA-0D2824B474A3}"/>
              </a:ext>
            </a:extLst>
          </p:cNvPr>
          <p:cNvSpPr txBox="1"/>
          <p:nvPr/>
        </p:nvSpPr>
        <p:spPr>
          <a:xfrm>
            <a:off x="0" y="5488329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Coastal regions are </a:t>
            </a:r>
            <a:r>
              <a:rPr lang="en-US" sz="2800" b="1" u="sng" dirty="0">
                <a:solidFill>
                  <a:schemeClr val="bg1"/>
                </a:solidFill>
              </a:rPr>
              <a:t>underrepresented</a:t>
            </a:r>
            <a:r>
              <a:rPr lang="en-US" sz="2800" dirty="0">
                <a:solidFill>
                  <a:schemeClr val="bg1"/>
                </a:solidFill>
              </a:rPr>
              <a:t> in fish carbon export studies!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Areas of </a:t>
            </a:r>
            <a:r>
              <a:rPr lang="en-US" sz="2800" b="1" dirty="0">
                <a:solidFill>
                  <a:schemeClr val="bg1"/>
                </a:solidFill>
              </a:rPr>
              <a:t>high fishing pressure </a:t>
            </a:r>
            <a:r>
              <a:rPr lang="en-US" sz="2800" dirty="0">
                <a:solidFill>
                  <a:schemeClr val="bg1"/>
                </a:solidFill>
              </a:rPr>
              <a:t>overlap with areas of </a:t>
            </a:r>
            <a:r>
              <a:rPr lang="en-US" sz="2800" b="1" dirty="0">
                <a:solidFill>
                  <a:schemeClr val="bg1"/>
                </a:solidFill>
              </a:rPr>
              <a:t>high carbon export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196F0-8F4A-6274-BD56-178631EB68B1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477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82ABEE-591F-271B-8D72-468AF75E3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15007" r="3449" b="17927"/>
          <a:stretch/>
        </p:blipFill>
        <p:spPr>
          <a:xfrm>
            <a:off x="324970" y="484551"/>
            <a:ext cx="6091037" cy="2587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E7905D-FF77-DF10-757B-A0F669D1347F}"/>
              </a:ext>
            </a:extLst>
          </p:cNvPr>
          <p:cNvSpPr txBox="1"/>
          <p:nvPr/>
        </p:nvSpPr>
        <p:spPr>
          <a:xfrm>
            <a:off x="5830641" y="387565"/>
            <a:ext cx="6131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Quantification of fish carbon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BD6E1A-0882-4524-7EBD-E903B4B05159}"/>
              </a:ext>
            </a:extLst>
          </p:cNvPr>
          <p:cNvGrpSpPr/>
          <p:nvPr/>
        </p:nvGrpSpPr>
        <p:grpSpPr>
          <a:xfrm>
            <a:off x="433650" y="2233220"/>
            <a:ext cx="4284475" cy="3817698"/>
            <a:chOff x="814650" y="2033195"/>
            <a:chExt cx="4284475" cy="381769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C75DF2-F156-0E25-4A32-137E275751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6221" y="2033195"/>
              <a:ext cx="770966" cy="183905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97F409-9C89-1D8F-70DE-5669970D60AA}"/>
                </a:ext>
              </a:extLst>
            </p:cNvPr>
            <p:cNvSpPr txBox="1"/>
            <p:nvPr/>
          </p:nvSpPr>
          <p:spPr>
            <a:xfrm>
              <a:off x="814650" y="3845526"/>
              <a:ext cx="201168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</a:rPr>
                <a:t>C</a:t>
              </a:r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(respiration)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824A2C-339C-C531-8D8A-5BE20FDA92EB}"/>
                </a:ext>
              </a:extLst>
            </p:cNvPr>
            <p:cNvSpPr txBox="1"/>
            <p:nvPr/>
          </p:nvSpPr>
          <p:spPr>
            <a:xfrm>
              <a:off x="814650" y="4835230"/>
              <a:ext cx="42844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Easily derived from metabolic rate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Important to consider when fish are </a:t>
              </a:r>
              <a:r>
                <a:rPr lang="en-US" sz="2000" b="1" u="sng" dirty="0">
                  <a:solidFill>
                    <a:schemeClr val="bg1"/>
                  </a:solidFill>
                </a:rPr>
                <a:t>vertically migrating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5B0E41-BFB0-D8CF-A51B-F97AE31C59F5}"/>
              </a:ext>
            </a:extLst>
          </p:cNvPr>
          <p:cNvGrpSpPr/>
          <p:nvPr/>
        </p:nvGrpSpPr>
        <p:grpSpPr>
          <a:xfrm>
            <a:off x="4610549" y="2464510"/>
            <a:ext cx="6970385" cy="4322201"/>
            <a:chOff x="4991549" y="2264485"/>
            <a:chExt cx="6970385" cy="432220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96C736-153E-39D2-5046-905EA3797197}"/>
                </a:ext>
              </a:extLst>
            </p:cNvPr>
            <p:cNvCxnSpPr>
              <a:cxnSpLocks/>
            </p:cNvCxnSpPr>
            <p:nvPr/>
          </p:nvCxnSpPr>
          <p:spPr>
            <a:xfrm>
              <a:off x="4991549" y="2264485"/>
              <a:ext cx="919778" cy="84498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C22AC7-0E48-38C0-A0E7-91B8FADDC790}"/>
                </a:ext>
              </a:extLst>
            </p:cNvPr>
            <p:cNvSpPr txBox="1"/>
            <p:nvPr/>
          </p:nvSpPr>
          <p:spPr>
            <a:xfrm>
              <a:off x="5693484" y="3198796"/>
              <a:ext cx="2918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PO</a:t>
              </a:r>
              <a:r>
                <a:rPr lang="en-US" sz="3200" b="1" dirty="0">
                  <a:solidFill>
                    <a:schemeClr val="accent6"/>
                  </a:solidFill>
                </a:rPr>
                <a:t>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(fecal pellets)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F8B9F5-DA81-D435-43E3-FACD19EA33F5}"/>
                </a:ext>
              </a:extLst>
            </p:cNvPr>
            <p:cNvSpPr txBox="1"/>
            <p:nvPr/>
          </p:nvSpPr>
          <p:spPr>
            <a:xfrm>
              <a:off x="5693484" y="4738078"/>
              <a:ext cx="232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PI</a:t>
              </a:r>
              <a:r>
                <a:rPr lang="en-US" sz="3200" b="1" dirty="0">
                  <a:solidFill>
                    <a:schemeClr val="accent6"/>
                  </a:solidFill>
                </a:rPr>
                <a:t>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(CaCO</a:t>
              </a:r>
              <a:r>
                <a:rPr lang="en-US" sz="1200" b="1" dirty="0">
                  <a:solidFill>
                    <a:schemeClr val="bg1"/>
                  </a:solidFill>
                </a:rPr>
                <a:t>3</a:t>
              </a:r>
              <a:r>
                <a:rPr lang="en-US" sz="2000" b="1" dirty="0">
                  <a:solidFill>
                    <a:schemeClr val="bg1"/>
                  </a:solidFill>
                </a:rPr>
                <a:t>)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0155A9-F9FB-37B4-7BDA-81D1F4A9AE4C}"/>
                </a:ext>
              </a:extLst>
            </p:cNvPr>
            <p:cNvSpPr txBox="1"/>
            <p:nvPr/>
          </p:nvSpPr>
          <p:spPr>
            <a:xfrm>
              <a:off x="5693484" y="3664300"/>
              <a:ext cx="59973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Tightly packaged, large pellets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Food source for benthic ecosystems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Rapid sinking = </a:t>
              </a:r>
              <a:r>
                <a:rPr lang="en-US" sz="2000" b="1" u="sng" dirty="0">
                  <a:solidFill>
                    <a:schemeClr val="bg1"/>
                  </a:solidFill>
                </a:rPr>
                <a:t>high carbon export potential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4516A6-C8AA-5042-07EE-C133011C3C4B}"/>
                </a:ext>
              </a:extLst>
            </p:cNvPr>
            <p:cNvSpPr txBox="1"/>
            <p:nvPr/>
          </p:nvSpPr>
          <p:spPr>
            <a:xfrm>
              <a:off x="5693484" y="5263247"/>
              <a:ext cx="62684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Formed as osmoregulatory byproduct; unique to fish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Packaged in fecal material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Contributor to </a:t>
              </a:r>
              <a:r>
                <a:rPr lang="en-US" sz="2000" b="1" u="sng" dirty="0">
                  <a:solidFill>
                    <a:schemeClr val="bg1"/>
                  </a:solidFill>
                </a:rPr>
                <a:t>ocean buffering capacity</a:t>
              </a:r>
              <a:r>
                <a:rPr lang="en-US" sz="2000" dirty="0">
                  <a:solidFill>
                    <a:schemeClr val="bg1"/>
                  </a:solidFill>
                </a:rPr>
                <a:t> against ocean acidification?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1E1B6-428E-A3D5-E992-A8B254EF88D7}"/>
              </a:ext>
            </a:extLst>
          </p:cNvPr>
          <p:cNvGrpSpPr/>
          <p:nvPr/>
        </p:nvGrpSpPr>
        <p:grpSpPr>
          <a:xfrm>
            <a:off x="4610549" y="1210003"/>
            <a:ext cx="6904444" cy="1600438"/>
            <a:chOff x="4991549" y="1009978"/>
            <a:chExt cx="6904444" cy="160043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46C64F6-9EBD-233A-A5EA-BD7B240AA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549" y="1495313"/>
              <a:ext cx="2337097" cy="769172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E8950B-14E1-4C18-2189-4F3BEB35DB10}"/>
                </a:ext>
              </a:extLst>
            </p:cNvPr>
            <p:cNvSpPr txBox="1"/>
            <p:nvPr/>
          </p:nvSpPr>
          <p:spPr>
            <a:xfrm>
              <a:off x="7328646" y="1009978"/>
              <a:ext cx="3815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DO</a:t>
              </a:r>
              <a:r>
                <a:rPr lang="en-US" sz="3200" b="1" dirty="0">
                  <a:solidFill>
                    <a:schemeClr val="accent6"/>
                  </a:solidFill>
                </a:rPr>
                <a:t>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(gill excretion + urine)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F7FED7-0B08-0DE0-08E0-5BF1C1055ED4}"/>
                </a:ext>
              </a:extLst>
            </p:cNvPr>
            <p:cNvSpPr txBox="1"/>
            <p:nvPr/>
          </p:nvSpPr>
          <p:spPr>
            <a:xfrm>
              <a:off x="7152491" y="1594753"/>
              <a:ext cx="47435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Dissolved, labile carbon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b="1" u="sng" dirty="0">
                  <a:solidFill>
                    <a:schemeClr val="bg1"/>
                  </a:solidFill>
                </a:rPr>
                <a:t>Readily available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for primary producers or microbial loop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D14C1FC-F351-9274-AC20-A5F716543EDF}"/>
              </a:ext>
            </a:extLst>
          </p:cNvPr>
          <p:cNvSpPr/>
          <p:nvPr/>
        </p:nvSpPr>
        <p:spPr>
          <a:xfrm>
            <a:off x="5070438" y="3399699"/>
            <a:ext cx="5257800" cy="150524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205E4-E58E-394A-9D12-2F353DA83A1A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0DDB62-612E-C4C3-D990-6AB8C9C6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83" y="946486"/>
            <a:ext cx="5050112" cy="5293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3D68-AF09-2D6A-4E21-FD6D8890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4" y="156472"/>
            <a:ext cx="11394832" cy="545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Using Atlantic menhaden </a:t>
            </a:r>
            <a:r>
              <a:rPr lang="en-US" sz="3200" i="1" dirty="0">
                <a:solidFill>
                  <a:schemeClr val="bg1"/>
                </a:solidFill>
              </a:rPr>
              <a:t>(Brevoortia </a:t>
            </a:r>
            <a:r>
              <a:rPr lang="en-US" sz="3200" i="1" dirty="0" err="1">
                <a:solidFill>
                  <a:schemeClr val="bg1"/>
                </a:solidFill>
              </a:rPr>
              <a:t>tyrannus</a:t>
            </a:r>
            <a:r>
              <a:rPr lang="en-US" sz="3200" i="1" dirty="0">
                <a:solidFill>
                  <a:schemeClr val="bg1"/>
                </a:solidFill>
              </a:rPr>
              <a:t>) </a:t>
            </a:r>
            <a:r>
              <a:rPr lang="en-US" sz="3200" dirty="0">
                <a:solidFill>
                  <a:schemeClr val="bg1"/>
                </a:solidFill>
              </a:rPr>
              <a:t>as a model species</a:t>
            </a:r>
          </a:p>
        </p:txBody>
      </p:sp>
      <p:pic>
        <p:nvPicPr>
          <p:cNvPr id="27" name="Picture 26" descr="A picture containing fish&#10;&#10;Description automatically generated">
            <a:extLst>
              <a:ext uri="{FF2B5EF4-FFF2-40B4-BE49-F238E27FC236}">
                <a16:creationId xmlns:a16="http://schemas.microsoft.com/office/drawing/2014/main" id="{F4F654CD-4D3C-EB1C-04C1-EA0D96FD1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73" b="26800"/>
          <a:stretch/>
        </p:blipFill>
        <p:spPr>
          <a:xfrm>
            <a:off x="190500" y="819149"/>
            <a:ext cx="2848264" cy="2819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969E5-157C-483D-B081-1092844ECDEC}"/>
              </a:ext>
            </a:extLst>
          </p:cNvPr>
          <p:cNvSpPr txBox="1"/>
          <p:nvPr/>
        </p:nvSpPr>
        <p:spPr>
          <a:xfrm>
            <a:off x="190500" y="6377595"/>
            <a:ext cx="9383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Cross-latitudinal seasonal migrations – exposure to many oceanographic regimes!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2A1ED-B434-01B6-3A53-54DC162995BE}"/>
              </a:ext>
            </a:extLst>
          </p:cNvPr>
          <p:cNvSpPr txBox="1"/>
          <p:nvPr/>
        </p:nvSpPr>
        <p:spPr>
          <a:xfrm>
            <a:off x="8239125" y="1139119"/>
            <a:ext cx="37623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High biomass (4.5 MMT) (ASMFC 2024)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Dynamic seasonal behavior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Representative coastal fish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(Relatively) easy to keep in the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D08D7-33C8-7E56-5243-6FE70FC10862}"/>
              </a:ext>
            </a:extLst>
          </p:cNvPr>
          <p:cNvSpPr txBox="1"/>
          <p:nvPr/>
        </p:nvSpPr>
        <p:spPr>
          <a:xfrm>
            <a:off x="6096000" y="946486"/>
            <a:ext cx="1942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ASMFC (1981)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3F8B8-2FD7-4C2C-5798-887C9257F554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8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container with pipes&#10;&#10;Description automatically generated">
            <a:extLst>
              <a:ext uri="{FF2B5EF4-FFF2-40B4-BE49-F238E27FC236}">
                <a16:creationId xmlns:a16="http://schemas.microsoft.com/office/drawing/2014/main" id="{FB03BA8E-B056-2DCC-241F-99C4F1E5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8" y="976511"/>
            <a:ext cx="3956868" cy="55232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5EFA62-B1B5-87C2-F35D-E53B46D76472}"/>
              </a:ext>
            </a:extLst>
          </p:cNvPr>
          <p:cNvSpPr txBox="1"/>
          <p:nvPr/>
        </p:nvSpPr>
        <p:spPr>
          <a:xfrm>
            <a:off x="453208" y="2044005"/>
            <a:ext cx="135654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Fish holding tank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AD327-E7B0-55E4-AE49-A6E150E3E77B}"/>
              </a:ext>
            </a:extLst>
          </p:cNvPr>
          <p:cNvSpPr txBox="1"/>
          <p:nvPr/>
        </p:nvSpPr>
        <p:spPr>
          <a:xfrm>
            <a:off x="2609850" y="4454759"/>
            <a:ext cx="308256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Radial flow settler:</a:t>
            </a:r>
            <a:r>
              <a:rPr lang="en-US" sz="2800" dirty="0"/>
              <a:t> separates and settles fecal pellets without disturbing fish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F88003-5791-B652-5057-49E03D75D948}"/>
              </a:ext>
            </a:extLst>
          </p:cNvPr>
          <p:cNvCxnSpPr>
            <a:cxnSpLocks/>
          </p:cNvCxnSpPr>
          <p:nvPr/>
        </p:nvCxnSpPr>
        <p:spPr>
          <a:xfrm flipH="1" flipV="1">
            <a:off x="3009900" y="3852584"/>
            <a:ext cx="409575" cy="652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D976B2A-2513-9B48-591E-2A6F5DEAD9F0}"/>
              </a:ext>
            </a:extLst>
          </p:cNvPr>
          <p:cNvSpPr txBox="1"/>
          <p:nvPr/>
        </p:nvSpPr>
        <p:spPr>
          <a:xfrm>
            <a:off x="4667250" y="956985"/>
            <a:ext cx="707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Experimental temperature: 25°C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7A9F8D-3B35-71EB-29E0-A6AFD492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472"/>
            <a:ext cx="12192000" cy="770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Fish POC collection 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0CDB3-7B0F-1CF7-CCE2-278B907D0470}"/>
              </a:ext>
            </a:extLst>
          </p:cNvPr>
          <p:cNvSpPr txBox="1"/>
          <p:nvPr/>
        </p:nvSpPr>
        <p:spPr>
          <a:xfrm>
            <a:off x="4667250" y="2969112"/>
            <a:ext cx="75247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Collected opportunistic “wild-type” fecal material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D906A-7AE9-4A0B-77D8-C5D30A00EFF0}"/>
              </a:ext>
            </a:extLst>
          </p:cNvPr>
          <p:cNvSpPr txBox="1"/>
          <p:nvPr/>
        </p:nvSpPr>
        <p:spPr>
          <a:xfrm>
            <a:off x="4667250" y="1457747"/>
            <a:ext cx="7524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Collected fecal material at 6h, 12h, and 24h post-feeding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Diet: Frozen </a:t>
            </a:r>
            <a:r>
              <a:rPr lang="en-US" sz="3200" i="1" dirty="0">
                <a:solidFill>
                  <a:schemeClr val="bg1"/>
                </a:solidFill>
              </a:rPr>
              <a:t>Cyclops </a:t>
            </a:r>
            <a:r>
              <a:rPr lang="en-US" sz="3200" dirty="0">
                <a:solidFill>
                  <a:schemeClr val="bg1"/>
                </a:solidFill>
              </a:rPr>
              <a:t>spp. copepods</a:t>
            </a:r>
          </a:p>
        </p:txBody>
      </p:sp>
      <p:pic>
        <p:nvPicPr>
          <p:cNvPr id="17" name="Picture 16" descr="A picture containing person, indoor, cooking&#10;&#10;Description automatically generated">
            <a:extLst>
              <a:ext uri="{FF2B5EF4-FFF2-40B4-BE49-F238E27FC236}">
                <a16:creationId xmlns:a16="http://schemas.microsoft.com/office/drawing/2014/main" id="{817B142C-F1BD-1296-1E8D-F74C12D4C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7" r="23832"/>
          <a:stretch/>
        </p:blipFill>
        <p:spPr>
          <a:xfrm>
            <a:off x="7451388" y="3713034"/>
            <a:ext cx="2226012" cy="29884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733D1E-9643-FF10-4C60-B04EC4730F02}"/>
              </a:ext>
            </a:extLst>
          </p:cNvPr>
          <p:cNvSpPr txBox="1"/>
          <p:nvPr/>
        </p:nvSpPr>
        <p:spPr>
          <a:xfrm>
            <a:off x="9839977" y="4178954"/>
            <a:ext cx="1905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Measured sinking rates of pellets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2DDF0-8623-B310-C831-F391D8A6FF4F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80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/>
      <p:bldP spid="11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g&#10;&#10;Description automatically generated">
            <a:extLst>
              <a:ext uri="{FF2B5EF4-FFF2-40B4-BE49-F238E27FC236}">
                <a16:creationId xmlns:a16="http://schemas.microsoft.com/office/drawing/2014/main" id="{0BC3DCA3-0479-A34B-0517-426367EEA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" y="863147"/>
            <a:ext cx="3764535" cy="5018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DA728-461C-9B5C-CDC9-947014C4C8F7}"/>
              </a:ext>
            </a:extLst>
          </p:cNvPr>
          <p:cNvSpPr txBox="1"/>
          <p:nvPr/>
        </p:nvSpPr>
        <p:spPr>
          <a:xfrm>
            <a:off x="285107" y="5881272"/>
            <a:ext cx="435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Diet: Frozen copepods (</a:t>
            </a:r>
            <a:r>
              <a:rPr lang="en-US" sz="2400" i="1" dirty="0">
                <a:solidFill>
                  <a:schemeClr val="bg1"/>
                </a:solidFill>
              </a:rPr>
              <a:t>Cyclops </a:t>
            </a:r>
            <a:r>
              <a:rPr lang="en-US" sz="2400" dirty="0">
                <a:solidFill>
                  <a:schemeClr val="bg1"/>
                </a:solidFill>
              </a:rPr>
              <a:t>spp. 500-800 um)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001C8-FD2F-A74F-BEC7-5B7AC530DDF4}"/>
              </a:ext>
            </a:extLst>
          </p:cNvPr>
          <p:cNvSpPr txBox="1"/>
          <p:nvPr/>
        </p:nvSpPr>
        <p:spPr>
          <a:xfrm>
            <a:off x="207390" y="216816"/>
            <a:ext cx="1150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Biomass-specific POC production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E9F6B-0AD2-43FC-6A71-DD067DA47B07}"/>
              </a:ext>
            </a:extLst>
          </p:cNvPr>
          <p:cNvSpPr txBox="1"/>
          <p:nvPr/>
        </p:nvSpPr>
        <p:spPr>
          <a:xfrm>
            <a:off x="4638675" y="1506397"/>
            <a:ext cx="629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92D050"/>
                </a:solidFill>
              </a:rPr>
              <a:t>1.405 </a:t>
            </a:r>
            <a:r>
              <a:rPr lang="el-GR" sz="4400" dirty="0">
                <a:solidFill>
                  <a:srgbClr val="92D050"/>
                </a:solidFill>
              </a:rPr>
              <a:t>μ</a:t>
            </a:r>
            <a:r>
              <a:rPr lang="en-US" sz="4400" dirty="0">
                <a:solidFill>
                  <a:srgbClr val="92D050"/>
                </a:solidFill>
              </a:rPr>
              <a:t>g POC g</a:t>
            </a:r>
            <a:r>
              <a:rPr lang="en-US" sz="4400" baseline="30000" dirty="0">
                <a:solidFill>
                  <a:srgbClr val="92D050"/>
                </a:solidFill>
              </a:rPr>
              <a:t>-1</a:t>
            </a:r>
            <a:r>
              <a:rPr lang="en-US" sz="4400" dirty="0">
                <a:solidFill>
                  <a:srgbClr val="92D050"/>
                </a:solidFill>
              </a:rPr>
              <a:t> h</a:t>
            </a:r>
            <a:r>
              <a:rPr lang="en-US" sz="4400" baseline="30000" dirty="0">
                <a:solidFill>
                  <a:srgbClr val="92D050"/>
                </a:solidFill>
              </a:rPr>
              <a:t>-1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13326-5674-7295-0879-54E7FDE8723B}"/>
              </a:ext>
            </a:extLst>
          </p:cNvPr>
          <p:cNvSpPr txBox="1"/>
          <p:nvPr/>
        </p:nvSpPr>
        <p:spPr>
          <a:xfrm>
            <a:off x="4638675" y="2334313"/>
            <a:ext cx="641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Average tank biomass 1293.5 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54288-71B1-CE2D-B2E8-F12A3C799423}"/>
              </a:ext>
            </a:extLst>
          </p:cNvPr>
          <p:cNvSpPr txBox="1"/>
          <p:nvPr/>
        </p:nvSpPr>
        <p:spPr>
          <a:xfrm>
            <a:off x="4656209" y="3431259"/>
            <a:ext cx="72682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This is likely an underestimate (12h, 24h collection points not yet processed)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Estimate from a single food ration and diet (body model will tell more!)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BA4B4-0488-5F13-0B2D-5E99BCFBBB80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7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BDCE40-1CE8-0E7E-99D4-B0C44FED73E6}"/>
              </a:ext>
            </a:extLst>
          </p:cNvPr>
          <p:cNvGrpSpPr/>
          <p:nvPr/>
        </p:nvGrpSpPr>
        <p:grpSpPr>
          <a:xfrm>
            <a:off x="9192329" y="211657"/>
            <a:ext cx="2906992" cy="1883592"/>
            <a:chOff x="9192329" y="211657"/>
            <a:chExt cx="2906992" cy="1883592"/>
          </a:xfrm>
        </p:grpSpPr>
        <p:sp>
          <p:nvSpPr>
            <p:cNvPr id="12" name="Explosion: 14 Points 11">
              <a:extLst>
                <a:ext uri="{FF2B5EF4-FFF2-40B4-BE49-F238E27FC236}">
                  <a16:creationId xmlns:a16="http://schemas.microsoft.com/office/drawing/2014/main" id="{3D191AE0-8FBD-6688-3C2C-26403FDCD7E6}"/>
                </a:ext>
              </a:extLst>
            </p:cNvPr>
            <p:cNvSpPr/>
            <p:nvPr/>
          </p:nvSpPr>
          <p:spPr>
            <a:xfrm rot="2176376">
              <a:off x="9192329" y="211657"/>
              <a:ext cx="2906992" cy="1883592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20060D-0353-25DC-38A3-B31B55BEF5B3}"/>
                </a:ext>
              </a:extLst>
            </p:cNvPr>
            <p:cNvSpPr txBox="1"/>
            <p:nvPr/>
          </p:nvSpPr>
          <p:spPr>
            <a:xfrm rot="1432140">
              <a:off x="9588848" y="880241"/>
              <a:ext cx="1948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First ever!!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5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white plate&#10;&#10;Description automatically generated">
            <a:extLst>
              <a:ext uri="{FF2B5EF4-FFF2-40B4-BE49-F238E27FC236}">
                <a16:creationId xmlns:a16="http://schemas.microsoft.com/office/drawing/2014/main" id="{2DAEBEB9-4C55-2A63-FB07-79141FD66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t="16389" r="13870" b="37361"/>
          <a:stretch/>
        </p:blipFill>
        <p:spPr>
          <a:xfrm>
            <a:off x="2915012" y="0"/>
            <a:ext cx="3324226" cy="3171825"/>
          </a:xfrm>
          <a:prstGeom prst="rect">
            <a:avLst/>
          </a:prstGeom>
        </p:spPr>
      </p:pic>
      <p:pic>
        <p:nvPicPr>
          <p:cNvPr id="15" name="Picture 14" descr="A white cup with brown substance inside&#10;&#10;Description automatically generated">
            <a:extLst>
              <a:ext uri="{FF2B5EF4-FFF2-40B4-BE49-F238E27FC236}">
                <a16:creationId xmlns:a16="http://schemas.microsoft.com/office/drawing/2014/main" id="{40C08B2D-9ACF-E5B7-41F0-D4EDBF88B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r="15172" b="34310"/>
          <a:stretch/>
        </p:blipFill>
        <p:spPr>
          <a:xfrm>
            <a:off x="-1" y="0"/>
            <a:ext cx="2915013" cy="2925396"/>
          </a:xfrm>
          <a:prstGeom prst="rect">
            <a:avLst/>
          </a:prstGeom>
        </p:spPr>
      </p:pic>
      <p:pic>
        <p:nvPicPr>
          <p:cNvPr id="11" name="Picture 10" descr="A close-up of a microscope&#10;&#10;Description automatically generated">
            <a:extLst>
              <a:ext uri="{FF2B5EF4-FFF2-40B4-BE49-F238E27FC236}">
                <a16:creationId xmlns:a16="http://schemas.microsoft.com/office/drawing/2014/main" id="{192945D0-1F3D-AB78-F242-ED606D264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b="46731"/>
          <a:stretch/>
        </p:blipFill>
        <p:spPr>
          <a:xfrm rot="10800000">
            <a:off x="9651690" y="-2"/>
            <a:ext cx="2471144" cy="2925395"/>
          </a:xfrm>
          <a:prstGeom prst="rect">
            <a:avLst/>
          </a:prstGeom>
        </p:spPr>
      </p:pic>
      <p:pic>
        <p:nvPicPr>
          <p:cNvPr id="13" name="Picture 12" descr="A toilet bowl with brown grains&#10;&#10;Description automatically generated">
            <a:extLst>
              <a:ext uri="{FF2B5EF4-FFF2-40B4-BE49-F238E27FC236}">
                <a16:creationId xmlns:a16="http://schemas.microsoft.com/office/drawing/2014/main" id="{EB8077FA-A88B-32B9-0BE9-DC6DD8FD1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38611"/>
          <a:stretch/>
        </p:blipFill>
        <p:spPr>
          <a:xfrm>
            <a:off x="6239238" y="-1"/>
            <a:ext cx="3448398" cy="284985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7189C5-1276-B9A2-53CC-98165FABE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215270"/>
              </p:ext>
            </p:extLst>
          </p:nvPr>
        </p:nvGraphicFramePr>
        <p:xfrm>
          <a:off x="0" y="2849854"/>
          <a:ext cx="12192000" cy="4045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43482">
                  <a:extLst>
                    <a:ext uri="{9D8B030D-6E8A-4147-A177-3AD203B41FA5}">
                      <a16:colId xmlns:a16="http://schemas.microsoft.com/office/drawing/2014/main" val="2475078090"/>
                    </a:ext>
                  </a:extLst>
                </a:gridCol>
                <a:gridCol w="4282454">
                  <a:extLst>
                    <a:ext uri="{9D8B030D-6E8A-4147-A177-3AD203B41FA5}">
                      <a16:colId xmlns:a16="http://schemas.microsoft.com/office/drawing/2014/main" val="4001572049"/>
                    </a:ext>
                  </a:extLst>
                </a:gridCol>
                <a:gridCol w="4966064">
                  <a:extLst>
                    <a:ext uri="{9D8B030D-6E8A-4147-A177-3AD203B41FA5}">
                      <a16:colId xmlns:a16="http://schemas.microsoft.com/office/drawing/2014/main" val="2956908797"/>
                    </a:ext>
                  </a:extLst>
                </a:gridCol>
              </a:tblGrid>
              <a:tr h="8851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Copepod diet </a:t>
                      </a:r>
                      <a:r>
                        <a:rPr lang="en-US" sz="2400" b="0" dirty="0"/>
                        <a:t>(avg ± </a:t>
                      </a:r>
                      <a:r>
                        <a:rPr lang="en-US" sz="2400" b="0" dirty="0" err="1"/>
                        <a:t>st.</a:t>
                      </a:r>
                      <a:r>
                        <a:rPr lang="en-US" sz="2400" b="0" dirty="0"/>
                        <a:t> dev)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“Wild” diet </a:t>
                      </a:r>
                      <a:r>
                        <a:rPr lang="en-US" sz="2400" b="0" dirty="0"/>
                        <a:t>(avg ± </a:t>
                      </a:r>
                      <a:r>
                        <a:rPr lang="en-US" sz="2400" b="0" dirty="0" err="1"/>
                        <a:t>st.</a:t>
                      </a:r>
                      <a:r>
                        <a:rPr lang="en-US" sz="2400" b="0" dirty="0"/>
                        <a:t> dev)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49738"/>
                  </a:ext>
                </a:extLst>
              </a:tr>
              <a:tr h="1016266">
                <a:tc>
                  <a:txBody>
                    <a:bodyPr/>
                    <a:lstStyle/>
                    <a:p>
                      <a:r>
                        <a:rPr lang="en-US" sz="2400" b="1" dirty="0"/>
                        <a:t>Pellet volume </a:t>
                      </a:r>
                    </a:p>
                    <a:p>
                      <a:r>
                        <a:rPr lang="en-US" sz="2400" b="0" dirty="0"/>
                        <a:t>(mm</a:t>
                      </a:r>
                      <a:r>
                        <a:rPr lang="en-US" sz="2400" b="0" baseline="30000" dirty="0"/>
                        <a:t>3</a:t>
                      </a:r>
                      <a:r>
                        <a:rPr lang="en-US" sz="24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3.21 (± 1.43)</a:t>
                      </a:r>
                      <a:br>
                        <a:rPr lang="en-US" sz="2400" dirty="0"/>
                      </a:br>
                      <a:r>
                        <a:rPr lang="en-US" sz="2000" i="0" dirty="0"/>
                        <a:t>32 pellets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22.3 (± 11.3)</a:t>
                      </a:r>
                      <a:br>
                        <a:rPr lang="en-US" sz="2400" dirty="0"/>
                      </a:br>
                      <a:r>
                        <a:rPr lang="en-US" sz="2000" i="0" dirty="0"/>
                        <a:t>11 pellets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37277"/>
                  </a:ext>
                </a:extLst>
              </a:tr>
              <a:tr h="1016266">
                <a:tc>
                  <a:txBody>
                    <a:bodyPr/>
                    <a:lstStyle/>
                    <a:p>
                      <a:r>
                        <a:rPr lang="en-US" sz="2400" b="1" dirty="0"/>
                        <a:t>POC content </a:t>
                      </a:r>
                    </a:p>
                    <a:p>
                      <a:r>
                        <a:rPr lang="en-US" sz="2400" b="0" dirty="0"/>
                        <a:t>(</a:t>
                      </a:r>
                      <a:r>
                        <a:rPr lang="el-GR" sz="2400" b="0" dirty="0"/>
                        <a:t>μ</a:t>
                      </a:r>
                      <a:r>
                        <a:rPr lang="en-US" sz="2400" b="0" dirty="0"/>
                        <a:t>g C mg pellet</a:t>
                      </a:r>
                      <a:r>
                        <a:rPr lang="en-US" sz="2400" b="0" baseline="30000" dirty="0"/>
                        <a:t>-1</a:t>
                      </a:r>
                      <a:r>
                        <a:rPr lang="en-US" sz="24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16.8 (± 2.61)</a:t>
                      </a:r>
                    </a:p>
                    <a:p>
                      <a:r>
                        <a:rPr lang="en-US" sz="2000" i="0" dirty="0"/>
                        <a:t>96 pellets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26.2 (± </a:t>
                      </a:r>
                      <a:r>
                        <a:rPr lang="en-US" sz="2400" i="0" dirty="0"/>
                        <a:t>n/a)</a:t>
                      </a:r>
                      <a:br>
                        <a:rPr lang="en-US" sz="2400" dirty="0"/>
                      </a:br>
                      <a:r>
                        <a:rPr lang="en-US" sz="2000" i="0" dirty="0"/>
                        <a:t>154 pellets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094193"/>
                  </a:ext>
                </a:extLst>
              </a:tr>
              <a:tr h="1090456">
                <a:tc>
                  <a:txBody>
                    <a:bodyPr/>
                    <a:lstStyle/>
                    <a:p>
                      <a:r>
                        <a:rPr lang="en-US" sz="2400" b="1" dirty="0"/>
                        <a:t>Sinking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517 (± 194</a:t>
                      </a:r>
                      <a:r>
                        <a:rPr lang="en-US" sz="2400" b="0" dirty="0"/>
                        <a:t> m d</a:t>
                      </a:r>
                      <a:r>
                        <a:rPr lang="en-US" sz="2400" b="0" baseline="30000" dirty="0"/>
                        <a:t>-1</a:t>
                      </a:r>
                      <a:r>
                        <a:rPr lang="en-US" sz="2400" b="0" dirty="0"/>
                        <a:t>)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/>
                        <a:t>196 (± 136 m d</a:t>
                      </a:r>
                      <a:r>
                        <a:rPr lang="en-US" sz="2400" b="0" baseline="30000" dirty="0"/>
                        <a:t>-1</a:t>
                      </a:r>
                      <a:r>
                        <a:rPr lang="en-US" sz="2400" dirty="0"/>
                        <a:t> mm</a:t>
                      </a:r>
                      <a:r>
                        <a:rPr lang="en-US" sz="2400" b="0" baseline="30000" dirty="0"/>
                        <a:t>-3</a:t>
                      </a:r>
                      <a:r>
                        <a:rPr lang="en-US" sz="2400" dirty="0"/>
                        <a:t>)</a:t>
                      </a:r>
                      <a:br>
                        <a:rPr lang="en-US" sz="2400" dirty="0"/>
                      </a:br>
                      <a:r>
                        <a:rPr lang="en-US" sz="2000" i="0" dirty="0"/>
                        <a:t>32 pellets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7893 (± 1917 m d</a:t>
                      </a:r>
                      <a:r>
                        <a:rPr lang="en-US" sz="2400" b="0" baseline="30000" dirty="0"/>
                        <a:t>-1</a:t>
                      </a:r>
                      <a:r>
                        <a:rPr lang="en-US" sz="2400" dirty="0"/>
                        <a:t>)</a:t>
                      </a:r>
                    </a:p>
                    <a:p>
                      <a:pPr algn="l"/>
                      <a:r>
                        <a:rPr lang="en-US" sz="2400" dirty="0"/>
                        <a:t>435 (± 153 m d</a:t>
                      </a:r>
                      <a:r>
                        <a:rPr lang="en-US" sz="2400" b="0" baseline="30000" dirty="0"/>
                        <a:t>-1</a:t>
                      </a:r>
                      <a:r>
                        <a:rPr lang="en-US" sz="2400" dirty="0"/>
                        <a:t> mm</a:t>
                      </a:r>
                      <a:r>
                        <a:rPr lang="en-US" sz="2400" b="0" baseline="30000" dirty="0"/>
                        <a:t>-3</a:t>
                      </a:r>
                      <a:r>
                        <a:rPr lang="en-US" sz="2400" dirty="0"/>
                        <a:t>)</a:t>
                      </a:r>
                    </a:p>
                    <a:p>
                      <a:pPr algn="l"/>
                      <a:r>
                        <a:rPr lang="en-US" sz="2000" i="0" dirty="0"/>
                        <a:t>11 pellets</a:t>
                      </a:r>
                      <a:endParaRPr lang="en-US" sz="2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0136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ADB578E-8E5E-4C5D-1C3E-77F34D38D892}"/>
              </a:ext>
            </a:extLst>
          </p:cNvPr>
          <p:cNvSpPr txBox="1"/>
          <p:nvPr/>
        </p:nvSpPr>
        <p:spPr>
          <a:xfrm>
            <a:off x="885826" y="0"/>
            <a:ext cx="42576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Copepod diet fecal pellets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33766-0223-999E-1C68-9F277EF8CE83}"/>
              </a:ext>
            </a:extLst>
          </p:cNvPr>
          <p:cNvSpPr txBox="1"/>
          <p:nvPr/>
        </p:nvSpPr>
        <p:spPr>
          <a:xfrm>
            <a:off x="7086782" y="-3"/>
            <a:ext cx="42576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“Wild” diet fecal pellets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01FFAD-B59E-BA69-4E3F-99D9C9B72EA0}"/>
              </a:ext>
            </a:extLst>
          </p:cNvPr>
          <p:cNvSpPr/>
          <p:nvPr/>
        </p:nvSpPr>
        <p:spPr>
          <a:xfrm>
            <a:off x="0" y="3696895"/>
            <a:ext cx="12192000" cy="10572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FE86CB-ECE7-1058-389B-157FA8EE2960}"/>
              </a:ext>
            </a:extLst>
          </p:cNvPr>
          <p:cNvSpPr/>
          <p:nvPr/>
        </p:nvSpPr>
        <p:spPr>
          <a:xfrm>
            <a:off x="0" y="4750601"/>
            <a:ext cx="12192000" cy="10572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0D088E-B42C-117B-27B4-259BF3071E56}"/>
              </a:ext>
            </a:extLst>
          </p:cNvPr>
          <p:cNvSpPr/>
          <p:nvPr/>
        </p:nvSpPr>
        <p:spPr>
          <a:xfrm>
            <a:off x="-1" y="5813428"/>
            <a:ext cx="12192000" cy="10572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0FAAC-1785-D913-B2C0-DB67341A80B1}"/>
              </a:ext>
            </a:extLst>
          </p:cNvPr>
          <p:cNvSpPr txBox="1"/>
          <p:nvPr/>
        </p:nvSpPr>
        <p:spPr>
          <a:xfrm>
            <a:off x="11704679" y="-30781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727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A11EA-F7C4-8D97-CE1D-30449A47EB79}"/>
              </a:ext>
            </a:extLst>
          </p:cNvPr>
          <p:cNvSpPr txBox="1"/>
          <p:nvPr/>
        </p:nvSpPr>
        <p:spPr>
          <a:xfrm>
            <a:off x="942975" y="85725"/>
            <a:ext cx="1030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1B13EC-D2C3-32F7-A0C6-6BC2D2C9D091}"/>
              </a:ext>
            </a:extLst>
          </p:cNvPr>
          <p:cNvSpPr txBox="1"/>
          <p:nvPr/>
        </p:nvSpPr>
        <p:spPr>
          <a:xfrm>
            <a:off x="11598110" y="6251470"/>
            <a:ext cx="54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B401E7-EFA5-BB93-E336-B018613B03E4}"/>
              </a:ext>
            </a:extLst>
          </p:cNvPr>
          <p:cNvSpPr/>
          <p:nvPr/>
        </p:nvSpPr>
        <p:spPr>
          <a:xfrm>
            <a:off x="5143500" y="3036806"/>
            <a:ext cx="6655862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Understand effect of temperature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35073F-76E9-4515-9D2E-1C9A743D3FB9}"/>
              </a:ext>
            </a:extLst>
          </p:cNvPr>
          <p:cNvSpPr/>
          <p:nvPr/>
        </p:nvSpPr>
        <p:spPr>
          <a:xfrm>
            <a:off x="5159210" y="4613633"/>
            <a:ext cx="6640152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Determine driver of sinking rate variability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2FC6AF-DE2C-E5B6-D31C-1ADF12558A40}"/>
              </a:ext>
            </a:extLst>
          </p:cNvPr>
          <p:cNvSpPr txBox="1"/>
          <p:nvPr/>
        </p:nvSpPr>
        <p:spPr>
          <a:xfrm>
            <a:off x="5143500" y="369159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Contextualize results for seasonality, climate change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606F5D-C5A0-A625-84A9-2BB22B558F06}"/>
              </a:ext>
            </a:extLst>
          </p:cNvPr>
          <p:cNvSpPr txBox="1"/>
          <p:nvPr/>
        </p:nvSpPr>
        <p:spPr>
          <a:xfrm>
            <a:off x="5143500" y="5322789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Wild fecal pellets sink faster – </a:t>
            </a:r>
            <a:r>
              <a:rPr lang="en-US" sz="2400" b="1" i="1" dirty="0">
                <a:solidFill>
                  <a:schemeClr val="bg1"/>
                </a:solidFill>
              </a:rPr>
              <a:t>why?</a:t>
            </a:r>
            <a:r>
              <a:rPr lang="en-US" sz="2400" dirty="0">
                <a:solidFill>
                  <a:schemeClr val="bg1"/>
                </a:solidFill>
              </a:rPr>
              <a:t> Diet? Sediment?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80C2B3-7702-4410-5283-E22E5C3123ED}"/>
              </a:ext>
            </a:extLst>
          </p:cNvPr>
          <p:cNvGrpSpPr/>
          <p:nvPr/>
        </p:nvGrpSpPr>
        <p:grpSpPr>
          <a:xfrm>
            <a:off x="361910" y="1435311"/>
            <a:ext cx="11639590" cy="4425529"/>
            <a:chOff x="361910" y="1435311"/>
            <a:chExt cx="11639590" cy="44255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8FA2AE-2D64-C7C9-6151-72CE029F117F}"/>
                </a:ext>
              </a:extLst>
            </p:cNvPr>
            <p:cNvSpPr/>
            <p:nvPr/>
          </p:nvSpPr>
          <p:spPr>
            <a:xfrm>
              <a:off x="5143500" y="1435311"/>
              <a:ext cx="6655862" cy="39515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Complete fish C budget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BDAAEB-949A-9C48-6437-7E60D85DCC7E}"/>
                </a:ext>
              </a:extLst>
            </p:cNvPr>
            <p:cNvSpPr txBox="1"/>
            <p:nvPr/>
          </p:nvSpPr>
          <p:spPr>
            <a:xfrm>
              <a:off x="5143500" y="1952625"/>
              <a:ext cx="685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DIC, DOC, PIC, and remainder of POC components yet to be analyzed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B1AFD-4477-9D55-342F-CAB382E6023A}"/>
                </a:ext>
              </a:extLst>
            </p:cNvPr>
            <p:cNvGrpSpPr/>
            <p:nvPr/>
          </p:nvGrpSpPr>
          <p:grpSpPr>
            <a:xfrm>
              <a:off x="361910" y="1678067"/>
              <a:ext cx="4512573" cy="4182773"/>
              <a:chOff x="361910" y="1830467"/>
              <a:chExt cx="4512573" cy="41827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9F4B25C-ECF0-C00F-32B7-1D79A47DB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910" y="1830467"/>
                <a:ext cx="4512573" cy="2488182"/>
              </a:xfrm>
              <a:prstGeom prst="rect">
                <a:avLst/>
              </a:prstGeom>
            </p:spPr>
          </p:pic>
          <p:sp>
            <p:nvSpPr>
              <p:cNvPr id="23" name="Right Brace 22">
                <a:extLst>
                  <a:ext uri="{FF2B5EF4-FFF2-40B4-BE49-F238E27FC236}">
                    <a16:creationId xmlns:a16="http://schemas.microsoft.com/office/drawing/2014/main" id="{125BDF98-F919-F426-D7B3-36E129104DC4}"/>
                  </a:ext>
                </a:extLst>
              </p:cNvPr>
              <p:cNvSpPr/>
              <p:nvPr/>
            </p:nvSpPr>
            <p:spPr>
              <a:xfrm rot="5400000">
                <a:off x="2140280" y="2796183"/>
                <a:ext cx="591397" cy="3833813"/>
              </a:xfrm>
              <a:prstGeom prst="righ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411EE4-59D9-787A-1425-5FE73BAB76EC}"/>
                  </a:ext>
                </a:extLst>
              </p:cNvPr>
              <p:cNvSpPr txBox="1"/>
              <p:nvPr/>
            </p:nvSpPr>
            <p:spPr>
              <a:xfrm>
                <a:off x="402390" y="5059133"/>
                <a:ext cx="406717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Scale up to population, region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46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eba0e9a-e9b6-4df4-b35b-38afc1f32e8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D417C1A9BF04EAC4237736870D664" ma:contentTypeVersion="10" ma:contentTypeDescription="Create a new document." ma:contentTypeScope="" ma:versionID="9393a023a7b0a6dbb012eb89e69678b5">
  <xsd:schema xmlns:xsd="http://www.w3.org/2001/XMLSchema" xmlns:xs="http://www.w3.org/2001/XMLSchema" xmlns:p="http://schemas.microsoft.com/office/2006/metadata/properties" xmlns:ns3="3eba0e9a-e9b6-4df4-b35b-38afc1f32e8f" xmlns:ns4="de35592f-cf69-4eac-b5bb-ddc9b11f3f4f" targetNamespace="http://schemas.microsoft.com/office/2006/metadata/properties" ma:root="true" ma:fieldsID="d78886a5c1be75c59febd5ff1fd489a2" ns3:_="" ns4:_="">
    <xsd:import namespace="3eba0e9a-e9b6-4df4-b35b-38afc1f32e8f"/>
    <xsd:import namespace="de35592f-cf69-4eac-b5bb-ddc9b11f3f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a0e9a-e9b6-4df4-b35b-38afc1f32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5592f-cf69-4eac-b5bb-ddc9b11f3f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F621D0-9216-4290-B4CE-8F395591EFFD}">
  <ds:schemaRefs>
    <ds:schemaRef ds:uri="3eba0e9a-e9b6-4df4-b35b-38afc1f32e8f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de35592f-cf69-4eac-b5bb-ddc9b11f3f4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1E1D81A-76CA-4644-8C0F-53B84976F3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247004-416A-4B09-AC78-CB4EEC0C2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ba0e9a-e9b6-4df4-b35b-38afc1f32e8f"/>
    <ds:schemaRef ds:uri="de35592f-cf69-4eac-b5bb-ddc9b11f3f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753</Words>
  <Application>Microsoft Office PowerPoint</Application>
  <PresentationFormat>Widescreen</PresentationFormat>
  <Paragraphs>120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Cook</dc:creator>
  <cp:lastModifiedBy>Lauren Cook</cp:lastModifiedBy>
  <cp:revision>99</cp:revision>
  <dcterms:created xsi:type="dcterms:W3CDTF">2024-01-31T17:26:31Z</dcterms:created>
  <dcterms:modified xsi:type="dcterms:W3CDTF">2024-02-22T20:43:16Z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0x0101004C1D417C1A9BF04EAC4237736870D664</vt:lpwstr>
  </property>
</Properties>
</file>