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Lst>
  <p:notesMasterIdLst>
    <p:notesMasterId r:id="rId25"/>
  </p:notesMasterIdLst>
  <p:sldIdLst>
    <p:sldId id="256" r:id="rId2"/>
    <p:sldId id="331" r:id="rId3"/>
    <p:sldId id="291" r:id="rId4"/>
    <p:sldId id="315" r:id="rId5"/>
    <p:sldId id="294" r:id="rId6"/>
    <p:sldId id="310" r:id="rId7"/>
    <p:sldId id="323" r:id="rId8"/>
    <p:sldId id="350" r:id="rId9"/>
    <p:sldId id="260" r:id="rId10"/>
    <p:sldId id="357" r:id="rId11"/>
    <p:sldId id="358" r:id="rId12"/>
    <p:sldId id="351" r:id="rId13"/>
    <p:sldId id="352" r:id="rId14"/>
    <p:sldId id="355" r:id="rId15"/>
    <p:sldId id="321" r:id="rId16"/>
    <p:sldId id="319" r:id="rId17"/>
    <p:sldId id="320" r:id="rId18"/>
    <p:sldId id="300" r:id="rId19"/>
    <p:sldId id="314" r:id="rId20"/>
    <p:sldId id="312" r:id="rId21"/>
    <p:sldId id="313" r:id="rId22"/>
    <p:sldId id="356" r:id="rId23"/>
    <p:sldId id="35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7E6E6"/>
    <a:srgbClr val="7C7C7C"/>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p:restoredTop sz="37891"/>
  </p:normalViewPr>
  <p:slideViewPr>
    <p:cSldViewPr snapToGrid="0">
      <p:cViewPr varScale="1">
        <p:scale>
          <a:sx n="39" d="100"/>
          <a:sy n="39" d="100"/>
        </p:scale>
        <p:origin x="3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A12468-ED93-044C-AECD-2B3DF04EEACA}" type="doc">
      <dgm:prSet loTypeId="urn:microsoft.com/office/officeart/2005/8/layout/lProcess3" loCatId="list" qsTypeId="urn:microsoft.com/office/officeart/2005/8/quickstyle/simple1" qsCatId="simple" csTypeId="urn:microsoft.com/office/officeart/2005/8/colors/accent5_2" csCatId="accent5" phldr="1"/>
      <dgm:spPr/>
      <dgm:t>
        <a:bodyPr/>
        <a:lstStyle/>
        <a:p>
          <a:endParaRPr lang="en-US"/>
        </a:p>
      </dgm:t>
    </dgm:pt>
    <dgm:pt modelId="{FE616CCD-3D78-7840-AAA7-7995420936F9}">
      <dgm:prSet/>
      <dgm:spPr/>
      <dgm:t>
        <a:bodyPr/>
        <a:lstStyle/>
        <a:p>
          <a:r>
            <a:rPr lang="en-US" dirty="0">
              <a:latin typeface="Arial" panose="020B0604020202020204" pitchFamily="34" charset="0"/>
              <a:cs typeface="Arial" panose="020B0604020202020204" pitchFamily="34" charset="0"/>
            </a:rPr>
            <a:t>Mid-Atlantic Cold Pool</a:t>
          </a:r>
        </a:p>
      </dgm:t>
    </dgm:pt>
    <dgm:pt modelId="{29A2EF5E-BF58-944B-B0C9-64639BFCD446}" type="parTrans" cxnId="{90EB2A3E-33E0-3044-9259-5812523F7F32}">
      <dgm:prSet/>
      <dgm:spPr/>
      <dgm:t>
        <a:bodyPr/>
        <a:lstStyle/>
        <a:p>
          <a:endParaRPr lang="en-US">
            <a:latin typeface="Adelle Sans Devanagari" panose="02000503000000020004" pitchFamily="2" charset="-78"/>
            <a:cs typeface="Adelle Sans Devanagari" panose="02000503000000020004" pitchFamily="2" charset="-78"/>
          </a:endParaRPr>
        </a:p>
      </dgm:t>
    </dgm:pt>
    <dgm:pt modelId="{A2A30BF8-54B7-E644-9A1A-13D5D5CD9F1B}" type="sibTrans" cxnId="{90EB2A3E-33E0-3044-9259-5812523F7F32}">
      <dgm:prSet/>
      <dgm:spPr/>
      <dgm:t>
        <a:bodyPr/>
        <a:lstStyle/>
        <a:p>
          <a:endParaRPr lang="en-US">
            <a:latin typeface="Adelle Sans Devanagari" panose="02000503000000020004" pitchFamily="2" charset="-78"/>
            <a:cs typeface="Adelle Sans Devanagari" panose="02000503000000020004" pitchFamily="2" charset="-78"/>
          </a:endParaRPr>
        </a:p>
      </dgm:t>
    </dgm:pt>
    <dgm:pt modelId="{858E7D2B-16F5-0E47-AC3F-55B1CE61CEB6}">
      <dgm:prSet/>
      <dgm:spPr/>
      <dgm:t>
        <a:bodyPr/>
        <a:lstStyle/>
        <a:p>
          <a:r>
            <a:rPr lang="en-US" dirty="0">
              <a:latin typeface="Arial" panose="020B0604020202020204" pitchFamily="34" charset="0"/>
              <a:cs typeface="Arial" panose="020B0604020202020204" pitchFamily="34" charset="0"/>
            </a:rPr>
            <a:t>Where does the Cold Pool Form and why?</a:t>
          </a:r>
        </a:p>
      </dgm:t>
    </dgm:pt>
    <dgm:pt modelId="{D89C3F19-386F-3849-9B5E-2547C4ED8FE5}" type="parTrans" cxnId="{B6C35B44-ECB7-AA41-B626-F4CB8D23866B}">
      <dgm:prSet/>
      <dgm:spPr/>
      <dgm:t>
        <a:bodyPr/>
        <a:lstStyle/>
        <a:p>
          <a:endParaRPr lang="en-US">
            <a:latin typeface="Adelle Sans Devanagari" panose="02000503000000020004" pitchFamily="2" charset="-78"/>
            <a:cs typeface="Adelle Sans Devanagari" panose="02000503000000020004" pitchFamily="2" charset="-78"/>
          </a:endParaRPr>
        </a:p>
      </dgm:t>
    </dgm:pt>
    <dgm:pt modelId="{854866C8-DA61-5B4B-BFC3-B6CB3EBD6C84}" type="sibTrans" cxnId="{B6C35B44-ECB7-AA41-B626-F4CB8D23866B}">
      <dgm:prSet/>
      <dgm:spPr/>
      <dgm:t>
        <a:bodyPr/>
        <a:lstStyle/>
        <a:p>
          <a:endParaRPr lang="en-US">
            <a:latin typeface="Adelle Sans Devanagari" panose="02000503000000020004" pitchFamily="2" charset="-78"/>
            <a:cs typeface="Adelle Sans Devanagari" panose="02000503000000020004" pitchFamily="2" charset="-78"/>
          </a:endParaRPr>
        </a:p>
      </dgm:t>
    </dgm:pt>
    <dgm:pt modelId="{4680EFD2-F0D7-574B-94AD-FCCA41DA1E16}">
      <dgm:prSet/>
      <dgm:spPr/>
      <dgm:t>
        <a:bodyPr/>
        <a:lstStyle/>
        <a:p>
          <a:r>
            <a:rPr lang="en-US">
              <a:latin typeface="Arial" panose="020B0604020202020204" pitchFamily="34" charset="0"/>
              <a:cs typeface="Arial" panose="020B0604020202020204" pitchFamily="34" charset="0"/>
            </a:rPr>
            <a:t>Habitat</a:t>
          </a:r>
        </a:p>
      </dgm:t>
    </dgm:pt>
    <dgm:pt modelId="{40612173-8BD9-0841-9561-ADA281D4D6F0}" type="parTrans" cxnId="{C4DB9288-353E-CB4C-A4CE-4501514B077C}">
      <dgm:prSet/>
      <dgm:spPr/>
      <dgm:t>
        <a:bodyPr/>
        <a:lstStyle/>
        <a:p>
          <a:endParaRPr lang="en-US">
            <a:latin typeface="Adelle Sans Devanagari" panose="02000503000000020004" pitchFamily="2" charset="-78"/>
            <a:cs typeface="Adelle Sans Devanagari" panose="02000503000000020004" pitchFamily="2" charset="-78"/>
          </a:endParaRPr>
        </a:p>
      </dgm:t>
    </dgm:pt>
    <dgm:pt modelId="{7EB43B1A-C82C-3E43-A8A6-B01560691C72}" type="sibTrans" cxnId="{C4DB9288-353E-CB4C-A4CE-4501514B077C}">
      <dgm:prSet/>
      <dgm:spPr/>
      <dgm:t>
        <a:bodyPr/>
        <a:lstStyle/>
        <a:p>
          <a:endParaRPr lang="en-US">
            <a:latin typeface="Adelle Sans Devanagari" panose="02000503000000020004" pitchFamily="2" charset="-78"/>
            <a:cs typeface="Adelle Sans Devanagari" panose="02000503000000020004" pitchFamily="2" charset="-78"/>
          </a:endParaRPr>
        </a:p>
      </dgm:t>
    </dgm:pt>
    <dgm:pt modelId="{63941FBC-BB01-CD4B-AC9F-95E56827BDDC}">
      <dgm:prSet/>
      <dgm:spPr/>
      <dgm:t>
        <a:bodyPr/>
        <a:lstStyle/>
        <a:p>
          <a:r>
            <a:rPr lang="en-US" dirty="0">
              <a:latin typeface="Arial" panose="020B0604020202020204" pitchFamily="34" charset="0"/>
              <a:cs typeface="Arial" panose="020B0604020202020204" pitchFamily="34" charset="0"/>
            </a:rPr>
            <a:t>Spatial Distribution and Oceanographic Features</a:t>
          </a:r>
        </a:p>
      </dgm:t>
    </dgm:pt>
    <dgm:pt modelId="{79FAEC2F-DA12-2947-8ABF-0B8B06BCE775}" type="parTrans" cxnId="{C8FC8F30-B8DF-DE41-85A6-09993023A8AD}">
      <dgm:prSet/>
      <dgm:spPr/>
      <dgm:t>
        <a:bodyPr/>
        <a:lstStyle/>
        <a:p>
          <a:endParaRPr lang="en-US">
            <a:latin typeface="Adelle Sans Devanagari" panose="02000503000000020004" pitchFamily="2" charset="-78"/>
            <a:cs typeface="Adelle Sans Devanagari" panose="02000503000000020004" pitchFamily="2" charset="-78"/>
          </a:endParaRPr>
        </a:p>
      </dgm:t>
    </dgm:pt>
    <dgm:pt modelId="{A7130661-CACA-084A-838B-99B3A37D9B8F}" type="sibTrans" cxnId="{C8FC8F30-B8DF-DE41-85A6-09993023A8AD}">
      <dgm:prSet/>
      <dgm:spPr/>
      <dgm:t>
        <a:bodyPr/>
        <a:lstStyle/>
        <a:p>
          <a:endParaRPr lang="en-US">
            <a:latin typeface="Adelle Sans Devanagari" panose="02000503000000020004" pitchFamily="2" charset="-78"/>
            <a:cs typeface="Adelle Sans Devanagari" panose="02000503000000020004" pitchFamily="2" charset="-78"/>
          </a:endParaRPr>
        </a:p>
      </dgm:t>
    </dgm:pt>
    <dgm:pt modelId="{BCB97670-6C48-4140-A768-27EE7C45FD5F}">
      <dgm:prSet/>
      <dgm:spPr/>
      <dgm:t>
        <a:bodyPr/>
        <a:lstStyle/>
        <a:p>
          <a:r>
            <a:rPr lang="en-US">
              <a:latin typeface="Arial" panose="020B0604020202020204" pitchFamily="34" charset="0"/>
              <a:cs typeface="Arial" panose="020B0604020202020204" pitchFamily="34" charset="0"/>
            </a:rPr>
            <a:t>Baseline Information</a:t>
          </a:r>
        </a:p>
      </dgm:t>
    </dgm:pt>
    <dgm:pt modelId="{57EBFDA5-20E6-9640-A017-E23097C5C792}" type="parTrans" cxnId="{5B19C36F-DF0D-4B41-A614-B47014EDBBAD}">
      <dgm:prSet/>
      <dgm:spPr/>
      <dgm:t>
        <a:bodyPr/>
        <a:lstStyle/>
        <a:p>
          <a:endParaRPr lang="en-US">
            <a:latin typeface="Adelle Sans Devanagari" panose="02000503000000020004" pitchFamily="2" charset="-78"/>
            <a:cs typeface="Adelle Sans Devanagari" panose="02000503000000020004" pitchFamily="2" charset="-78"/>
          </a:endParaRPr>
        </a:p>
      </dgm:t>
    </dgm:pt>
    <dgm:pt modelId="{B7B54D9E-DE8E-824D-838C-91F4CCD9C65F}" type="sibTrans" cxnId="{5B19C36F-DF0D-4B41-A614-B47014EDBBAD}">
      <dgm:prSet/>
      <dgm:spPr/>
      <dgm:t>
        <a:bodyPr/>
        <a:lstStyle/>
        <a:p>
          <a:endParaRPr lang="en-US">
            <a:latin typeface="Adelle Sans Devanagari" panose="02000503000000020004" pitchFamily="2" charset="-78"/>
            <a:cs typeface="Adelle Sans Devanagari" panose="02000503000000020004" pitchFamily="2" charset="-78"/>
          </a:endParaRPr>
        </a:p>
      </dgm:t>
    </dgm:pt>
    <dgm:pt modelId="{0D947EC2-B5BD-4C49-91D6-8A18CA72B1E0}">
      <dgm:prSet/>
      <dgm:spPr/>
      <dgm:t>
        <a:bodyPr/>
        <a:lstStyle/>
        <a:p>
          <a:r>
            <a:rPr lang="en-US" dirty="0">
              <a:latin typeface="Arial" panose="020B0604020202020204" pitchFamily="34" charset="0"/>
              <a:cs typeface="Arial" panose="020B0604020202020204" pitchFamily="34" charset="0"/>
            </a:rPr>
            <a:t>Species Distributions, Abundances, Migratory Patterns, and Ecological Drivers </a:t>
          </a:r>
        </a:p>
      </dgm:t>
    </dgm:pt>
    <dgm:pt modelId="{7840C2D2-159E-C445-A187-0E9D7153B822}" type="parTrans" cxnId="{5779B78D-CD64-EE46-81D1-0CAFA099D44C}">
      <dgm:prSet/>
      <dgm:spPr/>
      <dgm:t>
        <a:bodyPr/>
        <a:lstStyle/>
        <a:p>
          <a:endParaRPr lang="en-US">
            <a:latin typeface="Adelle Sans Devanagari" panose="02000503000000020004" pitchFamily="2" charset="-78"/>
            <a:cs typeface="Adelle Sans Devanagari" panose="02000503000000020004" pitchFamily="2" charset="-78"/>
          </a:endParaRPr>
        </a:p>
      </dgm:t>
    </dgm:pt>
    <dgm:pt modelId="{61989A54-9D89-2A4E-8093-47D2B4C65DF4}" type="sibTrans" cxnId="{5779B78D-CD64-EE46-81D1-0CAFA099D44C}">
      <dgm:prSet/>
      <dgm:spPr/>
      <dgm:t>
        <a:bodyPr/>
        <a:lstStyle/>
        <a:p>
          <a:endParaRPr lang="en-US">
            <a:latin typeface="Adelle Sans Devanagari" panose="02000503000000020004" pitchFamily="2" charset="-78"/>
            <a:cs typeface="Adelle Sans Devanagari" panose="02000503000000020004" pitchFamily="2" charset="-78"/>
          </a:endParaRPr>
        </a:p>
      </dgm:t>
    </dgm:pt>
    <dgm:pt modelId="{7E2FE385-99E1-6E49-B9C5-82AE65E37AB5}">
      <dgm:prSet/>
      <dgm:spPr/>
      <dgm:t>
        <a:bodyPr/>
        <a:lstStyle/>
        <a:p>
          <a:r>
            <a:rPr lang="en-US">
              <a:latin typeface="Arial" panose="020B0604020202020204" pitchFamily="34" charset="0"/>
              <a:cs typeface="Arial" panose="020B0604020202020204" pitchFamily="34" charset="0"/>
            </a:rPr>
            <a:t>Long term trends</a:t>
          </a:r>
        </a:p>
      </dgm:t>
    </dgm:pt>
    <dgm:pt modelId="{DE2D39C2-D9C3-044E-9E49-28130F6B84FF}" type="parTrans" cxnId="{2726723B-80C5-D34E-BB7C-8BFAF07B3291}">
      <dgm:prSet/>
      <dgm:spPr/>
      <dgm:t>
        <a:bodyPr/>
        <a:lstStyle/>
        <a:p>
          <a:endParaRPr lang="en-US">
            <a:latin typeface="Adelle Sans Devanagari" panose="02000503000000020004" pitchFamily="2" charset="-78"/>
            <a:cs typeface="Adelle Sans Devanagari" panose="02000503000000020004" pitchFamily="2" charset="-78"/>
          </a:endParaRPr>
        </a:p>
      </dgm:t>
    </dgm:pt>
    <dgm:pt modelId="{1276849E-B0B3-A24B-ABD7-D6A33FF24C72}" type="sibTrans" cxnId="{2726723B-80C5-D34E-BB7C-8BFAF07B3291}">
      <dgm:prSet/>
      <dgm:spPr/>
      <dgm:t>
        <a:bodyPr/>
        <a:lstStyle/>
        <a:p>
          <a:endParaRPr lang="en-US">
            <a:latin typeface="Adelle Sans Devanagari" panose="02000503000000020004" pitchFamily="2" charset="-78"/>
            <a:cs typeface="Adelle Sans Devanagari" panose="02000503000000020004" pitchFamily="2" charset="-78"/>
          </a:endParaRPr>
        </a:p>
      </dgm:t>
    </dgm:pt>
    <dgm:pt modelId="{504A681F-963C-B843-B2F6-37756B9E043F}">
      <dgm:prSet/>
      <dgm:spPr/>
      <dgm:t>
        <a:bodyPr/>
        <a:lstStyle/>
        <a:p>
          <a:r>
            <a:rPr lang="en-US" dirty="0">
              <a:latin typeface="Arial" panose="020B0604020202020204" pitchFamily="34" charset="0"/>
              <a:cs typeface="Arial" panose="020B0604020202020204" pitchFamily="34" charset="0"/>
            </a:rPr>
            <a:t>How abundances and distributions changes over space and time</a:t>
          </a:r>
        </a:p>
      </dgm:t>
    </dgm:pt>
    <dgm:pt modelId="{A19F6010-CA9C-BA4B-8613-4AA925424FF2}" type="parTrans" cxnId="{1737381A-FA2E-4641-B082-47DDC30AFEE5}">
      <dgm:prSet/>
      <dgm:spPr/>
      <dgm:t>
        <a:bodyPr/>
        <a:lstStyle/>
        <a:p>
          <a:endParaRPr lang="en-US">
            <a:latin typeface="Adelle Sans Devanagari" panose="02000503000000020004" pitchFamily="2" charset="-78"/>
            <a:cs typeface="Adelle Sans Devanagari" panose="02000503000000020004" pitchFamily="2" charset="-78"/>
          </a:endParaRPr>
        </a:p>
      </dgm:t>
    </dgm:pt>
    <dgm:pt modelId="{DE52D2E9-ABD0-724D-B5E9-4694D33E55FF}" type="sibTrans" cxnId="{1737381A-FA2E-4641-B082-47DDC30AFEE5}">
      <dgm:prSet/>
      <dgm:spPr/>
      <dgm:t>
        <a:bodyPr/>
        <a:lstStyle/>
        <a:p>
          <a:endParaRPr lang="en-US">
            <a:latin typeface="Adelle Sans Devanagari" panose="02000503000000020004" pitchFamily="2" charset="-78"/>
            <a:cs typeface="Adelle Sans Devanagari" panose="02000503000000020004" pitchFamily="2" charset="-78"/>
          </a:endParaRPr>
        </a:p>
      </dgm:t>
    </dgm:pt>
    <dgm:pt modelId="{C2C79414-B9EA-AE43-A4DF-ED3BB1A6616E}" type="pres">
      <dgm:prSet presAssocID="{DEA12468-ED93-044C-AECD-2B3DF04EEACA}" presName="Name0" presStyleCnt="0">
        <dgm:presLayoutVars>
          <dgm:chPref val="3"/>
          <dgm:dir/>
          <dgm:animLvl val="lvl"/>
          <dgm:resizeHandles/>
        </dgm:presLayoutVars>
      </dgm:prSet>
      <dgm:spPr/>
    </dgm:pt>
    <dgm:pt modelId="{C0AC274D-61DB-CB4B-BFDD-BA0B13771F4E}" type="pres">
      <dgm:prSet presAssocID="{FE616CCD-3D78-7840-AAA7-7995420936F9}" presName="horFlow" presStyleCnt="0"/>
      <dgm:spPr/>
    </dgm:pt>
    <dgm:pt modelId="{1A3DCBF7-3C58-7847-AF0C-5FEBD4708449}" type="pres">
      <dgm:prSet presAssocID="{FE616CCD-3D78-7840-AAA7-7995420936F9}" presName="bigChev" presStyleLbl="node1" presStyleIdx="0" presStyleCnt="4"/>
      <dgm:spPr/>
    </dgm:pt>
    <dgm:pt modelId="{6ACC6C9E-A7E6-2E4C-86D3-0CF7027A2A22}" type="pres">
      <dgm:prSet presAssocID="{D89C3F19-386F-3849-9B5E-2547C4ED8FE5}" presName="parTrans" presStyleCnt="0"/>
      <dgm:spPr/>
    </dgm:pt>
    <dgm:pt modelId="{716CE788-7D9B-E142-8DBA-B6F3F9AD77C4}" type="pres">
      <dgm:prSet presAssocID="{858E7D2B-16F5-0E47-AC3F-55B1CE61CEB6}" presName="node" presStyleLbl="alignAccFollowNode1" presStyleIdx="0" presStyleCnt="4" custScaleX="194547">
        <dgm:presLayoutVars>
          <dgm:bulletEnabled val="1"/>
        </dgm:presLayoutVars>
      </dgm:prSet>
      <dgm:spPr/>
    </dgm:pt>
    <dgm:pt modelId="{A0AD4BFC-9487-BA43-B85F-F695CB9E4B4B}" type="pres">
      <dgm:prSet presAssocID="{FE616CCD-3D78-7840-AAA7-7995420936F9}" presName="vSp" presStyleCnt="0"/>
      <dgm:spPr/>
    </dgm:pt>
    <dgm:pt modelId="{7F1F0F57-82CA-C849-94E4-2D93231008AF}" type="pres">
      <dgm:prSet presAssocID="{4680EFD2-F0D7-574B-94AD-FCCA41DA1E16}" presName="horFlow" presStyleCnt="0"/>
      <dgm:spPr/>
    </dgm:pt>
    <dgm:pt modelId="{C7B89A4C-096B-9743-AE76-95E28807A8A9}" type="pres">
      <dgm:prSet presAssocID="{4680EFD2-F0D7-574B-94AD-FCCA41DA1E16}" presName="bigChev" presStyleLbl="node1" presStyleIdx="1" presStyleCnt="4"/>
      <dgm:spPr/>
    </dgm:pt>
    <dgm:pt modelId="{8AE68460-CA1F-AE4B-907F-09728B435E2E}" type="pres">
      <dgm:prSet presAssocID="{79FAEC2F-DA12-2947-8ABF-0B8B06BCE775}" presName="parTrans" presStyleCnt="0"/>
      <dgm:spPr/>
    </dgm:pt>
    <dgm:pt modelId="{8751906E-12FF-E949-A5D7-734EFED22A67}" type="pres">
      <dgm:prSet presAssocID="{63941FBC-BB01-CD4B-AC9F-95E56827BDDC}" presName="node" presStyleLbl="alignAccFollowNode1" presStyleIdx="1" presStyleCnt="4" custScaleX="194547">
        <dgm:presLayoutVars>
          <dgm:bulletEnabled val="1"/>
        </dgm:presLayoutVars>
      </dgm:prSet>
      <dgm:spPr/>
    </dgm:pt>
    <dgm:pt modelId="{364D93B6-CE1D-804B-AE82-200377E527AE}" type="pres">
      <dgm:prSet presAssocID="{4680EFD2-F0D7-574B-94AD-FCCA41DA1E16}" presName="vSp" presStyleCnt="0"/>
      <dgm:spPr/>
    </dgm:pt>
    <dgm:pt modelId="{4EA56D7F-DBDA-D54F-B178-0A8A8478E8EA}" type="pres">
      <dgm:prSet presAssocID="{BCB97670-6C48-4140-A768-27EE7C45FD5F}" presName="horFlow" presStyleCnt="0"/>
      <dgm:spPr/>
    </dgm:pt>
    <dgm:pt modelId="{7A20791F-9668-624D-B0D8-9C143B2FE319}" type="pres">
      <dgm:prSet presAssocID="{BCB97670-6C48-4140-A768-27EE7C45FD5F}" presName="bigChev" presStyleLbl="node1" presStyleIdx="2" presStyleCnt="4"/>
      <dgm:spPr/>
    </dgm:pt>
    <dgm:pt modelId="{1313B630-A33A-AC4A-B247-D5EBC227AFEA}" type="pres">
      <dgm:prSet presAssocID="{7840C2D2-159E-C445-A187-0E9D7153B822}" presName="parTrans" presStyleCnt="0"/>
      <dgm:spPr/>
    </dgm:pt>
    <dgm:pt modelId="{4AC5390C-0099-7C4C-9E5E-AE6DFD686686}" type="pres">
      <dgm:prSet presAssocID="{0D947EC2-B5BD-4C49-91D6-8A18CA72B1E0}" presName="node" presStyleLbl="alignAccFollowNode1" presStyleIdx="2" presStyleCnt="4" custScaleX="194547">
        <dgm:presLayoutVars>
          <dgm:bulletEnabled val="1"/>
        </dgm:presLayoutVars>
      </dgm:prSet>
      <dgm:spPr/>
    </dgm:pt>
    <dgm:pt modelId="{B8FB93E7-01F1-7043-8667-E591EB456E87}" type="pres">
      <dgm:prSet presAssocID="{BCB97670-6C48-4140-A768-27EE7C45FD5F}" presName="vSp" presStyleCnt="0"/>
      <dgm:spPr/>
    </dgm:pt>
    <dgm:pt modelId="{F5C0213B-1A5A-9049-89C4-874899FFFACC}" type="pres">
      <dgm:prSet presAssocID="{7E2FE385-99E1-6E49-B9C5-82AE65E37AB5}" presName="horFlow" presStyleCnt="0"/>
      <dgm:spPr/>
    </dgm:pt>
    <dgm:pt modelId="{4624EFF5-7BC9-ED4D-B818-00E9AFF6EAE9}" type="pres">
      <dgm:prSet presAssocID="{7E2FE385-99E1-6E49-B9C5-82AE65E37AB5}" presName="bigChev" presStyleLbl="node1" presStyleIdx="3" presStyleCnt="4"/>
      <dgm:spPr/>
    </dgm:pt>
    <dgm:pt modelId="{D68A64EC-18DF-5B44-9B61-24F221EF082C}" type="pres">
      <dgm:prSet presAssocID="{A19F6010-CA9C-BA4B-8613-4AA925424FF2}" presName="parTrans" presStyleCnt="0"/>
      <dgm:spPr/>
    </dgm:pt>
    <dgm:pt modelId="{19755332-2610-D04B-B409-A0C464A8B535}" type="pres">
      <dgm:prSet presAssocID="{504A681F-963C-B843-B2F6-37756B9E043F}" presName="node" presStyleLbl="alignAccFollowNode1" presStyleIdx="3" presStyleCnt="4" custScaleX="194547">
        <dgm:presLayoutVars>
          <dgm:bulletEnabled val="1"/>
        </dgm:presLayoutVars>
      </dgm:prSet>
      <dgm:spPr/>
    </dgm:pt>
  </dgm:ptLst>
  <dgm:cxnLst>
    <dgm:cxn modelId="{1737381A-FA2E-4641-B082-47DDC30AFEE5}" srcId="{7E2FE385-99E1-6E49-B9C5-82AE65E37AB5}" destId="{504A681F-963C-B843-B2F6-37756B9E043F}" srcOrd="0" destOrd="0" parTransId="{A19F6010-CA9C-BA4B-8613-4AA925424FF2}" sibTransId="{DE52D2E9-ABD0-724D-B5E9-4694D33E55FF}"/>
    <dgm:cxn modelId="{C8FC8F30-B8DF-DE41-85A6-09993023A8AD}" srcId="{4680EFD2-F0D7-574B-94AD-FCCA41DA1E16}" destId="{63941FBC-BB01-CD4B-AC9F-95E56827BDDC}" srcOrd="0" destOrd="0" parTransId="{79FAEC2F-DA12-2947-8ABF-0B8B06BCE775}" sibTransId="{A7130661-CACA-084A-838B-99B3A37D9B8F}"/>
    <dgm:cxn modelId="{2726723B-80C5-D34E-BB7C-8BFAF07B3291}" srcId="{DEA12468-ED93-044C-AECD-2B3DF04EEACA}" destId="{7E2FE385-99E1-6E49-B9C5-82AE65E37AB5}" srcOrd="3" destOrd="0" parTransId="{DE2D39C2-D9C3-044E-9E49-28130F6B84FF}" sibTransId="{1276849E-B0B3-A24B-ABD7-D6A33FF24C72}"/>
    <dgm:cxn modelId="{90EB2A3E-33E0-3044-9259-5812523F7F32}" srcId="{DEA12468-ED93-044C-AECD-2B3DF04EEACA}" destId="{FE616CCD-3D78-7840-AAA7-7995420936F9}" srcOrd="0" destOrd="0" parTransId="{29A2EF5E-BF58-944B-B0C9-64639BFCD446}" sibTransId="{A2A30BF8-54B7-E644-9A1A-13D5D5CD9F1B}"/>
    <dgm:cxn modelId="{22DFBB40-1026-864C-A66D-61DEC2FA7EC2}" type="presOf" srcId="{858E7D2B-16F5-0E47-AC3F-55B1CE61CEB6}" destId="{716CE788-7D9B-E142-8DBA-B6F3F9AD77C4}" srcOrd="0" destOrd="0" presId="urn:microsoft.com/office/officeart/2005/8/layout/lProcess3"/>
    <dgm:cxn modelId="{B6C35B44-ECB7-AA41-B626-F4CB8D23866B}" srcId="{FE616CCD-3D78-7840-AAA7-7995420936F9}" destId="{858E7D2B-16F5-0E47-AC3F-55B1CE61CEB6}" srcOrd="0" destOrd="0" parTransId="{D89C3F19-386F-3849-9B5E-2547C4ED8FE5}" sibTransId="{854866C8-DA61-5B4B-BFC3-B6CB3EBD6C84}"/>
    <dgm:cxn modelId="{97CCAB53-D5D2-EC4F-9C28-5A8D8CE4FF5A}" type="presOf" srcId="{504A681F-963C-B843-B2F6-37756B9E043F}" destId="{19755332-2610-D04B-B409-A0C464A8B535}" srcOrd="0" destOrd="0" presId="urn:microsoft.com/office/officeart/2005/8/layout/lProcess3"/>
    <dgm:cxn modelId="{CF86A76B-598E-E147-AAFE-0A6DDFA8584F}" type="presOf" srcId="{63941FBC-BB01-CD4B-AC9F-95E56827BDDC}" destId="{8751906E-12FF-E949-A5D7-734EFED22A67}" srcOrd="0" destOrd="0" presId="urn:microsoft.com/office/officeart/2005/8/layout/lProcess3"/>
    <dgm:cxn modelId="{5B19C36F-DF0D-4B41-A614-B47014EDBBAD}" srcId="{DEA12468-ED93-044C-AECD-2B3DF04EEACA}" destId="{BCB97670-6C48-4140-A768-27EE7C45FD5F}" srcOrd="2" destOrd="0" parTransId="{57EBFDA5-20E6-9640-A017-E23097C5C792}" sibTransId="{B7B54D9E-DE8E-824D-838C-91F4CCD9C65F}"/>
    <dgm:cxn modelId="{C4DB9288-353E-CB4C-A4CE-4501514B077C}" srcId="{DEA12468-ED93-044C-AECD-2B3DF04EEACA}" destId="{4680EFD2-F0D7-574B-94AD-FCCA41DA1E16}" srcOrd="1" destOrd="0" parTransId="{40612173-8BD9-0841-9561-ADA281D4D6F0}" sibTransId="{7EB43B1A-C82C-3E43-A8A6-B01560691C72}"/>
    <dgm:cxn modelId="{5779B78D-CD64-EE46-81D1-0CAFA099D44C}" srcId="{BCB97670-6C48-4140-A768-27EE7C45FD5F}" destId="{0D947EC2-B5BD-4C49-91D6-8A18CA72B1E0}" srcOrd="0" destOrd="0" parTransId="{7840C2D2-159E-C445-A187-0E9D7153B822}" sibTransId="{61989A54-9D89-2A4E-8093-47D2B4C65DF4}"/>
    <dgm:cxn modelId="{98136990-8A1E-AB40-9EDD-55C33D9C6FE1}" type="presOf" srcId="{FE616CCD-3D78-7840-AAA7-7995420936F9}" destId="{1A3DCBF7-3C58-7847-AF0C-5FEBD4708449}" srcOrd="0" destOrd="0" presId="urn:microsoft.com/office/officeart/2005/8/layout/lProcess3"/>
    <dgm:cxn modelId="{1D2A68B9-F502-BB4A-9759-357AD817A785}" type="presOf" srcId="{DEA12468-ED93-044C-AECD-2B3DF04EEACA}" destId="{C2C79414-B9EA-AE43-A4DF-ED3BB1A6616E}" srcOrd="0" destOrd="0" presId="urn:microsoft.com/office/officeart/2005/8/layout/lProcess3"/>
    <dgm:cxn modelId="{D0F440BB-90A8-6C4A-BA77-C39469FBCF4A}" type="presOf" srcId="{4680EFD2-F0D7-574B-94AD-FCCA41DA1E16}" destId="{C7B89A4C-096B-9743-AE76-95E28807A8A9}" srcOrd="0" destOrd="0" presId="urn:microsoft.com/office/officeart/2005/8/layout/lProcess3"/>
    <dgm:cxn modelId="{D1B48ABB-EE6C-A64B-AB7A-5582EDE0B99C}" type="presOf" srcId="{BCB97670-6C48-4140-A768-27EE7C45FD5F}" destId="{7A20791F-9668-624D-B0D8-9C143B2FE319}" srcOrd="0" destOrd="0" presId="urn:microsoft.com/office/officeart/2005/8/layout/lProcess3"/>
    <dgm:cxn modelId="{AB171BC4-DC11-8741-89DC-CA6DA4EE3EF0}" type="presOf" srcId="{0D947EC2-B5BD-4C49-91D6-8A18CA72B1E0}" destId="{4AC5390C-0099-7C4C-9E5E-AE6DFD686686}" srcOrd="0" destOrd="0" presId="urn:microsoft.com/office/officeart/2005/8/layout/lProcess3"/>
    <dgm:cxn modelId="{F67391CC-763F-044A-A8DD-F4CA0EDEB9FF}" type="presOf" srcId="{7E2FE385-99E1-6E49-B9C5-82AE65E37AB5}" destId="{4624EFF5-7BC9-ED4D-B818-00E9AFF6EAE9}" srcOrd="0" destOrd="0" presId="urn:microsoft.com/office/officeart/2005/8/layout/lProcess3"/>
    <dgm:cxn modelId="{BFE73FB8-16A3-AB4D-A1CF-CD5439C4DD7F}" type="presParOf" srcId="{C2C79414-B9EA-AE43-A4DF-ED3BB1A6616E}" destId="{C0AC274D-61DB-CB4B-BFDD-BA0B13771F4E}" srcOrd="0" destOrd="0" presId="urn:microsoft.com/office/officeart/2005/8/layout/lProcess3"/>
    <dgm:cxn modelId="{963194FF-CADC-DF48-9E5F-8CC4278EB6FA}" type="presParOf" srcId="{C0AC274D-61DB-CB4B-BFDD-BA0B13771F4E}" destId="{1A3DCBF7-3C58-7847-AF0C-5FEBD4708449}" srcOrd="0" destOrd="0" presId="urn:microsoft.com/office/officeart/2005/8/layout/lProcess3"/>
    <dgm:cxn modelId="{B9CCBB31-10C4-3B4B-B1CA-A38777DC11E7}" type="presParOf" srcId="{C0AC274D-61DB-CB4B-BFDD-BA0B13771F4E}" destId="{6ACC6C9E-A7E6-2E4C-86D3-0CF7027A2A22}" srcOrd="1" destOrd="0" presId="urn:microsoft.com/office/officeart/2005/8/layout/lProcess3"/>
    <dgm:cxn modelId="{A43628FB-2074-DE4E-8E32-07D67B24FA56}" type="presParOf" srcId="{C0AC274D-61DB-CB4B-BFDD-BA0B13771F4E}" destId="{716CE788-7D9B-E142-8DBA-B6F3F9AD77C4}" srcOrd="2" destOrd="0" presId="urn:microsoft.com/office/officeart/2005/8/layout/lProcess3"/>
    <dgm:cxn modelId="{034EE054-EB96-294B-A662-538E88A83B8B}" type="presParOf" srcId="{C2C79414-B9EA-AE43-A4DF-ED3BB1A6616E}" destId="{A0AD4BFC-9487-BA43-B85F-F695CB9E4B4B}" srcOrd="1" destOrd="0" presId="urn:microsoft.com/office/officeart/2005/8/layout/lProcess3"/>
    <dgm:cxn modelId="{526CC271-2ABD-B741-89CD-248A8CF3480A}" type="presParOf" srcId="{C2C79414-B9EA-AE43-A4DF-ED3BB1A6616E}" destId="{7F1F0F57-82CA-C849-94E4-2D93231008AF}" srcOrd="2" destOrd="0" presId="urn:microsoft.com/office/officeart/2005/8/layout/lProcess3"/>
    <dgm:cxn modelId="{BD6F6C83-5A23-2246-9F5D-CDF81C221914}" type="presParOf" srcId="{7F1F0F57-82CA-C849-94E4-2D93231008AF}" destId="{C7B89A4C-096B-9743-AE76-95E28807A8A9}" srcOrd="0" destOrd="0" presId="urn:microsoft.com/office/officeart/2005/8/layout/lProcess3"/>
    <dgm:cxn modelId="{A36278FE-05E3-6741-82EF-CC969500EAAC}" type="presParOf" srcId="{7F1F0F57-82CA-C849-94E4-2D93231008AF}" destId="{8AE68460-CA1F-AE4B-907F-09728B435E2E}" srcOrd="1" destOrd="0" presId="urn:microsoft.com/office/officeart/2005/8/layout/lProcess3"/>
    <dgm:cxn modelId="{8A0D29C6-C51C-CA40-AED3-118160516F9D}" type="presParOf" srcId="{7F1F0F57-82CA-C849-94E4-2D93231008AF}" destId="{8751906E-12FF-E949-A5D7-734EFED22A67}" srcOrd="2" destOrd="0" presId="urn:microsoft.com/office/officeart/2005/8/layout/lProcess3"/>
    <dgm:cxn modelId="{843D33B0-7CC7-1742-810F-C45F058FD63D}" type="presParOf" srcId="{C2C79414-B9EA-AE43-A4DF-ED3BB1A6616E}" destId="{364D93B6-CE1D-804B-AE82-200377E527AE}" srcOrd="3" destOrd="0" presId="urn:microsoft.com/office/officeart/2005/8/layout/lProcess3"/>
    <dgm:cxn modelId="{8B4A21C8-4C30-A547-8A27-D14BB50EB033}" type="presParOf" srcId="{C2C79414-B9EA-AE43-A4DF-ED3BB1A6616E}" destId="{4EA56D7F-DBDA-D54F-B178-0A8A8478E8EA}" srcOrd="4" destOrd="0" presId="urn:microsoft.com/office/officeart/2005/8/layout/lProcess3"/>
    <dgm:cxn modelId="{B6791FAD-2E0A-B043-BC06-93EB40916380}" type="presParOf" srcId="{4EA56D7F-DBDA-D54F-B178-0A8A8478E8EA}" destId="{7A20791F-9668-624D-B0D8-9C143B2FE319}" srcOrd="0" destOrd="0" presId="urn:microsoft.com/office/officeart/2005/8/layout/lProcess3"/>
    <dgm:cxn modelId="{EE6AFEE5-D0AD-AF4D-AB9C-C67AAF0D3849}" type="presParOf" srcId="{4EA56D7F-DBDA-D54F-B178-0A8A8478E8EA}" destId="{1313B630-A33A-AC4A-B247-D5EBC227AFEA}" srcOrd="1" destOrd="0" presId="urn:microsoft.com/office/officeart/2005/8/layout/lProcess3"/>
    <dgm:cxn modelId="{C6ED6CA6-5B7D-9A4F-B0CD-31CCFFF03370}" type="presParOf" srcId="{4EA56D7F-DBDA-D54F-B178-0A8A8478E8EA}" destId="{4AC5390C-0099-7C4C-9E5E-AE6DFD686686}" srcOrd="2" destOrd="0" presId="urn:microsoft.com/office/officeart/2005/8/layout/lProcess3"/>
    <dgm:cxn modelId="{207F6C9E-6556-AB4A-8617-59E3C6F89949}" type="presParOf" srcId="{C2C79414-B9EA-AE43-A4DF-ED3BB1A6616E}" destId="{B8FB93E7-01F1-7043-8667-E591EB456E87}" srcOrd="5" destOrd="0" presId="urn:microsoft.com/office/officeart/2005/8/layout/lProcess3"/>
    <dgm:cxn modelId="{330753FC-34D1-4543-AFA4-C589EA74FDEF}" type="presParOf" srcId="{C2C79414-B9EA-AE43-A4DF-ED3BB1A6616E}" destId="{F5C0213B-1A5A-9049-89C4-874899FFFACC}" srcOrd="6" destOrd="0" presId="urn:microsoft.com/office/officeart/2005/8/layout/lProcess3"/>
    <dgm:cxn modelId="{E2DE9992-8E5E-5842-A4F7-BDED571B4E6A}" type="presParOf" srcId="{F5C0213B-1A5A-9049-89C4-874899FFFACC}" destId="{4624EFF5-7BC9-ED4D-B818-00E9AFF6EAE9}" srcOrd="0" destOrd="0" presId="urn:microsoft.com/office/officeart/2005/8/layout/lProcess3"/>
    <dgm:cxn modelId="{37B2550C-CBA3-344E-9C5A-D5D9123E70B5}" type="presParOf" srcId="{F5C0213B-1A5A-9049-89C4-874899FFFACC}" destId="{D68A64EC-18DF-5B44-9B61-24F221EF082C}" srcOrd="1" destOrd="0" presId="urn:microsoft.com/office/officeart/2005/8/layout/lProcess3"/>
    <dgm:cxn modelId="{D9BE8340-CBD2-6A43-9B15-314DCB775DD0}" type="presParOf" srcId="{F5C0213B-1A5A-9049-89C4-874899FFFACC}" destId="{19755332-2610-D04B-B409-A0C464A8B535}" srcOrd="2" destOrd="0" presId="urn:microsoft.com/office/officeart/2005/8/layout/l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DCBF7-3C58-7847-AF0C-5FEBD4708449}">
      <dsp:nvSpPr>
        <dsp:cNvPr id="0" name=""/>
        <dsp:cNvSpPr/>
      </dsp:nvSpPr>
      <dsp:spPr>
        <a:xfrm>
          <a:off x="526899" y="904"/>
          <a:ext cx="2962114" cy="118484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Mid-Atlantic Cold Pool</a:t>
          </a:r>
        </a:p>
      </dsp:txBody>
      <dsp:txXfrm>
        <a:off x="1119322" y="904"/>
        <a:ext cx="1777269" cy="1184845"/>
      </dsp:txXfrm>
    </dsp:sp>
    <dsp:sp modelId="{716CE788-7D9B-E142-8DBA-B6F3F9AD77C4}">
      <dsp:nvSpPr>
        <dsp:cNvPr id="0" name=""/>
        <dsp:cNvSpPr/>
      </dsp:nvSpPr>
      <dsp:spPr>
        <a:xfrm>
          <a:off x="3103938" y="101616"/>
          <a:ext cx="4783044" cy="983421"/>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Where does the Cold Pool Form and why?</a:t>
          </a:r>
        </a:p>
      </dsp:txBody>
      <dsp:txXfrm>
        <a:off x="3595649" y="101616"/>
        <a:ext cx="3799623" cy="983421"/>
      </dsp:txXfrm>
    </dsp:sp>
    <dsp:sp modelId="{C7B89A4C-096B-9743-AE76-95E28807A8A9}">
      <dsp:nvSpPr>
        <dsp:cNvPr id="0" name=""/>
        <dsp:cNvSpPr/>
      </dsp:nvSpPr>
      <dsp:spPr>
        <a:xfrm>
          <a:off x="526899" y="1351628"/>
          <a:ext cx="2962114" cy="118484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Habitat</a:t>
          </a:r>
        </a:p>
      </dsp:txBody>
      <dsp:txXfrm>
        <a:off x="1119322" y="1351628"/>
        <a:ext cx="1777269" cy="1184845"/>
      </dsp:txXfrm>
    </dsp:sp>
    <dsp:sp modelId="{8751906E-12FF-E949-A5D7-734EFED22A67}">
      <dsp:nvSpPr>
        <dsp:cNvPr id="0" name=""/>
        <dsp:cNvSpPr/>
      </dsp:nvSpPr>
      <dsp:spPr>
        <a:xfrm>
          <a:off x="3103938" y="1452340"/>
          <a:ext cx="4783044" cy="983421"/>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Spatial Distribution and Oceanographic Features</a:t>
          </a:r>
        </a:p>
      </dsp:txBody>
      <dsp:txXfrm>
        <a:off x="3595649" y="1452340"/>
        <a:ext cx="3799623" cy="983421"/>
      </dsp:txXfrm>
    </dsp:sp>
    <dsp:sp modelId="{7A20791F-9668-624D-B0D8-9C143B2FE319}">
      <dsp:nvSpPr>
        <dsp:cNvPr id="0" name=""/>
        <dsp:cNvSpPr/>
      </dsp:nvSpPr>
      <dsp:spPr>
        <a:xfrm>
          <a:off x="526899" y="2702352"/>
          <a:ext cx="2962114" cy="118484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Baseline Information</a:t>
          </a:r>
        </a:p>
      </dsp:txBody>
      <dsp:txXfrm>
        <a:off x="1119322" y="2702352"/>
        <a:ext cx="1777269" cy="1184845"/>
      </dsp:txXfrm>
    </dsp:sp>
    <dsp:sp modelId="{4AC5390C-0099-7C4C-9E5E-AE6DFD686686}">
      <dsp:nvSpPr>
        <dsp:cNvPr id="0" name=""/>
        <dsp:cNvSpPr/>
      </dsp:nvSpPr>
      <dsp:spPr>
        <a:xfrm>
          <a:off x="3103938" y="2803064"/>
          <a:ext cx="4783044" cy="983421"/>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Species Distributions, Abundances, Migratory Patterns, and Ecological Drivers </a:t>
          </a:r>
        </a:p>
      </dsp:txBody>
      <dsp:txXfrm>
        <a:off x="3595649" y="2803064"/>
        <a:ext cx="3799623" cy="983421"/>
      </dsp:txXfrm>
    </dsp:sp>
    <dsp:sp modelId="{4624EFF5-7BC9-ED4D-B818-00E9AFF6EAE9}">
      <dsp:nvSpPr>
        <dsp:cNvPr id="0" name=""/>
        <dsp:cNvSpPr/>
      </dsp:nvSpPr>
      <dsp:spPr>
        <a:xfrm>
          <a:off x="526899" y="4053076"/>
          <a:ext cx="2962114" cy="118484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Long term trends</a:t>
          </a:r>
        </a:p>
      </dsp:txBody>
      <dsp:txXfrm>
        <a:off x="1119322" y="4053076"/>
        <a:ext cx="1777269" cy="1184845"/>
      </dsp:txXfrm>
    </dsp:sp>
    <dsp:sp modelId="{19755332-2610-D04B-B409-A0C464A8B535}">
      <dsp:nvSpPr>
        <dsp:cNvPr id="0" name=""/>
        <dsp:cNvSpPr/>
      </dsp:nvSpPr>
      <dsp:spPr>
        <a:xfrm>
          <a:off x="3103938" y="4153788"/>
          <a:ext cx="4783044" cy="983421"/>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How abundances and distributions changes over space and time</a:t>
          </a:r>
        </a:p>
      </dsp:txBody>
      <dsp:txXfrm>
        <a:off x="3595649" y="4153788"/>
        <a:ext cx="3799623" cy="98342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EECA2-0DF5-944D-B18C-773AD3EF60F9}" type="datetimeFigureOut">
              <a:rPr lang="en-US" smtClean="0"/>
              <a:t>3/23/24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30AB0-A523-764F-8384-667E62D3F28C}" type="slidenum">
              <a:rPr lang="en-US" smtClean="0"/>
              <a:t>‹#›</a:t>
            </a:fld>
            <a:endParaRPr lang="en-US"/>
          </a:p>
        </p:txBody>
      </p:sp>
    </p:spTree>
    <p:extLst>
      <p:ext uri="{BB962C8B-B14F-4D97-AF65-F5344CB8AC3E}">
        <p14:creationId xmlns:p14="http://schemas.microsoft.com/office/powerpoint/2010/main" val="359444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 and presentation title </a:t>
            </a:r>
          </a:p>
          <a:p>
            <a:r>
              <a:rPr lang="en-US" dirty="0"/>
              <a:t>Candidate</a:t>
            </a:r>
          </a:p>
        </p:txBody>
      </p:sp>
      <p:sp>
        <p:nvSpPr>
          <p:cNvPr id="4" name="Slide Number Placeholder 3"/>
          <p:cNvSpPr>
            <a:spLocks noGrp="1"/>
          </p:cNvSpPr>
          <p:nvPr>
            <p:ph type="sldNum" sz="quarter" idx="5"/>
          </p:nvPr>
        </p:nvSpPr>
        <p:spPr/>
        <p:txBody>
          <a:bodyPr/>
          <a:lstStyle/>
          <a:p>
            <a:fld id="{1CB30AB0-A523-764F-8384-667E62D3F28C}" type="slidenum">
              <a:rPr lang="en-US" smtClean="0"/>
              <a:t>0</a:t>
            </a:fld>
            <a:endParaRPr lang="en-US"/>
          </a:p>
        </p:txBody>
      </p:sp>
    </p:spTree>
    <p:extLst>
      <p:ext uri="{BB962C8B-B14F-4D97-AF65-F5344CB8AC3E}">
        <p14:creationId xmlns:p14="http://schemas.microsoft.com/office/powerpoint/2010/main" val="1307055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lastly I'll focus on the timing of the fall cold pool breakdown and the presence of </a:t>
            </a:r>
            <a:r>
              <a:rPr lang="en-US" dirty="0" err="1"/>
              <a:t>atlantic</a:t>
            </a:r>
            <a:r>
              <a:rPr lang="en-US" dirty="0"/>
              <a:t> menhaden inshore....</a:t>
            </a:r>
          </a:p>
          <a:p>
            <a:endParaRPr lang="en-US" dirty="0"/>
          </a:p>
          <a:p>
            <a:r>
              <a:rPr lang="en-US" dirty="0"/>
              <a:t>talking cooperative </a:t>
            </a:r>
          </a:p>
        </p:txBody>
      </p:sp>
      <p:sp>
        <p:nvSpPr>
          <p:cNvPr id="4" name="Slide Number Placeholder 3"/>
          <p:cNvSpPr>
            <a:spLocks noGrp="1"/>
          </p:cNvSpPr>
          <p:nvPr>
            <p:ph type="sldNum" sz="quarter" idx="5"/>
          </p:nvPr>
        </p:nvSpPr>
        <p:spPr/>
        <p:txBody>
          <a:bodyPr/>
          <a:lstStyle/>
          <a:p>
            <a:fld id="{1CB30AB0-A523-764F-8384-667E62D3F28C}" type="slidenum">
              <a:rPr lang="en-US" smtClean="0"/>
              <a:t>9</a:t>
            </a:fld>
            <a:endParaRPr lang="en-US"/>
          </a:p>
        </p:txBody>
      </p:sp>
    </p:spTree>
    <p:extLst>
      <p:ext uri="{BB962C8B-B14F-4D97-AF65-F5344CB8AC3E}">
        <p14:creationId xmlns:p14="http://schemas.microsoft.com/office/powerpoint/2010/main" val="2706974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not of what cooperative research can do for you but what you can do for cooperative research.</a:t>
            </a:r>
          </a:p>
          <a:p>
            <a:endParaRPr lang="en-US" dirty="0"/>
          </a:p>
          <a:p>
            <a:r>
              <a:rPr lang="en-US" dirty="0"/>
              <a:t>Has helped me with these things currently and will help me in the future </a:t>
            </a:r>
          </a:p>
        </p:txBody>
      </p:sp>
      <p:sp>
        <p:nvSpPr>
          <p:cNvPr id="4" name="Slide Number Placeholder 3"/>
          <p:cNvSpPr>
            <a:spLocks noGrp="1"/>
          </p:cNvSpPr>
          <p:nvPr>
            <p:ph type="sldNum" sz="quarter" idx="5"/>
          </p:nvPr>
        </p:nvSpPr>
        <p:spPr/>
        <p:txBody>
          <a:bodyPr/>
          <a:lstStyle/>
          <a:p>
            <a:fld id="{1CB30AB0-A523-764F-8384-667E62D3F28C}" type="slidenum">
              <a:rPr lang="en-US" smtClean="0"/>
              <a:t>10</a:t>
            </a:fld>
            <a:endParaRPr lang="en-US"/>
          </a:p>
        </p:txBody>
      </p:sp>
    </p:spTree>
    <p:extLst>
      <p:ext uri="{BB962C8B-B14F-4D97-AF65-F5344CB8AC3E}">
        <p14:creationId xmlns:p14="http://schemas.microsoft.com/office/powerpoint/2010/main" val="2605919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dirty="0"/>
              <a:t>So </a:t>
            </a:r>
            <a:r>
              <a:rPr lang="en-US" dirty="0" err="1"/>
              <a:t>whats</a:t>
            </a:r>
            <a:r>
              <a:rPr lang="en-US" dirty="0"/>
              <a:t> next for this research? </a:t>
            </a:r>
          </a:p>
          <a:p>
            <a:pPr marL="0" indent="0">
              <a:lnSpc>
                <a:spcPct val="100000"/>
              </a:lnSpc>
              <a:spcBef>
                <a:spcPts val="0"/>
              </a:spcBef>
              <a:buNone/>
            </a:pPr>
            <a:r>
              <a:rPr lang="en-US" dirty="0"/>
              <a:t>Continue collaboration with industry </a:t>
            </a:r>
          </a:p>
          <a:p>
            <a:pPr marL="0" indent="0">
              <a:lnSpc>
                <a:spcPct val="100000"/>
              </a:lnSpc>
              <a:spcBef>
                <a:spcPts val="0"/>
              </a:spcBef>
              <a:buNone/>
            </a:pPr>
            <a:r>
              <a:rPr lang="en-US" dirty="0"/>
              <a:t>resolve the seasonal and decadal trends in the data </a:t>
            </a:r>
          </a:p>
          <a:p>
            <a:pPr marL="0" indent="0">
              <a:lnSpc>
                <a:spcPct val="100000"/>
              </a:lnSpc>
              <a:spcBef>
                <a:spcPts val="0"/>
              </a:spcBef>
              <a:buNone/>
            </a:pPr>
            <a:r>
              <a:rPr lang="en-US" dirty="0"/>
              <a:t>`</a:t>
            </a:r>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r>
              <a:rPr lang="en-US" dirty="0"/>
              <a:t>Hypotheses</a:t>
            </a:r>
          </a:p>
          <a:p>
            <a:pPr marL="0" indent="0">
              <a:lnSpc>
                <a:spcPct val="100000"/>
              </a:lnSpc>
              <a:spcBef>
                <a:spcPts val="0"/>
              </a:spcBef>
              <a:buNone/>
            </a:pPr>
            <a:endParaRPr lang="en-US" sz="1200" dirty="0"/>
          </a:p>
          <a:p>
            <a:pPr marL="0" indent="0">
              <a:lnSpc>
                <a:spcPct val="100000"/>
              </a:lnSpc>
              <a:spcBef>
                <a:spcPts val="0"/>
              </a:spcBef>
              <a:buNone/>
            </a:pPr>
            <a:r>
              <a:rPr lang="en-US" sz="1200" dirty="0"/>
              <a:t>H1:	Nearshore species </a:t>
            </a:r>
            <a:r>
              <a:rPr lang="en-US" sz="1200" b="1" dirty="0"/>
              <a:t>abundance</a:t>
            </a:r>
            <a:r>
              <a:rPr lang="en-US" sz="1200" dirty="0"/>
              <a:t> changes over 	</a:t>
            </a:r>
            <a:r>
              <a:rPr lang="en-US" sz="1200" b="1" dirty="0"/>
              <a:t>decadal</a:t>
            </a:r>
            <a:r>
              <a:rPr lang="en-US" sz="1200" dirty="0"/>
              <a:t> time is consistent with decadal 	changes in </a:t>
            </a:r>
            <a:r>
              <a:rPr lang="en-US" sz="1200" b="1" dirty="0"/>
              <a:t>seasonal stratification associated 	with the Cold Pool. </a:t>
            </a:r>
          </a:p>
          <a:p>
            <a:pPr marL="0" indent="0">
              <a:lnSpc>
                <a:spcPct val="100000"/>
              </a:lnSpc>
              <a:spcBef>
                <a:spcPts val="0"/>
              </a:spcBef>
              <a:buNone/>
            </a:pPr>
            <a:r>
              <a:rPr lang="en-US" sz="1200" dirty="0"/>
              <a:t> </a:t>
            </a:r>
          </a:p>
          <a:p>
            <a:pPr marL="0" indent="0">
              <a:lnSpc>
                <a:spcPct val="100000"/>
              </a:lnSpc>
              <a:spcBef>
                <a:spcPts val="0"/>
              </a:spcBef>
              <a:buNone/>
            </a:pPr>
            <a:r>
              <a:rPr lang="en-US" sz="1200" dirty="0"/>
              <a:t>H2:	</a:t>
            </a:r>
            <a:r>
              <a:rPr lang="en-US" sz="1200" b="1" dirty="0"/>
              <a:t>Seasonally</a:t>
            </a:r>
            <a:r>
              <a:rPr lang="en-US" sz="1200" dirty="0"/>
              <a:t> dependent </a:t>
            </a:r>
            <a:r>
              <a:rPr lang="en-US" sz="1200" b="1" dirty="0"/>
              <a:t>distribution</a:t>
            </a:r>
            <a:r>
              <a:rPr lang="en-US" sz="1200" dirty="0"/>
              <a:t> shifts can 	be explained by changes in the </a:t>
            </a:r>
            <a:r>
              <a:rPr lang="en-US" sz="1200" b="1" dirty="0"/>
              <a:t>timing of cold</a:t>
            </a:r>
          </a:p>
          <a:p>
            <a:pPr marL="0" indent="0">
              <a:lnSpc>
                <a:spcPct val="100000"/>
              </a:lnSpc>
              <a:spcBef>
                <a:spcPts val="0"/>
              </a:spcBef>
              <a:buNone/>
            </a:pPr>
            <a:r>
              <a:rPr lang="en-US" sz="1200" b="1" dirty="0"/>
              <a:t>	pool </a:t>
            </a:r>
            <a:r>
              <a:rPr lang="en-US" sz="1200" dirty="0"/>
              <a:t>setup, intensification, and break down.</a:t>
            </a:r>
          </a:p>
          <a:p>
            <a:endParaRPr lang="en-US" dirty="0"/>
          </a:p>
        </p:txBody>
      </p:sp>
      <p:sp>
        <p:nvSpPr>
          <p:cNvPr id="4" name="Slide Number Placeholder 3"/>
          <p:cNvSpPr>
            <a:spLocks noGrp="1"/>
          </p:cNvSpPr>
          <p:nvPr>
            <p:ph type="sldNum" sz="quarter" idx="5"/>
          </p:nvPr>
        </p:nvSpPr>
        <p:spPr/>
        <p:txBody>
          <a:bodyPr/>
          <a:lstStyle/>
          <a:p>
            <a:fld id="{1CB30AB0-A523-764F-8384-667E62D3F28C}" type="slidenum">
              <a:rPr lang="en-US" smtClean="0"/>
              <a:t>11</a:t>
            </a:fld>
            <a:endParaRPr lang="en-US"/>
          </a:p>
        </p:txBody>
      </p:sp>
    </p:spTree>
    <p:extLst>
      <p:ext uri="{BB962C8B-B14F-4D97-AF65-F5344CB8AC3E}">
        <p14:creationId xmlns:p14="http://schemas.microsoft.com/office/powerpoint/2010/main" val="2511298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BAE83-0686-668E-B793-25F475A90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56650-F4D7-E1B3-A176-2FE38594B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FE698-03EB-0213-50C1-180385ABC744}"/>
              </a:ext>
            </a:extLst>
          </p:cNvPr>
          <p:cNvSpPr>
            <a:spLocks noGrp="1"/>
          </p:cNvSpPr>
          <p:nvPr>
            <p:ph type="body" idx="1"/>
          </p:nvPr>
        </p:nvSpPr>
        <p:spPr/>
        <p:txBody>
          <a:bodyPr/>
          <a:lstStyle/>
          <a:p>
            <a:pPr marL="171450" indent="-171450">
              <a:buFontTx/>
              <a:buChar char="-"/>
            </a:pPr>
            <a:r>
              <a:rPr lang="en-US" b="0" i="0" u="none" dirty="0"/>
              <a:t>Starting from the base of the food chain, upwelling of cold pool what can trigger phytoplankton blooms that can be seen from Satellite imagery </a:t>
            </a:r>
          </a:p>
          <a:p>
            <a:pPr marL="171450" indent="-171450">
              <a:buFontTx/>
              <a:buChar char="-"/>
            </a:pPr>
            <a:r>
              <a:rPr lang="en-US" b="0" i="0" u="none" dirty="0"/>
              <a:t>Phytoplankton blooms can then translate up the food chain to upper trophic level species like *next slide</a:t>
            </a:r>
          </a:p>
        </p:txBody>
      </p:sp>
      <p:sp>
        <p:nvSpPr>
          <p:cNvPr id="4" name="Slide Number Placeholder 3">
            <a:extLst>
              <a:ext uri="{FF2B5EF4-FFF2-40B4-BE49-F238E27FC236}">
                <a16:creationId xmlns:a16="http://schemas.microsoft.com/office/drawing/2014/main" id="{5337F188-3A1A-8F95-113D-633026E0A574}"/>
              </a:ext>
            </a:extLst>
          </p:cNvPr>
          <p:cNvSpPr>
            <a:spLocks noGrp="1"/>
          </p:cNvSpPr>
          <p:nvPr>
            <p:ph type="sldNum" sz="quarter" idx="5"/>
          </p:nvPr>
        </p:nvSpPr>
        <p:spPr/>
        <p:txBody>
          <a:bodyPr/>
          <a:lstStyle/>
          <a:p>
            <a:fld id="{8862D4C1-F5FB-6643-8C7B-B09657043363}" type="slidenum">
              <a:rPr lang="en-US" smtClean="0"/>
              <a:t>14</a:t>
            </a:fld>
            <a:endParaRPr lang="en-US"/>
          </a:p>
        </p:txBody>
      </p:sp>
    </p:spTree>
    <p:extLst>
      <p:ext uri="{BB962C8B-B14F-4D97-AF65-F5344CB8AC3E}">
        <p14:creationId xmlns:p14="http://schemas.microsoft.com/office/powerpoint/2010/main" val="1435279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9C611-F0CC-8417-D41C-907B7C6BC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9B5B4-2E6F-80EA-BF9E-2D6055C7E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4FD7B-3C3C-888B-F9D2-1A51AA24F3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Like fish and invertebrates. All of these species are depending on the timing of cold pool formation and breakdown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Think of the bottom water like an air conditioner on a hot summer day</a:t>
            </a:r>
            <a:r>
              <a:rPr lang="en-US" b="0" i="0" u="none" dirty="0">
                <a:sym typeface="Wingdings" pitchFamily="2" charset="2"/>
              </a:rPr>
              <a:t> the cold pool provides the AC for </a:t>
            </a:r>
            <a:endParaRPr lang="en-US" b="0" i="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u="sng" baseline="0" dirty="0"/>
              <a:t>GROWTH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u="sng" dirty="0"/>
              <a:t>Surf Clam (top left) </a:t>
            </a:r>
            <a:r>
              <a:rPr lang="en-US" dirty="0"/>
              <a:t>https://</a:t>
            </a:r>
            <a:r>
              <a:rPr lang="en-US" dirty="0" err="1"/>
              <a:t>www.undercurrentnews.com</a:t>
            </a:r>
            <a:r>
              <a:rPr lang="en-US" dirty="0"/>
              <a:t>/2019/03/07/surf-clam-decision-helped-clearwater-end-2018-better-than-expected/ </a:t>
            </a:r>
            <a:endParaRPr lang="en-US" b="0" i="0" u="none" dirty="0"/>
          </a:p>
          <a:p>
            <a:pPr marL="171450" indent="-171450">
              <a:buFontTx/>
              <a:buChar char="-"/>
            </a:pPr>
            <a:r>
              <a:rPr lang="en-US" b="0" i="0" u="none" dirty="0"/>
              <a:t>Growth and survival tied to cold pool stability throughout the year</a:t>
            </a:r>
          </a:p>
          <a:p>
            <a:pPr marL="171450" indent="-171450">
              <a:buFontTx/>
              <a:buChar char="-"/>
            </a:pPr>
            <a:r>
              <a:rPr lang="en-US" b="0" i="0" u="none" dirty="0"/>
              <a:t>High mortality can occur with rapid cold pool breakdown</a:t>
            </a:r>
          </a:p>
          <a:p>
            <a:pPr marL="171450" indent="-171450">
              <a:buFontTx/>
              <a:buChar char="-"/>
            </a:pPr>
            <a:endParaRPr lang="en-US" dirty="0"/>
          </a:p>
          <a:p>
            <a:pPr marL="0" indent="0">
              <a:buFontTx/>
              <a:buNone/>
            </a:pPr>
            <a:r>
              <a:rPr lang="en-US" b="1" i="1" u="sng" dirty="0"/>
              <a:t>SPAWNING</a:t>
            </a:r>
          </a:p>
          <a:p>
            <a:pPr marL="0" indent="0">
              <a:buFontTx/>
              <a:buNone/>
            </a:pPr>
            <a:r>
              <a:rPr lang="en-US" b="0" i="1" u="sng" dirty="0"/>
              <a:t>Ocean Quahogs (bottom right)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u="none" dirty="0"/>
              <a:t>Heavy spawning associated with cold pool breakdown (Miles) </a:t>
            </a:r>
          </a:p>
          <a:p>
            <a:pPr marL="171450" indent="-171450">
              <a:buFontTx/>
              <a:buChar char="-"/>
            </a:pPr>
            <a:endParaRPr lang="en-US" b="0" i="0" u="none" dirty="0"/>
          </a:p>
          <a:p>
            <a:pPr marL="0" indent="0">
              <a:buFontTx/>
              <a:buNone/>
            </a:pPr>
            <a:r>
              <a:rPr lang="en-US" b="0" i="1" u="sng" dirty="0"/>
              <a:t>Yellowtail Flounder (top right) </a:t>
            </a:r>
          </a:p>
          <a:p>
            <a:pPr marL="171450" indent="-171450">
              <a:buFontTx/>
              <a:buChar char="-"/>
            </a:pPr>
            <a:r>
              <a:rPr lang="en-US" b="0" i="0" u="none" dirty="0"/>
              <a:t>Heavy spawning associated with cold pool breakdown (Miles) </a:t>
            </a:r>
          </a:p>
          <a:p>
            <a:pPr marL="171450" indent="-171450">
              <a:buFontTx/>
              <a:buChar char="-"/>
            </a:pPr>
            <a:endParaRPr lang="en-US" dirty="0"/>
          </a:p>
          <a:p>
            <a:pPr marL="0" indent="0">
              <a:buFontTx/>
              <a:buNone/>
            </a:pPr>
            <a:r>
              <a:rPr lang="en-US" b="1" i="1" u="sng" dirty="0"/>
              <a:t>MIGRATION AND FEEDING</a:t>
            </a:r>
          </a:p>
          <a:p>
            <a:pPr marL="0" indent="0">
              <a:buFontTx/>
              <a:buNone/>
            </a:pPr>
            <a:r>
              <a:rPr lang="en-US" b="0" i="1" u="sng" dirty="0"/>
              <a:t>Striped Bass (bottom left)</a:t>
            </a:r>
          </a:p>
          <a:p>
            <a:pPr marL="0" indent="0">
              <a:buFontTx/>
              <a:buNone/>
            </a:pPr>
            <a:r>
              <a:rPr lang="en-US" b="0" i="1" u="sng" dirty="0"/>
              <a:t>Critically Endangered NARW </a:t>
            </a:r>
          </a:p>
          <a:p>
            <a:pPr marL="0" indent="0">
              <a:buFontTx/>
              <a:buNone/>
            </a:pPr>
            <a:r>
              <a:rPr lang="en-US" b="0" i="0" u="none" dirty="0"/>
              <a:t>- These two migrate though MAB region during different phases of cold pool development </a:t>
            </a:r>
          </a:p>
          <a:p>
            <a:pPr marL="0" indent="0">
              <a:buFontTx/>
              <a:buNone/>
            </a:pPr>
            <a:endParaRPr lang="en-US" b="0" i="1" u="sng" dirty="0"/>
          </a:p>
          <a:p>
            <a:pPr marL="0" indent="0">
              <a:buFontTx/>
              <a:buNone/>
            </a:pPr>
            <a:r>
              <a:rPr lang="en-US" b="0" i="0" u="none" dirty="0"/>
              <a:t>These some of these species are not only ecologically important, but also commercially important </a:t>
            </a:r>
          </a:p>
          <a:p>
            <a:pPr marL="171450" indent="-171450">
              <a:buFontTx/>
              <a:buChar char="-"/>
            </a:pPr>
            <a:endParaRPr lang="en-US" b="0" i="0" u="none" dirty="0"/>
          </a:p>
          <a:p>
            <a:pPr algn="l"/>
            <a:endParaRPr lang="en-US" i="1" u="sng" dirty="0"/>
          </a:p>
        </p:txBody>
      </p:sp>
      <p:sp>
        <p:nvSpPr>
          <p:cNvPr id="4" name="Slide Number Placeholder 3">
            <a:extLst>
              <a:ext uri="{FF2B5EF4-FFF2-40B4-BE49-F238E27FC236}">
                <a16:creationId xmlns:a16="http://schemas.microsoft.com/office/drawing/2014/main" id="{E6D1FB9B-BF14-EF0C-2D0D-996376E31F49}"/>
              </a:ext>
            </a:extLst>
          </p:cNvPr>
          <p:cNvSpPr>
            <a:spLocks noGrp="1"/>
          </p:cNvSpPr>
          <p:nvPr>
            <p:ph type="sldNum" sz="quarter" idx="5"/>
          </p:nvPr>
        </p:nvSpPr>
        <p:spPr/>
        <p:txBody>
          <a:bodyPr/>
          <a:lstStyle/>
          <a:p>
            <a:fld id="{B268CFD2-B0FE-F148-B2A4-699D90785E69}" type="slidenum">
              <a:rPr lang="en-US" smtClean="0"/>
              <a:t>15</a:t>
            </a:fld>
            <a:endParaRPr lang="en-US"/>
          </a:p>
        </p:txBody>
      </p:sp>
    </p:spTree>
    <p:extLst>
      <p:ext uri="{BB962C8B-B14F-4D97-AF65-F5344CB8AC3E}">
        <p14:creationId xmlns:p14="http://schemas.microsoft.com/office/powerpoint/2010/main" val="3918605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D7BC1-F002-AC7F-632E-BA6A6F1DF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3C3BB-9984-3C64-305B-FB79215C0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299AC-E5A7-803E-1D87-0F4B1D6203F0}"/>
              </a:ext>
            </a:extLst>
          </p:cNvPr>
          <p:cNvSpPr>
            <a:spLocks noGrp="1"/>
          </p:cNvSpPr>
          <p:nvPr>
            <p:ph type="body" idx="1"/>
          </p:nvPr>
        </p:nvSpPr>
        <p:spPr/>
        <p:txBody>
          <a:bodyPr/>
          <a:lstStyle/>
          <a:p>
            <a:r>
              <a:rPr lang="en-US" dirty="0"/>
              <a:t>These questions and concerns about this have led to regional coordination between industry leaders, scientists and stake holders. Here are some priorities for research that were put together as a result of coordination </a:t>
            </a:r>
          </a:p>
          <a:p>
            <a:endParaRPr lang="en-US" dirty="0"/>
          </a:p>
          <a:p>
            <a:r>
              <a:rPr lang="en-US" dirty="0"/>
              <a:t>Priorities including </a:t>
            </a:r>
          </a:p>
          <a:p>
            <a:pPr marL="171450" indent="-171450">
              <a:buFontTx/>
              <a:buChar char="-"/>
            </a:pPr>
            <a:r>
              <a:rPr lang="en-US" dirty="0"/>
              <a:t>Understanding the seasonal dynamics of the MAB cold pool</a:t>
            </a:r>
          </a:p>
          <a:p>
            <a:pPr marL="171450" indent="-171450">
              <a:buFontTx/>
              <a:buChar char="-"/>
            </a:pPr>
            <a:r>
              <a:rPr lang="en-US" dirty="0"/>
              <a:t>Understanding the spatial drivers of fish distribution and of oceanographic features </a:t>
            </a:r>
          </a:p>
          <a:p>
            <a:pPr marL="171450" indent="-171450">
              <a:buFontTx/>
              <a:buChar char="-"/>
            </a:pPr>
            <a:r>
              <a:rPr lang="en-US" dirty="0"/>
              <a:t>Establishing a baseline of knowledge for fish residing the MAB region </a:t>
            </a:r>
          </a:p>
          <a:p>
            <a:pPr marL="171450" indent="-171450">
              <a:buFontTx/>
              <a:buChar char="-"/>
            </a:pPr>
            <a:r>
              <a:rPr lang="en-US" dirty="0"/>
              <a:t>And how have these abundances and distributions changed over time </a:t>
            </a:r>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000000"/>
                </a:solidFill>
                <a:effectLst/>
                <a:latin typeface="Times New Roman" panose="02020603050405020304" pitchFamily="18" charset="0"/>
                <a:ea typeface="Times New Roman" panose="02020603050405020304" pitchFamily="18" charset="0"/>
              </a:rPr>
              <a:t>To isolate the effects of offshore wind development on MAB oceanography and ecology, the community must first com</a:t>
            </a:r>
            <a:r>
              <a:rPr lang="en-US" sz="1200" kern="0" dirty="0">
                <a:effectLst/>
                <a:latin typeface="Times New Roman" panose="02020603050405020304" pitchFamily="18" charset="0"/>
                <a:ea typeface="Times New Roman" panose="02020603050405020304" pitchFamily="18" charset="0"/>
              </a:rPr>
              <a:t>prehend how the system functions prior to construction.</a:t>
            </a: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135E780-78CA-A9F6-4E66-7A5DCA094AFB}"/>
              </a:ext>
            </a:extLst>
          </p:cNvPr>
          <p:cNvSpPr>
            <a:spLocks noGrp="1"/>
          </p:cNvSpPr>
          <p:nvPr>
            <p:ph type="sldNum" sz="quarter" idx="5"/>
          </p:nvPr>
        </p:nvSpPr>
        <p:spPr/>
        <p:txBody>
          <a:bodyPr/>
          <a:lstStyle/>
          <a:p>
            <a:fld id="{B268CFD2-B0FE-F148-B2A4-699D90785E69}" type="slidenum">
              <a:rPr lang="en-US" smtClean="0"/>
              <a:t>16</a:t>
            </a:fld>
            <a:endParaRPr lang="en-US"/>
          </a:p>
        </p:txBody>
      </p:sp>
    </p:spTree>
    <p:extLst>
      <p:ext uri="{BB962C8B-B14F-4D97-AF65-F5344CB8AC3E}">
        <p14:creationId xmlns:p14="http://schemas.microsoft.com/office/powerpoint/2010/main" val="3885150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F575C-BEA8-C7DC-CA3E-FBC62E90A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018EB-9210-15AE-1012-72A22735F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B65E2-DADF-08D6-59BF-4941FAF1CA13}"/>
              </a:ext>
            </a:extLst>
          </p:cNvPr>
          <p:cNvSpPr>
            <a:spLocks noGrp="1"/>
          </p:cNvSpPr>
          <p:nvPr>
            <p:ph type="body" idx="1"/>
          </p:nvPr>
        </p:nvSpPr>
        <p:spPr/>
        <p:txBody>
          <a:bodyPr/>
          <a:lstStyle/>
          <a:p>
            <a:pPr marL="0" indent="0">
              <a:buFontTx/>
              <a:buNone/>
            </a:pPr>
            <a:r>
              <a:rPr lang="en-US" b="1" dirty="0"/>
              <a:t>Why these Fish</a:t>
            </a:r>
          </a:p>
          <a:p>
            <a:pPr marL="171450" indent="-171450">
              <a:buFontTx/>
              <a:buChar char="-"/>
            </a:pPr>
            <a:r>
              <a:rPr lang="en-US" dirty="0"/>
              <a:t>To address the proposed hypotheses, I will be using these three commercial species </a:t>
            </a:r>
          </a:p>
          <a:p>
            <a:pPr marL="171450" indent="-171450">
              <a:buFontTx/>
              <a:buChar char="-"/>
            </a:pPr>
            <a:r>
              <a:rPr lang="en-US" dirty="0"/>
              <a:t>These three were chosen </a:t>
            </a:r>
            <a:r>
              <a:rPr lang="en-US" sz="1800" dirty="0">
                <a:effectLst/>
                <a:latin typeface="Times New Roman" panose="02020603050405020304" pitchFamily="18" charset="0"/>
              </a:rPr>
              <a:t>w</a:t>
            </a:r>
            <a:r>
              <a:rPr lang="en-US" sz="1800" dirty="0">
                <a:effectLst/>
                <a:latin typeface="Times New Roman" panose="02020603050405020304" pitchFamily="18" charset="0"/>
                <a:ea typeface="Times New Roman" panose="02020603050405020304" pitchFamily="18" charset="0"/>
              </a:rPr>
              <a:t>ith the advice of fisheries managers, industry leaders, and commercial fishers. </a:t>
            </a:r>
          </a:p>
          <a:p>
            <a:pPr marL="171450" indent="-171450">
              <a:buFontTx/>
              <a:buChar char="-"/>
            </a:pPr>
            <a:r>
              <a:rPr lang="en-US" sz="1800" dirty="0">
                <a:effectLst/>
                <a:latin typeface="Times New Roman" panose="02020603050405020304" pitchFamily="18" charset="0"/>
                <a:ea typeface="Times New Roman" panose="02020603050405020304" pitchFamily="18" charset="0"/>
              </a:rPr>
              <a:t>They also occur frequently in the dataset that I will be talking about in a minute </a:t>
            </a:r>
          </a:p>
          <a:p>
            <a:pPr marL="171450" indent="-171450">
              <a:buFontTx/>
              <a:buChar char="-"/>
            </a:pPr>
            <a:r>
              <a:rPr lang="en-US" dirty="0"/>
              <a:t>All bottom dwelling species that occupy the Mid Atlantic bight in the cold pool. </a:t>
            </a:r>
          </a:p>
          <a:p>
            <a:pPr marL="171450" indent="-171450">
              <a:buFontTx/>
              <a:buChar char="-"/>
            </a:pPr>
            <a:r>
              <a:rPr lang="en-US" dirty="0"/>
              <a:t>They all have particular temperature preferences, and they all have commercial value </a:t>
            </a:r>
          </a:p>
        </p:txBody>
      </p:sp>
      <p:sp>
        <p:nvSpPr>
          <p:cNvPr id="4" name="Slide Number Placeholder 3">
            <a:extLst>
              <a:ext uri="{FF2B5EF4-FFF2-40B4-BE49-F238E27FC236}">
                <a16:creationId xmlns:a16="http://schemas.microsoft.com/office/drawing/2014/main" id="{7C0E5AE4-C9A5-AE63-3967-AAF1ACF16B2F}"/>
              </a:ext>
            </a:extLst>
          </p:cNvPr>
          <p:cNvSpPr>
            <a:spLocks noGrp="1"/>
          </p:cNvSpPr>
          <p:nvPr>
            <p:ph type="sldNum" sz="quarter" idx="5"/>
          </p:nvPr>
        </p:nvSpPr>
        <p:spPr/>
        <p:txBody>
          <a:bodyPr/>
          <a:lstStyle/>
          <a:p>
            <a:fld id="{FDCE374D-4BD7-FC4B-8C91-890C04130603}" type="slidenum">
              <a:rPr lang="en-US" smtClean="0"/>
              <a:t>17</a:t>
            </a:fld>
            <a:endParaRPr lang="en-US"/>
          </a:p>
        </p:txBody>
      </p:sp>
    </p:spTree>
    <p:extLst>
      <p:ext uri="{BB962C8B-B14F-4D97-AF65-F5344CB8AC3E}">
        <p14:creationId xmlns:p14="http://schemas.microsoft.com/office/powerpoint/2010/main" val="1868518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19F68-D335-2F58-A9CE-55A7DD6ED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EF327-3DEC-777D-EFF4-C9A0AC960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B4526-96B2-F3C0-DA68-8B8543DD3125}"/>
              </a:ext>
            </a:extLst>
          </p:cNvPr>
          <p:cNvSpPr>
            <a:spLocks noGrp="1"/>
          </p:cNvSpPr>
          <p:nvPr>
            <p:ph type="body" idx="1"/>
          </p:nvPr>
        </p:nvSpPr>
        <p:spPr/>
        <p:txBody>
          <a:bodyPr/>
          <a:lstStyle/>
          <a:p>
            <a:pPr marL="171450" indent="-171450">
              <a:buFontTx/>
              <a:buChar char="-"/>
            </a:pPr>
            <a:r>
              <a:rPr lang="en-US" dirty="0"/>
              <a:t>The Mid-</a:t>
            </a:r>
            <a:r>
              <a:rPr lang="en-US" dirty="0" err="1"/>
              <a:t>Altantic</a:t>
            </a:r>
            <a:r>
              <a:rPr lang="en-US" dirty="0"/>
              <a:t> Bight and the Cold Pool, however is changing </a:t>
            </a:r>
          </a:p>
          <a:p>
            <a:pPr marL="171450" indent="-171450">
              <a:buFontTx/>
              <a:buChar char="-"/>
            </a:pPr>
            <a:r>
              <a:rPr lang="en-US" dirty="0"/>
              <a:t>Several studies have shown that the bottom temperature in the MAB is warming and there are indictors that the cold pool itself is warming and shrinking, </a:t>
            </a:r>
          </a:p>
          <a:p>
            <a:pPr marL="171450" indent="-171450">
              <a:buFontTx/>
              <a:buChar char="-"/>
            </a:pPr>
            <a:r>
              <a:rPr lang="en-US" dirty="0"/>
              <a:t>which would be impactful to the species and industry the cold pool supports </a:t>
            </a:r>
          </a:p>
          <a:p>
            <a:pPr marL="171450" indent="-171450">
              <a:buFontTx/>
              <a:buChar char="-"/>
            </a:pPr>
            <a:endParaRPr lang="en-US" dirty="0"/>
          </a:p>
          <a:p>
            <a:pPr marL="171450" indent="-171450">
              <a:buFontTx/>
              <a:buChar char="-"/>
            </a:pPr>
            <a:endParaRPr lang="en-US" dirty="0"/>
          </a:p>
          <a:p>
            <a:pPr marL="171450" indent="-171450">
              <a:buFontTx/>
              <a:buChar char="-"/>
            </a:pPr>
            <a:r>
              <a:rPr lang="en-US" dirty="0"/>
              <a:t>This figure is from du Pontavice et. al. 2023 and shows the yearly bottom temperature anomaly in the MAB and as you can see, it's getting warming </a:t>
            </a:r>
          </a:p>
          <a:p>
            <a:pPr marL="171450" indent="-171450">
              <a:buFontTx/>
              <a:buChar char="-"/>
            </a:pPr>
            <a:endParaRPr lang="en-US" dirty="0"/>
          </a:p>
          <a:p>
            <a:endParaRPr lang="en-US" dirty="0"/>
          </a:p>
        </p:txBody>
      </p:sp>
      <p:sp>
        <p:nvSpPr>
          <p:cNvPr id="4" name="Slide Number Placeholder 3">
            <a:extLst>
              <a:ext uri="{FF2B5EF4-FFF2-40B4-BE49-F238E27FC236}">
                <a16:creationId xmlns:a16="http://schemas.microsoft.com/office/drawing/2014/main" id="{22699291-2737-9270-D79F-F7CD65A0A06C}"/>
              </a:ext>
            </a:extLst>
          </p:cNvPr>
          <p:cNvSpPr>
            <a:spLocks noGrp="1"/>
          </p:cNvSpPr>
          <p:nvPr>
            <p:ph type="sldNum" sz="quarter" idx="5"/>
          </p:nvPr>
        </p:nvSpPr>
        <p:spPr/>
        <p:txBody>
          <a:bodyPr/>
          <a:lstStyle/>
          <a:p>
            <a:fld id="{B268CFD2-B0FE-F148-B2A4-699D90785E69}" type="slidenum">
              <a:rPr lang="en-US" smtClean="0"/>
              <a:t>18</a:t>
            </a:fld>
            <a:endParaRPr lang="en-US"/>
          </a:p>
        </p:txBody>
      </p:sp>
    </p:spTree>
    <p:extLst>
      <p:ext uri="{BB962C8B-B14F-4D97-AF65-F5344CB8AC3E}">
        <p14:creationId xmlns:p14="http://schemas.microsoft.com/office/powerpoint/2010/main" val="3400558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E806A-AD0C-2CF2-DB6F-BC08B72C5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39A877-127B-A397-D767-8E87000E7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FED64-454A-C8F4-2F7E-7867F21805A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latin typeface="Adelle Sans Devanagari" panose="02000503000000020004" pitchFamily="2" charset="-78"/>
                <a:cs typeface="Adelle Sans Devanagari" panose="02000503000000020004" pitchFamily="2" charset="-78"/>
              </a:rPr>
              <a:t>From these data, I will be looking at baseline trends in abundance over decades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latin typeface="Adelle Sans Devanagari" panose="02000503000000020004" pitchFamily="2" charset="-78"/>
                <a:cs typeface="Adelle Sans Devanagari" panose="02000503000000020004" pitchFamily="2" charset="-78"/>
              </a:rPr>
              <a:t>*orient to the figure*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There are changes between years and between decades and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because it is sampled so frequently, we can look deeper into seasonal dynamics.</a:t>
            </a:r>
          </a:p>
        </p:txBody>
      </p:sp>
      <p:sp>
        <p:nvSpPr>
          <p:cNvPr id="4" name="Slide Number Placeholder 3">
            <a:extLst>
              <a:ext uri="{FF2B5EF4-FFF2-40B4-BE49-F238E27FC236}">
                <a16:creationId xmlns:a16="http://schemas.microsoft.com/office/drawing/2014/main" id="{B974E288-27DB-B346-8FC4-22EF33EFC138}"/>
              </a:ext>
            </a:extLst>
          </p:cNvPr>
          <p:cNvSpPr>
            <a:spLocks noGrp="1"/>
          </p:cNvSpPr>
          <p:nvPr>
            <p:ph type="sldNum" sz="quarter" idx="5"/>
          </p:nvPr>
        </p:nvSpPr>
        <p:spPr/>
        <p:txBody>
          <a:bodyPr/>
          <a:lstStyle/>
          <a:p>
            <a:fld id="{FDCE374D-4BD7-FC4B-8C91-890C04130603}" type="slidenum">
              <a:rPr lang="en-US" smtClean="0"/>
              <a:t>19</a:t>
            </a:fld>
            <a:endParaRPr lang="en-US"/>
          </a:p>
        </p:txBody>
      </p:sp>
    </p:spTree>
    <p:extLst>
      <p:ext uri="{BB962C8B-B14F-4D97-AF65-F5344CB8AC3E}">
        <p14:creationId xmlns:p14="http://schemas.microsoft.com/office/powerpoint/2010/main" val="48446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3212-CD27-D533-D646-5DCA56363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048AA-CD2A-F3AA-2A23-17E793D65C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967CB-47AF-4178-00AF-8EF19C5A8488}"/>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This is all surveys across all years</a:t>
            </a:r>
          </a:p>
          <a:p>
            <a:pPr marL="171450" indent="-171450">
              <a:buFontTx/>
              <a:buChar char="-"/>
            </a:pPr>
            <a:r>
              <a:rPr lang="en-US" dirty="0"/>
              <a:t>We can also examine abundances compared to water column conditions! Do the fish care about a stratified water column? </a:t>
            </a:r>
          </a:p>
          <a:p>
            <a:pPr marL="171450" indent="-171450">
              <a:buFontTx/>
              <a:buChar char="-"/>
            </a:pPr>
            <a:r>
              <a:rPr lang="en-US" dirty="0"/>
              <a:t>*orient to figure* </a:t>
            </a:r>
          </a:p>
          <a:p>
            <a:pPr marL="628650" lvl="1" indent="-171450">
              <a:buFontTx/>
              <a:buChar char="-"/>
            </a:pPr>
            <a:r>
              <a:rPr lang="en-US" dirty="0"/>
              <a:t>Cumulative number caught </a:t>
            </a:r>
          </a:p>
          <a:p>
            <a:pPr marL="628650" lvl="1" indent="-171450">
              <a:buFontTx/>
              <a:buChar char="-"/>
            </a:pPr>
            <a:r>
              <a:rPr lang="en-US" dirty="0"/>
              <a:t>Top-Bottom temperature bins </a:t>
            </a:r>
          </a:p>
          <a:p>
            <a:pPr marL="1085850" lvl="2" indent="-171450">
              <a:buFontTx/>
              <a:buChar char="-"/>
            </a:pPr>
            <a:r>
              <a:rPr lang="en-US" dirty="0"/>
              <a:t>values near 0 means that the surface and bottom temperatures are nearly the same </a:t>
            </a:r>
          </a:p>
        </p:txBody>
      </p:sp>
      <p:sp>
        <p:nvSpPr>
          <p:cNvPr id="4" name="Slide Number Placeholder 3">
            <a:extLst>
              <a:ext uri="{FF2B5EF4-FFF2-40B4-BE49-F238E27FC236}">
                <a16:creationId xmlns:a16="http://schemas.microsoft.com/office/drawing/2014/main" id="{33C17851-30F2-A449-0D3A-47AFE801FE06}"/>
              </a:ext>
            </a:extLst>
          </p:cNvPr>
          <p:cNvSpPr>
            <a:spLocks noGrp="1"/>
          </p:cNvSpPr>
          <p:nvPr>
            <p:ph type="sldNum" sz="quarter" idx="5"/>
          </p:nvPr>
        </p:nvSpPr>
        <p:spPr/>
        <p:txBody>
          <a:bodyPr/>
          <a:lstStyle/>
          <a:p>
            <a:fld id="{FDCE374D-4BD7-FC4B-8C91-890C04130603}" type="slidenum">
              <a:rPr lang="en-US" smtClean="0"/>
              <a:t>20</a:t>
            </a:fld>
            <a:endParaRPr lang="en-US"/>
          </a:p>
        </p:txBody>
      </p:sp>
    </p:spTree>
    <p:extLst>
      <p:ext uri="{BB962C8B-B14F-4D97-AF65-F5344CB8AC3E}">
        <p14:creationId xmlns:p14="http://schemas.microsoft.com/office/powerpoint/2010/main" val="349591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Cooperative research connections span throughout my research, and all rely on some basic assumptions. The first being that: </a:t>
            </a:r>
          </a:p>
          <a:p>
            <a:endParaRPr lang="en-US" dirty="0"/>
          </a:p>
          <a:p>
            <a:pPr marL="171450" indent="-171450">
              <a:buFont typeface="Arial" panose="020B0604020202020204" pitchFamily="34" charset="0"/>
              <a:buChar char="•"/>
            </a:pPr>
            <a:r>
              <a:rPr lang="en-US" u="sng" dirty="0"/>
              <a:t>Fish Live in the Ocean</a:t>
            </a:r>
            <a:r>
              <a:rPr lang="en-US" u="none" dirty="0"/>
              <a:t>: F</a:t>
            </a:r>
            <a:r>
              <a:rPr lang="en-US" dirty="0"/>
              <a:t>ish live in the ocean and occupy a wide range of dynamic habitats whether in the hot surface in the Bahamas or deep in the Marianas trench.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0" u="sng" dirty="0"/>
              <a:t>The Ocean Moves:</a:t>
            </a:r>
            <a:r>
              <a:rPr lang="en-US" b="0" u="none" dirty="0"/>
              <a:t> </a:t>
            </a:r>
            <a:r>
              <a:rPr lang="en-US" u="none" dirty="0"/>
              <a:t>These habitats are shaped by the ocean, through waves, tides, storms, wind. </a:t>
            </a:r>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r>
              <a:rPr lang="en-US" u="sng" dirty="0"/>
              <a:t>Fish have Tails:</a:t>
            </a:r>
            <a:r>
              <a:rPr lang="en-US" u="none" dirty="0"/>
              <a:t> But depending on the way the ocean moves, </a:t>
            </a:r>
            <a:r>
              <a:rPr lang="en-US" sz="1200" dirty="0">
                <a:effectLst/>
                <a:latin typeface="Times New Roman" panose="02020603050405020304" pitchFamily="18" charset="0"/>
                <a:ea typeface="Times New Roman" panose="02020603050405020304" pitchFamily="18" charset="0"/>
              </a:rPr>
              <a:t>the habitat conditions vary in time and space leading which can significantly influence fish distribution and migration</a:t>
            </a:r>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r>
              <a:rPr lang="en-US" b="0" u="sng" dirty="0"/>
              <a:t>People eat fish:</a:t>
            </a:r>
            <a:r>
              <a:rPr lang="en-US" b="0" u="none" dirty="0"/>
              <a:t> Lastly, we as humans follow the fish and are dependent on the ocean as a food source. </a:t>
            </a:r>
            <a:endParaRPr lang="en-US" dirty="0">
              <a:effectLst/>
            </a:endParaRPr>
          </a:p>
          <a:p>
            <a:pPr marL="171450" indent="-171450">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dirty="0">
                <a:effectLst/>
              </a:rPr>
              <a:t>We are left with a tightly coupled system that encompasses oceanographic, ecological and socioeconomic parts allowing for lots of room for collaboration </a:t>
            </a:r>
          </a:p>
          <a:p>
            <a:pPr marL="171450" indent="-171450">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dirty="0">
                <a:effectLst/>
              </a:rPr>
              <a:t>One place in particular, encapsulates this well. </a:t>
            </a:r>
          </a:p>
          <a:p>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1</a:t>
            </a:fld>
            <a:endParaRPr lang="en-US"/>
          </a:p>
        </p:txBody>
      </p:sp>
    </p:spTree>
    <p:extLst>
      <p:ext uri="{BB962C8B-B14F-4D97-AF65-F5344CB8AC3E}">
        <p14:creationId xmlns:p14="http://schemas.microsoft.com/office/powerpoint/2010/main" val="3732290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A91A3-E648-BADC-9EDA-E619F91A0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6E02F-9982-6149-068B-689AAD996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7AF81-7B3F-7ABB-92A9-DD1890FF0ECE}"/>
              </a:ext>
            </a:extLst>
          </p:cNvPr>
          <p:cNvSpPr>
            <a:spLocks noGrp="1"/>
          </p:cNvSpPr>
          <p:nvPr>
            <p:ph type="body" idx="1"/>
          </p:nvPr>
        </p:nvSpPr>
        <p:spPr/>
        <p:txBody>
          <a:bodyPr/>
          <a:lstStyle/>
          <a:p>
            <a:pPr marL="171450" indent="-171450">
              <a:buFontTx/>
              <a:buChar char="-"/>
            </a:pPr>
            <a:r>
              <a:rPr lang="en-US" dirty="0"/>
              <a:t>with these data we can assess potential fish preferences with the stratified water column at different stages of Cold Pool Development </a:t>
            </a:r>
          </a:p>
          <a:p>
            <a:pPr marL="171450" indent="-171450">
              <a:buFontTx/>
              <a:buChar char="-"/>
            </a:pPr>
            <a:endParaRPr lang="en-US" dirty="0"/>
          </a:p>
          <a:p>
            <a:pPr marL="171450" indent="-171450">
              <a:buFontTx/>
              <a:buChar char="-"/>
            </a:pPr>
            <a:r>
              <a:rPr lang="en-US" dirty="0"/>
              <a:t>This is an example of Striped Bass and Spiny Dogfish,</a:t>
            </a:r>
          </a:p>
          <a:p>
            <a:pPr marL="171450" indent="-171450">
              <a:buFontTx/>
              <a:buChar char="-"/>
            </a:pPr>
            <a:r>
              <a:rPr lang="en-US" dirty="0"/>
              <a:t>*Orient to the figure*</a:t>
            </a:r>
          </a:p>
          <a:p>
            <a:pPr marL="171450" indent="-171450">
              <a:buFontTx/>
              <a:buChar char="-"/>
            </a:pPr>
            <a:r>
              <a:rPr lang="en-US" dirty="0"/>
              <a:t>Cold Pool Presence is defined using a 0.2°C/m threshold (indicated by black dotted line) </a:t>
            </a:r>
          </a:p>
        </p:txBody>
      </p:sp>
      <p:sp>
        <p:nvSpPr>
          <p:cNvPr id="4" name="Slide Number Placeholder 3">
            <a:extLst>
              <a:ext uri="{FF2B5EF4-FFF2-40B4-BE49-F238E27FC236}">
                <a16:creationId xmlns:a16="http://schemas.microsoft.com/office/drawing/2014/main" id="{03F6E480-0D37-109A-9667-E082C5D8C4D3}"/>
              </a:ext>
            </a:extLst>
          </p:cNvPr>
          <p:cNvSpPr>
            <a:spLocks noGrp="1"/>
          </p:cNvSpPr>
          <p:nvPr>
            <p:ph type="sldNum" sz="quarter" idx="5"/>
          </p:nvPr>
        </p:nvSpPr>
        <p:spPr/>
        <p:txBody>
          <a:bodyPr/>
          <a:lstStyle/>
          <a:p>
            <a:fld id="{FDCE374D-4BD7-FC4B-8C91-890C04130603}" type="slidenum">
              <a:rPr lang="en-US" smtClean="0"/>
              <a:t>21</a:t>
            </a:fld>
            <a:endParaRPr lang="en-US"/>
          </a:p>
        </p:txBody>
      </p:sp>
    </p:spTree>
    <p:extLst>
      <p:ext uri="{BB962C8B-B14F-4D97-AF65-F5344CB8AC3E}">
        <p14:creationId xmlns:p14="http://schemas.microsoft.com/office/powerpoint/2010/main" val="1728408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D29D8-C2B1-037E-B0EA-355DA00F1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B8D4B-A51F-6300-6E01-1A2DC1037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547E5C-DAEA-5BFE-BE97-45479B2B4359}"/>
              </a:ext>
            </a:extLst>
          </p:cNvPr>
          <p:cNvSpPr>
            <a:spLocks noGrp="1"/>
          </p:cNvSpPr>
          <p:nvPr>
            <p:ph type="body" idx="1"/>
          </p:nvPr>
        </p:nvSpPr>
        <p:spPr/>
        <p:txBody>
          <a:bodyPr/>
          <a:lstStyle/>
          <a:p>
            <a:pPr marL="171450" indent="-171450">
              <a:buFontTx/>
              <a:buChar char="-"/>
            </a:pPr>
            <a:r>
              <a:rPr lang="en-US" dirty="0"/>
              <a:t>This is the same thing as the previous slide but now in august </a:t>
            </a:r>
          </a:p>
          <a:p>
            <a:pPr marL="171450" indent="-171450">
              <a:buFontTx/>
              <a:buChar char="-"/>
            </a:pPr>
            <a:r>
              <a:rPr lang="en-US" dirty="0"/>
              <a:t>What is driving the shifts seen in spiny dogfish for example? </a:t>
            </a:r>
          </a:p>
        </p:txBody>
      </p:sp>
      <p:sp>
        <p:nvSpPr>
          <p:cNvPr id="4" name="Slide Number Placeholder 3">
            <a:extLst>
              <a:ext uri="{FF2B5EF4-FFF2-40B4-BE49-F238E27FC236}">
                <a16:creationId xmlns:a16="http://schemas.microsoft.com/office/drawing/2014/main" id="{BAFF84E3-F7FA-33F6-482B-9EA7B9B6CE2F}"/>
              </a:ext>
            </a:extLst>
          </p:cNvPr>
          <p:cNvSpPr>
            <a:spLocks noGrp="1"/>
          </p:cNvSpPr>
          <p:nvPr>
            <p:ph type="sldNum" sz="quarter" idx="5"/>
          </p:nvPr>
        </p:nvSpPr>
        <p:spPr/>
        <p:txBody>
          <a:bodyPr/>
          <a:lstStyle/>
          <a:p>
            <a:fld id="{FDCE374D-4BD7-FC4B-8C91-890C04130603}" type="slidenum">
              <a:rPr lang="en-US" smtClean="0"/>
              <a:t>22</a:t>
            </a:fld>
            <a:endParaRPr lang="en-US"/>
          </a:p>
        </p:txBody>
      </p:sp>
    </p:spTree>
    <p:extLst>
      <p:ext uri="{BB962C8B-B14F-4D97-AF65-F5344CB8AC3E}">
        <p14:creationId xmlns:p14="http://schemas.microsoft.com/office/powerpoint/2010/main" val="4112523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And that place is the Mid-Atlantic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Mid Atlantic Bight is an ocean region that spans from Cape Cod to Cape Hatteras that has a large seasonal temperature signal known as the Cold Pool.</a:t>
            </a:r>
            <a:r>
              <a:rPr lang="en-US" dirty="0">
                <a:solidFill>
                  <a:srgbClr val="000000"/>
                </a:solidFill>
                <a:effectLst/>
                <a:latin typeface="Helvetica" pitchFamily="2" charset="0"/>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The cold pool is a distinctively cold, nutrient dense body of bottom water that forms every year in the spring.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u="sng" dirty="0"/>
              <a:t>Right Figure: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The figure on the right are cross-shelf transects based on glider tracks along the red line on the right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As we go further to the right on the figure, we are getting farther away from the coast and as we go down in the individual panels, we are getting deeper in the water column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u="sng" dirty="0"/>
              <a:t>Formation</a:t>
            </a:r>
            <a:r>
              <a:rPr lang="en-US" dirty="0"/>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Fall into Winter: lots of storm and water column mixing so the water column is fairly uniform in temperature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Spring: the weather starts to warm up, less storms, the surface water begins to warm and become layer, or stratified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Summer: Strong layering/stratification-– surface water is really warm, deeper water is really cold from water supplied by the Scotian Shelf water in the North</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Fall: Storms pick up again, the surface and deep-water mix and the water becomes more uniform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This dramatic change in temperature that happens every year in this small subset of the ocean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2</a:t>
            </a:fld>
            <a:endParaRPr lang="en-US"/>
          </a:p>
        </p:txBody>
      </p:sp>
    </p:spTree>
    <p:extLst>
      <p:ext uri="{BB962C8B-B14F-4D97-AF65-F5344CB8AC3E}">
        <p14:creationId xmlns:p14="http://schemas.microsoft.com/office/powerpoint/2010/main" val="416943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dirty="0"/>
              <a:t>Depending on the time of the year, depends on the spatial extent of the cold pool. </a:t>
            </a:r>
          </a:p>
          <a:p>
            <a:pPr marL="171450" indent="-171450">
              <a:buFontTx/>
              <a:buChar char="-"/>
            </a:pPr>
            <a:r>
              <a:rPr lang="en-US" b="0" i="0" dirty="0"/>
              <a:t>At it’s peak in the summer, the cold pool extends nearly the whole MAB </a:t>
            </a:r>
          </a:p>
          <a:p>
            <a:endParaRPr lang="en-US" b="1" i="1" dirty="0"/>
          </a:p>
          <a:p>
            <a:r>
              <a:rPr lang="en-US" b="1" i="1" dirty="0"/>
              <a:t>- Spatial extent--- lighter is more stratified, dark is less stratified </a:t>
            </a:r>
          </a:p>
        </p:txBody>
      </p:sp>
      <p:sp>
        <p:nvSpPr>
          <p:cNvPr id="4" name="Slide Number Placeholder 3"/>
          <p:cNvSpPr>
            <a:spLocks noGrp="1"/>
          </p:cNvSpPr>
          <p:nvPr>
            <p:ph type="sldNum" sz="quarter" idx="5"/>
          </p:nvPr>
        </p:nvSpPr>
        <p:spPr/>
        <p:txBody>
          <a:bodyPr/>
          <a:lstStyle/>
          <a:p>
            <a:fld id="{8862D4C1-F5FB-6643-8C7B-B09657043363}" type="slidenum">
              <a:rPr lang="en-US" smtClean="0"/>
              <a:t>3</a:t>
            </a:fld>
            <a:endParaRPr lang="en-US"/>
          </a:p>
        </p:txBody>
      </p:sp>
    </p:spTree>
    <p:extLst>
      <p:ext uri="{BB962C8B-B14F-4D97-AF65-F5344CB8AC3E}">
        <p14:creationId xmlns:p14="http://schemas.microsoft.com/office/powerpoint/2010/main" val="426668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MAB is changing over time in it's condition and use </a:t>
            </a:r>
          </a:p>
          <a:p>
            <a:pPr marL="171450" indent="-171450">
              <a:buFontTx/>
              <a:buChar char="-"/>
            </a:pPr>
            <a:r>
              <a:rPr lang="en-US" dirty="0"/>
              <a:t>*Orient to figure on Left* </a:t>
            </a:r>
          </a:p>
          <a:p>
            <a:pPr marL="628650" lvl="1" indent="-171450">
              <a:buFontTx/>
              <a:buChar char="-"/>
            </a:pPr>
            <a:r>
              <a:rPr lang="en-US" dirty="0"/>
              <a:t>Bottom temperature anomaly-- things are getting warmer</a:t>
            </a:r>
          </a:p>
          <a:p>
            <a:pPr marL="171450" indent="-171450">
              <a:buFontTx/>
              <a:buChar char="-"/>
            </a:pPr>
            <a:endParaRPr lang="en-US" dirty="0"/>
          </a:p>
          <a:p>
            <a:pPr marL="171450" indent="-171450">
              <a:buFontTx/>
              <a:buChar char="-"/>
            </a:pPr>
            <a:r>
              <a:rPr lang="en-US" dirty="0"/>
              <a:t>Also as we know, offshore wind development will be occurring in the coming years </a:t>
            </a:r>
          </a:p>
          <a:p>
            <a:pPr marL="171450" indent="-171450">
              <a:buFontTx/>
              <a:buChar char="-"/>
            </a:pPr>
            <a:endParaRPr lang="en-US" dirty="0"/>
          </a:p>
          <a:p>
            <a:pPr marL="171450" indent="-171450">
              <a:buFontTx/>
              <a:buChar char="-"/>
            </a:pPr>
            <a:r>
              <a:rPr lang="en-US" dirty="0"/>
              <a:t>The changes to the MAB are especially concerning given that....slide</a:t>
            </a:r>
          </a:p>
        </p:txBody>
      </p:sp>
      <p:sp>
        <p:nvSpPr>
          <p:cNvPr id="4" name="Slide Number Placeholder 3"/>
          <p:cNvSpPr>
            <a:spLocks noGrp="1"/>
          </p:cNvSpPr>
          <p:nvPr>
            <p:ph type="sldNum" sz="quarter" idx="5"/>
          </p:nvPr>
        </p:nvSpPr>
        <p:spPr/>
        <p:txBody>
          <a:bodyPr/>
          <a:lstStyle/>
          <a:p>
            <a:fld id="{B268CFD2-B0FE-F148-B2A4-699D90785E69}" type="slidenum">
              <a:rPr lang="en-US" smtClean="0"/>
              <a:t>4</a:t>
            </a:fld>
            <a:endParaRPr lang="en-US"/>
          </a:p>
        </p:txBody>
      </p:sp>
    </p:spTree>
    <p:extLst>
      <p:ext uri="{BB962C8B-B14F-4D97-AF65-F5344CB8AC3E}">
        <p14:creationId xmlns:p14="http://schemas.microsoft.com/office/powerpoint/2010/main" val="146958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changing MAB is especially concerning for our fishing industries </a:t>
            </a:r>
          </a:p>
          <a:p>
            <a:pPr marL="171450" indent="-171450">
              <a:buFontTx/>
              <a:buChar char="-"/>
            </a:pPr>
            <a:r>
              <a:rPr lang="en-US" dirty="0"/>
              <a:t>The cold pool not only supports the ecology, but it also supports the economy through commercial and recreational fishing. </a:t>
            </a:r>
          </a:p>
          <a:p>
            <a:pPr marL="171450" indent="-171450">
              <a:buFontTx/>
              <a:buChar char="-"/>
            </a:pPr>
            <a:r>
              <a:rPr lang="en-US" dirty="0"/>
              <a:t>States bordering the MAB alone generated $500 million in commercial fishing revenue in 2019 .</a:t>
            </a:r>
          </a:p>
          <a:p>
            <a:pPr marL="171450" indent="-171450">
              <a:buFontTx/>
              <a:buChar char="-"/>
            </a:pPr>
            <a:r>
              <a:rPr lang="en-US" sz="1800" dirty="0">
                <a:solidFill>
                  <a:srgbClr val="000000"/>
                </a:solidFill>
                <a:effectLst/>
                <a:latin typeface="Times New Roman" panose="02020603050405020304" pitchFamily="18" charset="0"/>
              </a:rPr>
              <a:t>S</a:t>
            </a:r>
            <a:r>
              <a:rPr lang="en-US" sz="1800" dirty="0">
                <a:solidFill>
                  <a:srgbClr val="000000"/>
                </a:solidFill>
                <a:effectLst/>
                <a:latin typeface="Times New Roman" panose="02020603050405020304" pitchFamily="18" charset="0"/>
                <a:ea typeface="Times New Roman" panose="02020603050405020304" pitchFamily="18" charset="0"/>
              </a:rPr>
              <a:t>easonal, interannual and long-term variability in cold pool processes could lead to changes to the habitat of these commercial species, impacting the coastal economies and livelihoods they support. </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https://</a:t>
            </a:r>
            <a:r>
              <a:rPr lang="en-US" dirty="0" err="1"/>
              <a:t>capemaycountynj.gov</a:t>
            </a:r>
            <a:r>
              <a:rPr lang="en-US" dirty="0"/>
              <a:t>/940/Commercial-Fishing </a:t>
            </a:r>
          </a:p>
          <a:p>
            <a:r>
              <a:rPr lang="en-US" dirty="0"/>
              <a:t>https://</a:t>
            </a:r>
            <a:r>
              <a:rPr lang="en-US" dirty="0" err="1"/>
              <a:t>www.jerseysbest.com</a:t>
            </a:r>
            <a:r>
              <a:rPr lang="en-US" dirty="0"/>
              <a:t>/community/harvesting-the-sea/</a:t>
            </a:r>
          </a:p>
          <a:p>
            <a:r>
              <a:rPr lang="en-US" dirty="0"/>
              <a:t>https://</a:t>
            </a:r>
            <a:r>
              <a:rPr lang="en-US" dirty="0" err="1"/>
              <a:t>www.onthewater.com</a:t>
            </a:r>
            <a:r>
              <a:rPr lang="en-US" dirty="0"/>
              <a:t>/news/2021/02/19/comment-on-the-2021-new-jersey-recreational-fluke-season-options </a:t>
            </a:r>
          </a:p>
          <a:p>
            <a:r>
              <a:rPr lang="en-US" dirty="0"/>
              <a:t>Title : State of the Ecosystem 2022: Mid-Atlantic</a:t>
            </a:r>
          </a:p>
          <a:p>
            <a:r>
              <a:rPr lang="en-US" dirty="0"/>
              <a:t>Corporate Authors(s) : Northeast Fisheries Science Center (U.S.)</a:t>
            </a:r>
          </a:p>
          <a:p>
            <a:r>
              <a:rPr lang="en-US" dirty="0"/>
              <a:t>Published Date : 2022</a:t>
            </a:r>
          </a:p>
          <a:p>
            <a:r>
              <a:rPr lang="en-US" dirty="0"/>
              <a:t>DOI : https://</a:t>
            </a:r>
            <a:r>
              <a:rPr lang="en-US" dirty="0" err="1"/>
              <a:t>doi.org</a:t>
            </a:r>
            <a:r>
              <a:rPr lang="en-US" dirty="0"/>
              <a:t>/10.25923/5s5y-0h81</a:t>
            </a:r>
          </a:p>
          <a:p>
            <a:endParaRPr lang="en-US" dirty="0"/>
          </a:p>
          <a:p>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5</a:t>
            </a:fld>
            <a:endParaRPr lang="en-US"/>
          </a:p>
        </p:txBody>
      </p:sp>
    </p:spTree>
    <p:extLst>
      <p:ext uri="{BB962C8B-B14F-4D97-AF65-F5344CB8AC3E}">
        <p14:creationId xmlns:p14="http://schemas.microsoft.com/office/powerpoint/2010/main" val="2452580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research in particular investigates....</a:t>
            </a:r>
          </a:p>
          <a:p>
            <a:endParaRPr lang="en-US" dirty="0"/>
          </a:p>
          <a:p>
            <a:r>
              <a:rPr lang="en-US" dirty="0"/>
              <a:t>to establish baseline interactions that species have with the Cold Pool in the MAB </a:t>
            </a:r>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6</a:t>
            </a:fld>
            <a:endParaRPr lang="en-US"/>
          </a:p>
        </p:txBody>
      </p:sp>
    </p:spTree>
    <p:extLst>
      <p:ext uri="{BB962C8B-B14F-4D97-AF65-F5344CB8AC3E}">
        <p14:creationId xmlns:p14="http://schemas.microsoft.com/office/powerpoint/2010/main" val="309978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collaboration with the NJ DEP and SCEMFIS, I was able to narrow down </a:t>
            </a:r>
            <a:r>
              <a:rPr lang="en-US" dirty="0" err="1"/>
              <a:t>commericial</a:t>
            </a:r>
            <a:r>
              <a:rPr lang="en-US" dirty="0"/>
              <a:t> species of interest and </a:t>
            </a:r>
          </a:p>
          <a:p>
            <a:endParaRPr lang="en-US" dirty="0"/>
          </a:p>
          <a:p>
            <a:r>
              <a:rPr lang="en-US" dirty="0"/>
              <a:t>use the NJ DEP trawl survey to analyze decadal trends of these species with the seasonal cold pool evolution. </a:t>
            </a:r>
          </a:p>
          <a:p>
            <a:endParaRPr lang="en-US" dirty="0"/>
          </a:p>
        </p:txBody>
      </p:sp>
      <p:sp>
        <p:nvSpPr>
          <p:cNvPr id="4" name="Slide Number Placeholder 3"/>
          <p:cNvSpPr>
            <a:spLocks noGrp="1"/>
          </p:cNvSpPr>
          <p:nvPr>
            <p:ph type="sldNum" sz="quarter" idx="5"/>
          </p:nvPr>
        </p:nvSpPr>
        <p:spPr/>
        <p:txBody>
          <a:bodyPr/>
          <a:lstStyle/>
          <a:p>
            <a:fld id="{1CB30AB0-A523-764F-8384-667E62D3F28C}" type="slidenum">
              <a:rPr lang="en-US" smtClean="0"/>
              <a:t>7</a:t>
            </a:fld>
            <a:endParaRPr lang="en-US"/>
          </a:p>
        </p:txBody>
      </p:sp>
    </p:spTree>
    <p:extLst>
      <p:ext uri="{BB962C8B-B14F-4D97-AF65-F5344CB8AC3E}">
        <p14:creationId xmlns:p14="http://schemas.microsoft.com/office/powerpoint/2010/main" val="982728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then be focusing in on the spring set up of the cold pool and the timing of the longfin squid migration </a:t>
            </a:r>
          </a:p>
          <a:p>
            <a:endParaRPr lang="en-US" dirty="0"/>
          </a:p>
          <a:p>
            <a:r>
              <a:rPr lang="en-US" dirty="0"/>
              <a:t>Longfin were chosen as a focal species after talking with fishermen, industry, and another collaborative group called the squid squad.. .</a:t>
            </a:r>
          </a:p>
        </p:txBody>
      </p:sp>
      <p:sp>
        <p:nvSpPr>
          <p:cNvPr id="4" name="Slide Number Placeholder 3"/>
          <p:cNvSpPr>
            <a:spLocks noGrp="1"/>
          </p:cNvSpPr>
          <p:nvPr>
            <p:ph type="sldNum" sz="quarter" idx="5"/>
          </p:nvPr>
        </p:nvSpPr>
        <p:spPr/>
        <p:txBody>
          <a:bodyPr/>
          <a:lstStyle/>
          <a:p>
            <a:fld id="{FDCE374D-4BD7-FC4B-8C91-890C04130603}" type="slidenum">
              <a:rPr lang="en-US" smtClean="0"/>
              <a:t>8</a:t>
            </a:fld>
            <a:endParaRPr lang="en-US"/>
          </a:p>
        </p:txBody>
      </p:sp>
    </p:spTree>
    <p:extLst>
      <p:ext uri="{BB962C8B-B14F-4D97-AF65-F5344CB8AC3E}">
        <p14:creationId xmlns:p14="http://schemas.microsoft.com/office/powerpoint/2010/main" val="2986752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87CC5F-4115-CC40-AC89-5AD07B0043BF}" type="datetime1">
              <a:rPr lang="en-US" smtClean="0"/>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DB457-0AA1-B145-B44A-254B64C75BBE}" type="slidenum">
              <a:rPr lang="en-US" smtClean="0"/>
              <a:t>‹#›</a:t>
            </a:fld>
            <a:endParaRPr lang="en-US"/>
          </a:p>
        </p:txBody>
      </p:sp>
    </p:spTree>
    <p:extLst>
      <p:ext uri="{BB962C8B-B14F-4D97-AF65-F5344CB8AC3E}">
        <p14:creationId xmlns:p14="http://schemas.microsoft.com/office/powerpoint/2010/main" val="2294957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F7DB05-3246-6642-934B-CC7ACD4D48D5}" type="datetime1">
              <a:rPr lang="en-US" smtClean="0"/>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DB457-0AA1-B145-B44A-254B64C75BBE}" type="slidenum">
              <a:rPr lang="en-US" smtClean="0"/>
              <a:t>‹#›</a:t>
            </a:fld>
            <a:endParaRPr lang="en-US"/>
          </a:p>
        </p:txBody>
      </p:sp>
    </p:spTree>
    <p:extLst>
      <p:ext uri="{BB962C8B-B14F-4D97-AF65-F5344CB8AC3E}">
        <p14:creationId xmlns:p14="http://schemas.microsoft.com/office/powerpoint/2010/main" val="162169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35EE5-7A9F-7549-A30E-1E87D4CD6EA1}" type="datetime1">
              <a:rPr lang="en-US" smtClean="0"/>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DB457-0AA1-B145-B44A-254B64C75BBE}" type="slidenum">
              <a:rPr lang="en-US" smtClean="0"/>
              <a:t>‹#›</a:t>
            </a:fld>
            <a:endParaRPr lang="en-US"/>
          </a:p>
        </p:txBody>
      </p:sp>
    </p:spTree>
    <p:extLst>
      <p:ext uri="{BB962C8B-B14F-4D97-AF65-F5344CB8AC3E}">
        <p14:creationId xmlns:p14="http://schemas.microsoft.com/office/powerpoint/2010/main" val="254993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6A94E4-0E7A-E14F-8CD1-A29AF22A2E9D}" type="datetime1">
              <a:rPr lang="en-US" smtClean="0"/>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DB457-0AA1-B145-B44A-254B64C75BBE}" type="slidenum">
              <a:rPr lang="en-US" smtClean="0"/>
              <a:t>‹#›</a:t>
            </a:fld>
            <a:endParaRPr lang="en-US"/>
          </a:p>
        </p:txBody>
      </p:sp>
    </p:spTree>
    <p:extLst>
      <p:ext uri="{BB962C8B-B14F-4D97-AF65-F5344CB8AC3E}">
        <p14:creationId xmlns:p14="http://schemas.microsoft.com/office/powerpoint/2010/main" val="2088685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9D11C6-81A5-374D-8EA7-80AEDC4B6987}" type="datetime1">
              <a:rPr lang="en-US" smtClean="0"/>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DB457-0AA1-B145-B44A-254B64C75BBE}" type="slidenum">
              <a:rPr lang="en-US" smtClean="0"/>
              <a:t>‹#›</a:t>
            </a:fld>
            <a:endParaRPr lang="en-US"/>
          </a:p>
        </p:txBody>
      </p:sp>
    </p:spTree>
    <p:extLst>
      <p:ext uri="{BB962C8B-B14F-4D97-AF65-F5344CB8AC3E}">
        <p14:creationId xmlns:p14="http://schemas.microsoft.com/office/powerpoint/2010/main" val="230310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C333AD-77D5-0E43-AF81-84ACBFE29961}" type="datetime1">
              <a:rPr lang="en-US" smtClean="0"/>
              <a:t>3/23/24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5DB457-0AA1-B145-B44A-254B64C75BBE}" type="slidenum">
              <a:rPr lang="en-US" smtClean="0"/>
              <a:t>‹#›</a:t>
            </a:fld>
            <a:endParaRPr lang="en-US"/>
          </a:p>
        </p:txBody>
      </p:sp>
    </p:spTree>
    <p:extLst>
      <p:ext uri="{BB962C8B-B14F-4D97-AF65-F5344CB8AC3E}">
        <p14:creationId xmlns:p14="http://schemas.microsoft.com/office/powerpoint/2010/main" val="1277935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C59945-05FE-F84D-AAB4-3D950600C0FF}" type="datetime1">
              <a:rPr lang="en-US" smtClean="0"/>
              <a:t>3/23/24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5DB457-0AA1-B145-B44A-254B64C75BBE}" type="slidenum">
              <a:rPr lang="en-US" smtClean="0"/>
              <a:t>‹#›</a:t>
            </a:fld>
            <a:endParaRPr lang="en-US"/>
          </a:p>
        </p:txBody>
      </p:sp>
    </p:spTree>
    <p:extLst>
      <p:ext uri="{BB962C8B-B14F-4D97-AF65-F5344CB8AC3E}">
        <p14:creationId xmlns:p14="http://schemas.microsoft.com/office/powerpoint/2010/main" val="259147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00707-4386-2E4D-BFCA-C7EF8754D913}" type="datetime1">
              <a:rPr lang="en-US" smtClean="0"/>
              <a:t>3/23/24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5DB457-0AA1-B145-B44A-254B64C75BBE}" type="slidenum">
              <a:rPr lang="en-US" smtClean="0"/>
              <a:t>‹#›</a:t>
            </a:fld>
            <a:endParaRPr lang="en-US"/>
          </a:p>
        </p:txBody>
      </p:sp>
    </p:spTree>
    <p:extLst>
      <p:ext uri="{BB962C8B-B14F-4D97-AF65-F5344CB8AC3E}">
        <p14:creationId xmlns:p14="http://schemas.microsoft.com/office/powerpoint/2010/main" val="1324237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C902C-3D78-BC4B-9DC5-BB0D88EC52E7}" type="datetime1">
              <a:rPr lang="en-US" smtClean="0"/>
              <a:t>3/23/24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5DB457-0AA1-B145-B44A-254B64C75BBE}" type="slidenum">
              <a:rPr lang="en-US" smtClean="0"/>
              <a:t>‹#›</a:t>
            </a:fld>
            <a:endParaRPr lang="en-US"/>
          </a:p>
        </p:txBody>
      </p:sp>
    </p:spTree>
    <p:extLst>
      <p:ext uri="{BB962C8B-B14F-4D97-AF65-F5344CB8AC3E}">
        <p14:creationId xmlns:p14="http://schemas.microsoft.com/office/powerpoint/2010/main" val="4259193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70B748-9A57-4943-8A9C-C47E082315C5}" type="datetime1">
              <a:rPr lang="en-US" smtClean="0"/>
              <a:t>3/23/24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5DB457-0AA1-B145-B44A-254B64C75BBE}" type="slidenum">
              <a:rPr lang="en-US" smtClean="0"/>
              <a:t>‹#›</a:t>
            </a:fld>
            <a:endParaRPr lang="en-US"/>
          </a:p>
        </p:txBody>
      </p:sp>
    </p:spTree>
    <p:extLst>
      <p:ext uri="{BB962C8B-B14F-4D97-AF65-F5344CB8AC3E}">
        <p14:creationId xmlns:p14="http://schemas.microsoft.com/office/powerpoint/2010/main" val="3193527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421736-AB32-2748-8D4A-E30301A889CC}" type="datetime1">
              <a:rPr lang="en-US" smtClean="0"/>
              <a:t>3/23/24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5DB457-0AA1-B145-B44A-254B64C75BBE}" type="slidenum">
              <a:rPr lang="en-US" smtClean="0"/>
              <a:t>‹#›</a:t>
            </a:fld>
            <a:endParaRPr lang="en-US"/>
          </a:p>
        </p:txBody>
      </p:sp>
    </p:spTree>
    <p:extLst>
      <p:ext uri="{BB962C8B-B14F-4D97-AF65-F5344CB8AC3E}">
        <p14:creationId xmlns:p14="http://schemas.microsoft.com/office/powerpoint/2010/main" val="2917789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D2097-C2D8-9C4A-A9CA-9C001D5E1D04}" type="datetime1">
              <a:rPr lang="en-US" smtClean="0"/>
              <a:t>3/23/24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DB457-0AA1-B145-B44A-254B64C75BBE}" type="slidenum">
              <a:rPr lang="en-US" smtClean="0"/>
              <a:t>‹#›</a:t>
            </a:fld>
            <a:endParaRPr lang="en-US"/>
          </a:p>
        </p:txBody>
      </p:sp>
    </p:spTree>
    <p:extLst>
      <p:ext uri="{BB962C8B-B14F-4D97-AF65-F5344CB8AC3E}">
        <p14:creationId xmlns:p14="http://schemas.microsoft.com/office/powerpoint/2010/main" val="42914080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alaimo@marine.rutgers.ed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png"/><Relationship Id="rId3" Type="http://schemas.openxmlformats.org/officeDocument/2006/relationships/image" Target="../media/image42.emf"/><Relationship Id="rId7" Type="http://schemas.openxmlformats.org/officeDocument/2006/relationships/image" Target="../media/image33.png"/><Relationship Id="rId12"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svg"/><Relationship Id="rId11" Type="http://schemas.openxmlformats.org/officeDocument/2006/relationships/image" Target="../media/image37.jpeg"/><Relationship Id="rId5" Type="http://schemas.openxmlformats.org/officeDocument/2006/relationships/image" Target="../media/image40.png"/><Relationship Id="rId15" Type="http://schemas.openxmlformats.org/officeDocument/2006/relationships/image" Target="../media/image6.svg"/><Relationship Id="rId10" Type="http://schemas.openxmlformats.org/officeDocument/2006/relationships/image" Target="../media/image36.png"/><Relationship Id="rId4" Type="http://schemas.openxmlformats.org/officeDocument/2006/relationships/image" Target="../media/image27.emf"/><Relationship Id="rId9" Type="http://schemas.openxmlformats.org/officeDocument/2006/relationships/image" Target="../media/image4.png"/><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5.png"/><Relationship Id="rId7"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6.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mailto:alaimo@marine.rutgers.edu" TargetMode="Externa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4.pn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emf"/></Relationships>
</file>

<file path=ppt/slides/_rels/slide1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65.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37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67.pn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emf"/><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3.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6.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5.png"/><Relationship Id="rId5" Type="http://schemas.openxmlformats.org/officeDocument/2006/relationships/image" Target="../media/image30.png"/><Relationship Id="rId10" Type="http://schemas.openxmlformats.org/officeDocument/2006/relationships/image" Target="../media/image4.png"/><Relationship Id="rId4" Type="http://schemas.openxmlformats.org/officeDocument/2006/relationships/image" Target="../media/image29.jpe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27.emf"/><Relationship Id="rId7" Type="http://schemas.openxmlformats.org/officeDocument/2006/relationships/image" Target="../media/image4.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jpg"/><Relationship Id="rId5" Type="http://schemas.openxmlformats.org/officeDocument/2006/relationships/image" Target="../media/image34.svg"/><Relationship Id="rId15" Type="http://schemas.openxmlformats.org/officeDocument/2006/relationships/image" Target="../media/image6.sv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jpeg"/><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F1B1-4ADB-3CD5-3354-8A357EC1FE0F}"/>
              </a:ext>
            </a:extLst>
          </p:cNvPr>
          <p:cNvSpPr>
            <a:spLocks noGrp="1"/>
          </p:cNvSpPr>
          <p:nvPr>
            <p:ph type="ctrTitle"/>
          </p:nvPr>
        </p:nvSpPr>
        <p:spPr>
          <a:xfrm>
            <a:off x="1500248" y="825870"/>
            <a:ext cx="9144000" cy="2387600"/>
          </a:xfrm>
        </p:spPr>
        <p:txBody>
          <a:bodyPr>
            <a:noAutofit/>
          </a:bodyPr>
          <a:lstStyle/>
          <a:p>
            <a:r>
              <a:rPr lang="en-US" sz="4800" dirty="0"/>
              <a:t>Cold Pool Stratification Influences on </a:t>
            </a:r>
            <a:br>
              <a:rPr lang="en-US" sz="4800" dirty="0"/>
            </a:br>
            <a:r>
              <a:rPr lang="en-US" sz="4800" dirty="0"/>
              <a:t>Commercial Species Dynamics</a:t>
            </a:r>
            <a:br>
              <a:rPr lang="en-US" sz="4800" dirty="0"/>
            </a:br>
            <a:r>
              <a:rPr lang="en-US" sz="4800" dirty="0"/>
              <a:t>in the Mid-Atlantic Bight </a:t>
            </a:r>
          </a:p>
        </p:txBody>
      </p:sp>
      <p:sp>
        <p:nvSpPr>
          <p:cNvPr id="3" name="Subtitle 2">
            <a:extLst>
              <a:ext uri="{FF2B5EF4-FFF2-40B4-BE49-F238E27FC236}">
                <a16:creationId xmlns:a16="http://schemas.microsoft.com/office/drawing/2014/main" id="{FEEAFEE9-4A54-E6CD-324F-D2ABE9EED55C}"/>
              </a:ext>
            </a:extLst>
          </p:cNvPr>
          <p:cNvSpPr>
            <a:spLocks noGrp="1"/>
          </p:cNvSpPr>
          <p:nvPr>
            <p:ph type="subTitle" idx="1"/>
          </p:nvPr>
        </p:nvSpPr>
        <p:spPr>
          <a:xfrm>
            <a:off x="0" y="3277593"/>
            <a:ext cx="12192000" cy="2811622"/>
          </a:xfrm>
        </p:spPr>
        <p:txBody>
          <a:bodyPr>
            <a:noAutofit/>
          </a:bodyPr>
          <a:lstStyle/>
          <a:p>
            <a:pPr>
              <a:spcBef>
                <a:spcPts val="0"/>
              </a:spcBef>
            </a:pPr>
            <a:r>
              <a:rPr lang="en-US" b="1" dirty="0"/>
              <a:t>Samantha Alaimo*</a:t>
            </a:r>
            <a:r>
              <a:rPr lang="en-US" baseline="30000" dirty="0"/>
              <a:t>1</a:t>
            </a:r>
            <a:endParaRPr lang="en-US" dirty="0"/>
          </a:p>
          <a:p>
            <a:pPr>
              <a:spcBef>
                <a:spcPts val="0"/>
              </a:spcBef>
            </a:pPr>
            <a:r>
              <a:rPr lang="en-US" sz="2000" dirty="0"/>
              <a:t>Bill Bright</a:t>
            </a:r>
            <a:r>
              <a:rPr lang="en-US" sz="2000" baseline="30000" dirty="0"/>
              <a:t>2</a:t>
            </a:r>
            <a:r>
              <a:rPr lang="en-US" sz="2000" dirty="0"/>
              <a:t>, Jeff Brust</a:t>
            </a:r>
            <a:r>
              <a:rPr lang="en-US" sz="2000" baseline="30000" dirty="0"/>
              <a:t>3</a:t>
            </a:r>
            <a:r>
              <a:rPr lang="en-US" sz="2000" dirty="0"/>
              <a:t>, Colleen Brust</a:t>
            </a:r>
            <a:r>
              <a:rPr lang="en-US" sz="2000" baseline="30000" dirty="0"/>
              <a:t>3</a:t>
            </a:r>
            <a:r>
              <a:rPr lang="en-US" sz="2000" dirty="0"/>
              <a:t>, Jeff Kaelin</a:t>
            </a:r>
            <a:r>
              <a:rPr lang="en-US" sz="2000" baseline="30000" dirty="0"/>
              <a:t>4</a:t>
            </a:r>
            <a:r>
              <a:rPr lang="en-US" sz="2000" dirty="0"/>
              <a:t>, </a:t>
            </a:r>
          </a:p>
          <a:p>
            <a:pPr>
              <a:spcBef>
                <a:spcPts val="0"/>
              </a:spcBef>
            </a:pPr>
            <a:r>
              <a:rPr lang="en-US" sz="2000" dirty="0"/>
              <a:t>Travis Miles</a:t>
            </a:r>
            <a:r>
              <a:rPr lang="en-US" sz="2000" baseline="30000" dirty="0"/>
              <a:t>1</a:t>
            </a:r>
            <a:r>
              <a:rPr lang="en-US" sz="2000" dirty="0"/>
              <a:t>, Daphne Munroe</a:t>
            </a:r>
            <a:r>
              <a:rPr lang="en-US" sz="2000" baseline="30000" dirty="0"/>
              <a:t>5</a:t>
            </a:r>
            <a:r>
              <a:rPr lang="en-US" sz="2000" dirty="0"/>
              <a:t>, Grace Saba</a:t>
            </a:r>
            <a:r>
              <a:rPr lang="en-US" sz="2000" baseline="30000" dirty="0"/>
              <a:t>1 </a:t>
            </a:r>
            <a:r>
              <a:rPr lang="en-US" sz="2000" dirty="0"/>
              <a:t>&amp; Josh Kohut</a:t>
            </a:r>
            <a:r>
              <a:rPr lang="en-US" sz="2000" baseline="30000" dirty="0"/>
              <a:t>1</a:t>
            </a:r>
          </a:p>
          <a:p>
            <a:pPr>
              <a:spcBef>
                <a:spcPts val="0"/>
              </a:spcBef>
            </a:pPr>
            <a:endParaRPr lang="en-US" sz="2000" baseline="30000" dirty="0"/>
          </a:p>
          <a:p>
            <a:pPr>
              <a:spcBef>
                <a:spcPts val="0"/>
              </a:spcBef>
            </a:pPr>
            <a:r>
              <a:rPr lang="en-US" sz="1600" dirty="0">
                <a:hlinkClick r:id="rId3"/>
              </a:rPr>
              <a:t>*alaimo@marine.rutgers.edu</a:t>
            </a:r>
            <a:r>
              <a:rPr lang="en-US" sz="1600" dirty="0"/>
              <a:t> </a:t>
            </a:r>
          </a:p>
          <a:p>
            <a:pPr>
              <a:spcBef>
                <a:spcPts val="0"/>
              </a:spcBef>
            </a:pPr>
            <a:endParaRPr lang="en-US" sz="1200" dirty="0"/>
          </a:p>
          <a:p>
            <a:pPr>
              <a:lnSpc>
                <a:spcPct val="120000"/>
              </a:lnSpc>
              <a:spcBef>
                <a:spcPts val="0"/>
              </a:spcBef>
            </a:pPr>
            <a:r>
              <a:rPr lang="en-US" sz="1300" dirty="0"/>
              <a:t>1. Department of Marine and Coastal Sciences, Rutgers University</a:t>
            </a:r>
            <a:br>
              <a:rPr lang="en-US" sz="1300" dirty="0"/>
            </a:br>
            <a:r>
              <a:rPr lang="en-US" sz="1300" dirty="0"/>
              <a:t>2. Captain, F/V Defiance and F/V Retriever Cape May, NJ </a:t>
            </a:r>
          </a:p>
          <a:p>
            <a:pPr>
              <a:lnSpc>
                <a:spcPct val="120000"/>
              </a:lnSpc>
              <a:spcBef>
                <a:spcPts val="0"/>
              </a:spcBef>
            </a:pPr>
            <a:r>
              <a:rPr lang="en-US" sz="1300" dirty="0"/>
              <a:t>3. New Jersey Marine Resources Administration-</a:t>
            </a:r>
            <a:r>
              <a:rPr lang="en-US" sz="1300" dirty="0" err="1"/>
              <a:t>Nacote</a:t>
            </a:r>
            <a:r>
              <a:rPr lang="en-US" sz="1300" dirty="0"/>
              <a:t> Creek Research Station</a:t>
            </a:r>
          </a:p>
          <a:p>
            <a:pPr>
              <a:lnSpc>
                <a:spcPct val="120000"/>
              </a:lnSpc>
              <a:spcBef>
                <a:spcPts val="0"/>
              </a:spcBef>
            </a:pPr>
            <a:r>
              <a:rPr lang="en-US" sz="1300" dirty="0"/>
              <a:t>4. Lund’s Fisheries, Cape May, NJ</a:t>
            </a:r>
          </a:p>
          <a:p>
            <a:pPr>
              <a:lnSpc>
                <a:spcPct val="120000"/>
              </a:lnSpc>
              <a:spcBef>
                <a:spcPts val="0"/>
              </a:spcBef>
            </a:pPr>
            <a:r>
              <a:rPr lang="en-US" sz="1300" dirty="0"/>
              <a:t>5. Haskin Shellfish Research Laboratory, Rutgers University</a:t>
            </a:r>
          </a:p>
        </p:txBody>
      </p:sp>
      <p:grpSp>
        <p:nvGrpSpPr>
          <p:cNvPr id="4" name="Group 3">
            <a:extLst>
              <a:ext uri="{FF2B5EF4-FFF2-40B4-BE49-F238E27FC236}">
                <a16:creationId xmlns:a16="http://schemas.microsoft.com/office/drawing/2014/main" id="{AA6A7880-97F6-E9C4-CFF4-3C0C0BEEDDF9}"/>
              </a:ext>
            </a:extLst>
          </p:cNvPr>
          <p:cNvGrpSpPr/>
          <p:nvPr/>
        </p:nvGrpSpPr>
        <p:grpSpPr>
          <a:xfrm>
            <a:off x="0" y="6019800"/>
            <a:ext cx="12192000" cy="866400"/>
            <a:chOff x="0" y="6037696"/>
            <a:chExt cx="12192000" cy="932584"/>
          </a:xfrm>
        </p:grpSpPr>
        <p:grpSp>
          <p:nvGrpSpPr>
            <p:cNvPr id="5" name="Group 4">
              <a:extLst>
                <a:ext uri="{FF2B5EF4-FFF2-40B4-BE49-F238E27FC236}">
                  <a16:creationId xmlns:a16="http://schemas.microsoft.com/office/drawing/2014/main" id="{BA51B4CC-482D-5407-BF1F-F4806D804FA2}"/>
                </a:ext>
              </a:extLst>
            </p:cNvPr>
            <p:cNvGrpSpPr/>
            <p:nvPr/>
          </p:nvGrpSpPr>
          <p:grpSpPr>
            <a:xfrm>
              <a:off x="0" y="6037696"/>
              <a:ext cx="12192000" cy="921773"/>
              <a:chOff x="0" y="6037696"/>
              <a:chExt cx="12192000" cy="921773"/>
            </a:xfrm>
          </p:grpSpPr>
          <p:sp>
            <p:nvSpPr>
              <p:cNvPr id="7" name="Rectangle 6">
                <a:extLst>
                  <a:ext uri="{FF2B5EF4-FFF2-40B4-BE49-F238E27FC236}">
                    <a16:creationId xmlns:a16="http://schemas.microsoft.com/office/drawing/2014/main" id="{C2C41019-FE57-3301-B66C-9C53752C2695}"/>
                  </a:ext>
                </a:extLst>
              </p:cNvPr>
              <p:cNvSpPr/>
              <p:nvPr/>
            </p:nvSpPr>
            <p:spPr>
              <a:xfrm>
                <a:off x="0" y="6088202"/>
                <a:ext cx="12192000" cy="87126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8" name="Picture 2" descr="Meetings - NJ Water Monitoring Council | Department of Environmental ...">
                <a:extLst>
                  <a:ext uri="{FF2B5EF4-FFF2-40B4-BE49-F238E27FC236}">
                    <a16:creationId xmlns:a16="http://schemas.microsoft.com/office/drawing/2014/main" id="{BE74A955-C20D-1F1B-ABF9-FA524C33D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8552" y="6037696"/>
                <a:ext cx="805037" cy="8412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00B291D6-0487-11E3-A498-0A788720828F}"/>
                  </a:ext>
                </a:extLst>
              </p:cNvPr>
              <p:cNvPicPr>
                <a:picLocks noChangeAspect="1"/>
              </p:cNvPicPr>
              <p:nvPr/>
            </p:nvPicPr>
            <p:blipFill>
              <a:blip r:embed="rId5"/>
              <a:stretch>
                <a:fillRect/>
              </a:stretch>
            </p:blipFill>
            <p:spPr>
              <a:xfrm>
                <a:off x="3778741" y="6065374"/>
                <a:ext cx="1931212" cy="887728"/>
              </a:xfrm>
              <a:prstGeom prst="rect">
                <a:avLst/>
              </a:prstGeom>
            </p:spPr>
          </p:pic>
          <p:pic>
            <p:nvPicPr>
              <p:cNvPr id="10" name="Picture 9" descr="Rutgers University Logo | Rutgers university, Rutgers, University logo">
                <a:extLst>
                  <a:ext uri="{FF2B5EF4-FFF2-40B4-BE49-F238E27FC236}">
                    <a16:creationId xmlns:a16="http://schemas.microsoft.com/office/drawing/2014/main" id="{CC625EDB-C7F4-9B78-3D43-B91A4A4C1C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2188" y="6240235"/>
                <a:ext cx="1931212" cy="52275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A logo for a science center&#10;&#10;Description automatically generated">
              <a:extLst>
                <a:ext uri="{FF2B5EF4-FFF2-40B4-BE49-F238E27FC236}">
                  <a16:creationId xmlns:a16="http://schemas.microsoft.com/office/drawing/2014/main" id="{FD1F3085-992C-9041-FDC5-9B4AE4EA665C}"/>
                </a:ext>
              </a:extLst>
            </p:cNvPr>
            <p:cNvPicPr>
              <a:picLocks noChangeAspect="1"/>
            </p:cNvPicPr>
            <p:nvPr/>
          </p:nvPicPr>
          <p:blipFill>
            <a:blip r:embed="rId7"/>
            <a:stretch>
              <a:fillRect/>
            </a:stretch>
          </p:blipFill>
          <p:spPr>
            <a:xfrm>
              <a:off x="1248599" y="6054892"/>
              <a:ext cx="1281543" cy="915388"/>
            </a:xfrm>
            <a:prstGeom prst="rect">
              <a:avLst/>
            </a:prstGeom>
          </p:spPr>
        </p:pic>
      </p:grpSp>
      <p:cxnSp>
        <p:nvCxnSpPr>
          <p:cNvPr id="25" name="Straight Connector 24">
            <a:extLst>
              <a:ext uri="{FF2B5EF4-FFF2-40B4-BE49-F238E27FC236}">
                <a16:creationId xmlns:a16="http://schemas.microsoft.com/office/drawing/2014/main" id="{8F06C5CD-21D7-8EDC-F0B3-054E4E94BA57}"/>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6" name="Graphic 25" descr="Fish with solid fill">
            <a:extLst>
              <a:ext uri="{FF2B5EF4-FFF2-40B4-BE49-F238E27FC236}">
                <a16:creationId xmlns:a16="http://schemas.microsoft.com/office/drawing/2014/main" id="{A79ED45F-01B8-CAF1-A533-5421CDE280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771" y="-142342"/>
            <a:ext cx="914400" cy="914400"/>
          </a:xfrm>
          <a:prstGeom prst="rect">
            <a:avLst/>
          </a:prstGeom>
        </p:spPr>
      </p:pic>
    </p:spTree>
    <p:extLst>
      <p:ext uri="{BB962C8B-B14F-4D97-AF65-F5344CB8AC3E}">
        <p14:creationId xmlns:p14="http://schemas.microsoft.com/office/powerpoint/2010/main" val="735553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7EB77F2A-7BF6-D876-A733-1E8C949CAB9C}"/>
              </a:ext>
            </a:extLst>
          </p:cNvPr>
          <p:cNvPicPr>
            <a:picLocks noChangeAspect="1"/>
          </p:cNvPicPr>
          <p:nvPr/>
        </p:nvPicPr>
        <p:blipFill>
          <a:blip r:embed="rId3"/>
          <a:stretch>
            <a:fillRect/>
          </a:stretch>
        </p:blipFill>
        <p:spPr>
          <a:xfrm>
            <a:off x="1146404" y="1017638"/>
            <a:ext cx="3645932" cy="4235174"/>
          </a:xfrm>
          <a:prstGeom prst="rect">
            <a:avLst/>
          </a:prstGeom>
        </p:spPr>
      </p:pic>
      <p:sp>
        <p:nvSpPr>
          <p:cNvPr id="4" name="Slide Number Placeholder 3">
            <a:extLst>
              <a:ext uri="{FF2B5EF4-FFF2-40B4-BE49-F238E27FC236}">
                <a16:creationId xmlns:a16="http://schemas.microsoft.com/office/drawing/2014/main" id="{7DE21FC2-31A8-E6E8-2041-BE19244E4388}"/>
              </a:ext>
            </a:extLst>
          </p:cNvPr>
          <p:cNvSpPr>
            <a:spLocks noGrp="1"/>
          </p:cNvSpPr>
          <p:nvPr>
            <p:ph type="sldNum" sz="quarter" idx="12"/>
          </p:nvPr>
        </p:nvSpPr>
        <p:spPr/>
        <p:txBody>
          <a:bodyPr/>
          <a:lstStyle/>
          <a:p>
            <a:fld id="{F25DB457-0AA1-B145-B44A-254B64C75BBE}" type="slidenum">
              <a:rPr lang="en-US" smtClean="0"/>
              <a:t>9</a:t>
            </a:fld>
            <a:endParaRPr lang="en-US"/>
          </a:p>
        </p:txBody>
      </p:sp>
      <p:sp>
        <p:nvSpPr>
          <p:cNvPr id="37" name="Slide Number Placeholder 3">
            <a:extLst>
              <a:ext uri="{FF2B5EF4-FFF2-40B4-BE49-F238E27FC236}">
                <a16:creationId xmlns:a16="http://schemas.microsoft.com/office/drawing/2014/main" id="{FD4FCEBC-AD05-9647-EA88-856D53EE233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C46575-6D3F-4D40-B678-5D601DAEDA75}" type="slidenum">
              <a:rPr lang="en-US" smtClean="0"/>
              <a:pPr/>
              <a:t>9</a:t>
            </a:fld>
            <a:endParaRPr lang="en-US"/>
          </a:p>
        </p:txBody>
      </p:sp>
      <p:sp>
        <p:nvSpPr>
          <p:cNvPr id="68" name="Content Placeholder 28">
            <a:extLst>
              <a:ext uri="{FF2B5EF4-FFF2-40B4-BE49-F238E27FC236}">
                <a16:creationId xmlns:a16="http://schemas.microsoft.com/office/drawing/2014/main" id="{997B5091-0067-C1C8-80C7-11446A1386EA}"/>
              </a:ext>
            </a:extLst>
          </p:cNvPr>
          <p:cNvSpPr>
            <a:spLocks noGrp="1"/>
          </p:cNvSpPr>
          <p:nvPr>
            <p:ph idx="1"/>
          </p:nvPr>
        </p:nvSpPr>
        <p:spPr>
          <a:xfrm>
            <a:off x="36971" y="475205"/>
            <a:ext cx="12155029" cy="578101"/>
          </a:xfrm>
        </p:spPr>
        <p:txBody>
          <a:bodyPr>
            <a:normAutofit/>
          </a:bodyPr>
          <a:lstStyle/>
          <a:p>
            <a:pPr marL="0" indent="0" algn="ctr">
              <a:buNone/>
            </a:pPr>
            <a:r>
              <a:rPr lang="en-US" sz="3500" dirty="0"/>
              <a:t>Fall Cold Pool Breakdown and Menhaden Inshore Presence</a:t>
            </a:r>
          </a:p>
        </p:txBody>
      </p:sp>
      <p:pic>
        <p:nvPicPr>
          <p:cNvPr id="69" name="Picture 68">
            <a:extLst>
              <a:ext uri="{FF2B5EF4-FFF2-40B4-BE49-F238E27FC236}">
                <a16:creationId xmlns:a16="http://schemas.microsoft.com/office/drawing/2014/main" id="{F36B1CE0-90AC-4339-3678-D3697A3C4D5B}"/>
              </a:ext>
            </a:extLst>
          </p:cNvPr>
          <p:cNvPicPr>
            <a:picLocks noChangeAspect="1"/>
          </p:cNvPicPr>
          <p:nvPr/>
        </p:nvPicPr>
        <p:blipFill rotWithShape="1">
          <a:blip r:embed="rId4"/>
          <a:srcRect l="67749" t="8125" b="12135"/>
          <a:stretch/>
        </p:blipFill>
        <p:spPr>
          <a:xfrm>
            <a:off x="8073464" y="1097693"/>
            <a:ext cx="3385636" cy="3849641"/>
          </a:xfrm>
          <a:prstGeom prst="rect">
            <a:avLst/>
          </a:prstGeom>
        </p:spPr>
      </p:pic>
      <p:pic>
        <p:nvPicPr>
          <p:cNvPr id="70" name="Graphic 69" descr="Plugged Unplugged with solid fill">
            <a:extLst>
              <a:ext uri="{FF2B5EF4-FFF2-40B4-BE49-F238E27FC236}">
                <a16:creationId xmlns:a16="http://schemas.microsoft.com/office/drawing/2014/main" id="{D147CE6C-DE91-460B-6818-42D78E99F1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76442">
            <a:off x="5303775" y="1555723"/>
            <a:ext cx="2474902" cy="2474902"/>
          </a:xfrm>
          <a:prstGeom prst="rect">
            <a:avLst/>
          </a:prstGeom>
        </p:spPr>
      </p:pic>
      <p:pic>
        <p:nvPicPr>
          <p:cNvPr id="71" name="Graphic 70" descr="Question Mark with solid fill">
            <a:extLst>
              <a:ext uri="{FF2B5EF4-FFF2-40B4-BE49-F238E27FC236}">
                <a16:creationId xmlns:a16="http://schemas.microsoft.com/office/drawing/2014/main" id="{FCB8B4A2-6C05-E1B3-C707-1DE54CEE2E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14485" y="1426085"/>
            <a:ext cx="914400" cy="914400"/>
          </a:xfrm>
          <a:prstGeom prst="rect">
            <a:avLst/>
          </a:prstGeom>
        </p:spPr>
      </p:pic>
      <p:pic>
        <p:nvPicPr>
          <p:cNvPr id="85" name="Picture 84" descr="A logo for a science center&#10;&#10;Description automatically generated">
            <a:extLst>
              <a:ext uri="{FF2B5EF4-FFF2-40B4-BE49-F238E27FC236}">
                <a16:creationId xmlns:a16="http://schemas.microsoft.com/office/drawing/2014/main" id="{8576FD2A-0550-FCF6-C97B-D982D0DC50FE}"/>
              </a:ext>
            </a:extLst>
          </p:cNvPr>
          <p:cNvPicPr>
            <a:picLocks noChangeAspect="1"/>
          </p:cNvPicPr>
          <p:nvPr/>
        </p:nvPicPr>
        <p:blipFill>
          <a:blip r:embed="rId9"/>
          <a:stretch>
            <a:fillRect/>
          </a:stretch>
        </p:blipFill>
        <p:spPr>
          <a:xfrm>
            <a:off x="2945974" y="5440792"/>
            <a:ext cx="1890000" cy="1254193"/>
          </a:xfrm>
          <a:prstGeom prst="rect">
            <a:avLst/>
          </a:prstGeom>
        </p:spPr>
      </p:pic>
      <p:pic>
        <p:nvPicPr>
          <p:cNvPr id="86" name="Picture 2" descr="Lund's Domestic Expansion - Lund's Fish">
            <a:extLst>
              <a:ext uri="{FF2B5EF4-FFF2-40B4-BE49-F238E27FC236}">
                <a16:creationId xmlns:a16="http://schemas.microsoft.com/office/drawing/2014/main" id="{BDF9FB41-CC2E-CF6F-79C2-9C13A4BA3F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59427" y="5389865"/>
            <a:ext cx="2169675" cy="135604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a:extLst>
              <a:ext uri="{FF2B5EF4-FFF2-40B4-BE49-F238E27FC236}">
                <a16:creationId xmlns:a16="http://schemas.microsoft.com/office/drawing/2014/main" id="{86FDAFD5-A94A-4C10-6B94-0607B3CFA1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2897" y="5328968"/>
            <a:ext cx="2220180" cy="147784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Atlantic menhaden Menhaden seafood recommendation | Seafood Watch">
            <a:extLst>
              <a:ext uri="{FF2B5EF4-FFF2-40B4-BE49-F238E27FC236}">
                <a16:creationId xmlns:a16="http://schemas.microsoft.com/office/drawing/2014/main" id="{56C4AAC3-2363-464B-1BC8-E480E2C0D2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98871" y="5697386"/>
            <a:ext cx="1917883" cy="85355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Meetings - NJ Water Monitoring Council | Department of Environmental ...">
            <a:extLst>
              <a:ext uri="{FF2B5EF4-FFF2-40B4-BE49-F238E27FC236}">
                <a16:creationId xmlns:a16="http://schemas.microsoft.com/office/drawing/2014/main" id="{FAD23F18-729C-4CC2-BFDA-3C9770655F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7304" y="5138161"/>
            <a:ext cx="1596821" cy="1668647"/>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Straight Connector 91">
            <a:extLst>
              <a:ext uri="{FF2B5EF4-FFF2-40B4-BE49-F238E27FC236}">
                <a16:creationId xmlns:a16="http://schemas.microsoft.com/office/drawing/2014/main" id="{C80E2F3B-E6CC-3A79-B964-BFD5F5AEAFDA}"/>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01" name="Graphic 100" descr="Fish with solid fill">
            <a:extLst>
              <a:ext uri="{FF2B5EF4-FFF2-40B4-BE49-F238E27FC236}">
                <a16:creationId xmlns:a16="http://schemas.microsoft.com/office/drawing/2014/main" id="{2094D531-941B-F270-7D2F-A27164A5B7D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10934" y="-142342"/>
            <a:ext cx="914400" cy="914400"/>
          </a:xfrm>
          <a:prstGeom prst="rect">
            <a:avLst/>
          </a:prstGeom>
        </p:spPr>
      </p:pic>
      <p:sp>
        <p:nvSpPr>
          <p:cNvPr id="106" name="TextBox 105">
            <a:extLst>
              <a:ext uri="{FF2B5EF4-FFF2-40B4-BE49-F238E27FC236}">
                <a16:creationId xmlns:a16="http://schemas.microsoft.com/office/drawing/2014/main" id="{F9FE23E9-1E13-AE47-9333-CCF7610A1AFA}"/>
              </a:ext>
            </a:extLst>
          </p:cNvPr>
          <p:cNvSpPr txBox="1"/>
          <p:nvPr/>
        </p:nvSpPr>
        <p:spPr>
          <a:xfrm>
            <a:off x="2458193" y="4632049"/>
            <a:ext cx="2506588" cy="646331"/>
          </a:xfrm>
          <a:prstGeom prst="rect">
            <a:avLst/>
          </a:prstGeom>
          <a:noFill/>
        </p:spPr>
        <p:txBody>
          <a:bodyPr wrap="square" rtlCol="0">
            <a:spAutoFit/>
          </a:bodyPr>
          <a:lstStyle/>
          <a:p>
            <a:pPr algn="ctr"/>
            <a:r>
              <a:rPr lang="en-US" b="1" dirty="0"/>
              <a:t>Atlantic Menhaden Habitat</a:t>
            </a:r>
          </a:p>
        </p:txBody>
      </p:sp>
    </p:spTree>
    <p:extLst>
      <p:ext uri="{BB962C8B-B14F-4D97-AF65-F5344CB8AC3E}">
        <p14:creationId xmlns:p14="http://schemas.microsoft.com/office/powerpoint/2010/main" val="276504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375E-6 -3.33333E-6 L 0.07695 0.00023 " pathEditMode="relative" rAng="0" ptsTypes="AA">
                                      <p:cBhvr>
                                        <p:cTn id="6" dur="500" fill="hold"/>
                                        <p:tgtEl>
                                          <p:spTgt spid="101"/>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EAFAB265-2467-8ABF-9B16-13B153FF9B1D}"/>
              </a:ext>
            </a:extLst>
          </p:cNvPr>
          <p:cNvSpPr>
            <a:spLocks noGrp="1"/>
          </p:cNvSpPr>
          <p:nvPr>
            <p:ph type="title"/>
          </p:nvPr>
        </p:nvSpPr>
        <p:spPr>
          <a:xfrm>
            <a:off x="838200" y="118074"/>
            <a:ext cx="10515600" cy="1325563"/>
          </a:xfrm>
        </p:spPr>
        <p:txBody>
          <a:bodyPr/>
          <a:lstStyle/>
          <a:p>
            <a:r>
              <a:rPr lang="en-US" dirty="0"/>
              <a:t>Cooperation at the Core of my Research </a:t>
            </a:r>
          </a:p>
        </p:txBody>
      </p:sp>
      <p:sp>
        <p:nvSpPr>
          <p:cNvPr id="37" name="Content Placeholder 36">
            <a:extLst>
              <a:ext uri="{FF2B5EF4-FFF2-40B4-BE49-F238E27FC236}">
                <a16:creationId xmlns:a16="http://schemas.microsoft.com/office/drawing/2014/main" id="{7A6E978A-86F7-1D80-DAA6-191C04AD8A0C}"/>
              </a:ext>
            </a:extLst>
          </p:cNvPr>
          <p:cNvSpPr>
            <a:spLocks noGrp="1"/>
          </p:cNvSpPr>
          <p:nvPr>
            <p:ph idx="1"/>
          </p:nvPr>
        </p:nvSpPr>
        <p:spPr>
          <a:xfrm>
            <a:off x="452761" y="1142680"/>
            <a:ext cx="5829285" cy="3025557"/>
          </a:xfrm>
        </p:spPr>
        <p:txBody>
          <a:bodyPr>
            <a:normAutofit/>
          </a:bodyPr>
          <a:lstStyle/>
          <a:p>
            <a:pPr marL="0" indent="0">
              <a:buNone/>
            </a:pPr>
            <a:r>
              <a:rPr lang="en-US" u="sng" dirty="0"/>
              <a:t>Current</a:t>
            </a:r>
          </a:p>
          <a:p>
            <a:r>
              <a:rPr lang="en-US" sz="2400" dirty="0"/>
              <a:t>Finalize Specific Science Questions</a:t>
            </a:r>
          </a:p>
          <a:p>
            <a:r>
              <a:rPr lang="en-US" sz="2400" dirty="0"/>
              <a:t>Identify Species and Methods</a:t>
            </a:r>
          </a:p>
          <a:p>
            <a:r>
              <a:rPr lang="en-US" sz="2400" dirty="0"/>
              <a:t>Identify and Provide Data Sources </a:t>
            </a:r>
          </a:p>
          <a:p>
            <a:pPr marL="0" indent="0">
              <a:buNone/>
            </a:pPr>
            <a:r>
              <a:rPr lang="en-US" u="sng" dirty="0"/>
              <a:t>Future</a:t>
            </a:r>
          </a:p>
          <a:p>
            <a:r>
              <a:rPr lang="en-US" sz="2400" dirty="0"/>
              <a:t>Interpretation of Results</a:t>
            </a:r>
          </a:p>
        </p:txBody>
      </p:sp>
      <p:sp>
        <p:nvSpPr>
          <p:cNvPr id="4" name="Slide Number Placeholder 3">
            <a:extLst>
              <a:ext uri="{FF2B5EF4-FFF2-40B4-BE49-F238E27FC236}">
                <a16:creationId xmlns:a16="http://schemas.microsoft.com/office/drawing/2014/main" id="{98F56475-24BA-E1A4-DDA6-1B253B1429BC}"/>
              </a:ext>
            </a:extLst>
          </p:cNvPr>
          <p:cNvSpPr>
            <a:spLocks noGrp="1"/>
          </p:cNvSpPr>
          <p:nvPr>
            <p:ph type="sldNum" sz="quarter" idx="12"/>
          </p:nvPr>
        </p:nvSpPr>
        <p:spPr/>
        <p:txBody>
          <a:bodyPr/>
          <a:lstStyle/>
          <a:p>
            <a:fld id="{F25DB457-0AA1-B145-B44A-254B64C75BBE}" type="slidenum">
              <a:rPr lang="en-US" smtClean="0"/>
              <a:t>10</a:t>
            </a:fld>
            <a:endParaRPr lang="en-US"/>
          </a:p>
        </p:txBody>
      </p:sp>
      <p:sp>
        <p:nvSpPr>
          <p:cNvPr id="26" name="Slide Number Placeholder 3">
            <a:extLst>
              <a:ext uri="{FF2B5EF4-FFF2-40B4-BE49-F238E27FC236}">
                <a16:creationId xmlns:a16="http://schemas.microsoft.com/office/drawing/2014/main" id="{09814522-724C-76AA-FE96-7D598F44126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C46575-6D3F-4D40-B678-5D601DAEDA75}" type="slidenum">
              <a:rPr lang="en-US" smtClean="0"/>
              <a:pPr/>
              <a:t>10</a:t>
            </a:fld>
            <a:endParaRPr lang="en-US"/>
          </a:p>
        </p:txBody>
      </p:sp>
      <p:grpSp>
        <p:nvGrpSpPr>
          <p:cNvPr id="44" name="Group 43">
            <a:extLst>
              <a:ext uri="{FF2B5EF4-FFF2-40B4-BE49-F238E27FC236}">
                <a16:creationId xmlns:a16="http://schemas.microsoft.com/office/drawing/2014/main" id="{9BE30D61-9EA4-CAA8-FE4C-C0994363D747}"/>
              </a:ext>
            </a:extLst>
          </p:cNvPr>
          <p:cNvGrpSpPr/>
          <p:nvPr/>
        </p:nvGrpSpPr>
        <p:grpSpPr>
          <a:xfrm>
            <a:off x="6007009" y="1050525"/>
            <a:ext cx="5872769" cy="3042797"/>
            <a:chOff x="5423882" y="701092"/>
            <a:chExt cx="5660774" cy="2930358"/>
          </a:xfrm>
        </p:grpSpPr>
        <p:grpSp>
          <p:nvGrpSpPr>
            <p:cNvPr id="45" name="Group 44">
              <a:extLst>
                <a:ext uri="{FF2B5EF4-FFF2-40B4-BE49-F238E27FC236}">
                  <a16:creationId xmlns:a16="http://schemas.microsoft.com/office/drawing/2014/main" id="{65DA7C55-ACB3-121D-7C1D-E621F9009CCA}"/>
                </a:ext>
              </a:extLst>
            </p:cNvPr>
            <p:cNvGrpSpPr/>
            <p:nvPr/>
          </p:nvGrpSpPr>
          <p:grpSpPr>
            <a:xfrm>
              <a:off x="5423882" y="917669"/>
              <a:ext cx="5660774" cy="2713781"/>
              <a:chOff x="5780213" y="779871"/>
              <a:chExt cx="5660774" cy="2713781"/>
            </a:xfrm>
          </p:grpSpPr>
          <p:grpSp>
            <p:nvGrpSpPr>
              <p:cNvPr id="47" name="Group 46">
                <a:extLst>
                  <a:ext uri="{FF2B5EF4-FFF2-40B4-BE49-F238E27FC236}">
                    <a16:creationId xmlns:a16="http://schemas.microsoft.com/office/drawing/2014/main" id="{F84CB0CA-D76B-B426-CFF0-049FBFD4492A}"/>
                  </a:ext>
                </a:extLst>
              </p:cNvPr>
              <p:cNvGrpSpPr/>
              <p:nvPr/>
            </p:nvGrpSpPr>
            <p:grpSpPr>
              <a:xfrm>
                <a:off x="5780213" y="779871"/>
                <a:ext cx="5660774" cy="2713781"/>
                <a:chOff x="1911626" y="3874393"/>
                <a:chExt cx="8657918" cy="2858009"/>
              </a:xfrm>
            </p:grpSpPr>
            <p:grpSp>
              <p:nvGrpSpPr>
                <p:cNvPr id="57" name="Group 56">
                  <a:extLst>
                    <a:ext uri="{FF2B5EF4-FFF2-40B4-BE49-F238E27FC236}">
                      <a16:creationId xmlns:a16="http://schemas.microsoft.com/office/drawing/2014/main" id="{9E1907AE-065C-D676-754B-C999EEB33F70}"/>
                    </a:ext>
                  </a:extLst>
                </p:cNvPr>
                <p:cNvGrpSpPr/>
                <p:nvPr/>
              </p:nvGrpSpPr>
              <p:grpSpPr>
                <a:xfrm>
                  <a:off x="1911626" y="3874393"/>
                  <a:ext cx="8657918" cy="2858009"/>
                  <a:chOff x="1911626" y="3637722"/>
                  <a:chExt cx="8657918" cy="2858009"/>
                </a:xfrm>
              </p:grpSpPr>
              <p:pic>
                <p:nvPicPr>
                  <p:cNvPr id="60" name="Picture 59" descr="A picture containing treemap chart&#10;&#10;Description automatically generated">
                    <a:extLst>
                      <a:ext uri="{FF2B5EF4-FFF2-40B4-BE49-F238E27FC236}">
                        <a16:creationId xmlns:a16="http://schemas.microsoft.com/office/drawing/2014/main" id="{9F0CB387-E95E-BC4D-7BF6-34A1CA7E2E17}"/>
                      </a:ext>
                    </a:extLst>
                  </p:cNvPr>
                  <p:cNvPicPr>
                    <a:picLocks noChangeAspect="1"/>
                  </p:cNvPicPr>
                  <p:nvPr/>
                </p:nvPicPr>
                <p:blipFill rotWithShape="1">
                  <a:blip r:embed="rId3"/>
                  <a:srcRect b="12374"/>
                  <a:stretch/>
                </p:blipFill>
                <p:spPr>
                  <a:xfrm>
                    <a:off x="1911626" y="3637722"/>
                    <a:ext cx="8657918" cy="2604052"/>
                  </a:xfrm>
                  <a:prstGeom prst="rect">
                    <a:avLst/>
                  </a:prstGeom>
                </p:spPr>
              </p:pic>
              <p:sp>
                <p:nvSpPr>
                  <p:cNvPr id="61" name="TextBox 60">
                    <a:extLst>
                      <a:ext uri="{FF2B5EF4-FFF2-40B4-BE49-F238E27FC236}">
                        <a16:creationId xmlns:a16="http://schemas.microsoft.com/office/drawing/2014/main" id="{1C621993-574B-7519-36CE-6678D674F5F0}"/>
                      </a:ext>
                    </a:extLst>
                  </p:cNvPr>
                  <p:cNvSpPr txBox="1"/>
                  <p:nvPr/>
                </p:nvSpPr>
                <p:spPr>
                  <a:xfrm>
                    <a:off x="3282831" y="6150290"/>
                    <a:ext cx="5371630" cy="34544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(from du Pontavice  et. al. 2023)</a:t>
                    </a:r>
                  </a:p>
                </p:txBody>
              </p:sp>
            </p:grpSp>
            <p:sp>
              <p:nvSpPr>
                <p:cNvPr id="58" name="Rectangle 57">
                  <a:extLst>
                    <a:ext uri="{FF2B5EF4-FFF2-40B4-BE49-F238E27FC236}">
                      <a16:creationId xmlns:a16="http://schemas.microsoft.com/office/drawing/2014/main" id="{BFC123A0-9204-9AE5-4E6D-E1AF0611938A}"/>
                    </a:ext>
                  </a:extLst>
                </p:cNvPr>
                <p:cNvSpPr/>
                <p:nvPr/>
              </p:nvSpPr>
              <p:spPr>
                <a:xfrm>
                  <a:off x="2022436" y="3969575"/>
                  <a:ext cx="7304442" cy="1534136"/>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28618934-0C02-FE2F-80DC-EE8ACE04067C}"/>
                    </a:ext>
                  </a:extLst>
                </p:cNvPr>
                <p:cNvSpPr/>
                <p:nvPr/>
              </p:nvSpPr>
              <p:spPr>
                <a:xfrm>
                  <a:off x="5878132" y="5503711"/>
                  <a:ext cx="3182266" cy="875344"/>
                </a:xfrm>
                <a:prstGeom prst="rect">
                  <a:avLst/>
                </a:prstGeom>
                <a:no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BA3958F2-5496-3221-7D08-E9E850AF3987}"/>
                  </a:ext>
                </a:extLst>
              </p:cNvPr>
              <p:cNvGrpSpPr/>
              <p:nvPr/>
            </p:nvGrpSpPr>
            <p:grpSpPr>
              <a:xfrm>
                <a:off x="6103753" y="883930"/>
                <a:ext cx="4646141" cy="2281714"/>
                <a:chOff x="6103753" y="883930"/>
                <a:chExt cx="4646141" cy="2281714"/>
              </a:xfrm>
            </p:grpSpPr>
            <p:sp>
              <p:nvSpPr>
                <p:cNvPr id="49" name="Rectangle 48">
                  <a:extLst>
                    <a:ext uri="{FF2B5EF4-FFF2-40B4-BE49-F238E27FC236}">
                      <a16:creationId xmlns:a16="http://schemas.microsoft.com/office/drawing/2014/main" id="{0947833C-77CC-9C47-F911-B5A7E24657BA}"/>
                    </a:ext>
                  </a:extLst>
                </p:cNvPr>
                <p:cNvSpPr/>
                <p:nvPr/>
              </p:nvSpPr>
              <p:spPr>
                <a:xfrm>
                  <a:off x="6103753" y="2327962"/>
                  <a:ext cx="2254880" cy="837682"/>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50" name="Picture 4" descr="Side-profile illustration of a shiny striped bass fish with black stripes running along its body. Credit: NOAA Fisheries/Jack Hornady">
                  <a:extLst>
                    <a:ext uri="{FF2B5EF4-FFF2-40B4-BE49-F238E27FC236}">
                      <a16:creationId xmlns:a16="http://schemas.microsoft.com/office/drawing/2014/main" id="{0B0C07AA-91BE-3684-BF3B-EF020EB7C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250" y="1724485"/>
                  <a:ext cx="1941398" cy="1295883"/>
                </a:xfrm>
                <a:prstGeom prst="rect">
                  <a:avLst/>
                </a:prstGeom>
                <a:extLst>
                  <a:ext uri="{909E8E84-426E-40DD-AFC4-6F175D3DCCD1}">
                    <a14:hiddenFill xmlns:a14="http://schemas.microsoft.com/office/drawing/2010/main">
                      <a:solidFill>
                        <a:srgbClr val="FFFFFF"/>
                      </a:solidFill>
                    </a14:hiddenFill>
                  </a:ext>
                </a:extLst>
              </p:spPr>
            </p:pic>
            <p:pic>
              <p:nvPicPr>
                <p:cNvPr id="51" name="Picture 2" descr="Side-profile illustration of a gray spiny dogfish shark wtih white spots and white underside. Credit: NOAA Fisheries/Jack Hornady">
                  <a:extLst>
                    <a:ext uri="{FF2B5EF4-FFF2-40B4-BE49-F238E27FC236}">
                      <a16:creationId xmlns:a16="http://schemas.microsoft.com/office/drawing/2014/main" id="{6D7478D2-06A7-390B-5E82-F495CFAD0F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551" b="27816"/>
                <a:stretch/>
              </p:blipFill>
              <p:spPr bwMode="auto">
                <a:xfrm>
                  <a:off x="8261769" y="1067126"/>
                  <a:ext cx="2199862" cy="684764"/>
                </a:xfrm>
                <a:prstGeom prst="rect">
                  <a:avLst/>
                </a:prstGeom>
                <a:extLst>
                  <a:ext uri="{909E8E84-426E-40DD-AFC4-6F175D3DCCD1}">
                    <a14:hiddenFill xmlns:a14="http://schemas.microsoft.com/office/drawing/2010/main">
                      <a:solidFill>
                        <a:srgbClr val="FFFFFF"/>
                      </a:solidFill>
                    </a14:hiddenFill>
                  </a:ext>
                </a:extLst>
              </p:spPr>
            </p:pic>
            <p:pic>
              <p:nvPicPr>
                <p:cNvPr id="52" name="Picture 2" descr="Left-eyed summer flounder flatfish illustration with dark brown body, dark spots, and lighter, tan-colored fins. Credit: NOAA Fisheries/Jack Hornady">
                  <a:extLst>
                    <a:ext uri="{FF2B5EF4-FFF2-40B4-BE49-F238E27FC236}">
                      <a16:creationId xmlns:a16="http://schemas.microsoft.com/office/drawing/2014/main" id="{2A8E21AF-8184-794A-6E52-B65606E313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7673" y="883930"/>
                  <a:ext cx="1607039" cy="1072698"/>
                </a:xfrm>
                <a:prstGeom prst="rect">
                  <a:avLst/>
                </a:prstGeom>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D40E86F1-1DE3-2AEE-6B73-3D99F2B48BF5}"/>
                    </a:ext>
                  </a:extLst>
                </p:cNvPr>
                <p:cNvSpPr txBox="1"/>
                <p:nvPr/>
              </p:nvSpPr>
              <p:spPr>
                <a:xfrm>
                  <a:off x="10040877" y="1997508"/>
                  <a:ext cx="709017" cy="32604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2019</a:t>
                  </a:r>
                </a:p>
              </p:txBody>
            </p:sp>
            <p:sp>
              <p:nvSpPr>
                <p:cNvPr id="54" name="TextBox 53">
                  <a:extLst>
                    <a:ext uri="{FF2B5EF4-FFF2-40B4-BE49-F238E27FC236}">
                      <a16:creationId xmlns:a16="http://schemas.microsoft.com/office/drawing/2014/main" id="{DF34F032-6522-7320-7F7C-9FA59F60FA05}"/>
                    </a:ext>
                  </a:extLst>
                </p:cNvPr>
                <p:cNvSpPr txBox="1"/>
                <p:nvPr/>
              </p:nvSpPr>
              <p:spPr>
                <a:xfrm>
                  <a:off x="8138624" y="2011001"/>
                  <a:ext cx="639101" cy="30067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1990</a:t>
                  </a:r>
                </a:p>
              </p:txBody>
            </p:sp>
            <p:sp>
              <p:nvSpPr>
                <p:cNvPr id="55" name="Right Arrow 54">
                  <a:extLst>
                    <a:ext uri="{FF2B5EF4-FFF2-40B4-BE49-F238E27FC236}">
                      <a16:creationId xmlns:a16="http://schemas.microsoft.com/office/drawing/2014/main" id="{D97603CC-7F55-2C57-E1FD-540D016714D9}"/>
                    </a:ext>
                  </a:extLst>
                </p:cNvPr>
                <p:cNvSpPr/>
                <p:nvPr/>
              </p:nvSpPr>
              <p:spPr>
                <a:xfrm>
                  <a:off x="8679484" y="1984573"/>
                  <a:ext cx="1430652" cy="349902"/>
                </a:xfrm>
                <a:prstGeom prst="rightArrow">
                  <a:avLst>
                    <a:gd name="adj1" fmla="val 23154"/>
                    <a:gd name="adj2" fmla="val 69121"/>
                  </a:avLst>
                </a:prstGeom>
                <a:gradFill flip="none" rotWithShape="1">
                  <a:gsLst>
                    <a:gs pos="0">
                      <a:srgbClr val="0070C0"/>
                    </a:gs>
                    <a:gs pos="74000">
                      <a:srgbClr val="FFC000"/>
                    </a:gs>
                    <a:gs pos="48000">
                      <a:schemeClr val="bg2"/>
                    </a:gs>
                    <a:gs pos="100000">
                      <a:srgbClr val="FF000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3B3D366E-EEB5-5602-5CDB-A5CF41CD6676}"/>
                    </a:ext>
                  </a:extLst>
                </p:cNvPr>
                <p:cNvSpPr/>
                <p:nvPr/>
              </p:nvSpPr>
              <p:spPr>
                <a:xfrm>
                  <a:off x="10469254" y="2327962"/>
                  <a:ext cx="159245" cy="837681"/>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sp>
          <p:nvSpPr>
            <p:cNvPr id="46" name="TextBox 45">
              <a:extLst>
                <a:ext uri="{FF2B5EF4-FFF2-40B4-BE49-F238E27FC236}">
                  <a16:creationId xmlns:a16="http://schemas.microsoft.com/office/drawing/2014/main" id="{FF61B8BD-8EB7-5296-6525-43723C76A8DF}"/>
                </a:ext>
              </a:extLst>
            </p:cNvPr>
            <p:cNvSpPr txBox="1"/>
            <p:nvPr/>
          </p:nvSpPr>
          <p:spPr>
            <a:xfrm>
              <a:off x="6272274" y="701092"/>
              <a:ext cx="3963990" cy="32800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Change over Time</a:t>
              </a:r>
            </a:p>
          </p:txBody>
        </p:sp>
      </p:grpSp>
      <p:pic>
        <p:nvPicPr>
          <p:cNvPr id="78" name="Picture 77">
            <a:extLst>
              <a:ext uri="{FF2B5EF4-FFF2-40B4-BE49-F238E27FC236}">
                <a16:creationId xmlns:a16="http://schemas.microsoft.com/office/drawing/2014/main" id="{9DDEBA59-2E4E-A15E-12F4-82132987785C}"/>
              </a:ext>
            </a:extLst>
          </p:cNvPr>
          <p:cNvPicPr>
            <a:picLocks noChangeAspect="1"/>
          </p:cNvPicPr>
          <p:nvPr/>
        </p:nvPicPr>
        <p:blipFill>
          <a:blip r:embed="rId7"/>
          <a:stretch>
            <a:fillRect/>
          </a:stretch>
        </p:blipFill>
        <p:spPr>
          <a:xfrm>
            <a:off x="519916" y="4061269"/>
            <a:ext cx="9806850" cy="2820481"/>
          </a:xfrm>
          <a:prstGeom prst="rect">
            <a:avLst/>
          </a:prstGeom>
        </p:spPr>
      </p:pic>
      <p:cxnSp>
        <p:nvCxnSpPr>
          <p:cNvPr id="79" name="Straight Connector 78">
            <a:extLst>
              <a:ext uri="{FF2B5EF4-FFF2-40B4-BE49-F238E27FC236}">
                <a16:creationId xmlns:a16="http://schemas.microsoft.com/office/drawing/2014/main" id="{306047F6-41C1-B4F0-F07D-98C1B8BC3C84}"/>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89" name="Graphic 88" descr="Fish with solid fill">
            <a:extLst>
              <a:ext uri="{FF2B5EF4-FFF2-40B4-BE49-F238E27FC236}">
                <a16:creationId xmlns:a16="http://schemas.microsoft.com/office/drawing/2014/main" id="{4B35D079-DCB2-59D5-CB7E-8BD603798F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47559" y="-142342"/>
            <a:ext cx="914400" cy="914400"/>
          </a:xfrm>
          <a:prstGeom prst="rect">
            <a:avLst/>
          </a:prstGeom>
        </p:spPr>
      </p:pic>
    </p:spTree>
    <p:extLst>
      <p:ext uri="{BB962C8B-B14F-4D97-AF65-F5344CB8AC3E}">
        <p14:creationId xmlns:p14="http://schemas.microsoft.com/office/powerpoint/2010/main" val="132627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33333E-6 L 0.07695 0.00023 " pathEditMode="relative" rAng="0" ptsTypes="AA">
                                      <p:cBhvr>
                                        <p:cTn id="6" dur="500" fill="hold"/>
                                        <p:tgtEl>
                                          <p:spTgt spid="89"/>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95510-1D1E-3357-D225-8ABF9177CBE5}"/>
              </a:ext>
            </a:extLst>
          </p:cNvPr>
          <p:cNvSpPr>
            <a:spLocks noGrp="1"/>
          </p:cNvSpPr>
          <p:nvPr>
            <p:ph type="title"/>
          </p:nvPr>
        </p:nvSpPr>
        <p:spPr>
          <a:xfrm>
            <a:off x="838200" y="185208"/>
            <a:ext cx="10515600" cy="1325563"/>
          </a:xfrm>
        </p:spPr>
        <p:txBody>
          <a:bodyPr/>
          <a:lstStyle/>
          <a:p>
            <a:pPr algn="ctr"/>
            <a:r>
              <a:rPr lang="en-US" dirty="0"/>
              <a:t>Next Steps</a:t>
            </a:r>
          </a:p>
        </p:txBody>
      </p:sp>
      <p:sp>
        <p:nvSpPr>
          <p:cNvPr id="3" name="Content Placeholder 2">
            <a:extLst>
              <a:ext uri="{FF2B5EF4-FFF2-40B4-BE49-F238E27FC236}">
                <a16:creationId xmlns:a16="http://schemas.microsoft.com/office/drawing/2014/main" id="{EEAA1B24-D5C3-73A9-41E8-77BE2098574A}"/>
              </a:ext>
            </a:extLst>
          </p:cNvPr>
          <p:cNvSpPr>
            <a:spLocks noGrp="1"/>
          </p:cNvSpPr>
          <p:nvPr>
            <p:ph idx="1"/>
          </p:nvPr>
        </p:nvSpPr>
        <p:spPr>
          <a:xfrm>
            <a:off x="343213" y="1168465"/>
            <a:ext cx="11505573" cy="2213953"/>
          </a:xfrm>
        </p:spPr>
        <p:txBody>
          <a:bodyPr>
            <a:normAutofit lnSpcReduction="10000"/>
          </a:bodyPr>
          <a:lstStyle/>
          <a:p>
            <a:pPr>
              <a:spcBef>
                <a:spcPts val="0"/>
              </a:spcBef>
              <a:spcAft>
                <a:spcPts val="1200"/>
              </a:spcAft>
              <a:buFont typeface="Wingdings" pitchFamily="2" charset="2"/>
              <a:buChar char="Ø"/>
            </a:pPr>
            <a:r>
              <a:rPr lang="en-US" dirty="0"/>
              <a:t>Continue Collaboration with Industry, Government, and Academia</a:t>
            </a:r>
          </a:p>
          <a:p>
            <a:pPr>
              <a:spcBef>
                <a:spcPts val="0"/>
              </a:spcBef>
              <a:spcAft>
                <a:spcPts val="1200"/>
              </a:spcAft>
              <a:buFont typeface="Wingdings" pitchFamily="2" charset="2"/>
              <a:buChar char="Ø"/>
            </a:pPr>
            <a:r>
              <a:rPr lang="en-US" dirty="0"/>
              <a:t>Incorporate </a:t>
            </a:r>
            <a:r>
              <a:rPr lang="en-US" i="1" dirty="0"/>
              <a:t>GLORYS </a:t>
            </a:r>
            <a:r>
              <a:rPr lang="en-US" dirty="0"/>
              <a:t>ocean model to hindcast seasonal Cold Pool evolution </a:t>
            </a:r>
          </a:p>
          <a:p>
            <a:pPr>
              <a:spcBef>
                <a:spcPts val="0"/>
              </a:spcBef>
              <a:spcAft>
                <a:spcPts val="1200"/>
              </a:spcAft>
              <a:buFont typeface="Wingdings" pitchFamily="2" charset="2"/>
              <a:buChar char="Ø"/>
            </a:pPr>
            <a:r>
              <a:rPr lang="en-US" dirty="0"/>
              <a:t>Resolve seasonal and decadal fish trends in abundance and distribution relative to Cold Pool stratification</a:t>
            </a:r>
          </a:p>
        </p:txBody>
      </p:sp>
      <p:sp>
        <p:nvSpPr>
          <p:cNvPr id="13" name="Slide Number Placeholder 12">
            <a:extLst>
              <a:ext uri="{FF2B5EF4-FFF2-40B4-BE49-F238E27FC236}">
                <a16:creationId xmlns:a16="http://schemas.microsoft.com/office/drawing/2014/main" id="{8076823B-14FC-8E8B-AFAD-EFBDE23DA1AC}"/>
              </a:ext>
            </a:extLst>
          </p:cNvPr>
          <p:cNvSpPr>
            <a:spLocks noGrp="1"/>
          </p:cNvSpPr>
          <p:nvPr>
            <p:ph type="sldNum" sz="quarter" idx="12"/>
          </p:nvPr>
        </p:nvSpPr>
        <p:spPr/>
        <p:txBody>
          <a:bodyPr/>
          <a:lstStyle/>
          <a:p>
            <a:fld id="{F25DB457-0AA1-B145-B44A-254B64C75BBE}" type="slidenum">
              <a:rPr lang="en-US" smtClean="0"/>
              <a:t>11</a:t>
            </a:fld>
            <a:endParaRPr lang="en-US"/>
          </a:p>
        </p:txBody>
      </p:sp>
      <p:pic>
        <p:nvPicPr>
          <p:cNvPr id="6" name="Picture 5" descr="A person holding a fish&#10;&#10;Description automatically generated with medium confidence">
            <a:extLst>
              <a:ext uri="{FF2B5EF4-FFF2-40B4-BE49-F238E27FC236}">
                <a16:creationId xmlns:a16="http://schemas.microsoft.com/office/drawing/2014/main" id="{8BC01275-2171-3CD2-6765-238147EC4E1B}"/>
              </a:ext>
            </a:extLst>
          </p:cNvPr>
          <p:cNvPicPr>
            <a:picLocks noChangeAspect="1"/>
          </p:cNvPicPr>
          <p:nvPr/>
        </p:nvPicPr>
        <p:blipFill>
          <a:blip r:embed="rId3"/>
          <a:stretch>
            <a:fillRect/>
          </a:stretch>
        </p:blipFill>
        <p:spPr>
          <a:xfrm>
            <a:off x="0" y="3588222"/>
            <a:ext cx="2522695" cy="3363594"/>
          </a:xfrm>
          <a:prstGeom prst="rect">
            <a:avLst/>
          </a:prstGeom>
          <a:ln>
            <a:noFill/>
          </a:ln>
          <a:effectLst>
            <a:outerShdw blurRad="190500" algn="tl" rotWithShape="0">
              <a:srgbClr val="000000">
                <a:alpha val="70000"/>
              </a:srgbClr>
            </a:outerShdw>
          </a:effectLst>
        </p:spPr>
      </p:pic>
      <p:pic>
        <p:nvPicPr>
          <p:cNvPr id="12" name="Picture 11" descr="A hand holding a fish&#10;&#10;Description automatically generated">
            <a:extLst>
              <a:ext uri="{FF2B5EF4-FFF2-40B4-BE49-F238E27FC236}">
                <a16:creationId xmlns:a16="http://schemas.microsoft.com/office/drawing/2014/main" id="{72C88803-06C4-879D-68BE-3A1FCAC4736E}"/>
              </a:ext>
            </a:extLst>
          </p:cNvPr>
          <p:cNvPicPr>
            <a:picLocks noChangeAspect="1"/>
          </p:cNvPicPr>
          <p:nvPr/>
        </p:nvPicPr>
        <p:blipFill rotWithShape="1">
          <a:blip r:embed="rId4"/>
          <a:srcRect l="29746" t="10691" r="10141" b="-1917"/>
          <a:stretch/>
        </p:blipFill>
        <p:spPr>
          <a:xfrm rot="16200000">
            <a:off x="9429493" y="4128856"/>
            <a:ext cx="1788984" cy="3619874"/>
          </a:xfrm>
          <a:prstGeom prst="rect">
            <a:avLst/>
          </a:prstGeom>
          <a:ln>
            <a:noFill/>
          </a:ln>
          <a:effectLst>
            <a:softEdge rad="112500"/>
          </a:effectLst>
        </p:spPr>
      </p:pic>
      <p:pic>
        <p:nvPicPr>
          <p:cNvPr id="17" name="Picture 16" descr="A person holding a fish&#10;&#10;Description automatically generated">
            <a:extLst>
              <a:ext uri="{FF2B5EF4-FFF2-40B4-BE49-F238E27FC236}">
                <a16:creationId xmlns:a16="http://schemas.microsoft.com/office/drawing/2014/main" id="{DAF8CFE3-1D96-29A1-8AB9-09F25A2A3BC2}"/>
              </a:ext>
            </a:extLst>
          </p:cNvPr>
          <p:cNvPicPr>
            <a:picLocks noChangeAspect="1"/>
          </p:cNvPicPr>
          <p:nvPr/>
        </p:nvPicPr>
        <p:blipFill rotWithShape="1">
          <a:blip r:embed="rId5"/>
          <a:srcRect l="25037" t="15500" r="23629" b="50954"/>
          <a:stretch/>
        </p:blipFill>
        <p:spPr>
          <a:xfrm>
            <a:off x="5717913" y="4586132"/>
            <a:ext cx="2640329" cy="2300596"/>
          </a:xfrm>
          <a:prstGeom prst="rect">
            <a:avLst/>
          </a:prstGeom>
          <a:ln>
            <a:noFill/>
          </a:ln>
          <a:effectLst>
            <a:outerShdw blurRad="190500" algn="tl" rotWithShape="0">
              <a:srgbClr val="000000">
                <a:alpha val="70000"/>
              </a:srgbClr>
            </a:outerShdw>
          </a:effectLst>
        </p:spPr>
      </p:pic>
      <p:pic>
        <p:nvPicPr>
          <p:cNvPr id="10" name="Picture 9" descr="A fish head with a ruler&#10;&#10;Description automatically generated">
            <a:extLst>
              <a:ext uri="{FF2B5EF4-FFF2-40B4-BE49-F238E27FC236}">
                <a16:creationId xmlns:a16="http://schemas.microsoft.com/office/drawing/2014/main" id="{7D4F69AF-145F-6729-6E22-1294CD5A106A}"/>
              </a:ext>
            </a:extLst>
          </p:cNvPr>
          <p:cNvPicPr>
            <a:picLocks noChangeAspect="1"/>
          </p:cNvPicPr>
          <p:nvPr/>
        </p:nvPicPr>
        <p:blipFill>
          <a:blip r:embed="rId6"/>
          <a:stretch>
            <a:fillRect/>
          </a:stretch>
        </p:blipFill>
        <p:spPr>
          <a:xfrm>
            <a:off x="2610166" y="4717852"/>
            <a:ext cx="2951941" cy="2213956"/>
          </a:xfrm>
          <a:prstGeom prst="rect">
            <a:avLst/>
          </a:prstGeom>
          <a:ln>
            <a:noFill/>
          </a:ln>
          <a:effectLst>
            <a:softEdge rad="112500"/>
          </a:effectLst>
        </p:spPr>
      </p:pic>
      <p:cxnSp>
        <p:nvCxnSpPr>
          <p:cNvPr id="4" name="Straight Connector 3">
            <a:extLst>
              <a:ext uri="{FF2B5EF4-FFF2-40B4-BE49-F238E27FC236}">
                <a16:creationId xmlns:a16="http://schemas.microsoft.com/office/drawing/2014/main" id="{407910AF-8071-BC66-164A-B60A6C8EA6EA}"/>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0" name="Graphic 19" descr="Fish with solid fill">
            <a:extLst>
              <a:ext uri="{FF2B5EF4-FFF2-40B4-BE49-F238E27FC236}">
                <a16:creationId xmlns:a16="http://schemas.microsoft.com/office/drawing/2014/main" id="{92F6AB9D-E9B8-0D09-279F-30DDB1E93E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84184" y="-142342"/>
            <a:ext cx="914400" cy="914400"/>
          </a:xfrm>
          <a:prstGeom prst="rect">
            <a:avLst/>
          </a:prstGeom>
        </p:spPr>
      </p:pic>
    </p:spTree>
    <p:extLst>
      <p:ext uri="{BB962C8B-B14F-4D97-AF65-F5344CB8AC3E}">
        <p14:creationId xmlns:p14="http://schemas.microsoft.com/office/powerpoint/2010/main" val="147643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33333E-6 L 0.07695 0.00023 " pathEditMode="relative" rAng="0" ptsTypes="AA">
                                      <p:cBhvr>
                                        <p:cTn id="6" dur="500" fill="hold"/>
                                        <p:tgtEl>
                                          <p:spTgt spid="20"/>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water and a dock&#10;&#10;Description automatically generated with medium confidence">
            <a:extLst>
              <a:ext uri="{FF2B5EF4-FFF2-40B4-BE49-F238E27FC236}">
                <a16:creationId xmlns:a16="http://schemas.microsoft.com/office/drawing/2014/main" id="{7B6F69A9-1159-C779-D8A6-B16910FEB948}"/>
              </a:ext>
            </a:extLst>
          </p:cNvPr>
          <p:cNvPicPr>
            <a:picLocks noChangeAspect="1"/>
          </p:cNvPicPr>
          <p:nvPr/>
        </p:nvPicPr>
        <p:blipFill>
          <a:blip r:embed="rId2">
            <a:alphaModFix amt="35000"/>
          </a:blip>
          <a:stretch>
            <a:fillRect/>
          </a:stretch>
        </p:blipFill>
        <p:spPr>
          <a:xfrm>
            <a:off x="0" y="-7525"/>
            <a:ext cx="12191999" cy="6873050"/>
          </a:xfrm>
          <a:prstGeom prst="rect">
            <a:avLst/>
          </a:prstGeom>
        </p:spPr>
      </p:pic>
      <p:sp>
        <p:nvSpPr>
          <p:cNvPr id="3" name="Content Placeholder 2">
            <a:extLst>
              <a:ext uri="{FF2B5EF4-FFF2-40B4-BE49-F238E27FC236}">
                <a16:creationId xmlns:a16="http://schemas.microsoft.com/office/drawing/2014/main" id="{F859FE5B-3446-E058-74A4-3E37E2B11069}"/>
              </a:ext>
            </a:extLst>
          </p:cNvPr>
          <p:cNvSpPr>
            <a:spLocks noGrp="1"/>
          </p:cNvSpPr>
          <p:nvPr>
            <p:ph idx="1"/>
          </p:nvPr>
        </p:nvSpPr>
        <p:spPr>
          <a:xfrm>
            <a:off x="2673482" y="4805130"/>
            <a:ext cx="6845034" cy="1230646"/>
          </a:xfrm>
        </p:spPr>
        <p:txBody>
          <a:bodyPr>
            <a:normAutofit/>
          </a:bodyPr>
          <a:lstStyle/>
          <a:p>
            <a:pPr marL="0" indent="0" algn="ctr">
              <a:spcBef>
                <a:spcPts val="0"/>
              </a:spcBef>
              <a:buNone/>
            </a:pPr>
            <a:r>
              <a:rPr lang="en-US" dirty="0"/>
              <a:t>Check out the </a:t>
            </a:r>
          </a:p>
          <a:p>
            <a:pPr marL="0" indent="0" algn="ctr">
              <a:spcBef>
                <a:spcPts val="0"/>
              </a:spcBef>
              <a:buNone/>
            </a:pPr>
            <a:r>
              <a:rPr lang="en-US" dirty="0"/>
              <a:t>Rutgers Collaborative Research Booth! </a:t>
            </a:r>
          </a:p>
        </p:txBody>
      </p:sp>
      <p:grpSp>
        <p:nvGrpSpPr>
          <p:cNvPr id="22" name="Group 21">
            <a:extLst>
              <a:ext uri="{FF2B5EF4-FFF2-40B4-BE49-F238E27FC236}">
                <a16:creationId xmlns:a16="http://schemas.microsoft.com/office/drawing/2014/main" id="{9FED4010-EF51-F153-7F78-62A3EE683704}"/>
              </a:ext>
            </a:extLst>
          </p:cNvPr>
          <p:cNvGrpSpPr/>
          <p:nvPr/>
        </p:nvGrpSpPr>
        <p:grpSpPr>
          <a:xfrm>
            <a:off x="0" y="6019800"/>
            <a:ext cx="12192000" cy="866400"/>
            <a:chOff x="0" y="6037696"/>
            <a:chExt cx="12192000" cy="932584"/>
          </a:xfrm>
        </p:grpSpPr>
        <p:grpSp>
          <p:nvGrpSpPr>
            <p:cNvPr id="23" name="Group 22">
              <a:extLst>
                <a:ext uri="{FF2B5EF4-FFF2-40B4-BE49-F238E27FC236}">
                  <a16:creationId xmlns:a16="http://schemas.microsoft.com/office/drawing/2014/main" id="{22369F44-3AF6-94BB-1C73-BF579B577262}"/>
                </a:ext>
              </a:extLst>
            </p:cNvPr>
            <p:cNvGrpSpPr/>
            <p:nvPr/>
          </p:nvGrpSpPr>
          <p:grpSpPr>
            <a:xfrm>
              <a:off x="0" y="6037696"/>
              <a:ext cx="12192000" cy="921773"/>
              <a:chOff x="0" y="6037696"/>
              <a:chExt cx="12192000" cy="921773"/>
            </a:xfrm>
          </p:grpSpPr>
          <p:sp>
            <p:nvSpPr>
              <p:cNvPr id="25" name="Rectangle 24">
                <a:extLst>
                  <a:ext uri="{FF2B5EF4-FFF2-40B4-BE49-F238E27FC236}">
                    <a16:creationId xmlns:a16="http://schemas.microsoft.com/office/drawing/2014/main" id="{FBE01AE3-B8B7-9A0B-02B4-D1C034A15CA6}"/>
                  </a:ext>
                </a:extLst>
              </p:cNvPr>
              <p:cNvSpPr/>
              <p:nvPr/>
            </p:nvSpPr>
            <p:spPr>
              <a:xfrm>
                <a:off x="0" y="6088202"/>
                <a:ext cx="12192000" cy="87126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6" name="Picture 2" descr="Meetings - NJ Water Monitoring Council | Department of Environmental ...">
                <a:extLst>
                  <a:ext uri="{FF2B5EF4-FFF2-40B4-BE49-F238E27FC236}">
                    <a16:creationId xmlns:a16="http://schemas.microsoft.com/office/drawing/2014/main" id="{40E3FE06-8BA8-1C4C-FBBD-C21329D42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552" y="6037696"/>
                <a:ext cx="805037" cy="8412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Logo&#10;&#10;Description automatically generated">
                <a:extLst>
                  <a:ext uri="{FF2B5EF4-FFF2-40B4-BE49-F238E27FC236}">
                    <a16:creationId xmlns:a16="http://schemas.microsoft.com/office/drawing/2014/main" id="{FF846509-BF6F-55D5-8DCA-9B01B0214416}"/>
                  </a:ext>
                </a:extLst>
              </p:cNvPr>
              <p:cNvPicPr>
                <a:picLocks noChangeAspect="1"/>
              </p:cNvPicPr>
              <p:nvPr/>
            </p:nvPicPr>
            <p:blipFill>
              <a:blip r:embed="rId4"/>
              <a:stretch>
                <a:fillRect/>
              </a:stretch>
            </p:blipFill>
            <p:spPr>
              <a:xfrm>
                <a:off x="3778741" y="6065374"/>
                <a:ext cx="1931212" cy="887728"/>
              </a:xfrm>
              <a:prstGeom prst="rect">
                <a:avLst/>
              </a:prstGeom>
            </p:spPr>
          </p:pic>
          <p:pic>
            <p:nvPicPr>
              <p:cNvPr id="28" name="Picture 27" descr="Rutgers University Logo | Rutgers university, Rutgers, University logo">
                <a:extLst>
                  <a:ext uri="{FF2B5EF4-FFF2-40B4-BE49-F238E27FC236}">
                    <a16:creationId xmlns:a16="http://schemas.microsoft.com/office/drawing/2014/main" id="{32E2F38B-FEA6-0CE0-1D7F-3EA25AFA67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2188" y="6240235"/>
                <a:ext cx="1931212" cy="522759"/>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A logo for a science center&#10;&#10;Description automatically generated">
              <a:extLst>
                <a:ext uri="{FF2B5EF4-FFF2-40B4-BE49-F238E27FC236}">
                  <a16:creationId xmlns:a16="http://schemas.microsoft.com/office/drawing/2014/main" id="{8621CC29-7EEF-1647-542B-092501AA5DF6}"/>
                </a:ext>
              </a:extLst>
            </p:cNvPr>
            <p:cNvPicPr>
              <a:picLocks noChangeAspect="1"/>
            </p:cNvPicPr>
            <p:nvPr/>
          </p:nvPicPr>
          <p:blipFill>
            <a:blip r:embed="rId6"/>
            <a:stretch>
              <a:fillRect/>
            </a:stretch>
          </p:blipFill>
          <p:spPr>
            <a:xfrm>
              <a:off x="1248599" y="6054892"/>
              <a:ext cx="1281543" cy="915388"/>
            </a:xfrm>
            <a:prstGeom prst="rect">
              <a:avLst/>
            </a:prstGeom>
          </p:spPr>
        </p:pic>
      </p:grpSp>
      <p:sp>
        <p:nvSpPr>
          <p:cNvPr id="34" name="TextBox 33">
            <a:extLst>
              <a:ext uri="{FF2B5EF4-FFF2-40B4-BE49-F238E27FC236}">
                <a16:creationId xmlns:a16="http://schemas.microsoft.com/office/drawing/2014/main" id="{3F5300A2-4192-A154-3BC2-A5E6F60A8754}"/>
              </a:ext>
            </a:extLst>
          </p:cNvPr>
          <p:cNvSpPr txBox="1"/>
          <p:nvPr/>
        </p:nvSpPr>
        <p:spPr>
          <a:xfrm>
            <a:off x="4291660" y="1635819"/>
            <a:ext cx="3608680" cy="923330"/>
          </a:xfrm>
          <a:prstGeom prst="rect">
            <a:avLst/>
          </a:prstGeom>
          <a:noFill/>
        </p:spPr>
        <p:txBody>
          <a:bodyPr wrap="none" rtlCol="0">
            <a:spAutoFit/>
          </a:bodyPr>
          <a:lstStyle/>
          <a:p>
            <a:r>
              <a:rPr lang="en-US" sz="5400" dirty="0"/>
              <a:t>Thank you!</a:t>
            </a:r>
          </a:p>
        </p:txBody>
      </p:sp>
      <p:sp>
        <p:nvSpPr>
          <p:cNvPr id="35" name="TextBox 34">
            <a:extLst>
              <a:ext uri="{FF2B5EF4-FFF2-40B4-BE49-F238E27FC236}">
                <a16:creationId xmlns:a16="http://schemas.microsoft.com/office/drawing/2014/main" id="{CFA67927-FC48-A62E-816C-48EC33F4E06B}"/>
              </a:ext>
            </a:extLst>
          </p:cNvPr>
          <p:cNvSpPr txBox="1"/>
          <p:nvPr/>
        </p:nvSpPr>
        <p:spPr>
          <a:xfrm>
            <a:off x="1749196" y="3042608"/>
            <a:ext cx="8693608" cy="707886"/>
          </a:xfrm>
          <a:prstGeom prst="rect">
            <a:avLst/>
          </a:prstGeom>
          <a:noFill/>
        </p:spPr>
        <p:txBody>
          <a:bodyPr wrap="square" rtlCol="0">
            <a:spAutoFit/>
          </a:bodyPr>
          <a:lstStyle/>
          <a:p>
            <a:pPr algn="ctr"/>
            <a:r>
              <a:rPr lang="en-US" sz="4000" dirty="0">
                <a:hlinkClick r:id="rId7"/>
              </a:rPr>
              <a:t>alaimo@marine.rutgers.edu</a:t>
            </a:r>
            <a:r>
              <a:rPr lang="en-US" sz="4000" dirty="0"/>
              <a:t> </a:t>
            </a:r>
          </a:p>
        </p:txBody>
      </p:sp>
      <p:sp>
        <p:nvSpPr>
          <p:cNvPr id="2" name="Slide Number Placeholder 1">
            <a:extLst>
              <a:ext uri="{FF2B5EF4-FFF2-40B4-BE49-F238E27FC236}">
                <a16:creationId xmlns:a16="http://schemas.microsoft.com/office/drawing/2014/main" id="{CA063323-2CB4-D784-7A93-D1AE46145FE9}"/>
              </a:ext>
            </a:extLst>
          </p:cNvPr>
          <p:cNvSpPr>
            <a:spLocks noGrp="1"/>
          </p:cNvSpPr>
          <p:nvPr>
            <p:ph type="sldNum" sz="quarter" idx="12"/>
          </p:nvPr>
        </p:nvSpPr>
        <p:spPr/>
        <p:txBody>
          <a:bodyPr/>
          <a:lstStyle/>
          <a:p>
            <a:fld id="{F25DB457-0AA1-B145-B44A-254B64C75BBE}" type="slidenum">
              <a:rPr lang="en-US" smtClean="0"/>
              <a:t>12</a:t>
            </a:fld>
            <a:endParaRPr lang="en-US"/>
          </a:p>
        </p:txBody>
      </p:sp>
      <p:cxnSp>
        <p:nvCxnSpPr>
          <p:cNvPr id="4" name="Straight Connector 3">
            <a:extLst>
              <a:ext uri="{FF2B5EF4-FFF2-40B4-BE49-F238E27FC236}">
                <a16:creationId xmlns:a16="http://schemas.microsoft.com/office/drawing/2014/main" id="{C2AC34B8-6DB4-B483-79E7-0DE7277519B7}"/>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6" name="Graphic 15" descr="Fish with solid fill">
            <a:extLst>
              <a:ext uri="{FF2B5EF4-FFF2-40B4-BE49-F238E27FC236}">
                <a16:creationId xmlns:a16="http://schemas.microsoft.com/office/drawing/2014/main" id="{8669BCA7-065F-63EC-1FD1-C5165041D7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20809" y="-142342"/>
            <a:ext cx="914400" cy="914400"/>
          </a:xfrm>
          <a:prstGeom prst="rect">
            <a:avLst/>
          </a:prstGeom>
        </p:spPr>
      </p:pic>
    </p:spTree>
    <p:extLst>
      <p:ext uri="{BB962C8B-B14F-4D97-AF65-F5344CB8AC3E}">
        <p14:creationId xmlns:p14="http://schemas.microsoft.com/office/powerpoint/2010/main" val="398648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375E-6 -3.33333E-6 L 0.07696 0.00023 " pathEditMode="relative" rAng="0" ptsTypes="AA">
                                      <p:cBhvr>
                                        <p:cTn id="6" dur="500" fill="hold"/>
                                        <p:tgtEl>
                                          <p:spTgt spid="16"/>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FF0F6EE-C8C6-C46A-CA08-1BCDBE697306}"/>
            </a:ext>
          </a:extLst>
        </p:cNvPr>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2FD2FF74-E829-271E-584C-BC444DA765FD}"/>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32" name="Graphic 31" descr="Fish with solid fill">
            <a:extLst>
              <a:ext uri="{FF2B5EF4-FFF2-40B4-BE49-F238E27FC236}">
                <a16:creationId xmlns:a16="http://schemas.microsoft.com/office/drawing/2014/main" id="{644589F5-83A8-73E8-66E4-1B7DFC363F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71" y="-142342"/>
            <a:ext cx="914400" cy="914400"/>
          </a:xfrm>
          <a:prstGeom prst="rect">
            <a:avLst/>
          </a:prstGeom>
        </p:spPr>
      </p:pic>
      <p:pic>
        <p:nvPicPr>
          <p:cNvPr id="45" name="Graphic 44" descr="Fish with solid fill">
            <a:extLst>
              <a:ext uri="{FF2B5EF4-FFF2-40B4-BE49-F238E27FC236}">
                <a16:creationId xmlns:a16="http://schemas.microsoft.com/office/drawing/2014/main" id="{F65BC526-771C-2CEB-37D0-FF9B021924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6545" y="-142342"/>
            <a:ext cx="914400" cy="914400"/>
          </a:xfrm>
          <a:prstGeom prst="rect">
            <a:avLst/>
          </a:prstGeom>
        </p:spPr>
      </p:pic>
      <p:pic>
        <p:nvPicPr>
          <p:cNvPr id="46" name="Graphic 45" descr="Fish with solid fill">
            <a:extLst>
              <a:ext uri="{FF2B5EF4-FFF2-40B4-BE49-F238E27FC236}">
                <a16:creationId xmlns:a16="http://schemas.microsoft.com/office/drawing/2014/main" id="{A3E833E1-5BA8-39EB-E694-77B99B73FE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1319" y="-142342"/>
            <a:ext cx="914400" cy="914400"/>
          </a:xfrm>
          <a:prstGeom prst="rect">
            <a:avLst/>
          </a:prstGeom>
        </p:spPr>
      </p:pic>
      <p:pic>
        <p:nvPicPr>
          <p:cNvPr id="47" name="Graphic 46" descr="Fish with solid fill">
            <a:extLst>
              <a:ext uri="{FF2B5EF4-FFF2-40B4-BE49-F238E27FC236}">
                <a16:creationId xmlns:a16="http://schemas.microsoft.com/office/drawing/2014/main" id="{10E3594E-767C-06BC-51BD-2BD55EA910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0984" y="-142342"/>
            <a:ext cx="914400" cy="914400"/>
          </a:xfrm>
          <a:prstGeom prst="rect">
            <a:avLst/>
          </a:prstGeom>
        </p:spPr>
      </p:pic>
      <p:pic>
        <p:nvPicPr>
          <p:cNvPr id="48" name="Graphic 47" descr="Fish with solid fill">
            <a:extLst>
              <a:ext uri="{FF2B5EF4-FFF2-40B4-BE49-F238E27FC236}">
                <a16:creationId xmlns:a16="http://schemas.microsoft.com/office/drawing/2014/main" id="{EF83AE4A-17FD-9747-53B4-AD53D12DEE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0784" y="-142342"/>
            <a:ext cx="914400" cy="914400"/>
          </a:xfrm>
          <a:prstGeom prst="rect">
            <a:avLst/>
          </a:prstGeom>
        </p:spPr>
      </p:pic>
      <p:pic>
        <p:nvPicPr>
          <p:cNvPr id="49" name="Graphic 48" descr="Fish with solid fill">
            <a:extLst>
              <a:ext uri="{FF2B5EF4-FFF2-40B4-BE49-F238E27FC236}">
                <a16:creationId xmlns:a16="http://schemas.microsoft.com/office/drawing/2014/main" id="{4A50A229-C615-4E65-43BA-762E72C057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4234" y="-142342"/>
            <a:ext cx="914400" cy="914400"/>
          </a:xfrm>
          <a:prstGeom prst="rect">
            <a:avLst/>
          </a:prstGeom>
        </p:spPr>
      </p:pic>
      <p:pic>
        <p:nvPicPr>
          <p:cNvPr id="50" name="Graphic 49" descr="Fish with solid fill">
            <a:extLst>
              <a:ext uri="{FF2B5EF4-FFF2-40B4-BE49-F238E27FC236}">
                <a16:creationId xmlns:a16="http://schemas.microsoft.com/office/drawing/2014/main" id="{B0DF7C6C-7F14-E1FD-0519-CB5CDC1A56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7684" y="-142342"/>
            <a:ext cx="914400" cy="914400"/>
          </a:xfrm>
          <a:prstGeom prst="rect">
            <a:avLst/>
          </a:prstGeom>
        </p:spPr>
      </p:pic>
      <p:pic>
        <p:nvPicPr>
          <p:cNvPr id="51" name="Graphic 50" descr="Fish with solid fill">
            <a:extLst>
              <a:ext uri="{FF2B5EF4-FFF2-40B4-BE49-F238E27FC236}">
                <a16:creationId xmlns:a16="http://schemas.microsoft.com/office/drawing/2014/main" id="{795689A9-1CD1-CBF4-079A-F6BCFAFAA1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4309" y="-142342"/>
            <a:ext cx="914400" cy="914400"/>
          </a:xfrm>
          <a:prstGeom prst="rect">
            <a:avLst/>
          </a:prstGeom>
        </p:spPr>
      </p:pic>
      <p:pic>
        <p:nvPicPr>
          <p:cNvPr id="52" name="Graphic 51" descr="Fish with solid fill">
            <a:extLst>
              <a:ext uri="{FF2B5EF4-FFF2-40B4-BE49-F238E27FC236}">
                <a16:creationId xmlns:a16="http://schemas.microsoft.com/office/drawing/2014/main" id="{2E5CE799-B9C4-0C20-A3F2-3C1CD23EF8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10934" y="-142342"/>
            <a:ext cx="914400" cy="914400"/>
          </a:xfrm>
          <a:prstGeom prst="rect">
            <a:avLst/>
          </a:prstGeom>
        </p:spPr>
      </p:pic>
      <p:pic>
        <p:nvPicPr>
          <p:cNvPr id="53" name="Graphic 52" descr="Fish with solid fill">
            <a:extLst>
              <a:ext uri="{FF2B5EF4-FFF2-40B4-BE49-F238E27FC236}">
                <a16:creationId xmlns:a16="http://schemas.microsoft.com/office/drawing/2014/main" id="{4F222BE9-E9AB-5C0B-BEE6-1FCFB87E3D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7559" y="-142342"/>
            <a:ext cx="914400" cy="914400"/>
          </a:xfrm>
          <a:prstGeom prst="rect">
            <a:avLst/>
          </a:prstGeom>
        </p:spPr>
      </p:pic>
      <p:pic>
        <p:nvPicPr>
          <p:cNvPr id="54" name="Graphic 53" descr="Fish with solid fill">
            <a:extLst>
              <a:ext uri="{FF2B5EF4-FFF2-40B4-BE49-F238E27FC236}">
                <a16:creationId xmlns:a16="http://schemas.microsoft.com/office/drawing/2014/main" id="{F584F4C5-FD55-2233-4373-A64D3BB45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84184" y="-142342"/>
            <a:ext cx="914400" cy="914400"/>
          </a:xfrm>
          <a:prstGeom prst="rect">
            <a:avLst/>
          </a:prstGeom>
        </p:spPr>
      </p:pic>
      <p:pic>
        <p:nvPicPr>
          <p:cNvPr id="55" name="Graphic 54" descr="Fish with solid fill">
            <a:extLst>
              <a:ext uri="{FF2B5EF4-FFF2-40B4-BE49-F238E27FC236}">
                <a16:creationId xmlns:a16="http://schemas.microsoft.com/office/drawing/2014/main" id="{F1161810-D382-1A91-A457-F4072E3B84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0809" y="-142342"/>
            <a:ext cx="914400" cy="914400"/>
          </a:xfrm>
          <a:prstGeom prst="rect">
            <a:avLst/>
          </a:prstGeom>
        </p:spPr>
      </p:pic>
      <p:pic>
        <p:nvPicPr>
          <p:cNvPr id="56" name="Graphic 55" descr="Fish with solid fill">
            <a:extLst>
              <a:ext uri="{FF2B5EF4-FFF2-40B4-BE49-F238E27FC236}">
                <a16:creationId xmlns:a16="http://schemas.microsoft.com/office/drawing/2014/main" id="{BA225D19-D79A-25FD-FDE0-EB764E98FD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55375" y="-142342"/>
            <a:ext cx="914400" cy="914400"/>
          </a:xfrm>
          <a:prstGeom prst="rect">
            <a:avLst/>
          </a:prstGeom>
        </p:spPr>
      </p:pic>
    </p:spTree>
    <p:extLst>
      <p:ext uri="{BB962C8B-B14F-4D97-AF65-F5344CB8AC3E}">
        <p14:creationId xmlns:p14="http://schemas.microsoft.com/office/powerpoint/2010/main" val="146158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3.33333E-6 L 0.07696 0.00023 " pathEditMode="relative" rAng="0" ptsTypes="AA">
                                      <p:cBhvr>
                                        <p:cTn id="6" dur="500" fill="hold"/>
                                        <p:tgtEl>
                                          <p:spTgt spid="32"/>
                                        </p:tgtEl>
                                        <p:attrNameLst>
                                          <p:attrName>ppt_x</p:attrName>
                                          <p:attrName>ppt_y</p:attrName>
                                        </p:attrNameLst>
                                      </p:cBhvr>
                                      <p:rCtr x="3841" y="0"/>
                                    </p:animMotion>
                                  </p:childTnLst>
                                </p:cTn>
                              </p:par>
                              <p:par>
                                <p:cTn id="7" presetID="63" presetClass="path" presetSubtype="0" accel="50000" decel="50000" fill="hold" nodeType="withEffect">
                                  <p:stCondLst>
                                    <p:cond delay="0"/>
                                  </p:stCondLst>
                                  <p:childTnLst>
                                    <p:animMotion origin="layout" path="M 4.375E-6 -3.33333E-6 L 0.07695 0.00023 " pathEditMode="relative" rAng="0" ptsTypes="AA">
                                      <p:cBhvr>
                                        <p:cTn id="8" dur="500" fill="hold"/>
                                        <p:tgtEl>
                                          <p:spTgt spid="45"/>
                                        </p:tgtEl>
                                        <p:attrNameLst>
                                          <p:attrName>ppt_x</p:attrName>
                                          <p:attrName>ppt_y</p:attrName>
                                        </p:attrNameLst>
                                      </p:cBhvr>
                                      <p:rCtr x="3841" y="0"/>
                                    </p:animMotion>
                                  </p:childTnLst>
                                </p:cTn>
                              </p:par>
                              <p:par>
                                <p:cTn id="9" presetID="63" presetClass="path" presetSubtype="0" accel="50000" decel="50000" fill="hold" nodeType="withEffect">
                                  <p:stCondLst>
                                    <p:cond delay="0"/>
                                  </p:stCondLst>
                                  <p:childTnLst>
                                    <p:animMotion origin="layout" path="M 1.875E-6 -3.33333E-6 L 0.07695 0.00023 " pathEditMode="relative" rAng="0" ptsTypes="AA">
                                      <p:cBhvr>
                                        <p:cTn id="10" dur="500" fill="hold"/>
                                        <p:tgtEl>
                                          <p:spTgt spid="46"/>
                                        </p:tgtEl>
                                        <p:attrNameLst>
                                          <p:attrName>ppt_x</p:attrName>
                                          <p:attrName>ppt_y</p:attrName>
                                        </p:attrNameLst>
                                      </p:cBhvr>
                                      <p:rCtr x="3841" y="0"/>
                                    </p:animMotion>
                                  </p:childTnLst>
                                </p:cTn>
                              </p:par>
                              <p:par>
                                <p:cTn id="11" presetID="63" presetClass="path" presetSubtype="0" accel="50000" decel="50000" fill="hold" nodeType="withEffect">
                                  <p:stCondLst>
                                    <p:cond delay="0"/>
                                  </p:stCondLst>
                                  <p:childTnLst>
                                    <p:animMotion origin="layout" path="M -1.45833E-6 -3.33333E-6 L 0.07695 0.00023 " pathEditMode="relative" rAng="0" ptsTypes="AA">
                                      <p:cBhvr>
                                        <p:cTn id="12" dur="500" fill="hold"/>
                                        <p:tgtEl>
                                          <p:spTgt spid="47"/>
                                        </p:tgtEl>
                                        <p:attrNameLst>
                                          <p:attrName>ppt_x</p:attrName>
                                          <p:attrName>ppt_y</p:attrName>
                                        </p:attrNameLst>
                                      </p:cBhvr>
                                      <p:rCtr x="3841" y="0"/>
                                    </p:animMotion>
                                  </p:childTnLst>
                                </p:cTn>
                              </p:par>
                              <p:par>
                                <p:cTn id="13" presetID="63" presetClass="path" presetSubtype="0" accel="50000" decel="50000" fill="hold" nodeType="withEffect">
                                  <p:stCondLst>
                                    <p:cond delay="0"/>
                                  </p:stCondLst>
                                  <p:childTnLst>
                                    <p:animMotion origin="layout" path="M -4.79167E-6 -3.33333E-6 L 0.07696 0.00023 " pathEditMode="relative" rAng="0" ptsTypes="AA">
                                      <p:cBhvr>
                                        <p:cTn id="14" dur="500" fill="hold"/>
                                        <p:tgtEl>
                                          <p:spTgt spid="48"/>
                                        </p:tgtEl>
                                        <p:attrNameLst>
                                          <p:attrName>ppt_x</p:attrName>
                                          <p:attrName>ppt_y</p:attrName>
                                        </p:attrNameLst>
                                      </p:cBhvr>
                                      <p:rCtr x="3841" y="0"/>
                                    </p:animMotion>
                                  </p:childTnLst>
                                </p:cTn>
                              </p:par>
                              <p:par>
                                <p:cTn id="15" presetID="63" presetClass="path" presetSubtype="0" accel="50000" decel="50000" fill="hold" nodeType="withEffect">
                                  <p:stCondLst>
                                    <p:cond delay="0"/>
                                  </p:stCondLst>
                                  <p:childTnLst>
                                    <p:animMotion origin="layout" path="M 2.70833E-6 -3.33333E-6 L 0.07695 0.00023 " pathEditMode="relative" rAng="0" ptsTypes="AA">
                                      <p:cBhvr>
                                        <p:cTn id="16" dur="500" fill="hold"/>
                                        <p:tgtEl>
                                          <p:spTgt spid="49"/>
                                        </p:tgtEl>
                                        <p:attrNameLst>
                                          <p:attrName>ppt_x</p:attrName>
                                          <p:attrName>ppt_y</p:attrName>
                                        </p:attrNameLst>
                                      </p:cBhvr>
                                      <p:rCtr x="3841" y="0"/>
                                    </p:animMotion>
                                  </p:childTnLst>
                                </p:cTn>
                              </p:par>
                              <p:par>
                                <p:cTn id="17" presetID="63" presetClass="path" presetSubtype="0" accel="50000" decel="50000" fill="hold" nodeType="withEffect">
                                  <p:stCondLst>
                                    <p:cond delay="0"/>
                                  </p:stCondLst>
                                  <p:childTnLst>
                                    <p:animMotion origin="layout" path="M 2.08333E-7 -3.33333E-6 L 0.07695 0.00023 " pathEditMode="relative" rAng="0" ptsTypes="AA">
                                      <p:cBhvr>
                                        <p:cTn id="18" dur="500" fill="hold"/>
                                        <p:tgtEl>
                                          <p:spTgt spid="50"/>
                                        </p:tgtEl>
                                        <p:attrNameLst>
                                          <p:attrName>ppt_x</p:attrName>
                                          <p:attrName>ppt_y</p:attrName>
                                        </p:attrNameLst>
                                      </p:cBhvr>
                                      <p:rCtr x="3841" y="0"/>
                                    </p:animMotion>
                                  </p:childTnLst>
                                </p:cTn>
                              </p:par>
                              <p:par>
                                <p:cTn id="19" presetID="63" presetClass="path" presetSubtype="0" accel="50000" decel="50000" fill="hold" nodeType="withEffect">
                                  <p:stCondLst>
                                    <p:cond delay="0"/>
                                  </p:stCondLst>
                                  <p:childTnLst>
                                    <p:animMotion origin="layout" path="M -2.70833E-6 -3.33333E-6 L 0.07696 0.00023 " pathEditMode="relative" rAng="0" ptsTypes="AA">
                                      <p:cBhvr>
                                        <p:cTn id="20" dur="500" fill="hold"/>
                                        <p:tgtEl>
                                          <p:spTgt spid="51"/>
                                        </p:tgtEl>
                                        <p:attrNameLst>
                                          <p:attrName>ppt_x</p:attrName>
                                          <p:attrName>ppt_y</p:attrName>
                                        </p:attrNameLst>
                                      </p:cBhvr>
                                      <p:rCtr x="3841" y="0"/>
                                    </p:animMotion>
                                  </p:childTnLst>
                                </p:cTn>
                              </p:par>
                              <p:par>
                                <p:cTn id="21" presetID="63" presetClass="path" presetSubtype="0" accel="50000" decel="50000" fill="hold" nodeType="withEffect">
                                  <p:stCondLst>
                                    <p:cond delay="0"/>
                                  </p:stCondLst>
                                  <p:childTnLst>
                                    <p:animMotion origin="layout" path="M 4.375E-6 -3.33333E-6 L 0.07695 0.00023 " pathEditMode="relative" rAng="0" ptsTypes="AA">
                                      <p:cBhvr>
                                        <p:cTn id="22" dur="500" fill="hold"/>
                                        <p:tgtEl>
                                          <p:spTgt spid="52"/>
                                        </p:tgtEl>
                                        <p:attrNameLst>
                                          <p:attrName>ppt_x</p:attrName>
                                          <p:attrName>ppt_y</p:attrName>
                                        </p:attrNameLst>
                                      </p:cBhvr>
                                      <p:rCtr x="3841" y="0"/>
                                    </p:animMotion>
                                  </p:childTnLst>
                                </p:cTn>
                              </p:par>
                              <p:par>
                                <p:cTn id="23" presetID="63" presetClass="path" presetSubtype="0" accel="50000" decel="50000" fill="hold" nodeType="withEffect">
                                  <p:stCondLst>
                                    <p:cond delay="0"/>
                                  </p:stCondLst>
                                  <p:childTnLst>
                                    <p:animMotion origin="layout" path="M 1.45833E-6 -3.33333E-6 L 0.07695 0.00023 " pathEditMode="relative" rAng="0" ptsTypes="AA">
                                      <p:cBhvr>
                                        <p:cTn id="24" dur="500" fill="hold"/>
                                        <p:tgtEl>
                                          <p:spTgt spid="53"/>
                                        </p:tgtEl>
                                        <p:attrNameLst>
                                          <p:attrName>ppt_x</p:attrName>
                                          <p:attrName>ppt_y</p:attrName>
                                        </p:attrNameLst>
                                      </p:cBhvr>
                                      <p:rCtr x="3841" y="0"/>
                                    </p:animMotion>
                                  </p:childTnLst>
                                </p:cTn>
                              </p:par>
                              <p:par>
                                <p:cTn id="25" presetID="63" presetClass="path" presetSubtype="0" accel="50000" decel="50000" fill="hold" nodeType="withEffect">
                                  <p:stCondLst>
                                    <p:cond delay="0"/>
                                  </p:stCondLst>
                                  <p:childTnLst>
                                    <p:animMotion origin="layout" path="M -1.45833E-6 -3.33333E-6 L 0.07695 0.00023 " pathEditMode="relative" rAng="0" ptsTypes="AA">
                                      <p:cBhvr>
                                        <p:cTn id="26" dur="500" fill="hold"/>
                                        <p:tgtEl>
                                          <p:spTgt spid="54"/>
                                        </p:tgtEl>
                                        <p:attrNameLst>
                                          <p:attrName>ppt_x</p:attrName>
                                          <p:attrName>ppt_y</p:attrName>
                                        </p:attrNameLst>
                                      </p:cBhvr>
                                      <p:rCtr x="3841" y="0"/>
                                    </p:animMotion>
                                  </p:childTnLst>
                                </p:cTn>
                              </p:par>
                              <p:par>
                                <p:cTn id="27" presetID="63" presetClass="path" presetSubtype="0" accel="50000" decel="50000" fill="hold" nodeType="withEffect">
                                  <p:stCondLst>
                                    <p:cond delay="0"/>
                                  </p:stCondLst>
                                  <p:childTnLst>
                                    <p:animMotion origin="layout" path="M -4.375E-6 -3.33333E-6 L 0.07696 0.00023 " pathEditMode="relative" rAng="0" ptsTypes="AA">
                                      <p:cBhvr>
                                        <p:cTn id="28" dur="500" fill="hold"/>
                                        <p:tgtEl>
                                          <p:spTgt spid="55"/>
                                        </p:tgtEl>
                                        <p:attrNameLst>
                                          <p:attrName>ppt_x</p:attrName>
                                          <p:attrName>ppt_y</p:attrName>
                                        </p:attrNameLst>
                                      </p:cBhvr>
                                      <p:rCtr x="3841" y="0"/>
                                    </p:animMotion>
                                  </p:childTnLst>
                                </p:cTn>
                              </p:par>
                              <p:par>
                                <p:cTn id="29" presetID="63" presetClass="path" presetSubtype="0" accel="50000" decel="50000" fill="hold" nodeType="withEffect">
                                  <p:stCondLst>
                                    <p:cond delay="0"/>
                                  </p:stCondLst>
                                  <p:childTnLst>
                                    <p:animMotion origin="layout" path="M 2.91667E-6 -3.33333E-6 L 0.07695 0.00023 " pathEditMode="relative" rAng="0" ptsTypes="AA">
                                      <p:cBhvr>
                                        <p:cTn id="30" dur="500" fill="hold"/>
                                        <p:tgtEl>
                                          <p:spTgt spid="56"/>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BA1AD85-63F2-6BCA-BCEC-89D7848E94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9A44FE-DCCA-BF93-3428-CE554FD2DFAE}"/>
              </a:ext>
            </a:extLst>
          </p:cNvPr>
          <p:cNvSpPr>
            <a:spLocks noGrp="1"/>
          </p:cNvSpPr>
          <p:nvPr>
            <p:ph type="title"/>
          </p:nvPr>
        </p:nvSpPr>
        <p:spPr>
          <a:xfrm>
            <a:off x="838200" y="282565"/>
            <a:ext cx="10515600" cy="1325563"/>
          </a:xfrm>
        </p:spPr>
        <p:txBody>
          <a:bodyPr/>
          <a:lstStyle/>
          <a:p>
            <a:pPr algn="ctr"/>
            <a:r>
              <a:rPr lang="en-US" dirty="0"/>
              <a:t>Ecological Processes and the Cold Pool</a:t>
            </a:r>
          </a:p>
        </p:txBody>
      </p:sp>
      <p:sp>
        <p:nvSpPr>
          <p:cNvPr id="3" name="TextBox 2">
            <a:extLst>
              <a:ext uri="{FF2B5EF4-FFF2-40B4-BE49-F238E27FC236}">
                <a16:creationId xmlns:a16="http://schemas.microsoft.com/office/drawing/2014/main" id="{5A73DE9F-2EC5-F511-E107-D776262E932B}"/>
              </a:ext>
            </a:extLst>
          </p:cNvPr>
          <p:cNvSpPr txBox="1"/>
          <p:nvPr/>
        </p:nvSpPr>
        <p:spPr>
          <a:xfrm>
            <a:off x="5680710" y="1325880"/>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F052AE4-B863-BDF8-31C3-6B24D7D3F47A}"/>
              </a:ext>
            </a:extLst>
          </p:cNvPr>
          <p:cNvPicPr>
            <a:picLocks noChangeAspect="1"/>
          </p:cNvPicPr>
          <p:nvPr/>
        </p:nvPicPr>
        <p:blipFill>
          <a:blip r:embed="rId3"/>
          <a:stretch>
            <a:fillRect/>
          </a:stretch>
        </p:blipFill>
        <p:spPr>
          <a:xfrm>
            <a:off x="3003550" y="1325880"/>
            <a:ext cx="6184900" cy="4902200"/>
          </a:xfrm>
          <a:prstGeom prst="rect">
            <a:avLst/>
          </a:prstGeom>
        </p:spPr>
      </p:pic>
      <p:sp>
        <p:nvSpPr>
          <p:cNvPr id="8" name="TextBox 7">
            <a:extLst>
              <a:ext uri="{FF2B5EF4-FFF2-40B4-BE49-F238E27FC236}">
                <a16:creationId xmlns:a16="http://schemas.microsoft.com/office/drawing/2014/main" id="{A522A051-B940-4CFA-AE82-D0B8D103D4BD}"/>
              </a:ext>
            </a:extLst>
          </p:cNvPr>
          <p:cNvSpPr txBox="1"/>
          <p:nvPr/>
        </p:nvSpPr>
        <p:spPr>
          <a:xfrm>
            <a:off x="3532839" y="6157668"/>
            <a:ext cx="5133175" cy="646331"/>
          </a:xfrm>
          <a:prstGeom prst="rect">
            <a:avLst/>
          </a:prstGeom>
          <a:noFill/>
        </p:spPr>
        <p:txBody>
          <a:bodyPr wrap="square" rtlCol="0">
            <a:spAutoFit/>
          </a:bodyPr>
          <a:lstStyle/>
          <a:p>
            <a:pPr marL="0" algn="ctr">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MODIS true-color image over Mid-Atlantic Bight</a:t>
            </a:r>
            <a:endParaRPr lang="en-US" b="0" i="0" u="none" strike="noStrike" dirty="0">
              <a:solidFill>
                <a:srgbClr val="000000"/>
              </a:solidFill>
              <a:effectLst/>
              <a:latin typeface="Arial" panose="020B0604020202020204" pitchFamily="34" charset="0"/>
              <a:cs typeface="Arial" panose="020B0604020202020204" pitchFamily="34" charset="0"/>
            </a:endParaRPr>
          </a:p>
          <a:p>
            <a:pPr marL="0" algn="ctr">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Phytoplankton Bloom, July 2011</a:t>
            </a:r>
            <a:endParaRPr lang="en-US" b="0" i="0" u="none" strike="noStrike" dirty="0">
              <a:solidFill>
                <a:srgbClr val="000000"/>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D0DFC4-9E46-1795-CADF-413FA32B9592}"/>
              </a:ext>
            </a:extLst>
          </p:cNvPr>
          <p:cNvSpPr txBox="1"/>
          <p:nvPr/>
        </p:nvSpPr>
        <p:spPr>
          <a:xfrm>
            <a:off x="3147098" y="1429596"/>
            <a:ext cx="1776448" cy="923330"/>
          </a:xfrm>
          <a:prstGeom prst="rect">
            <a:avLst/>
          </a:prstGeom>
          <a:solidFill>
            <a:schemeClr val="bg1"/>
          </a:solidFill>
        </p:spPr>
        <p:txBody>
          <a:bodyPr wrap="none" rtlCol="0">
            <a:spAutoFit/>
          </a:bodyPr>
          <a:lstStyle/>
          <a:p>
            <a:pPr algn="ctr"/>
            <a:r>
              <a:rPr lang="en-US" dirty="0">
                <a:latin typeface="Arial" panose="020B0604020202020204" pitchFamily="34" charset="0"/>
                <a:cs typeface="Arial" panose="020B0604020202020204" pitchFamily="34" charset="0"/>
              </a:rPr>
              <a:t>Summer </a:t>
            </a:r>
          </a:p>
          <a:p>
            <a:pPr algn="ctr"/>
            <a:r>
              <a:rPr lang="en-US" dirty="0">
                <a:latin typeface="Arial" panose="020B0604020202020204" pitchFamily="34" charset="0"/>
                <a:cs typeface="Arial" panose="020B0604020202020204" pitchFamily="34" charset="0"/>
              </a:rPr>
              <a:t>Phytoplankton </a:t>
            </a:r>
          </a:p>
          <a:p>
            <a:pPr algn="ctr"/>
            <a:r>
              <a:rPr lang="en-US" dirty="0">
                <a:latin typeface="Arial" panose="020B0604020202020204" pitchFamily="34" charset="0"/>
                <a:cs typeface="Arial" panose="020B0604020202020204" pitchFamily="34" charset="0"/>
              </a:rPr>
              <a:t>Blooms </a:t>
            </a:r>
          </a:p>
        </p:txBody>
      </p:sp>
      <p:grpSp>
        <p:nvGrpSpPr>
          <p:cNvPr id="5" name="Group 4">
            <a:extLst>
              <a:ext uri="{FF2B5EF4-FFF2-40B4-BE49-F238E27FC236}">
                <a16:creationId xmlns:a16="http://schemas.microsoft.com/office/drawing/2014/main" id="{E79F85FF-896B-905D-4911-587DE5E60740}"/>
              </a:ext>
            </a:extLst>
          </p:cNvPr>
          <p:cNvGrpSpPr/>
          <p:nvPr/>
        </p:nvGrpSpPr>
        <p:grpSpPr>
          <a:xfrm>
            <a:off x="0" y="0"/>
            <a:ext cx="12192000" cy="548640"/>
            <a:chOff x="0" y="0"/>
            <a:chExt cx="12192000" cy="548640"/>
          </a:xfrm>
        </p:grpSpPr>
        <p:sp>
          <p:nvSpPr>
            <p:cNvPr id="26" name="Rectangle 25">
              <a:extLst>
                <a:ext uri="{FF2B5EF4-FFF2-40B4-BE49-F238E27FC236}">
                  <a16:creationId xmlns:a16="http://schemas.microsoft.com/office/drawing/2014/main" id="{22D57BD5-ACE5-017D-EA58-E8E8987A4996}"/>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1E812608-1CD2-5B04-384A-5D06F7367AA3}"/>
                </a:ext>
              </a:extLst>
            </p:cNvPr>
            <p:cNvGrpSpPr/>
            <p:nvPr/>
          </p:nvGrpSpPr>
          <p:grpSpPr>
            <a:xfrm>
              <a:off x="508000" y="6743"/>
              <a:ext cx="11176000" cy="477279"/>
              <a:chOff x="508000" y="6743"/>
              <a:chExt cx="11176000" cy="477279"/>
            </a:xfrm>
          </p:grpSpPr>
          <p:grpSp>
            <p:nvGrpSpPr>
              <p:cNvPr id="28" name="Group 27">
                <a:extLst>
                  <a:ext uri="{FF2B5EF4-FFF2-40B4-BE49-F238E27FC236}">
                    <a16:creationId xmlns:a16="http://schemas.microsoft.com/office/drawing/2014/main" id="{86814E1D-9A1F-737A-C6D5-1210380942EA}"/>
                  </a:ext>
                </a:extLst>
              </p:cNvPr>
              <p:cNvGrpSpPr/>
              <p:nvPr/>
            </p:nvGrpSpPr>
            <p:grpSpPr>
              <a:xfrm>
                <a:off x="508000" y="6743"/>
                <a:ext cx="1828800" cy="477279"/>
                <a:chOff x="508000" y="6743"/>
                <a:chExt cx="1828800" cy="477279"/>
              </a:xfrm>
            </p:grpSpPr>
            <p:sp>
              <p:nvSpPr>
                <p:cNvPr id="41" name="TextBox 40">
                  <a:extLst>
                    <a:ext uri="{FF2B5EF4-FFF2-40B4-BE49-F238E27FC236}">
                      <a16:creationId xmlns:a16="http://schemas.microsoft.com/office/drawing/2014/main" id="{BB24720B-9F9F-CB7F-0EB9-6260FFBB0313}"/>
                    </a:ext>
                  </a:extLst>
                </p:cNvPr>
                <p:cNvSpPr txBox="1"/>
                <p:nvPr/>
              </p:nvSpPr>
              <p:spPr>
                <a:xfrm>
                  <a:off x="5080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C318F95-B13B-E47C-6A70-B7E0C69A7E9F}"/>
                    </a:ext>
                  </a:extLst>
                </p:cNvPr>
                <p:cNvSpPr txBox="1"/>
                <p:nvPr/>
              </p:nvSpPr>
              <p:spPr>
                <a:xfrm>
                  <a:off x="727338" y="674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29" name="Group 28">
                <a:extLst>
                  <a:ext uri="{FF2B5EF4-FFF2-40B4-BE49-F238E27FC236}">
                    <a16:creationId xmlns:a16="http://schemas.microsoft.com/office/drawing/2014/main" id="{B0BCA0E7-998D-CBCD-C398-10829B4718E6}"/>
                  </a:ext>
                </a:extLst>
              </p:cNvPr>
              <p:cNvGrpSpPr/>
              <p:nvPr/>
            </p:nvGrpSpPr>
            <p:grpSpPr>
              <a:xfrm>
                <a:off x="2743543" y="6743"/>
                <a:ext cx="2031325" cy="477279"/>
                <a:chOff x="2743543" y="6743"/>
                <a:chExt cx="2031325" cy="477279"/>
              </a:xfrm>
            </p:grpSpPr>
            <p:sp>
              <p:nvSpPr>
                <p:cNvPr id="39" name="TextBox 38">
                  <a:extLst>
                    <a:ext uri="{FF2B5EF4-FFF2-40B4-BE49-F238E27FC236}">
                      <a16:creationId xmlns:a16="http://schemas.microsoft.com/office/drawing/2014/main" id="{72F5E01E-BBD5-69CF-A7E8-06238269742B}"/>
                    </a:ext>
                  </a:extLst>
                </p:cNvPr>
                <p:cNvSpPr txBox="1"/>
                <p:nvPr/>
              </p:nvSpPr>
              <p:spPr>
                <a:xfrm>
                  <a:off x="28448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B79D45EE-4B9E-6279-50CD-6D506504918F}"/>
                    </a:ext>
                  </a:extLst>
                </p:cNvPr>
                <p:cNvSpPr txBox="1"/>
                <p:nvPr/>
              </p:nvSpPr>
              <p:spPr>
                <a:xfrm>
                  <a:off x="2743543" y="6743"/>
                  <a:ext cx="203132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Species Overview</a:t>
                  </a:r>
                </a:p>
              </p:txBody>
            </p:sp>
          </p:grpSp>
          <p:grpSp>
            <p:nvGrpSpPr>
              <p:cNvPr id="30" name="Group 29">
                <a:extLst>
                  <a:ext uri="{FF2B5EF4-FFF2-40B4-BE49-F238E27FC236}">
                    <a16:creationId xmlns:a16="http://schemas.microsoft.com/office/drawing/2014/main" id="{0EBECFB2-ACF8-CA5A-4A68-FE0841186D29}"/>
                  </a:ext>
                </a:extLst>
              </p:cNvPr>
              <p:cNvGrpSpPr/>
              <p:nvPr/>
            </p:nvGrpSpPr>
            <p:grpSpPr>
              <a:xfrm>
                <a:off x="5181600" y="6743"/>
                <a:ext cx="1828800" cy="477279"/>
                <a:chOff x="5181600" y="6743"/>
                <a:chExt cx="1828800" cy="477279"/>
              </a:xfrm>
            </p:grpSpPr>
            <p:sp>
              <p:nvSpPr>
                <p:cNvPr id="37" name="TextBox 36">
                  <a:extLst>
                    <a:ext uri="{FF2B5EF4-FFF2-40B4-BE49-F238E27FC236}">
                      <a16:creationId xmlns:a16="http://schemas.microsoft.com/office/drawing/2014/main" id="{5F3466E9-EEB4-EBF7-75B5-BC48BCC0296B}"/>
                    </a:ext>
                  </a:extLst>
                </p:cNvPr>
                <p:cNvSpPr txBox="1"/>
                <p:nvPr/>
              </p:nvSpPr>
              <p:spPr>
                <a:xfrm>
                  <a:off x="51816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4E8A5C7-F67E-6B74-2D87-258E6C1D8ED5}"/>
                    </a:ext>
                  </a:extLst>
                </p:cNvPr>
                <p:cNvSpPr txBox="1"/>
                <p:nvPr/>
              </p:nvSpPr>
              <p:spPr>
                <a:xfrm>
                  <a:off x="5304762" y="6743"/>
                  <a:ext cx="158248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SOMETHING</a:t>
                  </a:r>
                </a:p>
              </p:txBody>
            </p:sp>
          </p:grpSp>
          <p:grpSp>
            <p:nvGrpSpPr>
              <p:cNvPr id="31" name="Group 30">
                <a:extLst>
                  <a:ext uri="{FF2B5EF4-FFF2-40B4-BE49-F238E27FC236}">
                    <a16:creationId xmlns:a16="http://schemas.microsoft.com/office/drawing/2014/main" id="{37AC7983-1FBA-A16A-1580-1121FD6B2434}"/>
                  </a:ext>
                </a:extLst>
              </p:cNvPr>
              <p:cNvGrpSpPr/>
              <p:nvPr/>
            </p:nvGrpSpPr>
            <p:grpSpPr>
              <a:xfrm>
                <a:off x="7518400" y="6743"/>
                <a:ext cx="1828800" cy="477279"/>
                <a:chOff x="7518400" y="6743"/>
                <a:chExt cx="1828800" cy="477279"/>
              </a:xfrm>
            </p:grpSpPr>
            <p:sp>
              <p:nvSpPr>
                <p:cNvPr id="35" name="TextBox 34">
                  <a:extLst>
                    <a:ext uri="{FF2B5EF4-FFF2-40B4-BE49-F238E27FC236}">
                      <a16:creationId xmlns:a16="http://schemas.microsoft.com/office/drawing/2014/main" id="{5586B721-59B4-23A6-BD73-C9D267313C4D}"/>
                    </a:ext>
                  </a:extLst>
                </p:cNvPr>
                <p:cNvSpPr txBox="1"/>
                <p:nvPr/>
              </p:nvSpPr>
              <p:spPr>
                <a:xfrm>
                  <a:off x="75184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99C5393-6206-047A-15CC-8EDE563677AE}"/>
                    </a:ext>
                  </a:extLst>
                </p:cNvPr>
                <p:cNvSpPr txBox="1"/>
                <p:nvPr/>
              </p:nvSpPr>
              <p:spPr>
                <a:xfrm>
                  <a:off x="7641562" y="6743"/>
                  <a:ext cx="158248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SOMETHING</a:t>
                  </a:r>
                </a:p>
              </p:txBody>
            </p:sp>
          </p:grpSp>
          <p:grpSp>
            <p:nvGrpSpPr>
              <p:cNvPr id="32" name="Group 31">
                <a:extLst>
                  <a:ext uri="{FF2B5EF4-FFF2-40B4-BE49-F238E27FC236}">
                    <a16:creationId xmlns:a16="http://schemas.microsoft.com/office/drawing/2014/main" id="{E8A26A67-6DB1-4528-23F2-5890F39859A0}"/>
                  </a:ext>
                </a:extLst>
              </p:cNvPr>
              <p:cNvGrpSpPr/>
              <p:nvPr/>
            </p:nvGrpSpPr>
            <p:grpSpPr>
              <a:xfrm>
                <a:off x="9855200" y="6743"/>
                <a:ext cx="1828800" cy="477279"/>
                <a:chOff x="9855200" y="6743"/>
                <a:chExt cx="1828800" cy="477279"/>
              </a:xfrm>
            </p:grpSpPr>
            <p:sp>
              <p:nvSpPr>
                <p:cNvPr id="33" name="TextBox 32">
                  <a:extLst>
                    <a:ext uri="{FF2B5EF4-FFF2-40B4-BE49-F238E27FC236}">
                      <a16:creationId xmlns:a16="http://schemas.microsoft.com/office/drawing/2014/main" id="{69C94489-909E-C1E6-B5A4-997939F35777}"/>
                    </a:ext>
                  </a:extLst>
                </p:cNvPr>
                <p:cNvSpPr txBox="1"/>
                <p:nvPr/>
              </p:nvSpPr>
              <p:spPr>
                <a:xfrm>
                  <a:off x="98552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7056ABE-42FB-E87B-87BA-0BCFD234E6CC}"/>
                    </a:ext>
                  </a:extLst>
                </p:cNvPr>
                <p:cNvSpPr txBox="1"/>
                <p:nvPr/>
              </p:nvSpPr>
              <p:spPr>
                <a:xfrm>
                  <a:off x="10181939" y="674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
        <p:nvSpPr>
          <p:cNvPr id="9" name="Slide Number Placeholder 8">
            <a:extLst>
              <a:ext uri="{FF2B5EF4-FFF2-40B4-BE49-F238E27FC236}">
                <a16:creationId xmlns:a16="http://schemas.microsoft.com/office/drawing/2014/main" id="{21016BCA-5906-1A84-8658-92D1028E8A7C}"/>
              </a:ext>
            </a:extLst>
          </p:cNvPr>
          <p:cNvSpPr>
            <a:spLocks noGrp="1"/>
          </p:cNvSpPr>
          <p:nvPr>
            <p:ph type="sldNum" sz="quarter" idx="12"/>
          </p:nvPr>
        </p:nvSpPr>
        <p:spPr/>
        <p:txBody>
          <a:bodyPr/>
          <a:lstStyle/>
          <a:p>
            <a:fld id="{F25DB457-0AA1-B145-B44A-254B64C75BBE}" type="slidenum">
              <a:rPr lang="en-US" smtClean="0"/>
              <a:t>14</a:t>
            </a:fld>
            <a:endParaRPr lang="en-US"/>
          </a:p>
        </p:txBody>
      </p:sp>
    </p:spTree>
    <p:extLst>
      <p:ext uri="{BB962C8B-B14F-4D97-AF65-F5344CB8AC3E}">
        <p14:creationId xmlns:p14="http://schemas.microsoft.com/office/powerpoint/2010/main" val="1425558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AE200B-B28D-3071-5024-4A1077BFF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3736F-B8F8-DA46-F543-D2D11A0ED39B}"/>
              </a:ext>
            </a:extLst>
          </p:cNvPr>
          <p:cNvSpPr>
            <a:spLocks noGrp="1"/>
          </p:cNvSpPr>
          <p:nvPr>
            <p:ph type="title"/>
          </p:nvPr>
        </p:nvSpPr>
        <p:spPr>
          <a:xfrm>
            <a:off x="838200" y="360947"/>
            <a:ext cx="10515600" cy="1325563"/>
          </a:xfrm>
        </p:spPr>
        <p:txBody>
          <a:bodyPr/>
          <a:lstStyle/>
          <a:p>
            <a:pPr algn="ctr"/>
            <a:r>
              <a:rPr lang="en-US" dirty="0"/>
              <a:t>Ecological Processes and the Cold Pool</a:t>
            </a:r>
          </a:p>
        </p:txBody>
      </p:sp>
      <p:grpSp>
        <p:nvGrpSpPr>
          <p:cNvPr id="13" name="Group 12">
            <a:extLst>
              <a:ext uri="{FF2B5EF4-FFF2-40B4-BE49-F238E27FC236}">
                <a16:creationId xmlns:a16="http://schemas.microsoft.com/office/drawing/2014/main" id="{AA26AB81-DB20-3A29-F919-B8E517DEC87A}"/>
              </a:ext>
            </a:extLst>
          </p:cNvPr>
          <p:cNvGrpSpPr/>
          <p:nvPr/>
        </p:nvGrpSpPr>
        <p:grpSpPr>
          <a:xfrm>
            <a:off x="285321" y="2242341"/>
            <a:ext cx="3334216" cy="2429424"/>
            <a:chOff x="274748" y="1230459"/>
            <a:chExt cx="4124103" cy="2265035"/>
          </a:xfrm>
        </p:grpSpPr>
        <p:pic>
          <p:nvPicPr>
            <p:cNvPr id="23" name="Picture 2" descr="Surf clam decision helped Clearwater end 2018 better than expected ...">
              <a:extLst>
                <a:ext uri="{FF2B5EF4-FFF2-40B4-BE49-F238E27FC236}">
                  <a16:creationId xmlns:a16="http://schemas.microsoft.com/office/drawing/2014/main" id="{895EFE05-5D22-75C0-EA09-4FB91F2D9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48" y="1230459"/>
              <a:ext cx="4124103" cy="22650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AB98EF-AA82-DA3E-0D55-F333523F7731}"/>
                </a:ext>
              </a:extLst>
            </p:cNvPr>
            <p:cNvSpPr txBox="1"/>
            <p:nvPr/>
          </p:nvSpPr>
          <p:spPr>
            <a:xfrm>
              <a:off x="291156" y="1269509"/>
              <a:ext cx="1553420" cy="344341"/>
            </a:xfrm>
            <a:prstGeom prst="rect">
              <a:avLst/>
            </a:prstGeom>
            <a:solidFill>
              <a:schemeClr val="bg1"/>
            </a:solidFill>
          </p:spPr>
          <p:txBody>
            <a:bodyPr wrap="square" rtlCol="0">
              <a:spAutoFit/>
            </a:bodyPr>
            <a:lstStyle/>
            <a:p>
              <a:pPr algn="ctr"/>
              <a:r>
                <a:rPr lang="en-US" dirty="0">
                  <a:latin typeface="Arial" panose="020B0604020202020204" pitchFamily="34" charset="0"/>
                  <a:cs typeface="Arial" panose="020B0604020202020204" pitchFamily="34" charset="0"/>
                </a:rPr>
                <a:t>Surf Clam</a:t>
              </a:r>
            </a:p>
          </p:txBody>
        </p:sp>
      </p:grpSp>
      <p:grpSp>
        <p:nvGrpSpPr>
          <p:cNvPr id="15" name="Group 14">
            <a:extLst>
              <a:ext uri="{FF2B5EF4-FFF2-40B4-BE49-F238E27FC236}">
                <a16:creationId xmlns:a16="http://schemas.microsoft.com/office/drawing/2014/main" id="{969988C4-A155-BE52-8EE0-E2A174A3AF80}"/>
              </a:ext>
            </a:extLst>
          </p:cNvPr>
          <p:cNvGrpSpPr/>
          <p:nvPr/>
        </p:nvGrpSpPr>
        <p:grpSpPr>
          <a:xfrm>
            <a:off x="4206179" y="4211526"/>
            <a:ext cx="3481449" cy="2320965"/>
            <a:chOff x="6174876" y="3797797"/>
            <a:chExt cx="4506871" cy="3004580"/>
          </a:xfrm>
        </p:grpSpPr>
        <p:pic>
          <p:nvPicPr>
            <p:cNvPr id="24" name="Picture 2" descr="Ocean Quahog | NOAA Fisheries">
              <a:extLst>
                <a:ext uri="{FF2B5EF4-FFF2-40B4-BE49-F238E27FC236}">
                  <a16:creationId xmlns:a16="http://schemas.microsoft.com/office/drawing/2014/main" id="{FD4F7EC2-14F1-BF7B-2C23-4F1F17A8E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876" y="3797797"/>
              <a:ext cx="4506871" cy="30045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BCB4CE5-3E97-1B46-5F36-A701B9F45FBB}"/>
                </a:ext>
              </a:extLst>
            </p:cNvPr>
            <p:cNvSpPr txBox="1"/>
            <p:nvPr/>
          </p:nvSpPr>
          <p:spPr>
            <a:xfrm>
              <a:off x="6184111" y="3820929"/>
              <a:ext cx="2386912" cy="478115"/>
            </a:xfrm>
            <a:prstGeom prst="rect">
              <a:avLst/>
            </a:prstGeom>
            <a:solidFill>
              <a:schemeClr val="bg1"/>
            </a:solidFill>
          </p:spPr>
          <p:txBody>
            <a:bodyPr wrap="square" rtlCol="0">
              <a:spAutoFit/>
            </a:bodyPr>
            <a:lstStyle/>
            <a:p>
              <a:pPr algn="ctr"/>
              <a:r>
                <a:rPr lang="en-US" dirty="0">
                  <a:latin typeface="Arial" panose="020B0604020202020204" pitchFamily="34" charset="0"/>
                  <a:cs typeface="Arial" panose="020B0604020202020204" pitchFamily="34" charset="0"/>
                </a:rPr>
                <a:t>Ocean Quahog</a:t>
              </a:r>
            </a:p>
          </p:txBody>
        </p:sp>
      </p:grpSp>
      <p:grpSp>
        <p:nvGrpSpPr>
          <p:cNvPr id="14" name="Group 13">
            <a:extLst>
              <a:ext uri="{FF2B5EF4-FFF2-40B4-BE49-F238E27FC236}">
                <a16:creationId xmlns:a16="http://schemas.microsoft.com/office/drawing/2014/main" id="{70A60D81-0942-9395-0187-620363C422EE}"/>
              </a:ext>
            </a:extLst>
          </p:cNvPr>
          <p:cNvGrpSpPr/>
          <p:nvPr/>
        </p:nvGrpSpPr>
        <p:grpSpPr>
          <a:xfrm>
            <a:off x="4036712" y="1592676"/>
            <a:ext cx="3820382" cy="2546921"/>
            <a:chOff x="124779" y="3352553"/>
            <a:chExt cx="4174472" cy="2782981"/>
          </a:xfrm>
        </p:grpSpPr>
        <p:pic>
          <p:nvPicPr>
            <p:cNvPr id="29" name="Picture 28" descr="A brown fish with a yellow fin&#10;&#10;Description automatically generated">
              <a:extLst>
                <a:ext uri="{FF2B5EF4-FFF2-40B4-BE49-F238E27FC236}">
                  <a16:creationId xmlns:a16="http://schemas.microsoft.com/office/drawing/2014/main" id="{CA323D25-5EA6-3715-4CE9-4FCB01C08BDC}"/>
                </a:ext>
              </a:extLst>
            </p:cNvPr>
            <p:cNvPicPr>
              <a:picLocks noChangeAspect="1"/>
            </p:cNvPicPr>
            <p:nvPr/>
          </p:nvPicPr>
          <p:blipFill>
            <a:blip r:embed="rId5"/>
            <a:stretch>
              <a:fillRect/>
            </a:stretch>
          </p:blipFill>
          <p:spPr>
            <a:xfrm>
              <a:off x="124779" y="3352553"/>
              <a:ext cx="4174472" cy="2782981"/>
            </a:xfrm>
            <a:prstGeom prst="rect">
              <a:avLst/>
            </a:prstGeom>
          </p:spPr>
        </p:pic>
        <p:sp>
          <p:nvSpPr>
            <p:cNvPr id="10" name="TextBox 9">
              <a:extLst>
                <a:ext uri="{FF2B5EF4-FFF2-40B4-BE49-F238E27FC236}">
                  <a16:creationId xmlns:a16="http://schemas.microsoft.com/office/drawing/2014/main" id="{863CBA66-F0A3-2C0C-A62D-263D6037B9EB}"/>
                </a:ext>
              </a:extLst>
            </p:cNvPr>
            <p:cNvSpPr txBox="1"/>
            <p:nvPr/>
          </p:nvSpPr>
          <p:spPr>
            <a:xfrm>
              <a:off x="1124217" y="5721740"/>
              <a:ext cx="2308578" cy="403563"/>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Yellowtail Flounder</a:t>
              </a:r>
            </a:p>
          </p:txBody>
        </p:sp>
      </p:grpSp>
      <p:grpSp>
        <p:nvGrpSpPr>
          <p:cNvPr id="12" name="Group 11">
            <a:extLst>
              <a:ext uri="{FF2B5EF4-FFF2-40B4-BE49-F238E27FC236}">
                <a16:creationId xmlns:a16="http://schemas.microsoft.com/office/drawing/2014/main" id="{F57FB937-3359-2813-DD5E-1DF12D25EABF}"/>
              </a:ext>
            </a:extLst>
          </p:cNvPr>
          <p:cNvGrpSpPr/>
          <p:nvPr/>
        </p:nvGrpSpPr>
        <p:grpSpPr>
          <a:xfrm>
            <a:off x="8356430" y="4448808"/>
            <a:ext cx="3618791" cy="2415542"/>
            <a:chOff x="4299251" y="882898"/>
            <a:chExt cx="4270722" cy="2850706"/>
          </a:xfrm>
        </p:grpSpPr>
        <p:pic>
          <p:nvPicPr>
            <p:cNvPr id="26" name="Picture 4" descr="Side-profile illustration of a shiny striped bass fish with black stripes running along its body. Credit: NOAA Fisheries/Jack Hornady">
              <a:extLst>
                <a:ext uri="{FF2B5EF4-FFF2-40B4-BE49-F238E27FC236}">
                  <a16:creationId xmlns:a16="http://schemas.microsoft.com/office/drawing/2014/main" id="{94EF747B-02EB-ED49-528E-ABE22B21B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9251" y="882898"/>
              <a:ext cx="4270722" cy="28507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B1A1175-7B23-EE04-4658-E562CF2BB5B5}"/>
                </a:ext>
              </a:extLst>
            </p:cNvPr>
            <p:cNvSpPr txBox="1"/>
            <p:nvPr/>
          </p:nvSpPr>
          <p:spPr>
            <a:xfrm>
              <a:off x="6132522" y="2851031"/>
              <a:ext cx="1761631" cy="435868"/>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Striped Bass</a:t>
              </a:r>
            </a:p>
          </p:txBody>
        </p:sp>
      </p:grpSp>
      <p:grpSp>
        <p:nvGrpSpPr>
          <p:cNvPr id="20" name="Group 19">
            <a:extLst>
              <a:ext uri="{FF2B5EF4-FFF2-40B4-BE49-F238E27FC236}">
                <a16:creationId xmlns:a16="http://schemas.microsoft.com/office/drawing/2014/main" id="{A166450D-E6DF-60E4-5F32-28CA201236C6}"/>
              </a:ext>
            </a:extLst>
          </p:cNvPr>
          <p:cNvGrpSpPr/>
          <p:nvPr/>
        </p:nvGrpSpPr>
        <p:grpSpPr>
          <a:xfrm>
            <a:off x="8425101" y="1975099"/>
            <a:ext cx="3481449" cy="2840885"/>
            <a:chOff x="8343730" y="2058090"/>
            <a:chExt cx="3481449" cy="2840885"/>
          </a:xfrm>
        </p:grpSpPr>
        <p:grpSp>
          <p:nvGrpSpPr>
            <p:cNvPr id="7" name="Group 6">
              <a:extLst>
                <a:ext uri="{FF2B5EF4-FFF2-40B4-BE49-F238E27FC236}">
                  <a16:creationId xmlns:a16="http://schemas.microsoft.com/office/drawing/2014/main" id="{4824B2F4-8BF1-3100-C397-CA088161A230}"/>
                </a:ext>
              </a:extLst>
            </p:cNvPr>
            <p:cNvGrpSpPr/>
            <p:nvPr/>
          </p:nvGrpSpPr>
          <p:grpSpPr>
            <a:xfrm>
              <a:off x="8343730" y="2058090"/>
              <a:ext cx="3481449" cy="2840885"/>
              <a:chOff x="503420" y="1429424"/>
              <a:chExt cx="6352673" cy="5183822"/>
            </a:xfrm>
          </p:grpSpPr>
          <p:pic>
            <p:nvPicPr>
              <p:cNvPr id="5" name="Picture 8" descr="Ten Big Facts About the North Atlantic Right Whale - 30A">
                <a:extLst>
                  <a:ext uri="{FF2B5EF4-FFF2-40B4-BE49-F238E27FC236}">
                    <a16:creationId xmlns:a16="http://schemas.microsoft.com/office/drawing/2014/main" id="{A9F342A1-64C0-06B7-59EF-7C4EE337EB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20" y="1429424"/>
                <a:ext cx="6352673" cy="42561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able&#10;&#10;Description automatically generated with medium confidence">
                <a:extLst>
                  <a:ext uri="{FF2B5EF4-FFF2-40B4-BE49-F238E27FC236}">
                    <a16:creationId xmlns:a16="http://schemas.microsoft.com/office/drawing/2014/main" id="{50ED9B29-1B9C-6131-CD62-8375746C6339}"/>
                  </a:ext>
                </a:extLst>
              </p:cNvPr>
              <p:cNvPicPr>
                <a:picLocks noChangeAspect="1"/>
              </p:cNvPicPr>
              <p:nvPr/>
            </p:nvPicPr>
            <p:blipFill>
              <a:blip r:embed="rId8"/>
              <a:stretch>
                <a:fillRect/>
              </a:stretch>
            </p:blipFill>
            <p:spPr>
              <a:xfrm>
                <a:off x="651687" y="5456896"/>
                <a:ext cx="5968053" cy="1156350"/>
              </a:xfrm>
              <a:prstGeom prst="rect">
                <a:avLst/>
              </a:prstGeom>
            </p:spPr>
          </p:pic>
        </p:grpSp>
        <p:sp>
          <p:nvSpPr>
            <p:cNvPr id="16" name="TextBox 15">
              <a:extLst>
                <a:ext uri="{FF2B5EF4-FFF2-40B4-BE49-F238E27FC236}">
                  <a16:creationId xmlns:a16="http://schemas.microsoft.com/office/drawing/2014/main" id="{A75BAEC0-1878-05BD-E1F8-553ADD71022B}"/>
                </a:ext>
              </a:extLst>
            </p:cNvPr>
            <p:cNvSpPr txBox="1"/>
            <p:nvPr/>
          </p:nvSpPr>
          <p:spPr>
            <a:xfrm>
              <a:off x="8424985" y="2096291"/>
              <a:ext cx="2674815"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North Atlantic Right Whale</a:t>
              </a:r>
            </a:p>
          </p:txBody>
        </p:sp>
      </p:grpSp>
      <p:sp>
        <p:nvSpPr>
          <p:cNvPr id="17" name="TextBox 16">
            <a:extLst>
              <a:ext uri="{FF2B5EF4-FFF2-40B4-BE49-F238E27FC236}">
                <a16:creationId xmlns:a16="http://schemas.microsoft.com/office/drawing/2014/main" id="{6B5B1EB0-9CF7-EBCD-7881-4A78A0FFF8BD}"/>
              </a:ext>
            </a:extLst>
          </p:cNvPr>
          <p:cNvSpPr txBox="1"/>
          <p:nvPr/>
        </p:nvSpPr>
        <p:spPr>
          <a:xfrm>
            <a:off x="1114229" y="1419966"/>
            <a:ext cx="1676400" cy="523220"/>
          </a:xfrm>
          <a:prstGeom prst="rect">
            <a:avLst/>
          </a:prstGeom>
          <a:noFill/>
        </p:spPr>
        <p:txBody>
          <a:bodyPr wrap="square" rtlCol="0">
            <a:spAutoFit/>
          </a:bodyPr>
          <a:lstStyle/>
          <a:p>
            <a:pPr algn="ctr"/>
            <a:r>
              <a:rPr lang="en-US" sz="2800" b="1" u="sng" dirty="0">
                <a:latin typeface="Arial" panose="020B0604020202020204" pitchFamily="34" charset="0"/>
                <a:cs typeface="Arial" panose="020B0604020202020204" pitchFamily="34" charset="0"/>
              </a:rPr>
              <a:t>Growth</a:t>
            </a:r>
            <a:endParaRPr lang="en-US" b="1" u="sng"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2E67E62-D2F6-71D6-F017-73BC360119D5}"/>
              </a:ext>
            </a:extLst>
          </p:cNvPr>
          <p:cNvSpPr txBox="1"/>
          <p:nvPr/>
        </p:nvSpPr>
        <p:spPr>
          <a:xfrm>
            <a:off x="4893594" y="1424362"/>
            <a:ext cx="2106618" cy="523220"/>
          </a:xfrm>
          <a:prstGeom prst="rect">
            <a:avLst/>
          </a:prstGeom>
          <a:noFill/>
        </p:spPr>
        <p:txBody>
          <a:bodyPr wrap="square" rtlCol="0">
            <a:spAutoFit/>
          </a:bodyPr>
          <a:lstStyle/>
          <a:p>
            <a:pPr algn="ctr"/>
            <a:r>
              <a:rPr lang="en-US" sz="2800" b="1" u="sng" dirty="0">
                <a:latin typeface="Arial" panose="020B0604020202020204" pitchFamily="34" charset="0"/>
                <a:cs typeface="Arial" panose="020B0604020202020204" pitchFamily="34" charset="0"/>
              </a:rPr>
              <a:t>Spawning</a:t>
            </a:r>
            <a:endParaRPr lang="en-US" b="1" u="sng"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EE65F74-00E5-7F09-922A-98EC86383CC5}"/>
              </a:ext>
            </a:extLst>
          </p:cNvPr>
          <p:cNvSpPr txBox="1"/>
          <p:nvPr/>
        </p:nvSpPr>
        <p:spPr>
          <a:xfrm>
            <a:off x="9112516" y="1424362"/>
            <a:ext cx="2106618" cy="523220"/>
          </a:xfrm>
          <a:prstGeom prst="rect">
            <a:avLst/>
          </a:prstGeom>
          <a:noFill/>
        </p:spPr>
        <p:txBody>
          <a:bodyPr wrap="square" rtlCol="0">
            <a:spAutoFit/>
          </a:bodyPr>
          <a:lstStyle/>
          <a:p>
            <a:pPr algn="ctr"/>
            <a:r>
              <a:rPr lang="en-US" sz="2800" b="1" u="sng" dirty="0">
                <a:latin typeface="Arial" panose="020B0604020202020204" pitchFamily="34" charset="0"/>
                <a:cs typeface="Arial" panose="020B0604020202020204" pitchFamily="34" charset="0"/>
              </a:rPr>
              <a:t>Migration</a:t>
            </a:r>
            <a:endParaRPr lang="en-US" b="1" u="sng"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06E179EF-B2E1-CE04-60BE-A62B9C0C5655}"/>
              </a:ext>
            </a:extLst>
          </p:cNvPr>
          <p:cNvGrpSpPr/>
          <p:nvPr/>
        </p:nvGrpSpPr>
        <p:grpSpPr>
          <a:xfrm>
            <a:off x="0" y="0"/>
            <a:ext cx="12192000" cy="548640"/>
            <a:chOff x="0" y="0"/>
            <a:chExt cx="12192000" cy="548640"/>
          </a:xfrm>
        </p:grpSpPr>
        <p:sp>
          <p:nvSpPr>
            <p:cNvPr id="25" name="Rectangle 24">
              <a:extLst>
                <a:ext uri="{FF2B5EF4-FFF2-40B4-BE49-F238E27FC236}">
                  <a16:creationId xmlns:a16="http://schemas.microsoft.com/office/drawing/2014/main" id="{02B87CA3-B830-D337-3C24-D37FA0EE30D7}"/>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A06762A2-13DE-BDD7-333D-0F3E0E0FB01D}"/>
                </a:ext>
              </a:extLst>
            </p:cNvPr>
            <p:cNvGrpSpPr/>
            <p:nvPr/>
          </p:nvGrpSpPr>
          <p:grpSpPr>
            <a:xfrm>
              <a:off x="508000" y="6743"/>
              <a:ext cx="11176000" cy="477279"/>
              <a:chOff x="508000" y="6743"/>
              <a:chExt cx="11176000" cy="477279"/>
            </a:xfrm>
          </p:grpSpPr>
          <p:grpSp>
            <p:nvGrpSpPr>
              <p:cNvPr id="28" name="Group 27">
                <a:extLst>
                  <a:ext uri="{FF2B5EF4-FFF2-40B4-BE49-F238E27FC236}">
                    <a16:creationId xmlns:a16="http://schemas.microsoft.com/office/drawing/2014/main" id="{E250EDAC-76F0-E9DC-B701-F4D480605CC2}"/>
                  </a:ext>
                </a:extLst>
              </p:cNvPr>
              <p:cNvGrpSpPr/>
              <p:nvPr/>
            </p:nvGrpSpPr>
            <p:grpSpPr>
              <a:xfrm>
                <a:off x="508000" y="6743"/>
                <a:ext cx="1828800" cy="477279"/>
                <a:chOff x="508000" y="6743"/>
                <a:chExt cx="1828800" cy="477279"/>
              </a:xfrm>
            </p:grpSpPr>
            <p:sp>
              <p:nvSpPr>
                <p:cNvPr id="42" name="TextBox 41">
                  <a:extLst>
                    <a:ext uri="{FF2B5EF4-FFF2-40B4-BE49-F238E27FC236}">
                      <a16:creationId xmlns:a16="http://schemas.microsoft.com/office/drawing/2014/main" id="{DF2C4EFF-B237-191D-BB53-FC99C21E4FDA}"/>
                    </a:ext>
                  </a:extLst>
                </p:cNvPr>
                <p:cNvSpPr txBox="1"/>
                <p:nvPr/>
              </p:nvSpPr>
              <p:spPr>
                <a:xfrm>
                  <a:off x="5080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DDEBE4F-E2E2-2CC1-B37A-6C7CBF83BB9D}"/>
                    </a:ext>
                  </a:extLst>
                </p:cNvPr>
                <p:cNvSpPr txBox="1"/>
                <p:nvPr/>
              </p:nvSpPr>
              <p:spPr>
                <a:xfrm>
                  <a:off x="727338" y="674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30" name="Group 29">
                <a:extLst>
                  <a:ext uri="{FF2B5EF4-FFF2-40B4-BE49-F238E27FC236}">
                    <a16:creationId xmlns:a16="http://schemas.microsoft.com/office/drawing/2014/main" id="{E9AFB75D-32A7-B205-84A5-B2D2FF561C29}"/>
                  </a:ext>
                </a:extLst>
              </p:cNvPr>
              <p:cNvGrpSpPr/>
              <p:nvPr/>
            </p:nvGrpSpPr>
            <p:grpSpPr>
              <a:xfrm>
                <a:off x="2743543" y="6743"/>
                <a:ext cx="2031325" cy="477279"/>
                <a:chOff x="2743543" y="6743"/>
                <a:chExt cx="2031325" cy="477279"/>
              </a:xfrm>
            </p:grpSpPr>
            <p:sp>
              <p:nvSpPr>
                <p:cNvPr id="40" name="TextBox 39">
                  <a:extLst>
                    <a:ext uri="{FF2B5EF4-FFF2-40B4-BE49-F238E27FC236}">
                      <a16:creationId xmlns:a16="http://schemas.microsoft.com/office/drawing/2014/main" id="{4863D8D6-06B7-5966-77C2-7AB0BB769E0B}"/>
                    </a:ext>
                  </a:extLst>
                </p:cNvPr>
                <p:cNvSpPr txBox="1"/>
                <p:nvPr/>
              </p:nvSpPr>
              <p:spPr>
                <a:xfrm>
                  <a:off x="28448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099E527F-9284-2264-E0C5-88D88617A723}"/>
                    </a:ext>
                  </a:extLst>
                </p:cNvPr>
                <p:cNvSpPr txBox="1"/>
                <p:nvPr/>
              </p:nvSpPr>
              <p:spPr>
                <a:xfrm>
                  <a:off x="2743543" y="6743"/>
                  <a:ext cx="203132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Species Overview</a:t>
                  </a:r>
                </a:p>
              </p:txBody>
            </p:sp>
          </p:grpSp>
          <p:grpSp>
            <p:nvGrpSpPr>
              <p:cNvPr id="31" name="Group 30">
                <a:extLst>
                  <a:ext uri="{FF2B5EF4-FFF2-40B4-BE49-F238E27FC236}">
                    <a16:creationId xmlns:a16="http://schemas.microsoft.com/office/drawing/2014/main" id="{7615ADC1-380D-B92D-CE0D-1DE0C55EC294}"/>
                  </a:ext>
                </a:extLst>
              </p:cNvPr>
              <p:cNvGrpSpPr/>
              <p:nvPr/>
            </p:nvGrpSpPr>
            <p:grpSpPr>
              <a:xfrm>
                <a:off x="5181600" y="6743"/>
                <a:ext cx="1828800" cy="477279"/>
                <a:chOff x="5181600" y="6743"/>
                <a:chExt cx="1828800" cy="477279"/>
              </a:xfrm>
            </p:grpSpPr>
            <p:sp>
              <p:nvSpPr>
                <p:cNvPr id="38" name="TextBox 37">
                  <a:extLst>
                    <a:ext uri="{FF2B5EF4-FFF2-40B4-BE49-F238E27FC236}">
                      <a16:creationId xmlns:a16="http://schemas.microsoft.com/office/drawing/2014/main" id="{0CFED0A6-8E83-2286-9833-EDB30E496E1E}"/>
                    </a:ext>
                  </a:extLst>
                </p:cNvPr>
                <p:cNvSpPr txBox="1"/>
                <p:nvPr/>
              </p:nvSpPr>
              <p:spPr>
                <a:xfrm>
                  <a:off x="51816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80F72098-2DED-5C06-D199-242231FD2857}"/>
                    </a:ext>
                  </a:extLst>
                </p:cNvPr>
                <p:cNvSpPr txBox="1"/>
                <p:nvPr/>
              </p:nvSpPr>
              <p:spPr>
                <a:xfrm>
                  <a:off x="5304762" y="6743"/>
                  <a:ext cx="158248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SOMETHING</a:t>
                  </a:r>
                </a:p>
              </p:txBody>
            </p:sp>
          </p:grpSp>
          <p:grpSp>
            <p:nvGrpSpPr>
              <p:cNvPr id="32" name="Group 31">
                <a:extLst>
                  <a:ext uri="{FF2B5EF4-FFF2-40B4-BE49-F238E27FC236}">
                    <a16:creationId xmlns:a16="http://schemas.microsoft.com/office/drawing/2014/main" id="{2812E166-B9F1-0675-A6DB-76FA60B0383F}"/>
                  </a:ext>
                </a:extLst>
              </p:cNvPr>
              <p:cNvGrpSpPr/>
              <p:nvPr/>
            </p:nvGrpSpPr>
            <p:grpSpPr>
              <a:xfrm>
                <a:off x="7518400" y="6743"/>
                <a:ext cx="1828800" cy="477279"/>
                <a:chOff x="7518400" y="6743"/>
                <a:chExt cx="1828800" cy="477279"/>
              </a:xfrm>
            </p:grpSpPr>
            <p:sp>
              <p:nvSpPr>
                <p:cNvPr id="36" name="TextBox 35">
                  <a:extLst>
                    <a:ext uri="{FF2B5EF4-FFF2-40B4-BE49-F238E27FC236}">
                      <a16:creationId xmlns:a16="http://schemas.microsoft.com/office/drawing/2014/main" id="{2E49A868-87BA-9F9C-6A45-874AF4765725}"/>
                    </a:ext>
                  </a:extLst>
                </p:cNvPr>
                <p:cNvSpPr txBox="1"/>
                <p:nvPr/>
              </p:nvSpPr>
              <p:spPr>
                <a:xfrm>
                  <a:off x="75184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3376AA4E-7436-738C-82A4-8FCA7CD647D3}"/>
                    </a:ext>
                  </a:extLst>
                </p:cNvPr>
                <p:cNvSpPr txBox="1"/>
                <p:nvPr/>
              </p:nvSpPr>
              <p:spPr>
                <a:xfrm>
                  <a:off x="7641562" y="6743"/>
                  <a:ext cx="158248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SOMETHING</a:t>
                  </a:r>
                </a:p>
              </p:txBody>
            </p:sp>
          </p:grpSp>
          <p:grpSp>
            <p:nvGrpSpPr>
              <p:cNvPr id="33" name="Group 32">
                <a:extLst>
                  <a:ext uri="{FF2B5EF4-FFF2-40B4-BE49-F238E27FC236}">
                    <a16:creationId xmlns:a16="http://schemas.microsoft.com/office/drawing/2014/main" id="{EF281513-ED4D-C269-B467-B55D8CA8F899}"/>
                  </a:ext>
                </a:extLst>
              </p:cNvPr>
              <p:cNvGrpSpPr/>
              <p:nvPr/>
            </p:nvGrpSpPr>
            <p:grpSpPr>
              <a:xfrm>
                <a:off x="9855200" y="6743"/>
                <a:ext cx="1828800" cy="477279"/>
                <a:chOff x="9855200" y="6743"/>
                <a:chExt cx="1828800" cy="477279"/>
              </a:xfrm>
            </p:grpSpPr>
            <p:sp>
              <p:nvSpPr>
                <p:cNvPr id="34" name="TextBox 33">
                  <a:extLst>
                    <a:ext uri="{FF2B5EF4-FFF2-40B4-BE49-F238E27FC236}">
                      <a16:creationId xmlns:a16="http://schemas.microsoft.com/office/drawing/2014/main" id="{F04DF6BD-80C0-D515-4960-229B342D4878}"/>
                    </a:ext>
                  </a:extLst>
                </p:cNvPr>
                <p:cNvSpPr txBox="1"/>
                <p:nvPr/>
              </p:nvSpPr>
              <p:spPr>
                <a:xfrm>
                  <a:off x="98552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7944C6B6-0CDB-D023-15F6-FC6F54442924}"/>
                    </a:ext>
                  </a:extLst>
                </p:cNvPr>
                <p:cNvSpPr txBox="1"/>
                <p:nvPr/>
              </p:nvSpPr>
              <p:spPr>
                <a:xfrm>
                  <a:off x="10181939" y="674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
        <p:nvSpPr>
          <p:cNvPr id="21" name="TextBox 20">
            <a:extLst>
              <a:ext uri="{FF2B5EF4-FFF2-40B4-BE49-F238E27FC236}">
                <a16:creationId xmlns:a16="http://schemas.microsoft.com/office/drawing/2014/main" id="{BB3F3E81-2FFE-05BB-F59D-C2F3B10D3AC1}"/>
              </a:ext>
            </a:extLst>
          </p:cNvPr>
          <p:cNvSpPr txBox="1"/>
          <p:nvPr/>
        </p:nvSpPr>
        <p:spPr>
          <a:xfrm>
            <a:off x="120255" y="5496203"/>
            <a:ext cx="4198585" cy="646331"/>
          </a:xfrm>
          <a:prstGeom prst="rect">
            <a:avLst/>
          </a:prstGeom>
          <a:noFill/>
        </p:spPr>
        <p:txBody>
          <a:bodyPr wrap="none" rtlCol="0">
            <a:spAutoFit/>
          </a:bodyPr>
          <a:lstStyle/>
          <a:p>
            <a:r>
              <a:rPr lang="en-US" dirty="0"/>
              <a:t>Alter for the species that you chose</a:t>
            </a:r>
          </a:p>
          <a:p>
            <a:r>
              <a:rPr lang="en-US" dirty="0"/>
              <a:t>Economic and ecology of the cold pool </a:t>
            </a:r>
          </a:p>
        </p:txBody>
      </p:sp>
      <p:sp>
        <p:nvSpPr>
          <p:cNvPr id="22" name="Slide Number Placeholder 21">
            <a:extLst>
              <a:ext uri="{FF2B5EF4-FFF2-40B4-BE49-F238E27FC236}">
                <a16:creationId xmlns:a16="http://schemas.microsoft.com/office/drawing/2014/main" id="{EB0A96C0-61EA-4F18-47C6-AF34AB4A09B0}"/>
              </a:ext>
            </a:extLst>
          </p:cNvPr>
          <p:cNvSpPr>
            <a:spLocks noGrp="1"/>
          </p:cNvSpPr>
          <p:nvPr>
            <p:ph type="sldNum" sz="quarter" idx="12"/>
          </p:nvPr>
        </p:nvSpPr>
        <p:spPr/>
        <p:txBody>
          <a:bodyPr/>
          <a:lstStyle/>
          <a:p>
            <a:fld id="{F25DB457-0AA1-B145-B44A-254B64C75BBE}" type="slidenum">
              <a:rPr lang="en-US" smtClean="0"/>
              <a:t>15</a:t>
            </a:fld>
            <a:endParaRPr lang="en-US"/>
          </a:p>
        </p:txBody>
      </p:sp>
    </p:spTree>
    <p:extLst>
      <p:ext uri="{BB962C8B-B14F-4D97-AF65-F5344CB8AC3E}">
        <p14:creationId xmlns:p14="http://schemas.microsoft.com/office/powerpoint/2010/main" val="1955864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9875C7-E3A7-3002-C2FA-33AAE38012B5}"/>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44AB75AD-4701-5C86-068A-E329090FA719}"/>
              </a:ext>
            </a:extLst>
          </p:cNvPr>
          <p:cNvSpPr>
            <a:spLocks noGrp="1"/>
          </p:cNvSpPr>
          <p:nvPr>
            <p:ph type="title"/>
          </p:nvPr>
        </p:nvSpPr>
        <p:spPr>
          <a:xfrm>
            <a:off x="838200" y="609251"/>
            <a:ext cx="10515600" cy="824313"/>
          </a:xfrm>
        </p:spPr>
        <p:txBody>
          <a:bodyPr>
            <a:normAutofit fontScale="90000"/>
          </a:bodyPr>
          <a:lstStyle/>
          <a:p>
            <a:pPr algn="ctr"/>
            <a:r>
              <a:rPr lang="en-US" dirty="0"/>
              <a:t>OSW has created Networks for Collaboration </a:t>
            </a:r>
          </a:p>
        </p:txBody>
      </p:sp>
      <p:graphicFrame>
        <p:nvGraphicFramePr>
          <p:cNvPr id="57" name="Content Placeholder 56">
            <a:extLst>
              <a:ext uri="{FF2B5EF4-FFF2-40B4-BE49-F238E27FC236}">
                <a16:creationId xmlns:a16="http://schemas.microsoft.com/office/drawing/2014/main" id="{0C70EAE7-9D7A-F43A-D847-84A002BADFD2}"/>
              </a:ext>
            </a:extLst>
          </p:cNvPr>
          <p:cNvGraphicFramePr>
            <a:graphicFrameLocks noGrp="1"/>
          </p:cNvGraphicFramePr>
          <p:nvPr>
            <p:ph idx="1"/>
          </p:nvPr>
        </p:nvGraphicFramePr>
        <p:xfrm>
          <a:off x="1889058" y="1273574"/>
          <a:ext cx="8413883" cy="5238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 name="Content Placeholder 2">
            <a:extLst>
              <a:ext uri="{FF2B5EF4-FFF2-40B4-BE49-F238E27FC236}">
                <a16:creationId xmlns:a16="http://schemas.microsoft.com/office/drawing/2014/main" id="{FD742A84-AD6D-8C7C-C8DA-5291F1E5EFDB}"/>
              </a:ext>
            </a:extLst>
          </p:cNvPr>
          <p:cNvSpPr txBox="1">
            <a:spLocks/>
          </p:cNvSpPr>
          <p:nvPr/>
        </p:nvSpPr>
        <p:spPr>
          <a:xfrm>
            <a:off x="838200" y="3794843"/>
            <a:ext cx="10515600" cy="27022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delle Sans Devanagari" panose="02000503000000020004" pitchFamily="2" charset="-78"/>
                <a:ea typeface="+mn-ea"/>
                <a:cs typeface="Adelle Sans Devanagari" panose="02000503000000020004"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delle Sans Devanagari" panose="02000503000000020004" pitchFamily="2" charset="-78"/>
                <a:ea typeface="+mn-ea"/>
                <a:cs typeface="Adelle Sans Devanagari" panose="02000503000000020004"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delle Sans Devanagari" panose="02000503000000020004" pitchFamily="2" charset="-78"/>
                <a:ea typeface="+mn-ea"/>
                <a:cs typeface="Adelle Sans Devanagari" panose="02000503000000020004"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elle Sans Devanagari" panose="02000503000000020004" pitchFamily="2" charset="-78"/>
                <a:ea typeface="+mn-ea"/>
                <a:cs typeface="Adelle Sans Devanagari" panose="02000503000000020004"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elle Sans Devanagari" panose="02000503000000020004" pitchFamily="2" charset="-78"/>
                <a:ea typeface="+mn-ea"/>
                <a:cs typeface="Adelle Sans Devanagari" panose="02000503000000020004"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1800" kern="1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988BBF40-27BD-A362-E702-D080EB05E9FC}"/>
              </a:ext>
            </a:extLst>
          </p:cNvPr>
          <p:cNvSpPr txBox="1"/>
          <p:nvPr/>
        </p:nvSpPr>
        <p:spPr>
          <a:xfrm>
            <a:off x="799671" y="6505947"/>
            <a:ext cx="10592656" cy="338554"/>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Source: Regional Synthesis Workgroup of the Offshore Wind Environmental Technical Working Group 2022</a:t>
            </a:r>
          </a:p>
        </p:txBody>
      </p:sp>
      <p:grpSp>
        <p:nvGrpSpPr>
          <p:cNvPr id="22" name="Group 21">
            <a:extLst>
              <a:ext uri="{FF2B5EF4-FFF2-40B4-BE49-F238E27FC236}">
                <a16:creationId xmlns:a16="http://schemas.microsoft.com/office/drawing/2014/main" id="{99745D99-EC83-963D-955A-DBE34C5B12A2}"/>
              </a:ext>
            </a:extLst>
          </p:cNvPr>
          <p:cNvGrpSpPr/>
          <p:nvPr/>
        </p:nvGrpSpPr>
        <p:grpSpPr>
          <a:xfrm>
            <a:off x="0" y="0"/>
            <a:ext cx="12192000" cy="548640"/>
            <a:chOff x="0" y="0"/>
            <a:chExt cx="12192000" cy="548640"/>
          </a:xfrm>
        </p:grpSpPr>
        <p:sp>
          <p:nvSpPr>
            <p:cNvPr id="23" name="Rectangle 22">
              <a:extLst>
                <a:ext uri="{FF2B5EF4-FFF2-40B4-BE49-F238E27FC236}">
                  <a16:creationId xmlns:a16="http://schemas.microsoft.com/office/drawing/2014/main" id="{5BB4B474-FB2D-98AC-ADCD-9746CDFC82EC}"/>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3B8345A2-C644-889F-6E76-09D4EB028AC8}"/>
                </a:ext>
              </a:extLst>
            </p:cNvPr>
            <p:cNvGrpSpPr/>
            <p:nvPr/>
          </p:nvGrpSpPr>
          <p:grpSpPr>
            <a:xfrm>
              <a:off x="508000" y="6743"/>
              <a:ext cx="11176000" cy="477279"/>
              <a:chOff x="508000" y="6743"/>
              <a:chExt cx="11176000" cy="477279"/>
            </a:xfrm>
          </p:grpSpPr>
          <p:grpSp>
            <p:nvGrpSpPr>
              <p:cNvPr id="26" name="Group 25">
                <a:extLst>
                  <a:ext uri="{FF2B5EF4-FFF2-40B4-BE49-F238E27FC236}">
                    <a16:creationId xmlns:a16="http://schemas.microsoft.com/office/drawing/2014/main" id="{08E55CDF-43FF-CD1A-7919-525D2E2F4647}"/>
                  </a:ext>
                </a:extLst>
              </p:cNvPr>
              <p:cNvGrpSpPr/>
              <p:nvPr/>
            </p:nvGrpSpPr>
            <p:grpSpPr>
              <a:xfrm>
                <a:off x="508000" y="6743"/>
                <a:ext cx="1828800" cy="477279"/>
                <a:chOff x="508000" y="6743"/>
                <a:chExt cx="1828800" cy="477279"/>
              </a:xfrm>
            </p:grpSpPr>
            <p:sp>
              <p:nvSpPr>
                <p:cNvPr id="39" name="TextBox 38">
                  <a:extLst>
                    <a:ext uri="{FF2B5EF4-FFF2-40B4-BE49-F238E27FC236}">
                      <a16:creationId xmlns:a16="http://schemas.microsoft.com/office/drawing/2014/main" id="{648DC9EF-5E9B-FAAB-FF72-1198FF18EEFE}"/>
                    </a:ext>
                  </a:extLst>
                </p:cNvPr>
                <p:cNvSpPr txBox="1"/>
                <p:nvPr/>
              </p:nvSpPr>
              <p:spPr>
                <a:xfrm>
                  <a:off x="5080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85906FD5-58D1-6396-9E8C-CB7D722912A6}"/>
                    </a:ext>
                  </a:extLst>
                </p:cNvPr>
                <p:cNvSpPr txBox="1"/>
                <p:nvPr/>
              </p:nvSpPr>
              <p:spPr>
                <a:xfrm>
                  <a:off x="727338" y="674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27" name="Group 26">
                <a:extLst>
                  <a:ext uri="{FF2B5EF4-FFF2-40B4-BE49-F238E27FC236}">
                    <a16:creationId xmlns:a16="http://schemas.microsoft.com/office/drawing/2014/main" id="{468581FB-67EE-96B0-ECB4-4778AC64D358}"/>
                  </a:ext>
                </a:extLst>
              </p:cNvPr>
              <p:cNvGrpSpPr/>
              <p:nvPr/>
            </p:nvGrpSpPr>
            <p:grpSpPr>
              <a:xfrm>
                <a:off x="2743543" y="6743"/>
                <a:ext cx="2031325" cy="477279"/>
                <a:chOff x="2743543" y="6743"/>
                <a:chExt cx="2031325" cy="477279"/>
              </a:xfrm>
            </p:grpSpPr>
            <p:sp>
              <p:nvSpPr>
                <p:cNvPr id="37" name="TextBox 36">
                  <a:extLst>
                    <a:ext uri="{FF2B5EF4-FFF2-40B4-BE49-F238E27FC236}">
                      <a16:creationId xmlns:a16="http://schemas.microsoft.com/office/drawing/2014/main" id="{78207220-29B0-064F-A0FE-574278B0215D}"/>
                    </a:ext>
                  </a:extLst>
                </p:cNvPr>
                <p:cNvSpPr txBox="1"/>
                <p:nvPr/>
              </p:nvSpPr>
              <p:spPr>
                <a:xfrm>
                  <a:off x="28448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9019B03-7655-4109-422D-15394F916CA6}"/>
                    </a:ext>
                  </a:extLst>
                </p:cNvPr>
                <p:cNvSpPr txBox="1"/>
                <p:nvPr/>
              </p:nvSpPr>
              <p:spPr>
                <a:xfrm>
                  <a:off x="2743543" y="6743"/>
                  <a:ext cx="203132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Species Overview</a:t>
                  </a:r>
                </a:p>
              </p:txBody>
            </p:sp>
          </p:grpSp>
          <p:grpSp>
            <p:nvGrpSpPr>
              <p:cNvPr id="28" name="Group 27">
                <a:extLst>
                  <a:ext uri="{FF2B5EF4-FFF2-40B4-BE49-F238E27FC236}">
                    <a16:creationId xmlns:a16="http://schemas.microsoft.com/office/drawing/2014/main" id="{86FF1359-AB3E-21F8-7D2C-6E5D43A6E9B4}"/>
                  </a:ext>
                </a:extLst>
              </p:cNvPr>
              <p:cNvGrpSpPr/>
              <p:nvPr/>
            </p:nvGrpSpPr>
            <p:grpSpPr>
              <a:xfrm>
                <a:off x="5181600" y="6743"/>
                <a:ext cx="1828800" cy="477279"/>
                <a:chOff x="5181600" y="6743"/>
                <a:chExt cx="1828800" cy="477279"/>
              </a:xfrm>
            </p:grpSpPr>
            <p:sp>
              <p:nvSpPr>
                <p:cNvPr id="35" name="TextBox 34">
                  <a:extLst>
                    <a:ext uri="{FF2B5EF4-FFF2-40B4-BE49-F238E27FC236}">
                      <a16:creationId xmlns:a16="http://schemas.microsoft.com/office/drawing/2014/main" id="{413764FA-062F-528B-1FBB-5F1E046B1B17}"/>
                    </a:ext>
                  </a:extLst>
                </p:cNvPr>
                <p:cNvSpPr txBox="1"/>
                <p:nvPr/>
              </p:nvSpPr>
              <p:spPr>
                <a:xfrm>
                  <a:off x="51816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5ABEF2FE-D253-DA1B-1456-B5B153BC4D8B}"/>
                    </a:ext>
                  </a:extLst>
                </p:cNvPr>
                <p:cNvSpPr txBox="1"/>
                <p:nvPr/>
              </p:nvSpPr>
              <p:spPr>
                <a:xfrm>
                  <a:off x="5304762" y="6743"/>
                  <a:ext cx="158248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SOMETHING</a:t>
                  </a:r>
                </a:p>
              </p:txBody>
            </p:sp>
          </p:grpSp>
          <p:grpSp>
            <p:nvGrpSpPr>
              <p:cNvPr id="29" name="Group 28">
                <a:extLst>
                  <a:ext uri="{FF2B5EF4-FFF2-40B4-BE49-F238E27FC236}">
                    <a16:creationId xmlns:a16="http://schemas.microsoft.com/office/drawing/2014/main" id="{240256BC-561E-5D97-88E5-97627AE081F4}"/>
                  </a:ext>
                </a:extLst>
              </p:cNvPr>
              <p:cNvGrpSpPr/>
              <p:nvPr/>
            </p:nvGrpSpPr>
            <p:grpSpPr>
              <a:xfrm>
                <a:off x="7518400" y="6743"/>
                <a:ext cx="1828800" cy="477279"/>
                <a:chOff x="7518400" y="6743"/>
                <a:chExt cx="1828800" cy="477279"/>
              </a:xfrm>
            </p:grpSpPr>
            <p:sp>
              <p:nvSpPr>
                <p:cNvPr id="33" name="TextBox 32">
                  <a:extLst>
                    <a:ext uri="{FF2B5EF4-FFF2-40B4-BE49-F238E27FC236}">
                      <a16:creationId xmlns:a16="http://schemas.microsoft.com/office/drawing/2014/main" id="{61753405-849B-50E5-9F95-C7A7A412655C}"/>
                    </a:ext>
                  </a:extLst>
                </p:cNvPr>
                <p:cNvSpPr txBox="1"/>
                <p:nvPr/>
              </p:nvSpPr>
              <p:spPr>
                <a:xfrm>
                  <a:off x="75184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7CC9011-2949-E94B-3F7D-04E93E135802}"/>
                    </a:ext>
                  </a:extLst>
                </p:cNvPr>
                <p:cNvSpPr txBox="1"/>
                <p:nvPr/>
              </p:nvSpPr>
              <p:spPr>
                <a:xfrm>
                  <a:off x="7641562" y="6743"/>
                  <a:ext cx="158248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SOMETHING</a:t>
                  </a:r>
                </a:p>
              </p:txBody>
            </p:sp>
          </p:grpSp>
          <p:grpSp>
            <p:nvGrpSpPr>
              <p:cNvPr id="30" name="Group 29">
                <a:extLst>
                  <a:ext uri="{FF2B5EF4-FFF2-40B4-BE49-F238E27FC236}">
                    <a16:creationId xmlns:a16="http://schemas.microsoft.com/office/drawing/2014/main" id="{8081CCF1-3E34-76BA-CB0B-98F1D51EFE77}"/>
                  </a:ext>
                </a:extLst>
              </p:cNvPr>
              <p:cNvGrpSpPr/>
              <p:nvPr/>
            </p:nvGrpSpPr>
            <p:grpSpPr>
              <a:xfrm>
                <a:off x="9855200" y="6743"/>
                <a:ext cx="1828800" cy="477279"/>
                <a:chOff x="9855200" y="6743"/>
                <a:chExt cx="1828800" cy="477279"/>
              </a:xfrm>
            </p:grpSpPr>
            <p:sp>
              <p:nvSpPr>
                <p:cNvPr id="31" name="TextBox 30">
                  <a:extLst>
                    <a:ext uri="{FF2B5EF4-FFF2-40B4-BE49-F238E27FC236}">
                      <a16:creationId xmlns:a16="http://schemas.microsoft.com/office/drawing/2014/main" id="{2F54BF09-1204-541E-EFE0-84CDFE7BB98D}"/>
                    </a:ext>
                  </a:extLst>
                </p:cNvPr>
                <p:cNvSpPr txBox="1"/>
                <p:nvPr/>
              </p:nvSpPr>
              <p:spPr>
                <a:xfrm>
                  <a:off x="98552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D8257B40-C1C2-8132-A873-3794EA9C2134}"/>
                    </a:ext>
                  </a:extLst>
                </p:cNvPr>
                <p:cNvSpPr txBox="1"/>
                <p:nvPr/>
              </p:nvSpPr>
              <p:spPr>
                <a:xfrm>
                  <a:off x="10181939" y="674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
        <p:nvSpPr>
          <p:cNvPr id="2" name="Slide Number Placeholder 1">
            <a:extLst>
              <a:ext uri="{FF2B5EF4-FFF2-40B4-BE49-F238E27FC236}">
                <a16:creationId xmlns:a16="http://schemas.microsoft.com/office/drawing/2014/main" id="{C1588A7B-144D-7B64-08B7-09C9343F3C0A}"/>
              </a:ext>
            </a:extLst>
          </p:cNvPr>
          <p:cNvSpPr>
            <a:spLocks noGrp="1"/>
          </p:cNvSpPr>
          <p:nvPr>
            <p:ph type="sldNum" sz="quarter" idx="12"/>
          </p:nvPr>
        </p:nvSpPr>
        <p:spPr/>
        <p:txBody>
          <a:bodyPr/>
          <a:lstStyle/>
          <a:p>
            <a:fld id="{F25DB457-0AA1-B145-B44A-254B64C75BBE}" type="slidenum">
              <a:rPr lang="en-US" smtClean="0"/>
              <a:t>16</a:t>
            </a:fld>
            <a:endParaRPr lang="en-US"/>
          </a:p>
        </p:txBody>
      </p:sp>
    </p:spTree>
    <p:extLst>
      <p:ext uri="{BB962C8B-B14F-4D97-AF65-F5344CB8AC3E}">
        <p14:creationId xmlns:p14="http://schemas.microsoft.com/office/powerpoint/2010/main" val="3071170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80060A-0749-A095-EC38-99E9A4874648}"/>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FA70490C-919D-AD3B-80E9-D0D9A9C9BB69}"/>
              </a:ext>
            </a:extLst>
          </p:cNvPr>
          <p:cNvPicPr>
            <a:picLocks noChangeAspect="1"/>
          </p:cNvPicPr>
          <p:nvPr/>
        </p:nvPicPr>
        <p:blipFill>
          <a:blip r:embed="rId3"/>
          <a:stretch>
            <a:fillRect/>
          </a:stretch>
        </p:blipFill>
        <p:spPr>
          <a:xfrm>
            <a:off x="8229600" y="1502772"/>
            <a:ext cx="3683000" cy="4960851"/>
          </a:xfrm>
          <a:prstGeom prst="rect">
            <a:avLst/>
          </a:prstGeom>
        </p:spPr>
      </p:pic>
      <p:pic>
        <p:nvPicPr>
          <p:cNvPr id="9" name="Picture 8">
            <a:extLst>
              <a:ext uri="{FF2B5EF4-FFF2-40B4-BE49-F238E27FC236}">
                <a16:creationId xmlns:a16="http://schemas.microsoft.com/office/drawing/2014/main" id="{D34AEFB4-6FCD-D63B-5E59-9ACB91D62641}"/>
              </a:ext>
            </a:extLst>
          </p:cNvPr>
          <p:cNvPicPr>
            <a:picLocks/>
          </p:cNvPicPr>
          <p:nvPr/>
        </p:nvPicPr>
        <p:blipFill>
          <a:blip r:embed="rId4"/>
          <a:stretch>
            <a:fillRect/>
          </a:stretch>
        </p:blipFill>
        <p:spPr>
          <a:xfrm>
            <a:off x="279400" y="1491457"/>
            <a:ext cx="3695700" cy="4983480"/>
          </a:xfrm>
          <a:prstGeom prst="rect">
            <a:avLst/>
          </a:prstGeom>
        </p:spPr>
      </p:pic>
      <p:pic>
        <p:nvPicPr>
          <p:cNvPr id="3" name="Picture 2">
            <a:extLst>
              <a:ext uri="{FF2B5EF4-FFF2-40B4-BE49-F238E27FC236}">
                <a16:creationId xmlns:a16="http://schemas.microsoft.com/office/drawing/2014/main" id="{5950E5BA-3E14-E4A3-74D9-20845D5B9385}"/>
              </a:ext>
            </a:extLst>
          </p:cNvPr>
          <p:cNvPicPr>
            <a:picLocks noChangeAspect="1"/>
          </p:cNvPicPr>
          <p:nvPr/>
        </p:nvPicPr>
        <p:blipFill>
          <a:blip r:embed="rId5"/>
          <a:stretch>
            <a:fillRect/>
          </a:stretch>
        </p:blipFill>
        <p:spPr>
          <a:xfrm>
            <a:off x="4254500" y="1443548"/>
            <a:ext cx="3695700" cy="5027783"/>
          </a:xfrm>
          <a:prstGeom prst="rect">
            <a:avLst/>
          </a:prstGeom>
        </p:spPr>
      </p:pic>
      <p:sp>
        <p:nvSpPr>
          <p:cNvPr id="2" name="Title 1">
            <a:extLst>
              <a:ext uri="{FF2B5EF4-FFF2-40B4-BE49-F238E27FC236}">
                <a16:creationId xmlns:a16="http://schemas.microsoft.com/office/drawing/2014/main" id="{8EA9B3CF-9CB7-71F5-896A-C31B0CB05F4B}"/>
              </a:ext>
            </a:extLst>
          </p:cNvPr>
          <p:cNvSpPr>
            <a:spLocks noGrp="1"/>
          </p:cNvSpPr>
          <p:nvPr>
            <p:ph type="title"/>
          </p:nvPr>
        </p:nvSpPr>
        <p:spPr>
          <a:xfrm>
            <a:off x="844550" y="336180"/>
            <a:ext cx="10515600" cy="1325563"/>
          </a:xfrm>
        </p:spPr>
        <p:txBody>
          <a:bodyPr/>
          <a:lstStyle/>
          <a:p>
            <a:pPr algn="ctr"/>
            <a:r>
              <a:rPr lang="en-US" dirty="0"/>
              <a:t>Species Selection </a:t>
            </a:r>
          </a:p>
        </p:txBody>
      </p:sp>
      <p:sp>
        <p:nvSpPr>
          <p:cNvPr id="22" name="Frame 21">
            <a:extLst>
              <a:ext uri="{FF2B5EF4-FFF2-40B4-BE49-F238E27FC236}">
                <a16:creationId xmlns:a16="http://schemas.microsoft.com/office/drawing/2014/main" id="{FEA62E29-B919-B072-51E1-7BD2F06EE7DB}"/>
              </a:ext>
            </a:extLst>
          </p:cNvPr>
          <p:cNvSpPr/>
          <p:nvPr/>
        </p:nvSpPr>
        <p:spPr>
          <a:xfrm>
            <a:off x="117987" y="3532766"/>
            <a:ext cx="11946193" cy="744794"/>
          </a:xfrm>
          <a:prstGeom prst="frame">
            <a:avLst/>
          </a:prstGeom>
          <a:solidFill>
            <a:srgbClr val="FF000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23" name="Frame 22">
            <a:extLst>
              <a:ext uri="{FF2B5EF4-FFF2-40B4-BE49-F238E27FC236}">
                <a16:creationId xmlns:a16="http://schemas.microsoft.com/office/drawing/2014/main" id="{B9FC9A72-3735-165C-73CD-DC0319FA342E}"/>
              </a:ext>
            </a:extLst>
          </p:cNvPr>
          <p:cNvSpPr/>
          <p:nvPr/>
        </p:nvSpPr>
        <p:spPr>
          <a:xfrm>
            <a:off x="117987" y="4643900"/>
            <a:ext cx="11946193" cy="744794"/>
          </a:xfrm>
          <a:prstGeom prst="frame">
            <a:avLst/>
          </a:prstGeom>
          <a:solidFill>
            <a:srgbClr val="FF000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039B1DCA-DA0C-41CB-2241-109550095BE5}"/>
              </a:ext>
            </a:extLst>
          </p:cNvPr>
          <p:cNvGrpSpPr/>
          <p:nvPr/>
        </p:nvGrpSpPr>
        <p:grpSpPr>
          <a:xfrm>
            <a:off x="0" y="0"/>
            <a:ext cx="12192000" cy="548640"/>
            <a:chOff x="0" y="0"/>
            <a:chExt cx="12192000" cy="548640"/>
          </a:xfrm>
        </p:grpSpPr>
        <p:sp>
          <p:nvSpPr>
            <p:cNvPr id="6" name="Rectangle 5">
              <a:extLst>
                <a:ext uri="{FF2B5EF4-FFF2-40B4-BE49-F238E27FC236}">
                  <a16:creationId xmlns:a16="http://schemas.microsoft.com/office/drawing/2014/main" id="{BCA6FC24-E794-8B4A-9679-67E5C139C72E}"/>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0F9610E-ABFC-1B16-3AB4-3CFC30E1AA03}"/>
                </a:ext>
              </a:extLst>
            </p:cNvPr>
            <p:cNvGrpSpPr/>
            <p:nvPr/>
          </p:nvGrpSpPr>
          <p:grpSpPr>
            <a:xfrm>
              <a:off x="508000" y="6743"/>
              <a:ext cx="11176000" cy="477279"/>
              <a:chOff x="508000" y="6743"/>
              <a:chExt cx="11176000" cy="477279"/>
            </a:xfrm>
          </p:grpSpPr>
          <p:grpSp>
            <p:nvGrpSpPr>
              <p:cNvPr id="8" name="Group 7">
                <a:extLst>
                  <a:ext uri="{FF2B5EF4-FFF2-40B4-BE49-F238E27FC236}">
                    <a16:creationId xmlns:a16="http://schemas.microsoft.com/office/drawing/2014/main" id="{D03FE91C-CA21-19CC-A04B-D2031F1C6254}"/>
                  </a:ext>
                </a:extLst>
              </p:cNvPr>
              <p:cNvGrpSpPr/>
              <p:nvPr/>
            </p:nvGrpSpPr>
            <p:grpSpPr>
              <a:xfrm>
                <a:off x="508000" y="6743"/>
                <a:ext cx="1828800" cy="477279"/>
                <a:chOff x="508000" y="6743"/>
                <a:chExt cx="1828800" cy="477279"/>
              </a:xfrm>
            </p:grpSpPr>
            <p:sp>
              <p:nvSpPr>
                <p:cNvPr id="25" name="TextBox 24">
                  <a:extLst>
                    <a:ext uri="{FF2B5EF4-FFF2-40B4-BE49-F238E27FC236}">
                      <a16:creationId xmlns:a16="http://schemas.microsoft.com/office/drawing/2014/main" id="{B605B6EF-DD9E-1E5C-C89E-735419914021}"/>
                    </a:ext>
                  </a:extLst>
                </p:cNvPr>
                <p:cNvSpPr txBox="1"/>
                <p:nvPr/>
              </p:nvSpPr>
              <p:spPr>
                <a:xfrm>
                  <a:off x="5080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5C8C486-9598-8FBE-7CDA-5B598FCC5FC6}"/>
                    </a:ext>
                  </a:extLst>
                </p:cNvPr>
                <p:cNvSpPr txBox="1"/>
                <p:nvPr/>
              </p:nvSpPr>
              <p:spPr>
                <a:xfrm>
                  <a:off x="727338" y="674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10" name="Group 9">
                <a:extLst>
                  <a:ext uri="{FF2B5EF4-FFF2-40B4-BE49-F238E27FC236}">
                    <a16:creationId xmlns:a16="http://schemas.microsoft.com/office/drawing/2014/main" id="{92C906C1-9525-4780-D37A-7E2340EA4F4D}"/>
                  </a:ext>
                </a:extLst>
              </p:cNvPr>
              <p:cNvGrpSpPr/>
              <p:nvPr/>
            </p:nvGrpSpPr>
            <p:grpSpPr>
              <a:xfrm>
                <a:off x="2743543" y="6743"/>
                <a:ext cx="2031325" cy="477279"/>
                <a:chOff x="2743543" y="6743"/>
                <a:chExt cx="2031325" cy="477279"/>
              </a:xfrm>
            </p:grpSpPr>
            <p:sp>
              <p:nvSpPr>
                <p:cNvPr id="21" name="TextBox 20">
                  <a:extLst>
                    <a:ext uri="{FF2B5EF4-FFF2-40B4-BE49-F238E27FC236}">
                      <a16:creationId xmlns:a16="http://schemas.microsoft.com/office/drawing/2014/main" id="{2621DAAE-7B43-09E2-7B97-2BDF77FA3D71}"/>
                    </a:ext>
                  </a:extLst>
                </p:cNvPr>
                <p:cNvSpPr txBox="1"/>
                <p:nvPr/>
              </p:nvSpPr>
              <p:spPr>
                <a:xfrm>
                  <a:off x="28448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8377109-44AF-73DA-86F9-464004DC47C5}"/>
                    </a:ext>
                  </a:extLst>
                </p:cNvPr>
                <p:cNvSpPr txBox="1"/>
                <p:nvPr/>
              </p:nvSpPr>
              <p:spPr>
                <a:xfrm>
                  <a:off x="2743543" y="6743"/>
                  <a:ext cx="203132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Species Overview</a:t>
                  </a:r>
                </a:p>
              </p:txBody>
            </p:sp>
          </p:grpSp>
          <p:grpSp>
            <p:nvGrpSpPr>
              <p:cNvPr id="11" name="Group 10">
                <a:extLst>
                  <a:ext uri="{FF2B5EF4-FFF2-40B4-BE49-F238E27FC236}">
                    <a16:creationId xmlns:a16="http://schemas.microsoft.com/office/drawing/2014/main" id="{E61F01A4-31EA-3636-F142-8947E9B73B7B}"/>
                  </a:ext>
                </a:extLst>
              </p:cNvPr>
              <p:cNvGrpSpPr/>
              <p:nvPr/>
            </p:nvGrpSpPr>
            <p:grpSpPr>
              <a:xfrm>
                <a:off x="5181600" y="6743"/>
                <a:ext cx="1828800" cy="477279"/>
                <a:chOff x="5181600" y="6743"/>
                <a:chExt cx="1828800" cy="477279"/>
              </a:xfrm>
            </p:grpSpPr>
            <p:sp>
              <p:nvSpPr>
                <p:cNvPr id="19" name="TextBox 18">
                  <a:extLst>
                    <a:ext uri="{FF2B5EF4-FFF2-40B4-BE49-F238E27FC236}">
                      <a16:creationId xmlns:a16="http://schemas.microsoft.com/office/drawing/2014/main" id="{6DC0AEDC-54AF-E1CC-D2FA-2F8ECB40F9A1}"/>
                    </a:ext>
                  </a:extLst>
                </p:cNvPr>
                <p:cNvSpPr txBox="1"/>
                <p:nvPr/>
              </p:nvSpPr>
              <p:spPr>
                <a:xfrm>
                  <a:off x="51816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A60E5D4-3FAD-F5A7-9B91-CD057C36DD6B}"/>
                    </a:ext>
                  </a:extLst>
                </p:cNvPr>
                <p:cNvSpPr txBox="1"/>
                <p:nvPr/>
              </p:nvSpPr>
              <p:spPr>
                <a:xfrm>
                  <a:off x="5304762" y="6743"/>
                  <a:ext cx="158248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SOMETHING</a:t>
                  </a:r>
                </a:p>
              </p:txBody>
            </p:sp>
          </p:grpSp>
          <p:grpSp>
            <p:nvGrpSpPr>
              <p:cNvPr id="12" name="Group 11">
                <a:extLst>
                  <a:ext uri="{FF2B5EF4-FFF2-40B4-BE49-F238E27FC236}">
                    <a16:creationId xmlns:a16="http://schemas.microsoft.com/office/drawing/2014/main" id="{F0F81BD3-4D99-E420-9DDE-61D8C7F8770A}"/>
                  </a:ext>
                </a:extLst>
              </p:cNvPr>
              <p:cNvGrpSpPr/>
              <p:nvPr/>
            </p:nvGrpSpPr>
            <p:grpSpPr>
              <a:xfrm>
                <a:off x="7518400" y="6743"/>
                <a:ext cx="1828800" cy="477279"/>
                <a:chOff x="7518400" y="6743"/>
                <a:chExt cx="1828800" cy="477279"/>
              </a:xfrm>
            </p:grpSpPr>
            <p:sp>
              <p:nvSpPr>
                <p:cNvPr id="16" name="TextBox 15">
                  <a:extLst>
                    <a:ext uri="{FF2B5EF4-FFF2-40B4-BE49-F238E27FC236}">
                      <a16:creationId xmlns:a16="http://schemas.microsoft.com/office/drawing/2014/main" id="{7F47F5E9-6114-E93C-9880-486DB1CAF774}"/>
                    </a:ext>
                  </a:extLst>
                </p:cNvPr>
                <p:cNvSpPr txBox="1"/>
                <p:nvPr/>
              </p:nvSpPr>
              <p:spPr>
                <a:xfrm>
                  <a:off x="75184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AB21F14-8F72-0DA8-4F27-F0BE0545E245}"/>
                    </a:ext>
                  </a:extLst>
                </p:cNvPr>
                <p:cNvSpPr txBox="1"/>
                <p:nvPr/>
              </p:nvSpPr>
              <p:spPr>
                <a:xfrm>
                  <a:off x="7641562" y="6743"/>
                  <a:ext cx="158248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SOMETHING</a:t>
                  </a:r>
                </a:p>
              </p:txBody>
            </p:sp>
          </p:grpSp>
          <p:grpSp>
            <p:nvGrpSpPr>
              <p:cNvPr id="13" name="Group 12">
                <a:extLst>
                  <a:ext uri="{FF2B5EF4-FFF2-40B4-BE49-F238E27FC236}">
                    <a16:creationId xmlns:a16="http://schemas.microsoft.com/office/drawing/2014/main" id="{A8CFBFDC-A96C-5A01-3EE4-A9333EF6E723}"/>
                  </a:ext>
                </a:extLst>
              </p:cNvPr>
              <p:cNvGrpSpPr/>
              <p:nvPr/>
            </p:nvGrpSpPr>
            <p:grpSpPr>
              <a:xfrm>
                <a:off x="9855200" y="6743"/>
                <a:ext cx="1828800" cy="477279"/>
                <a:chOff x="9855200" y="6743"/>
                <a:chExt cx="1828800" cy="477279"/>
              </a:xfrm>
            </p:grpSpPr>
            <p:sp>
              <p:nvSpPr>
                <p:cNvPr id="14" name="TextBox 13">
                  <a:extLst>
                    <a:ext uri="{FF2B5EF4-FFF2-40B4-BE49-F238E27FC236}">
                      <a16:creationId xmlns:a16="http://schemas.microsoft.com/office/drawing/2014/main" id="{C6148587-8E6E-9923-A0E6-D718BA6D32D4}"/>
                    </a:ext>
                  </a:extLst>
                </p:cNvPr>
                <p:cNvSpPr txBox="1"/>
                <p:nvPr/>
              </p:nvSpPr>
              <p:spPr>
                <a:xfrm>
                  <a:off x="98552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8C78589-9228-B7FE-7AC1-0FA4220EF8F1}"/>
                    </a:ext>
                  </a:extLst>
                </p:cNvPr>
                <p:cNvSpPr txBox="1"/>
                <p:nvPr/>
              </p:nvSpPr>
              <p:spPr>
                <a:xfrm>
                  <a:off x="10181939" y="674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
        <p:nvSpPr>
          <p:cNvPr id="27" name="Slide Number Placeholder 26">
            <a:extLst>
              <a:ext uri="{FF2B5EF4-FFF2-40B4-BE49-F238E27FC236}">
                <a16:creationId xmlns:a16="http://schemas.microsoft.com/office/drawing/2014/main" id="{E05AAC47-682B-5FD9-14B4-E07F943E74E0}"/>
              </a:ext>
            </a:extLst>
          </p:cNvPr>
          <p:cNvSpPr>
            <a:spLocks noGrp="1"/>
          </p:cNvSpPr>
          <p:nvPr>
            <p:ph type="sldNum" sz="quarter" idx="12"/>
          </p:nvPr>
        </p:nvSpPr>
        <p:spPr/>
        <p:txBody>
          <a:bodyPr/>
          <a:lstStyle/>
          <a:p>
            <a:fld id="{F25DB457-0AA1-B145-B44A-254B64C75BBE}" type="slidenum">
              <a:rPr lang="en-US" smtClean="0"/>
              <a:t>17</a:t>
            </a:fld>
            <a:endParaRPr lang="en-US"/>
          </a:p>
        </p:txBody>
      </p:sp>
    </p:spTree>
    <p:extLst>
      <p:ext uri="{BB962C8B-B14F-4D97-AF65-F5344CB8AC3E}">
        <p14:creationId xmlns:p14="http://schemas.microsoft.com/office/powerpoint/2010/main" val="312433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60C77C-DC96-9680-CAB4-71FBEA4D0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F978CE-9DE2-DED6-01B2-D38D34EFC2C7}"/>
              </a:ext>
            </a:extLst>
          </p:cNvPr>
          <p:cNvSpPr>
            <a:spLocks noGrp="1"/>
          </p:cNvSpPr>
          <p:nvPr>
            <p:ph type="title"/>
          </p:nvPr>
        </p:nvSpPr>
        <p:spPr>
          <a:xfrm>
            <a:off x="0" y="370229"/>
            <a:ext cx="12192000" cy="1325563"/>
          </a:xfrm>
        </p:spPr>
        <p:txBody>
          <a:bodyPr>
            <a:normAutofit/>
          </a:bodyPr>
          <a:lstStyle/>
          <a:p>
            <a:pPr algn="ctr"/>
            <a:r>
              <a:rPr lang="en-US" sz="4000" dirty="0"/>
              <a:t>The Mid Atlantic Bight and Cold Pool are </a:t>
            </a:r>
            <a:br>
              <a:rPr lang="en-US" sz="4000" dirty="0"/>
            </a:br>
            <a:r>
              <a:rPr lang="en-US" sz="4000" dirty="0"/>
              <a:t>Changing Over Time</a:t>
            </a:r>
          </a:p>
        </p:txBody>
      </p:sp>
      <p:pic>
        <p:nvPicPr>
          <p:cNvPr id="38" name="Picture 37">
            <a:extLst>
              <a:ext uri="{FF2B5EF4-FFF2-40B4-BE49-F238E27FC236}">
                <a16:creationId xmlns:a16="http://schemas.microsoft.com/office/drawing/2014/main" id="{F569DFFB-3F57-BC81-B6CB-01E4C546690D}"/>
              </a:ext>
            </a:extLst>
          </p:cNvPr>
          <p:cNvPicPr>
            <a:picLocks noChangeAspect="1"/>
          </p:cNvPicPr>
          <p:nvPr/>
        </p:nvPicPr>
        <p:blipFill>
          <a:blip r:embed="rId3"/>
          <a:stretch>
            <a:fillRect/>
          </a:stretch>
        </p:blipFill>
        <p:spPr>
          <a:xfrm>
            <a:off x="511628" y="1726115"/>
            <a:ext cx="11172372" cy="4269695"/>
          </a:xfrm>
          <a:prstGeom prst="rect">
            <a:avLst/>
          </a:prstGeom>
        </p:spPr>
      </p:pic>
      <p:cxnSp>
        <p:nvCxnSpPr>
          <p:cNvPr id="56" name="Straight Connector 55">
            <a:extLst>
              <a:ext uri="{FF2B5EF4-FFF2-40B4-BE49-F238E27FC236}">
                <a16:creationId xmlns:a16="http://schemas.microsoft.com/office/drawing/2014/main" id="{DD20A877-C0E3-9633-E021-D00CFE28EB15}"/>
              </a:ext>
            </a:extLst>
          </p:cNvPr>
          <p:cNvCxnSpPr/>
          <p:nvPr/>
        </p:nvCxnSpPr>
        <p:spPr>
          <a:xfrm>
            <a:off x="0" y="307056"/>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0" name="Graphic 59" descr="Fish with solid fill">
            <a:extLst>
              <a:ext uri="{FF2B5EF4-FFF2-40B4-BE49-F238E27FC236}">
                <a16:creationId xmlns:a16="http://schemas.microsoft.com/office/drawing/2014/main" id="{C39F4CA3-613B-455C-2B93-616A411152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9296" y="-150144"/>
            <a:ext cx="914400" cy="914400"/>
          </a:xfrm>
          <a:prstGeom prst="rect">
            <a:avLst/>
          </a:prstGeom>
        </p:spPr>
      </p:pic>
      <p:sp>
        <p:nvSpPr>
          <p:cNvPr id="3" name="Slide Number Placeholder 2">
            <a:extLst>
              <a:ext uri="{FF2B5EF4-FFF2-40B4-BE49-F238E27FC236}">
                <a16:creationId xmlns:a16="http://schemas.microsoft.com/office/drawing/2014/main" id="{66917915-DF84-CCE1-D685-BDAF336F236C}"/>
              </a:ext>
            </a:extLst>
          </p:cNvPr>
          <p:cNvSpPr>
            <a:spLocks noGrp="1"/>
          </p:cNvSpPr>
          <p:nvPr>
            <p:ph type="sldNum" sz="quarter" idx="12"/>
          </p:nvPr>
        </p:nvSpPr>
        <p:spPr/>
        <p:txBody>
          <a:bodyPr/>
          <a:lstStyle/>
          <a:p>
            <a:fld id="{F25DB457-0AA1-B145-B44A-254B64C75BBE}" type="slidenum">
              <a:rPr lang="en-US" smtClean="0"/>
              <a:t>18</a:t>
            </a:fld>
            <a:endParaRPr lang="en-US"/>
          </a:p>
        </p:txBody>
      </p:sp>
    </p:spTree>
    <p:extLst>
      <p:ext uri="{BB962C8B-B14F-4D97-AF65-F5344CB8AC3E}">
        <p14:creationId xmlns:p14="http://schemas.microsoft.com/office/powerpoint/2010/main" val="41289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04167E-6 4.07407E-6 L 0.07109 4.07407E-6 " pathEditMode="relative" rAng="0" ptsTypes="AA">
                                      <p:cBhvr>
                                        <p:cTn id="6" dur="500" fill="hold"/>
                                        <p:tgtEl>
                                          <p:spTgt spid="60"/>
                                        </p:tgtEl>
                                        <p:attrNameLst>
                                          <p:attrName>ppt_x</p:attrName>
                                          <p:attrName>ppt_y</p:attrName>
                                        </p:attrNameLst>
                                      </p:cBhvr>
                                      <p:rCtr x="355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FD57BF68-99D3-265B-421F-40D9DAEFBB7B}"/>
              </a:ext>
            </a:extLst>
          </p:cNvPr>
          <p:cNvSpPr>
            <a:spLocks noGrp="1"/>
          </p:cNvSpPr>
          <p:nvPr>
            <p:ph type="title"/>
          </p:nvPr>
        </p:nvSpPr>
        <p:spPr>
          <a:xfrm>
            <a:off x="824166" y="317660"/>
            <a:ext cx="10515600" cy="1325563"/>
          </a:xfrm>
        </p:spPr>
        <p:txBody>
          <a:bodyPr/>
          <a:lstStyle/>
          <a:p>
            <a:pPr algn="ctr"/>
            <a:r>
              <a:rPr lang="en-US" dirty="0"/>
              <a:t>Cooperative Research Connections</a:t>
            </a:r>
          </a:p>
        </p:txBody>
      </p:sp>
      <p:sp>
        <p:nvSpPr>
          <p:cNvPr id="2057" name="Rectangle 2056">
            <a:extLst>
              <a:ext uri="{FF2B5EF4-FFF2-40B4-BE49-F238E27FC236}">
                <a16:creationId xmlns:a16="http://schemas.microsoft.com/office/drawing/2014/main" id="{6F4FDAEC-49C1-42AE-0926-CDD855C48485}"/>
              </a:ext>
            </a:extLst>
          </p:cNvPr>
          <p:cNvSpPr/>
          <p:nvPr/>
        </p:nvSpPr>
        <p:spPr>
          <a:xfrm>
            <a:off x="1020396" y="3431505"/>
            <a:ext cx="2072362"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2077" name="Group 2076">
            <a:extLst>
              <a:ext uri="{FF2B5EF4-FFF2-40B4-BE49-F238E27FC236}">
                <a16:creationId xmlns:a16="http://schemas.microsoft.com/office/drawing/2014/main" id="{7A35A9F8-7E97-3525-5084-7AD7F3A1220E}"/>
              </a:ext>
            </a:extLst>
          </p:cNvPr>
          <p:cNvGrpSpPr/>
          <p:nvPr/>
        </p:nvGrpSpPr>
        <p:grpSpPr>
          <a:xfrm>
            <a:off x="1823868" y="1475546"/>
            <a:ext cx="3578367" cy="2410688"/>
            <a:chOff x="672182" y="1587372"/>
            <a:chExt cx="2981882" cy="1830942"/>
          </a:xfrm>
        </p:grpSpPr>
        <p:sp>
          <p:nvSpPr>
            <p:cNvPr id="2054" name="Rectangle 2053" descr="Anemone and clownfish outline">
              <a:extLst>
                <a:ext uri="{FF2B5EF4-FFF2-40B4-BE49-F238E27FC236}">
                  <a16:creationId xmlns:a16="http://schemas.microsoft.com/office/drawing/2014/main" id="{3CF99E20-32F6-9521-0056-BC943A1767F6}"/>
                </a:ext>
              </a:extLst>
            </p:cNvPr>
            <p:cNvSpPr/>
            <p:nvPr/>
          </p:nvSpPr>
          <p:spPr>
            <a:xfrm>
              <a:off x="1477323" y="1587372"/>
              <a:ext cx="1371600" cy="137160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cs typeface="Arial" panose="020B0604020202020204" pitchFamily="34" charset="0"/>
              </a:endParaRPr>
            </a:p>
          </p:txBody>
        </p:sp>
        <p:sp>
          <p:nvSpPr>
            <p:cNvPr id="2071" name="TextBox 2070">
              <a:extLst>
                <a:ext uri="{FF2B5EF4-FFF2-40B4-BE49-F238E27FC236}">
                  <a16:creationId xmlns:a16="http://schemas.microsoft.com/office/drawing/2014/main" id="{8FEBF8DD-6C45-A472-A542-261979560875}"/>
                </a:ext>
              </a:extLst>
            </p:cNvPr>
            <p:cNvSpPr txBox="1"/>
            <p:nvPr/>
          </p:nvSpPr>
          <p:spPr>
            <a:xfrm>
              <a:off x="672182" y="3023416"/>
              <a:ext cx="2981882" cy="3948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Fish live in the Ocean </a:t>
              </a:r>
            </a:p>
          </p:txBody>
        </p:sp>
      </p:grpSp>
      <p:grpSp>
        <p:nvGrpSpPr>
          <p:cNvPr id="2079" name="Group 2078">
            <a:extLst>
              <a:ext uri="{FF2B5EF4-FFF2-40B4-BE49-F238E27FC236}">
                <a16:creationId xmlns:a16="http://schemas.microsoft.com/office/drawing/2014/main" id="{88FB0578-AAC5-97E2-A5B2-E03429A24D4E}"/>
              </a:ext>
            </a:extLst>
          </p:cNvPr>
          <p:cNvGrpSpPr/>
          <p:nvPr/>
        </p:nvGrpSpPr>
        <p:grpSpPr>
          <a:xfrm>
            <a:off x="6460544" y="1475546"/>
            <a:ext cx="3467446" cy="2410688"/>
            <a:chOff x="3355219" y="3701439"/>
            <a:chExt cx="2889450" cy="1767746"/>
          </a:xfrm>
        </p:grpSpPr>
        <p:sp>
          <p:nvSpPr>
            <p:cNvPr id="2059" name="Rectangle 2058" descr="Wave with solid fill">
              <a:extLst>
                <a:ext uri="{FF2B5EF4-FFF2-40B4-BE49-F238E27FC236}">
                  <a16:creationId xmlns:a16="http://schemas.microsoft.com/office/drawing/2014/main" id="{9DDC08C8-B188-EC6F-575B-30D4A5E35E70}"/>
                </a:ext>
              </a:extLst>
            </p:cNvPr>
            <p:cNvSpPr/>
            <p:nvPr/>
          </p:nvSpPr>
          <p:spPr>
            <a:xfrm>
              <a:off x="4116853" y="3701439"/>
              <a:ext cx="1371600" cy="1371600"/>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072" name="TextBox 2071">
              <a:extLst>
                <a:ext uri="{FF2B5EF4-FFF2-40B4-BE49-F238E27FC236}">
                  <a16:creationId xmlns:a16="http://schemas.microsoft.com/office/drawing/2014/main" id="{AE641EA2-882B-A349-49CA-E8F389FE0958}"/>
                </a:ext>
              </a:extLst>
            </p:cNvPr>
            <p:cNvSpPr txBox="1"/>
            <p:nvPr/>
          </p:nvSpPr>
          <p:spPr>
            <a:xfrm>
              <a:off x="3355219" y="5075993"/>
              <a:ext cx="2889450" cy="3931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The Ocean Moves</a:t>
              </a:r>
            </a:p>
          </p:txBody>
        </p:sp>
      </p:grpSp>
      <p:grpSp>
        <p:nvGrpSpPr>
          <p:cNvPr id="2078" name="Group 2077">
            <a:extLst>
              <a:ext uri="{FF2B5EF4-FFF2-40B4-BE49-F238E27FC236}">
                <a16:creationId xmlns:a16="http://schemas.microsoft.com/office/drawing/2014/main" id="{814CF854-0E33-4589-D486-899B1388134D}"/>
              </a:ext>
            </a:extLst>
          </p:cNvPr>
          <p:cNvGrpSpPr/>
          <p:nvPr/>
        </p:nvGrpSpPr>
        <p:grpSpPr>
          <a:xfrm>
            <a:off x="2372675" y="3694477"/>
            <a:ext cx="2480754" cy="2412987"/>
            <a:chOff x="7087499" y="1181544"/>
            <a:chExt cx="2067232" cy="2209716"/>
          </a:xfrm>
        </p:grpSpPr>
        <p:sp>
          <p:nvSpPr>
            <p:cNvPr id="2063" name="Rectangle 2062" descr="Competition with solid fill">
              <a:extLst>
                <a:ext uri="{FF2B5EF4-FFF2-40B4-BE49-F238E27FC236}">
                  <a16:creationId xmlns:a16="http://schemas.microsoft.com/office/drawing/2014/main" id="{5F6DBD5F-C697-E704-79EA-62A74242D13C}"/>
                </a:ext>
              </a:extLst>
            </p:cNvPr>
            <p:cNvSpPr/>
            <p:nvPr/>
          </p:nvSpPr>
          <p:spPr>
            <a:xfrm>
              <a:off x="7206715" y="1181544"/>
              <a:ext cx="1828800" cy="2044084"/>
            </a:xfrm>
            <a:prstGeom prst="rect">
              <a:avLst/>
            </a:prstGeom>
            <a:blipFill>
              <a:blip r:embed="rId7">
                <a:extLs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cs typeface="Arial" panose="020B0604020202020204" pitchFamily="34" charset="0"/>
              </a:endParaRPr>
            </a:p>
          </p:txBody>
        </p:sp>
        <p:sp>
          <p:nvSpPr>
            <p:cNvPr id="2073" name="TextBox 2072">
              <a:extLst>
                <a:ext uri="{FF2B5EF4-FFF2-40B4-BE49-F238E27FC236}">
                  <a16:creationId xmlns:a16="http://schemas.microsoft.com/office/drawing/2014/main" id="{3871DE04-7F7D-F6DF-FF14-5BC1463A2332}"/>
                </a:ext>
              </a:extLst>
            </p:cNvPr>
            <p:cNvSpPr txBox="1"/>
            <p:nvPr/>
          </p:nvSpPr>
          <p:spPr>
            <a:xfrm>
              <a:off x="7087499" y="2951782"/>
              <a:ext cx="2067232" cy="4394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Fish have Tails </a:t>
              </a:r>
            </a:p>
          </p:txBody>
        </p:sp>
      </p:grpSp>
      <p:grpSp>
        <p:nvGrpSpPr>
          <p:cNvPr id="2082" name="Group 2081">
            <a:extLst>
              <a:ext uri="{FF2B5EF4-FFF2-40B4-BE49-F238E27FC236}">
                <a16:creationId xmlns:a16="http://schemas.microsoft.com/office/drawing/2014/main" id="{BE29FC1B-E0B6-07D8-3DEB-1546D550A212}"/>
              </a:ext>
            </a:extLst>
          </p:cNvPr>
          <p:cNvGrpSpPr/>
          <p:nvPr/>
        </p:nvGrpSpPr>
        <p:grpSpPr>
          <a:xfrm>
            <a:off x="6020403" y="3695626"/>
            <a:ext cx="4347729" cy="2410688"/>
            <a:chOff x="6679665" y="3521773"/>
            <a:chExt cx="3622997" cy="2111286"/>
          </a:xfrm>
        </p:grpSpPr>
        <p:sp>
          <p:nvSpPr>
            <p:cNvPr id="2067" name="Rectangle 2066" descr="Fishing outline">
              <a:extLst>
                <a:ext uri="{FF2B5EF4-FFF2-40B4-BE49-F238E27FC236}">
                  <a16:creationId xmlns:a16="http://schemas.microsoft.com/office/drawing/2014/main" id="{7DE1F778-401F-2059-8F74-9F82CFC13F1E}"/>
                </a:ext>
              </a:extLst>
            </p:cNvPr>
            <p:cNvSpPr/>
            <p:nvPr/>
          </p:nvSpPr>
          <p:spPr>
            <a:xfrm>
              <a:off x="7464015" y="3521773"/>
              <a:ext cx="1828800" cy="1828800"/>
            </a:xfrm>
            <a:prstGeom prst="rect">
              <a:avLst/>
            </a:prstGeom>
            <a:blipFill>
              <a:blip r:embed="rId9">
                <a:extLs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074" name="TextBox 2073">
              <a:extLst>
                <a:ext uri="{FF2B5EF4-FFF2-40B4-BE49-F238E27FC236}">
                  <a16:creationId xmlns:a16="http://schemas.microsoft.com/office/drawing/2014/main" id="{674834C6-B890-B691-DCED-91234A69B009}"/>
                </a:ext>
              </a:extLst>
            </p:cNvPr>
            <p:cNvSpPr txBox="1"/>
            <p:nvPr/>
          </p:nvSpPr>
          <p:spPr>
            <a:xfrm>
              <a:off x="6679665" y="5239867"/>
              <a:ext cx="3622997" cy="3931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People eat Fish</a:t>
              </a:r>
            </a:p>
          </p:txBody>
        </p:sp>
      </p:grpSp>
      <p:sp>
        <p:nvSpPr>
          <p:cNvPr id="2084" name="Right Arrow 2083">
            <a:extLst>
              <a:ext uri="{FF2B5EF4-FFF2-40B4-BE49-F238E27FC236}">
                <a16:creationId xmlns:a16="http://schemas.microsoft.com/office/drawing/2014/main" id="{E53668DA-45F3-CBA7-BFB8-F269297BC38D}"/>
              </a:ext>
            </a:extLst>
          </p:cNvPr>
          <p:cNvSpPr/>
          <p:nvPr/>
        </p:nvSpPr>
        <p:spPr>
          <a:xfrm>
            <a:off x="5175265" y="2252768"/>
            <a:ext cx="1841468" cy="649141"/>
          </a:xfrm>
          <a:prstGeom prst="rightArrow">
            <a:avLst/>
          </a:prstGeom>
          <a:solidFill>
            <a:schemeClr val="accent5">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86" name="Right Arrow 2085">
            <a:extLst>
              <a:ext uri="{FF2B5EF4-FFF2-40B4-BE49-F238E27FC236}">
                <a16:creationId xmlns:a16="http://schemas.microsoft.com/office/drawing/2014/main" id="{0BD98F81-4E48-FC05-87CB-9FFF2A0EFE24}"/>
              </a:ext>
            </a:extLst>
          </p:cNvPr>
          <p:cNvSpPr/>
          <p:nvPr/>
        </p:nvSpPr>
        <p:spPr>
          <a:xfrm rot="9005484">
            <a:off x="4827437" y="3698946"/>
            <a:ext cx="1841468" cy="649141"/>
          </a:xfrm>
          <a:prstGeom prst="right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87" name="Right Arrow 2086">
            <a:extLst>
              <a:ext uri="{FF2B5EF4-FFF2-40B4-BE49-F238E27FC236}">
                <a16:creationId xmlns:a16="http://schemas.microsoft.com/office/drawing/2014/main" id="{85CAB2D7-CAFF-F1D2-8938-AAB8559B7FDD}"/>
              </a:ext>
            </a:extLst>
          </p:cNvPr>
          <p:cNvSpPr/>
          <p:nvPr/>
        </p:nvSpPr>
        <p:spPr>
          <a:xfrm>
            <a:off x="5043245" y="4683652"/>
            <a:ext cx="1841468" cy="649141"/>
          </a:xfrm>
          <a:prstGeom prst="right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4FB41874-FB27-E6ED-F313-9776E6C0E9E0}"/>
              </a:ext>
            </a:extLst>
          </p:cNvPr>
          <p:cNvSpPr>
            <a:spLocks noGrp="1"/>
          </p:cNvSpPr>
          <p:nvPr>
            <p:ph type="sldNum" sz="quarter" idx="12"/>
          </p:nvPr>
        </p:nvSpPr>
        <p:spPr/>
        <p:txBody>
          <a:bodyPr/>
          <a:lstStyle/>
          <a:p>
            <a:fld id="{F25DB457-0AA1-B145-B44A-254B64C75BBE}" type="slidenum">
              <a:rPr lang="en-US" smtClean="0"/>
              <a:t>1</a:t>
            </a:fld>
            <a:endParaRPr lang="en-US"/>
          </a:p>
        </p:txBody>
      </p:sp>
      <p:cxnSp>
        <p:nvCxnSpPr>
          <p:cNvPr id="32" name="Straight Connector 31">
            <a:extLst>
              <a:ext uri="{FF2B5EF4-FFF2-40B4-BE49-F238E27FC236}">
                <a16:creationId xmlns:a16="http://schemas.microsoft.com/office/drawing/2014/main" id="{50943D07-2DA5-5E9F-7892-29D9D4BF135D}"/>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33" name="Graphic 32" descr="Fish with solid fill">
            <a:extLst>
              <a:ext uri="{FF2B5EF4-FFF2-40B4-BE49-F238E27FC236}">
                <a16:creationId xmlns:a16="http://schemas.microsoft.com/office/drawing/2014/main" id="{73309DD6-92E2-EB70-A5FC-0D2CC11F90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771" y="-142342"/>
            <a:ext cx="914400" cy="914400"/>
          </a:xfrm>
          <a:prstGeom prst="rect">
            <a:avLst/>
          </a:prstGeom>
        </p:spPr>
      </p:pic>
    </p:spTree>
    <p:extLst>
      <p:ext uri="{BB962C8B-B14F-4D97-AF65-F5344CB8AC3E}">
        <p14:creationId xmlns:p14="http://schemas.microsoft.com/office/powerpoint/2010/main" val="384432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3.33333E-6 L 0.07696 0.00023 " pathEditMode="relative" rAng="0" ptsTypes="AA">
                                      <p:cBhvr>
                                        <p:cTn id="6" dur="500" fill="hold"/>
                                        <p:tgtEl>
                                          <p:spTgt spid="33"/>
                                        </p:tgtEl>
                                        <p:attrNameLst>
                                          <p:attrName>ppt_x</p:attrName>
                                          <p:attrName>ppt_y</p:attrName>
                                        </p:attrNameLst>
                                      </p:cBhvr>
                                      <p:rCtr x="3841"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8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4" grpId="0" animBg="1"/>
      <p:bldP spid="2086" grpId="0" animBg="1"/>
      <p:bldP spid="208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0F634AE-EA49-3F74-C7CA-8096BA9F03F2}"/>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C0ADA0CE-E946-C5BF-A368-DEA26A489D99}"/>
              </a:ext>
            </a:extLst>
          </p:cNvPr>
          <p:cNvSpPr txBox="1"/>
          <p:nvPr/>
        </p:nvSpPr>
        <p:spPr>
          <a:xfrm>
            <a:off x="467465" y="1120341"/>
            <a:ext cx="5517813" cy="1661993"/>
          </a:xfrm>
          <a:prstGeom prst="rect">
            <a:avLst/>
          </a:prstGeom>
          <a:noFill/>
        </p:spPr>
        <p:txBody>
          <a:bodyPr wrap="square" rtlCol="0">
            <a:spAutoFit/>
          </a:bodyPr>
          <a:lstStyle/>
          <a:p>
            <a:r>
              <a:rPr lang="en-US" sz="3400" dirty="0">
                <a:latin typeface="Arial" panose="020B0604020202020204" pitchFamily="34" charset="0"/>
                <a:cs typeface="Arial" panose="020B0604020202020204" pitchFamily="34" charset="0"/>
              </a:rPr>
              <a:t>Mean Number of Fish Caught per year across all seasons </a:t>
            </a:r>
          </a:p>
        </p:txBody>
      </p:sp>
      <p:sp>
        <p:nvSpPr>
          <p:cNvPr id="2" name="TextBox 1">
            <a:extLst>
              <a:ext uri="{FF2B5EF4-FFF2-40B4-BE49-F238E27FC236}">
                <a16:creationId xmlns:a16="http://schemas.microsoft.com/office/drawing/2014/main" id="{7C930564-215A-93AA-5F42-4DA1C12C6F9F}"/>
              </a:ext>
            </a:extLst>
          </p:cNvPr>
          <p:cNvSpPr txBox="1"/>
          <p:nvPr/>
        </p:nvSpPr>
        <p:spPr>
          <a:xfrm>
            <a:off x="508000" y="4342191"/>
            <a:ext cx="2917952"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Survey occurs </a:t>
            </a:r>
          </a:p>
          <a:p>
            <a:pPr algn="ctr"/>
            <a:r>
              <a:rPr lang="en-US" sz="2800" dirty="0">
                <a:latin typeface="Arial" panose="020B0604020202020204" pitchFamily="34" charset="0"/>
                <a:cs typeface="Arial" panose="020B0604020202020204" pitchFamily="34" charset="0"/>
              </a:rPr>
              <a:t>5x per year!</a:t>
            </a:r>
          </a:p>
        </p:txBody>
      </p:sp>
      <p:grpSp>
        <p:nvGrpSpPr>
          <p:cNvPr id="5" name="Group 4">
            <a:extLst>
              <a:ext uri="{FF2B5EF4-FFF2-40B4-BE49-F238E27FC236}">
                <a16:creationId xmlns:a16="http://schemas.microsoft.com/office/drawing/2014/main" id="{717D3B69-2296-86A5-A973-2DFC68E3AAF7}"/>
              </a:ext>
            </a:extLst>
          </p:cNvPr>
          <p:cNvGrpSpPr/>
          <p:nvPr/>
        </p:nvGrpSpPr>
        <p:grpSpPr>
          <a:xfrm>
            <a:off x="0" y="0"/>
            <a:ext cx="12192000" cy="548640"/>
            <a:chOff x="0" y="0"/>
            <a:chExt cx="12192000" cy="548640"/>
          </a:xfrm>
        </p:grpSpPr>
        <p:sp>
          <p:nvSpPr>
            <p:cNvPr id="6" name="Rectangle 5">
              <a:extLst>
                <a:ext uri="{FF2B5EF4-FFF2-40B4-BE49-F238E27FC236}">
                  <a16:creationId xmlns:a16="http://schemas.microsoft.com/office/drawing/2014/main" id="{1EC168B9-0F3C-0BCD-64A4-0B7E4E04972F}"/>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0876E23B-425A-38A7-FA59-37B4651E381A}"/>
                </a:ext>
              </a:extLst>
            </p:cNvPr>
            <p:cNvGrpSpPr/>
            <p:nvPr/>
          </p:nvGrpSpPr>
          <p:grpSpPr>
            <a:xfrm>
              <a:off x="508000" y="6743"/>
              <a:ext cx="11176000" cy="477279"/>
              <a:chOff x="508000" y="6743"/>
              <a:chExt cx="11176000" cy="477279"/>
            </a:xfrm>
          </p:grpSpPr>
          <p:grpSp>
            <p:nvGrpSpPr>
              <p:cNvPr id="18" name="Group 17">
                <a:extLst>
                  <a:ext uri="{FF2B5EF4-FFF2-40B4-BE49-F238E27FC236}">
                    <a16:creationId xmlns:a16="http://schemas.microsoft.com/office/drawing/2014/main" id="{5C9EC328-9681-7625-5DB7-0FD1BD67DD14}"/>
                  </a:ext>
                </a:extLst>
              </p:cNvPr>
              <p:cNvGrpSpPr/>
              <p:nvPr/>
            </p:nvGrpSpPr>
            <p:grpSpPr>
              <a:xfrm>
                <a:off x="508000" y="6743"/>
                <a:ext cx="1828800" cy="477279"/>
                <a:chOff x="508000" y="6743"/>
                <a:chExt cx="1828800" cy="477279"/>
              </a:xfrm>
            </p:grpSpPr>
            <p:sp>
              <p:nvSpPr>
                <p:cNvPr id="42" name="TextBox 41">
                  <a:extLst>
                    <a:ext uri="{FF2B5EF4-FFF2-40B4-BE49-F238E27FC236}">
                      <a16:creationId xmlns:a16="http://schemas.microsoft.com/office/drawing/2014/main" id="{72BF506C-1CAF-2E78-EFDD-BE27FCFE1A2B}"/>
                    </a:ext>
                  </a:extLst>
                </p:cNvPr>
                <p:cNvSpPr txBox="1"/>
                <p:nvPr/>
              </p:nvSpPr>
              <p:spPr>
                <a:xfrm>
                  <a:off x="5080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68AEBC3D-20EF-9247-2ECB-8E2C6EA3350E}"/>
                    </a:ext>
                  </a:extLst>
                </p:cNvPr>
                <p:cNvSpPr txBox="1"/>
                <p:nvPr/>
              </p:nvSpPr>
              <p:spPr>
                <a:xfrm>
                  <a:off x="727338" y="674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30" name="Group 29">
                <a:extLst>
                  <a:ext uri="{FF2B5EF4-FFF2-40B4-BE49-F238E27FC236}">
                    <a16:creationId xmlns:a16="http://schemas.microsoft.com/office/drawing/2014/main" id="{97CF6ECB-4AAF-E96D-079B-A53D917B4DF4}"/>
                  </a:ext>
                </a:extLst>
              </p:cNvPr>
              <p:cNvGrpSpPr/>
              <p:nvPr/>
            </p:nvGrpSpPr>
            <p:grpSpPr>
              <a:xfrm>
                <a:off x="2743543" y="6743"/>
                <a:ext cx="2031325" cy="477279"/>
                <a:chOff x="2743543" y="6743"/>
                <a:chExt cx="2031325" cy="477279"/>
              </a:xfrm>
            </p:grpSpPr>
            <p:sp>
              <p:nvSpPr>
                <p:cNvPr id="40" name="TextBox 39">
                  <a:extLst>
                    <a:ext uri="{FF2B5EF4-FFF2-40B4-BE49-F238E27FC236}">
                      <a16:creationId xmlns:a16="http://schemas.microsoft.com/office/drawing/2014/main" id="{BB4EA515-824A-1472-CBC3-CEB751818517}"/>
                    </a:ext>
                  </a:extLst>
                </p:cNvPr>
                <p:cNvSpPr txBox="1"/>
                <p:nvPr/>
              </p:nvSpPr>
              <p:spPr>
                <a:xfrm>
                  <a:off x="28448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69DCAD4B-6FAE-3F52-596D-B571D274A294}"/>
                    </a:ext>
                  </a:extLst>
                </p:cNvPr>
                <p:cNvSpPr txBox="1"/>
                <p:nvPr/>
              </p:nvSpPr>
              <p:spPr>
                <a:xfrm>
                  <a:off x="2743543" y="6743"/>
                  <a:ext cx="203132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Species Overview</a:t>
                  </a:r>
                </a:p>
              </p:txBody>
            </p:sp>
          </p:grpSp>
          <p:grpSp>
            <p:nvGrpSpPr>
              <p:cNvPr id="31" name="Group 30">
                <a:extLst>
                  <a:ext uri="{FF2B5EF4-FFF2-40B4-BE49-F238E27FC236}">
                    <a16:creationId xmlns:a16="http://schemas.microsoft.com/office/drawing/2014/main" id="{37AE8E55-E492-066C-E988-49E146E3D79F}"/>
                  </a:ext>
                </a:extLst>
              </p:cNvPr>
              <p:cNvGrpSpPr/>
              <p:nvPr/>
            </p:nvGrpSpPr>
            <p:grpSpPr>
              <a:xfrm>
                <a:off x="5181600" y="6743"/>
                <a:ext cx="1828800" cy="477279"/>
                <a:chOff x="5181600" y="6743"/>
                <a:chExt cx="1828800" cy="477279"/>
              </a:xfrm>
            </p:grpSpPr>
            <p:sp>
              <p:nvSpPr>
                <p:cNvPr id="38" name="TextBox 37">
                  <a:extLst>
                    <a:ext uri="{FF2B5EF4-FFF2-40B4-BE49-F238E27FC236}">
                      <a16:creationId xmlns:a16="http://schemas.microsoft.com/office/drawing/2014/main" id="{7C91BFE9-3B6C-4B7A-642C-E82E61B28CD1}"/>
                    </a:ext>
                  </a:extLst>
                </p:cNvPr>
                <p:cNvSpPr txBox="1"/>
                <p:nvPr/>
              </p:nvSpPr>
              <p:spPr>
                <a:xfrm>
                  <a:off x="51816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359CFB4-BD99-0646-FD35-2CEE85EF778F}"/>
                    </a:ext>
                  </a:extLst>
                </p:cNvPr>
                <p:cNvSpPr txBox="1"/>
                <p:nvPr/>
              </p:nvSpPr>
              <p:spPr>
                <a:xfrm>
                  <a:off x="5304762" y="6743"/>
                  <a:ext cx="158248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SOMETHING</a:t>
                  </a:r>
                </a:p>
              </p:txBody>
            </p:sp>
          </p:grpSp>
          <p:grpSp>
            <p:nvGrpSpPr>
              <p:cNvPr id="32" name="Group 31">
                <a:extLst>
                  <a:ext uri="{FF2B5EF4-FFF2-40B4-BE49-F238E27FC236}">
                    <a16:creationId xmlns:a16="http://schemas.microsoft.com/office/drawing/2014/main" id="{C4A7377E-54FA-E098-057F-942F7B3272AC}"/>
                  </a:ext>
                </a:extLst>
              </p:cNvPr>
              <p:cNvGrpSpPr/>
              <p:nvPr/>
            </p:nvGrpSpPr>
            <p:grpSpPr>
              <a:xfrm>
                <a:off x="7518400" y="6743"/>
                <a:ext cx="1828800" cy="477279"/>
                <a:chOff x="7518400" y="6743"/>
                <a:chExt cx="1828800" cy="477279"/>
              </a:xfrm>
            </p:grpSpPr>
            <p:sp>
              <p:nvSpPr>
                <p:cNvPr id="36" name="TextBox 35">
                  <a:extLst>
                    <a:ext uri="{FF2B5EF4-FFF2-40B4-BE49-F238E27FC236}">
                      <a16:creationId xmlns:a16="http://schemas.microsoft.com/office/drawing/2014/main" id="{CC637902-5EE2-1D54-44C7-AE4C827BADB7}"/>
                    </a:ext>
                  </a:extLst>
                </p:cNvPr>
                <p:cNvSpPr txBox="1"/>
                <p:nvPr/>
              </p:nvSpPr>
              <p:spPr>
                <a:xfrm>
                  <a:off x="75184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741D594F-2CCE-855D-DDA4-D4A05131F0F6}"/>
                    </a:ext>
                  </a:extLst>
                </p:cNvPr>
                <p:cNvSpPr txBox="1"/>
                <p:nvPr/>
              </p:nvSpPr>
              <p:spPr>
                <a:xfrm>
                  <a:off x="7641562" y="6743"/>
                  <a:ext cx="158248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SOMETHING</a:t>
                  </a:r>
                </a:p>
              </p:txBody>
            </p:sp>
          </p:grpSp>
          <p:grpSp>
            <p:nvGrpSpPr>
              <p:cNvPr id="33" name="Group 32">
                <a:extLst>
                  <a:ext uri="{FF2B5EF4-FFF2-40B4-BE49-F238E27FC236}">
                    <a16:creationId xmlns:a16="http://schemas.microsoft.com/office/drawing/2014/main" id="{6AD7F8FF-1866-FBD0-F534-251924423746}"/>
                  </a:ext>
                </a:extLst>
              </p:cNvPr>
              <p:cNvGrpSpPr/>
              <p:nvPr/>
            </p:nvGrpSpPr>
            <p:grpSpPr>
              <a:xfrm>
                <a:off x="9855200" y="6743"/>
                <a:ext cx="1828800" cy="477279"/>
                <a:chOff x="9855200" y="6743"/>
                <a:chExt cx="1828800" cy="477279"/>
              </a:xfrm>
            </p:grpSpPr>
            <p:sp>
              <p:nvSpPr>
                <p:cNvPr id="34" name="TextBox 33">
                  <a:extLst>
                    <a:ext uri="{FF2B5EF4-FFF2-40B4-BE49-F238E27FC236}">
                      <a16:creationId xmlns:a16="http://schemas.microsoft.com/office/drawing/2014/main" id="{9ECF567A-15BB-5A8E-8522-4743845DE506}"/>
                    </a:ext>
                  </a:extLst>
                </p:cNvPr>
                <p:cNvSpPr txBox="1"/>
                <p:nvPr/>
              </p:nvSpPr>
              <p:spPr>
                <a:xfrm>
                  <a:off x="98552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F3718839-B063-BC5D-FBB4-76CEDB9D6C75}"/>
                    </a:ext>
                  </a:extLst>
                </p:cNvPr>
                <p:cNvSpPr txBox="1"/>
                <p:nvPr/>
              </p:nvSpPr>
              <p:spPr>
                <a:xfrm>
                  <a:off x="10181939" y="674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pic>
        <p:nvPicPr>
          <p:cNvPr id="7" name="Picture 3" descr="Purchase Supplements - Renew Total Body Wellness">
            <a:extLst>
              <a:ext uri="{FF2B5EF4-FFF2-40B4-BE49-F238E27FC236}">
                <a16:creationId xmlns:a16="http://schemas.microsoft.com/office/drawing/2014/main" id="{7860AA81-38B9-7023-2C07-EF4F13404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13" y="-1544684"/>
            <a:ext cx="1192061" cy="1417089"/>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C5152E0A-C9B1-C725-ECB7-49B4599F30C6}"/>
              </a:ext>
            </a:extLst>
          </p:cNvPr>
          <p:cNvGrpSpPr/>
          <p:nvPr/>
        </p:nvGrpSpPr>
        <p:grpSpPr>
          <a:xfrm>
            <a:off x="6641965" y="484022"/>
            <a:ext cx="4410271" cy="6348949"/>
            <a:chOff x="5053024" y="520313"/>
            <a:chExt cx="4410271" cy="6348949"/>
          </a:xfrm>
        </p:grpSpPr>
        <p:pic>
          <p:nvPicPr>
            <p:cNvPr id="17" name="Picture 16" descr="A graph of different colored lines&#10;&#10;Description automatically generated with medium confidence">
              <a:extLst>
                <a:ext uri="{FF2B5EF4-FFF2-40B4-BE49-F238E27FC236}">
                  <a16:creationId xmlns:a16="http://schemas.microsoft.com/office/drawing/2014/main" id="{EE3B080B-7DCA-17DA-0EA1-D3F43F92C4F9}"/>
                </a:ext>
              </a:extLst>
            </p:cNvPr>
            <p:cNvPicPr>
              <a:picLocks noChangeAspect="1"/>
            </p:cNvPicPr>
            <p:nvPr/>
          </p:nvPicPr>
          <p:blipFill>
            <a:blip r:embed="rId4"/>
            <a:stretch>
              <a:fillRect/>
            </a:stretch>
          </p:blipFill>
          <p:spPr>
            <a:xfrm>
              <a:off x="5053024" y="555383"/>
              <a:ext cx="4410271" cy="6313879"/>
            </a:xfrm>
            <a:prstGeom prst="rect">
              <a:avLst/>
            </a:prstGeom>
          </p:spPr>
        </p:pic>
        <p:pic>
          <p:nvPicPr>
            <p:cNvPr id="3" name="Picture 2" descr="Side-profile illustration of a gray spiny dogfish shark wtih white spots and white underside. Credit: NOAA Fisheries/Jack Hornady">
              <a:extLst>
                <a:ext uri="{FF2B5EF4-FFF2-40B4-BE49-F238E27FC236}">
                  <a16:creationId xmlns:a16="http://schemas.microsoft.com/office/drawing/2014/main" id="{C698AEF1-9065-D4B5-01C0-C0A9180915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551" b="27816"/>
            <a:stretch/>
          </p:blipFill>
          <p:spPr bwMode="auto">
            <a:xfrm>
              <a:off x="5385809" y="4781765"/>
              <a:ext cx="1528378" cy="4797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eft-eyed summer flounder flatfish illustration with dark brown body, dark spots, and lighter, tan-colored fins. Credit: NOAA Fisheries/Jack Hornady">
              <a:extLst>
                <a:ext uri="{FF2B5EF4-FFF2-40B4-BE49-F238E27FC236}">
                  <a16:creationId xmlns:a16="http://schemas.microsoft.com/office/drawing/2014/main" id="{F68CBA3F-2758-E531-073D-136A369F78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5809" y="520313"/>
              <a:ext cx="995715" cy="5960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ide-profile illustration of a shiny striped bass fish with black stripes running along its body. Credit: NOAA Fisheries/Jack Hornady">
              <a:extLst>
                <a:ext uri="{FF2B5EF4-FFF2-40B4-BE49-F238E27FC236}">
                  <a16:creationId xmlns:a16="http://schemas.microsoft.com/office/drawing/2014/main" id="{FF67253A-9ED6-9B0B-C0AA-0754A1689C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3865" y="2569764"/>
              <a:ext cx="947903" cy="6042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9DF12262-1341-6C1A-FB1E-69CE225F07D8}"/>
              </a:ext>
            </a:extLst>
          </p:cNvPr>
          <p:cNvGrpSpPr/>
          <p:nvPr/>
        </p:nvGrpSpPr>
        <p:grpSpPr>
          <a:xfrm>
            <a:off x="4100307" y="5834160"/>
            <a:ext cx="2786939" cy="811513"/>
            <a:chOff x="10908345" y="1572917"/>
            <a:chExt cx="2786939" cy="811513"/>
          </a:xfrm>
        </p:grpSpPr>
        <p:grpSp>
          <p:nvGrpSpPr>
            <p:cNvPr id="27" name="Group 26">
              <a:extLst>
                <a:ext uri="{FF2B5EF4-FFF2-40B4-BE49-F238E27FC236}">
                  <a16:creationId xmlns:a16="http://schemas.microsoft.com/office/drawing/2014/main" id="{EDCC49A3-2A67-0571-06AC-9001ED11FE13}"/>
                </a:ext>
              </a:extLst>
            </p:cNvPr>
            <p:cNvGrpSpPr/>
            <p:nvPr/>
          </p:nvGrpSpPr>
          <p:grpSpPr>
            <a:xfrm>
              <a:off x="10908345" y="1572917"/>
              <a:ext cx="2136566" cy="553998"/>
              <a:chOff x="10866781" y="1309681"/>
              <a:chExt cx="2136566" cy="553998"/>
            </a:xfrm>
          </p:grpSpPr>
          <p:cxnSp>
            <p:nvCxnSpPr>
              <p:cNvPr id="21" name="Straight Connector 20">
                <a:extLst>
                  <a:ext uri="{FF2B5EF4-FFF2-40B4-BE49-F238E27FC236}">
                    <a16:creationId xmlns:a16="http://schemas.microsoft.com/office/drawing/2014/main" id="{48F5185C-A021-6678-CF88-8A0A6EC8D84A}"/>
                  </a:ext>
                </a:extLst>
              </p:cNvPr>
              <p:cNvCxnSpPr>
                <a:cxnSpLocks/>
              </p:cNvCxnSpPr>
              <p:nvPr/>
            </p:nvCxnSpPr>
            <p:spPr>
              <a:xfrm>
                <a:off x="10866781" y="1451222"/>
                <a:ext cx="36576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Rectangle 22">
                <a:extLst>
                  <a:ext uri="{FF2B5EF4-FFF2-40B4-BE49-F238E27FC236}">
                    <a16:creationId xmlns:a16="http://schemas.microsoft.com/office/drawing/2014/main" id="{6332802C-D7F6-F100-0CF0-5E3207985D59}"/>
                  </a:ext>
                </a:extLst>
              </p:cNvPr>
              <p:cNvSpPr/>
              <p:nvPr/>
            </p:nvSpPr>
            <p:spPr>
              <a:xfrm>
                <a:off x="10866781" y="1651298"/>
                <a:ext cx="365760" cy="192897"/>
              </a:xfrm>
              <a:prstGeom prst="rect">
                <a:avLst/>
              </a:prstGeom>
              <a:solidFill>
                <a:srgbClr val="DCDCDC"/>
              </a:solidFill>
              <a:ln>
                <a:solidFill>
                  <a:srgbClr val="DCDC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50583D2-3F0B-6151-D7D5-B5839057488E}"/>
                  </a:ext>
                </a:extLst>
              </p:cNvPr>
              <p:cNvSpPr txBox="1"/>
              <p:nvPr/>
            </p:nvSpPr>
            <p:spPr>
              <a:xfrm>
                <a:off x="11232541" y="1309681"/>
                <a:ext cx="1130438" cy="276999"/>
              </a:xfrm>
              <a:prstGeom prst="rect">
                <a:avLst/>
              </a:prstGeom>
              <a:noFill/>
            </p:spPr>
            <p:txBody>
              <a:bodyPr wrap="none" rtlCol="0">
                <a:spAutoFit/>
              </a:bodyPr>
              <a:lstStyle/>
              <a:p>
                <a:r>
                  <a:rPr lang="en-US" sz="1200" dirty="0"/>
                  <a:t>30-year mean</a:t>
                </a:r>
              </a:p>
            </p:txBody>
          </p:sp>
          <p:sp>
            <p:nvSpPr>
              <p:cNvPr id="26" name="TextBox 25">
                <a:extLst>
                  <a:ext uri="{FF2B5EF4-FFF2-40B4-BE49-F238E27FC236}">
                    <a16:creationId xmlns:a16="http://schemas.microsoft.com/office/drawing/2014/main" id="{0E453B29-EB8E-B61D-393A-1174EF50C1AB}"/>
                  </a:ext>
                </a:extLst>
              </p:cNvPr>
              <p:cNvSpPr txBox="1"/>
              <p:nvPr/>
            </p:nvSpPr>
            <p:spPr>
              <a:xfrm>
                <a:off x="11232541" y="1586680"/>
                <a:ext cx="1770806" cy="276999"/>
              </a:xfrm>
              <a:prstGeom prst="rect">
                <a:avLst/>
              </a:prstGeom>
              <a:noFill/>
            </p:spPr>
            <p:txBody>
              <a:bodyPr wrap="none" rtlCol="0">
                <a:spAutoFit/>
              </a:bodyPr>
              <a:lstStyle/>
              <a:p>
                <a:r>
                  <a:rPr lang="en-US" sz="1200" dirty="0"/>
                  <a:t>Strong Cold Pool Years</a:t>
                </a:r>
              </a:p>
            </p:txBody>
          </p:sp>
        </p:grpSp>
        <p:cxnSp>
          <p:nvCxnSpPr>
            <p:cNvPr id="29" name="Straight Connector 28">
              <a:extLst>
                <a:ext uri="{FF2B5EF4-FFF2-40B4-BE49-F238E27FC236}">
                  <a16:creationId xmlns:a16="http://schemas.microsoft.com/office/drawing/2014/main" id="{D269A984-57BC-7DED-0513-38828B856573}"/>
                </a:ext>
              </a:extLst>
            </p:cNvPr>
            <p:cNvCxnSpPr/>
            <p:nvPr/>
          </p:nvCxnSpPr>
          <p:spPr>
            <a:xfrm>
              <a:off x="10908345" y="2251364"/>
              <a:ext cx="365760" cy="0"/>
            </a:xfrm>
            <a:prstGeom prst="line">
              <a:avLst/>
            </a:prstGeom>
            <a:ln w="28575">
              <a:solidFill>
                <a:srgbClr val="7C7C7C"/>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9C39D74-DAD3-47E0-AF4C-DA5D34336D35}"/>
                </a:ext>
              </a:extLst>
            </p:cNvPr>
            <p:cNvSpPr txBox="1"/>
            <p:nvPr/>
          </p:nvSpPr>
          <p:spPr>
            <a:xfrm>
              <a:off x="11285650" y="2107431"/>
              <a:ext cx="2409634" cy="276999"/>
            </a:xfrm>
            <a:prstGeom prst="rect">
              <a:avLst/>
            </a:prstGeom>
            <a:noFill/>
          </p:spPr>
          <p:txBody>
            <a:bodyPr wrap="none" rtlCol="0">
              <a:spAutoFit/>
            </a:bodyPr>
            <a:lstStyle/>
            <a:p>
              <a:r>
                <a:rPr lang="en-US" sz="1200" dirty="0"/>
                <a:t>2007 Cold Pool Analysis Cut Off </a:t>
              </a:r>
            </a:p>
          </p:txBody>
        </p:sp>
      </p:grpSp>
      <p:sp>
        <p:nvSpPr>
          <p:cNvPr id="9" name="Slide Number Placeholder 8">
            <a:extLst>
              <a:ext uri="{FF2B5EF4-FFF2-40B4-BE49-F238E27FC236}">
                <a16:creationId xmlns:a16="http://schemas.microsoft.com/office/drawing/2014/main" id="{B482645D-71B7-9877-6D23-84694E8BEE1F}"/>
              </a:ext>
            </a:extLst>
          </p:cNvPr>
          <p:cNvSpPr>
            <a:spLocks noGrp="1"/>
          </p:cNvSpPr>
          <p:nvPr>
            <p:ph type="sldNum" sz="quarter" idx="12"/>
          </p:nvPr>
        </p:nvSpPr>
        <p:spPr/>
        <p:txBody>
          <a:bodyPr/>
          <a:lstStyle/>
          <a:p>
            <a:fld id="{F25DB457-0AA1-B145-B44A-254B64C75BBE}" type="slidenum">
              <a:rPr lang="en-US" smtClean="0"/>
              <a:t>19</a:t>
            </a:fld>
            <a:endParaRPr lang="en-US"/>
          </a:p>
        </p:txBody>
      </p:sp>
    </p:spTree>
    <p:extLst>
      <p:ext uri="{BB962C8B-B14F-4D97-AF65-F5344CB8AC3E}">
        <p14:creationId xmlns:p14="http://schemas.microsoft.com/office/powerpoint/2010/main" val="440912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D53A1EB-1481-283E-434C-35ACD4758F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54E19C-698D-3204-25E7-5BE15A3B29E7}"/>
              </a:ext>
            </a:extLst>
          </p:cNvPr>
          <p:cNvSpPr txBox="1"/>
          <p:nvPr/>
        </p:nvSpPr>
        <p:spPr>
          <a:xfrm>
            <a:off x="508000" y="598180"/>
            <a:ext cx="88392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Certain Species Favoring a Stratified Water Column?</a:t>
            </a:r>
          </a:p>
        </p:txBody>
      </p:sp>
      <p:grpSp>
        <p:nvGrpSpPr>
          <p:cNvPr id="18" name="Group 17">
            <a:extLst>
              <a:ext uri="{FF2B5EF4-FFF2-40B4-BE49-F238E27FC236}">
                <a16:creationId xmlns:a16="http://schemas.microsoft.com/office/drawing/2014/main" id="{5DCFEAE3-A084-C7C6-7485-547FF3FAAF60}"/>
              </a:ext>
            </a:extLst>
          </p:cNvPr>
          <p:cNvGrpSpPr/>
          <p:nvPr/>
        </p:nvGrpSpPr>
        <p:grpSpPr>
          <a:xfrm>
            <a:off x="360275" y="5466769"/>
            <a:ext cx="4969049" cy="1030320"/>
            <a:chOff x="6343820" y="4709275"/>
            <a:chExt cx="5469221" cy="1098586"/>
          </a:xfrm>
        </p:grpSpPr>
        <p:pic>
          <p:nvPicPr>
            <p:cNvPr id="62" name="Picture 61" descr="A chart showing different seasons&#10;&#10;Description automatically generated">
              <a:extLst>
                <a:ext uri="{FF2B5EF4-FFF2-40B4-BE49-F238E27FC236}">
                  <a16:creationId xmlns:a16="http://schemas.microsoft.com/office/drawing/2014/main" id="{0A7B5683-4C44-3D16-394A-D8A66AD061BE}"/>
                </a:ext>
              </a:extLst>
            </p:cNvPr>
            <p:cNvPicPr>
              <a:picLocks noChangeAspect="1"/>
            </p:cNvPicPr>
            <p:nvPr/>
          </p:nvPicPr>
          <p:blipFill rotWithShape="1">
            <a:blip r:embed="rId3"/>
            <a:srcRect l="7387" t="62889" r="4537" b="22299"/>
            <a:stretch/>
          </p:blipFill>
          <p:spPr>
            <a:xfrm>
              <a:off x="6343820" y="4709275"/>
              <a:ext cx="5469221" cy="1098586"/>
            </a:xfrm>
            <a:prstGeom prst="rect">
              <a:avLst/>
            </a:prstGeom>
            <a:ln>
              <a:solidFill>
                <a:schemeClr val="tx1"/>
              </a:solidFill>
            </a:ln>
          </p:spPr>
        </p:pic>
        <p:sp>
          <p:nvSpPr>
            <p:cNvPr id="8" name="Up-Down Arrow 7">
              <a:extLst>
                <a:ext uri="{FF2B5EF4-FFF2-40B4-BE49-F238E27FC236}">
                  <a16:creationId xmlns:a16="http://schemas.microsoft.com/office/drawing/2014/main" id="{0A855602-15BD-7B38-586D-2CBEAF605C05}"/>
                </a:ext>
              </a:extLst>
            </p:cNvPr>
            <p:cNvSpPr/>
            <p:nvPr/>
          </p:nvSpPr>
          <p:spPr>
            <a:xfrm>
              <a:off x="10769600" y="4811109"/>
              <a:ext cx="295647" cy="682435"/>
            </a:xfrm>
            <a:prstGeom prst="upDownArrow">
              <a:avLst>
                <a:gd name="adj1" fmla="val 18278"/>
                <a:gd name="adj2" fmla="val 56609"/>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5698FF29-7914-3EB6-AC01-8E6A8D4227C6}"/>
              </a:ext>
            </a:extLst>
          </p:cNvPr>
          <p:cNvGrpSpPr/>
          <p:nvPr/>
        </p:nvGrpSpPr>
        <p:grpSpPr>
          <a:xfrm>
            <a:off x="0" y="0"/>
            <a:ext cx="12192000" cy="548640"/>
            <a:chOff x="0" y="0"/>
            <a:chExt cx="12192000" cy="548640"/>
          </a:xfrm>
        </p:grpSpPr>
        <p:sp>
          <p:nvSpPr>
            <p:cNvPr id="6" name="Rectangle 5">
              <a:extLst>
                <a:ext uri="{FF2B5EF4-FFF2-40B4-BE49-F238E27FC236}">
                  <a16:creationId xmlns:a16="http://schemas.microsoft.com/office/drawing/2014/main" id="{C5A0588D-A7A8-9DF0-18BF-BB4E49F6F0F7}"/>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56F53CB-AA08-2970-FE0A-43F2A3920DA8}"/>
                </a:ext>
              </a:extLst>
            </p:cNvPr>
            <p:cNvGrpSpPr/>
            <p:nvPr/>
          </p:nvGrpSpPr>
          <p:grpSpPr>
            <a:xfrm>
              <a:off x="508000" y="6743"/>
              <a:ext cx="11176000" cy="477279"/>
              <a:chOff x="508000" y="6743"/>
              <a:chExt cx="11176000" cy="477279"/>
            </a:xfrm>
          </p:grpSpPr>
          <p:grpSp>
            <p:nvGrpSpPr>
              <p:cNvPr id="9" name="Group 8">
                <a:extLst>
                  <a:ext uri="{FF2B5EF4-FFF2-40B4-BE49-F238E27FC236}">
                    <a16:creationId xmlns:a16="http://schemas.microsoft.com/office/drawing/2014/main" id="{1594EA2A-DAF7-15ED-0FA8-B37D9BA0DF82}"/>
                  </a:ext>
                </a:extLst>
              </p:cNvPr>
              <p:cNvGrpSpPr/>
              <p:nvPr/>
            </p:nvGrpSpPr>
            <p:grpSpPr>
              <a:xfrm>
                <a:off x="508000" y="6743"/>
                <a:ext cx="1828800" cy="477279"/>
                <a:chOff x="508000" y="6743"/>
                <a:chExt cx="1828800" cy="477279"/>
              </a:xfrm>
            </p:grpSpPr>
            <p:sp>
              <p:nvSpPr>
                <p:cNvPr id="43" name="TextBox 42">
                  <a:extLst>
                    <a:ext uri="{FF2B5EF4-FFF2-40B4-BE49-F238E27FC236}">
                      <a16:creationId xmlns:a16="http://schemas.microsoft.com/office/drawing/2014/main" id="{52F89558-87D6-6522-3DB1-747DAAA31F2A}"/>
                    </a:ext>
                  </a:extLst>
                </p:cNvPr>
                <p:cNvSpPr txBox="1"/>
                <p:nvPr/>
              </p:nvSpPr>
              <p:spPr>
                <a:xfrm>
                  <a:off x="5080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CA3137BA-29A9-1ABF-38C9-D21443C60118}"/>
                    </a:ext>
                  </a:extLst>
                </p:cNvPr>
                <p:cNvSpPr txBox="1"/>
                <p:nvPr/>
              </p:nvSpPr>
              <p:spPr>
                <a:xfrm>
                  <a:off x="727338" y="674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10" name="Group 9">
                <a:extLst>
                  <a:ext uri="{FF2B5EF4-FFF2-40B4-BE49-F238E27FC236}">
                    <a16:creationId xmlns:a16="http://schemas.microsoft.com/office/drawing/2014/main" id="{02065121-BD75-4248-1167-C64FAB95AD9C}"/>
                  </a:ext>
                </a:extLst>
              </p:cNvPr>
              <p:cNvGrpSpPr/>
              <p:nvPr/>
            </p:nvGrpSpPr>
            <p:grpSpPr>
              <a:xfrm>
                <a:off x="2743543" y="6743"/>
                <a:ext cx="2031325" cy="477279"/>
                <a:chOff x="2743543" y="6743"/>
                <a:chExt cx="2031325" cy="477279"/>
              </a:xfrm>
            </p:grpSpPr>
            <p:sp>
              <p:nvSpPr>
                <p:cNvPr id="36" name="TextBox 35">
                  <a:extLst>
                    <a:ext uri="{FF2B5EF4-FFF2-40B4-BE49-F238E27FC236}">
                      <a16:creationId xmlns:a16="http://schemas.microsoft.com/office/drawing/2014/main" id="{DEE34061-D1F5-5E09-1399-A7D079B62250}"/>
                    </a:ext>
                  </a:extLst>
                </p:cNvPr>
                <p:cNvSpPr txBox="1"/>
                <p:nvPr/>
              </p:nvSpPr>
              <p:spPr>
                <a:xfrm>
                  <a:off x="28448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2E909169-116B-80E9-80B7-C40713FD14ED}"/>
                    </a:ext>
                  </a:extLst>
                </p:cNvPr>
                <p:cNvSpPr txBox="1"/>
                <p:nvPr/>
              </p:nvSpPr>
              <p:spPr>
                <a:xfrm>
                  <a:off x="2743543" y="6743"/>
                  <a:ext cx="203132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Species Overview</a:t>
                  </a:r>
                </a:p>
              </p:txBody>
            </p:sp>
          </p:grpSp>
          <p:grpSp>
            <p:nvGrpSpPr>
              <p:cNvPr id="11" name="Group 10">
                <a:extLst>
                  <a:ext uri="{FF2B5EF4-FFF2-40B4-BE49-F238E27FC236}">
                    <a16:creationId xmlns:a16="http://schemas.microsoft.com/office/drawing/2014/main" id="{B9806369-C901-6134-E7FE-CFEBA593F52C}"/>
                  </a:ext>
                </a:extLst>
              </p:cNvPr>
              <p:cNvGrpSpPr/>
              <p:nvPr/>
            </p:nvGrpSpPr>
            <p:grpSpPr>
              <a:xfrm>
                <a:off x="5181600" y="6743"/>
                <a:ext cx="1828800" cy="477279"/>
                <a:chOff x="5181600" y="6743"/>
                <a:chExt cx="1828800" cy="477279"/>
              </a:xfrm>
            </p:grpSpPr>
            <p:sp>
              <p:nvSpPr>
                <p:cNvPr id="34" name="TextBox 33">
                  <a:extLst>
                    <a:ext uri="{FF2B5EF4-FFF2-40B4-BE49-F238E27FC236}">
                      <a16:creationId xmlns:a16="http://schemas.microsoft.com/office/drawing/2014/main" id="{708DE758-42C0-4B25-2567-442ADD1F03BF}"/>
                    </a:ext>
                  </a:extLst>
                </p:cNvPr>
                <p:cNvSpPr txBox="1"/>
                <p:nvPr/>
              </p:nvSpPr>
              <p:spPr>
                <a:xfrm>
                  <a:off x="51816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2AEB53C-5942-4D96-68F1-B8E41C0B9998}"/>
                    </a:ext>
                  </a:extLst>
                </p:cNvPr>
                <p:cNvSpPr txBox="1"/>
                <p:nvPr/>
              </p:nvSpPr>
              <p:spPr>
                <a:xfrm>
                  <a:off x="5304762" y="6743"/>
                  <a:ext cx="158248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SOMETHING</a:t>
                  </a:r>
                </a:p>
              </p:txBody>
            </p:sp>
          </p:grpSp>
          <p:grpSp>
            <p:nvGrpSpPr>
              <p:cNvPr id="12" name="Group 11">
                <a:extLst>
                  <a:ext uri="{FF2B5EF4-FFF2-40B4-BE49-F238E27FC236}">
                    <a16:creationId xmlns:a16="http://schemas.microsoft.com/office/drawing/2014/main" id="{917FA080-EBDE-C9F7-3036-E7B6D8B1B81E}"/>
                  </a:ext>
                </a:extLst>
              </p:cNvPr>
              <p:cNvGrpSpPr/>
              <p:nvPr/>
            </p:nvGrpSpPr>
            <p:grpSpPr>
              <a:xfrm>
                <a:off x="7518400" y="6743"/>
                <a:ext cx="1828800" cy="477279"/>
                <a:chOff x="7518400" y="6743"/>
                <a:chExt cx="1828800" cy="477279"/>
              </a:xfrm>
            </p:grpSpPr>
            <p:sp>
              <p:nvSpPr>
                <p:cNvPr id="32" name="TextBox 31">
                  <a:extLst>
                    <a:ext uri="{FF2B5EF4-FFF2-40B4-BE49-F238E27FC236}">
                      <a16:creationId xmlns:a16="http://schemas.microsoft.com/office/drawing/2014/main" id="{9E7F0D4A-42DC-25F0-1603-A0AD206AE5A8}"/>
                    </a:ext>
                  </a:extLst>
                </p:cNvPr>
                <p:cNvSpPr txBox="1"/>
                <p:nvPr/>
              </p:nvSpPr>
              <p:spPr>
                <a:xfrm>
                  <a:off x="75184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5EF76A37-EFC6-3EDD-1DEB-07598C4BEB12}"/>
                    </a:ext>
                  </a:extLst>
                </p:cNvPr>
                <p:cNvSpPr txBox="1"/>
                <p:nvPr/>
              </p:nvSpPr>
              <p:spPr>
                <a:xfrm>
                  <a:off x="7641562" y="6743"/>
                  <a:ext cx="158248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SOMETHING</a:t>
                  </a:r>
                </a:p>
              </p:txBody>
            </p:sp>
          </p:grpSp>
          <p:grpSp>
            <p:nvGrpSpPr>
              <p:cNvPr id="15" name="Group 14">
                <a:extLst>
                  <a:ext uri="{FF2B5EF4-FFF2-40B4-BE49-F238E27FC236}">
                    <a16:creationId xmlns:a16="http://schemas.microsoft.com/office/drawing/2014/main" id="{CDC65C44-A568-A630-76C9-E68CAFCE8E20}"/>
                  </a:ext>
                </a:extLst>
              </p:cNvPr>
              <p:cNvGrpSpPr/>
              <p:nvPr/>
            </p:nvGrpSpPr>
            <p:grpSpPr>
              <a:xfrm>
                <a:off x="9855200" y="6743"/>
                <a:ext cx="1828800" cy="477279"/>
                <a:chOff x="9855200" y="6743"/>
                <a:chExt cx="1828800" cy="477279"/>
              </a:xfrm>
            </p:grpSpPr>
            <p:sp>
              <p:nvSpPr>
                <p:cNvPr id="16" name="TextBox 15">
                  <a:extLst>
                    <a:ext uri="{FF2B5EF4-FFF2-40B4-BE49-F238E27FC236}">
                      <a16:creationId xmlns:a16="http://schemas.microsoft.com/office/drawing/2014/main" id="{544F47FB-037D-EAA2-DBEC-33F903DCAF71}"/>
                    </a:ext>
                  </a:extLst>
                </p:cNvPr>
                <p:cNvSpPr txBox="1"/>
                <p:nvPr/>
              </p:nvSpPr>
              <p:spPr>
                <a:xfrm>
                  <a:off x="98552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8FAC5392-4C89-AB14-6E52-BF6269B4F4F2}"/>
                    </a:ext>
                  </a:extLst>
                </p:cNvPr>
                <p:cNvSpPr txBox="1"/>
                <p:nvPr/>
              </p:nvSpPr>
              <p:spPr>
                <a:xfrm>
                  <a:off x="10181939" y="674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pic>
        <p:nvPicPr>
          <p:cNvPr id="38" name="Picture 3" descr="Purchase Supplements - Renew Total Body Wellness">
            <a:extLst>
              <a:ext uri="{FF2B5EF4-FFF2-40B4-BE49-F238E27FC236}">
                <a16:creationId xmlns:a16="http://schemas.microsoft.com/office/drawing/2014/main" id="{9B604E6D-0C1C-9D72-8BC1-6AE27828A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212500" y="7466538"/>
            <a:ext cx="471500" cy="5605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graph of a tall tower&#10;&#10;Description automatically generated with medium confidence">
            <a:extLst>
              <a:ext uri="{FF2B5EF4-FFF2-40B4-BE49-F238E27FC236}">
                <a16:creationId xmlns:a16="http://schemas.microsoft.com/office/drawing/2014/main" id="{82B318D6-B9AF-3DB8-67CC-10C0586FA9B0}"/>
              </a:ext>
            </a:extLst>
          </p:cNvPr>
          <p:cNvPicPr>
            <a:picLocks noChangeAspect="1"/>
          </p:cNvPicPr>
          <p:nvPr/>
        </p:nvPicPr>
        <p:blipFill>
          <a:blip r:embed="rId5"/>
          <a:stretch>
            <a:fillRect/>
          </a:stretch>
        </p:blipFill>
        <p:spPr>
          <a:xfrm>
            <a:off x="0" y="1216906"/>
            <a:ext cx="12192000" cy="3307142"/>
          </a:xfrm>
          <a:prstGeom prst="rect">
            <a:avLst/>
          </a:prstGeom>
        </p:spPr>
      </p:pic>
      <p:pic>
        <p:nvPicPr>
          <p:cNvPr id="59" name="Picture 58" descr="Side-profile illustration of a gray spiny dogfish shark wtih white spots and white underside. Credit: NOAA Fisheries/Jack Hornady">
            <a:extLst>
              <a:ext uri="{FF2B5EF4-FFF2-40B4-BE49-F238E27FC236}">
                <a16:creationId xmlns:a16="http://schemas.microsoft.com/office/drawing/2014/main" id="{2AB2F85E-3A9B-9AA8-C122-576CA76968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551" b="27816"/>
          <a:stretch/>
        </p:blipFill>
        <p:spPr bwMode="auto">
          <a:xfrm>
            <a:off x="10692081" y="1204812"/>
            <a:ext cx="1528378" cy="47973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Left-eyed summer flounder flatfish illustration with dark brown body, dark spots, and lighter, tan-colored fins. Credit: NOAA Fisheries/Jack Hornady">
            <a:extLst>
              <a:ext uri="{FF2B5EF4-FFF2-40B4-BE49-F238E27FC236}">
                <a16:creationId xmlns:a16="http://schemas.microsoft.com/office/drawing/2014/main" id="{C6A8A121-680C-46A2-4A01-0C10EE9105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393" y="1194310"/>
            <a:ext cx="995715" cy="59607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Side-profile illustration of a shiny striped bass fish with black stripes running along its body. Credit: NOAA Fisheries/Jack Hornady">
            <a:extLst>
              <a:ext uri="{FF2B5EF4-FFF2-40B4-BE49-F238E27FC236}">
                <a16:creationId xmlns:a16="http://schemas.microsoft.com/office/drawing/2014/main" id="{9457D0D4-F9EF-9D4C-5006-6EE0E3ACFB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6522" y="1105433"/>
            <a:ext cx="1071065" cy="682750"/>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a:extLst>
              <a:ext uri="{FF2B5EF4-FFF2-40B4-BE49-F238E27FC236}">
                <a16:creationId xmlns:a16="http://schemas.microsoft.com/office/drawing/2014/main" id="{62BA6CBF-16F4-D067-A666-B60047DE5D28}"/>
              </a:ext>
            </a:extLst>
          </p:cNvPr>
          <p:cNvGrpSpPr/>
          <p:nvPr/>
        </p:nvGrpSpPr>
        <p:grpSpPr>
          <a:xfrm>
            <a:off x="8445989" y="4413055"/>
            <a:ext cx="3724045" cy="558021"/>
            <a:chOff x="360275" y="4454355"/>
            <a:chExt cx="3724045" cy="558021"/>
          </a:xfrm>
        </p:grpSpPr>
        <p:grpSp>
          <p:nvGrpSpPr>
            <p:cNvPr id="64" name="Group 63">
              <a:extLst>
                <a:ext uri="{FF2B5EF4-FFF2-40B4-BE49-F238E27FC236}">
                  <a16:creationId xmlns:a16="http://schemas.microsoft.com/office/drawing/2014/main" id="{22C0ED16-5769-16C3-06D6-2F2B56F2F7BB}"/>
                </a:ext>
              </a:extLst>
            </p:cNvPr>
            <p:cNvGrpSpPr/>
            <p:nvPr/>
          </p:nvGrpSpPr>
          <p:grpSpPr>
            <a:xfrm>
              <a:off x="360275" y="4454355"/>
              <a:ext cx="3724045" cy="558021"/>
              <a:chOff x="360275" y="4454355"/>
              <a:chExt cx="3724045" cy="558021"/>
            </a:xfrm>
          </p:grpSpPr>
          <p:sp>
            <p:nvSpPr>
              <p:cNvPr id="66" name="Left-Right Arrow 65">
                <a:extLst>
                  <a:ext uri="{FF2B5EF4-FFF2-40B4-BE49-F238E27FC236}">
                    <a16:creationId xmlns:a16="http://schemas.microsoft.com/office/drawing/2014/main" id="{64C660B4-E153-0D90-D2FB-2D4F06AAA783}"/>
                  </a:ext>
                </a:extLst>
              </p:cNvPr>
              <p:cNvSpPr/>
              <p:nvPr/>
            </p:nvSpPr>
            <p:spPr>
              <a:xfrm>
                <a:off x="360275" y="4454355"/>
                <a:ext cx="3724045" cy="330398"/>
              </a:xfrm>
              <a:prstGeom prst="leftRightArrow">
                <a:avLst/>
              </a:prstGeom>
              <a:gradFill flip="none" rotWithShape="1">
                <a:gsLst>
                  <a:gs pos="0">
                    <a:srgbClr val="FF0000"/>
                  </a:gs>
                  <a:gs pos="52000">
                    <a:schemeClr val="bg1"/>
                  </a:gs>
                  <a:gs pos="100000">
                    <a:srgbClr val="0070C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B351821A-37BB-C01D-4393-77DA0BD188FA}"/>
                  </a:ext>
                </a:extLst>
              </p:cNvPr>
              <p:cNvSpPr txBox="1"/>
              <p:nvPr/>
            </p:nvSpPr>
            <p:spPr>
              <a:xfrm>
                <a:off x="469611" y="4643044"/>
                <a:ext cx="1538109" cy="369332"/>
              </a:xfrm>
              <a:prstGeom prst="rect">
                <a:avLst/>
              </a:prstGeom>
              <a:noFill/>
            </p:spPr>
            <p:txBody>
              <a:bodyPr wrap="square" rtlCol="0">
                <a:spAutoFit/>
              </a:bodyPr>
              <a:lstStyle/>
              <a:p>
                <a:pPr algn="ctr"/>
                <a:r>
                  <a:rPr lang="en-US" dirty="0"/>
                  <a:t>No Cold Pool </a:t>
                </a:r>
              </a:p>
            </p:txBody>
          </p:sp>
        </p:grpSp>
        <p:sp>
          <p:nvSpPr>
            <p:cNvPr id="65" name="TextBox 64">
              <a:extLst>
                <a:ext uri="{FF2B5EF4-FFF2-40B4-BE49-F238E27FC236}">
                  <a16:creationId xmlns:a16="http://schemas.microsoft.com/office/drawing/2014/main" id="{A2A0F1D6-D6B8-9BCC-2853-36BE467C1F4B}"/>
                </a:ext>
              </a:extLst>
            </p:cNvPr>
            <p:cNvSpPr txBox="1"/>
            <p:nvPr/>
          </p:nvSpPr>
          <p:spPr>
            <a:xfrm>
              <a:off x="2782943" y="4643044"/>
              <a:ext cx="1181740" cy="369332"/>
            </a:xfrm>
            <a:prstGeom prst="rect">
              <a:avLst/>
            </a:prstGeom>
            <a:noFill/>
          </p:spPr>
          <p:txBody>
            <a:bodyPr wrap="square" rtlCol="0">
              <a:spAutoFit/>
            </a:bodyPr>
            <a:lstStyle/>
            <a:p>
              <a:pPr algn="ctr"/>
              <a:r>
                <a:rPr lang="en-US" dirty="0"/>
                <a:t>Cold Pool </a:t>
              </a:r>
            </a:p>
          </p:txBody>
        </p:sp>
      </p:grpSp>
      <p:grpSp>
        <p:nvGrpSpPr>
          <p:cNvPr id="68" name="Group 67">
            <a:extLst>
              <a:ext uri="{FF2B5EF4-FFF2-40B4-BE49-F238E27FC236}">
                <a16:creationId xmlns:a16="http://schemas.microsoft.com/office/drawing/2014/main" id="{2FE25CC7-0341-530A-4FD7-AF8911719693}"/>
              </a:ext>
            </a:extLst>
          </p:cNvPr>
          <p:cNvGrpSpPr/>
          <p:nvPr/>
        </p:nvGrpSpPr>
        <p:grpSpPr>
          <a:xfrm>
            <a:off x="4343542" y="4464442"/>
            <a:ext cx="3724045" cy="558021"/>
            <a:chOff x="360275" y="4454355"/>
            <a:chExt cx="3724045" cy="558021"/>
          </a:xfrm>
        </p:grpSpPr>
        <p:grpSp>
          <p:nvGrpSpPr>
            <p:cNvPr id="69" name="Group 68">
              <a:extLst>
                <a:ext uri="{FF2B5EF4-FFF2-40B4-BE49-F238E27FC236}">
                  <a16:creationId xmlns:a16="http://schemas.microsoft.com/office/drawing/2014/main" id="{1370FB22-648C-AAEE-5D01-73569E43D508}"/>
                </a:ext>
              </a:extLst>
            </p:cNvPr>
            <p:cNvGrpSpPr/>
            <p:nvPr/>
          </p:nvGrpSpPr>
          <p:grpSpPr>
            <a:xfrm>
              <a:off x="360275" y="4454355"/>
              <a:ext cx="3724045" cy="558021"/>
              <a:chOff x="360275" y="4454355"/>
              <a:chExt cx="3724045" cy="558021"/>
            </a:xfrm>
          </p:grpSpPr>
          <p:sp>
            <p:nvSpPr>
              <p:cNvPr id="71" name="Left-Right Arrow 70">
                <a:extLst>
                  <a:ext uri="{FF2B5EF4-FFF2-40B4-BE49-F238E27FC236}">
                    <a16:creationId xmlns:a16="http://schemas.microsoft.com/office/drawing/2014/main" id="{8BDE4E92-50C7-CBE6-C8B0-D0168BB2EE95}"/>
                  </a:ext>
                </a:extLst>
              </p:cNvPr>
              <p:cNvSpPr/>
              <p:nvPr/>
            </p:nvSpPr>
            <p:spPr>
              <a:xfrm>
                <a:off x="360275" y="4454355"/>
                <a:ext cx="3724045" cy="330398"/>
              </a:xfrm>
              <a:prstGeom prst="leftRightArrow">
                <a:avLst/>
              </a:prstGeom>
              <a:gradFill flip="none" rotWithShape="1">
                <a:gsLst>
                  <a:gs pos="0">
                    <a:srgbClr val="FF0000"/>
                  </a:gs>
                  <a:gs pos="52000">
                    <a:schemeClr val="bg1"/>
                  </a:gs>
                  <a:gs pos="100000">
                    <a:srgbClr val="0070C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02A78BC3-467A-A496-C48A-A79AEB505E39}"/>
                  </a:ext>
                </a:extLst>
              </p:cNvPr>
              <p:cNvSpPr txBox="1"/>
              <p:nvPr/>
            </p:nvSpPr>
            <p:spPr>
              <a:xfrm>
                <a:off x="469611" y="4643044"/>
                <a:ext cx="1538109" cy="369332"/>
              </a:xfrm>
              <a:prstGeom prst="rect">
                <a:avLst/>
              </a:prstGeom>
              <a:noFill/>
            </p:spPr>
            <p:txBody>
              <a:bodyPr wrap="square" rtlCol="0">
                <a:spAutoFit/>
              </a:bodyPr>
              <a:lstStyle/>
              <a:p>
                <a:pPr algn="ctr"/>
                <a:r>
                  <a:rPr lang="en-US" dirty="0"/>
                  <a:t>No Cold Pool </a:t>
                </a:r>
              </a:p>
            </p:txBody>
          </p:sp>
        </p:grpSp>
        <p:sp>
          <p:nvSpPr>
            <p:cNvPr id="70" name="TextBox 69">
              <a:extLst>
                <a:ext uri="{FF2B5EF4-FFF2-40B4-BE49-F238E27FC236}">
                  <a16:creationId xmlns:a16="http://schemas.microsoft.com/office/drawing/2014/main" id="{589BCBD4-E307-196E-F7E8-E5CA48F814C0}"/>
                </a:ext>
              </a:extLst>
            </p:cNvPr>
            <p:cNvSpPr txBox="1"/>
            <p:nvPr/>
          </p:nvSpPr>
          <p:spPr>
            <a:xfrm>
              <a:off x="2782943" y="4643044"/>
              <a:ext cx="1181740" cy="369332"/>
            </a:xfrm>
            <a:prstGeom prst="rect">
              <a:avLst/>
            </a:prstGeom>
            <a:noFill/>
          </p:spPr>
          <p:txBody>
            <a:bodyPr wrap="square" rtlCol="0">
              <a:spAutoFit/>
            </a:bodyPr>
            <a:lstStyle/>
            <a:p>
              <a:pPr algn="ctr"/>
              <a:r>
                <a:rPr lang="en-US" dirty="0"/>
                <a:t>Cold Pool </a:t>
              </a:r>
            </a:p>
          </p:txBody>
        </p:sp>
      </p:grpSp>
      <p:grpSp>
        <p:nvGrpSpPr>
          <p:cNvPr id="73" name="Group 72">
            <a:extLst>
              <a:ext uri="{FF2B5EF4-FFF2-40B4-BE49-F238E27FC236}">
                <a16:creationId xmlns:a16="http://schemas.microsoft.com/office/drawing/2014/main" id="{4D05F4DB-C8CF-CB18-608C-DC004098366C}"/>
              </a:ext>
            </a:extLst>
          </p:cNvPr>
          <p:cNvGrpSpPr/>
          <p:nvPr/>
        </p:nvGrpSpPr>
        <p:grpSpPr>
          <a:xfrm>
            <a:off x="309749" y="4464442"/>
            <a:ext cx="3724045" cy="558021"/>
            <a:chOff x="360275" y="4454355"/>
            <a:chExt cx="3724045" cy="558021"/>
          </a:xfrm>
        </p:grpSpPr>
        <p:grpSp>
          <p:nvGrpSpPr>
            <p:cNvPr id="74" name="Group 73">
              <a:extLst>
                <a:ext uri="{FF2B5EF4-FFF2-40B4-BE49-F238E27FC236}">
                  <a16:creationId xmlns:a16="http://schemas.microsoft.com/office/drawing/2014/main" id="{0DB55E34-E9E7-43E3-D7F6-8C6CAA60FF3E}"/>
                </a:ext>
              </a:extLst>
            </p:cNvPr>
            <p:cNvGrpSpPr/>
            <p:nvPr/>
          </p:nvGrpSpPr>
          <p:grpSpPr>
            <a:xfrm>
              <a:off x="360275" y="4454355"/>
              <a:ext cx="3724045" cy="558021"/>
              <a:chOff x="360275" y="4454355"/>
              <a:chExt cx="3724045" cy="558021"/>
            </a:xfrm>
          </p:grpSpPr>
          <p:sp>
            <p:nvSpPr>
              <p:cNvPr id="76" name="Left-Right Arrow 75">
                <a:extLst>
                  <a:ext uri="{FF2B5EF4-FFF2-40B4-BE49-F238E27FC236}">
                    <a16:creationId xmlns:a16="http://schemas.microsoft.com/office/drawing/2014/main" id="{57A46737-9E52-2518-36C9-FFE10E677319}"/>
                  </a:ext>
                </a:extLst>
              </p:cNvPr>
              <p:cNvSpPr/>
              <p:nvPr/>
            </p:nvSpPr>
            <p:spPr>
              <a:xfrm>
                <a:off x="360275" y="4454355"/>
                <a:ext cx="3724045" cy="330398"/>
              </a:xfrm>
              <a:prstGeom prst="leftRightArrow">
                <a:avLst/>
              </a:prstGeom>
              <a:gradFill flip="none" rotWithShape="1">
                <a:gsLst>
                  <a:gs pos="0">
                    <a:srgbClr val="FF0000"/>
                  </a:gs>
                  <a:gs pos="51000">
                    <a:schemeClr val="bg1"/>
                  </a:gs>
                  <a:gs pos="100000">
                    <a:srgbClr val="0070C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E8FE6A9A-D091-6C8C-7A73-7B9F873F584F}"/>
                  </a:ext>
                </a:extLst>
              </p:cNvPr>
              <p:cNvSpPr txBox="1"/>
              <p:nvPr/>
            </p:nvSpPr>
            <p:spPr>
              <a:xfrm>
                <a:off x="469611" y="4643044"/>
                <a:ext cx="1538109" cy="369332"/>
              </a:xfrm>
              <a:prstGeom prst="rect">
                <a:avLst/>
              </a:prstGeom>
              <a:noFill/>
            </p:spPr>
            <p:txBody>
              <a:bodyPr wrap="square" rtlCol="0">
                <a:spAutoFit/>
              </a:bodyPr>
              <a:lstStyle/>
              <a:p>
                <a:pPr algn="ctr"/>
                <a:r>
                  <a:rPr lang="en-US" dirty="0"/>
                  <a:t>No Cold Pool </a:t>
                </a:r>
              </a:p>
            </p:txBody>
          </p:sp>
        </p:grpSp>
        <p:sp>
          <p:nvSpPr>
            <p:cNvPr id="75" name="TextBox 74">
              <a:extLst>
                <a:ext uri="{FF2B5EF4-FFF2-40B4-BE49-F238E27FC236}">
                  <a16:creationId xmlns:a16="http://schemas.microsoft.com/office/drawing/2014/main" id="{64CCAA50-320C-E583-59D4-E7D278B6F5D0}"/>
                </a:ext>
              </a:extLst>
            </p:cNvPr>
            <p:cNvSpPr txBox="1"/>
            <p:nvPr/>
          </p:nvSpPr>
          <p:spPr>
            <a:xfrm>
              <a:off x="2782943" y="4643044"/>
              <a:ext cx="1181740" cy="369332"/>
            </a:xfrm>
            <a:prstGeom prst="rect">
              <a:avLst/>
            </a:prstGeom>
            <a:noFill/>
          </p:spPr>
          <p:txBody>
            <a:bodyPr wrap="square" rtlCol="0">
              <a:spAutoFit/>
            </a:bodyPr>
            <a:lstStyle/>
            <a:p>
              <a:pPr algn="ctr"/>
              <a:r>
                <a:rPr lang="en-US" dirty="0"/>
                <a:t>Cold Pool </a:t>
              </a:r>
            </a:p>
          </p:txBody>
        </p:sp>
      </p:grpSp>
      <p:sp>
        <p:nvSpPr>
          <p:cNvPr id="2" name="Slide Number Placeholder 1">
            <a:extLst>
              <a:ext uri="{FF2B5EF4-FFF2-40B4-BE49-F238E27FC236}">
                <a16:creationId xmlns:a16="http://schemas.microsoft.com/office/drawing/2014/main" id="{3E9EA07D-323F-2E9B-536E-3D7A883BAA5C}"/>
              </a:ext>
            </a:extLst>
          </p:cNvPr>
          <p:cNvSpPr>
            <a:spLocks noGrp="1"/>
          </p:cNvSpPr>
          <p:nvPr>
            <p:ph type="sldNum" sz="quarter" idx="12"/>
          </p:nvPr>
        </p:nvSpPr>
        <p:spPr/>
        <p:txBody>
          <a:bodyPr/>
          <a:lstStyle/>
          <a:p>
            <a:fld id="{F25DB457-0AA1-B145-B44A-254B64C75BBE}" type="slidenum">
              <a:rPr lang="en-US" smtClean="0"/>
              <a:t>20</a:t>
            </a:fld>
            <a:endParaRPr lang="en-US"/>
          </a:p>
        </p:txBody>
      </p:sp>
    </p:spTree>
    <p:extLst>
      <p:ext uri="{BB962C8B-B14F-4D97-AF65-F5344CB8AC3E}">
        <p14:creationId xmlns:p14="http://schemas.microsoft.com/office/powerpoint/2010/main" val="346327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562C588-BCDA-3678-FF44-75F72FB11052}"/>
            </a:ext>
          </a:extLst>
        </p:cNvPr>
        <p:cNvGrpSpPr/>
        <p:nvPr/>
      </p:nvGrpSpPr>
      <p:grpSpPr>
        <a:xfrm>
          <a:off x="0" y="0"/>
          <a:ext cx="0" cy="0"/>
          <a:chOff x="0" y="0"/>
          <a:chExt cx="0" cy="0"/>
        </a:xfrm>
      </p:grpSpPr>
      <p:pic>
        <p:nvPicPr>
          <p:cNvPr id="5" name="Picture 4" descr="A comparison of numbers and a number of numbers&#10;&#10;Description automatically generated with medium confidence">
            <a:extLst>
              <a:ext uri="{FF2B5EF4-FFF2-40B4-BE49-F238E27FC236}">
                <a16:creationId xmlns:a16="http://schemas.microsoft.com/office/drawing/2014/main" id="{69DAE286-D08B-F243-2399-D1A20856CEC7}"/>
              </a:ext>
            </a:extLst>
          </p:cNvPr>
          <p:cNvPicPr>
            <a:picLocks noChangeAspect="1"/>
          </p:cNvPicPr>
          <p:nvPr/>
        </p:nvPicPr>
        <p:blipFill>
          <a:blip r:embed="rId3"/>
          <a:stretch>
            <a:fillRect/>
          </a:stretch>
        </p:blipFill>
        <p:spPr>
          <a:xfrm>
            <a:off x="106739" y="990031"/>
            <a:ext cx="8705088" cy="4338379"/>
          </a:xfrm>
          <a:prstGeom prst="rect">
            <a:avLst/>
          </a:prstGeom>
        </p:spPr>
      </p:pic>
      <p:sp>
        <p:nvSpPr>
          <p:cNvPr id="3" name="TextBox 2">
            <a:extLst>
              <a:ext uri="{FF2B5EF4-FFF2-40B4-BE49-F238E27FC236}">
                <a16:creationId xmlns:a16="http://schemas.microsoft.com/office/drawing/2014/main" id="{DFA2608A-8E96-1182-6440-E171090C3252}"/>
              </a:ext>
            </a:extLst>
          </p:cNvPr>
          <p:cNvSpPr txBox="1"/>
          <p:nvPr/>
        </p:nvSpPr>
        <p:spPr>
          <a:xfrm>
            <a:off x="1676400" y="401968"/>
            <a:ext cx="88392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Early Cold Pool Development (June) </a:t>
            </a:r>
          </a:p>
        </p:txBody>
      </p:sp>
      <p:grpSp>
        <p:nvGrpSpPr>
          <p:cNvPr id="23" name="Group 22">
            <a:extLst>
              <a:ext uri="{FF2B5EF4-FFF2-40B4-BE49-F238E27FC236}">
                <a16:creationId xmlns:a16="http://schemas.microsoft.com/office/drawing/2014/main" id="{836EE176-31E6-717E-4A35-8156C0215551}"/>
              </a:ext>
            </a:extLst>
          </p:cNvPr>
          <p:cNvGrpSpPr/>
          <p:nvPr/>
        </p:nvGrpSpPr>
        <p:grpSpPr>
          <a:xfrm>
            <a:off x="526626" y="5218329"/>
            <a:ext cx="3800719" cy="584383"/>
            <a:chOff x="360275" y="4454355"/>
            <a:chExt cx="3724045" cy="584383"/>
          </a:xfrm>
        </p:grpSpPr>
        <p:grpSp>
          <p:nvGrpSpPr>
            <p:cNvPr id="24" name="Group 23">
              <a:extLst>
                <a:ext uri="{FF2B5EF4-FFF2-40B4-BE49-F238E27FC236}">
                  <a16:creationId xmlns:a16="http://schemas.microsoft.com/office/drawing/2014/main" id="{EDB2F1A8-2F35-A3D9-FD9D-505DD04BD985}"/>
                </a:ext>
              </a:extLst>
            </p:cNvPr>
            <p:cNvGrpSpPr/>
            <p:nvPr/>
          </p:nvGrpSpPr>
          <p:grpSpPr>
            <a:xfrm>
              <a:off x="360275" y="4454355"/>
              <a:ext cx="3724045" cy="584383"/>
              <a:chOff x="360275" y="4454355"/>
              <a:chExt cx="3724045" cy="584383"/>
            </a:xfrm>
          </p:grpSpPr>
          <p:sp>
            <p:nvSpPr>
              <p:cNvPr id="26" name="Left-Right Arrow 25">
                <a:extLst>
                  <a:ext uri="{FF2B5EF4-FFF2-40B4-BE49-F238E27FC236}">
                    <a16:creationId xmlns:a16="http://schemas.microsoft.com/office/drawing/2014/main" id="{318F8689-707D-1927-F989-B3717A3B819C}"/>
                  </a:ext>
                </a:extLst>
              </p:cNvPr>
              <p:cNvSpPr/>
              <p:nvPr/>
            </p:nvSpPr>
            <p:spPr>
              <a:xfrm>
                <a:off x="360275" y="4454355"/>
                <a:ext cx="3724045" cy="330398"/>
              </a:xfrm>
              <a:prstGeom prst="leftRightArrow">
                <a:avLst/>
              </a:prstGeom>
              <a:gradFill flip="none" rotWithShape="1">
                <a:gsLst>
                  <a:gs pos="0">
                    <a:srgbClr val="FF0000"/>
                  </a:gs>
                  <a:gs pos="57000">
                    <a:schemeClr val="bg1"/>
                  </a:gs>
                  <a:gs pos="100000">
                    <a:srgbClr val="0070C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23F9B151-A757-8911-F49F-9C5788400243}"/>
                  </a:ext>
                </a:extLst>
              </p:cNvPr>
              <p:cNvSpPr txBox="1"/>
              <p:nvPr/>
            </p:nvSpPr>
            <p:spPr>
              <a:xfrm>
                <a:off x="474203" y="4669406"/>
                <a:ext cx="1538109" cy="369332"/>
              </a:xfrm>
              <a:prstGeom prst="rect">
                <a:avLst/>
              </a:prstGeom>
              <a:noFill/>
            </p:spPr>
            <p:txBody>
              <a:bodyPr wrap="square" rtlCol="0">
                <a:spAutoFit/>
              </a:bodyPr>
              <a:lstStyle/>
              <a:p>
                <a:pPr algn="ctr"/>
                <a:r>
                  <a:rPr lang="en-US" dirty="0"/>
                  <a:t>No Cold Pool </a:t>
                </a:r>
              </a:p>
            </p:txBody>
          </p:sp>
        </p:grpSp>
        <p:sp>
          <p:nvSpPr>
            <p:cNvPr id="25" name="TextBox 24">
              <a:extLst>
                <a:ext uri="{FF2B5EF4-FFF2-40B4-BE49-F238E27FC236}">
                  <a16:creationId xmlns:a16="http://schemas.microsoft.com/office/drawing/2014/main" id="{9C1437E6-DB27-2745-0ECC-2D96E40A28E8}"/>
                </a:ext>
              </a:extLst>
            </p:cNvPr>
            <p:cNvSpPr txBox="1"/>
            <p:nvPr/>
          </p:nvSpPr>
          <p:spPr>
            <a:xfrm>
              <a:off x="2811961" y="4669406"/>
              <a:ext cx="1181740" cy="369332"/>
            </a:xfrm>
            <a:prstGeom prst="rect">
              <a:avLst/>
            </a:prstGeom>
            <a:noFill/>
          </p:spPr>
          <p:txBody>
            <a:bodyPr wrap="square" rtlCol="0">
              <a:spAutoFit/>
            </a:bodyPr>
            <a:lstStyle/>
            <a:p>
              <a:pPr algn="ctr"/>
              <a:r>
                <a:rPr lang="en-US" dirty="0"/>
                <a:t>Cold Pool </a:t>
              </a:r>
            </a:p>
          </p:txBody>
        </p:sp>
      </p:grpSp>
      <p:grpSp>
        <p:nvGrpSpPr>
          <p:cNvPr id="28" name="Group 27">
            <a:extLst>
              <a:ext uri="{FF2B5EF4-FFF2-40B4-BE49-F238E27FC236}">
                <a16:creationId xmlns:a16="http://schemas.microsoft.com/office/drawing/2014/main" id="{965430EA-7B28-8436-DB00-CDFD5A480467}"/>
              </a:ext>
            </a:extLst>
          </p:cNvPr>
          <p:cNvGrpSpPr/>
          <p:nvPr/>
        </p:nvGrpSpPr>
        <p:grpSpPr>
          <a:xfrm>
            <a:off x="4901477" y="5218329"/>
            <a:ext cx="3724045" cy="558021"/>
            <a:chOff x="509360" y="4454355"/>
            <a:chExt cx="3724045" cy="558021"/>
          </a:xfrm>
        </p:grpSpPr>
        <p:grpSp>
          <p:nvGrpSpPr>
            <p:cNvPr id="29" name="Group 28">
              <a:extLst>
                <a:ext uri="{FF2B5EF4-FFF2-40B4-BE49-F238E27FC236}">
                  <a16:creationId xmlns:a16="http://schemas.microsoft.com/office/drawing/2014/main" id="{E7AB25DE-62A3-A2E6-6A92-6C584CC7A55E}"/>
                </a:ext>
              </a:extLst>
            </p:cNvPr>
            <p:cNvGrpSpPr/>
            <p:nvPr/>
          </p:nvGrpSpPr>
          <p:grpSpPr>
            <a:xfrm>
              <a:off x="509360" y="4454355"/>
              <a:ext cx="3724045" cy="552691"/>
              <a:chOff x="509360" y="4454355"/>
              <a:chExt cx="3724045" cy="552691"/>
            </a:xfrm>
          </p:grpSpPr>
          <p:sp>
            <p:nvSpPr>
              <p:cNvPr id="40" name="Left-Right Arrow 39">
                <a:extLst>
                  <a:ext uri="{FF2B5EF4-FFF2-40B4-BE49-F238E27FC236}">
                    <a16:creationId xmlns:a16="http://schemas.microsoft.com/office/drawing/2014/main" id="{6C0596F6-A6FB-3C15-1367-5B78C11AC785}"/>
                  </a:ext>
                </a:extLst>
              </p:cNvPr>
              <p:cNvSpPr/>
              <p:nvPr/>
            </p:nvSpPr>
            <p:spPr>
              <a:xfrm>
                <a:off x="509360" y="4454355"/>
                <a:ext cx="3724045" cy="330398"/>
              </a:xfrm>
              <a:prstGeom prst="leftRightArrow">
                <a:avLst/>
              </a:prstGeom>
              <a:gradFill flip="none" rotWithShape="1">
                <a:gsLst>
                  <a:gs pos="0">
                    <a:srgbClr val="FF0000"/>
                  </a:gs>
                  <a:gs pos="56000">
                    <a:schemeClr val="bg1"/>
                  </a:gs>
                  <a:gs pos="100000">
                    <a:srgbClr val="0070C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477D4871-8975-FE2A-8582-2209F4945573}"/>
                  </a:ext>
                </a:extLst>
              </p:cNvPr>
              <p:cNvSpPr txBox="1"/>
              <p:nvPr/>
            </p:nvSpPr>
            <p:spPr>
              <a:xfrm>
                <a:off x="614635" y="4637714"/>
                <a:ext cx="1538109" cy="369332"/>
              </a:xfrm>
              <a:prstGeom prst="rect">
                <a:avLst/>
              </a:prstGeom>
              <a:noFill/>
            </p:spPr>
            <p:txBody>
              <a:bodyPr wrap="square" rtlCol="0">
                <a:spAutoFit/>
              </a:bodyPr>
              <a:lstStyle/>
              <a:p>
                <a:pPr algn="ctr"/>
                <a:r>
                  <a:rPr lang="en-US" dirty="0"/>
                  <a:t>No Cold Pool </a:t>
                </a:r>
              </a:p>
            </p:txBody>
          </p:sp>
        </p:grpSp>
        <p:sp>
          <p:nvSpPr>
            <p:cNvPr id="30" name="TextBox 29">
              <a:extLst>
                <a:ext uri="{FF2B5EF4-FFF2-40B4-BE49-F238E27FC236}">
                  <a16:creationId xmlns:a16="http://schemas.microsoft.com/office/drawing/2014/main" id="{520F1A35-1DF0-B0F2-B605-3608BC10C076}"/>
                </a:ext>
              </a:extLst>
            </p:cNvPr>
            <p:cNvSpPr txBox="1"/>
            <p:nvPr/>
          </p:nvSpPr>
          <p:spPr>
            <a:xfrm>
              <a:off x="2949185" y="4643044"/>
              <a:ext cx="1181740" cy="369332"/>
            </a:xfrm>
            <a:prstGeom prst="rect">
              <a:avLst/>
            </a:prstGeom>
            <a:noFill/>
          </p:spPr>
          <p:txBody>
            <a:bodyPr wrap="square" rtlCol="0">
              <a:spAutoFit/>
            </a:bodyPr>
            <a:lstStyle/>
            <a:p>
              <a:pPr algn="ctr"/>
              <a:r>
                <a:rPr lang="en-US" dirty="0"/>
                <a:t>Cold Pool </a:t>
              </a:r>
            </a:p>
          </p:txBody>
        </p:sp>
      </p:grpSp>
      <p:pic>
        <p:nvPicPr>
          <p:cNvPr id="42" name="Picture 41" descr="Side-profile illustration of a gray spiny dogfish shark wtih white spots and white underside. Credit: NOAA Fisheries/Jack Hornady">
            <a:extLst>
              <a:ext uri="{FF2B5EF4-FFF2-40B4-BE49-F238E27FC236}">
                <a16:creationId xmlns:a16="http://schemas.microsoft.com/office/drawing/2014/main" id="{F30E1DFE-EDC7-8A4C-53A7-06B6F6F31E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51" b="27816"/>
          <a:stretch/>
        </p:blipFill>
        <p:spPr bwMode="auto">
          <a:xfrm>
            <a:off x="5006752" y="917120"/>
            <a:ext cx="1843317" cy="57859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Side-profile illustration of a shiny striped bass fish with black stripes running along its body. Credit: NOAA Fisheries/Jack Hornady">
            <a:extLst>
              <a:ext uri="{FF2B5EF4-FFF2-40B4-BE49-F238E27FC236}">
                <a16:creationId xmlns:a16="http://schemas.microsoft.com/office/drawing/2014/main" id="{C5E46542-F272-394A-40C4-D7F7040E2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38" y="811970"/>
            <a:ext cx="1343965" cy="85671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90F6042-8DF1-ABA4-F92D-3988F1750971}"/>
              </a:ext>
            </a:extLst>
          </p:cNvPr>
          <p:cNvGrpSpPr/>
          <p:nvPr/>
        </p:nvGrpSpPr>
        <p:grpSpPr>
          <a:xfrm>
            <a:off x="8398379" y="3375404"/>
            <a:ext cx="3618436" cy="750274"/>
            <a:chOff x="6343820" y="4709275"/>
            <a:chExt cx="5469221" cy="1098586"/>
          </a:xfrm>
        </p:grpSpPr>
        <p:pic>
          <p:nvPicPr>
            <p:cNvPr id="62" name="Picture 61" descr="A chart showing different seasons&#10;&#10;Description automatically generated">
              <a:extLst>
                <a:ext uri="{FF2B5EF4-FFF2-40B4-BE49-F238E27FC236}">
                  <a16:creationId xmlns:a16="http://schemas.microsoft.com/office/drawing/2014/main" id="{2E697427-A45C-499E-F47B-D57BCC22FC7E}"/>
                </a:ext>
              </a:extLst>
            </p:cNvPr>
            <p:cNvPicPr>
              <a:picLocks noChangeAspect="1"/>
            </p:cNvPicPr>
            <p:nvPr/>
          </p:nvPicPr>
          <p:blipFill rotWithShape="1">
            <a:blip r:embed="rId6"/>
            <a:srcRect l="7387" t="62889" r="4537" b="22299"/>
            <a:stretch/>
          </p:blipFill>
          <p:spPr>
            <a:xfrm>
              <a:off x="6343820" y="4709275"/>
              <a:ext cx="5469221" cy="1098586"/>
            </a:xfrm>
            <a:prstGeom prst="rect">
              <a:avLst/>
            </a:prstGeom>
            <a:ln>
              <a:solidFill>
                <a:schemeClr val="tx1"/>
              </a:solidFill>
            </a:ln>
          </p:spPr>
        </p:pic>
        <p:sp>
          <p:nvSpPr>
            <p:cNvPr id="8" name="Up-Down Arrow 7">
              <a:extLst>
                <a:ext uri="{FF2B5EF4-FFF2-40B4-BE49-F238E27FC236}">
                  <a16:creationId xmlns:a16="http://schemas.microsoft.com/office/drawing/2014/main" id="{8EB975DD-F1C3-B2E4-CCBC-9C0A81E9D419}"/>
                </a:ext>
              </a:extLst>
            </p:cNvPr>
            <p:cNvSpPr/>
            <p:nvPr/>
          </p:nvSpPr>
          <p:spPr>
            <a:xfrm>
              <a:off x="10769600" y="4811109"/>
              <a:ext cx="295647" cy="682435"/>
            </a:xfrm>
            <a:prstGeom prst="upDownArrow">
              <a:avLst>
                <a:gd name="adj1" fmla="val 18278"/>
                <a:gd name="adj2" fmla="val 56609"/>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35F4B347-8340-C594-07B0-52C3DFE24CEE}"/>
              </a:ext>
            </a:extLst>
          </p:cNvPr>
          <p:cNvGrpSpPr/>
          <p:nvPr/>
        </p:nvGrpSpPr>
        <p:grpSpPr>
          <a:xfrm>
            <a:off x="8807986" y="1996382"/>
            <a:ext cx="2908167" cy="1162882"/>
            <a:chOff x="9159509" y="1530196"/>
            <a:chExt cx="2908167" cy="1162882"/>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916257-C264-C6EC-D580-193C9B87C0BD}"/>
                    </a:ext>
                  </a:extLst>
                </p:cNvPr>
                <p:cNvSpPr txBox="1"/>
                <p:nvPr/>
              </p:nvSpPr>
              <p:spPr>
                <a:xfrm>
                  <a:off x="9159509" y="1530196"/>
                  <a:ext cx="2908167" cy="1162882"/>
                </a:xfrm>
                <a:prstGeom prst="rect">
                  <a:avLst/>
                </a:prstGeom>
                <a:noFill/>
              </p:spPr>
              <p:txBody>
                <a:bodyPr wrap="none" rtlCol="0">
                  <a:spAutoFit/>
                </a:bodyPr>
                <a:lstStyle/>
                <a:p>
                  <a:pPr algn="ctr"/>
                  <a:r>
                    <a:rPr lang="en-US" sz="2400" dirty="0"/>
                    <a:t>Cold Pool Presence</a:t>
                  </a:r>
                </a:p>
                <a:p>
                  <a:pPr algn="ct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𝑑𝑡</m:t>
                            </m:r>
                          </m:num>
                          <m:den>
                            <m:r>
                              <a:rPr lang="en-US" sz="2400" b="0" i="1" smtClean="0">
                                <a:latin typeface="Cambria Math" panose="02040503050406030204" pitchFamily="18" charset="0"/>
                              </a:rPr>
                              <m:t>𝑑𝑧</m:t>
                            </m:r>
                          </m:den>
                        </m:f>
                        <m:r>
                          <a:rPr lang="en-US" sz="2400" b="0" i="1" smtClean="0">
                            <a:latin typeface="Cambria Math" panose="02040503050406030204" pitchFamily="18" charset="0"/>
                          </a:rPr>
                          <m:t>=0.2°</m:t>
                        </m:r>
                        <m:r>
                          <a:rPr lang="en-US" sz="2400" b="0" i="1" smtClean="0">
                            <a:latin typeface="Cambria Math" panose="02040503050406030204" pitchFamily="18" charset="0"/>
                          </a:rPr>
                          <m:t>𝐶</m:t>
                        </m:r>
                        <m:r>
                          <a:rPr lang="en-US" sz="2400" b="0" i="1" smtClean="0">
                            <a:latin typeface="Cambria Math" panose="02040503050406030204" pitchFamily="18" charset="0"/>
                          </a:rPr>
                          <m:t>/</m:t>
                        </m:r>
                        <m:r>
                          <a:rPr lang="en-US" sz="2400" b="0" i="1" smtClean="0">
                            <a:latin typeface="Cambria Math" panose="02040503050406030204" pitchFamily="18" charset="0"/>
                          </a:rPr>
                          <m:t>𝑚</m:t>
                        </m:r>
                      </m:oMath>
                    </m:oMathPara>
                  </a14:m>
                  <a:endParaRPr lang="en-US" sz="2400" dirty="0"/>
                </a:p>
              </p:txBody>
            </p:sp>
          </mc:Choice>
          <mc:Fallback xmlns="">
            <p:sp>
              <p:nvSpPr>
                <p:cNvPr id="10" name="TextBox 9">
                  <a:extLst>
                    <a:ext uri="{FF2B5EF4-FFF2-40B4-BE49-F238E27FC236}">
                      <a16:creationId xmlns:a16="http://schemas.microsoft.com/office/drawing/2014/main" id="{A3CB5D7C-31F2-5F1C-30E6-FAA20AAEDE44}"/>
                    </a:ext>
                  </a:extLst>
                </p:cNvPr>
                <p:cNvSpPr txBox="1">
                  <a:spLocks noRot="1" noChangeAspect="1" noMove="1" noResize="1" noEditPoints="1" noAdjustHandles="1" noChangeArrowheads="1" noChangeShapeType="1" noTextEdit="1"/>
                </p:cNvSpPr>
                <p:nvPr/>
              </p:nvSpPr>
              <p:spPr>
                <a:xfrm>
                  <a:off x="9159509" y="1530196"/>
                  <a:ext cx="2908167" cy="1162882"/>
                </a:xfrm>
                <a:prstGeom prst="rect">
                  <a:avLst/>
                </a:prstGeom>
                <a:blipFill>
                  <a:blip r:embed="rId7"/>
                  <a:stretch>
                    <a:fillRect l="-3043" t="-3226" r="-2609" b="-4301"/>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EA86725-40AE-A7D5-A411-FB17182EED9A}"/>
                </a:ext>
              </a:extLst>
            </p:cNvPr>
            <p:cNvCxnSpPr>
              <a:cxnSpLocks/>
            </p:cNvCxnSpPr>
            <p:nvPr/>
          </p:nvCxnSpPr>
          <p:spPr>
            <a:xfrm>
              <a:off x="9226415" y="1925982"/>
              <a:ext cx="2841261" cy="0"/>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Slide Number Placeholder 1">
            <a:extLst>
              <a:ext uri="{FF2B5EF4-FFF2-40B4-BE49-F238E27FC236}">
                <a16:creationId xmlns:a16="http://schemas.microsoft.com/office/drawing/2014/main" id="{6A7401CC-7785-D50A-15E4-E03F40FA5FDC}"/>
              </a:ext>
            </a:extLst>
          </p:cNvPr>
          <p:cNvSpPr>
            <a:spLocks noGrp="1"/>
          </p:cNvSpPr>
          <p:nvPr>
            <p:ph type="sldNum" sz="quarter" idx="12"/>
          </p:nvPr>
        </p:nvSpPr>
        <p:spPr/>
        <p:txBody>
          <a:bodyPr/>
          <a:lstStyle/>
          <a:p>
            <a:fld id="{F25DB457-0AA1-B145-B44A-254B64C75BBE}" type="slidenum">
              <a:rPr lang="en-US" smtClean="0"/>
              <a:t>21</a:t>
            </a:fld>
            <a:endParaRPr lang="en-US"/>
          </a:p>
        </p:txBody>
      </p:sp>
    </p:spTree>
    <p:extLst>
      <p:ext uri="{BB962C8B-B14F-4D97-AF65-F5344CB8AC3E}">
        <p14:creationId xmlns:p14="http://schemas.microsoft.com/office/powerpoint/2010/main" val="379778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2841642-B499-71AE-6CB4-DE196453127B}"/>
            </a:ext>
          </a:extLst>
        </p:cNvPr>
        <p:cNvGrpSpPr/>
        <p:nvPr/>
      </p:nvGrpSpPr>
      <p:grpSpPr>
        <a:xfrm>
          <a:off x="0" y="0"/>
          <a:ext cx="0" cy="0"/>
          <a:chOff x="0" y="0"/>
          <a:chExt cx="0" cy="0"/>
        </a:xfrm>
      </p:grpSpPr>
      <p:pic>
        <p:nvPicPr>
          <p:cNvPr id="52" name="Picture 51" descr="A comparison of a number of numbers&#10;&#10;Description automatically generated">
            <a:extLst>
              <a:ext uri="{FF2B5EF4-FFF2-40B4-BE49-F238E27FC236}">
                <a16:creationId xmlns:a16="http://schemas.microsoft.com/office/drawing/2014/main" id="{57A37AA9-D4F9-52B7-09BE-1A6FD6D14308}"/>
              </a:ext>
            </a:extLst>
          </p:cNvPr>
          <p:cNvPicPr>
            <a:picLocks noChangeAspect="1"/>
          </p:cNvPicPr>
          <p:nvPr/>
        </p:nvPicPr>
        <p:blipFill>
          <a:blip r:embed="rId3"/>
          <a:stretch>
            <a:fillRect/>
          </a:stretch>
        </p:blipFill>
        <p:spPr>
          <a:xfrm>
            <a:off x="107195" y="970142"/>
            <a:ext cx="8706872" cy="4337251"/>
          </a:xfrm>
          <a:prstGeom prst="rect">
            <a:avLst/>
          </a:prstGeom>
        </p:spPr>
      </p:pic>
      <p:sp>
        <p:nvSpPr>
          <p:cNvPr id="3" name="TextBox 2">
            <a:extLst>
              <a:ext uri="{FF2B5EF4-FFF2-40B4-BE49-F238E27FC236}">
                <a16:creationId xmlns:a16="http://schemas.microsoft.com/office/drawing/2014/main" id="{3E4A86C5-0AA0-FDA8-306B-FB71202AF471}"/>
              </a:ext>
            </a:extLst>
          </p:cNvPr>
          <p:cNvSpPr txBox="1"/>
          <p:nvPr/>
        </p:nvSpPr>
        <p:spPr>
          <a:xfrm>
            <a:off x="1676400" y="401968"/>
            <a:ext cx="88392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Peak Cold Pool Development (August) </a:t>
            </a:r>
          </a:p>
        </p:txBody>
      </p:sp>
      <p:pic>
        <p:nvPicPr>
          <p:cNvPr id="38" name="Picture 3" descr="Purchase Supplements - Renew Total Body Wellness">
            <a:extLst>
              <a:ext uri="{FF2B5EF4-FFF2-40B4-BE49-F238E27FC236}">
                <a16:creationId xmlns:a16="http://schemas.microsoft.com/office/drawing/2014/main" id="{26359A9B-5303-DA89-F01E-00C2135FB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684000" y="7932368"/>
            <a:ext cx="471500" cy="56050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959DA2E6-B70E-B184-D00A-DC66A5B3F56E}"/>
              </a:ext>
            </a:extLst>
          </p:cNvPr>
          <p:cNvGrpSpPr/>
          <p:nvPr/>
        </p:nvGrpSpPr>
        <p:grpSpPr>
          <a:xfrm>
            <a:off x="593944" y="5218329"/>
            <a:ext cx="3800719" cy="584383"/>
            <a:chOff x="360275" y="4454355"/>
            <a:chExt cx="3724045" cy="584383"/>
          </a:xfrm>
        </p:grpSpPr>
        <p:grpSp>
          <p:nvGrpSpPr>
            <p:cNvPr id="24" name="Group 23">
              <a:extLst>
                <a:ext uri="{FF2B5EF4-FFF2-40B4-BE49-F238E27FC236}">
                  <a16:creationId xmlns:a16="http://schemas.microsoft.com/office/drawing/2014/main" id="{2FFCC2D6-9877-15D8-60B9-B8774BE137C6}"/>
                </a:ext>
              </a:extLst>
            </p:cNvPr>
            <p:cNvGrpSpPr/>
            <p:nvPr/>
          </p:nvGrpSpPr>
          <p:grpSpPr>
            <a:xfrm>
              <a:off x="360275" y="4454355"/>
              <a:ext cx="3724045" cy="584383"/>
              <a:chOff x="360275" y="4454355"/>
              <a:chExt cx="3724045" cy="584383"/>
            </a:xfrm>
          </p:grpSpPr>
          <p:sp>
            <p:nvSpPr>
              <p:cNvPr id="26" name="Left-Right Arrow 25">
                <a:extLst>
                  <a:ext uri="{FF2B5EF4-FFF2-40B4-BE49-F238E27FC236}">
                    <a16:creationId xmlns:a16="http://schemas.microsoft.com/office/drawing/2014/main" id="{45832007-D953-12B3-2361-2D081209072B}"/>
                  </a:ext>
                </a:extLst>
              </p:cNvPr>
              <p:cNvSpPr/>
              <p:nvPr/>
            </p:nvSpPr>
            <p:spPr>
              <a:xfrm>
                <a:off x="360275" y="4454355"/>
                <a:ext cx="3724045" cy="330398"/>
              </a:xfrm>
              <a:prstGeom prst="leftRightArrow">
                <a:avLst/>
              </a:prstGeom>
              <a:gradFill flip="none" rotWithShape="1">
                <a:gsLst>
                  <a:gs pos="0">
                    <a:srgbClr val="FF0000"/>
                  </a:gs>
                  <a:gs pos="57000">
                    <a:schemeClr val="bg1"/>
                  </a:gs>
                  <a:gs pos="100000">
                    <a:srgbClr val="0070C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91B299A-DA1E-3785-F9B1-2864AA4390B9}"/>
                  </a:ext>
                </a:extLst>
              </p:cNvPr>
              <p:cNvSpPr txBox="1"/>
              <p:nvPr/>
            </p:nvSpPr>
            <p:spPr>
              <a:xfrm>
                <a:off x="474203" y="4669406"/>
                <a:ext cx="1538109" cy="369332"/>
              </a:xfrm>
              <a:prstGeom prst="rect">
                <a:avLst/>
              </a:prstGeom>
              <a:noFill/>
            </p:spPr>
            <p:txBody>
              <a:bodyPr wrap="square" rtlCol="0">
                <a:spAutoFit/>
              </a:bodyPr>
              <a:lstStyle/>
              <a:p>
                <a:pPr algn="ctr"/>
                <a:r>
                  <a:rPr lang="en-US" dirty="0"/>
                  <a:t>No Cold Pool </a:t>
                </a:r>
              </a:p>
            </p:txBody>
          </p:sp>
        </p:grpSp>
        <p:sp>
          <p:nvSpPr>
            <p:cNvPr id="25" name="TextBox 24">
              <a:extLst>
                <a:ext uri="{FF2B5EF4-FFF2-40B4-BE49-F238E27FC236}">
                  <a16:creationId xmlns:a16="http://schemas.microsoft.com/office/drawing/2014/main" id="{E93EBB4C-9E60-711B-C880-E173B57C7563}"/>
                </a:ext>
              </a:extLst>
            </p:cNvPr>
            <p:cNvSpPr txBox="1"/>
            <p:nvPr/>
          </p:nvSpPr>
          <p:spPr>
            <a:xfrm>
              <a:off x="2811961" y="4669406"/>
              <a:ext cx="1181740" cy="369332"/>
            </a:xfrm>
            <a:prstGeom prst="rect">
              <a:avLst/>
            </a:prstGeom>
            <a:noFill/>
          </p:spPr>
          <p:txBody>
            <a:bodyPr wrap="square" rtlCol="0">
              <a:spAutoFit/>
            </a:bodyPr>
            <a:lstStyle/>
            <a:p>
              <a:pPr algn="ctr"/>
              <a:r>
                <a:rPr lang="en-US" dirty="0"/>
                <a:t>Cold Pool </a:t>
              </a:r>
            </a:p>
          </p:txBody>
        </p:sp>
      </p:grpSp>
      <p:grpSp>
        <p:nvGrpSpPr>
          <p:cNvPr id="28" name="Group 27">
            <a:extLst>
              <a:ext uri="{FF2B5EF4-FFF2-40B4-BE49-F238E27FC236}">
                <a16:creationId xmlns:a16="http://schemas.microsoft.com/office/drawing/2014/main" id="{FB4B1DC1-071A-3F71-9CCE-15B87FE7F90F}"/>
              </a:ext>
            </a:extLst>
          </p:cNvPr>
          <p:cNvGrpSpPr/>
          <p:nvPr/>
        </p:nvGrpSpPr>
        <p:grpSpPr>
          <a:xfrm>
            <a:off x="4968795" y="5218329"/>
            <a:ext cx="3724045" cy="558021"/>
            <a:chOff x="509360" y="4454355"/>
            <a:chExt cx="3724045" cy="558021"/>
          </a:xfrm>
        </p:grpSpPr>
        <p:grpSp>
          <p:nvGrpSpPr>
            <p:cNvPr id="29" name="Group 28">
              <a:extLst>
                <a:ext uri="{FF2B5EF4-FFF2-40B4-BE49-F238E27FC236}">
                  <a16:creationId xmlns:a16="http://schemas.microsoft.com/office/drawing/2014/main" id="{8D356BF0-0FB3-74E5-3E0A-6BE6983DAA2C}"/>
                </a:ext>
              </a:extLst>
            </p:cNvPr>
            <p:cNvGrpSpPr/>
            <p:nvPr/>
          </p:nvGrpSpPr>
          <p:grpSpPr>
            <a:xfrm>
              <a:off x="509360" y="4454355"/>
              <a:ext cx="3724045" cy="552691"/>
              <a:chOff x="509360" y="4454355"/>
              <a:chExt cx="3724045" cy="552691"/>
            </a:xfrm>
          </p:grpSpPr>
          <p:sp>
            <p:nvSpPr>
              <p:cNvPr id="40" name="Left-Right Arrow 39">
                <a:extLst>
                  <a:ext uri="{FF2B5EF4-FFF2-40B4-BE49-F238E27FC236}">
                    <a16:creationId xmlns:a16="http://schemas.microsoft.com/office/drawing/2014/main" id="{2945CDB8-01A1-3DC8-36A4-3A983C9B5222}"/>
                  </a:ext>
                </a:extLst>
              </p:cNvPr>
              <p:cNvSpPr/>
              <p:nvPr/>
            </p:nvSpPr>
            <p:spPr>
              <a:xfrm>
                <a:off x="509360" y="4454355"/>
                <a:ext cx="3724045" cy="330398"/>
              </a:xfrm>
              <a:prstGeom prst="leftRightArrow">
                <a:avLst/>
              </a:prstGeom>
              <a:gradFill flip="none" rotWithShape="1">
                <a:gsLst>
                  <a:gs pos="0">
                    <a:srgbClr val="FF0000"/>
                  </a:gs>
                  <a:gs pos="56000">
                    <a:schemeClr val="bg1"/>
                  </a:gs>
                  <a:gs pos="100000">
                    <a:srgbClr val="0070C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9A5A46F2-5394-7D95-0193-0F72B3E9626C}"/>
                  </a:ext>
                </a:extLst>
              </p:cNvPr>
              <p:cNvSpPr txBox="1"/>
              <p:nvPr/>
            </p:nvSpPr>
            <p:spPr>
              <a:xfrm>
                <a:off x="614635" y="4637714"/>
                <a:ext cx="1538109" cy="369332"/>
              </a:xfrm>
              <a:prstGeom prst="rect">
                <a:avLst/>
              </a:prstGeom>
              <a:noFill/>
            </p:spPr>
            <p:txBody>
              <a:bodyPr wrap="square" rtlCol="0">
                <a:spAutoFit/>
              </a:bodyPr>
              <a:lstStyle/>
              <a:p>
                <a:pPr algn="ctr"/>
                <a:r>
                  <a:rPr lang="en-US" dirty="0"/>
                  <a:t>No Cold Pool </a:t>
                </a:r>
              </a:p>
            </p:txBody>
          </p:sp>
        </p:grpSp>
        <p:sp>
          <p:nvSpPr>
            <p:cNvPr id="30" name="TextBox 29">
              <a:extLst>
                <a:ext uri="{FF2B5EF4-FFF2-40B4-BE49-F238E27FC236}">
                  <a16:creationId xmlns:a16="http://schemas.microsoft.com/office/drawing/2014/main" id="{5DC024F7-BC55-E4B7-C80F-E6F11E7F95AF}"/>
                </a:ext>
              </a:extLst>
            </p:cNvPr>
            <p:cNvSpPr txBox="1"/>
            <p:nvPr/>
          </p:nvSpPr>
          <p:spPr>
            <a:xfrm>
              <a:off x="2949185" y="4643044"/>
              <a:ext cx="1181740" cy="369332"/>
            </a:xfrm>
            <a:prstGeom prst="rect">
              <a:avLst/>
            </a:prstGeom>
            <a:noFill/>
          </p:spPr>
          <p:txBody>
            <a:bodyPr wrap="square" rtlCol="0">
              <a:spAutoFit/>
            </a:bodyPr>
            <a:lstStyle/>
            <a:p>
              <a:pPr algn="ctr"/>
              <a:r>
                <a:rPr lang="en-US" dirty="0"/>
                <a:t>Cold Pool </a:t>
              </a:r>
            </a:p>
          </p:txBody>
        </p:sp>
      </p:grpSp>
      <p:pic>
        <p:nvPicPr>
          <p:cNvPr id="53" name="Picture 52" descr="Side-profile illustration of a gray spiny dogfish shark wtih white spots and white underside. Credit: NOAA Fisheries/Jack Hornady">
            <a:extLst>
              <a:ext uri="{FF2B5EF4-FFF2-40B4-BE49-F238E27FC236}">
                <a16:creationId xmlns:a16="http://schemas.microsoft.com/office/drawing/2014/main" id="{CF969CB5-755D-3ED2-6656-0B4953C2D2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551" b="27816"/>
          <a:stretch/>
        </p:blipFill>
        <p:spPr bwMode="auto">
          <a:xfrm>
            <a:off x="5074070" y="824109"/>
            <a:ext cx="1843317" cy="57859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Side-profile illustration of a shiny striped bass fish with black stripes running along its body. Credit: NOAA Fisheries/Jack Hornady">
            <a:extLst>
              <a:ext uri="{FF2B5EF4-FFF2-40B4-BE49-F238E27FC236}">
                <a16:creationId xmlns:a16="http://schemas.microsoft.com/office/drawing/2014/main" id="{046580F6-BD95-7FD5-4C4A-CAA3FC04E2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456" y="811970"/>
            <a:ext cx="1343965" cy="85671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06816892-E2B7-53EA-5EBF-5E869C23A712}"/>
              </a:ext>
            </a:extLst>
          </p:cNvPr>
          <p:cNvSpPr txBox="1"/>
          <p:nvPr/>
        </p:nvSpPr>
        <p:spPr>
          <a:xfrm>
            <a:off x="5201095" y="2186690"/>
            <a:ext cx="1411084" cy="461665"/>
          </a:xfrm>
          <a:prstGeom prst="rect">
            <a:avLst/>
          </a:prstGeom>
          <a:noFill/>
        </p:spPr>
        <p:txBody>
          <a:bodyPr wrap="square" rtlCol="0">
            <a:spAutoFit/>
          </a:bodyPr>
          <a:lstStyle/>
          <a:p>
            <a:pPr algn="ctr"/>
            <a:r>
              <a:rPr lang="en-US" sz="2400" dirty="0"/>
              <a:t>A Shift? </a:t>
            </a:r>
          </a:p>
        </p:txBody>
      </p:sp>
      <p:grpSp>
        <p:nvGrpSpPr>
          <p:cNvPr id="56" name="Group 55">
            <a:extLst>
              <a:ext uri="{FF2B5EF4-FFF2-40B4-BE49-F238E27FC236}">
                <a16:creationId xmlns:a16="http://schemas.microsoft.com/office/drawing/2014/main" id="{4047253B-8551-8D0F-05D0-C70B9D8A2EA8}"/>
              </a:ext>
            </a:extLst>
          </p:cNvPr>
          <p:cNvGrpSpPr/>
          <p:nvPr/>
        </p:nvGrpSpPr>
        <p:grpSpPr>
          <a:xfrm>
            <a:off x="8398379" y="3375404"/>
            <a:ext cx="3618436" cy="750274"/>
            <a:chOff x="6343820" y="4709275"/>
            <a:chExt cx="5469221" cy="1098586"/>
          </a:xfrm>
        </p:grpSpPr>
        <p:pic>
          <p:nvPicPr>
            <p:cNvPr id="57" name="Picture 56" descr="A chart showing different seasons&#10;&#10;Description automatically generated">
              <a:extLst>
                <a:ext uri="{FF2B5EF4-FFF2-40B4-BE49-F238E27FC236}">
                  <a16:creationId xmlns:a16="http://schemas.microsoft.com/office/drawing/2014/main" id="{D8F2120E-4DBC-EB82-4194-B1ECEE945BD4}"/>
                </a:ext>
              </a:extLst>
            </p:cNvPr>
            <p:cNvPicPr>
              <a:picLocks noChangeAspect="1"/>
            </p:cNvPicPr>
            <p:nvPr/>
          </p:nvPicPr>
          <p:blipFill rotWithShape="1">
            <a:blip r:embed="rId7"/>
            <a:srcRect l="7387" t="62889" r="4537" b="22299"/>
            <a:stretch/>
          </p:blipFill>
          <p:spPr>
            <a:xfrm>
              <a:off x="6343820" y="4709275"/>
              <a:ext cx="5469221" cy="1098586"/>
            </a:xfrm>
            <a:prstGeom prst="rect">
              <a:avLst/>
            </a:prstGeom>
            <a:ln>
              <a:solidFill>
                <a:schemeClr val="tx1"/>
              </a:solidFill>
            </a:ln>
          </p:spPr>
        </p:pic>
        <p:sp>
          <p:nvSpPr>
            <p:cNvPr id="58" name="Up-Down Arrow 57">
              <a:extLst>
                <a:ext uri="{FF2B5EF4-FFF2-40B4-BE49-F238E27FC236}">
                  <a16:creationId xmlns:a16="http://schemas.microsoft.com/office/drawing/2014/main" id="{2E9C59BB-591E-E5F2-E52A-AC869E3BC490}"/>
                </a:ext>
              </a:extLst>
            </p:cNvPr>
            <p:cNvSpPr/>
            <p:nvPr/>
          </p:nvSpPr>
          <p:spPr>
            <a:xfrm>
              <a:off x="10769600" y="4811109"/>
              <a:ext cx="295647" cy="682435"/>
            </a:xfrm>
            <a:prstGeom prst="upDownArrow">
              <a:avLst>
                <a:gd name="adj1" fmla="val 18278"/>
                <a:gd name="adj2" fmla="val 56609"/>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BE07B7EF-87CF-94CC-C7C2-9C212B5185FE}"/>
              </a:ext>
            </a:extLst>
          </p:cNvPr>
          <p:cNvGrpSpPr/>
          <p:nvPr/>
        </p:nvGrpSpPr>
        <p:grpSpPr>
          <a:xfrm>
            <a:off x="8807986" y="1996382"/>
            <a:ext cx="2908167" cy="1162882"/>
            <a:chOff x="9159509" y="1530196"/>
            <a:chExt cx="2908167" cy="1162882"/>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B289DDF4-32E1-C1A5-F768-B88BDECBC9BD}"/>
                    </a:ext>
                  </a:extLst>
                </p:cNvPr>
                <p:cNvSpPr txBox="1"/>
                <p:nvPr/>
              </p:nvSpPr>
              <p:spPr>
                <a:xfrm>
                  <a:off x="9159509" y="1530196"/>
                  <a:ext cx="2908167" cy="1162882"/>
                </a:xfrm>
                <a:prstGeom prst="rect">
                  <a:avLst/>
                </a:prstGeom>
                <a:noFill/>
              </p:spPr>
              <p:txBody>
                <a:bodyPr wrap="none" rtlCol="0">
                  <a:spAutoFit/>
                </a:bodyPr>
                <a:lstStyle/>
                <a:p>
                  <a:pPr algn="ctr"/>
                  <a:r>
                    <a:rPr lang="en-US" sz="2400" dirty="0"/>
                    <a:t>Cold Pool Presence</a:t>
                  </a:r>
                </a:p>
                <a:p>
                  <a:pPr algn="ct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𝑑𝑡</m:t>
                            </m:r>
                          </m:num>
                          <m:den>
                            <m:r>
                              <a:rPr lang="en-US" sz="2400" b="0" i="1" smtClean="0">
                                <a:latin typeface="Cambria Math" panose="02040503050406030204" pitchFamily="18" charset="0"/>
                              </a:rPr>
                              <m:t>𝑑𝑧</m:t>
                            </m:r>
                          </m:den>
                        </m:f>
                        <m:r>
                          <a:rPr lang="en-US" sz="2400" b="0" i="1" smtClean="0">
                            <a:latin typeface="Cambria Math" panose="02040503050406030204" pitchFamily="18" charset="0"/>
                          </a:rPr>
                          <m:t>=0.2°</m:t>
                        </m:r>
                        <m:r>
                          <a:rPr lang="en-US" sz="2400" b="0" i="1" smtClean="0">
                            <a:latin typeface="Cambria Math" panose="02040503050406030204" pitchFamily="18" charset="0"/>
                          </a:rPr>
                          <m:t>𝐶</m:t>
                        </m:r>
                        <m:r>
                          <a:rPr lang="en-US" sz="2400" b="0" i="1" smtClean="0">
                            <a:latin typeface="Cambria Math" panose="02040503050406030204" pitchFamily="18" charset="0"/>
                          </a:rPr>
                          <m:t>/</m:t>
                        </m:r>
                        <m:r>
                          <a:rPr lang="en-US" sz="2400" b="0" i="1" smtClean="0">
                            <a:latin typeface="Cambria Math" panose="02040503050406030204" pitchFamily="18" charset="0"/>
                          </a:rPr>
                          <m:t>𝑚</m:t>
                        </m:r>
                      </m:oMath>
                    </m:oMathPara>
                  </a14:m>
                  <a:endParaRPr lang="en-US" sz="2400" dirty="0"/>
                </a:p>
              </p:txBody>
            </p:sp>
          </mc:Choice>
          <mc:Fallback xmlns="">
            <p:sp>
              <p:nvSpPr>
                <p:cNvPr id="60" name="TextBox 59">
                  <a:extLst>
                    <a:ext uri="{FF2B5EF4-FFF2-40B4-BE49-F238E27FC236}">
                      <a16:creationId xmlns:a16="http://schemas.microsoft.com/office/drawing/2014/main" id="{4B68CE63-B63C-DBD0-28CD-35775E796395}"/>
                    </a:ext>
                  </a:extLst>
                </p:cNvPr>
                <p:cNvSpPr txBox="1">
                  <a:spLocks noRot="1" noChangeAspect="1" noMove="1" noResize="1" noEditPoints="1" noAdjustHandles="1" noChangeArrowheads="1" noChangeShapeType="1" noTextEdit="1"/>
                </p:cNvSpPr>
                <p:nvPr/>
              </p:nvSpPr>
              <p:spPr>
                <a:xfrm>
                  <a:off x="9159509" y="1530196"/>
                  <a:ext cx="2908167" cy="1162882"/>
                </a:xfrm>
                <a:prstGeom prst="rect">
                  <a:avLst/>
                </a:prstGeom>
                <a:blipFill>
                  <a:blip r:embed="rId8"/>
                  <a:stretch>
                    <a:fillRect l="-3043" t="-3226" r="-2609" b="-4301"/>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6B65203-8E62-E1CC-BF3F-BBDFA1E0EC30}"/>
                </a:ext>
              </a:extLst>
            </p:cNvPr>
            <p:cNvCxnSpPr>
              <a:cxnSpLocks/>
            </p:cNvCxnSpPr>
            <p:nvPr/>
          </p:nvCxnSpPr>
          <p:spPr>
            <a:xfrm>
              <a:off x="9226415" y="1925982"/>
              <a:ext cx="2841261" cy="0"/>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Slide Number Placeholder 1">
            <a:extLst>
              <a:ext uri="{FF2B5EF4-FFF2-40B4-BE49-F238E27FC236}">
                <a16:creationId xmlns:a16="http://schemas.microsoft.com/office/drawing/2014/main" id="{3B62102A-1B7B-51FD-BF57-99E2D527E8E2}"/>
              </a:ext>
            </a:extLst>
          </p:cNvPr>
          <p:cNvSpPr>
            <a:spLocks noGrp="1"/>
          </p:cNvSpPr>
          <p:nvPr>
            <p:ph type="sldNum" sz="quarter" idx="12"/>
          </p:nvPr>
        </p:nvSpPr>
        <p:spPr/>
        <p:txBody>
          <a:bodyPr/>
          <a:lstStyle/>
          <a:p>
            <a:fld id="{F25DB457-0AA1-B145-B44A-254B64C75BBE}" type="slidenum">
              <a:rPr lang="en-US" smtClean="0"/>
              <a:t>22</a:t>
            </a:fld>
            <a:endParaRPr lang="en-US"/>
          </a:p>
        </p:txBody>
      </p:sp>
    </p:spTree>
    <p:extLst>
      <p:ext uri="{BB962C8B-B14F-4D97-AF65-F5344CB8AC3E}">
        <p14:creationId xmlns:p14="http://schemas.microsoft.com/office/powerpoint/2010/main" val="3354163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C502-67AC-5E35-3C1F-92A6F6E969A2}"/>
              </a:ext>
            </a:extLst>
          </p:cNvPr>
          <p:cNvSpPr>
            <a:spLocks noGrp="1"/>
          </p:cNvSpPr>
          <p:nvPr>
            <p:ph type="title"/>
          </p:nvPr>
        </p:nvSpPr>
        <p:spPr>
          <a:xfrm>
            <a:off x="32787" y="334939"/>
            <a:ext cx="12080444" cy="1233036"/>
          </a:xfrm>
        </p:spPr>
        <p:txBody>
          <a:bodyPr/>
          <a:lstStyle/>
          <a:p>
            <a:pPr algn="ctr"/>
            <a:r>
              <a:rPr lang="en-US" dirty="0"/>
              <a:t>An Ecological-Economic Hub: The Mid-Atlantic</a:t>
            </a:r>
          </a:p>
        </p:txBody>
      </p:sp>
      <p:sp>
        <p:nvSpPr>
          <p:cNvPr id="3" name="TextBox 2">
            <a:extLst>
              <a:ext uri="{FF2B5EF4-FFF2-40B4-BE49-F238E27FC236}">
                <a16:creationId xmlns:a16="http://schemas.microsoft.com/office/drawing/2014/main" id="{900FBEB5-B340-0DB8-4134-0EAE040DB9B3}"/>
              </a:ext>
            </a:extLst>
          </p:cNvPr>
          <p:cNvSpPr txBox="1"/>
          <p:nvPr/>
        </p:nvSpPr>
        <p:spPr>
          <a:xfrm>
            <a:off x="32787" y="2652237"/>
            <a:ext cx="184731" cy="523220"/>
          </a:xfrm>
          <a:prstGeom prst="rect">
            <a:avLst/>
          </a:prstGeom>
          <a:noFill/>
        </p:spPr>
        <p:txBody>
          <a:bodyPr wrap="none" rtlCol="0">
            <a:spAutoFit/>
          </a:bodyPr>
          <a:lstStyle/>
          <a:p>
            <a:endParaRPr lang="en-US" sz="2800"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89BD6C42-BD7C-CDE0-F8B2-A795F9093A16}"/>
              </a:ext>
            </a:extLst>
          </p:cNvPr>
          <p:cNvPicPr>
            <a:picLocks noChangeAspect="1"/>
          </p:cNvPicPr>
          <p:nvPr/>
        </p:nvPicPr>
        <p:blipFill>
          <a:blip r:embed="rId3"/>
          <a:stretch>
            <a:fillRect/>
          </a:stretch>
        </p:blipFill>
        <p:spPr>
          <a:xfrm>
            <a:off x="395782" y="1328595"/>
            <a:ext cx="5784569" cy="4404944"/>
          </a:xfrm>
          <a:prstGeom prst="rect">
            <a:avLst/>
          </a:prstGeom>
        </p:spPr>
      </p:pic>
      <p:pic>
        <p:nvPicPr>
          <p:cNvPr id="39" name="Picture 38">
            <a:extLst>
              <a:ext uri="{FF2B5EF4-FFF2-40B4-BE49-F238E27FC236}">
                <a16:creationId xmlns:a16="http://schemas.microsoft.com/office/drawing/2014/main" id="{6E3F710D-EFBD-A6E6-F411-2F9FDF472C2B}"/>
              </a:ext>
            </a:extLst>
          </p:cNvPr>
          <p:cNvPicPr>
            <a:picLocks noChangeAspect="1"/>
          </p:cNvPicPr>
          <p:nvPr/>
        </p:nvPicPr>
        <p:blipFill>
          <a:blip r:embed="rId4"/>
          <a:stretch>
            <a:fillRect/>
          </a:stretch>
        </p:blipFill>
        <p:spPr>
          <a:xfrm>
            <a:off x="2933644" y="3481327"/>
            <a:ext cx="3207138" cy="1754428"/>
          </a:xfrm>
          <a:prstGeom prst="rect">
            <a:avLst/>
          </a:prstGeom>
        </p:spPr>
      </p:pic>
      <p:cxnSp>
        <p:nvCxnSpPr>
          <p:cNvPr id="37" name="Straight Connector 36">
            <a:extLst>
              <a:ext uri="{FF2B5EF4-FFF2-40B4-BE49-F238E27FC236}">
                <a16:creationId xmlns:a16="http://schemas.microsoft.com/office/drawing/2014/main" id="{185665F6-22DD-D51B-9577-A81A29D7EAB8}"/>
              </a:ext>
            </a:extLst>
          </p:cNvPr>
          <p:cNvCxnSpPr>
            <a:cxnSpLocks/>
          </p:cNvCxnSpPr>
          <p:nvPr/>
        </p:nvCxnSpPr>
        <p:spPr>
          <a:xfrm>
            <a:off x="1915134" y="3340800"/>
            <a:ext cx="437340" cy="4331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Rutgers Slocum Gliders - AUVAC">
            <a:extLst>
              <a:ext uri="{FF2B5EF4-FFF2-40B4-BE49-F238E27FC236}">
                <a16:creationId xmlns:a16="http://schemas.microsoft.com/office/drawing/2014/main" id="{61141A0A-40FC-4DDB-7EDB-17E973D3F0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46" t="10238" r="22728"/>
          <a:stretch/>
        </p:blipFill>
        <p:spPr bwMode="auto">
          <a:xfrm>
            <a:off x="1853165" y="4113575"/>
            <a:ext cx="1040910" cy="72668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9A7384C-0656-2380-3A89-24E4332072BA}"/>
              </a:ext>
            </a:extLst>
          </p:cNvPr>
          <p:cNvGrpSpPr/>
          <p:nvPr/>
        </p:nvGrpSpPr>
        <p:grpSpPr>
          <a:xfrm>
            <a:off x="6543346" y="1308710"/>
            <a:ext cx="4327854" cy="5477158"/>
            <a:chOff x="6543346" y="1308710"/>
            <a:chExt cx="4327854" cy="5477158"/>
          </a:xfrm>
        </p:grpSpPr>
        <p:grpSp>
          <p:nvGrpSpPr>
            <p:cNvPr id="35" name="Group 34">
              <a:extLst>
                <a:ext uri="{FF2B5EF4-FFF2-40B4-BE49-F238E27FC236}">
                  <a16:creationId xmlns:a16="http://schemas.microsoft.com/office/drawing/2014/main" id="{5BD5EE63-08E0-B656-20FD-B51800D5BEEC}"/>
                </a:ext>
              </a:extLst>
            </p:cNvPr>
            <p:cNvGrpSpPr/>
            <p:nvPr/>
          </p:nvGrpSpPr>
          <p:grpSpPr>
            <a:xfrm>
              <a:off x="6543346" y="1308710"/>
              <a:ext cx="4327854" cy="5477158"/>
              <a:chOff x="4104946" y="1389898"/>
              <a:chExt cx="4327854" cy="5477158"/>
            </a:xfrm>
          </p:grpSpPr>
          <p:pic>
            <p:nvPicPr>
              <p:cNvPr id="12" name="Picture 11" descr="A chart showing different seasons&#10;&#10;Description automatically generated">
                <a:extLst>
                  <a:ext uri="{FF2B5EF4-FFF2-40B4-BE49-F238E27FC236}">
                    <a16:creationId xmlns:a16="http://schemas.microsoft.com/office/drawing/2014/main" id="{6CB807EF-4939-01CE-490A-C2400E84EF7C}"/>
                  </a:ext>
                </a:extLst>
              </p:cNvPr>
              <p:cNvPicPr>
                <a:picLocks noChangeAspect="1"/>
              </p:cNvPicPr>
              <p:nvPr/>
            </p:nvPicPr>
            <p:blipFill>
              <a:blip r:embed="rId6"/>
              <a:stretch>
                <a:fillRect/>
              </a:stretch>
            </p:blipFill>
            <p:spPr>
              <a:xfrm>
                <a:off x="4104946" y="1389898"/>
                <a:ext cx="4327854" cy="5169381"/>
              </a:xfrm>
              <a:prstGeom prst="rect">
                <a:avLst/>
              </a:prstGeom>
              <a:ln w="38100">
                <a:solidFill>
                  <a:srgbClr val="FF0000"/>
                </a:solidFill>
              </a:ln>
            </p:spPr>
          </p:pic>
          <p:sp>
            <p:nvSpPr>
              <p:cNvPr id="18" name="TextBox 17">
                <a:extLst>
                  <a:ext uri="{FF2B5EF4-FFF2-40B4-BE49-F238E27FC236}">
                    <a16:creationId xmlns:a16="http://schemas.microsoft.com/office/drawing/2014/main" id="{B1C9E97A-C28D-DA81-8FC4-AEF9BB4E24FD}"/>
                  </a:ext>
                </a:extLst>
              </p:cNvPr>
              <p:cNvSpPr txBox="1"/>
              <p:nvPr/>
            </p:nvSpPr>
            <p:spPr>
              <a:xfrm>
                <a:off x="5279891" y="6559279"/>
                <a:ext cx="2308133" cy="307777"/>
              </a:xfrm>
              <a:prstGeom prst="rect">
                <a:avLst/>
              </a:prstGeom>
              <a:noFill/>
              <a:ln w="38100">
                <a:noFill/>
              </a:ln>
            </p:spPr>
            <p:txBody>
              <a:bodyPr wrap="square" rtlCol="0">
                <a:spAutoFit/>
              </a:bodyPr>
              <a:lstStyle/>
              <a:p>
                <a:r>
                  <a:rPr lang="en-US" sz="1400" dirty="0">
                    <a:latin typeface="Arial" panose="020B0604020202020204" pitchFamily="34" charset="0"/>
                    <a:cs typeface="Arial" panose="020B0604020202020204" pitchFamily="34" charset="0"/>
                  </a:rPr>
                  <a:t>(from </a:t>
                </a:r>
                <a:r>
                  <a:rPr lang="en-US" sz="1400" dirty="0" err="1">
                    <a:latin typeface="Arial" panose="020B0604020202020204" pitchFamily="34" charset="0"/>
                    <a:cs typeface="Arial" panose="020B0604020202020204" pitchFamily="34" charset="0"/>
                  </a:rPr>
                  <a:t>Castelao</a:t>
                </a:r>
                <a:r>
                  <a:rPr lang="en-US" sz="1400" dirty="0">
                    <a:latin typeface="Arial" panose="020B0604020202020204" pitchFamily="34" charset="0"/>
                    <a:cs typeface="Arial" panose="020B0604020202020204" pitchFamily="34" charset="0"/>
                  </a:rPr>
                  <a:t> et al. 2008)</a:t>
                </a:r>
              </a:p>
            </p:txBody>
          </p:sp>
        </p:grpSp>
        <p:sp>
          <p:nvSpPr>
            <p:cNvPr id="6" name="TextBox 5">
              <a:extLst>
                <a:ext uri="{FF2B5EF4-FFF2-40B4-BE49-F238E27FC236}">
                  <a16:creationId xmlns:a16="http://schemas.microsoft.com/office/drawing/2014/main" id="{04E13092-318F-687A-EA02-698675B1491D}"/>
                </a:ext>
              </a:extLst>
            </p:cNvPr>
            <p:cNvSpPr txBox="1"/>
            <p:nvPr/>
          </p:nvSpPr>
          <p:spPr>
            <a:xfrm>
              <a:off x="8111573" y="4943075"/>
              <a:ext cx="1521570" cy="353943"/>
            </a:xfrm>
            <a:prstGeom prst="rect">
              <a:avLst/>
            </a:prstGeom>
            <a:noFill/>
          </p:spPr>
          <p:txBody>
            <a:bodyPr wrap="none" rtlCol="0">
              <a:spAutoFit/>
            </a:bodyPr>
            <a:lstStyle/>
            <a:p>
              <a:r>
                <a:rPr lang="en-US" sz="1700" dirty="0">
                  <a:latin typeface="Arial" panose="020B0604020202020204" pitchFamily="34" charset="0"/>
                  <a:cs typeface="Arial" panose="020B0604020202020204" pitchFamily="34" charset="0"/>
                </a:rPr>
                <a:t>Intensification</a:t>
              </a:r>
            </a:p>
          </p:txBody>
        </p:sp>
      </p:grpSp>
      <p:sp>
        <p:nvSpPr>
          <p:cNvPr id="19" name="Left Arrow 18">
            <a:extLst>
              <a:ext uri="{FF2B5EF4-FFF2-40B4-BE49-F238E27FC236}">
                <a16:creationId xmlns:a16="http://schemas.microsoft.com/office/drawing/2014/main" id="{1C7E8579-C4BF-3F85-886D-6304FD7875F7}"/>
              </a:ext>
            </a:extLst>
          </p:cNvPr>
          <p:cNvSpPr/>
          <p:nvPr/>
        </p:nvSpPr>
        <p:spPr>
          <a:xfrm>
            <a:off x="10275016" y="4787749"/>
            <a:ext cx="1408984" cy="42042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22775FC-17BC-5C09-A634-EE5946E636B8}"/>
              </a:ext>
            </a:extLst>
          </p:cNvPr>
          <p:cNvSpPr>
            <a:spLocks noGrp="1"/>
          </p:cNvSpPr>
          <p:nvPr>
            <p:ph type="sldNum" sz="quarter" idx="12"/>
          </p:nvPr>
        </p:nvSpPr>
        <p:spPr/>
        <p:txBody>
          <a:bodyPr/>
          <a:lstStyle/>
          <a:p>
            <a:fld id="{F25DB457-0AA1-B145-B44A-254B64C75BBE}" type="slidenum">
              <a:rPr lang="en-US" smtClean="0"/>
              <a:t>2</a:t>
            </a:fld>
            <a:endParaRPr lang="en-US"/>
          </a:p>
        </p:txBody>
      </p:sp>
      <p:sp>
        <p:nvSpPr>
          <p:cNvPr id="8" name="Rectangle 7">
            <a:extLst>
              <a:ext uri="{FF2B5EF4-FFF2-40B4-BE49-F238E27FC236}">
                <a16:creationId xmlns:a16="http://schemas.microsoft.com/office/drawing/2014/main" id="{AA11393E-2F75-2CF7-60A0-078FDDD5F78C}"/>
              </a:ext>
            </a:extLst>
          </p:cNvPr>
          <p:cNvSpPr/>
          <p:nvPr/>
        </p:nvSpPr>
        <p:spPr>
          <a:xfrm>
            <a:off x="6822224" y="2421467"/>
            <a:ext cx="3969572" cy="3581472"/>
          </a:xfrm>
          <a:prstGeom prst="rect">
            <a:avLst/>
          </a:prstGeom>
          <a:solidFill>
            <a:srgbClr val="E7E6E6">
              <a:alpha val="894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984B8F-E31F-B9B1-7988-F815196A5679}"/>
              </a:ext>
            </a:extLst>
          </p:cNvPr>
          <p:cNvSpPr/>
          <p:nvPr/>
        </p:nvSpPr>
        <p:spPr>
          <a:xfrm>
            <a:off x="6822224" y="3871606"/>
            <a:ext cx="3969572" cy="2194560"/>
          </a:xfrm>
          <a:prstGeom prst="rect">
            <a:avLst/>
          </a:prstGeom>
          <a:solidFill>
            <a:srgbClr val="E7E6E6">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AC0073-C0E7-0AAD-47AF-EEF11D9D887F}"/>
              </a:ext>
            </a:extLst>
          </p:cNvPr>
          <p:cNvSpPr/>
          <p:nvPr/>
        </p:nvSpPr>
        <p:spPr>
          <a:xfrm>
            <a:off x="6822224" y="4606132"/>
            <a:ext cx="3969572" cy="1396807"/>
          </a:xfrm>
          <a:prstGeom prst="rect">
            <a:avLst/>
          </a:prstGeom>
          <a:solidFill>
            <a:srgbClr val="E7E6E6">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B216D6-D7BB-7098-2BFC-8C399F9A6F8E}"/>
              </a:ext>
            </a:extLst>
          </p:cNvPr>
          <p:cNvSpPr/>
          <p:nvPr/>
        </p:nvSpPr>
        <p:spPr>
          <a:xfrm>
            <a:off x="6859430" y="5297018"/>
            <a:ext cx="3969572" cy="705922"/>
          </a:xfrm>
          <a:prstGeom prst="rect">
            <a:avLst/>
          </a:prstGeom>
          <a:solidFill>
            <a:srgbClr val="E7E6E6">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F340C6F2-D25B-39C0-B14E-E67430DED85F}"/>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48" name="Graphic 47" descr="Fish with solid fill">
            <a:extLst>
              <a:ext uri="{FF2B5EF4-FFF2-40B4-BE49-F238E27FC236}">
                <a16:creationId xmlns:a16="http://schemas.microsoft.com/office/drawing/2014/main" id="{6CA6BF98-5632-C876-2BDD-EA50BEB80A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6545" y="-142342"/>
            <a:ext cx="914400" cy="914400"/>
          </a:xfrm>
          <a:prstGeom prst="rect">
            <a:avLst/>
          </a:prstGeom>
        </p:spPr>
      </p:pic>
      <p:grpSp>
        <p:nvGrpSpPr>
          <p:cNvPr id="1032" name="Group 1031">
            <a:extLst>
              <a:ext uri="{FF2B5EF4-FFF2-40B4-BE49-F238E27FC236}">
                <a16:creationId xmlns:a16="http://schemas.microsoft.com/office/drawing/2014/main" id="{C4D747D5-B3C7-BE40-1542-BCC445D2CA14}"/>
              </a:ext>
            </a:extLst>
          </p:cNvPr>
          <p:cNvGrpSpPr/>
          <p:nvPr/>
        </p:nvGrpSpPr>
        <p:grpSpPr>
          <a:xfrm>
            <a:off x="4294708" y="5859624"/>
            <a:ext cx="2130973" cy="752861"/>
            <a:chOff x="4294708" y="5859624"/>
            <a:chExt cx="2130973" cy="752861"/>
          </a:xfrm>
        </p:grpSpPr>
        <p:grpSp>
          <p:nvGrpSpPr>
            <p:cNvPr id="1028" name="Group 1027">
              <a:extLst>
                <a:ext uri="{FF2B5EF4-FFF2-40B4-BE49-F238E27FC236}">
                  <a16:creationId xmlns:a16="http://schemas.microsoft.com/office/drawing/2014/main" id="{95697F56-F4D0-445D-379A-91B4C8E8D9BC}"/>
                </a:ext>
              </a:extLst>
            </p:cNvPr>
            <p:cNvGrpSpPr/>
            <p:nvPr/>
          </p:nvGrpSpPr>
          <p:grpSpPr>
            <a:xfrm>
              <a:off x="4954563" y="5859624"/>
              <a:ext cx="1135225" cy="730625"/>
              <a:chOff x="11430001" y="1598514"/>
              <a:chExt cx="789992" cy="699927"/>
            </a:xfrm>
          </p:grpSpPr>
          <p:cxnSp>
            <p:nvCxnSpPr>
              <p:cNvPr id="1024" name="Straight Arrow Connector 1023">
                <a:extLst>
                  <a:ext uri="{FF2B5EF4-FFF2-40B4-BE49-F238E27FC236}">
                    <a16:creationId xmlns:a16="http://schemas.microsoft.com/office/drawing/2014/main" id="{3F9742E0-8CF4-5BF7-E87E-C23C62FFAA1F}"/>
                  </a:ext>
                </a:extLst>
              </p:cNvPr>
              <p:cNvCxnSpPr>
                <a:cxnSpLocks/>
              </p:cNvCxnSpPr>
              <p:nvPr/>
            </p:nvCxnSpPr>
            <p:spPr>
              <a:xfrm>
                <a:off x="11436493" y="1598514"/>
                <a:ext cx="0" cy="6257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25" name="Straight Arrow Connector 1024">
                <a:extLst>
                  <a:ext uri="{FF2B5EF4-FFF2-40B4-BE49-F238E27FC236}">
                    <a16:creationId xmlns:a16="http://schemas.microsoft.com/office/drawing/2014/main" id="{508DF59D-7902-413B-6678-CC2D1979423A}"/>
                  </a:ext>
                </a:extLst>
              </p:cNvPr>
              <p:cNvCxnSpPr>
                <a:cxnSpLocks/>
              </p:cNvCxnSpPr>
              <p:nvPr/>
            </p:nvCxnSpPr>
            <p:spPr>
              <a:xfrm>
                <a:off x="11430001" y="2298441"/>
                <a:ext cx="78999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029" name="TextBox 1028">
              <a:extLst>
                <a:ext uri="{FF2B5EF4-FFF2-40B4-BE49-F238E27FC236}">
                  <a16:creationId xmlns:a16="http://schemas.microsoft.com/office/drawing/2014/main" id="{A077DCF3-EF96-4414-780A-381568AD691A}"/>
                </a:ext>
              </a:extLst>
            </p:cNvPr>
            <p:cNvSpPr txBox="1"/>
            <p:nvPr/>
          </p:nvSpPr>
          <p:spPr>
            <a:xfrm>
              <a:off x="5653867" y="6335486"/>
              <a:ext cx="771814" cy="276999"/>
            </a:xfrm>
            <a:prstGeom prst="rect">
              <a:avLst/>
            </a:prstGeom>
            <a:noFill/>
          </p:spPr>
          <p:txBody>
            <a:bodyPr wrap="none" rtlCol="0">
              <a:spAutoFit/>
            </a:bodyPr>
            <a:lstStyle/>
            <a:p>
              <a:r>
                <a:rPr lang="en-US" sz="1200" dirty="0"/>
                <a:t>Offshore</a:t>
              </a:r>
            </a:p>
          </p:txBody>
        </p:sp>
        <p:sp>
          <p:nvSpPr>
            <p:cNvPr id="1031" name="TextBox 1030">
              <a:extLst>
                <a:ext uri="{FF2B5EF4-FFF2-40B4-BE49-F238E27FC236}">
                  <a16:creationId xmlns:a16="http://schemas.microsoft.com/office/drawing/2014/main" id="{68621649-5588-2455-8FB6-FC5E895FA848}"/>
                </a:ext>
              </a:extLst>
            </p:cNvPr>
            <p:cNvSpPr txBox="1"/>
            <p:nvPr/>
          </p:nvSpPr>
          <p:spPr>
            <a:xfrm>
              <a:off x="4294708" y="6291943"/>
              <a:ext cx="686406" cy="276999"/>
            </a:xfrm>
            <a:prstGeom prst="rect">
              <a:avLst/>
            </a:prstGeom>
            <a:noFill/>
          </p:spPr>
          <p:txBody>
            <a:bodyPr wrap="none" rtlCol="0">
              <a:spAutoFit/>
            </a:bodyPr>
            <a:lstStyle/>
            <a:p>
              <a:r>
                <a:rPr lang="en-US" sz="1200" dirty="0"/>
                <a:t>Deeper</a:t>
              </a:r>
            </a:p>
          </p:txBody>
        </p:sp>
      </p:grpSp>
    </p:spTree>
    <p:extLst>
      <p:ext uri="{BB962C8B-B14F-4D97-AF65-F5344CB8AC3E}">
        <p14:creationId xmlns:p14="http://schemas.microsoft.com/office/powerpoint/2010/main" val="24932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375E-6 -3.33333E-6 L 0.07695 0.00023 " pathEditMode="relative" rAng="0" ptsTypes="AA">
                                      <p:cBhvr>
                                        <p:cTn id="6" dur="500" fill="hold"/>
                                        <p:tgtEl>
                                          <p:spTgt spid="48"/>
                                        </p:tgtEl>
                                        <p:attrNameLst>
                                          <p:attrName>ppt_x</p:attrName>
                                          <p:attrName>ppt_y</p:attrName>
                                        </p:attrNameLst>
                                      </p:cBhvr>
                                      <p:rCtr x="3841"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2"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1" animBg="1"/>
      <p:bldP spid="8" grpId="2" animBg="1"/>
      <p:bldP spid="9" grpId="0" animBg="1"/>
      <p:bldP spid="9"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1566-46D1-5F64-23FA-F9C551A449FE}"/>
              </a:ext>
            </a:extLst>
          </p:cNvPr>
          <p:cNvSpPr>
            <a:spLocks noGrp="1"/>
          </p:cNvSpPr>
          <p:nvPr>
            <p:ph type="title"/>
          </p:nvPr>
        </p:nvSpPr>
        <p:spPr>
          <a:xfrm>
            <a:off x="564540" y="279952"/>
            <a:ext cx="11062920" cy="1325563"/>
          </a:xfrm>
        </p:spPr>
        <p:txBody>
          <a:bodyPr/>
          <a:lstStyle/>
          <a:p>
            <a:pPr algn="ctr"/>
            <a:r>
              <a:rPr lang="en-US" dirty="0"/>
              <a:t>The Cold Pool Extent Depends on Season</a:t>
            </a:r>
          </a:p>
        </p:txBody>
      </p:sp>
      <p:grpSp>
        <p:nvGrpSpPr>
          <p:cNvPr id="19" name="Group 18">
            <a:extLst>
              <a:ext uri="{FF2B5EF4-FFF2-40B4-BE49-F238E27FC236}">
                <a16:creationId xmlns:a16="http://schemas.microsoft.com/office/drawing/2014/main" id="{D1574B1C-17CA-7B61-0DE2-F192074E10BA}"/>
              </a:ext>
            </a:extLst>
          </p:cNvPr>
          <p:cNvGrpSpPr/>
          <p:nvPr/>
        </p:nvGrpSpPr>
        <p:grpSpPr>
          <a:xfrm>
            <a:off x="1962587" y="1203363"/>
            <a:ext cx="8266825" cy="5588417"/>
            <a:chOff x="2527299" y="1244600"/>
            <a:chExt cx="7740785" cy="4995869"/>
          </a:xfrm>
        </p:grpSpPr>
        <p:pic>
          <p:nvPicPr>
            <p:cNvPr id="15" name="Picture 14">
              <a:extLst>
                <a:ext uri="{FF2B5EF4-FFF2-40B4-BE49-F238E27FC236}">
                  <a16:creationId xmlns:a16="http://schemas.microsoft.com/office/drawing/2014/main" id="{F117D6C3-D761-F8CE-F785-EC58392A11D3}"/>
                </a:ext>
              </a:extLst>
            </p:cNvPr>
            <p:cNvPicPr>
              <a:picLocks noChangeAspect="1"/>
            </p:cNvPicPr>
            <p:nvPr/>
          </p:nvPicPr>
          <p:blipFill>
            <a:blip r:embed="rId3"/>
            <a:stretch>
              <a:fillRect/>
            </a:stretch>
          </p:blipFill>
          <p:spPr>
            <a:xfrm>
              <a:off x="2527299" y="1244600"/>
              <a:ext cx="7740785" cy="4738132"/>
            </a:xfrm>
            <a:prstGeom prst="rect">
              <a:avLst/>
            </a:prstGeom>
          </p:spPr>
        </p:pic>
        <p:sp>
          <p:nvSpPr>
            <p:cNvPr id="18" name="TextBox 17">
              <a:extLst>
                <a:ext uri="{FF2B5EF4-FFF2-40B4-BE49-F238E27FC236}">
                  <a16:creationId xmlns:a16="http://schemas.microsoft.com/office/drawing/2014/main" id="{1207C2D9-50D0-5BAC-E658-6B1CD24D58D6}"/>
                </a:ext>
              </a:extLst>
            </p:cNvPr>
            <p:cNvSpPr txBox="1"/>
            <p:nvPr/>
          </p:nvSpPr>
          <p:spPr>
            <a:xfrm>
              <a:off x="3563653" y="5910298"/>
              <a:ext cx="5668075" cy="33017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Seasonal extent of the Cold Pool (from Miles et. al. 2021) </a:t>
              </a:r>
            </a:p>
          </p:txBody>
        </p:sp>
      </p:grpSp>
      <p:sp>
        <p:nvSpPr>
          <p:cNvPr id="3" name="Slide Number Placeholder 2">
            <a:extLst>
              <a:ext uri="{FF2B5EF4-FFF2-40B4-BE49-F238E27FC236}">
                <a16:creationId xmlns:a16="http://schemas.microsoft.com/office/drawing/2014/main" id="{7C7B4C89-7ED6-A41D-52F8-29FD25744B97}"/>
              </a:ext>
            </a:extLst>
          </p:cNvPr>
          <p:cNvSpPr>
            <a:spLocks noGrp="1"/>
          </p:cNvSpPr>
          <p:nvPr>
            <p:ph type="sldNum" sz="quarter" idx="12"/>
          </p:nvPr>
        </p:nvSpPr>
        <p:spPr/>
        <p:txBody>
          <a:bodyPr/>
          <a:lstStyle/>
          <a:p>
            <a:fld id="{F25DB457-0AA1-B145-B44A-254B64C75BBE}" type="slidenum">
              <a:rPr lang="en-US" smtClean="0"/>
              <a:t>3</a:t>
            </a:fld>
            <a:endParaRPr lang="en-US"/>
          </a:p>
        </p:txBody>
      </p:sp>
      <p:cxnSp>
        <p:nvCxnSpPr>
          <p:cNvPr id="21" name="Straight Connector 20">
            <a:extLst>
              <a:ext uri="{FF2B5EF4-FFF2-40B4-BE49-F238E27FC236}">
                <a16:creationId xmlns:a16="http://schemas.microsoft.com/office/drawing/2014/main" id="{4944ECC3-75BA-114D-14B4-1E3DCC006886}"/>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4" name="Graphic 23" descr="Fish with solid fill">
            <a:extLst>
              <a:ext uri="{FF2B5EF4-FFF2-40B4-BE49-F238E27FC236}">
                <a16:creationId xmlns:a16="http://schemas.microsoft.com/office/drawing/2014/main" id="{FE9CAE0D-A0CC-7223-52B4-2EF4386D86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1319" y="-142342"/>
            <a:ext cx="914400" cy="914400"/>
          </a:xfrm>
          <a:prstGeom prst="rect">
            <a:avLst/>
          </a:prstGeom>
        </p:spPr>
      </p:pic>
    </p:spTree>
    <p:extLst>
      <p:ext uri="{BB962C8B-B14F-4D97-AF65-F5344CB8AC3E}">
        <p14:creationId xmlns:p14="http://schemas.microsoft.com/office/powerpoint/2010/main" val="183784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875E-6 -3.33333E-6 L 0.07695 0.00023 " pathEditMode="relative" rAng="0" ptsTypes="AA">
                                      <p:cBhvr>
                                        <p:cTn id="6" dur="500" fill="hold"/>
                                        <p:tgtEl>
                                          <p:spTgt spid="24"/>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4E530C-9F6A-8ED6-8D75-9ABEED0DAEC1}"/>
              </a:ext>
            </a:extLst>
          </p:cNvPr>
          <p:cNvSpPr>
            <a:spLocks noGrp="1"/>
          </p:cNvSpPr>
          <p:nvPr>
            <p:ph type="sldNum" sz="quarter" idx="12"/>
          </p:nvPr>
        </p:nvSpPr>
        <p:spPr/>
        <p:txBody>
          <a:bodyPr/>
          <a:lstStyle/>
          <a:p>
            <a:fld id="{F25DB457-0AA1-B145-B44A-254B64C75BBE}" type="slidenum">
              <a:rPr lang="en-US" smtClean="0"/>
              <a:t>4</a:t>
            </a:fld>
            <a:endParaRPr lang="en-US"/>
          </a:p>
        </p:txBody>
      </p:sp>
      <p:pic>
        <p:nvPicPr>
          <p:cNvPr id="6" name="Content Placeholder 5">
            <a:extLst>
              <a:ext uri="{FF2B5EF4-FFF2-40B4-BE49-F238E27FC236}">
                <a16:creationId xmlns:a16="http://schemas.microsoft.com/office/drawing/2014/main" id="{2D9F1667-6BC3-F8BA-42AF-6C216DA160F1}"/>
              </a:ext>
            </a:extLst>
          </p:cNvPr>
          <p:cNvPicPr>
            <a:picLocks noGrp="1" noChangeAspect="1"/>
          </p:cNvPicPr>
          <p:nvPr>
            <p:ph idx="1"/>
          </p:nvPr>
        </p:nvPicPr>
        <p:blipFill rotWithShape="1">
          <a:blip r:embed="rId3"/>
          <a:srcRect l="16165" t="9180" r="25616" b="4460"/>
          <a:stretch/>
        </p:blipFill>
        <p:spPr>
          <a:xfrm>
            <a:off x="8062639" y="1489592"/>
            <a:ext cx="3759210" cy="4308910"/>
          </a:xfrm>
          <a:ln>
            <a:solidFill>
              <a:schemeClr val="tx1"/>
            </a:solidFill>
          </a:ln>
        </p:spPr>
      </p:pic>
      <p:sp>
        <p:nvSpPr>
          <p:cNvPr id="9" name="Title 1">
            <a:extLst>
              <a:ext uri="{FF2B5EF4-FFF2-40B4-BE49-F238E27FC236}">
                <a16:creationId xmlns:a16="http://schemas.microsoft.com/office/drawing/2014/main" id="{DC53B351-16DC-A4FB-58DB-C29A0D0E85D4}"/>
              </a:ext>
            </a:extLst>
          </p:cNvPr>
          <p:cNvSpPr txBox="1">
            <a:spLocks/>
          </p:cNvSpPr>
          <p:nvPr/>
        </p:nvSpPr>
        <p:spPr>
          <a:xfrm>
            <a:off x="0" y="70187"/>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The Mid Atlantic Bight is Changing Over Time</a:t>
            </a:r>
          </a:p>
        </p:txBody>
      </p:sp>
      <p:cxnSp>
        <p:nvCxnSpPr>
          <p:cNvPr id="25" name="Straight Connector 24">
            <a:extLst>
              <a:ext uri="{FF2B5EF4-FFF2-40B4-BE49-F238E27FC236}">
                <a16:creationId xmlns:a16="http://schemas.microsoft.com/office/drawing/2014/main" id="{E4CAE5FA-288A-E214-6219-72B1E9BD33DF}"/>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30" name="Graphic 29" descr="Fish with solid fill">
            <a:extLst>
              <a:ext uri="{FF2B5EF4-FFF2-40B4-BE49-F238E27FC236}">
                <a16:creationId xmlns:a16="http://schemas.microsoft.com/office/drawing/2014/main" id="{C5E5FB7B-356E-A314-EC60-8631C05B01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30984" y="-142342"/>
            <a:ext cx="914400" cy="914400"/>
          </a:xfrm>
          <a:prstGeom prst="rect">
            <a:avLst/>
          </a:prstGeom>
        </p:spPr>
      </p:pic>
      <p:pic>
        <p:nvPicPr>
          <p:cNvPr id="3" name="Picture 2">
            <a:extLst>
              <a:ext uri="{FF2B5EF4-FFF2-40B4-BE49-F238E27FC236}">
                <a16:creationId xmlns:a16="http://schemas.microsoft.com/office/drawing/2014/main" id="{D430B761-EA77-CC21-21FF-0BF863EBB3BA}"/>
              </a:ext>
            </a:extLst>
          </p:cNvPr>
          <p:cNvPicPr>
            <a:picLocks noChangeAspect="1"/>
          </p:cNvPicPr>
          <p:nvPr/>
        </p:nvPicPr>
        <p:blipFill>
          <a:blip r:embed="rId6"/>
          <a:stretch>
            <a:fillRect/>
          </a:stretch>
        </p:blipFill>
        <p:spPr>
          <a:xfrm>
            <a:off x="289614" y="3734807"/>
            <a:ext cx="7382774" cy="2908881"/>
          </a:xfrm>
          <a:prstGeom prst="rect">
            <a:avLst/>
          </a:prstGeom>
        </p:spPr>
      </p:pic>
      <p:sp>
        <p:nvSpPr>
          <p:cNvPr id="4" name="TextBox 3">
            <a:extLst>
              <a:ext uri="{FF2B5EF4-FFF2-40B4-BE49-F238E27FC236}">
                <a16:creationId xmlns:a16="http://schemas.microsoft.com/office/drawing/2014/main" id="{1E8EA7ED-65C3-5F82-09A3-D90378A687DD}"/>
              </a:ext>
            </a:extLst>
          </p:cNvPr>
          <p:cNvSpPr txBox="1"/>
          <p:nvPr/>
        </p:nvSpPr>
        <p:spPr>
          <a:xfrm>
            <a:off x="3080628" y="6550223"/>
            <a:ext cx="3034422" cy="307777"/>
          </a:xfrm>
          <a:prstGeom prst="rect">
            <a:avLst/>
          </a:prstGeom>
          <a:noFill/>
        </p:spPr>
        <p:txBody>
          <a:bodyPr wrap="square" rtlCol="0">
            <a:spAutoFit/>
          </a:bodyPr>
          <a:lstStyle/>
          <a:p>
            <a:r>
              <a:rPr lang="en-US" sz="1400" dirty="0"/>
              <a:t>(du Pontavice et. al. 2022)</a:t>
            </a:r>
          </a:p>
        </p:txBody>
      </p:sp>
      <p:pic>
        <p:nvPicPr>
          <p:cNvPr id="10" name="Picture 9">
            <a:extLst>
              <a:ext uri="{FF2B5EF4-FFF2-40B4-BE49-F238E27FC236}">
                <a16:creationId xmlns:a16="http://schemas.microsoft.com/office/drawing/2014/main" id="{8B29A66E-0600-E2BD-FF36-345196FE64B2}"/>
              </a:ext>
            </a:extLst>
          </p:cNvPr>
          <p:cNvPicPr>
            <a:picLocks noChangeAspect="1"/>
          </p:cNvPicPr>
          <p:nvPr/>
        </p:nvPicPr>
        <p:blipFill>
          <a:blip r:embed="rId7"/>
          <a:stretch>
            <a:fillRect/>
          </a:stretch>
        </p:blipFill>
        <p:spPr>
          <a:xfrm>
            <a:off x="1157287" y="904875"/>
            <a:ext cx="6229351" cy="2902682"/>
          </a:xfrm>
          <a:prstGeom prst="rect">
            <a:avLst/>
          </a:prstGeom>
        </p:spPr>
      </p:pic>
    </p:spTree>
    <p:extLst>
      <p:ext uri="{BB962C8B-B14F-4D97-AF65-F5344CB8AC3E}">
        <p14:creationId xmlns:p14="http://schemas.microsoft.com/office/powerpoint/2010/main" val="4719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33333E-6 L 0.07695 0.00023 " pathEditMode="relative" rAng="0" ptsTypes="AA">
                                      <p:cBhvr>
                                        <p:cTn id="6" dur="500" fill="hold"/>
                                        <p:tgtEl>
                                          <p:spTgt spid="30"/>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CF49-C35D-CC11-E60F-79132A7D0E15}"/>
              </a:ext>
            </a:extLst>
          </p:cNvPr>
          <p:cNvSpPr>
            <a:spLocks noGrp="1"/>
          </p:cNvSpPr>
          <p:nvPr>
            <p:ph type="title"/>
          </p:nvPr>
        </p:nvSpPr>
        <p:spPr>
          <a:xfrm>
            <a:off x="838200" y="485497"/>
            <a:ext cx="10515600" cy="1325563"/>
          </a:xfrm>
        </p:spPr>
        <p:txBody>
          <a:bodyPr>
            <a:normAutofit/>
          </a:bodyPr>
          <a:lstStyle/>
          <a:p>
            <a:pPr algn="ctr"/>
            <a:r>
              <a:rPr lang="en-US" sz="4200" dirty="0"/>
              <a:t>Cold Pool Supports </a:t>
            </a:r>
            <a:br>
              <a:rPr lang="en-US" sz="4200" dirty="0"/>
            </a:br>
            <a:r>
              <a:rPr lang="en-US" sz="4200" i="1" dirty="0"/>
              <a:t>Commercial and Recreational Fisheries </a:t>
            </a:r>
          </a:p>
        </p:txBody>
      </p:sp>
      <p:pic>
        <p:nvPicPr>
          <p:cNvPr id="7170" name="Picture 2" descr="Commercial Fishing | Cape May County, NJ - Official Website">
            <a:extLst>
              <a:ext uri="{FF2B5EF4-FFF2-40B4-BE49-F238E27FC236}">
                <a16:creationId xmlns:a16="http://schemas.microsoft.com/office/drawing/2014/main" id="{2ED46A79-7BEB-1CA5-A509-0AEE88645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628" y="1815069"/>
            <a:ext cx="6140745" cy="40036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arvesting the sea - Jersey's Best">
            <a:extLst>
              <a:ext uri="{FF2B5EF4-FFF2-40B4-BE49-F238E27FC236}">
                <a16:creationId xmlns:a16="http://schemas.microsoft.com/office/drawing/2014/main" id="{8235C81C-87F1-F71D-4163-3FBCBFEEF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9582">
            <a:off x="48916" y="1913985"/>
            <a:ext cx="3776914" cy="50358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2021 New Jersey Recreational Fluke Season Options - On The Water">
            <a:extLst>
              <a:ext uri="{FF2B5EF4-FFF2-40B4-BE49-F238E27FC236}">
                <a16:creationId xmlns:a16="http://schemas.microsoft.com/office/drawing/2014/main" id="{882A460E-AD60-81C3-66F8-0CC7BDD76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9337">
            <a:off x="9049776" y="1929387"/>
            <a:ext cx="2984485" cy="22872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holding a fish&#10;&#10;Description automatically generated with medium confidence">
            <a:extLst>
              <a:ext uri="{FF2B5EF4-FFF2-40B4-BE49-F238E27FC236}">
                <a16:creationId xmlns:a16="http://schemas.microsoft.com/office/drawing/2014/main" id="{C05FC70D-3C0B-2A24-3901-6180CC5077E4}"/>
              </a:ext>
            </a:extLst>
          </p:cNvPr>
          <p:cNvPicPr>
            <a:picLocks noChangeAspect="1"/>
          </p:cNvPicPr>
          <p:nvPr/>
        </p:nvPicPr>
        <p:blipFill>
          <a:blip r:embed="rId6"/>
          <a:stretch>
            <a:fillRect/>
          </a:stretch>
        </p:blipFill>
        <p:spPr>
          <a:xfrm rot="901830">
            <a:off x="8657302" y="3927137"/>
            <a:ext cx="2333049" cy="3110732"/>
          </a:xfrm>
          <a:prstGeom prst="rect">
            <a:avLst/>
          </a:prstGeom>
        </p:spPr>
      </p:pic>
      <p:sp>
        <p:nvSpPr>
          <p:cNvPr id="3" name="TextBox 2">
            <a:extLst>
              <a:ext uri="{FF2B5EF4-FFF2-40B4-BE49-F238E27FC236}">
                <a16:creationId xmlns:a16="http://schemas.microsoft.com/office/drawing/2014/main" id="{D0BA7DDB-F6A3-EEAD-28F1-BA2852130414}"/>
              </a:ext>
            </a:extLst>
          </p:cNvPr>
          <p:cNvSpPr txBox="1"/>
          <p:nvPr/>
        </p:nvSpPr>
        <p:spPr>
          <a:xfrm>
            <a:off x="4218724" y="5838762"/>
            <a:ext cx="3754553" cy="1077218"/>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MAB States 2019 </a:t>
            </a:r>
          </a:p>
          <a:p>
            <a:pPr algn="ctr"/>
            <a:r>
              <a:rPr lang="en-US" sz="2000" dirty="0">
                <a:latin typeface="Arial" panose="020B0604020202020204" pitchFamily="34" charset="0"/>
                <a:cs typeface="Arial" panose="020B0604020202020204" pitchFamily="34" charset="0"/>
              </a:rPr>
              <a:t>Commercial Fisheries Revenue</a:t>
            </a:r>
          </a:p>
          <a:p>
            <a:pPr algn="ctr"/>
            <a:r>
              <a:rPr lang="en-US" sz="2400" b="1" dirty="0">
                <a:latin typeface="Arial" panose="020B0604020202020204" pitchFamily="34" charset="0"/>
                <a:cs typeface="Arial" panose="020B0604020202020204" pitchFamily="34" charset="0"/>
              </a:rPr>
              <a:t>$500,000,000</a:t>
            </a:r>
            <a:r>
              <a:rPr lang="en-US" sz="20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822B2A64-6CF4-6EED-E94D-0742048735A7}"/>
              </a:ext>
            </a:extLst>
          </p:cNvPr>
          <p:cNvSpPr txBox="1"/>
          <p:nvPr/>
        </p:nvSpPr>
        <p:spPr>
          <a:xfrm>
            <a:off x="16331609" y="5889910"/>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C35E97F1-BB0A-8085-74A0-8DD3D1828E0E}"/>
              </a:ext>
            </a:extLst>
          </p:cNvPr>
          <p:cNvSpPr>
            <a:spLocks noGrp="1"/>
          </p:cNvSpPr>
          <p:nvPr>
            <p:ph type="sldNum" sz="quarter" idx="12"/>
          </p:nvPr>
        </p:nvSpPr>
        <p:spPr/>
        <p:txBody>
          <a:bodyPr/>
          <a:lstStyle/>
          <a:p>
            <a:fld id="{F25DB457-0AA1-B145-B44A-254B64C75BBE}" type="slidenum">
              <a:rPr lang="en-US" smtClean="0"/>
              <a:t>5</a:t>
            </a:fld>
            <a:endParaRPr lang="en-US"/>
          </a:p>
        </p:txBody>
      </p:sp>
      <p:cxnSp>
        <p:nvCxnSpPr>
          <p:cNvPr id="4" name="Straight Connector 3">
            <a:extLst>
              <a:ext uri="{FF2B5EF4-FFF2-40B4-BE49-F238E27FC236}">
                <a16:creationId xmlns:a16="http://schemas.microsoft.com/office/drawing/2014/main" id="{A96CF2F4-0B83-3AA7-785F-66947653F0D7}"/>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2" name="Graphic 11" descr="Fish with solid fill">
            <a:extLst>
              <a:ext uri="{FF2B5EF4-FFF2-40B4-BE49-F238E27FC236}">
                <a16:creationId xmlns:a16="http://schemas.microsoft.com/office/drawing/2014/main" id="{46F534D4-7C46-035C-614D-43B819EABE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70784" y="-142342"/>
            <a:ext cx="914400" cy="914400"/>
          </a:xfrm>
          <a:prstGeom prst="rect">
            <a:avLst/>
          </a:prstGeom>
        </p:spPr>
      </p:pic>
    </p:spTree>
    <p:extLst>
      <p:ext uri="{BB962C8B-B14F-4D97-AF65-F5344CB8AC3E}">
        <p14:creationId xmlns:p14="http://schemas.microsoft.com/office/powerpoint/2010/main" val="66739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79167E-6 -3.33333E-6 L 0.07696 0.00023 " pathEditMode="relative" rAng="0" ptsTypes="AA">
                                      <p:cBhvr>
                                        <p:cTn id="6" dur="500" fill="hold"/>
                                        <p:tgtEl>
                                          <p:spTgt spid="12"/>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58F4-2270-570A-A28E-8AB8CA771733}"/>
              </a:ext>
            </a:extLst>
          </p:cNvPr>
          <p:cNvSpPr>
            <a:spLocks noGrp="1"/>
          </p:cNvSpPr>
          <p:nvPr>
            <p:ph type="title"/>
          </p:nvPr>
        </p:nvSpPr>
        <p:spPr>
          <a:xfrm>
            <a:off x="1042613" y="207939"/>
            <a:ext cx="10515600" cy="1325563"/>
          </a:xfrm>
        </p:spPr>
        <p:txBody>
          <a:bodyPr/>
          <a:lstStyle/>
          <a:p>
            <a:pPr algn="ctr"/>
            <a:r>
              <a:rPr lang="en-US" b="1" dirty="0"/>
              <a:t>Research Goals:</a:t>
            </a:r>
          </a:p>
        </p:txBody>
      </p:sp>
      <p:sp>
        <p:nvSpPr>
          <p:cNvPr id="3" name="Content Placeholder 2">
            <a:extLst>
              <a:ext uri="{FF2B5EF4-FFF2-40B4-BE49-F238E27FC236}">
                <a16:creationId xmlns:a16="http://schemas.microsoft.com/office/drawing/2014/main" id="{DEB376C6-885F-38EF-D213-CDC9DD3C2873}"/>
              </a:ext>
            </a:extLst>
          </p:cNvPr>
          <p:cNvSpPr>
            <a:spLocks noGrp="1"/>
          </p:cNvSpPr>
          <p:nvPr>
            <p:ph idx="1"/>
          </p:nvPr>
        </p:nvSpPr>
        <p:spPr>
          <a:xfrm>
            <a:off x="827926" y="1146455"/>
            <a:ext cx="10944974" cy="4351338"/>
          </a:xfrm>
        </p:spPr>
        <p:txBody>
          <a:bodyPr>
            <a:normAutofit/>
          </a:bodyPr>
          <a:lstStyle/>
          <a:p>
            <a:pPr marL="0" indent="0" algn="ctr">
              <a:lnSpc>
                <a:spcPct val="100000"/>
              </a:lnSpc>
              <a:spcBef>
                <a:spcPts val="0"/>
              </a:spcBef>
              <a:buNone/>
            </a:pPr>
            <a:r>
              <a:rPr lang="en-US" sz="3200" dirty="0"/>
              <a:t>This study will investigate the </a:t>
            </a:r>
            <a:r>
              <a:rPr lang="en-US" sz="3200" b="1" u="sng" dirty="0"/>
              <a:t>long-term</a:t>
            </a:r>
            <a:r>
              <a:rPr lang="en-US" sz="3200" b="1" dirty="0"/>
              <a:t> </a:t>
            </a:r>
            <a:r>
              <a:rPr lang="en-US" sz="3200" dirty="0"/>
              <a:t>and </a:t>
            </a:r>
            <a:r>
              <a:rPr lang="en-US" sz="3200" b="1" u="sng" dirty="0"/>
              <a:t>seasonal</a:t>
            </a:r>
            <a:r>
              <a:rPr lang="en-US" sz="3200" dirty="0"/>
              <a:t> trends of commercial species’ </a:t>
            </a:r>
          </a:p>
          <a:p>
            <a:pPr marL="0" indent="0" algn="ctr">
              <a:lnSpc>
                <a:spcPct val="100000"/>
              </a:lnSpc>
              <a:spcBef>
                <a:spcPts val="0"/>
              </a:spcBef>
              <a:buNone/>
            </a:pPr>
            <a:r>
              <a:rPr lang="en-US" sz="3200" b="1" u="sng" dirty="0"/>
              <a:t>abundances</a:t>
            </a:r>
            <a:r>
              <a:rPr lang="en-US" sz="3200" dirty="0"/>
              <a:t> and </a:t>
            </a:r>
            <a:r>
              <a:rPr lang="en-US" sz="3200" b="1" u="sng" dirty="0"/>
              <a:t>distributions</a:t>
            </a:r>
            <a:r>
              <a:rPr lang="en-US" sz="3200" dirty="0"/>
              <a:t> in relation to the </a:t>
            </a:r>
          </a:p>
          <a:p>
            <a:pPr marL="0" indent="0" algn="ctr">
              <a:lnSpc>
                <a:spcPct val="100000"/>
              </a:lnSpc>
              <a:spcBef>
                <a:spcPts val="0"/>
              </a:spcBef>
              <a:buNone/>
            </a:pPr>
            <a:r>
              <a:rPr lang="en-US" sz="3200" b="1" u="sng" dirty="0"/>
              <a:t>Mid-Atlantic Bight Cold Pool Processes </a:t>
            </a:r>
          </a:p>
        </p:txBody>
      </p:sp>
      <p:sp>
        <p:nvSpPr>
          <p:cNvPr id="5" name="Slide Number Placeholder 4">
            <a:extLst>
              <a:ext uri="{FF2B5EF4-FFF2-40B4-BE49-F238E27FC236}">
                <a16:creationId xmlns:a16="http://schemas.microsoft.com/office/drawing/2014/main" id="{0EF4FF0F-0AF1-F8B8-D224-E723EB62F51D}"/>
              </a:ext>
            </a:extLst>
          </p:cNvPr>
          <p:cNvSpPr>
            <a:spLocks noGrp="1"/>
          </p:cNvSpPr>
          <p:nvPr>
            <p:ph type="sldNum" sz="quarter" idx="12"/>
          </p:nvPr>
        </p:nvSpPr>
        <p:spPr/>
        <p:txBody>
          <a:bodyPr/>
          <a:lstStyle/>
          <a:p>
            <a:fld id="{F25DB457-0AA1-B145-B44A-254B64C75BBE}" type="slidenum">
              <a:rPr lang="en-US" smtClean="0"/>
              <a:t>6</a:t>
            </a:fld>
            <a:endParaRPr lang="en-US" dirty="0"/>
          </a:p>
        </p:txBody>
      </p:sp>
      <p:pic>
        <p:nvPicPr>
          <p:cNvPr id="6" name="Picture 5">
            <a:extLst>
              <a:ext uri="{FF2B5EF4-FFF2-40B4-BE49-F238E27FC236}">
                <a16:creationId xmlns:a16="http://schemas.microsoft.com/office/drawing/2014/main" id="{529EC0F0-34EF-DC49-0679-114C4EFDD000}"/>
              </a:ext>
            </a:extLst>
          </p:cNvPr>
          <p:cNvPicPr>
            <a:picLocks noChangeAspect="1"/>
          </p:cNvPicPr>
          <p:nvPr/>
        </p:nvPicPr>
        <p:blipFill>
          <a:blip r:embed="rId3"/>
          <a:stretch>
            <a:fillRect/>
          </a:stretch>
        </p:blipFill>
        <p:spPr>
          <a:xfrm>
            <a:off x="2620266" y="3352135"/>
            <a:ext cx="7360293" cy="3384947"/>
          </a:xfrm>
          <a:prstGeom prst="rect">
            <a:avLst/>
          </a:prstGeom>
        </p:spPr>
      </p:pic>
      <p:cxnSp>
        <p:nvCxnSpPr>
          <p:cNvPr id="8" name="Straight Connector 7">
            <a:extLst>
              <a:ext uri="{FF2B5EF4-FFF2-40B4-BE49-F238E27FC236}">
                <a16:creationId xmlns:a16="http://schemas.microsoft.com/office/drawing/2014/main" id="{BA631797-D270-CCB4-2F39-898DFBD769A0}"/>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4" name="Graphic 13" descr="Fish with solid fill">
            <a:extLst>
              <a:ext uri="{FF2B5EF4-FFF2-40B4-BE49-F238E27FC236}">
                <a16:creationId xmlns:a16="http://schemas.microsoft.com/office/drawing/2014/main" id="{FF084CE2-1C67-EF48-3BF4-8DE6C08CC9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04234" y="-142342"/>
            <a:ext cx="914400" cy="914400"/>
          </a:xfrm>
          <a:prstGeom prst="rect">
            <a:avLst/>
          </a:prstGeom>
        </p:spPr>
      </p:pic>
    </p:spTree>
    <p:extLst>
      <p:ext uri="{BB962C8B-B14F-4D97-AF65-F5344CB8AC3E}">
        <p14:creationId xmlns:p14="http://schemas.microsoft.com/office/powerpoint/2010/main" val="78209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0833E-6 -3.33333E-6 L 0.07695 0.00023 " pathEditMode="relative" rAng="0" ptsTypes="AA">
                                      <p:cBhvr>
                                        <p:cTn id="6" dur="500" fill="hold"/>
                                        <p:tgtEl>
                                          <p:spTgt spid="14"/>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71B8C4-C9D9-3122-55B9-601096339EED}"/>
              </a:ext>
            </a:extLst>
          </p:cNvPr>
          <p:cNvGrpSpPr/>
          <p:nvPr/>
        </p:nvGrpSpPr>
        <p:grpSpPr>
          <a:xfrm>
            <a:off x="270741" y="1335062"/>
            <a:ext cx="4400861" cy="5125346"/>
            <a:chOff x="270741" y="1335062"/>
            <a:chExt cx="4400861" cy="5125346"/>
          </a:xfrm>
        </p:grpSpPr>
        <p:grpSp>
          <p:nvGrpSpPr>
            <p:cNvPr id="5" name="Group 4">
              <a:extLst>
                <a:ext uri="{FF2B5EF4-FFF2-40B4-BE49-F238E27FC236}">
                  <a16:creationId xmlns:a16="http://schemas.microsoft.com/office/drawing/2014/main" id="{88FF41D8-B447-3163-F350-EECF9A484F9F}"/>
                </a:ext>
              </a:extLst>
            </p:cNvPr>
            <p:cNvGrpSpPr/>
            <p:nvPr/>
          </p:nvGrpSpPr>
          <p:grpSpPr>
            <a:xfrm>
              <a:off x="270741" y="1335062"/>
              <a:ext cx="4400861" cy="5125346"/>
              <a:chOff x="769007" y="887052"/>
              <a:chExt cx="4664349" cy="5432210"/>
            </a:xfrm>
          </p:grpSpPr>
          <p:grpSp>
            <p:nvGrpSpPr>
              <p:cNvPr id="6" name="Group 5">
                <a:extLst>
                  <a:ext uri="{FF2B5EF4-FFF2-40B4-BE49-F238E27FC236}">
                    <a16:creationId xmlns:a16="http://schemas.microsoft.com/office/drawing/2014/main" id="{D86C1FA9-ED5F-5B96-512F-7E3E860CAF90}"/>
                  </a:ext>
                </a:extLst>
              </p:cNvPr>
              <p:cNvGrpSpPr/>
              <p:nvPr/>
            </p:nvGrpSpPr>
            <p:grpSpPr>
              <a:xfrm>
                <a:off x="769007" y="887052"/>
                <a:ext cx="4664349" cy="5432210"/>
                <a:chOff x="686326" y="924141"/>
                <a:chExt cx="4664349" cy="5432210"/>
              </a:xfrm>
            </p:grpSpPr>
            <p:pic>
              <p:nvPicPr>
                <p:cNvPr id="8" name="Picture 7" descr="A map of the ocean&#10;&#10;Description automatically generated">
                  <a:extLst>
                    <a:ext uri="{FF2B5EF4-FFF2-40B4-BE49-F238E27FC236}">
                      <a16:creationId xmlns:a16="http://schemas.microsoft.com/office/drawing/2014/main" id="{5ADE2BD8-AFBD-C3EC-10E2-96B65FF17326}"/>
                    </a:ext>
                  </a:extLst>
                </p:cNvPr>
                <p:cNvPicPr>
                  <a:picLocks noChangeAspect="1"/>
                </p:cNvPicPr>
                <p:nvPr/>
              </p:nvPicPr>
              <p:blipFill>
                <a:blip r:embed="rId3"/>
                <a:stretch>
                  <a:fillRect/>
                </a:stretch>
              </p:blipFill>
              <p:spPr>
                <a:xfrm>
                  <a:off x="686326" y="924141"/>
                  <a:ext cx="4664349" cy="5432210"/>
                </a:xfrm>
                <a:prstGeom prst="rect">
                  <a:avLst/>
                </a:prstGeom>
              </p:spPr>
            </p:pic>
            <p:pic>
              <p:nvPicPr>
                <p:cNvPr id="9" name="Picture 2">
                  <a:extLst>
                    <a:ext uri="{FF2B5EF4-FFF2-40B4-BE49-F238E27FC236}">
                      <a16:creationId xmlns:a16="http://schemas.microsoft.com/office/drawing/2014/main" id="{CC89BAEA-5417-6CAB-68EA-0E0875349E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92" t="9486" r="19448"/>
                <a:stretch/>
              </p:blipFill>
              <p:spPr bwMode="auto">
                <a:xfrm>
                  <a:off x="4020861" y="1063637"/>
                  <a:ext cx="1213094" cy="125225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71286ED0-443D-210E-28D0-1C06A55191C7}"/>
                  </a:ext>
                </a:extLst>
              </p:cNvPr>
              <p:cNvSpPr txBox="1"/>
              <p:nvPr/>
            </p:nvSpPr>
            <p:spPr>
              <a:xfrm>
                <a:off x="2496855" y="5132501"/>
                <a:ext cx="2936501" cy="1076473"/>
              </a:xfrm>
              <a:prstGeom prst="rect">
                <a:avLst/>
              </a:prstGeom>
              <a:noFill/>
            </p:spPr>
            <p:txBody>
              <a:bodyPr wrap="square" rtlCol="0">
                <a:spAutoFit/>
              </a:bodyPr>
              <a:lstStyle/>
              <a:p>
                <a:pPr algn="ctr"/>
                <a:r>
                  <a:rPr lang="en-US" sz="2000" dirty="0"/>
                  <a:t>NJ DEP Trawl Survey </a:t>
                </a:r>
              </a:p>
              <a:p>
                <a:pPr algn="ctr"/>
                <a:r>
                  <a:rPr lang="en-US" sz="2000" dirty="0"/>
                  <a:t>Start Locations</a:t>
                </a:r>
              </a:p>
              <a:p>
                <a:pPr algn="ctr"/>
                <a:r>
                  <a:rPr lang="en-US" sz="2000" dirty="0"/>
                  <a:t>(1990-2019)</a:t>
                </a:r>
              </a:p>
            </p:txBody>
          </p:sp>
        </p:grpSp>
        <p:sp>
          <p:nvSpPr>
            <p:cNvPr id="14" name="Rectangle 13">
              <a:extLst>
                <a:ext uri="{FF2B5EF4-FFF2-40B4-BE49-F238E27FC236}">
                  <a16:creationId xmlns:a16="http://schemas.microsoft.com/office/drawing/2014/main" id="{FDFC116E-C1CA-A828-4F50-4C56B9A585CF}"/>
                </a:ext>
              </a:extLst>
            </p:cNvPr>
            <p:cNvSpPr/>
            <p:nvPr/>
          </p:nvSpPr>
          <p:spPr>
            <a:xfrm>
              <a:off x="1886064" y="3155136"/>
              <a:ext cx="243204" cy="301478"/>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0108B4E-9971-F3BD-F6A3-7955246465D1}"/>
                </a:ext>
              </a:extLst>
            </p:cNvPr>
            <p:cNvSpPr/>
            <p:nvPr/>
          </p:nvSpPr>
          <p:spPr>
            <a:xfrm>
              <a:off x="2177856" y="3032194"/>
              <a:ext cx="243204" cy="18885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75F76B-35DD-E24A-DAC3-F4C410592E76}"/>
                </a:ext>
              </a:extLst>
            </p:cNvPr>
            <p:cNvSpPr/>
            <p:nvPr/>
          </p:nvSpPr>
          <p:spPr>
            <a:xfrm>
              <a:off x="1046703" y="3221047"/>
              <a:ext cx="243204" cy="9442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130BD14-1165-9A7A-202A-379F8632CA3D}"/>
              </a:ext>
            </a:extLst>
          </p:cNvPr>
          <p:cNvSpPr>
            <a:spLocks noGrp="1"/>
          </p:cNvSpPr>
          <p:nvPr>
            <p:ph type="title"/>
          </p:nvPr>
        </p:nvSpPr>
        <p:spPr>
          <a:xfrm>
            <a:off x="1594364" y="175235"/>
            <a:ext cx="10785183" cy="1325563"/>
          </a:xfrm>
        </p:spPr>
        <p:txBody>
          <a:bodyPr>
            <a:normAutofit/>
          </a:bodyPr>
          <a:lstStyle/>
          <a:p>
            <a:pPr algn="ctr"/>
            <a:r>
              <a:rPr lang="en-US" sz="4000" dirty="0"/>
              <a:t>Decadal Trends of Fish and the Cold Pool </a:t>
            </a:r>
          </a:p>
        </p:txBody>
      </p:sp>
      <p:sp>
        <p:nvSpPr>
          <p:cNvPr id="3" name="Slide Number Placeholder 2">
            <a:extLst>
              <a:ext uri="{FF2B5EF4-FFF2-40B4-BE49-F238E27FC236}">
                <a16:creationId xmlns:a16="http://schemas.microsoft.com/office/drawing/2014/main" id="{F80E9D2B-8492-8AE9-0DEE-FA16D8B94AB3}"/>
              </a:ext>
            </a:extLst>
          </p:cNvPr>
          <p:cNvSpPr>
            <a:spLocks noGrp="1"/>
          </p:cNvSpPr>
          <p:nvPr>
            <p:ph type="sldNum" sz="quarter" idx="12"/>
          </p:nvPr>
        </p:nvSpPr>
        <p:spPr/>
        <p:txBody>
          <a:bodyPr/>
          <a:lstStyle/>
          <a:p>
            <a:fld id="{F25DB457-0AA1-B145-B44A-254B64C75BBE}" type="slidenum">
              <a:rPr lang="en-US" smtClean="0"/>
              <a:t>7</a:t>
            </a:fld>
            <a:endParaRPr lang="en-US"/>
          </a:p>
        </p:txBody>
      </p:sp>
      <p:pic>
        <p:nvPicPr>
          <p:cNvPr id="10" name="Picture 6" descr="Left-eyed summer flounder flatfish illustration with dark brown body, dark spots, and lighter, tan-colored fins. Credit: NOAA Fisheries/Jack Hornady">
            <a:extLst>
              <a:ext uri="{FF2B5EF4-FFF2-40B4-BE49-F238E27FC236}">
                <a16:creationId xmlns:a16="http://schemas.microsoft.com/office/drawing/2014/main" id="{D87A905B-F069-C2EC-2E16-554D1FAF6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8971" y="1584799"/>
            <a:ext cx="2168382" cy="14473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ide-profile illustration of a gray spiny dogfish shark wtih white spots and white underside. Credit: NOAA Fisheries/Jack Hornady">
            <a:extLst>
              <a:ext uri="{FF2B5EF4-FFF2-40B4-BE49-F238E27FC236}">
                <a16:creationId xmlns:a16="http://schemas.microsoft.com/office/drawing/2014/main" id="{713E4EE8-8522-0266-C5FD-D493033A1C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2901" y="631228"/>
            <a:ext cx="3150017" cy="21026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Side-profile illustration of a shiny striped bass fish with black stripes running along its body. Credit: NOAA Fisheries/Jack Hornady">
            <a:extLst>
              <a:ext uri="{FF2B5EF4-FFF2-40B4-BE49-F238E27FC236}">
                <a16:creationId xmlns:a16="http://schemas.microsoft.com/office/drawing/2014/main" id="{AADBBE9A-FF04-8CFF-B25E-8361F29349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1982" y="756634"/>
            <a:ext cx="2789426" cy="18619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6928396-3484-9078-D043-6668FACB3DA6}"/>
              </a:ext>
            </a:extLst>
          </p:cNvPr>
          <p:cNvPicPr>
            <a:picLocks noChangeAspect="1"/>
          </p:cNvPicPr>
          <p:nvPr/>
        </p:nvPicPr>
        <p:blipFill>
          <a:blip r:embed="rId8"/>
          <a:stretch>
            <a:fillRect/>
          </a:stretch>
        </p:blipFill>
        <p:spPr>
          <a:xfrm>
            <a:off x="4814174" y="2899239"/>
            <a:ext cx="7360293" cy="3384947"/>
          </a:xfrm>
          <a:prstGeom prst="rect">
            <a:avLst/>
          </a:prstGeom>
        </p:spPr>
      </p:pic>
      <p:pic>
        <p:nvPicPr>
          <p:cNvPr id="4" name="Picture 2" descr="Meetings - NJ Water Monitoring Council | Department of Environmental ...">
            <a:extLst>
              <a:ext uri="{FF2B5EF4-FFF2-40B4-BE49-F238E27FC236}">
                <a16:creationId xmlns:a16="http://schemas.microsoft.com/office/drawing/2014/main" id="{E8B90F97-E768-2267-7895-3CFAF181B2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065" y="237374"/>
            <a:ext cx="1494055" cy="15612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logo for a science center&#10;&#10;Description automatically generated">
            <a:extLst>
              <a:ext uri="{FF2B5EF4-FFF2-40B4-BE49-F238E27FC236}">
                <a16:creationId xmlns:a16="http://schemas.microsoft.com/office/drawing/2014/main" id="{4ADE418C-6631-D16C-20E1-44D1FEF7CD79}"/>
              </a:ext>
            </a:extLst>
          </p:cNvPr>
          <p:cNvPicPr>
            <a:picLocks noChangeAspect="1"/>
          </p:cNvPicPr>
          <p:nvPr/>
        </p:nvPicPr>
        <p:blipFill>
          <a:blip r:embed="rId10"/>
          <a:stretch>
            <a:fillRect/>
          </a:stretch>
        </p:blipFill>
        <p:spPr>
          <a:xfrm>
            <a:off x="276460" y="1669019"/>
            <a:ext cx="1779793" cy="1181060"/>
          </a:xfrm>
          <a:prstGeom prst="rect">
            <a:avLst/>
          </a:prstGeom>
          <a:ln>
            <a:noFill/>
          </a:ln>
        </p:spPr>
      </p:pic>
      <p:cxnSp>
        <p:nvCxnSpPr>
          <p:cNvPr id="31" name="Straight Connector 30">
            <a:extLst>
              <a:ext uri="{FF2B5EF4-FFF2-40B4-BE49-F238E27FC236}">
                <a16:creationId xmlns:a16="http://schemas.microsoft.com/office/drawing/2014/main" id="{7DE2701B-585B-6D8D-B7BA-911A55E65AFE}"/>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39" name="Graphic 38" descr="Fish with solid fill">
            <a:extLst>
              <a:ext uri="{FF2B5EF4-FFF2-40B4-BE49-F238E27FC236}">
                <a16:creationId xmlns:a16="http://schemas.microsoft.com/office/drawing/2014/main" id="{44E0386D-5D70-FC75-ED54-E5358C9937B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7684" y="-142342"/>
            <a:ext cx="914400" cy="914400"/>
          </a:xfrm>
          <a:prstGeom prst="rect">
            <a:avLst/>
          </a:prstGeom>
        </p:spPr>
      </p:pic>
    </p:spTree>
    <p:extLst>
      <p:ext uri="{BB962C8B-B14F-4D97-AF65-F5344CB8AC3E}">
        <p14:creationId xmlns:p14="http://schemas.microsoft.com/office/powerpoint/2010/main" val="393352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08333E-7 -3.33333E-6 L 0.07695 0.00023 " pathEditMode="relative" rAng="0" ptsTypes="AA">
                                      <p:cBhvr>
                                        <p:cTn id="6" dur="500" fill="hold"/>
                                        <p:tgtEl>
                                          <p:spTgt spid="39"/>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DFBE3FE-4E36-8D1D-A61D-9FE7171AD8C4}"/>
              </a:ext>
            </a:extLst>
          </p:cNvPr>
          <p:cNvSpPr>
            <a:spLocks noGrp="1"/>
          </p:cNvSpPr>
          <p:nvPr>
            <p:ph type="sldNum" sz="quarter" idx="12"/>
          </p:nvPr>
        </p:nvSpPr>
        <p:spPr/>
        <p:txBody>
          <a:bodyPr/>
          <a:lstStyle/>
          <a:p>
            <a:fld id="{F25DB457-0AA1-B145-B44A-254B64C75BBE}" type="slidenum">
              <a:rPr lang="en-US" smtClean="0"/>
              <a:t>8</a:t>
            </a:fld>
            <a:endParaRPr lang="en-US"/>
          </a:p>
        </p:txBody>
      </p:sp>
      <p:pic>
        <p:nvPicPr>
          <p:cNvPr id="21" name="Picture 20">
            <a:extLst>
              <a:ext uri="{FF2B5EF4-FFF2-40B4-BE49-F238E27FC236}">
                <a16:creationId xmlns:a16="http://schemas.microsoft.com/office/drawing/2014/main" id="{D9F84EC8-86DE-B9B2-AF9D-15D3D724D7BB}"/>
              </a:ext>
            </a:extLst>
          </p:cNvPr>
          <p:cNvPicPr>
            <a:picLocks noChangeAspect="1"/>
          </p:cNvPicPr>
          <p:nvPr/>
        </p:nvPicPr>
        <p:blipFill rotWithShape="1">
          <a:blip r:embed="rId3"/>
          <a:srcRect t="8682" r="64044" b="12336"/>
          <a:stretch/>
        </p:blipFill>
        <p:spPr>
          <a:xfrm>
            <a:off x="7407046" y="1133128"/>
            <a:ext cx="3567093" cy="3603456"/>
          </a:xfrm>
          <a:prstGeom prst="rect">
            <a:avLst/>
          </a:prstGeom>
        </p:spPr>
      </p:pic>
      <p:sp>
        <p:nvSpPr>
          <p:cNvPr id="23" name="Content Placeholder 2">
            <a:extLst>
              <a:ext uri="{FF2B5EF4-FFF2-40B4-BE49-F238E27FC236}">
                <a16:creationId xmlns:a16="http://schemas.microsoft.com/office/drawing/2014/main" id="{CCF83273-95BC-15D2-277B-839C037A3ECD}"/>
              </a:ext>
            </a:extLst>
          </p:cNvPr>
          <p:cNvSpPr>
            <a:spLocks noGrp="1"/>
          </p:cNvSpPr>
          <p:nvPr>
            <p:ph idx="1"/>
          </p:nvPr>
        </p:nvSpPr>
        <p:spPr>
          <a:xfrm>
            <a:off x="104172" y="435700"/>
            <a:ext cx="12109220" cy="697428"/>
          </a:xfrm>
        </p:spPr>
        <p:txBody>
          <a:bodyPr>
            <a:normAutofit/>
          </a:bodyPr>
          <a:lstStyle/>
          <a:p>
            <a:pPr marL="0" indent="0" algn="ctr">
              <a:lnSpc>
                <a:spcPct val="100000"/>
              </a:lnSpc>
              <a:spcBef>
                <a:spcPts val="0"/>
              </a:spcBef>
              <a:buNone/>
            </a:pPr>
            <a:r>
              <a:rPr lang="en-US" sz="3600" dirty="0"/>
              <a:t>Spring Cold Pool Setup and Longfin Squid Migration</a:t>
            </a:r>
            <a:endParaRPr lang="en-US" sz="3600" b="1" dirty="0"/>
          </a:p>
        </p:txBody>
      </p:sp>
      <p:pic>
        <p:nvPicPr>
          <p:cNvPr id="26" name="Graphic 25" descr="Question Mark with solid fill">
            <a:extLst>
              <a:ext uri="{FF2B5EF4-FFF2-40B4-BE49-F238E27FC236}">
                <a16:creationId xmlns:a16="http://schemas.microsoft.com/office/drawing/2014/main" id="{61BA2AF7-1995-2FCD-4A7E-C5FE15BB4F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5664" y="1589543"/>
            <a:ext cx="914400" cy="914400"/>
          </a:xfrm>
          <a:prstGeom prst="rect">
            <a:avLst/>
          </a:prstGeom>
        </p:spPr>
      </p:pic>
      <p:pic>
        <p:nvPicPr>
          <p:cNvPr id="27" name="Picture 2" descr="Illustration of a longfin squid with reddish pink mantle and blueish purple fins and tentacles. Credit: NOAA Fisheries/Jack Hornady">
            <a:extLst>
              <a:ext uri="{FF2B5EF4-FFF2-40B4-BE49-F238E27FC236}">
                <a16:creationId xmlns:a16="http://schemas.microsoft.com/office/drawing/2014/main" id="{096C66E9-EFBE-F765-2B2E-8EF79A1D21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98871" y="5333197"/>
            <a:ext cx="2201323" cy="146938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7" descr="A logo for a science center&#10;&#10;Description automatically generated">
            <a:extLst>
              <a:ext uri="{FF2B5EF4-FFF2-40B4-BE49-F238E27FC236}">
                <a16:creationId xmlns:a16="http://schemas.microsoft.com/office/drawing/2014/main" id="{113852E4-631C-EF51-CC3A-CA6928C78978}"/>
              </a:ext>
            </a:extLst>
          </p:cNvPr>
          <p:cNvPicPr>
            <a:picLocks noChangeAspect="1"/>
          </p:cNvPicPr>
          <p:nvPr/>
        </p:nvPicPr>
        <p:blipFill>
          <a:blip r:embed="rId7"/>
          <a:stretch>
            <a:fillRect/>
          </a:stretch>
        </p:blipFill>
        <p:spPr>
          <a:xfrm>
            <a:off x="2945974" y="5440792"/>
            <a:ext cx="1890000" cy="1254193"/>
          </a:xfrm>
          <a:prstGeom prst="rect">
            <a:avLst/>
          </a:prstGeom>
        </p:spPr>
      </p:pic>
      <p:pic>
        <p:nvPicPr>
          <p:cNvPr id="29" name="Picture 2" descr="Lund's Domestic Expansion - Lund's Fish">
            <a:extLst>
              <a:ext uri="{FF2B5EF4-FFF2-40B4-BE49-F238E27FC236}">
                <a16:creationId xmlns:a16="http://schemas.microsoft.com/office/drawing/2014/main" id="{5A81B90D-924F-4247-C10C-47E8A72473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9427" y="5389865"/>
            <a:ext cx="2169675" cy="1356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B983C1C0-05E2-78A3-3653-A1C1B284F7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897" y="5328968"/>
            <a:ext cx="2220180" cy="14778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4F62637-45ED-0FA9-E68D-42DF9AFAFC81}"/>
              </a:ext>
            </a:extLst>
          </p:cNvPr>
          <p:cNvPicPr>
            <a:picLocks noChangeAspect="1"/>
          </p:cNvPicPr>
          <p:nvPr/>
        </p:nvPicPr>
        <p:blipFill>
          <a:blip r:embed="rId10"/>
          <a:stretch>
            <a:fillRect/>
          </a:stretch>
        </p:blipFill>
        <p:spPr>
          <a:xfrm>
            <a:off x="7763091" y="5301169"/>
            <a:ext cx="1533439" cy="1533439"/>
          </a:xfrm>
          <a:prstGeom prst="rect">
            <a:avLst/>
          </a:prstGeom>
        </p:spPr>
      </p:pic>
      <p:grpSp>
        <p:nvGrpSpPr>
          <p:cNvPr id="35" name="Group 34">
            <a:extLst>
              <a:ext uri="{FF2B5EF4-FFF2-40B4-BE49-F238E27FC236}">
                <a16:creationId xmlns:a16="http://schemas.microsoft.com/office/drawing/2014/main" id="{B67BAA49-E832-7A58-38CF-86B5EC568CEC}"/>
              </a:ext>
            </a:extLst>
          </p:cNvPr>
          <p:cNvGrpSpPr/>
          <p:nvPr/>
        </p:nvGrpSpPr>
        <p:grpSpPr>
          <a:xfrm>
            <a:off x="884768" y="1106568"/>
            <a:ext cx="4854559" cy="4137136"/>
            <a:chOff x="884768" y="1106568"/>
            <a:chExt cx="4854559" cy="4137136"/>
          </a:xfrm>
        </p:grpSpPr>
        <p:pic>
          <p:nvPicPr>
            <p:cNvPr id="33" name="Picture 32" descr="A map of the united states&#10;&#10;Description automatically generated">
              <a:extLst>
                <a:ext uri="{FF2B5EF4-FFF2-40B4-BE49-F238E27FC236}">
                  <a16:creationId xmlns:a16="http://schemas.microsoft.com/office/drawing/2014/main" id="{A3CF903F-FD40-6478-91B1-B76F798EB91E}"/>
                </a:ext>
              </a:extLst>
            </p:cNvPr>
            <p:cNvPicPr>
              <a:picLocks noChangeAspect="1"/>
            </p:cNvPicPr>
            <p:nvPr/>
          </p:nvPicPr>
          <p:blipFill rotWithShape="1">
            <a:blip r:embed="rId11"/>
            <a:srcRect l="15963" t="32031" r="36927" b="38770"/>
            <a:stretch/>
          </p:blipFill>
          <p:spPr>
            <a:xfrm>
              <a:off x="884768" y="1106568"/>
              <a:ext cx="4854559" cy="4137136"/>
            </a:xfrm>
            <a:prstGeom prst="rect">
              <a:avLst/>
            </a:prstGeom>
          </p:spPr>
        </p:pic>
        <p:sp>
          <p:nvSpPr>
            <p:cNvPr id="34" name="TextBox 33">
              <a:extLst>
                <a:ext uri="{FF2B5EF4-FFF2-40B4-BE49-F238E27FC236}">
                  <a16:creationId xmlns:a16="http://schemas.microsoft.com/office/drawing/2014/main" id="{25ECEE0A-572C-8B1C-9C48-12059E7B8AF2}"/>
                </a:ext>
              </a:extLst>
            </p:cNvPr>
            <p:cNvSpPr txBox="1"/>
            <p:nvPr/>
          </p:nvSpPr>
          <p:spPr>
            <a:xfrm>
              <a:off x="915522" y="1116953"/>
              <a:ext cx="2077954" cy="923330"/>
            </a:xfrm>
            <a:prstGeom prst="rect">
              <a:avLst/>
            </a:prstGeom>
            <a:solidFill>
              <a:srgbClr val="F2F2F2">
                <a:alpha val="81176"/>
              </a:srgbClr>
            </a:solidFill>
          </p:spPr>
          <p:txBody>
            <a:bodyPr wrap="square" rtlCol="0">
              <a:spAutoFit/>
            </a:bodyPr>
            <a:lstStyle/>
            <a:p>
              <a:r>
                <a:rPr lang="en-US" b="1" dirty="0"/>
                <a:t>Longfin Squid</a:t>
              </a:r>
            </a:p>
            <a:p>
              <a:r>
                <a:rPr lang="en-US" b="1" dirty="0"/>
                <a:t>Predictive Spring Abundance</a:t>
              </a:r>
            </a:p>
          </p:txBody>
        </p:sp>
      </p:grpSp>
      <p:pic>
        <p:nvPicPr>
          <p:cNvPr id="25" name="Graphic 24" descr="Plugged Unplugged with solid fill">
            <a:extLst>
              <a:ext uri="{FF2B5EF4-FFF2-40B4-BE49-F238E27FC236}">
                <a16:creationId xmlns:a16="http://schemas.microsoft.com/office/drawing/2014/main" id="{2AB9B31C-2E0B-A560-1149-BB5C6FEB00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8776442">
            <a:off x="5426371" y="1780806"/>
            <a:ext cx="2187105" cy="2187105"/>
          </a:xfrm>
          <a:prstGeom prst="rect">
            <a:avLst/>
          </a:prstGeom>
        </p:spPr>
      </p:pic>
      <p:cxnSp>
        <p:nvCxnSpPr>
          <p:cNvPr id="38" name="Straight Connector 37">
            <a:extLst>
              <a:ext uri="{FF2B5EF4-FFF2-40B4-BE49-F238E27FC236}">
                <a16:creationId xmlns:a16="http://schemas.microsoft.com/office/drawing/2014/main" id="{1F646C7C-6F8A-1E55-11DE-BE7CDB870054}"/>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46" name="Graphic 45" descr="Fish with solid fill">
            <a:extLst>
              <a:ext uri="{FF2B5EF4-FFF2-40B4-BE49-F238E27FC236}">
                <a16:creationId xmlns:a16="http://schemas.microsoft.com/office/drawing/2014/main" id="{B4AC6D4F-1B34-E44B-611D-B407172EFB6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74309" y="-142342"/>
            <a:ext cx="914400" cy="914400"/>
          </a:xfrm>
          <a:prstGeom prst="rect">
            <a:avLst/>
          </a:prstGeom>
        </p:spPr>
      </p:pic>
      <p:pic>
        <p:nvPicPr>
          <p:cNvPr id="52" name="Picture 2" descr="Illustration of a longfin squid with reddish pink mantle and blueish purple fins and tentacles. Credit: NOAA Fisheries/Jack Hornady">
            <a:extLst>
              <a:ext uri="{FF2B5EF4-FFF2-40B4-BE49-F238E27FC236}">
                <a16:creationId xmlns:a16="http://schemas.microsoft.com/office/drawing/2014/main" id="{CB7E5977-A39C-2FDB-B916-10D02A9A83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963170" y="4263353"/>
            <a:ext cx="1778908" cy="11874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6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0833E-6 -3.33333E-6 L 0.07696 0.00023 " pathEditMode="relative" rAng="0" ptsTypes="AA">
                                      <p:cBhvr>
                                        <p:cTn id="6" dur="500" fill="hold"/>
                                        <p:tgtEl>
                                          <p:spTgt spid="46"/>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1792</TotalTime>
  <Words>2202</Words>
  <Application>Microsoft Macintosh PowerPoint</Application>
  <PresentationFormat>Widescreen</PresentationFormat>
  <Paragraphs>348</Paragraphs>
  <Slides>23</Slides>
  <Notes>21</Notes>
  <HiddenSlides>10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Adelle Sans Devanagari</vt:lpstr>
      <vt:lpstr>Aptos</vt:lpstr>
      <vt:lpstr>Arial</vt:lpstr>
      <vt:lpstr>Cambria Math</vt:lpstr>
      <vt:lpstr>Helvetica</vt:lpstr>
      <vt:lpstr>Times New Roman</vt:lpstr>
      <vt:lpstr>Wingdings</vt:lpstr>
      <vt:lpstr>Office 2013 - 2022 Theme</vt:lpstr>
      <vt:lpstr>Cold Pool Stratification Influences on  Commercial Species Dynamics in the Mid-Atlantic Bight </vt:lpstr>
      <vt:lpstr>Cooperative Research Connections</vt:lpstr>
      <vt:lpstr>An Ecological-Economic Hub: The Mid-Atlantic</vt:lpstr>
      <vt:lpstr>The Cold Pool Extent Depends on Season</vt:lpstr>
      <vt:lpstr>PowerPoint Presentation</vt:lpstr>
      <vt:lpstr>Cold Pool Supports  Commercial and Recreational Fisheries </vt:lpstr>
      <vt:lpstr>Research Goals:</vt:lpstr>
      <vt:lpstr>Decadal Trends of Fish and the Cold Pool </vt:lpstr>
      <vt:lpstr>PowerPoint Presentation</vt:lpstr>
      <vt:lpstr>PowerPoint Presentation</vt:lpstr>
      <vt:lpstr>Cooperation at the Core of my Research </vt:lpstr>
      <vt:lpstr>Next Steps</vt:lpstr>
      <vt:lpstr>PowerPoint Presentation</vt:lpstr>
      <vt:lpstr>PowerPoint Presentation</vt:lpstr>
      <vt:lpstr>Ecological Processes and the Cold Pool</vt:lpstr>
      <vt:lpstr>Ecological Processes and the Cold Pool</vt:lpstr>
      <vt:lpstr>OSW has created Networks for Collaboration </vt:lpstr>
      <vt:lpstr>Species Selection </vt:lpstr>
      <vt:lpstr>The Mid Atlantic Bight and Cold Pool are  Changing Over Time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Alaimo</dc:creator>
  <cp:lastModifiedBy>Samantha Alaimo</cp:lastModifiedBy>
  <cp:revision>62</cp:revision>
  <dcterms:created xsi:type="dcterms:W3CDTF">2024-01-18T19:14:28Z</dcterms:created>
  <dcterms:modified xsi:type="dcterms:W3CDTF">2024-03-23T17:20:35Z</dcterms:modified>
</cp:coreProperties>
</file>