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84" r:id="rId1"/>
  </p:sldMasterIdLst>
  <p:notesMasterIdLst>
    <p:notesMasterId r:id="rId17"/>
  </p:notesMasterIdLst>
  <p:sldIdLst>
    <p:sldId id="257" r:id="rId2"/>
    <p:sldId id="331" r:id="rId3"/>
    <p:sldId id="291" r:id="rId4"/>
    <p:sldId id="315" r:id="rId5"/>
    <p:sldId id="294" r:id="rId6"/>
    <p:sldId id="360" r:id="rId7"/>
    <p:sldId id="310" r:id="rId8"/>
    <p:sldId id="323" r:id="rId9"/>
    <p:sldId id="350" r:id="rId10"/>
    <p:sldId id="260" r:id="rId11"/>
    <p:sldId id="357" r:id="rId12"/>
    <p:sldId id="359" r:id="rId13"/>
    <p:sldId id="351" r:id="rId14"/>
    <p:sldId id="352" r:id="rId15"/>
    <p:sldId id="35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8"/>
    <p:restoredTop sz="74878"/>
  </p:normalViewPr>
  <p:slideViewPr>
    <p:cSldViewPr snapToGrid="0">
      <p:cViewPr varScale="1">
        <p:scale>
          <a:sx n="70" d="100"/>
          <a:sy n="70" d="100"/>
        </p:scale>
        <p:origin x="192"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1344D-B5A1-5542-A5B3-00F74DDB7349}" type="datetimeFigureOut">
              <a:rPr lang="en-US" smtClean="0"/>
              <a:t>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0A6B9-ECB9-F143-AEC9-8E40D3BF27CD}" type="slidenum">
              <a:rPr lang="en-US" smtClean="0"/>
              <a:t>‹#›</a:t>
            </a:fld>
            <a:endParaRPr lang="en-US"/>
          </a:p>
        </p:txBody>
      </p:sp>
    </p:spTree>
    <p:extLst>
      <p:ext uri="{BB962C8B-B14F-4D97-AF65-F5344CB8AC3E}">
        <p14:creationId xmlns:p14="http://schemas.microsoft.com/office/powerpoint/2010/main" val="226831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and presentation title </a:t>
            </a:r>
          </a:p>
          <a:p>
            <a:r>
              <a:rPr lang="en-US" dirty="0"/>
              <a:t>Candidate</a:t>
            </a:r>
          </a:p>
        </p:txBody>
      </p:sp>
      <p:sp>
        <p:nvSpPr>
          <p:cNvPr id="4" name="Slide Number Placeholder 3"/>
          <p:cNvSpPr>
            <a:spLocks noGrp="1"/>
          </p:cNvSpPr>
          <p:nvPr>
            <p:ph type="sldNum" sz="quarter" idx="5"/>
          </p:nvPr>
        </p:nvSpPr>
        <p:spPr/>
        <p:txBody>
          <a:bodyPr/>
          <a:lstStyle/>
          <a:p>
            <a:fld id="{1CB30AB0-A523-764F-8384-667E62D3F28C}" type="slidenum">
              <a:rPr lang="en-US" smtClean="0"/>
              <a:t>0</a:t>
            </a:fld>
            <a:endParaRPr lang="en-US"/>
          </a:p>
        </p:txBody>
      </p:sp>
    </p:spTree>
    <p:extLst>
      <p:ext uri="{BB962C8B-B14F-4D97-AF65-F5344CB8AC3E}">
        <p14:creationId xmlns:p14="http://schemas.microsoft.com/office/powerpoint/2010/main" val="1307055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partial effects plots from the summer flounder </a:t>
            </a:r>
            <a:r>
              <a:rPr lang="en-US" dirty="0" err="1"/>
              <a:t>cpue</a:t>
            </a:r>
            <a:r>
              <a:rPr lang="en-US" dirty="0"/>
              <a:t> gam </a:t>
            </a:r>
          </a:p>
          <a:p>
            <a:endParaRPr lang="en-US" dirty="0"/>
          </a:p>
          <a:p>
            <a:pPr marL="171450" indent="-171450">
              <a:buFontTx/>
              <a:buChar char="-"/>
            </a:pPr>
            <a:r>
              <a:rPr lang="en-US" dirty="0"/>
              <a:t>Explain the plots a little </a:t>
            </a:r>
          </a:p>
          <a:p>
            <a:pPr marL="171450" indent="-171450">
              <a:buFontTx/>
              <a:buChar char="-"/>
            </a:pPr>
            <a:r>
              <a:rPr lang="en-US" dirty="0"/>
              <a:t>As you can see there is a lot of variability but I want to focus your attention on the temporal scale </a:t>
            </a:r>
          </a:p>
        </p:txBody>
      </p:sp>
      <p:sp>
        <p:nvSpPr>
          <p:cNvPr id="4" name="Slide Number Placeholder 3"/>
          <p:cNvSpPr>
            <a:spLocks noGrp="1"/>
          </p:cNvSpPr>
          <p:nvPr>
            <p:ph type="sldNum" sz="quarter" idx="5"/>
          </p:nvPr>
        </p:nvSpPr>
        <p:spPr/>
        <p:txBody>
          <a:bodyPr/>
          <a:lstStyle/>
          <a:p>
            <a:fld id="{FDCE374D-4BD7-FC4B-8C91-890C04130603}" type="slidenum">
              <a:rPr lang="en-US" smtClean="0"/>
              <a:t>9</a:t>
            </a:fld>
            <a:endParaRPr lang="en-US"/>
          </a:p>
        </p:txBody>
      </p:sp>
    </p:spTree>
    <p:extLst>
      <p:ext uri="{BB962C8B-B14F-4D97-AF65-F5344CB8AC3E}">
        <p14:creationId xmlns:p14="http://schemas.microsoft.com/office/powerpoint/2010/main" val="2986752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response of sf </a:t>
            </a:r>
            <a:r>
              <a:rPr lang="en-US" dirty="0" err="1"/>
              <a:t>cpue</a:t>
            </a:r>
            <a:r>
              <a:rPr lang="en-US" dirty="0"/>
              <a:t> from the model and the oceanographic params </a:t>
            </a:r>
          </a:p>
          <a:p>
            <a:endParaRPr lang="en-US" dirty="0"/>
          </a:p>
          <a:p>
            <a:r>
              <a:rPr lang="en-US" dirty="0"/>
              <a:t>We are looking to see if there are any changes in the oceanography that can explain the </a:t>
            </a:r>
            <a:r>
              <a:rPr lang="en-US" dirty="0" err="1"/>
              <a:t>variabtion</a:t>
            </a:r>
            <a:r>
              <a:rPr lang="en-US" dirty="0"/>
              <a:t> in </a:t>
            </a:r>
            <a:r>
              <a:rPr lang="en-US" dirty="0" err="1"/>
              <a:t>cpue</a:t>
            </a:r>
            <a:r>
              <a:rPr lang="en-US" dirty="0"/>
              <a:t> </a:t>
            </a:r>
          </a:p>
          <a:p>
            <a:r>
              <a:rPr lang="en-US" dirty="0"/>
              <a:t>This is bottom temp </a:t>
            </a:r>
          </a:p>
        </p:txBody>
      </p:sp>
      <p:sp>
        <p:nvSpPr>
          <p:cNvPr id="4" name="Slide Number Placeholder 3"/>
          <p:cNvSpPr>
            <a:spLocks noGrp="1"/>
          </p:cNvSpPr>
          <p:nvPr>
            <p:ph type="sldNum" sz="quarter" idx="5"/>
          </p:nvPr>
        </p:nvSpPr>
        <p:spPr/>
        <p:txBody>
          <a:bodyPr/>
          <a:lstStyle/>
          <a:p>
            <a:fld id="{1CB30AB0-A523-764F-8384-667E62D3F28C}" type="slidenum">
              <a:rPr lang="en-US" smtClean="0"/>
              <a:t>10</a:t>
            </a:fld>
            <a:endParaRPr lang="en-US"/>
          </a:p>
        </p:txBody>
      </p:sp>
    </p:spTree>
    <p:extLst>
      <p:ext uri="{BB962C8B-B14F-4D97-AF65-F5344CB8AC3E}">
        <p14:creationId xmlns:p14="http://schemas.microsoft.com/office/powerpoint/2010/main" val="2706974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that again for the water column stratification </a:t>
            </a:r>
            <a:r>
              <a:rPr lang="en-US" dirty="0" err="1"/>
              <a:t>theres</a:t>
            </a:r>
            <a:r>
              <a:rPr lang="en-US" dirty="0"/>
              <a:t> a lot of variability in </a:t>
            </a:r>
            <a:r>
              <a:rPr lang="en-US" dirty="0" err="1"/>
              <a:t>june</a:t>
            </a:r>
            <a:r>
              <a:rPr lang="en-US" dirty="0"/>
              <a:t> and august </a:t>
            </a:r>
          </a:p>
        </p:txBody>
      </p:sp>
      <p:sp>
        <p:nvSpPr>
          <p:cNvPr id="4" name="Slide Number Placeholder 3"/>
          <p:cNvSpPr>
            <a:spLocks noGrp="1"/>
          </p:cNvSpPr>
          <p:nvPr>
            <p:ph type="sldNum" sz="quarter" idx="5"/>
          </p:nvPr>
        </p:nvSpPr>
        <p:spPr/>
        <p:txBody>
          <a:bodyPr/>
          <a:lstStyle/>
          <a:p>
            <a:fld id="{1CB30AB0-A523-764F-8384-667E62D3F28C}" type="slidenum">
              <a:rPr lang="en-US" smtClean="0"/>
              <a:t>11</a:t>
            </a:fld>
            <a:endParaRPr lang="en-US"/>
          </a:p>
        </p:txBody>
      </p:sp>
    </p:spTree>
    <p:extLst>
      <p:ext uri="{BB962C8B-B14F-4D97-AF65-F5344CB8AC3E}">
        <p14:creationId xmlns:p14="http://schemas.microsoft.com/office/powerpoint/2010/main" val="1812750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dirty="0"/>
              <a:t>So </a:t>
            </a:r>
            <a:r>
              <a:rPr lang="en-US" dirty="0" err="1"/>
              <a:t>whats</a:t>
            </a:r>
            <a:r>
              <a:rPr lang="en-US" dirty="0"/>
              <a:t> next for this research? </a:t>
            </a:r>
          </a:p>
          <a:p>
            <a:pPr marL="0" indent="0">
              <a:lnSpc>
                <a:spcPct val="100000"/>
              </a:lnSpc>
              <a:spcBef>
                <a:spcPts val="0"/>
              </a:spcBef>
              <a:buNone/>
            </a:pPr>
            <a:r>
              <a:rPr lang="en-US" dirty="0"/>
              <a:t>Continue collaboration with industry </a:t>
            </a:r>
          </a:p>
          <a:p>
            <a:pPr marL="0" indent="0">
              <a:lnSpc>
                <a:spcPct val="100000"/>
              </a:lnSpc>
              <a:spcBef>
                <a:spcPts val="0"/>
              </a:spcBef>
              <a:buNone/>
            </a:pPr>
            <a:r>
              <a:rPr lang="en-US" dirty="0"/>
              <a:t>resolve the seasonal and decadal trends in the data </a:t>
            </a:r>
          </a:p>
          <a:p>
            <a:endParaRPr lang="en-US" dirty="0"/>
          </a:p>
        </p:txBody>
      </p:sp>
      <p:sp>
        <p:nvSpPr>
          <p:cNvPr id="4" name="Slide Number Placeholder 3"/>
          <p:cNvSpPr>
            <a:spLocks noGrp="1"/>
          </p:cNvSpPr>
          <p:nvPr>
            <p:ph type="sldNum" sz="quarter" idx="5"/>
          </p:nvPr>
        </p:nvSpPr>
        <p:spPr/>
        <p:txBody>
          <a:bodyPr/>
          <a:lstStyle/>
          <a:p>
            <a:fld id="{1CB30AB0-A523-764F-8384-667E62D3F28C}" type="slidenum">
              <a:rPr lang="en-US" smtClean="0"/>
              <a:t>12</a:t>
            </a:fld>
            <a:endParaRPr lang="en-US"/>
          </a:p>
        </p:txBody>
      </p:sp>
    </p:spTree>
    <p:extLst>
      <p:ext uri="{BB962C8B-B14F-4D97-AF65-F5344CB8AC3E}">
        <p14:creationId xmlns:p14="http://schemas.microsoft.com/office/powerpoint/2010/main" val="251129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But depending on the way the ocean moves, </a:t>
            </a:r>
            <a:r>
              <a:rPr lang="en-US" sz="1200" dirty="0">
                <a:effectLst/>
                <a:latin typeface="Times New Roman" panose="02020603050405020304" pitchFamily="18" charset="0"/>
                <a:ea typeface="Times New Roman" panose="02020603050405020304" pitchFamily="18" charset="0"/>
              </a:rPr>
              <a:t>the habitat conditions vary in time and space which can significantly influence fish distribution and migration</a:t>
            </a:r>
          </a:p>
          <a:p>
            <a:endParaRPr lang="en-US" dirty="0"/>
          </a:p>
        </p:txBody>
      </p:sp>
      <p:sp>
        <p:nvSpPr>
          <p:cNvPr id="4" name="Slide Number Placeholder 3"/>
          <p:cNvSpPr>
            <a:spLocks noGrp="1"/>
          </p:cNvSpPr>
          <p:nvPr>
            <p:ph type="sldNum" sz="quarter" idx="5"/>
          </p:nvPr>
        </p:nvSpPr>
        <p:spPr/>
        <p:txBody>
          <a:bodyPr/>
          <a:lstStyle/>
          <a:p>
            <a:fld id="{B268CFD2-B0FE-F148-B2A4-699D90785E69}" type="slidenum">
              <a:rPr lang="en-US" smtClean="0"/>
              <a:t>1</a:t>
            </a:fld>
            <a:endParaRPr lang="en-US"/>
          </a:p>
        </p:txBody>
      </p:sp>
    </p:spTree>
    <p:extLst>
      <p:ext uri="{BB962C8B-B14F-4D97-AF65-F5344CB8AC3E}">
        <p14:creationId xmlns:p14="http://schemas.microsoft.com/office/powerpoint/2010/main" val="3732290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that place is the Mid-Atlantic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Mid Atlantic Bight is an ocean region that spans from Cape Cod to Cape Hatteras that has a large seasonal temperature signal known as the Cold Pool.</a:t>
            </a:r>
            <a:r>
              <a:rPr lang="en-US" dirty="0">
                <a:solidFill>
                  <a:srgbClr val="000000"/>
                </a:solidFill>
                <a:effectLst/>
                <a:latin typeface="Helvetica" pitchFamily="2" charset="0"/>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 cold pool is a distinctively cold, nutrient dense body of bottom water that forms every year in the spring.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u="sng" dirty="0"/>
              <a:t>Right Figure: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 figure on the right are cross-shelf transects based on glider tracks along the red line on the right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As we go further to the right on the figure, we are getting farther away from the coast and as we go down in the individual panels, we are getting deeper in the water column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u="sng" dirty="0"/>
              <a:t>Formation</a:t>
            </a:r>
            <a:r>
              <a:rPr lang="en-US" dirty="0"/>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Fall into Winter: lots of storm and water column mixing so the water column is fairly uniform in temperature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Spring: the weather starts to warm up, less storms, the surface water begins to warm and become layer, or stratified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Summer: Strong layering/stratification-– surface water is really warm, deeper water is really cold from water supplied by the Scotian Shelf water in the North</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Fall: Storms pick up again, the surface and deep-water mix and the water becomes more uniform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This dramatic change in temperature that happens every year in this small subset of the ocean,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2</a:t>
            </a:fld>
            <a:endParaRPr lang="en-US"/>
          </a:p>
        </p:txBody>
      </p:sp>
    </p:spTree>
    <p:extLst>
      <p:ext uri="{BB962C8B-B14F-4D97-AF65-F5344CB8AC3E}">
        <p14:creationId xmlns:p14="http://schemas.microsoft.com/office/powerpoint/2010/main" val="416943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dirty="0"/>
              <a:t>The interannual formation differs every year. Not all cold pools are created equal </a:t>
            </a:r>
          </a:p>
          <a:p>
            <a:pPr marL="171450" indent="-171450">
              <a:buFontTx/>
              <a:buChar char="-"/>
            </a:pPr>
            <a:endParaRPr lang="en-US" b="0" i="0" dirty="0"/>
          </a:p>
          <a:p>
            <a:pPr marL="171450" indent="-171450">
              <a:buFontTx/>
              <a:buChar char="-"/>
            </a:pPr>
            <a:r>
              <a:rPr lang="en-US" b="0" i="0" dirty="0"/>
              <a:t>Depending on the time of the year, depends on the spatial extent of the cold pool. </a:t>
            </a:r>
          </a:p>
          <a:p>
            <a:pPr marL="171450" indent="-171450">
              <a:buFontTx/>
              <a:buChar char="-"/>
            </a:pPr>
            <a:r>
              <a:rPr lang="en-US" b="0" i="0" dirty="0"/>
              <a:t>At it’s peak in the summer, the cold pool extends nearly the whole MAB </a:t>
            </a:r>
          </a:p>
          <a:p>
            <a:pPr marL="171450" indent="-171450">
              <a:buFontTx/>
              <a:buChar char="-"/>
            </a:pPr>
            <a:endParaRPr lang="en-US" b="0" i="0" dirty="0"/>
          </a:p>
          <a:p>
            <a:pPr marL="171450" indent="-171450">
              <a:buFontTx/>
              <a:buChar char="-"/>
            </a:pPr>
            <a:endParaRPr lang="en-US" b="0" i="0" dirty="0"/>
          </a:p>
          <a:p>
            <a:endParaRPr lang="en-US" b="1" i="1" dirty="0"/>
          </a:p>
          <a:p>
            <a:r>
              <a:rPr lang="en-US" b="1" i="1" dirty="0"/>
              <a:t>- Spatial extent--- lighter is more stratified, dark is less stratified </a:t>
            </a:r>
          </a:p>
        </p:txBody>
      </p:sp>
      <p:sp>
        <p:nvSpPr>
          <p:cNvPr id="4" name="Slide Number Placeholder 3"/>
          <p:cNvSpPr>
            <a:spLocks noGrp="1"/>
          </p:cNvSpPr>
          <p:nvPr>
            <p:ph type="sldNum" sz="quarter" idx="5"/>
          </p:nvPr>
        </p:nvSpPr>
        <p:spPr/>
        <p:txBody>
          <a:bodyPr/>
          <a:lstStyle/>
          <a:p>
            <a:fld id="{8862D4C1-F5FB-6643-8C7B-B09657043363}" type="slidenum">
              <a:rPr lang="en-US" smtClean="0"/>
              <a:t>3</a:t>
            </a:fld>
            <a:endParaRPr lang="en-US"/>
          </a:p>
        </p:txBody>
      </p:sp>
    </p:spTree>
    <p:extLst>
      <p:ext uri="{BB962C8B-B14F-4D97-AF65-F5344CB8AC3E}">
        <p14:creationId xmlns:p14="http://schemas.microsoft.com/office/powerpoint/2010/main" val="426668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MAB is changing over time in it's condition and use </a:t>
            </a:r>
          </a:p>
          <a:p>
            <a:pPr marL="171450" indent="-171450">
              <a:buFontTx/>
              <a:buChar char="-"/>
            </a:pPr>
            <a:r>
              <a:rPr lang="en-US" dirty="0"/>
              <a:t>*Orient to figure on Left* </a:t>
            </a:r>
          </a:p>
          <a:p>
            <a:pPr marL="628650" lvl="1" indent="-171450">
              <a:buFontTx/>
              <a:buChar char="-"/>
            </a:pPr>
            <a:r>
              <a:rPr lang="en-US" dirty="0"/>
              <a:t>Bottom temperature anomaly-- things are getting warmer</a:t>
            </a:r>
          </a:p>
          <a:p>
            <a:pPr marL="171450" indent="-171450">
              <a:buFontTx/>
              <a:buChar char="-"/>
            </a:pPr>
            <a:endParaRPr lang="en-US" dirty="0"/>
          </a:p>
          <a:p>
            <a:pPr marL="171450" indent="-171450">
              <a:buFontTx/>
              <a:buChar char="-"/>
            </a:pPr>
            <a:r>
              <a:rPr lang="en-US" dirty="0"/>
              <a:t>Also as we know, offshore wind development will be occurring in the coming years </a:t>
            </a:r>
          </a:p>
          <a:p>
            <a:pPr marL="171450" indent="-171450">
              <a:buFontTx/>
              <a:buChar char="-"/>
            </a:pPr>
            <a:endParaRPr lang="en-US" dirty="0"/>
          </a:p>
          <a:p>
            <a:pPr marL="171450" indent="-171450">
              <a:buFontTx/>
              <a:buChar char="-"/>
            </a:pPr>
            <a:r>
              <a:rPr lang="en-US" dirty="0"/>
              <a:t>The changes to the MAB are especially concerning given that....slide</a:t>
            </a:r>
          </a:p>
        </p:txBody>
      </p:sp>
      <p:sp>
        <p:nvSpPr>
          <p:cNvPr id="4" name="Slide Number Placeholder 3"/>
          <p:cNvSpPr>
            <a:spLocks noGrp="1"/>
          </p:cNvSpPr>
          <p:nvPr>
            <p:ph type="sldNum" sz="quarter" idx="5"/>
          </p:nvPr>
        </p:nvSpPr>
        <p:spPr/>
        <p:txBody>
          <a:bodyPr/>
          <a:lstStyle/>
          <a:p>
            <a:fld id="{B268CFD2-B0FE-F148-B2A4-699D90785E69}" type="slidenum">
              <a:rPr lang="en-US" smtClean="0"/>
              <a:t>4</a:t>
            </a:fld>
            <a:endParaRPr lang="en-US"/>
          </a:p>
        </p:txBody>
      </p:sp>
    </p:spTree>
    <p:extLst>
      <p:ext uri="{BB962C8B-B14F-4D97-AF65-F5344CB8AC3E}">
        <p14:creationId xmlns:p14="http://schemas.microsoft.com/office/powerpoint/2010/main" val="146958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80A6B9-ECB9-F143-AEC9-8E40D3BF27CD}" type="slidenum">
              <a:rPr lang="en-US" smtClean="0"/>
              <a:t>5</a:t>
            </a:fld>
            <a:endParaRPr lang="en-US"/>
          </a:p>
        </p:txBody>
      </p:sp>
    </p:spTree>
    <p:extLst>
      <p:ext uri="{BB962C8B-B14F-4D97-AF65-F5344CB8AC3E}">
        <p14:creationId xmlns:p14="http://schemas.microsoft.com/office/powerpoint/2010/main" val="499948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changing MAB is especially concerning for our fishing industries </a:t>
            </a:r>
          </a:p>
          <a:p>
            <a:pPr marL="171450" indent="-171450">
              <a:buFontTx/>
              <a:buChar char="-"/>
            </a:pPr>
            <a:r>
              <a:rPr lang="en-US" dirty="0"/>
              <a:t>The cold pool not only supports the ecology, but it also supports the economy through commercial and recreational fishing. </a:t>
            </a:r>
          </a:p>
          <a:p>
            <a:pPr marL="171450" indent="-171450">
              <a:buFontTx/>
              <a:buChar char="-"/>
            </a:pPr>
            <a:r>
              <a:rPr lang="en-US" dirty="0"/>
              <a:t>States bordering the MAB alone generated $500 million in commercial fishing revenue in 2019 .</a:t>
            </a:r>
          </a:p>
          <a:p>
            <a:pPr marL="171450" indent="-171450">
              <a:buFontTx/>
              <a:buChar char="-"/>
            </a:pPr>
            <a:r>
              <a:rPr lang="en-US" sz="1800" dirty="0">
                <a:solidFill>
                  <a:srgbClr val="000000"/>
                </a:solidFill>
                <a:effectLst/>
                <a:latin typeface="Times New Roman" panose="02020603050405020304" pitchFamily="18" charset="0"/>
              </a:rPr>
              <a:t>S</a:t>
            </a:r>
            <a:r>
              <a:rPr lang="en-US" sz="1800" dirty="0">
                <a:solidFill>
                  <a:srgbClr val="000000"/>
                </a:solidFill>
                <a:effectLst/>
                <a:latin typeface="Times New Roman" panose="02020603050405020304" pitchFamily="18" charset="0"/>
                <a:ea typeface="Times New Roman" panose="02020603050405020304" pitchFamily="18" charset="0"/>
              </a:rPr>
              <a:t>easonal, interannual and long-term variability in cold pool processes could lead to changes to the habitat of these commercial species, impacting the coastal economies and livelihoods they support.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https://</a:t>
            </a:r>
            <a:r>
              <a:rPr lang="en-US" dirty="0" err="1"/>
              <a:t>capemaycountynj.gov</a:t>
            </a:r>
            <a:r>
              <a:rPr lang="en-US" dirty="0"/>
              <a:t>/940/Commercial-Fishing </a:t>
            </a:r>
          </a:p>
          <a:p>
            <a:r>
              <a:rPr lang="en-US" dirty="0"/>
              <a:t>https://</a:t>
            </a:r>
            <a:r>
              <a:rPr lang="en-US" dirty="0" err="1"/>
              <a:t>www.jerseysbest.com</a:t>
            </a:r>
            <a:r>
              <a:rPr lang="en-US" dirty="0"/>
              <a:t>/community/harvesting-the-sea/</a:t>
            </a:r>
          </a:p>
          <a:p>
            <a:r>
              <a:rPr lang="en-US" dirty="0"/>
              <a:t>https://</a:t>
            </a:r>
            <a:r>
              <a:rPr lang="en-US" dirty="0" err="1"/>
              <a:t>www.onthewater.com</a:t>
            </a:r>
            <a:r>
              <a:rPr lang="en-US" dirty="0"/>
              <a:t>/news/2021/02/19/comment-on-the-2021-new-jersey-recreational-fluke-season-options </a:t>
            </a:r>
          </a:p>
          <a:p>
            <a:r>
              <a:rPr lang="en-US" dirty="0"/>
              <a:t>Title : State of the Ecosystem 2022: Mid-Atlantic</a:t>
            </a:r>
          </a:p>
          <a:p>
            <a:r>
              <a:rPr lang="en-US" dirty="0"/>
              <a:t>Corporate Authors(s) : Northeast Fisheries Science Center (U.S.)</a:t>
            </a:r>
          </a:p>
          <a:p>
            <a:r>
              <a:rPr lang="en-US" dirty="0"/>
              <a:t>Published Date : 2022</a:t>
            </a:r>
          </a:p>
          <a:p>
            <a:r>
              <a:rPr lang="en-US" dirty="0"/>
              <a:t>DOI : https://</a:t>
            </a:r>
            <a:r>
              <a:rPr lang="en-US" dirty="0" err="1"/>
              <a:t>doi.org</a:t>
            </a:r>
            <a:r>
              <a:rPr lang="en-US" dirty="0"/>
              <a:t>/10.25923/5s5y-0h81</a:t>
            </a:r>
          </a:p>
          <a:p>
            <a:endParaRPr lang="en-US" dirty="0"/>
          </a:p>
          <a:p>
            <a:endParaRPr lang="en-US" dirty="0"/>
          </a:p>
        </p:txBody>
      </p:sp>
      <p:sp>
        <p:nvSpPr>
          <p:cNvPr id="4" name="Slide Number Placeholder 3"/>
          <p:cNvSpPr>
            <a:spLocks noGrp="1"/>
          </p:cNvSpPr>
          <p:nvPr>
            <p:ph type="sldNum" sz="quarter" idx="5"/>
          </p:nvPr>
        </p:nvSpPr>
        <p:spPr/>
        <p:txBody>
          <a:bodyPr/>
          <a:lstStyle/>
          <a:p>
            <a:fld id="{FDCE374D-4BD7-FC4B-8C91-890C04130603}" type="slidenum">
              <a:rPr lang="en-US" smtClean="0"/>
              <a:t>6</a:t>
            </a:fld>
            <a:endParaRPr lang="en-US"/>
          </a:p>
        </p:txBody>
      </p:sp>
    </p:spTree>
    <p:extLst>
      <p:ext uri="{BB962C8B-B14F-4D97-AF65-F5344CB8AC3E}">
        <p14:creationId xmlns:p14="http://schemas.microsoft.com/office/powerpoint/2010/main" val="245258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in particular investigates....</a:t>
            </a:r>
          </a:p>
          <a:p>
            <a:endParaRPr lang="en-US" dirty="0"/>
          </a:p>
          <a:p>
            <a:r>
              <a:rPr lang="en-US" dirty="0"/>
              <a:t>to establish baseline interactions that species have with the Cold Pool in the MAB </a:t>
            </a:r>
          </a:p>
          <a:p>
            <a:r>
              <a:rPr lang="en-US" dirty="0"/>
              <a:t>Community-based effort to establish a baseline and better inform for EBFM </a:t>
            </a:r>
          </a:p>
        </p:txBody>
      </p:sp>
      <p:sp>
        <p:nvSpPr>
          <p:cNvPr id="4" name="Slide Number Placeholder 3"/>
          <p:cNvSpPr>
            <a:spLocks noGrp="1"/>
          </p:cNvSpPr>
          <p:nvPr>
            <p:ph type="sldNum" sz="quarter" idx="5"/>
          </p:nvPr>
        </p:nvSpPr>
        <p:spPr/>
        <p:txBody>
          <a:bodyPr/>
          <a:lstStyle/>
          <a:p>
            <a:fld id="{B268CFD2-B0FE-F148-B2A4-699D90785E69}" type="slidenum">
              <a:rPr lang="en-US" smtClean="0"/>
              <a:t>7</a:t>
            </a:fld>
            <a:endParaRPr lang="en-US"/>
          </a:p>
        </p:txBody>
      </p:sp>
    </p:spTree>
    <p:extLst>
      <p:ext uri="{BB962C8B-B14F-4D97-AF65-F5344CB8AC3E}">
        <p14:creationId xmlns:p14="http://schemas.microsoft.com/office/powerpoint/2010/main" val="309978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collaboration with the NJ DEP and SCEMFIS, I was able to narrow down commercial species of interest and </a:t>
            </a:r>
          </a:p>
          <a:p>
            <a:r>
              <a:rPr lang="en-US" dirty="0"/>
              <a:t>use the NJ DEP trawl survey to analyze decadal trends of these species with the seasonal cold pool evolution. </a:t>
            </a:r>
          </a:p>
          <a:p>
            <a:endParaRPr lang="en-US" dirty="0"/>
          </a:p>
          <a:p>
            <a:r>
              <a:rPr lang="en-US" dirty="0"/>
              <a:t>Using GAMS—generalized additive models </a:t>
            </a:r>
          </a:p>
          <a:p>
            <a:endParaRPr lang="en-US" dirty="0"/>
          </a:p>
        </p:txBody>
      </p:sp>
      <p:sp>
        <p:nvSpPr>
          <p:cNvPr id="4" name="Slide Number Placeholder 3"/>
          <p:cNvSpPr>
            <a:spLocks noGrp="1"/>
          </p:cNvSpPr>
          <p:nvPr>
            <p:ph type="sldNum" sz="quarter" idx="5"/>
          </p:nvPr>
        </p:nvSpPr>
        <p:spPr/>
        <p:txBody>
          <a:bodyPr/>
          <a:lstStyle/>
          <a:p>
            <a:fld id="{1CB30AB0-A523-764F-8384-667E62D3F28C}" type="slidenum">
              <a:rPr lang="en-US" smtClean="0"/>
              <a:t>8</a:t>
            </a:fld>
            <a:endParaRPr lang="en-US"/>
          </a:p>
        </p:txBody>
      </p:sp>
    </p:spTree>
    <p:extLst>
      <p:ext uri="{BB962C8B-B14F-4D97-AF65-F5344CB8AC3E}">
        <p14:creationId xmlns:p14="http://schemas.microsoft.com/office/powerpoint/2010/main" val="982728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CF25EE-DF2D-F445-9C09-06B1787C2443}" type="datetime1">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110237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B7AEF3-6C11-F34F-8190-9CD25BC85918}" type="datetime1">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447346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7184A-DA47-C04B-AB18-4C9866971CAD}" type="datetime1">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3190363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5B72A3-D5E0-2443-A480-0ABB84059C1A}" type="datetime1">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285641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45DC34-473E-BC4E-A0B0-D24F1430A76C}" type="datetime1">
              <a:rPr lang="en-US" smtClean="0"/>
              <a:t>1/14/25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21887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5D6393-A081-EB45-863A-BEED0763FBD7}" type="datetime1">
              <a:rPr lang="en-US" smtClean="0"/>
              <a:t>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394255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BF7499-2B81-3B4A-AFBF-B6C565156433}" type="datetime1">
              <a:rPr lang="en-US" smtClean="0"/>
              <a:t>1/14/25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361125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861831-402F-7242-A165-7588E61BCB4C}" type="datetime1">
              <a:rPr lang="en-US" smtClean="0"/>
              <a:t>1/14/25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314204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D8D78-4E29-FC4E-A1FF-3404E2FD27FB}" type="datetime1">
              <a:rPr lang="en-US" smtClean="0"/>
              <a:t>1/14/25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3538637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3BD918-170D-4B4A-ABC6-2FD7E4E54D88}" type="datetime1">
              <a:rPr lang="en-US" smtClean="0"/>
              <a:t>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1742865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9C4647-6259-A246-9AF0-60CBC04085C2}" type="datetime1">
              <a:rPr lang="en-US" smtClean="0"/>
              <a:t>1/14/25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4CCC8-8329-3549-AAE5-4DF4CD608A2D}" type="slidenum">
              <a:rPr lang="en-US" smtClean="0"/>
              <a:t>‹#›</a:t>
            </a:fld>
            <a:endParaRPr lang="en-US"/>
          </a:p>
        </p:txBody>
      </p:sp>
    </p:spTree>
    <p:extLst>
      <p:ext uri="{BB962C8B-B14F-4D97-AF65-F5344CB8AC3E}">
        <p14:creationId xmlns:p14="http://schemas.microsoft.com/office/powerpoint/2010/main" val="1013393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1E9470-FEAF-2C4A-89E0-F6F958235F7F}" type="datetime1">
              <a:rPr lang="en-US" smtClean="0"/>
              <a:t>1/14/25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24CCC8-8329-3549-AAE5-4DF4CD608A2D}" type="slidenum">
              <a:rPr lang="en-US" smtClean="0"/>
              <a:t>‹#›</a:t>
            </a:fld>
            <a:endParaRPr lang="en-US"/>
          </a:p>
        </p:txBody>
      </p:sp>
    </p:spTree>
    <p:extLst>
      <p:ext uri="{BB962C8B-B14F-4D97-AF65-F5344CB8AC3E}">
        <p14:creationId xmlns:p14="http://schemas.microsoft.com/office/powerpoint/2010/main" val="3093743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alaimo@marine.rutgers.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jpe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6.sv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3" Type="http://schemas.openxmlformats.org/officeDocument/2006/relationships/notesSlide" Target="../notesSlides/notesSlide13.xml"/><Relationship Id="rId7" Type="http://schemas.openxmlformats.org/officeDocument/2006/relationships/image" Target="../media/image50.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9.jpeg"/><Relationship Id="rId11" Type="http://schemas.openxmlformats.org/officeDocument/2006/relationships/image" Target="../media/image35.png"/><Relationship Id="rId5" Type="http://schemas.openxmlformats.org/officeDocument/2006/relationships/image" Target="../media/image48.png"/><Relationship Id="rId10" Type="http://schemas.openxmlformats.org/officeDocument/2006/relationships/image" Target="../media/image34.png"/><Relationship Id="rId4" Type="http://schemas.openxmlformats.org/officeDocument/2006/relationships/image" Target="../media/image47.emf"/><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mailto:alaimo@marine.rutgers.edu" TargetMode="Externa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svg"/><Relationship Id="rId3" Type="http://schemas.openxmlformats.org/officeDocument/2006/relationships/notesSlide" Target="../notesSlides/notesSlide2.xml"/><Relationship Id="rId7" Type="http://schemas.openxmlformats.org/officeDocument/2006/relationships/image" Target="../media/image10.sv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2.emf"/><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6.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4.png"/><Relationship Id="rId4" Type="http://schemas.openxmlformats.org/officeDocument/2006/relationships/image" Target="../media/image32.jpe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F1B1-4ADB-3CD5-3354-8A357EC1FE0F}"/>
              </a:ext>
            </a:extLst>
          </p:cNvPr>
          <p:cNvSpPr>
            <a:spLocks noGrp="1"/>
          </p:cNvSpPr>
          <p:nvPr>
            <p:ph type="ctrTitle"/>
          </p:nvPr>
        </p:nvSpPr>
        <p:spPr>
          <a:xfrm>
            <a:off x="1209182" y="685442"/>
            <a:ext cx="9773635" cy="2387600"/>
          </a:xfrm>
        </p:spPr>
        <p:txBody>
          <a:bodyPr>
            <a:noAutofit/>
          </a:bodyPr>
          <a:lstStyle/>
          <a:p>
            <a:r>
              <a:rPr lang="en-US" sz="4800" dirty="0"/>
              <a:t>The Influence of Mid-Atlantic Bight Seasonal Oceanographic Variability on Commercial Species Dynamics</a:t>
            </a:r>
          </a:p>
        </p:txBody>
      </p:sp>
      <p:sp>
        <p:nvSpPr>
          <p:cNvPr id="3" name="Subtitle 2">
            <a:extLst>
              <a:ext uri="{FF2B5EF4-FFF2-40B4-BE49-F238E27FC236}">
                <a16:creationId xmlns:a16="http://schemas.microsoft.com/office/drawing/2014/main" id="{FEEAFEE9-4A54-E6CD-324F-D2ABE9EED55C}"/>
              </a:ext>
            </a:extLst>
          </p:cNvPr>
          <p:cNvSpPr>
            <a:spLocks noGrp="1"/>
          </p:cNvSpPr>
          <p:nvPr>
            <p:ph type="subTitle" idx="1"/>
          </p:nvPr>
        </p:nvSpPr>
        <p:spPr>
          <a:xfrm>
            <a:off x="0" y="3277593"/>
            <a:ext cx="12192000" cy="2811622"/>
          </a:xfrm>
        </p:spPr>
        <p:txBody>
          <a:bodyPr>
            <a:noAutofit/>
          </a:bodyPr>
          <a:lstStyle/>
          <a:p>
            <a:pPr>
              <a:spcBef>
                <a:spcPts val="0"/>
              </a:spcBef>
            </a:pPr>
            <a:r>
              <a:rPr lang="en-US" b="1" dirty="0"/>
              <a:t>Samantha Alaimo*</a:t>
            </a:r>
            <a:r>
              <a:rPr lang="en-US" baseline="30000" dirty="0"/>
              <a:t>1</a:t>
            </a:r>
            <a:endParaRPr lang="en-US" dirty="0"/>
          </a:p>
          <a:p>
            <a:pPr>
              <a:spcBef>
                <a:spcPts val="0"/>
              </a:spcBef>
            </a:pPr>
            <a:r>
              <a:rPr lang="en-US" sz="2000" dirty="0"/>
              <a:t>Bill Bright</a:t>
            </a:r>
            <a:r>
              <a:rPr lang="en-US" sz="2000" baseline="30000" dirty="0"/>
              <a:t>2</a:t>
            </a:r>
            <a:r>
              <a:rPr lang="en-US" sz="2000" dirty="0"/>
              <a:t>, Jeff Brust</a:t>
            </a:r>
            <a:r>
              <a:rPr lang="en-US" sz="2000" baseline="30000" dirty="0"/>
              <a:t>3</a:t>
            </a:r>
            <a:r>
              <a:rPr lang="en-US" sz="2000" dirty="0"/>
              <a:t>, Colleen Brust</a:t>
            </a:r>
            <a:r>
              <a:rPr lang="en-US" sz="2000" baseline="30000" dirty="0"/>
              <a:t>3</a:t>
            </a:r>
            <a:r>
              <a:rPr lang="en-US" sz="2000" dirty="0"/>
              <a:t>, Jeff Kaelin</a:t>
            </a:r>
            <a:r>
              <a:rPr lang="en-US" sz="2000" baseline="30000" dirty="0"/>
              <a:t>4</a:t>
            </a:r>
            <a:r>
              <a:rPr lang="en-US" sz="2000" dirty="0"/>
              <a:t>, </a:t>
            </a:r>
          </a:p>
          <a:p>
            <a:pPr>
              <a:spcBef>
                <a:spcPts val="0"/>
              </a:spcBef>
            </a:pPr>
            <a:r>
              <a:rPr lang="en-US" sz="2000" dirty="0"/>
              <a:t>Travis Miles</a:t>
            </a:r>
            <a:r>
              <a:rPr lang="en-US" sz="2000" baseline="30000" dirty="0"/>
              <a:t>1</a:t>
            </a:r>
            <a:r>
              <a:rPr lang="en-US" sz="2000" dirty="0"/>
              <a:t>, Daphne Munroe</a:t>
            </a:r>
            <a:r>
              <a:rPr lang="en-US" sz="2000" baseline="30000" dirty="0"/>
              <a:t>5</a:t>
            </a:r>
            <a:r>
              <a:rPr lang="en-US" sz="2000" dirty="0"/>
              <a:t>, Grace Saba</a:t>
            </a:r>
            <a:r>
              <a:rPr lang="en-US" sz="2000" baseline="30000" dirty="0"/>
              <a:t>1 </a:t>
            </a:r>
            <a:r>
              <a:rPr lang="en-US" sz="2000" dirty="0"/>
              <a:t>&amp; Josh Kohut</a:t>
            </a:r>
            <a:r>
              <a:rPr lang="en-US" sz="2000" baseline="30000" dirty="0"/>
              <a:t>1</a:t>
            </a:r>
          </a:p>
          <a:p>
            <a:pPr>
              <a:spcBef>
                <a:spcPts val="0"/>
              </a:spcBef>
            </a:pPr>
            <a:endParaRPr lang="en-US" sz="2000" baseline="30000" dirty="0"/>
          </a:p>
          <a:p>
            <a:pPr>
              <a:spcBef>
                <a:spcPts val="0"/>
              </a:spcBef>
            </a:pPr>
            <a:r>
              <a:rPr lang="en-US" sz="1600" dirty="0">
                <a:hlinkClick r:id="rId3"/>
              </a:rPr>
              <a:t>*alaimo@marine.rutgers.edu</a:t>
            </a:r>
            <a:r>
              <a:rPr lang="en-US" sz="1600" dirty="0"/>
              <a:t> </a:t>
            </a:r>
          </a:p>
          <a:p>
            <a:pPr>
              <a:spcBef>
                <a:spcPts val="0"/>
              </a:spcBef>
            </a:pPr>
            <a:endParaRPr lang="en-US" sz="1200" dirty="0"/>
          </a:p>
          <a:p>
            <a:pPr>
              <a:lnSpc>
                <a:spcPct val="120000"/>
              </a:lnSpc>
              <a:spcBef>
                <a:spcPts val="0"/>
              </a:spcBef>
            </a:pPr>
            <a:r>
              <a:rPr lang="en-US" sz="1300" dirty="0"/>
              <a:t>1. Department of Marine and Coastal Sciences, Rutgers University</a:t>
            </a:r>
            <a:br>
              <a:rPr lang="en-US" sz="1300" dirty="0"/>
            </a:br>
            <a:r>
              <a:rPr lang="en-US" sz="1300" dirty="0"/>
              <a:t>2. Captain, F/V Defiance and F/V Retriever Cape May, NJ </a:t>
            </a:r>
          </a:p>
          <a:p>
            <a:pPr>
              <a:lnSpc>
                <a:spcPct val="120000"/>
              </a:lnSpc>
              <a:spcBef>
                <a:spcPts val="0"/>
              </a:spcBef>
            </a:pPr>
            <a:r>
              <a:rPr lang="en-US" sz="1300" dirty="0"/>
              <a:t>3. New Jersey Marine Resources Administration-</a:t>
            </a:r>
            <a:r>
              <a:rPr lang="en-US" sz="1300" dirty="0" err="1"/>
              <a:t>Nacote</a:t>
            </a:r>
            <a:r>
              <a:rPr lang="en-US" sz="1300" dirty="0"/>
              <a:t> Creek Research Station</a:t>
            </a:r>
          </a:p>
          <a:p>
            <a:pPr>
              <a:lnSpc>
                <a:spcPct val="120000"/>
              </a:lnSpc>
              <a:spcBef>
                <a:spcPts val="0"/>
              </a:spcBef>
            </a:pPr>
            <a:r>
              <a:rPr lang="en-US" sz="1300" dirty="0"/>
              <a:t>4. Lund’s Fisheries, Cape May, NJ</a:t>
            </a:r>
          </a:p>
          <a:p>
            <a:pPr>
              <a:lnSpc>
                <a:spcPct val="120000"/>
              </a:lnSpc>
              <a:spcBef>
                <a:spcPts val="0"/>
              </a:spcBef>
            </a:pPr>
            <a:r>
              <a:rPr lang="en-US" sz="1300" dirty="0"/>
              <a:t>5. Haskin Shellfish Research Laboratory, Rutgers University</a:t>
            </a:r>
          </a:p>
        </p:txBody>
      </p:sp>
      <p:grpSp>
        <p:nvGrpSpPr>
          <p:cNvPr id="4" name="Group 3">
            <a:extLst>
              <a:ext uri="{FF2B5EF4-FFF2-40B4-BE49-F238E27FC236}">
                <a16:creationId xmlns:a16="http://schemas.microsoft.com/office/drawing/2014/main" id="{AA6A7880-97F6-E9C4-CFF4-3C0C0BEEDDF9}"/>
              </a:ext>
            </a:extLst>
          </p:cNvPr>
          <p:cNvGrpSpPr/>
          <p:nvPr/>
        </p:nvGrpSpPr>
        <p:grpSpPr>
          <a:xfrm>
            <a:off x="0" y="6019800"/>
            <a:ext cx="12192000" cy="866400"/>
            <a:chOff x="0" y="6037696"/>
            <a:chExt cx="12192000" cy="932584"/>
          </a:xfrm>
        </p:grpSpPr>
        <p:grpSp>
          <p:nvGrpSpPr>
            <p:cNvPr id="5" name="Group 4">
              <a:extLst>
                <a:ext uri="{FF2B5EF4-FFF2-40B4-BE49-F238E27FC236}">
                  <a16:creationId xmlns:a16="http://schemas.microsoft.com/office/drawing/2014/main" id="{BA51B4CC-482D-5407-BF1F-F4806D804FA2}"/>
                </a:ext>
              </a:extLst>
            </p:cNvPr>
            <p:cNvGrpSpPr/>
            <p:nvPr/>
          </p:nvGrpSpPr>
          <p:grpSpPr>
            <a:xfrm>
              <a:off x="0" y="6037696"/>
              <a:ext cx="12192000" cy="921773"/>
              <a:chOff x="0" y="6037696"/>
              <a:chExt cx="12192000" cy="921773"/>
            </a:xfrm>
          </p:grpSpPr>
          <p:sp>
            <p:nvSpPr>
              <p:cNvPr id="7" name="Rectangle 6">
                <a:extLst>
                  <a:ext uri="{FF2B5EF4-FFF2-40B4-BE49-F238E27FC236}">
                    <a16:creationId xmlns:a16="http://schemas.microsoft.com/office/drawing/2014/main" id="{C2C41019-FE57-3301-B66C-9C53752C2695}"/>
                  </a:ext>
                </a:extLst>
              </p:cNvPr>
              <p:cNvSpPr/>
              <p:nvPr/>
            </p:nvSpPr>
            <p:spPr>
              <a:xfrm>
                <a:off x="0" y="6088202"/>
                <a:ext cx="12192000" cy="87126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8" name="Picture 2" descr="Meetings - NJ Water Monitoring Council | Department of Environmental ...">
                <a:extLst>
                  <a:ext uri="{FF2B5EF4-FFF2-40B4-BE49-F238E27FC236}">
                    <a16:creationId xmlns:a16="http://schemas.microsoft.com/office/drawing/2014/main" id="{BE74A955-C20D-1F1B-ABF9-FA524C33D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8552" y="6037696"/>
                <a:ext cx="805037" cy="841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00B291D6-0487-11E3-A498-0A788720828F}"/>
                  </a:ext>
                </a:extLst>
              </p:cNvPr>
              <p:cNvPicPr>
                <a:picLocks noChangeAspect="1"/>
              </p:cNvPicPr>
              <p:nvPr/>
            </p:nvPicPr>
            <p:blipFill>
              <a:blip r:embed="rId5"/>
              <a:stretch>
                <a:fillRect/>
              </a:stretch>
            </p:blipFill>
            <p:spPr>
              <a:xfrm>
                <a:off x="3778741" y="6065374"/>
                <a:ext cx="1931212" cy="887728"/>
              </a:xfrm>
              <a:prstGeom prst="rect">
                <a:avLst/>
              </a:prstGeom>
            </p:spPr>
          </p:pic>
          <p:pic>
            <p:nvPicPr>
              <p:cNvPr id="10" name="Picture 9" descr="Rutgers University Logo | Rutgers university, Rutgers, University logo">
                <a:extLst>
                  <a:ext uri="{FF2B5EF4-FFF2-40B4-BE49-F238E27FC236}">
                    <a16:creationId xmlns:a16="http://schemas.microsoft.com/office/drawing/2014/main" id="{CC625EDB-C7F4-9B78-3D43-B91A4A4C1C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2188" y="6240235"/>
                <a:ext cx="1931212" cy="52275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A logo for a science center&#10;&#10;Description automatically generated">
              <a:extLst>
                <a:ext uri="{FF2B5EF4-FFF2-40B4-BE49-F238E27FC236}">
                  <a16:creationId xmlns:a16="http://schemas.microsoft.com/office/drawing/2014/main" id="{FD1F3085-992C-9041-FDC5-9B4AE4EA665C}"/>
                </a:ext>
              </a:extLst>
            </p:cNvPr>
            <p:cNvPicPr>
              <a:picLocks noChangeAspect="1"/>
            </p:cNvPicPr>
            <p:nvPr/>
          </p:nvPicPr>
          <p:blipFill>
            <a:blip r:embed="rId7"/>
            <a:stretch>
              <a:fillRect/>
            </a:stretch>
          </p:blipFill>
          <p:spPr>
            <a:xfrm>
              <a:off x="1248599" y="6054892"/>
              <a:ext cx="1281543" cy="915388"/>
            </a:xfrm>
            <a:prstGeom prst="rect">
              <a:avLst/>
            </a:prstGeom>
          </p:spPr>
        </p:pic>
      </p:grpSp>
      <p:cxnSp>
        <p:nvCxnSpPr>
          <p:cNvPr id="25" name="Straight Connector 24">
            <a:extLst>
              <a:ext uri="{FF2B5EF4-FFF2-40B4-BE49-F238E27FC236}">
                <a16:creationId xmlns:a16="http://schemas.microsoft.com/office/drawing/2014/main" id="{8F06C5CD-21D7-8EDC-F0B3-054E4E94BA57}"/>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6" name="Graphic 25" descr="Fish with solid fill">
            <a:extLst>
              <a:ext uri="{FF2B5EF4-FFF2-40B4-BE49-F238E27FC236}">
                <a16:creationId xmlns:a16="http://schemas.microsoft.com/office/drawing/2014/main" id="{A79ED45F-01B8-CAF1-A533-5421CDE280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771" y="-142342"/>
            <a:ext cx="914400" cy="914400"/>
          </a:xfrm>
          <a:prstGeom prst="rect">
            <a:avLst/>
          </a:prstGeom>
        </p:spPr>
      </p:pic>
    </p:spTree>
    <p:extLst>
      <p:ext uri="{BB962C8B-B14F-4D97-AF65-F5344CB8AC3E}">
        <p14:creationId xmlns:p14="http://schemas.microsoft.com/office/powerpoint/2010/main" val="735553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25FC92-5368-59B3-45D2-17B54B6BA3E8}"/>
              </a:ext>
            </a:extLst>
          </p:cNvPr>
          <p:cNvSpPr>
            <a:spLocks noGrp="1"/>
          </p:cNvSpPr>
          <p:nvPr>
            <p:ph type="title"/>
          </p:nvPr>
        </p:nvSpPr>
        <p:spPr>
          <a:xfrm>
            <a:off x="604026" y="64912"/>
            <a:ext cx="10515600" cy="1325563"/>
          </a:xfrm>
        </p:spPr>
        <p:txBody>
          <a:bodyPr/>
          <a:lstStyle/>
          <a:p>
            <a:r>
              <a:rPr lang="en-US" dirty="0"/>
              <a:t>Summer Flounder CPUE</a:t>
            </a:r>
          </a:p>
        </p:txBody>
      </p:sp>
      <p:sp>
        <p:nvSpPr>
          <p:cNvPr id="28" name="Slide Number Placeholder 27">
            <a:extLst>
              <a:ext uri="{FF2B5EF4-FFF2-40B4-BE49-F238E27FC236}">
                <a16:creationId xmlns:a16="http://schemas.microsoft.com/office/drawing/2014/main" id="{81F93CDD-481E-61AF-5ABB-4EAFC251AA85}"/>
              </a:ext>
            </a:extLst>
          </p:cNvPr>
          <p:cNvSpPr>
            <a:spLocks noGrp="1"/>
          </p:cNvSpPr>
          <p:nvPr>
            <p:ph type="sldNum" sz="quarter" idx="12"/>
          </p:nvPr>
        </p:nvSpPr>
        <p:spPr/>
        <p:txBody>
          <a:bodyPr/>
          <a:lstStyle/>
          <a:p>
            <a:fld id="{0524CCC8-8329-3549-AAE5-4DF4CD608A2D}" type="slidenum">
              <a:rPr lang="en-US" smtClean="0"/>
              <a:t>9</a:t>
            </a:fld>
            <a:endParaRPr lang="en-US"/>
          </a:p>
        </p:txBody>
      </p:sp>
      <p:sp>
        <p:nvSpPr>
          <p:cNvPr id="2" name="TextBox 1">
            <a:extLst>
              <a:ext uri="{FF2B5EF4-FFF2-40B4-BE49-F238E27FC236}">
                <a16:creationId xmlns:a16="http://schemas.microsoft.com/office/drawing/2014/main" id="{7BF0F119-F3FF-7ADF-0712-469EB751A0BE}"/>
              </a:ext>
            </a:extLst>
          </p:cNvPr>
          <p:cNvSpPr txBox="1"/>
          <p:nvPr/>
        </p:nvSpPr>
        <p:spPr>
          <a:xfrm>
            <a:off x="2176653" y="5616198"/>
            <a:ext cx="8400673" cy="1200329"/>
          </a:xfrm>
          <a:prstGeom prst="rect">
            <a:avLst/>
          </a:prstGeom>
          <a:noFill/>
        </p:spPr>
        <p:txBody>
          <a:bodyPr wrap="square" rtlCol="0">
            <a:spAutoFit/>
          </a:bodyPr>
          <a:lstStyle/>
          <a:p>
            <a:pPr algn="ctr"/>
            <a:r>
              <a:rPr lang="en-US" sz="2400" dirty="0"/>
              <a:t>Summer Flounder CPUE =</a:t>
            </a:r>
          </a:p>
          <a:p>
            <a:pPr algn="ctr"/>
            <a:r>
              <a:rPr lang="en-US" sz="2400" dirty="0" err="1"/>
              <a:t>te</a:t>
            </a:r>
            <a:r>
              <a:rPr lang="en-US" sz="2400" dirty="0"/>
              <a:t>(Longitude, Latitude) + s(Bottom Temp.) + s(dt/dz) + s(Depth) </a:t>
            </a:r>
          </a:p>
          <a:p>
            <a:pPr algn="ctr"/>
            <a:r>
              <a:rPr lang="en-US" sz="2400" dirty="0"/>
              <a:t>+ </a:t>
            </a:r>
            <a:r>
              <a:rPr lang="en-US" sz="2400" dirty="0" err="1"/>
              <a:t>te</a:t>
            </a:r>
            <a:r>
              <a:rPr lang="en-US" sz="2400" dirty="0"/>
              <a:t>(year, week of year) + s(week) + s(year)</a:t>
            </a:r>
          </a:p>
        </p:txBody>
      </p:sp>
      <p:cxnSp>
        <p:nvCxnSpPr>
          <p:cNvPr id="14" name="Straight Connector 13">
            <a:extLst>
              <a:ext uri="{FF2B5EF4-FFF2-40B4-BE49-F238E27FC236}">
                <a16:creationId xmlns:a16="http://schemas.microsoft.com/office/drawing/2014/main" id="{DE7B12D9-177E-7CCB-2747-4ED8183E36A8}"/>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2" name="Graphic 21" descr="Fish with solid fill">
            <a:extLst>
              <a:ext uri="{FF2B5EF4-FFF2-40B4-BE49-F238E27FC236}">
                <a16:creationId xmlns:a16="http://schemas.microsoft.com/office/drawing/2014/main" id="{680649A8-8604-8BB7-6798-B19A5714AE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4309" y="-142342"/>
            <a:ext cx="914400" cy="914400"/>
          </a:xfrm>
          <a:prstGeom prst="rect">
            <a:avLst/>
          </a:prstGeom>
        </p:spPr>
      </p:pic>
      <p:pic>
        <p:nvPicPr>
          <p:cNvPr id="7" name="Picture 6" descr="Left-eyed summer flounder flatfish illustration with dark brown body, dark spots, and lighter, tan-colored fins. Credit: NOAA Fisheries/Jack Hornady">
            <a:extLst>
              <a:ext uri="{FF2B5EF4-FFF2-40B4-BE49-F238E27FC236}">
                <a16:creationId xmlns:a16="http://schemas.microsoft.com/office/drawing/2014/main" id="{0323E1E4-DA06-AD71-8D59-9637846C5E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0818" y="127199"/>
            <a:ext cx="1829136" cy="122094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graph showing the growth of a number of years&#10;&#10;Description automatically generated">
            <a:extLst>
              <a:ext uri="{FF2B5EF4-FFF2-40B4-BE49-F238E27FC236}">
                <a16:creationId xmlns:a16="http://schemas.microsoft.com/office/drawing/2014/main" id="{0AB5F70A-EB4A-B919-704C-D3F00BA4B4F9}"/>
              </a:ext>
            </a:extLst>
          </p:cNvPr>
          <p:cNvPicPr>
            <a:picLocks noChangeAspect="1"/>
          </p:cNvPicPr>
          <p:nvPr/>
        </p:nvPicPr>
        <p:blipFill>
          <a:blip r:embed="rId6"/>
          <a:srcRect t="4709"/>
          <a:stretch/>
        </p:blipFill>
        <p:spPr>
          <a:xfrm>
            <a:off x="9203059" y="1383306"/>
            <a:ext cx="2505334" cy="1828800"/>
          </a:xfrm>
          <a:prstGeom prst="rect">
            <a:avLst/>
          </a:prstGeom>
        </p:spPr>
      </p:pic>
      <p:pic>
        <p:nvPicPr>
          <p:cNvPr id="49" name="Picture 48" descr="A graph of a number of days&#10;&#10;Description automatically generated">
            <a:extLst>
              <a:ext uri="{FF2B5EF4-FFF2-40B4-BE49-F238E27FC236}">
                <a16:creationId xmlns:a16="http://schemas.microsoft.com/office/drawing/2014/main" id="{EA736060-4C8D-0382-987C-E0CE301006E1}"/>
              </a:ext>
            </a:extLst>
          </p:cNvPr>
          <p:cNvPicPr>
            <a:picLocks noChangeAspect="1"/>
          </p:cNvPicPr>
          <p:nvPr/>
        </p:nvPicPr>
        <p:blipFill>
          <a:blip r:embed="rId7"/>
          <a:srcRect t="3624"/>
          <a:stretch/>
        </p:blipFill>
        <p:spPr>
          <a:xfrm>
            <a:off x="1510435" y="3454526"/>
            <a:ext cx="9171130" cy="2252659"/>
          </a:xfrm>
          <a:prstGeom prst="rect">
            <a:avLst/>
          </a:prstGeom>
        </p:spPr>
      </p:pic>
      <p:sp>
        <p:nvSpPr>
          <p:cNvPr id="51" name="TextBox 50">
            <a:extLst>
              <a:ext uri="{FF2B5EF4-FFF2-40B4-BE49-F238E27FC236}">
                <a16:creationId xmlns:a16="http://schemas.microsoft.com/office/drawing/2014/main" id="{DA577782-1D99-84D1-F287-3DBD8033F09E}"/>
              </a:ext>
            </a:extLst>
          </p:cNvPr>
          <p:cNvSpPr txBox="1"/>
          <p:nvPr/>
        </p:nvSpPr>
        <p:spPr>
          <a:xfrm>
            <a:off x="3864501" y="1055102"/>
            <a:ext cx="2224070" cy="369332"/>
          </a:xfrm>
          <a:prstGeom prst="rect">
            <a:avLst/>
          </a:prstGeom>
          <a:noFill/>
        </p:spPr>
        <p:txBody>
          <a:bodyPr wrap="none" rtlCol="0">
            <a:spAutoFit/>
          </a:bodyPr>
          <a:lstStyle/>
          <a:p>
            <a:r>
              <a:rPr lang="en-US" dirty="0"/>
              <a:t>Bottom Temperature</a:t>
            </a:r>
          </a:p>
        </p:txBody>
      </p:sp>
      <p:sp>
        <p:nvSpPr>
          <p:cNvPr id="52" name="TextBox 51">
            <a:extLst>
              <a:ext uri="{FF2B5EF4-FFF2-40B4-BE49-F238E27FC236}">
                <a16:creationId xmlns:a16="http://schemas.microsoft.com/office/drawing/2014/main" id="{64D49C48-CF62-D735-DC4E-89698E29B495}"/>
              </a:ext>
            </a:extLst>
          </p:cNvPr>
          <p:cNvSpPr txBox="1"/>
          <p:nvPr/>
        </p:nvSpPr>
        <p:spPr>
          <a:xfrm>
            <a:off x="6294151" y="1102366"/>
            <a:ext cx="2940805" cy="369332"/>
          </a:xfrm>
          <a:prstGeom prst="rect">
            <a:avLst/>
          </a:prstGeom>
          <a:noFill/>
        </p:spPr>
        <p:txBody>
          <a:bodyPr wrap="none" rtlCol="0">
            <a:spAutoFit/>
          </a:bodyPr>
          <a:lstStyle/>
          <a:p>
            <a:r>
              <a:rPr lang="en-US" dirty="0"/>
              <a:t>Water Column Stratification</a:t>
            </a:r>
          </a:p>
        </p:txBody>
      </p:sp>
      <p:sp>
        <p:nvSpPr>
          <p:cNvPr id="53" name="TextBox 52">
            <a:extLst>
              <a:ext uri="{FF2B5EF4-FFF2-40B4-BE49-F238E27FC236}">
                <a16:creationId xmlns:a16="http://schemas.microsoft.com/office/drawing/2014/main" id="{29EDDA33-F76E-1833-B324-5DDC15365479}"/>
              </a:ext>
            </a:extLst>
          </p:cNvPr>
          <p:cNvSpPr txBox="1"/>
          <p:nvPr/>
        </p:nvSpPr>
        <p:spPr>
          <a:xfrm>
            <a:off x="10178819" y="1068669"/>
            <a:ext cx="797013" cy="369332"/>
          </a:xfrm>
          <a:prstGeom prst="rect">
            <a:avLst/>
          </a:prstGeom>
          <a:noFill/>
        </p:spPr>
        <p:txBody>
          <a:bodyPr wrap="none" rtlCol="0">
            <a:spAutoFit/>
          </a:bodyPr>
          <a:lstStyle/>
          <a:p>
            <a:r>
              <a:rPr lang="en-US" dirty="0"/>
              <a:t>Depth</a:t>
            </a:r>
          </a:p>
        </p:txBody>
      </p:sp>
      <p:sp>
        <p:nvSpPr>
          <p:cNvPr id="58" name="TextBox 57">
            <a:extLst>
              <a:ext uri="{FF2B5EF4-FFF2-40B4-BE49-F238E27FC236}">
                <a16:creationId xmlns:a16="http://schemas.microsoft.com/office/drawing/2014/main" id="{9DA35357-50F6-E2A1-9B69-2DF1063B598C}"/>
              </a:ext>
            </a:extLst>
          </p:cNvPr>
          <p:cNvSpPr txBox="1"/>
          <p:nvPr/>
        </p:nvSpPr>
        <p:spPr>
          <a:xfrm>
            <a:off x="1019545" y="1629501"/>
            <a:ext cx="986235" cy="523220"/>
          </a:xfrm>
          <a:prstGeom prst="rect">
            <a:avLst/>
          </a:prstGeom>
          <a:noFill/>
        </p:spPr>
        <p:txBody>
          <a:bodyPr wrap="square" rtlCol="0">
            <a:spAutoFit/>
          </a:bodyPr>
          <a:lstStyle/>
          <a:p>
            <a:r>
              <a:rPr lang="en-US" sz="1400" dirty="0"/>
              <a:t>Imagine NJ Here</a:t>
            </a:r>
          </a:p>
        </p:txBody>
      </p:sp>
      <p:pic>
        <p:nvPicPr>
          <p:cNvPr id="60" name="Picture 59" descr="A graph of a waveform&#10;&#10;Description automatically generated with medium confidence">
            <a:extLst>
              <a:ext uri="{FF2B5EF4-FFF2-40B4-BE49-F238E27FC236}">
                <a16:creationId xmlns:a16="http://schemas.microsoft.com/office/drawing/2014/main" id="{3A6E6FDF-3D3F-DF2F-61DE-878DAD40DF38}"/>
              </a:ext>
            </a:extLst>
          </p:cNvPr>
          <p:cNvPicPr>
            <a:picLocks noChangeAspect="1"/>
          </p:cNvPicPr>
          <p:nvPr/>
        </p:nvPicPr>
        <p:blipFill>
          <a:blip r:embed="rId8"/>
          <a:stretch>
            <a:fillRect/>
          </a:stretch>
        </p:blipFill>
        <p:spPr>
          <a:xfrm>
            <a:off x="134221" y="1231583"/>
            <a:ext cx="3503011" cy="2341391"/>
          </a:xfrm>
          <a:prstGeom prst="rect">
            <a:avLst/>
          </a:prstGeom>
        </p:spPr>
      </p:pic>
      <p:pic>
        <p:nvPicPr>
          <p:cNvPr id="1024" name="Picture 1023" descr="A diagram of a heat wave&#10;&#10;Description automatically generated with medium confidence">
            <a:extLst>
              <a:ext uri="{FF2B5EF4-FFF2-40B4-BE49-F238E27FC236}">
                <a16:creationId xmlns:a16="http://schemas.microsoft.com/office/drawing/2014/main" id="{8B184DCF-47E2-2E66-1C6C-B5D453CC0A54}"/>
              </a:ext>
            </a:extLst>
          </p:cNvPr>
          <p:cNvPicPr>
            <a:picLocks noChangeAspect="1"/>
          </p:cNvPicPr>
          <p:nvPr/>
        </p:nvPicPr>
        <p:blipFill>
          <a:blip r:embed="rId9"/>
          <a:stretch>
            <a:fillRect/>
          </a:stretch>
        </p:blipFill>
        <p:spPr>
          <a:xfrm>
            <a:off x="979933" y="3561373"/>
            <a:ext cx="3515207" cy="2477037"/>
          </a:xfrm>
          <a:prstGeom prst="rect">
            <a:avLst/>
          </a:prstGeom>
        </p:spPr>
      </p:pic>
      <p:sp>
        <p:nvSpPr>
          <p:cNvPr id="56" name="TextBox 55">
            <a:extLst>
              <a:ext uri="{FF2B5EF4-FFF2-40B4-BE49-F238E27FC236}">
                <a16:creationId xmlns:a16="http://schemas.microsoft.com/office/drawing/2014/main" id="{2D9A5EAC-D515-5B0F-ADC8-678A0FBCA0A0}"/>
              </a:ext>
            </a:extLst>
          </p:cNvPr>
          <p:cNvSpPr txBox="1"/>
          <p:nvPr/>
        </p:nvSpPr>
        <p:spPr>
          <a:xfrm>
            <a:off x="1510435" y="3270802"/>
            <a:ext cx="2261388" cy="369332"/>
          </a:xfrm>
          <a:prstGeom prst="rect">
            <a:avLst/>
          </a:prstGeom>
          <a:solidFill>
            <a:schemeClr val="bg1"/>
          </a:solidFill>
        </p:spPr>
        <p:txBody>
          <a:bodyPr wrap="none" rtlCol="0">
            <a:spAutoFit/>
          </a:bodyPr>
          <a:lstStyle/>
          <a:p>
            <a:r>
              <a:rPr lang="en-US" dirty="0"/>
              <a:t>Year vs. Week of Year</a:t>
            </a:r>
          </a:p>
        </p:txBody>
      </p:sp>
      <p:sp>
        <p:nvSpPr>
          <p:cNvPr id="57" name="TextBox 56">
            <a:extLst>
              <a:ext uri="{FF2B5EF4-FFF2-40B4-BE49-F238E27FC236}">
                <a16:creationId xmlns:a16="http://schemas.microsoft.com/office/drawing/2014/main" id="{BA248087-698A-F360-AD2A-F04866D0B2CE}"/>
              </a:ext>
            </a:extLst>
          </p:cNvPr>
          <p:cNvSpPr txBox="1"/>
          <p:nvPr/>
        </p:nvSpPr>
        <p:spPr>
          <a:xfrm>
            <a:off x="942621" y="954743"/>
            <a:ext cx="1937453" cy="369332"/>
          </a:xfrm>
          <a:prstGeom prst="rect">
            <a:avLst/>
          </a:prstGeom>
          <a:solidFill>
            <a:schemeClr val="bg1"/>
          </a:solidFill>
        </p:spPr>
        <p:txBody>
          <a:bodyPr wrap="none" rtlCol="0">
            <a:spAutoFit/>
          </a:bodyPr>
          <a:lstStyle/>
          <a:p>
            <a:r>
              <a:rPr lang="en-US" dirty="0"/>
              <a:t>New Jersey Coast</a:t>
            </a:r>
          </a:p>
        </p:txBody>
      </p:sp>
      <p:sp>
        <p:nvSpPr>
          <p:cNvPr id="55" name="TextBox 54">
            <a:extLst>
              <a:ext uri="{FF2B5EF4-FFF2-40B4-BE49-F238E27FC236}">
                <a16:creationId xmlns:a16="http://schemas.microsoft.com/office/drawing/2014/main" id="{C3F88D7D-0F62-F8A1-167E-154614077B60}"/>
              </a:ext>
            </a:extLst>
          </p:cNvPr>
          <p:cNvSpPr txBox="1"/>
          <p:nvPr/>
        </p:nvSpPr>
        <p:spPr>
          <a:xfrm>
            <a:off x="8895154" y="3200335"/>
            <a:ext cx="615810" cy="369332"/>
          </a:xfrm>
          <a:prstGeom prst="rect">
            <a:avLst/>
          </a:prstGeom>
          <a:noFill/>
        </p:spPr>
        <p:txBody>
          <a:bodyPr wrap="none" rtlCol="0">
            <a:spAutoFit/>
          </a:bodyPr>
          <a:lstStyle/>
          <a:p>
            <a:r>
              <a:rPr lang="en-US" dirty="0"/>
              <a:t>Year</a:t>
            </a:r>
          </a:p>
        </p:txBody>
      </p:sp>
      <p:sp>
        <p:nvSpPr>
          <p:cNvPr id="54" name="TextBox 53">
            <a:extLst>
              <a:ext uri="{FF2B5EF4-FFF2-40B4-BE49-F238E27FC236}">
                <a16:creationId xmlns:a16="http://schemas.microsoft.com/office/drawing/2014/main" id="{B40283F0-3BBB-3C38-6F67-3C7D155A5DC2}"/>
              </a:ext>
            </a:extLst>
          </p:cNvPr>
          <p:cNvSpPr txBox="1"/>
          <p:nvPr/>
        </p:nvSpPr>
        <p:spPr>
          <a:xfrm>
            <a:off x="5366185" y="3192041"/>
            <a:ext cx="1459630" cy="369332"/>
          </a:xfrm>
          <a:prstGeom prst="rect">
            <a:avLst/>
          </a:prstGeom>
          <a:noFill/>
        </p:spPr>
        <p:txBody>
          <a:bodyPr wrap="none" rtlCol="0">
            <a:spAutoFit/>
          </a:bodyPr>
          <a:lstStyle/>
          <a:p>
            <a:r>
              <a:rPr lang="en-US" dirty="0"/>
              <a:t>Week of Year</a:t>
            </a:r>
          </a:p>
        </p:txBody>
      </p:sp>
      <p:pic>
        <p:nvPicPr>
          <p:cNvPr id="1026" name="Picture 2">
            <a:extLst>
              <a:ext uri="{FF2B5EF4-FFF2-40B4-BE49-F238E27FC236}">
                <a16:creationId xmlns:a16="http://schemas.microsoft.com/office/drawing/2014/main" id="{85F46E72-8C12-59C5-1E46-4E14CDCD6B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8637" y="305802"/>
            <a:ext cx="962181" cy="7455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aph of a function&#10;&#10;Description automatically generated with medium confidence">
            <a:extLst>
              <a:ext uri="{FF2B5EF4-FFF2-40B4-BE49-F238E27FC236}">
                <a16:creationId xmlns:a16="http://schemas.microsoft.com/office/drawing/2014/main" id="{56330F3E-6ED4-BCCB-F77C-65790B1A2AFB}"/>
              </a:ext>
            </a:extLst>
          </p:cNvPr>
          <p:cNvPicPr>
            <a:picLocks noChangeAspect="1"/>
          </p:cNvPicPr>
          <p:nvPr/>
        </p:nvPicPr>
        <p:blipFill>
          <a:blip r:embed="rId11"/>
          <a:stretch>
            <a:fillRect/>
          </a:stretch>
        </p:blipFill>
        <p:spPr>
          <a:xfrm>
            <a:off x="6216763" y="1383306"/>
            <a:ext cx="2743200" cy="1828800"/>
          </a:xfrm>
          <a:prstGeom prst="rect">
            <a:avLst/>
          </a:prstGeom>
        </p:spPr>
      </p:pic>
      <p:pic>
        <p:nvPicPr>
          <p:cNvPr id="10" name="Picture 9" descr="A graph showing the growth of a number of data&#10;&#10;Description automatically generated with medium confidence">
            <a:extLst>
              <a:ext uri="{FF2B5EF4-FFF2-40B4-BE49-F238E27FC236}">
                <a16:creationId xmlns:a16="http://schemas.microsoft.com/office/drawing/2014/main" id="{4F19CCA3-F4CE-F3C7-DE1E-68225FFCB164}"/>
              </a:ext>
            </a:extLst>
          </p:cNvPr>
          <p:cNvPicPr>
            <a:picLocks noChangeAspect="1"/>
          </p:cNvPicPr>
          <p:nvPr/>
        </p:nvPicPr>
        <p:blipFill>
          <a:blip r:embed="rId12"/>
          <a:stretch>
            <a:fillRect/>
          </a:stretch>
        </p:blipFill>
        <p:spPr>
          <a:xfrm>
            <a:off x="3482192" y="1383306"/>
            <a:ext cx="2743200" cy="1828800"/>
          </a:xfrm>
          <a:prstGeom prst="rect">
            <a:avLst/>
          </a:prstGeom>
        </p:spPr>
      </p:pic>
    </p:spTree>
    <p:extLst>
      <p:ext uri="{BB962C8B-B14F-4D97-AF65-F5344CB8AC3E}">
        <p14:creationId xmlns:p14="http://schemas.microsoft.com/office/powerpoint/2010/main" val="15286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3.33333E-6 L 0.07696 0.00023 " pathEditMode="relative" rAng="0" ptsTypes="AA">
                                      <p:cBhvr>
                                        <p:cTn id="6" dur="500" fill="hold"/>
                                        <p:tgtEl>
                                          <p:spTgt spid="22"/>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0AF138-95C0-A1B4-8F86-582539C7392D}"/>
              </a:ext>
            </a:extLst>
          </p:cNvPr>
          <p:cNvSpPr>
            <a:spLocks noGrp="1"/>
          </p:cNvSpPr>
          <p:nvPr>
            <p:ph type="title"/>
          </p:nvPr>
        </p:nvSpPr>
        <p:spPr>
          <a:xfrm>
            <a:off x="684371" y="136525"/>
            <a:ext cx="10515600" cy="1325563"/>
          </a:xfrm>
        </p:spPr>
        <p:txBody>
          <a:bodyPr/>
          <a:lstStyle/>
          <a:p>
            <a:pPr algn="ctr"/>
            <a:r>
              <a:rPr lang="en-US" dirty="0"/>
              <a:t>Next Steps: Diving into the Oceanography</a:t>
            </a:r>
          </a:p>
        </p:txBody>
      </p:sp>
      <p:sp>
        <p:nvSpPr>
          <p:cNvPr id="21" name="Slide Number Placeholder 20">
            <a:extLst>
              <a:ext uri="{FF2B5EF4-FFF2-40B4-BE49-F238E27FC236}">
                <a16:creationId xmlns:a16="http://schemas.microsoft.com/office/drawing/2014/main" id="{21370AA1-0F6D-3AAC-C10A-573077A1C526}"/>
              </a:ext>
            </a:extLst>
          </p:cNvPr>
          <p:cNvSpPr>
            <a:spLocks noGrp="1"/>
          </p:cNvSpPr>
          <p:nvPr>
            <p:ph type="sldNum" sz="quarter" idx="12"/>
          </p:nvPr>
        </p:nvSpPr>
        <p:spPr>
          <a:xfrm>
            <a:off x="8610600" y="6545034"/>
            <a:ext cx="2743200" cy="365125"/>
          </a:xfrm>
        </p:spPr>
        <p:txBody>
          <a:bodyPr/>
          <a:lstStyle/>
          <a:p>
            <a:fld id="{0524CCC8-8329-3549-AAE5-4DF4CD608A2D}" type="slidenum">
              <a:rPr lang="en-US" smtClean="0"/>
              <a:t>10</a:t>
            </a:fld>
            <a:endParaRPr lang="en-US" dirty="0"/>
          </a:p>
        </p:txBody>
      </p:sp>
      <p:cxnSp>
        <p:nvCxnSpPr>
          <p:cNvPr id="7" name="Straight Connector 6">
            <a:extLst>
              <a:ext uri="{FF2B5EF4-FFF2-40B4-BE49-F238E27FC236}">
                <a16:creationId xmlns:a16="http://schemas.microsoft.com/office/drawing/2014/main" id="{513E5BDE-502B-2E8D-F642-9905DC389894}"/>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6" name="Graphic 15" descr="Fish with solid fill">
            <a:extLst>
              <a:ext uri="{FF2B5EF4-FFF2-40B4-BE49-F238E27FC236}">
                <a16:creationId xmlns:a16="http://schemas.microsoft.com/office/drawing/2014/main" id="{A8F3E5A3-CC03-7327-3B20-FFE1D16B4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0934" y="-142342"/>
            <a:ext cx="914400" cy="914400"/>
          </a:xfrm>
          <a:prstGeom prst="rect">
            <a:avLst/>
          </a:prstGeom>
        </p:spPr>
      </p:pic>
      <p:grpSp>
        <p:nvGrpSpPr>
          <p:cNvPr id="2" name="Group 1">
            <a:extLst>
              <a:ext uri="{FF2B5EF4-FFF2-40B4-BE49-F238E27FC236}">
                <a16:creationId xmlns:a16="http://schemas.microsoft.com/office/drawing/2014/main" id="{F6380F9E-9489-1163-5CFC-CB466942F310}"/>
              </a:ext>
            </a:extLst>
          </p:cNvPr>
          <p:cNvGrpSpPr/>
          <p:nvPr/>
        </p:nvGrpSpPr>
        <p:grpSpPr>
          <a:xfrm>
            <a:off x="276366" y="1057554"/>
            <a:ext cx="11419620" cy="5776028"/>
            <a:chOff x="276366" y="1057554"/>
            <a:chExt cx="11419620" cy="5776028"/>
          </a:xfrm>
        </p:grpSpPr>
        <p:pic>
          <p:nvPicPr>
            <p:cNvPr id="6" name="Picture 5" descr="A graph with green and blue lines&#10;&#10;Description automatically generated">
              <a:extLst>
                <a:ext uri="{FF2B5EF4-FFF2-40B4-BE49-F238E27FC236}">
                  <a16:creationId xmlns:a16="http://schemas.microsoft.com/office/drawing/2014/main" id="{D8EBC1B7-1C1A-CAFC-5963-38FB5B8FF158}"/>
                </a:ext>
              </a:extLst>
            </p:cNvPr>
            <p:cNvPicPr>
              <a:picLocks noChangeAspect="1"/>
            </p:cNvPicPr>
            <p:nvPr/>
          </p:nvPicPr>
          <p:blipFill>
            <a:blip r:embed="rId5"/>
            <a:stretch>
              <a:fillRect/>
            </a:stretch>
          </p:blipFill>
          <p:spPr>
            <a:xfrm>
              <a:off x="6209586" y="1347182"/>
              <a:ext cx="5486400" cy="5486400"/>
            </a:xfrm>
            <a:prstGeom prst="rect">
              <a:avLst/>
            </a:prstGeom>
          </p:spPr>
        </p:pic>
        <p:sp>
          <p:nvSpPr>
            <p:cNvPr id="27" name="TextBox 26">
              <a:extLst>
                <a:ext uri="{FF2B5EF4-FFF2-40B4-BE49-F238E27FC236}">
                  <a16:creationId xmlns:a16="http://schemas.microsoft.com/office/drawing/2014/main" id="{BDADD09C-ADBA-57AD-55C8-7D63D66A72C4}"/>
                </a:ext>
              </a:extLst>
            </p:cNvPr>
            <p:cNvSpPr txBox="1"/>
            <p:nvPr/>
          </p:nvSpPr>
          <p:spPr>
            <a:xfrm>
              <a:off x="6874483" y="1057554"/>
              <a:ext cx="4573496" cy="369332"/>
            </a:xfrm>
            <a:prstGeom prst="rect">
              <a:avLst/>
            </a:prstGeom>
            <a:noFill/>
          </p:spPr>
          <p:txBody>
            <a:bodyPr wrap="none" rtlCol="0">
              <a:spAutoFit/>
            </a:bodyPr>
            <a:lstStyle/>
            <a:p>
              <a:r>
                <a:rPr lang="en-US" dirty="0"/>
                <a:t>Bottom Temperature from the NJ DEP Survey</a:t>
              </a:r>
            </a:p>
          </p:txBody>
        </p:sp>
        <p:grpSp>
          <p:nvGrpSpPr>
            <p:cNvPr id="10" name="Group 9">
              <a:extLst>
                <a:ext uri="{FF2B5EF4-FFF2-40B4-BE49-F238E27FC236}">
                  <a16:creationId xmlns:a16="http://schemas.microsoft.com/office/drawing/2014/main" id="{663D7D69-1868-BF46-EE76-C0151AAFAD38}"/>
                </a:ext>
              </a:extLst>
            </p:cNvPr>
            <p:cNvGrpSpPr/>
            <p:nvPr/>
          </p:nvGrpSpPr>
          <p:grpSpPr>
            <a:xfrm>
              <a:off x="276366" y="1242220"/>
              <a:ext cx="5954613" cy="5479218"/>
              <a:chOff x="276366" y="1242220"/>
              <a:chExt cx="5954613" cy="5479218"/>
            </a:xfrm>
          </p:grpSpPr>
          <p:grpSp>
            <p:nvGrpSpPr>
              <p:cNvPr id="31" name="Group 30">
                <a:extLst>
                  <a:ext uri="{FF2B5EF4-FFF2-40B4-BE49-F238E27FC236}">
                    <a16:creationId xmlns:a16="http://schemas.microsoft.com/office/drawing/2014/main" id="{EB2BBB1C-0BA3-C427-0493-4E0B20B41DB9}"/>
                  </a:ext>
                </a:extLst>
              </p:cNvPr>
              <p:cNvGrpSpPr/>
              <p:nvPr/>
            </p:nvGrpSpPr>
            <p:grpSpPr>
              <a:xfrm>
                <a:off x="276366" y="1242220"/>
                <a:ext cx="5954613" cy="5333999"/>
                <a:chOff x="5991574" y="1256458"/>
                <a:chExt cx="5954613" cy="5333999"/>
              </a:xfrm>
            </p:grpSpPr>
            <p:pic>
              <p:nvPicPr>
                <p:cNvPr id="32" name="Picture 31" descr="A map of different colors&#10;&#10;Description automatically generated">
                  <a:extLst>
                    <a:ext uri="{FF2B5EF4-FFF2-40B4-BE49-F238E27FC236}">
                      <a16:creationId xmlns:a16="http://schemas.microsoft.com/office/drawing/2014/main" id="{2B397F68-995C-B182-EFA4-6C80E28596AF}"/>
                    </a:ext>
                  </a:extLst>
                </p:cNvPr>
                <p:cNvPicPr>
                  <a:picLocks noChangeAspect="1"/>
                </p:cNvPicPr>
                <p:nvPr/>
              </p:nvPicPr>
              <p:blipFill>
                <a:blip r:embed="rId6"/>
                <a:srcRect r="37761"/>
                <a:stretch/>
              </p:blipFill>
              <p:spPr>
                <a:xfrm>
                  <a:off x="5991574" y="1511208"/>
                  <a:ext cx="4741924" cy="5079249"/>
                </a:xfrm>
                <a:prstGeom prst="rect">
                  <a:avLst/>
                </a:prstGeom>
              </p:spPr>
            </p:pic>
            <p:sp>
              <p:nvSpPr>
                <p:cNvPr id="33" name="TextBox 32">
                  <a:extLst>
                    <a:ext uri="{FF2B5EF4-FFF2-40B4-BE49-F238E27FC236}">
                      <a16:creationId xmlns:a16="http://schemas.microsoft.com/office/drawing/2014/main" id="{A946DC10-E410-9312-35C5-F15CFA20EEB6}"/>
                    </a:ext>
                  </a:extLst>
                </p:cNvPr>
                <p:cNvSpPr txBox="1"/>
                <p:nvPr/>
              </p:nvSpPr>
              <p:spPr>
                <a:xfrm>
                  <a:off x="7083268" y="1256458"/>
                  <a:ext cx="3650230" cy="369332"/>
                </a:xfrm>
                <a:prstGeom prst="rect">
                  <a:avLst/>
                </a:prstGeom>
                <a:noFill/>
              </p:spPr>
              <p:txBody>
                <a:bodyPr wrap="none" rtlCol="0">
                  <a:spAutoFit/>
                </a:bodyPr>
                <a:lstStyle/>
                <a:p>
                  <a:r>
                    <a:rPr lang="en-US" dirty="0"/>
                    <a:t>Predicted Summer Flounder CPUE</a:t>
                  </a:r>
                </a:p>
              </p:txBody>
            </p:sp>
            <p:pic>
              <p:nvPicPr>
                <p:cNvPr id="34" name="Picture 33" descr="A map of different colors&#10;&#10;Description automatically generated">
                  <a:extLst>
                    <a:ext uri="{FF2B5EF4-FFF2-40B4-BE49-F238E27FC236}">
                      <a16:creationId xmlns:a16="http://schemas.microsoft.com/office/drawing/2014/main" id="{0B93A5F6-9545-E5B1-BB70-28DE677161F0}"/>
                    </a:ext>
                  </a:extLst>
                </p:cNvPr>
                <p:cNvPicPr>
                  <a:picLocks noChangeAspect="1"/>
                </p:cNvPicPr>
                <p:nvPr/>
              </p:nvPicPr>
              <p:blipFill>
                <a:blip r:embed="rId6"/>
                <a:srcRect l="90413" t="17064" b="15940"/>
                <a:stretch/>
              </p:blipFill>
              <p:spPr>
                <a:xfrm>
                  <a:off x="11110845" y="2083989"/>
                  <a:ext cx="835342" cy="3891510"/>
                </a:xfrm>
                <a:prstGeom prst="rect">
                  <a:avLst/>
                </a:prstGeom>
              </p:spPr>
            </p:pic>
            <p:sp>
              <p:nvSpPr>
                <p:cNvPr id="36" name="Rectangle 35">
                  <a:extLst>
                    <a:ext uri="{FF2B5EF4-FFF2-40B4-BE49-F238E27FC236}">
                      <a16:creationId xmlns:a16="http://schemas.microsoft.com/office/drawing/2014/main" id="{A7FFBCBE-ABF0-0B0E-C0F4-A149646AB40B}"/>
                    </a:ext>
                  </a:extLst>
                </p:cNvPr>
                <p:cNvSpPr/>
                <p:nvPr/>
              </p:nvSpPr>
              <p:spPr>
                <a:xfrm>
                  <a:off x="6443330" y="1821637"/>
                  <a:ext cx="4540103" cy="42389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149E4DBE-C859-7C67-C3D1-C13539574BB3}"/>
                    </a:ext>
                  </a:extLst>
                </p:cNvPr>
                <p:cNvCxnSpPr>
                  <a:stCxn id="36" idx="2"/>
                </p:cNvCxnSpPr>
                <p:nvPr/>
              </p:nvCxnSpPr>
              <p:spPr>
                <a:xfrm flipH="1" flipV="1">
                  <a:off x="8713381" y="1821637"/>
                  <a:ext cx="1" cy="4238921"/>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8" name="TextBox 7">
                <a:extLst>
                  <a:ext uri="{FF2B5EF4-FFF2-40B4-BE49-F238E27FC236}">
                    <a16:creationId xmlns:a16="http://schemas.microsoft.com/office/drawing/2014/main" id="{EA7878BE-2B02-A566-D818-CB2621F652CC}"/>
                  </a:ext>
                </a:extLst>
              </p:cNvPr>
              <p:cNvSpPr txBox="1"/>
              <p:nvPr/>
            </p:nvSpPr>
            <p:spPr>
              <a:xfrm>
                <a:off x="2690268" y="6296347"/>
                <a:ext cx="615810" cy="369332"/>
              </a:xfrm>
              <a:prstGeom prst="rect">
                <a:avLst/>
              </a:prstGeom>
              <a:noFill/>
            </p:spPr>
            <p:txBody>
              <a:bodyPr wrap="none" rtlCol="0">
                <a:spAutoFit/>
              </a:bodyPr>
              <a:lstStyle/>
              <a:p>
                <a:r>
                  <a:rPr lang="en-US" dirty="0"/>
                  <a:t>Year</a:t>
                </a:r>
              </a:p>
            </p:txBody>
          </p:sp>
          <p:sp>
            <p:nvSpPr>
              <p:cNvPr id="9" name="TextBox 8">
                <a:extLst>
                  <a:ext uri="{FF2B5EF4-FFF2-40B4-BE49-F238E27FC236}">
                    <a16:creationId xmlns:a16="http://schemas.microsoft.com/office/drawing/2014/main" id="{D9D73695-9D09-C953-254C-B211411A122C}"/>
                  </a:ext>
                </a:extLst>
              </p:cNvPr>
              <p:cNvSpPr txBox="1"/>
              <p:nvPr/>
            </p:nvSpPr>
            <p:spPr>
              <a:xfrm>
                <a:off x="3546374" y="6352106"/>
                <a:ext cx="615810" cy="369332"/>
              </a:xfrm>
              <a:prstGeom prst="rect">
                <a:avLst/>
              </a:prstGeom>
              <a:solidFill>
                <a:schemeClr val="bg1"/>
              </a:solidFill>
            </p:spPr>
            <p:txBody>
              <a:bodyPr wrap="square" rtlCol="0">
                <a:spAutoFit/>
              </a:bodyPr>
              <a:lstStyle/>
              <a:p>
                <a:endParaRPr lang="en-US" dirty="0"/>
              </a:p>
            </p:txBody>
          </p:sp>
        </p:grpSp>
      </p:grpSp>
    </p:spTree>
    <p:extLst>
      <p:ext uri="{BB962C8B-B14F-4D97-AF65-F5344CB8AC3E}">
        <p14:creationId xmlns:p14="http://schemas.microsoft.com/office/powerpoint/2010/main" val="276504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375E-6 -3.33333E-6 L 0.07695 0.00023 " pathEditMode="relative" rAng="0" ptsTypes="AA">
                                      <p:cBhvr>
                                        <p:cTn id="6" dur="500" fill="hold"/>
                                        <p:tgtEl>
                                          <p:spTgt spid="16"/>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19D2CCDD-440C-DB29-F1D4-28269C9A067E}"/>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Picture 9" descr="A graph with green and blue lines&#10;&#10;Description automatically generated">
            <a:extLst>
              <a:ext uri="{FF2B5EF4-FFF2-40B4-BE49-F238E27FC236}">
                <a16:creationId xmlns:a16="http://schemas.microsoft.com/office/drawing/2014/main" id="{953776F2-FFBE-C9BC-90A4-F15CFEB5B1E3}"/>
              </a:ext>
            </a:extLst>
          </p:cNvPr>
          <p:cNvPicPr>
            <a:picLocks noChangeAspect="1"/>
          </p:cNvPicPr>
          <p:nvPr/>
        </p:nvPicPr>
        <p:blipFill>
          <a:blip r:embed="rId3"/>
          <a:stretch>
            <a:fillRect/>
          </a:stretch>
        </p:blipFill>
        <p:spPr>
          <a:xfrm>
            <a:off x="6203831" y="1340046"/>
            <a:ext cx="5486400" cy="5486400"/>
          </a:xfrm>
          <a:prstGeom prst="rect">
            <a:avLst/>
          </a:prstGeom>
        </p:spPr>
      </p:pic>
      <p:sp>
        <p:nvSpPr>
          <p:cNvPr id="8" name="Title 2">
            <a:extLst>
              <a:ext uri="{FF2B5EF4-FFF2-40B4-BE49-F238E27FC236}">
                <a16:creationId xmlns:a16="http://schemas.microsoft.com/office/drawing/2014/main" id="{04F523CB-9676-9682-8898-A80FA73E37A6}"/>
              </a:ext>
            </a:extLst>
          </p:cNvPr>
          <p:cNvSpPr>
            <a:spLocks noGrp="1"/>
          </p:cNvSpPr>
          <p:nvPr>
            <p:ph type="title"/>
          </p:nvPr>
        </p:nvSpPr>
        <p:spPr>
          <a:xfrm>
            <a:off x="684371" y="136525"/>
            <a:ext cx="10515600" cy="1325563"/>
          </a:xfrm>
        </p:spPr>
        <p:txBody>
          <a:bodyPr/>
          <a:lstStyle/>
          <a:p>
            <a:pPr algn="ctr"/>
            <a:r>
              <a:rPr lang="en-US" dirty="0"/>
              <a:t>Next Steps: Diving into the Oceanography</a:t>
            </a:r>
          </a:p>
        </p:txBody>
      </p:sp>
      <p:sp>
        <p:nvSpPr>
          <p:cNvPr id="31" name="Slide Number Placeholder 30">
            <a:extLst>
              <a:ext uri="{FF2B5EF4-FFF2-40B4-BE49-F238E27FC236}">
                <a16:creationId xmlns:a16="http://schemas.microsoft.com/office/drawing/2014/main" id="{AC9E190D-30FA-69A7-6D71-4EDEA7F42370}"/>
              </a:ext>
            </a:extLst>
          </p:cNvPr>
          <p:cNvSpPr>
            <a:spLocks noGrp="1"/>
          </p:cNvSpPr>
          <p:nvPr>
            <p:ph type="sldNum" sz="quarter" idx="12"/>
          </p:nvPr>
        </p:nvSpPr>
        <p:spPr>
          <a:xfrm>
            <a:off x="8610600" y="6530523"/>
            <a:ext cx="2743200" cy="365125"/>
          </a:xfrm>
        </p:spPr>
        <p:txBody>
          <a:bodyPr/>
          <a:lstStyle/>
          <a:p>
            <a:fld id="{0524CCC8-8329-3549-AAE5-4DF4CD608A2D}" type="slidenum">
              <a:rPr lang="en-US" smtClean="0"/>
              <a:t>11</a:t>
            </a:fld>
            <a:endParaRPr lang="en-US" dirty="0"/>
          </a:p>
        </p:txBody>
      </p:sp>
      <p:sp>
        <p:nvSpPr>
          <p:cNvPr id="16" name="TextBox 15">
            <a:extLst>
              <a:ext uri="{FF2B5EF4-FFF2-40B4-BE49-F238E27FC236}">
                <a16:creationId xmlns:a16="http://schemas.microsoft.com/office/drawing/2014/main" id="{0DE861D2-146B-13AB-9142-94673AF2E2C5}"/>
              </a:ext>
            </a:extLst>
          </p:cNvPr>
          <p:cNvSpPr txBox="1"/>
          <p:nvPr/>
        </p:nvSpPr>
        <p:spPr>
          <a:xfrm>
            <a:off x="7595854" y="1075852"/>
            <a:ext cx="3060261" cy="369332"/>
          </a:xfrm>
          <a:prstGeom prst="rect">
            <a:avLst/>
          </a:prstGeom>
          <a:noFill/>
        </p:spPr>
        <p:txBody>
          <a:bodyPr wrap="none" rtlCol="0">
            <a:spAutoFit/>
          </a:bodyPr>
          <a:lstStyle/>
          <a:p>
            <a:r>
              <a:rPr lang="en-US" dirty="0"/>
              <a:t>dT/dz from the NJ DEP Survey</a:t>
            </a:r>
          </a:p>
        </p:txBody>
      </p:sp>
      <p:grpSp>
        <p:nvGrpSpPr>
          <p:cNvPr id="18" name="Group 17">
            <a:extLst>
              <a:ext uri="{FF2B5EF4-FFF2-40B4-BE49-F238E27FC236}">
                <a16:creationId xmlns:a16="http://schemas.microsoft.com/office/drawing/2014/main" id="{F34131FD-B1F8-08C1-A89A-BC92573657AB}"/>
              </a:ext>
            </a:extLst>
          </p:cNvPr>
          <p:cNvGrpSpPr/>
          <p:nvPr/>
        </p:nvGrpSpPr>
        <p:grpSpPr>
          <a:xfrm>
            <a:off x="7755071" y="1445184"/>
            <a:ext cx="2529770" cy="491007"/>
            <a:chOff x="7431815" y="1406800"/>
            <a:chExt cx="2761299" cy="535945"/>
          </a:xfrm>
        </p:grpSpPr>
        <p:pic>
          <p:nvPicPr>
            <p:cNvPr id="17" name="Picture 16" descr="A diagram of a layer of water&#10;&#10;Description automatically generated with medium confidence">
              <a:extLst>
                <a:ext uri="{FF2B5EF4-FFF2-40B4-BE49-F238E27FC236}">
                  <a16:creationId xmlns:a16="http://schemas.microsoft.com/office/drawing/2014/main" id="{705EF295-C42F-1DA3-67A4-8BE9D9882F04}"/>
                </a:ext>
              </a:extLst>
            </p:cNvPr>
            <p:cNvPicPr>
              <a:picLocks noChangeAspect="1"/>
            </p:cNvPicPr>
            <p:nvPr/>
          </p:nvPicPr>
          <p:blipFill>
            <a:blip r:embed="rId4"/>
            <a:srcRect t="9134" b="3420"/>
            <a:stretch/>
          </p:blipFill>
          <p:spPr>
            <a:xfrm>
              <a:off x="7431815" y="1406800"/>
              <a:ext cx="2761299" cy="535945"/>
            </a:xfrm>
            <a:prstGeom prst="rect">
              <a:avLst/>
            </a:prstGeom>
          </p:spPr>
        </p:pic>
        <p:cxnSp>
          <p:nvCxnSpPr>
            <p:cNvPr id="14" name="Straight Arrow Connector 13">
              <a:extLst>
                <a:ext uri="{FF2B5EF4-FFF2-40B4-BE49-F238E27FC236}">
                  <a16:creationId xmlns:a16="http://schemas.microsoft.com/office/drawing/2014/main" id="{60A7094C-A644-8A81-00CA-25D5D9233F95}"/>
                </a:ext>
              </a:extLst>
            </p:cNvPr>
            <p:cNvCxnSpPr/>
            <p:nvPr/>
          </p:nvCxnSpPr>
          <p:spPr>
            <a:xfrm>
              <a:off x="10128174" y="1406800"/>
              <a:ext cx="0" cy="535945"/>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pic>
        <p:nvPicPr>
          <p:cNvPr id="25" name="Graphic 24" descr="Fish with solid fill">
            <a:extLst>
              <a:ext uri="{FF2B5EF4-FFF2-40B4-BE49-F238E27FC236}">
                <a16:creationId xmlns:a16="http://schemas.microsoft.com/office/drawing/2014/main" id="{AD8DEEF9-46F5-AC12-DF09-281D866B0E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7559" y="-142342"/>
            <a:ext cx="914400" cy="914400"/>
          </a:xfrm>
          <a:prstGeom prst="rect">
            <a:avLst/>
          </a:prstGeom>
        </p:spPr>
      </p:pic>
      <p:grpSp>
        <p:nvGrpSpPr>
          <p:cNvPr id="13" name="Group 12">
            <a:extLst>
              <a:ext uri="{FF2B5EF4-FFF2-40B4-BE49-F238E27FC236}">
                <a16:creationId xmlns:a16="http://schemas.microsoft.com/office/drawing/2014/main" id="{1BCB6472-28CC-6106-9A94-1F0897877ECE}"/>
              </a:ext>
            </a:extLst>
          </p:cNvPr>
          <p:cNvGrpSpPr/>
          <p:nvPr/>
        </p:nvGrpSpPr>
        <p:grpSpPr>
          <a:xfrm>
            <a:off x="276366" y="1242220"/>
            <a:ext cx="5954613" cy="5479218"/>
            <a:chOff x="276366" y="1242220"/>
            <a:chExt cx="5954613" cy="5479218"/>
          </a:xfrm>
        </p:grpSpPr>
        <p:grpSp>
          <p:nvGrpSpPr>
            <p:cNvPr id="9" name="Group 8">
              <a:extLst>
                <a:ext uri="{FF2B5EF4-FFF2-40B4-BE49-F238E27FC236}">
                  <a16:creationId xmlns:a16="http://schemas.microsoft.com/office/drawing/2014/main" id="{F867B530-32AE-1908-23CF-12288854AA51}"/>
                </a:ext>
              </a:extLst>
            </p:cNvPr>
            <p:cNvGrpSpPr/>
            <p:nvPr/>
          </p:nvGrpSpPr>
          <p:grpSpPr>
            <a:xfrm>
              <a:off x="276366" y="1242220"/>
              <a:ext cx="5954613" cy="5333999"/>
              <a:chOff x="5991574" y="1256458"/>
              <a:chExt cx="5954613" cy="5333999"/>
            </a:xfrm>
          </p:grpSpPr>
          <p:pic>
            <p:nvPicPr>
              <p:cNvPr id="65" name="Picture 64" descr="A map of different colors&#10;&#10;Description automatically generated">
                <a:extLst>
                  <a:ext uri="{FF2B5EF4-FFF2-40B4-BE49-F238E27FC236}">
                    <a16:creationId xmlns:a16="http://schemas.microsoft.com/office/drawing/2014/main" id="{9F38555C-7B4E-8CAE-2672-2B2A04AFD06F}"/>
                  </a:ext>
                </a:extLst>
              </p:cNvPr>
              <p:cNvPicPr>
                <a:picLocks noChangeAspect="1"/>
              </p:cNvPicPr>
              <p:nvPr/>
            </p:nvPicPr>
            <p:blipFill>
              <a:blip r:embed="rId7"/>
              <a:srcRect r="37761"/>
              <a:stretch/>
            </p:blipFill>
            <p:spPr>
              <a:xfrm>
                <a:off x="5991574" y="1511208"/>
                <a:ext cx="4741924" cy="5079249"/>
              </a:xfrm>
              <a:prstGeom prst="rect">
                <a:avLst/>
              </a:prstGeom>
            </p:spPr>
          </p:pic>
          <p:sp>
            <p:nvSpPr>
              <p:cNvPr id="66" name="TextBox 65">
                <a:extLst>
                  <a:ext uri="{FF2B5EF4-FFF2-40B4-BE49-F238E27FC236}">
                    <a16:creationId xmlns:a16="http://schemas.microsoft.com/office/drawing/2014/main" id="{BB1CBDD4-DE07-661C-8EDF-3651B9649A67}"/>
                  </a:ext>
                </a:extLst>
              </p:cNvPr>
              <p:cNvSpPr txBox="1"/>
              <p:nvPr/>
            </p:nvSpPr>
            <p:spPr>
              <a:xfrm>
                <a:off x="7083268" y="1256458"/>
                <a:ext cx="3650230" cy="369332"/>
              </a:xfrm>
              <a:prstGeom prst="rect">
                <a:avLst/>
              </a:prstGeom>
              <a:noFill/>
            </p:spPr>
            <p:txBody>
              <a:bodyPr wrap="none" rtlCol="0">
                <a:spAutoFit/>
              </a:bodyPr>
              <a:lstStyle/>
              <a:p>
                <a:r>
                  <a:rPr lang="en-US" dirty="0"/>
                  <a:t>Predicted Summer Flounder CPUE</a:t>
                </a:r>
              </a:p>
            </p:txBody>
          </p:sp>
          <p:pic>
            <p:nvPicPr>
              <p:cNvPr id="2" name="Picture 1" descr="A map of different colors&#10;&#10;Description automatically generated">
                <a:extLst>
                  <a:ext uri="{FF2B5EF4-FFF2-40B4-BE49-F238E27FC236}">
                    <a16:creationId xmlns:a16="http://schemas.microsoft.com/office/drawing/2014/main" id="{9034AAA1-2BFB-ECE5-44A0-2E4F4CDE3BA3}"/>
                  </a:ext>
                </a:extLst>
              </p:cNvPr>
              <p:cNvPicPr>
                <a:picLocks noChangeAspect="1"/>
              </p:cNvPicPr>
              <p:nvPr/>
            </p:nvPicPr>
            <p:blipFill>
              <a:blip r:embed="rId7"/>
              <a:srcRect l="90413" t="17064" b="15940"/>
              <a:stretch/>
            </p:blipFill>
            <p:spPr>
              <a:xfrm>
                <a:off x="11110845" y="2083989"/>
                <a:ext cx="835342" cy="3891510"/>
              </a:xfrm>
              <a:prstGeom prst="rect">
                <a:avLst/>
              </a:prstGeom>
            </p:spPr>
          </p:pic>
          <p:sp>
            <p:nvSpPr>
              <p:cNvPr id="3" name="Rectangle 2">
                <a:extLst>
                  <a:ext uri="{FF2B5EF4-FFF2-40B4-BE49-F238E27FC236}">
                    <a16:creationId xmlns:a16="http://schemas.microsoft.com/office/drawing/2014/main" id="{576D4157-7188-1B69-FB2F-783078F98DCF}"/>
                  </a:ext>
                </a:extLst>
              </p:cNvPr>
              <p:cNvSpPr/>
              <p:nvPr/>
            </p:nvSpPr>
            <p:spPr>
              <a:xfrm>
                <a:off x="6443330" y="1821637"/>
                <a:ext cx="4540103" cy="42389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6D0AD99-78BD-7588-405F-F42C88FA5C71}"/>
                  </a:ext>
                </a:extLst>
              </p:cNvPr>
              <p:cNvCxnSpPr>
                <a:stCxn id="3" idx="2"/>
              </p:cNvCxnSpPr>
              <p:nvPr/>
            </p:nvCxnSpPr>
            <p:spPr>
              <a:xfrm flipH="1" flipV="1">
                <a:off x="8713381" y="1821637"/>
                <a:ext cx="1" cy="4238921"/>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1" name="TextBox 10">
              <a:extLst>
                <a:ext uri="{FF2B5EF4-FFF2-40B4-BE49-F238E27FC236}">
                  <a16:creationId xmlns:a16="http://schemas.microsoft.com/office/drawing/2014/main" id="{3A9FDBE9-7AE2-693C-F93C-DAFAC0A98226}"/>
                </a:ext>
              </a:extLst>
            </p:cNvPr>
            <p:cNvSpPr txBox="1"/>
            <p:nvPr/>
          </p:nvSpPr>
          <p:spPr>
            <a:xfrm>
              <a:off x="2690268" y="6296347"/>
              <a:ext cx="615810" cy="369332"/>
            </a:xfrm>
            <a:prstGeom prst="rect">
              <a:avLst/>
            </a:prstGeom>
            <a:noFill/>
          </p:spPr>
          <p:txBody>
            <a:bodyPr wrap="none" rtlCol="0">
              <a:spAutoFit/>
            </a:bodyPr>
            <a:lstStyle/>
            <a:p>
              <a:r>
                <a:rPr lang="en-US" dirty="0"/>
                <a:t>Year</a:t>
              </a:r>
            </a:p>
          </p:txBody>
        </p:sp>
        <p:sp>
          <p:nvSpPr>
            <p:cNvPr id="12" name="TextBox 11">
              <a:extLst>
                <a:ext uri="{FF2B5EF4-FFF2-40B4-BE49-F238E27FC236}">
                  <a16:creationId xmlns:a16="http://schemas.microsoft.com/office/drawing/2014/main" id="{462F64F9-489B-5BE6-0BB2-D9F6E9065F00}"/>
                </a:ext>
              </a:extLst>
            </p:cNvPr>
            <p:cNvSpPr txBox="1"/>
            <p:nvPr/>
          </p:nvSpPr>
          <p:spPr>
            <a:xfrm>
              <a:off x="3546374" y="6352106"/>
              <a:ext cx="615810" cy="369332"/>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352884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33333E-6 L 0.07695 0.00023 " pathEditMode="relative" rAng="0" ptsTypes="AA">
                                      <p:cBhvr>
                                        <p:cTn id="6" dur="500" fill="hold"/>
                                        <p:tgtEl>
                                          <p:spTgt spid="25"/>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95510-1D1E-3357-D225-8ABF9177CBE5}"/>
              </a:ext>
            </a:extLst>
          </p:cNvPr>
          <p:cNvSpPr>
            <a:spLocks noGrp="1"/>
          </p:cNvSpPr>
          <p:nvPr>
            <p:ph type="title"/>
          </p:nvPr>
        </p:nvSpPr>
        <p:spPr>
          <a:xfrm>
            <a:off x="838200" y="129343"/>
            <a:ext cx="10515600" cy="1325563"/>
          </a:xfrm>
        </p:spPr>
        <p:txBody>
          <a:bodyPr/>
          <a:lstStyle/>
          <a:p>
            <a:pPr algn="ctr"/>
            <a:r>
              <a:rPr lang="en-US" dirty="0"/>
              <a:t>Future Work</a:t>
            </a:r>
          </a:p>
        </p:txBody>
      </p:sp>
      <p:sp>
        <p:nvSpPr>
          <p:cNvPr id="32" name="Slide Number Placeholder 31">
            <a:extLst>
              <a:ext uri="{FF2B5EF4-FFF2-40B4-BE49-F238E27FC236}">
                <a16:creationId xmlns:a16="http://schemas.microsoft.com/office/drawing/2014/main" id="{484ABACF-D5EC-1360-B135-ABF0766B6FE7}"/>
              </a:ext>
            </a:extLst>
          </p:cNvPr>
          <p:cNvSpPr>
            <a:spLocks noGrp="1"/>
          </p:cNvSpPr>
          <p:nvPr>
            <p:ph type="sldNum" sz="quarter" idx="12"/>
          </p:nvPr>
        </p:nvSpPr>
        <p:spPr/>
        <p:txBody>
          <a:bodyPr/>
          <a:lstStyle/>
          <a:p>
            <a:fld id="{0524CCC8-8329-3549-AAE5-4DF4CD608A2D}" type="slidenum">
              <a:rPr lang="en-US" smtClean="0"/>
              <a:t>12</a:t>
            </a:fld>
            <a:endParaRPr lang="en-US"/>
          </a:p>
        </p:txBody>
      </p:sp>
      <p:sp>
        <p:nvSpPr>
          <p:cNvPr id="9" name="Content Placeholder 2">
            <a:extLst>
              <a:ext uri="{FF2B5EF4-FFF2-40B4-BE49-F238E27FC236}">
                <a16:creationId xmlns:a16="http://schemas.microsoft.com/office/drawing/2014/main" id="{416E046C-367D-5269-261F-5FB1E81B0710}"/>
              </a:ext>
            </a:extLst>
          </p:cNvPr>
          <p:cNvSpPr txBox="1">
            <a:spLocks/>
          </p:cNvSpPr>
          <p:nvPr/>
        </p:nvSpPr>
        <p:spPr>
          <a:xfrm>
            <a:off x="563511" y="1107086"/>
            <a:ext cx="5061559" cy="2532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t>Expand and validate the GAMS model analyses to Striped Bass and Spiny Dogfish.</a:t>
            </a:r>
          </a:p>
          <a:p>
            <a:r>
              <a:rPr lang="en-US" sz="2300" dirty="0"/>
              <a:t>Analyze potential relationships between oceanographic conditions and species abundances over seasons and decades.</a:t>
            </a:r>
          </a:p>
        </p:txBody>
      </p:sp>
      <p:grpSp>
        <p:nvGrpSpPr>
          <p:cNvPr id="6" name="Group 5">
            <a:extLst>
              <a:ext uri="{FF2B5EF4-FFF2-40B4-BE49-F238E27FC236}">
                <a16:creationId xmlns:a16="http://schemas.microsoft.com/office/drawing/2014/main" id="{6868466B-010A-39E9-6070-BB92DA9E3227}"/>
              </a:ext>
            </a:extLst>
          </p:cNvPr>
          <p:cNvGrpSpPr/>
          <p:nvPr/>
        </p:nvGrpSpPr>
        <p:grpSpPr>
          <a:xfrm>
            <a:off x="4542517" y="3095428"/>
            <a:ext cx="7649483" cy="3314889"/>
            <a:chOff x="1662256" y="3156552"/>
            <a:chExt cx="8454028" cy="3663537"/>
          </a:xfrm>
        </p:grpSpPr>
        <p:pic>
          <p:nvPicPr>
            <p:cNvPr id="11" name="Picture 10">
              <a:extLst>
                <a:ext uri="{FF2B5EF4-FFF2-40B4-BE49-F238E27FC236}">
                  <a16:creationId xmlns:a16="http://schemas.microsoft.com/office/drawing/2014/main" id="{2D86524B-64DC-FB1A-69B6-351F061FB5D2}"/>
                </a:ext>
              </a:extLst>
            </p:cNvPr>
            <p:cNvPicPr>
              <a:picLocks noChangeAspect="1"/>
            </p:cNvPicPr>
            <p:nvPr/>
          </p:nvPicPr>
          <p:blipFill>
            <a:blip r:embed="rId4"/>
            <a:stretch>
              <a:fillRect/>
            </a:stretch>
          </p:blipFill>
          <p:spPr>
            <a:xfrm>
              <a:off x="1662256" y="3156552"/>
              <a:ext cx="8454028" cy="2522039"/>
            </a:xfrm>
            <a:prstGeom prst="rect">
              <a:avLst/>
            </a:prstGeom>
          </p:spPr>
        </p:pic>
        <p:pic>
          <p:nvPicPr>
            <p:cNvPr id="14" name="Picture 2" descr="Lund's Domestic Expansion - Lund's Fish">
              <a:extLst>
                <a:ext uri="{FF2B5EF4-FFF2-40B4-BE49-F238E27FC236}">
                  <a16:creationId xmlns:a16="http://schemas.microsoft.com/office/drawing/2014/main" id="{5FBE35E3-3C3C-6B5B-EEBB-976A34B82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341" y="5712352"/>
              <a:ext cx="1654209" cy="10338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8C1A5E26-AEA1-3541-317B-313748D89D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53" y="5705654"/>
              <a:ext cx="1573338" cy="10472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CCEBC37-3B77-78BA-3B91-BCD77A4CE536}"/>
                </a:ext>
              </a:extLst>
            </p:cNvPr>
            <p:cNvPicPr>
              <a:picLocks noChangeAspect="1"/>
            </p:cNvPicPr>
            <p:nvPr/>
          </p:nvPicPr>
          <p:blipFill>
            <a:blip r:embed="rId7"/>
            <a:stretch>
              <a:fillRect/>
            </a:stretch>
          </p:blipFill>
          <p:spPr>
            <a:xfrm>
              <a:off x="5046321" y="5680058"/>
              <a:ext cx="1098468" cy="1098468"/>
            </a:xfrm>
            <a:prstGeom prst="rect">
              <a:avLst/>
            </a:prstGeom>
          </p:spPr>
        </p:pic>
        <p:pic>
          <p:nvPicPr>
            <p:cNvPr id="18" name="Picture 2" descr="Meetings - NJ Water Monitoring Council | Department of Environmental ...">
              <a:extLst>
                <a:ext uri="{FF2B5EF4-FFF2-40B4-BE49-F238E27FC236}">
                  <a16:creationId xmlns:a16="http://schemas.microsoft.com/office/drawing/2014/main" id="{11D987C0-3C46-4C9C-17B4-E85846B86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5860" y="5545766"/>
              <a:ext cx="1172345" cy="127432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9C6288A6-0F6B-730A-F3D4-8EE943CA7DE8}"/>
              </a:ext>
            </a:extLst>
          </p:cNvPr>
          <p:cNvSpPr txBox="1"/>
          <p:nvPr/>
        </p:nvSpPr>
        <p:spPr>
          <a:xfrm>
            <a:off x="563511" y="3785878"/>
            <a:ext cx="4256112" cy="2677656"/>
          </a:xfrm>
          <a:prstGeom prst="rect">
            <a:avLst/>
          </a:prstGeom>
          <a:noFill/>
        </p:spPr>
        <p:txBody>
          <a:bodyPr wrap="square">
            <a:spAutoFit/>
          </a:bodyPr>
          <a:lstStyle/>
          <a:p>
            <a:pPr marL="176213" indent="-176213">
              <a:buFont typeface="Arial" panose="020B0604020202020204" pitchFamily="34" charset="0"/>
              <a:buChar char="•"/>
            </a:pPr>
            <a:r>
              <a:rPr lang="en-US" sz="2400" dirty="0"/>
              <a:t>Extend these analyses to other commercial species, such as Longfin Squid (</a:t>
            </a:r>
            <a:r>
              <a:rPr lang="en-US" sz="2400" i="1" dirty="0"/>
              <a:t>Doryteuthis (Amerigo) pealeii</a:t>
            </a:r>
            <a:r>
              <a:rPr lang="en-US" sz="2400" dirty="0"/>
              <a:t>) and Atlantic Menhaden (</a:t>
            </a:r>
            <a:r>
              <a:rPr lang="en-US" sz="2400" i="1" dirty="0"/>
              <a:t>Brevoortia tyrannus</a:t>
            </a:r>
            <a:r>
              <a:rPr lang="en-US" sz="2400" dirty="0"/>
              <a:t>)</a:t>
            </a:r>
          </a:p>
        </p:txBody>
      </p:sp>
      <p:grpSp>
        <p:nvGrpSpPr>
          <p:cNvPr id="19" name="Group 18">
            <a:extLst>
              <a:ext uri="{FF2B5EF4-FFF2-40B4-BE49-F238E27FC236}">
                <a16:creationId xmlns:a16="http://schemas.microsoft.com/office/drawing/2014/main" id="{65111234-E435-FA5A-A785-79B3C32AF0F9}"/>
              </a:ext>
            </a:extLst>
          </p:cNvPr>
          <p:cNvGrpSpPr/>
          <p:nvPr/>
        </p:nvGrpSpPr>
        <p:grpSpPr>
          <a:xfrm>
            <a:off x="5440272" y="845363"/>
            <a:ext cx="6587016" cy="2211627"/>
            <a:chOff x="5061150" y="773020"/>
            <a:chExt cx="7150936" cy="2400966"/>
          </a:xfrm>
        </p:grpSpPr>
        <p:pic>
          <p:nvPicPr>
            <p:cNvPr id="10" name="Picture 6" descr="Left-eyed summer flounder flatfish illustration with dark brown body, dark spots, and lighter, tan-colored fins. Credit: NOAA Fisheries/Jack Hornady">
              <a:extLst>
                <a:ext uri="{FF2B5EF4-FFF2-40B4-BE49-F238E27FC236}">
                  <a16:creationId xmlns:a16="http://schemas.microsoft.com/office/drawing/2014/main" id="{E011E620-EE2F-F842-C323-1FCF7B71E7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8139" y="1726591"/>
              <a:ext cx="2168382" cy="14473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ide-profile illustration of a gray spiny dogfish shark wtih white spots and white underside. Credit: NOAA Fisheries/Jack Hornady">
              <a:extLst>
                <a:ext uri="{FF2B5EF4-FFF2-40B4-BE49-F238E27FC236}">
                  <a16:creationId xmlns:a16="http://schemas.microsoft.com/office/drawing/2014/main" id="{E0D4E831-53E9-33EC-BA1D-82791D1074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62069" y="773020"/>
              <a:ext cx="3150017" cy="21026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ide-profile illustration of a shiny striped bass fish with black stripes running along its body. Credit: NOAA Fisheries/Jack Hornady">
              <a:extLst>
                <a:ext uri="{FF2B5EF4-FFF2-40B4-BE49-F238E27FC236}">
                  <a16:creationId xmlns:a16="http://schemas.microsoft.com/office/drawing/2014/main" id="{11FC2C92-BA5F-25EE-7033-BAF574AF5B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1150" y="898426"/>
              <a:ext cx="2789426" cy="186194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 name="Straight Connector 2">
            <a:extLst>
              <a:ext uri="{FF2B5EF4-FFF2-40B4-BE49-F238E27FC236}">
                <a16:creationId xmlns:a16="http://schemas.microsoft.com/office/drawing/2014/main" id="{9F72304D-BB27-C5A5-024A-D111ABA3530E}"/>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9" name="Graphic 28" descr="Fish with solid fill">
            <a:extLst>
              <a:ext uri="{FF2B5EF4-FFF2-40B4-BE49-F238E27FC236}">
                <a16:creationId xmlns:a16="http://schemas.microsoft.com/office/drawing/2014/main" id="{7145CDEA-6557-6F5E-B268-BEF3B9E08B0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84184" y="-142342"/>
            <a:ext cx="914400" cy="914400"/>
          </a:xfrm>
          <a:prstGeom prst="rect">
            <a:avLst/>
          </a:prstGeom>
        </p:spPr>
      </p:pic>
    </p:spTree>
    <p:custDataLst>
      <p:tags r:id="rId1"/>
    </p:custDataLst>
    <p:extLst>
      <p:ext uri="{BB962C8B-B14F-4D97-AF65-F5344CB8AC3E}">
        <p14:creationId xmlns:p14="http://schemas.microsoft.com/office/powerpoint/2010/main" val="147643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33333E-6 L 0.07695 0.00023 " pathEditMode="relative" rAng="0" ptsTypes="AA">
                                      <p:cBhvr>
                                        <p:cTn id="6" dur="500" fill="hold"/>
                                        <p:tgtEl>
                                          <p:spTgt spid="29"/>
                                        </p:tgtEl>
                                        <p:attrNameLst>
                                          <p:attrName>ppt_x</p:attrName>
                                          <p:attrName>ppt_y</p:attrName>
                                        </p:attrNameLst>
                                      </p:cBhvr>
                                      <p:rCtr x="38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water and a dock&#10;&#10;Description automatically generated with medium confidence">
            <a:extLst>
              <a:ext uri="{FF2B5EF4-FFF2-40B4-BE49-F238E27FC236}">
                <a16:creationId xmlns:a16="http://schemas.microsoft.com/office/drawing/2014/main" id="{7B6F69A9-1159-C779-D8A6-B16910FEB948}"/>
              </a:ext>
            </a:extLst>
          </p:cNvPr>
          <p:cNvPicPr>
            <a:picLocks noChangeAspect="1"/>
          </p:cNvPicPr>
          <p:nvPr/>
        </p:nvPicPr>
        <p:blipFill>
          <a:blip r:embed="rId2">
            <a:alphaModFix amt="35000"/>
          </a:blip>
          <a:stretch>
            <a:fillRect/>
          </a:stretch>
        </p:blipFill>
        <p:spPr>
          <a:xfrm>
            <a:off x="0" y="-7525"/>
            <a:ext cx="12191999" cy="6873050"/>
          </a:xfrm>
          <a:prstGeom prst="rect">
            <a:avLst/>
          </a:prstGeom>
        </p:spPr>
      </p:pic>
      <p:grpSp>
        <p:nvGrpSpPr>
          <p:cNvPr id="22" name="Group 21">
            <a:extLst>
              <a:ext uri="{FF2B5EF4-FFF2-40B4-BE49-F238E27FC236}">
                <a16:creationId xmlns:a16="http://schemas.microsoft.com/office/drawing/2014/main" id="{9FED4010-EF51-F153-7F78-62A3EE683704}"/>
              </a:ext>
            </a:extLst>
          </p:cNvPr>
          <p:cNvGrpSpPr/>
          <p:nvPr/>
        </p:nvGrpSpPr>
        <p:grpSpPr>
          <a:xfrm>
            <a:off x="0" y="6019800"/>
            <a:ext cx="12192000" cy="866400"/>
            <a:chOff x="0" y="6037696"/>
            <a:chExt cx="12192000" cy="932584"/>
          </a:xfrm>
        </p:grpSpPr>
        <p:grpSp>
          <p:nvGrpSpPr>
            <p:cNvPr id="23" name="Group 22">
              <a:extLst>
                <a:ext uri="{FF2B5EF4-FFF2-40B4-BE49-F238E27FC236}">
                  <a16:creationId xmlns:a16="http://schemas.microsoft.com/office/drawing/2014/main" id="{22369F44-3AF6-94BB-1C73-BF579B577262}"/>
                </a:ext>
              </a:extLst>
            </p:cNvPr>
            <p:cNvGrpSpPr/>
            <p:nvPr/>
          </p:nvGrpSpPr>
          <p:grpSpPr>
            <a:xfrm>
              <a:off x="0" y="6037696"/>
              <a:ext cx="12192000" cy="921773"/>
              <a:chOff x="0" y="6037696"/>
              <a:chExt cx="12192000" cy="921773"/>
            </a:xfrm>
          </p:grpSpPr>
          <p:sp>
            <p:nvSpPr>
              <p:cNvPr id="25" name="Rectangle 24">
                <a:extLst>
                  <a:ext uri="{FF2B5EF4-FFF2-40B4-BE49-F238E27FC236}">
                    <a16:creationId xmlns:a16="http://schemas.microsoft.com/office/drawing/2014/main" id="{FBE01AE3-B8B7-9A0B-02B4-D1C034A15CA6}"/>
                  </a:ext>
                </a:extLst>
              </p:cNvPr>
              <p:cNvSpPr/>
              <p:nvPr/>
            </p:nvSpPr>
            <p:spPr>
              <a:xfrm>
                <a:off x="0" y="6088202"/>
                <a:ext cx="12192000" cy="87126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6" name="Picture 2" descr="Meetings - NJ Water Monitoring Council | Department of Environmental ...">
                <a:extLst>
                  <a:ext uri="{FF2B5EF4-FFF2-40B4-BE49-F238E27FC236}">
                    <a16:creationId xmlns:a16="http://schemas.microsoft.com/office/drawing/2014/main" id="{40E3FE06-8BA8-1C4C-FBBD-C21329D42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52" y="6037696"/>
                <a:ext cx="805037" cy="8412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Logo&#10;&#10;Description automatically generated">
                <a:extLst>
                  <a:ext uri="{FF2B5EF4-FFF2-40B4-BE49-F238E27FC236}">
                    <a16:creationId xmlns:a16="http://schemas.microsoft.com/office/drawing/2014/main" id="{FF846509-BF6F-55D5-8DCA-9B01B0214416}"/>
                  </a:ext>
                </a:extLst>
              </p:cNvPr>
              <p:cNvPicPr>
                <a:picLocks noChangeAspect="1"/>
              </p:cNvPicPr>
              <p:nvPr/>
            </p:nvPicPr>
            <p:blipFill>
              <a:blip r:embed="rId4"/>
              <a:stretch>
                <a:fillRect/>
              </a:stretch>
            </p:blipFill>
            <p:spPr>
              <a:xfrm>
                <a:off x="3778741" y="6065374"/>
                <a:ext cx="1931212" cy="887728"/>
              </a:xfrm>
              <a:prstGeom prst="rect">
                <a:avLst/>
              </a:prstGeom>
            </p:spPr>
          </p:pic>
          <p:pic>
            <p:nvPicPr>
              <p:cNvPr id="28" name="Picture 27" descr="Rutgers University Logo | Rutgers university, Rutgers, University logo">
                <a:extLst>
                  <a:ext uri="{FF2B5EF4-FFF2-40B4-BE49-F238E27FC236}">
                    <a16:creationId xmlns:a16="http://schemas.microsoft.com/office/drawing/2014/main" id="{32E2F38B-FEA6-0CE0-1D7F-3EA25AFA6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2188" y="6240235"/>
                <a:ext cx="1931212" cy="52275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A logo for a science center&#10;&#10;Description automatically generated">
              <a:extLst>
                <a:ext uri="{FF2B5EF4-FFF2-40B4-BE49-F238E27FC236}">
                  <a16:creationId xmlns:a16="http://schemas.microsoft.com/office/drawing/2014/main" id="{8621CC29-7EEF-1647-542B-092501AA5DF6}"/>
                </a:ext>
              </a:extLst>
            </p:cNvPr>
            <p:cNvPicPr>
              <a:picLocks noChangeAspect="1"/>
            </p:cNvPicPr>
            <p:nvPr/>
          </p:nvPicPr>
          <p:blipFill>
            <a:blip r:embed="rId6"/>
            <a:stretch>
              <a:fillRect/>
            </a:stretch>
          </p:blipFill>
          <p:spPr>
            <a:xfrm>
              <a:off x="1248599" y="6054892"/>
              <a:ext cx="1281543" cy="915388"/>
            </a:xfrm>
            <a:prstGeom prst="rect">
              <a:avLst/>
            </a:prstGeom>
          </p:spPr>
        </p:pic>
      </p:grpSp>
      <p:sp>
        <p:nvSpPr>
          <p:cNvPr id="34" name="TextBox 33">
            <a:extLst>
              <a:ext uri="{FF2B5EF4-FFF2-40B4-BE49-F238E27FC236}">
                <a16:creationId xmlns:a16="http://schemas.microsoft.com/office/drawing/2014/main" id="{3F5300A2-4192-A154-3BC2-A5E6F60A8754}"/>
              </a:ext>
            </a:extLst>
          </p:cNvPr>
          <p:cNvSpPr txBox="1"/>
          <p:nvPr/>
        </p:nvSpPr>
        <p:spPr>
          <a:xfrm>
            <a:off x="4291660" y="1635819"/>
            <a:ext cx="3608680" cy="923330"/>
          </a:xfrm>
          <a:prstGeom prst="rect">
            <a:avLst/>
          </a:prstGeom>
          <a:noFill/>
        </p:spPr>
        <p:txBody>
          <a:bodyPr wrap="none" rtlCol="0">
            <a:spAutoFit/>
          </a:bodyPr>
          <a:lstStyle/>
          <a:p>
            <a:r>
              <a:rPr lang="en-US" sz="5400" dirty="0"/>
              <a:t>Thank you!</a:t>
            </a:r>
          </a:p>
        </p:txBody>
      </p:sp>
      <p:sp>
        <p:nvSpPr>
          <p:cNvPr id="35" name="TextBox 34">
            <a:extLst>
              <a:ext uri="{FF2B5EF4-FFF2-40B4-BE49-F238E27FC236}">
                <a16:creationId xmlns:a16="http://schemas.microsoft.com/office/drawing/2014/main" id="{CFA67927-FC48-A62E-816C-48EC33F4E06B}"/>
              </a:ext>
            </a:extLst>
          </p:cNvPr>
          <p:cNvSpPr txBox="1"/>
          <p:nvPr/>
        </p:nvSpPr>
        <p:spPr>
          <a:xfrm>
            <a:off x="1749196" y="3042608"/>
            <a:ext cx="8693608" cy="707886"/>
          </a:xfrm>
          <a:prstGeom prst="rect">
            <a:avLst/>
          </a:prstGeom>
          <a:noFill/>
        </p:spPr>
        <p:txBody>
          <a:bodyPr wrap="square" rtlCol="0">
            <a:spAutoFit/>
          </a:bodyPr>
          <a:lstStyle/>
          <a:p>
            <a:pPr algn="ctr"/>
            <a:r>
              <a:rPr lang="en-US" sz="4000" dirty="0">
                <a:hlinkClick r:id="rId7"/>
              </a:rPr>
              <a:t>alaimo@marine.rutgers.edu</a:t>
            </a:r>
            <a:r>
              <a:rPr lang="en-US" sz="4000" dirty="0"/>
              <a:t> </a:t>
            </a:r>
          </a:p>
        </p:txBody>
      </p:sp>
      <p:cxnSp>
        <p:nvCxnSpPr>
          <p:cNvPr id="6" name="Straight Connector 5">
            <a:extLst>
              <a:ext uri="{FF2B5EF4-FFF2-40B4-BE49-F238E27FC236}">
                <a16:creationId xmlns:a16="http://schemas.microsoft.com/office/drawing/2014/main" id="{DF6CF470-9122-0E75-0D8C-455E306D8D19}"/>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Graphic 6" descr="Fish with solid fill">
            <a:extLst>
              <a:ext uri="{FF2B5EF4-FFF2-40B4-BE49-F238E27FC236}">
                <a16:creationId xmlns:a16="http://schemas.microsoft.com/office/drawing/2014/main" id="{5321CD8F-B1BB-DA26-F4CE-96DD368061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20809" y="-142342"/>
            <a:ext cx="914400" cy="914400"/>
          </a:xfrm>
          <a:prstGeom prst="rect">
            <a:avLst/>
          </a:prstGeom>
        </p:spPr>
      </p:pic>
      <p:sp>
        <p:nvSpPr>
          <p:cNvPr id="8" name="Slide Number Placeholder 7">
            <a:extLst>
              <a:ext uri="{FF2B5EF4-FFF2-40B4-BE49-F238E27FC236}">
                <a16:creationId xmlns:a16="http://schemas.microsoft.com/office/drawing/2014/main" id="{61B33CE8-E420-21D4-4F38-7F439ECA5DFF}"/>
              </a:ext>
            </a:extLst>
          </p:cNvPr>
          <p:cNvSpPr>
            <a:spLocks noGrp="1"/>
          </p:cNvSpPr>
          <p:nvPr>
            <p:ph type="sldNum" sz="quarter" idx="12"/>
          </p:nvPr>
        </p:nvSpPr>
        <p:spPr/>
        <p:txBody>
          <a:bodyPr/>
          <a:lstStyle/>
          <a:p>
            <a:fld id="{0524CCC8-8329-3549-AAE5-4DF4CD608A2D}" type="slidenum">
              <a:rPr lang="en-US" smtClean="0"/>
              <a:t>13</a:t>
            </a:fld>
            <a:endParaRPr lang="en-US"/>
          </a:p>
        </p:txBody>
      </p:sp>
    </p:spTree>
    <p:extLst>
      <p:ext uri="{BB962C8B-B14F-4D97-AF65-F5344CB8AC3E}">
        <p14:creationId xmlns:p14="http://schemas.microsoft.com/office/powerpoint/2010/main" val="398648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375E-6 -3.33333E-6 L 0.07696 0.00023 " pathEditMode="relative" rAng="0" ptsTypes="AA">
                                      <p:cBhvr>
                                        <p:cTn id="6" dur="500" fill="hold"/>
                                        <p:tgtEl>
                                          <p:spTgt spid="7"/>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F0F6EE-C8C6-C46A-CA08-1BCDBE697306}"/>
            </a:ext>
          </a:extLst>
        </p:cNvPr>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2FD2FF74-E829-271E-584C-BC444DA765FD}"/>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32" name="Graphic 31" descr="Fish with solid fill">
            <a:extLst>
              <a:ext uri="{FF2B5EF4-FFF2-40B4-BE49-F238E27FC236}">
                <a16:creationId xmlns:a16="http://schemas.microsoft.com/office/drawing/2014/main" id="{644589F5-83A8-73E8-66E4-1B7DFC363F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71" y="-142342"/>
            <a:ext cx="914400" cy="914400"/>
          </a:xfrm>
          <a:prstGeom prst="rect">
            <a:avLst/>
          </a:prstGeom>
        </p:spPr>
      </p:pic>
      <p:pic>
        <p:nvPicPr>
          <p:cNvPr id="45" name="Graphic 44" descr="Fish with solid fill">
            <a:extLst>
              <a:ext uri="{FF2B5EF4-FFF2-40B4-BE49-F238E27FC236}">
                <a16:creationId xmlns:a16="http://schemas.microsoft.com/office/drawing/2014/main" id="{F65BC526-771C-2CEB-37D0-FF9B021924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6545" y="-142342"/>
            <a:ext cx="914400" cy="914400"/>
          </a:xfrm>
          <a:prstGeom prst="rect">
            <a:avLst/>
          </a:prstGeom>
        </p:spPr>
      </p:pic>
      <p:pic>
        <p:nvPicPr>
          <p:cNvPr id="46" name="Graphic 45" descr="Fish with solid fill">
            <a:extLst>
              <a:ext uri="{FF2B5EF4-FFF2-40B4-BE49-F238E27FC236}">
                <a16:creationId xmlns:a16="http://schemas.microsoft.com/office/drawing/2014/main" id="{A3E833E1-5BA8-39EB-E694-77B99B73FE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1319" y="-142342"/>
            <a:ext cx="914400" cy="914400"/>
          </a:xfrm>
          <a:prstGeom prst="rect">
            <a:avLst/>
          </a:prstGeom>
        </p:spPr>
      </p:pic>
      <p:pic>
        <p:nvPicPr>
          <p:cNvPr id="47" name="Graphic 46" descr="Fish with solid fill">
            <a:extLst>
              <a:ext uri="{FF2B5EF4-FFF2-40B4-BE49-F238E27FC236}">
                <a16:creationId xmlns:a16="http://schemas.microsoft.com/office/drawing/2014/main" id="{10E3594E-767C-06BC-51BD-2BD55EA91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0984" y="-142342"/>
            <a:ext cx="914400" cy="914400"/>
          </a:xfrm>
          <a:prstGeom prst="rect">
            <a:avLst/>
          </a:prstGeom>
        </p:spPr>
      </p:pic>
      <p:pic>
        <p:nvPicPr>
          <p:cNvPr id="48" name="Graphic 47" descr="Fish with solid fill">
            <a:extLst>
              <a:ext uri="{FF2B5EF4-FFF2-40B4-BE49-F238E27FC236}">
                <a16:creationId xmlns:a16="http://schemas.microsoft.com/office/drawing/2014/main" id="{EF83AE4A-17FD-9747-53B4-AD53D12DEE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70784" y="-142342"/>
            <a:ext cx="914400" cy="914400"/>
          </a:xfrm>
          <a:prstGeom prst="rect">
            <a:avLst/>
          </a:prstGeom>
        </p:spPr>
      </p:pic>
      <p:pic>
        <p:nvPicPr>
          <p:cNvPr id="49" name="Graphic 48" descr="Fish with solid fill">
            <a:extLst>
              <a:ext uri="{FF2B5EF4-FFF2-40B4-BE49-F238E27FC236}">
                <a16:creationId xmlns:a16="http://schemas.microsoft.com/office/drawing/2014/main" id="{4A50A229-C615-4E65-43BA-762E72C057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4234" y="-142342"/>
            <a:ext cx="914400" cy="914400"/>
          </a:xfrm>
          <a:prstGeom prst="rect">
            <a:avLst/>
          </a:prstGeom>
        </p:spPr>
      </p:pic>
      <p:pic>
        <p:nvPicPr>
          <p:cNvPr id="50" name="Graphic 49" descr="Fish with solid fill">
            <a:extLst>
              <a:ext uri="{FF2B5EF4-FFF2-40B4-BE49-F238E27FC236}">
                <a16:creationId xmlns:a16="http://schemas.microsoft.com/office/drawing/2014/main" id="{B0DF7C6C-7F14-E1FD-0519-CB5CDC1A56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7684" y="-142342"/>
            <a:ext cx="914400" cy="914400"/>
          </a:xfrm>
          <a:prstGeom prst="rect">
            <a:avLst/>
          </a:prstGeom>
        </p:spPr>
      </p:pic>
      <p:pic>
        <p:nvPicPr>
          <p:cNvPr id="51" name="Graphic 50" descr="Fish with solid fill">
            <a:extLst>
              <a:ext uri="{FF2B5EF4-FFF2-40B4-BE49-F238E27FC236}">
                <a16:creationId xmlns:a16="http://schemas.microsoft.com/office/drawing/2014/main" id="{795689A9-1CD1-CBF4-079A-F6BCFAFAA1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4309" y="-142342"/>
            <a:ext cx="914400" cy="914400"/>
          </a:xfrm>
          <a:prstGeom prst="rect">
            <a:avLst/>
          </a:prstGeom>
        </p:spPr>
      </p:pic>
      <p:pic>
        <p:nvPicPr>
          <p:cNvPr id="52" name="Graphic 51" descr="Fish with solid fill">
            <a:extLst>
              <a:ext uri="{FF2B5EF4-FFF2-40B4-BE49-F238E27FC236}">
                <a16:creationId xmlns:a16="http://schemas.microsoft.com/office/drawing/2014/main" id="{2E5CE799-B9C4-0C20-A3F2-3C1CD23EF8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10934" y="-142342"/>
            <a:ext cx="914400" cy="914400"/>
          </a:xfrm>
          <a:prstGeom prst="rect">
            <a:avLst/>
          </a:prstGeom>
        </p:spPr>
      </p:pic>
      <p:pic>
        <p:nvPicPr>
          <p:cNvPr id="53" name="Graphic 52" descr="Fish with solid fill">
            <a:extLst>
              <a:ext uri="{FF2B5EF4-FFF2-40B4-BE49-F238E27FC236}">
                <a16:creationId xmlns:a16="http://schemas.microsoft.com/office/drawing/2014/main" id="{4F222BE9-E9AB-5C0B-BEE6-1FCFB87E3D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47559" y="-142342"/>
            <a:ext cx="914400" cy="914400"/>
          </a:xfrm>
          <a:prstGeom prst="rect">
            <a:avLst/>
          </a:prstGeom>
        </p:spPr>
      </p:pic>
      <p:pic>
        <p:nvPicPr>
          <p:cNvPr id="54" name="Graphic 53" descr="Fish with solid fill">
            <a:extLst>
              <a:ext uri="{FF2B5EF4-FFF2-40B4-BE49-F238E27FC236}">
                <a16:creationId xmlns:a16="http://schemas.microsoft.com/office/drawing/2014/main" id="{F584F4C5-FD55-2233-4373-A64D3BB45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4184" y="-142342"/>
            <a:ext cx="914400" cy="914400"/>
          </a:xfrm>
          <a:prstGeom prst="rect">
            <a:avLst/>
          </a:prstGeom>
        </p:spPr>
      </p:pic>
      <p:pic>
        <p:nvPicPr>
          <p:cNvPr id="55" name="Graphic 54" descr="Fish with solid fill">
            <a:extLst>
              <a:ext uri="{FF2B5EF4-FFF2-40B4-BE49-F238E27FC236}">
                <a16:creationId xmlns:a16="http://schemas.microsoft.com/office/drawing/2014/main" id="{F1161810-D382-1A91-A457-F4072E3B8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20809" y="-142342"/>
            <a:ext cx="914400" cy="914400"/>
          </a:xfrm>
          <a:prstGeom prst="rect">
            <a:avLst/>
          </a:prstGeom>
        </p:spPr>
      </p:pic>
      <p:pic>
        <p:nvPicPr>
          <p:cNvPr id="56" name="Graphic 55" descr="Fish with solid fill">
            <a:extLst>
              <a:ext uri="{FF2B5EF4-FFF2-40B4-BE49-F238E27FC236}">
                <a16:creationId xmlns:a16="http://schemas.microsoft.com/office/drawing/2014/main" id="{BA225D19-D79A-25FD-FDE0-EB764E98FD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55375" y="-142342"/>
            <a:ext cx="914400" cy="914400"/>
          </a:xfrm>
          <a:prstGeom prst="rect">
            <a:avLst/>
          </a:prstGeom>
        </p:spPr>
      </p:pic>
      <p:sp>
        <p:nvSpPr>
          <p:cNvPr id="2" name="Slide Number Placeholder 1">
            <a:extLst>
              <a:ext uri="{FF2B5EF4-FFF2-40B4-BE49-F238E27FC236}">
                <a16:creationId xmlns:a16="http://schemas.microsoft.com/office/drawing/2014/main" id="{7D6E7EA1-92DE-02C1-EBF3-AF1A973D391A}"/>
              </a:ext>
            </a:extLst>
          </p:cNvPr>
          <p:cNvSpPr>
            <a:spLocks noGrp="1"/>
          </p:cNvSpPr>
          <p:nvPr>
            <p:ph type="sldNum" sz="quarter" idx="12"/>
          </p:nvPr>
        </p:nvSpPr>
        <p:spPr/>
        <p:txBody>
          <a:bodyPr/>
          <a:lstStyle/>
          <a:p>
            <a:fld id="{0524CCC8-8329-3549-AAE5-4DF4CD608A2D}" type="slidenum">
              <a:rPr lang="en-US" smtClean="0"/>
              <a:t>14</a:t>
            </a:fld>
            <a:endParaRPr lang="en-US"/>
          </a:p>
        </p:txBody>
      </p:sp>
    </p:spTree>
    <p:extLst>
      <p:ext uri="{BB962C8B-B14F-4D97-AF65-F5344CB8AC3E}">
        <p14:creationId xmlns:p14="http://schemas.microsoft.com/office/powerpoint/2010/main" val="146158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3.33333E-6 L 0.07696 0.00023 " pathEditMode="relative" rAng="0" ptsTypes="AA">
                                      <p:cBhvr>
                                        <p:cTn id="6" dur="500" fill="hold"/>
                                        <p:tgtEl>
                                          <p:spTgt spid="32"/>
                                        </p:tgtEl>
                                        <p:attrNameLst>
                                          <p:attrName>ppt_x</p:attrName>
                                          <p:attrName>ppt_y</p:attrName>
                                        </p:attrNameLst>
                                      </p:cBhvr>
                                      <p:rCtr x="3841" y="0"/>
                                    </p:animMotion>
                                  </p:childTnLst>
                                </p:cTn>
                              </p:par>
                              <p:par>
                                <p:cTn id="7" presetID="63" presetClass="path" presetSubtype="0" accel="50000" decel="50000" fill="hold" nodeType="withEffect">
                                  <p:stCondLst>
                                    <p:cond delay="0"/>
                                  </p:stCondLst>
                                  <p:childTnLst>
                                    <p:animMotion origin="layout" path="M 4.375E-6 -3.33333E-6 L 0.07695 0.00023 " pathEditMode="relative" rAng="0" ptsTypes="AA">
                                      <p:cBhvr>
                                        <p:cTn id="8" dur="500" fill="hold"/>
                                        <p:tgtEl>
                                          <p:spTgt spid="45"/>
                                        </p:tgtEl>
                                        <p:attrNameLst>
                                          <p:attrName>ppt_x</p:attrName>
                                          <p:attrName>ppt_y</p:attrName>
                                        </p:attrNameLst>
                                      </p:cBhvr>
                                      <p:rCtr x="3841" y="0"/>
                                    </p:animMotion>
                                  </p:childTnLst>
                                </p:cTn>
                              </p:par>
                              <p:par>
                                <p:cTn id="9" presetID="63" presetClass="path" presetSubtype="0" accel="50000" decel="50000" fill="hold" nodeType="withEffect">
                                  <p:stCondLst>
                                    <p:cond delay="0"/>
                                  </p:stCondLst>
                                  <p:childTnLst>
                                    <p:animMotion origin="layout" path="M 1.875E-6 -3.33333E-6 L 0.07695 0.00023 " pathEditMode="relative" rAng="0" ptsTypes="AA">
                                      <p:cBhvr>
                                        <p:cTn id="10" dur="500" fill="hold"/>
                                        <p:tgtEl>
                                          <p:spTgt spid="46"/>
                                        </p:tgtEl>
                                        <p:attrNameLst>
                                          <p:attrName>ppt_x</p:attrName>
                                          <p:attrName>ppt_y</p:attrName>
                                        </p:attrNameLst>
                                      </p:cBhvr>
                                      <p:rCtr x="3841" y="0"/>
                                    </p:animMotion>
                                  </p:childTnLst>
                                </p:cTn>
                              </p:par>
                              <p:par>
                                <p:cTn id="11" presetID="63" presetClass="path" presetSubtype="0" accel="50000" decel="50000" fill="hold" nodeType="withEffect">
                                  <p:stCondLst>
                                    <p:cond delay="0"/>
                                  </p:stCondLst>
                                  <p:childTnLst>
                                    <p:animMotion origin="layout" path="M -1.45833E-6 -3.33333E-6 L 0.07695 0.00023 " pathEditMode="relative" rAng="0" ptsTypes="AA">
                                      <p:cBhvr>
                                        <p:cTn id="12" dur="500" fill="hold"/>
                                        <p:tgtEl>
                                          <p:spTgt spid="47"/>
                                        </p:tgtEl>
                                        <p:attrNameLst>
                                          <p:attrName>ppt_x</p:attrName>
                                          <p:attrName>ppt_y</p:attrName>
                                        </p:attrNameLst>
                                      </p:cBhvr>
                                      <p:rCtr x="3841" y="0"/>
                                    </p:animMotion>
                                  </p:childTnLst>
                                </p:cTn>
                              </p:par>
                              <p:par>
                                <p:cTn id="13" presetID="63" presetClass="path" presetSubtype="0" accel="50000" decel="50000" fill="hold" nodeType="withEffect">
                                  <p:stCondLst>
                                    <p:cond delay="0"/>
                                  </p:stCondLst>
                                  <p:childTnLst>
                                    <p:animMotion origin="layout" path="M -4.79167E-6 -3.33333E-6 L 0.07696 0.00023 " pathEditMode="relative" rAng="0" ptsTypes="AA">
                                      <p:cBhvr>
                                        <p:cTn id="14" dur="500" fill="hold"/>
                                        <p:tgtEl>
                                          <p:spTgt spid="48"/>
                                        </p:tgtEl>
                                        <p:attrNameLst>
                                          <p:attrName>ppt_x</p:attrName>
                                          <p:attrName>ppt_y</p:attrName>
                                        </p:attrNameLst>
                                      </p:cBhvr>
                                      <p:rCtr x="3841" y="0"/>
                                    </p:animMotion>
                                  </p:childTnLst>
                                </p:cTn>
                              </p:par>
                              <p:par>
                                <p:cTn id="15" presetID="63" presetClass="path" presetSubtype="0" accel="50000" decel="50000" fill="hold" nodeType="withEffect">
                                  <p:stCondLst>
                                    <p:cond delay="0"/>
                                  </p:stCondLst>
                                  <p:childTnLst>
                                    <p:animMotion origin="layout" path="M 2.70833E-6 -3.33333E-6 L 0.07695 0.00023 " pathEditMode="relative" rAng="0" ptsTypes="AA">
                                      <p:cBhvr>
                                        <p:cTn id="16" dur="500" fill="hold"/>
                                        <p:tgtEl>
                                          <p:spTgt spid="49"/>
                                        </p:tgtEl>
                                        <p:attrNameLst>
                                          <p:attrName>ppt_x</p:attrName>
                                          <p:attrName>ppt_y</p:attrName>
                                        </p:attrNameLst>
                                      </p:cBhvr>
                                      <p:rCtr x="3841" y="0"/>
                                    </p:animMotion>
                                  </p:childTnLst>
                                </p:cTn>
                              </p:par>
                              <p:par>
                                <p:cTn id="17" presetID="63" presetClass="path" presetSubtype="0" accel="50000" decel="50000" fill="hold" nodeType="withEffect">
                                  <p:stCondLst>
                                    <p:cond delay="0"/>
                                  </p:stCondLst>
                                  <p:childTnLst>
                                    <p:animMotion origin="layout" path="M 2.08333E-7 -3.33333E-6 L 0.07695 0.00023 " pathEditMode="relative" rAng="0" ptsTypes="AA">
                                      <p:cBhvr>
                                        <p:cTn id="18" dur="500" fill="hold"/>
                                        <p:tgtEl>
                                          <p:spTgt spid="50"/>
                                        </p:tgtEl>
                                        <p:attrNameLst>
                                          <p:attrName>ppt_x</p:attrName>
                                          <p:attrName>ppt_y</p:attrName>
                                        </p:attrNameLst>
                                      </p:cBhvr>
                                      <p:rCtr x="3841" y="0"/>
                                    </p:animMotion>
                                  </p:childTnLst>
                                </p:cTn>
                              </p:par>
                              <p:par>
                                <p:cTn id="19" presetID="63" presetClass="path" presetSubtype="0" accel="50000" decel="50000" fill="hold" nodeType="withEffect">
                                  <p:stCondLst>
                                    <p:cond delay="0"/>
                                  </p:stCondLst>
                                  <p:childTnLst>
                                    <p:animMotion origin="layout" path="M -2.70833E-6 -3.33333E-6 L 0.07696 0.00023 " pathEditMode="relative" rAng="0" ptsTypes="AA">
                                      <p:cBhvr>
                                        <p:cTn id="20" dur="500" fill="hold"/>
                                        <p:tgtEl>
                                          <p:spTgt spid="51"/>
                                        </p:tgtEl>
                                        <p:attrNameLst>
                                          <p:attrName>ppt_x</p:attrName>
                                          <p:attrName>ppt_y</p:attrName>
                                        </p:attrNameLst>
                                      </p:cBhvr>
                                      <p:rCtr x="3841" y="0"/>
                                    </p:animMotion>
                                  </p:childTnLst>
                                </p:cTn>
                              </p:par>
                              <p:par>
                                <p:cTn id="21" presetID="63" presetClass="path" presetSubtype="0" accel="50000" decel="50000" fill="hold" nodeType="withEffect">
                                  <p:stCondLst>
                                    <p:cond delay="0"/>
                                  </p:stCondLst>
                                  <p:childTnLst>
                                    <p:animMotion origin="layout" path="M 4.375E-6 -3.33333E-6 L 0.07695 0.00023 " pathEditMode="relative" rAng="0" ptsTypes="AA">
                                      <p:cBhvr>
                                        <p:cTn id="22" dur="500" fill="hold"/>
                                        <p:tgtEl>
                                          <p:spTgt spid="52"/>
                                        </p:tgtEl>
                                        <p:attrNameLst>
                                          <p:attrName>ppt_x</p:attrName>
                                          <p:attrName>ppt_y</p:attrName>
                                        </p:attrNameLst>
                                      </p:cBhvr>
                                      <p:rCtr x="3841" y="0"/>
                                    </p:animMotion>
                                  </p:childTnLst>
                                </p:cTn>
                              </p:par>
                              <p:par>
                                <p:cTn id="23" presetID="63" presetClass="path" presetSubtype="0" accel="50000" decel="50000" fill="hold" nodeType="withEffect">
                                  <p:stCondLst>
                                    <p:cond delay="0"/>
                                  </p:stCondLst>
                                  <p:childTnLst>
                                    <p:animMotion origin="layout" path="M 1.45833E-6 -3.33333E-6 L 0.07695 0.00023 " pathEditMode="relative" rAng="0" ptsTypes="AA">
                                      <p:cBhvr>
                                        <p:cTn id="24" dur="500" fill="hold"/>
                                        <p:tgtEl>
                                          <p:spTgt spid="53"/>
                                        </p:tgtEl>
                                        <p:attrNameLst>
                                          <p:attrName>ppt_x</p:attrName>
                                          <p:attrName>ppt_y</p:attrName>
                                        </p:attrNameLst>
                                      </p:cBhvr>
                                      <p:rCtr x="3841" y="0"/>
                                    </p:animMotion>
                                  </p:childTnLst>
                                </p:cTn>
                              </p:par>
                              <p:par>
                                <p:cTn id="25" presetID="63" presetClass="path" presetSubtype="0" accel="50000" decel="50000" fill="hold" nodeType="withEffect">
                                  <p:stCondLst>
                                    <p:cond delay="0"/>
                                  </p:stCondLst>
                                  <p:childTnLst>
                                    <p:animMotion origin="layout" path="M -1.45833E-6 -3.33333E-6 L 0.07695 0.00023 " pathEditMode="relative" rAng="0" ptsTypes="AA">
                                      <p:cBhvr>
                                        <p:cTn id="26" dur="500" fill="hold"/>
                                        <p:tgtEl>
                                          <p:spTgt spid="54"/>
                                        </p:tgtEl>
                                        <p:attrNameLst>
                                          <p:attrName>ppt_x</p:attrName>
                                          <p:attrName>ppt_y</p:attrName>
                                        </p:attrNameLst>
                                      </p:cBhvr>
                                      <p:rCtr x="3841" y="0"/>
                                    </p:animMotion>
                                  </p:childTnLst>
                                </p:cTn>
                              </p:par>
                              <p:par>
                                <p:cTn id="27" presetID="63" presetClass="path" presetSubtype="0" accel="50000" decel="50000" fill="hold" nodeType="withEffect">
                                  <p:stCondLst>
                                    <p:cond delay="0"/>
                                  </p:stCondLst>
                                  <p:childTnLst>
                                    <p:animMotion origin="layout" path="M -4.375E-6 -3.33333E-6 L 0.07696 0.00023 " pathEditMode="relative" rAng="0" ptsTypes="AA">
                                      <p:cBhvr>
                                        <p:cTn id="28" dur="500" fill="hold"/>
                                        <p:tgtEl>
                                          <p:spTgt spid="55"/>
                                        </p:tgtEl>
                                        <p:attrNameLst>
                                          <p:attrName>ppt_x</p:attrName>
                                          <p:attrName>ppt_y</p:attrName>
                                        </p:attrNameLst>
                                      </p:cBhvr>
                                      <p:rCtr x="3841" y="0"/>
                                    </p:animMotion>
                                  </p:childTnLst>
                                </p:cTn>
                              </p:par>
                              <p:par>
                                <p:cTn id="29" presetID="63" presetClass="path" presetSubtype="0" accel="50000" decel="50000" fill="hold" nodeType="withEffect">
                                  <p:stCondLst>
                                    <p:cond delay="0"/>
                                  </p:stCondLst>
                                  <p:childTnLst>
                                    <p:animMotion origin="layout" path="M 2.91667E-6 -3.33333E-6 L 0.07695 0.00023 " pathEditMode="relative" rAng="0" ptsTypes="AA">
                                      <p:cBhvr>
                                        <p:cTn id="30" dur="500" fill="hold"/>
                                        <p:tgtEl>
                                          <p:spTgt spid="56"/>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FD57BF68-99D3-265B-421F-40D9DAEFBB7B}"/>
              </a:ext>
            </a:extLst>
          </p:cNvPr>
          <p:cNvSpPr>
            <a:spLocks noGrp="1"/>
          </p:cNvSpPr>
          <p:nvPr>
            <p:ph type="title"/>
          </p:nvPr>
        </p:nvSpPr>
        <p:spPr>
          <a:xfrm>
            <a:off x="838199" y="356914"/>
            <a:ext cx="10515600" cy="1325563"/>
          </a:xfrm>
        </p:spPr>
        <p:txBody>
          <a:bodyPr>
            <a:normAutofit/>
          </a:bodyPr>
          <a:lstStyle/>
          <a:p>
            <a:pPr algn="ctr"/>
            <a:r>
              <a:rPr lang="en-US" sz="6000" dirty="0"/>
              <a:t>Fish-</a:t>
            </a:r>
            <a:r>
              <a:rPr lang="en-US" sz="6000" dirty="0" err="1"/>
              <a:t>ics</a:t>
            </a:r>
            <a:r>
              <a:rPr lang="en-US" sz="6000" dirty="0"/>
              <a:t>: Fish and Physics</a:t>
            </a:r>
          </a:p>
        </p:txBody>
      </p:sp>
      <p:sp>
        <p:nvSpPr>
          <p:cNvPr id="34" name="Slide Number Placeholder 33">
            <a:extLst>
              <a:ext uri="{FF2B5EF4-FFF2-40B4-BE49-F238E27FC236}">
                <a16:creationId xmlns:a16="http://schemas.microsoft.com/office/drawing/2014/main" id="{9AB96917-CF17-3821-B825-4AA2B302DD29}"/>
              </a:ext>
            </a:extLst>
          </p:cNvPr>
          <p:cNvSpPr>
            <a:spLocks noGrp="1"/>
          </p:cNvSpPr>
          <p:nvPr>
            <p:ph type="sldNum" sz="quarter" idx="12"/>
          </p:nvPr>
        </p:nvSpPr>
        <p:spPr/>
        <p:txBody>
          <a:bodyPr/>
          <a:lstStyle/>
          <a:p>
            <a:fld id="{0524CCC8-8329-3549-AAE5-4DF4CD608A2D}" type="slidenum">
              <a:rPr lang="en-US" smtClean="0"/>
              <a:t>1</a:t>
            </a:fld>
            <a:endParaRPr lang="en-US"/>
          </a:p>
        </p:txBody>
      </p:sp>
      <p:grpSp>
        <p:nvGrpSpPr>
          <p:cNvPr id="2077" name="Group 2076">
            <a:extLst>
              <a:ext uri="{FF2B5EF4-FFF2-40B4-BE49-F238E27FC236}">
                <a16:creationId xmlns:a16="http://schemas.microsoft.com/office/drawing/2014/main" id="{7A35A9F8-7E97-3525-5084-7AD7F3A1220E}"/>
              </a:ext>
            </a:extLst>
          </p:cNvPr>
          <p:cNvGrpSpPr/>
          <p:nvPr/>
        </p:nvGrpSpPr>
        <p:grpSpPr>
          <a:xfrm>
            <a:off x="1823868" y="1475546"/>
            <a:ext cx="3578367" cy="2410688"/>
            <a:chOff x="672182" y="1587372"/>
            <a:chExt cx="2981882" cy="1830942"/>
          </a:xfrm>
        </p:grpSpPr>
        <p:sp>
          <p:nvSpPr>
            <p:cNvPr id="2054" name="Rectangle 2053" descr="Anemone and clownfish outline">
              <a:extLst>
                <a:ext uri="{FF2B5EF4-FFF2-40B4-BE49-F238E27FC236}">
                  <a16:creationId xmlns:a16="http://schemas.microsoft.com/office/drawing/2014/main" id="{3CF99E20-32F6-9521-0056-BC943A1767F6}"/>
                </a:ext>
              </a:extLst>
            </p:cNvPr>
            <p:cNvSpPr/>
            <p:nvPr/>
          </p:nvSpPr>
          <p:spPr>
            <a:xfrm>
              <a:off x="1477323" y="1587372"/>
              <a:ext cx="1371600" cy="1371600"/>
            </a:xfrm>
            <a:prstGeom prst="rect">
              <a:avLst/>
            </a:prstGeom>
            <a:blipFill>
              <a:blip r:embed="rId4">
                <a:extLs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2071" name="TextBox 2070">
              <a:extLst>
                <a:ext uri="{FF2B5EF4-FFF2-40B4-BE49-F238E27FC236}">
                  <a16:creationId xmlns:a16="http://schemas.microsoft.com/office/drawing/2014/main" id="{8FEBF8DD-6C45-A472-A542-261979560875}"/>
                </a:ext>
              </a:extLst>
            </p:cNvPr>
            <p:cNvSpPr txBox="1"/>
            <p:nvPr/>
          </p:nvSpPr>
          <p:spPr>
            <a:xfrm>
              <a:off x="672182" y="3023416"/>
              <a:ext cx="2981882" cy="3948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Fish live in the Ocean </a:t>
              </a:r>
            </a:p>
          </p:txBody>
        </p:sp>
      </p:grpSp>
      <p:grpSp>
        <p:nvGrpSpPr>
          <p:cNvPr id="2079" name="Group 2078">
            <a:extLst>
              <a:ext uri="{FF2B5EF4-FFF2-40B4-BE49-F238E27FC236}">
                <a16:creationId xmlns:a16="http://schemas.microsoft.com/office/drawing/2014/main" id="{88FB0578-AAC5-97E2-A5B2-E03429A24D4E}"/>
              </a:ext>
            </a:extLst>
          </p:cNvPr>
          <p:cNvGrpSpPr/>
          <p:nvPr/>
        </p:nvGrpSpPr>
        <p:grpSpPr>
          <a:xfrm>
            <a:off x="6460544" y="1475546"/>
            <a:ext cx="3467446" cy="2410688"/>
            <a:chOff x="3355219" y="3701439"/>
            <a:chExt cx="2889450" cy="1767746"/>
          </a:xfrm>
        </p:grpSpPr>
        <p:sp>
          <p:nvSpPr>
            <p:cNvPr id="2059" name="Rectangle 2058" descr="Wave with solid fill">
              <a:extLst>
                <a:ext uri="{FF2B5EF4-FFF2-40B4-BE49-F238E27FC236}">
                  <a16:creationId xmlns:a16="http://schemas.microsoft.com/office/drawing/2014/main" id="{9DDC08C8-B188-EC6F-575B-30D4A5E35E70}"/>
                </a:ext>
              </a:extLst>
            </p:cNvPr>
            <p:cNvSpPr/>
            <p:nvPr/>
          </p:nvSpPr>
          <p:spPr>
            <a:xfrm>
              <a:off x="4116853" y="3701439"/>
              <a:ext cx="1371600" cy="1371600"/>
            </a:xfrm>
            <a:prstGeom prst="rect">
              <a:avLst/>
            </a:prstGeom>
            <a:blipFill>
              <a:blip r:embed="rId6">
                <a:extLs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072" name="TextBox 2071">
              <a:extLst>
                <a:ext uri="{FF2B5EF4-FFF2-40B4-BE49-F238E27FC236}">
                  <a16:creationId xmlns:a16="http://schemas.microsoft.com/office/drawing/2014/main" id="{AE641EA2-882B-A349-49CA-E8F389FE0958}"/>
                </a:ext>
              </a:extLst>
            </p:cNvPr>
            <p:cNvSpPr txBox="1"/>
            <p:nvPr/>
          </p:nvSpPr>
          <p:spPr>
            <a:xfrm>
              <a:off x="3355219" y="5075993"/>
              <a:ext cx="2889450" cy="393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The Ocean Moves</a:t>
              </a:r>
            </a:p>
          </p:txBody>
        </p:sp>
      </p:grpSp>
      <p:grpSp>
        <p:nvGrpSpPr>
          <p:cNvPr id="2078" name="Group 2077">
            <a:extLst>
              <a:ext uri="{FF2B5EF4-FFF2-40B4-BE49-F238E27FC236}">
                <a16:creationId xmlns:a16="http://schemas.microsoft.com/office/drawing/2014/main" id="{814CF854-0E33-4589-D486-899B1388134D}"/>
              </a:ext>
            </a:extLst>
          </p:cNvPr>
          <p:cNvGrpSpPr/>
          <p:nvPr/>
        </p:nvGrpSpPr>
        <p:grpSpPr>
          <a:xfrm>
            <a:off x="2372675" y="3694477"/>
            <a:ext cx="2480754" cy="2412987"/>
            <a:chOff x="7087499" y="1181544"/>
            <a:chExt cx="2067232" cy="2209716"/>
          </a:xfrm>
        </p:grpSpPr>
        <p:sp>
          <p:nvSpPr>
            <p:cNvPr id="2063" name="Rectangle 2062" descr="Competition with solid fill">
              <a:extLst>
                <a:ext uri="{FF2B5EF4-FFF2-40B4-BE49-F238E27FC236}">
                  <a16:creationId xmlns:a16="http://schemas.microsoft.com/office/drawing/2014/main" id="{5F6DBD5F-C697-E704-79EA-62A74242D13C}"/>
                </a:ext>
              </a:extLst>
            </p:cNvPr>
            <p:cNvSpPr/>
            <p:nvPr/>
          </p:nvSpPr>
          <p:spPr>
            <a:xfrm>
              <a:off x="7206715" y="1181544"/>
              <a:ext cx="1828800" cy="2044084"/>
            </a:xfrm>
            <a:prstGeom prst="rect">
              <a:avLst/>
            </a:prstGeom>
            <a:blipFill>
              <a:blip r:embed="rId8">
                <a:extLs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latin typeface="Arial" panose="020B0604020202020204" pitchFamily="34" charset="0"/>
                <a:cs typeface="Arial" panose="020B0604020202020204" pitchFamily="34" charset="0"/>
              </a:endParaRPr>
            </a:p>
          </p:txBody>
        </p:sp>
        <p:sp>
          <p:nvSpPr>
            <p:cNvPr id="2073" name="TextBox 2072">
              <a:extLst>
                <a:ext uri="{FF2B5EF4-FFF2-40B4-BE49-F238E27FC236}">
                  <a16:creationId xmlns:a16="http://schemas.microsoft.com/office/drawing/2014/main" id="{3871DE04-7F7D-F6DF-FF14-5BC1463A2332}"/>
                </a:ext>
              </a:extLst>
            </p:cNvPr>
            <p:cNvSpPr txBox="1"/>
            <p:nvPr/>
          </p:nvSpPr>
          <p:spPr>
            <a:xfrm>
              <a:off x="7087499" y="2951782"/>
              <a:ext cx="2067232" cy="4394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Fish have Tails </a:t>
              </a:r>
            </a:p>
          </p:txBody>
        </p:sp>
      </p:grpSp>
      <p:grpSp>
        <p:nvGrpSpPr>
          <p:cNvPr id="2082" name="Group 2081">
            <a:extLst>
              <a:ext uri="{FF2B5EF4-FFF2-40B4-BE49-F238E27FC236}">
                <a16:creationId xmlns:a16="http://schemas.microsoft.com/office/drawing/2014/main" id="{BE29FC1B-E0B6-07D8-3DEB-1546D550A212}"/>
              </a:ext>
            </a:extLst>
          </p:cNvPr>
          <p:cNvGrpSpPr/>
          <p:nvPr/>
        </p:nvGrpSpPr>
        <p:grpSpPr>
          <a:xfrm>
            <a:off x="6020403" y="3695626"/>
            <a:ext cx="4347729" cy="2410688"/>
            <a:chOff x="6679665" y="3521773"/>
            <a:chExt cx="3622997" cy="2111286"/>
          </a:xfrm>
        </p:grpSpPr>
        <p:sp>
          <p:nvSpPr>
            <p:cNvPr id="2067" name="Rectangle 2066" descr="Fishing outline">
              <a:extLst>
                <a:ext uri="{FF2B5EF4-FFF2-40B4-BE49-F238E27FC236}">
                  <a16:creationId xmlns:a16="http://schemas.microsoft.com/office/drawing/2014/main" id="{7DE1F778-401F-2059-8F74-9F82CFC13F1E}"/>
                </a:ext>
              </a:extLst>
            </p:cNvPr>
            <p:cNvSpPr/>
            <p:nvPr/>
          </p:nvSpPr>
          <p:spPr>
            <a:xfrm>
              <a:off x="7464015" y="3521773"/>
              <a:ext cx="1828800" cy="1828800"/>
            </a:xfrm>
            <a:prstGeom prst="rect">
              <a:avLst/>
            </a:prstGeom>
            <a:blipFill>
              <a:blip r:embed="rId10">
                <a:extLs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074" name="TextBox 2073">
              <a:extLst>
                <a:ext uri="{FF2B5EF4-FFF2-40B4-BE49-F238E27FC236}">
                  <a16:creationId xmlns:a16="http://schemas.microsoft.com/office/drawing/2014/main" id="{674834C6-B890-B691-DCED-91234A69B009}"/>
                </a:ext>
              </a:extLst>
            </p:cNvPr>
            <p:cNvSpPr txBox="1"/>
            <p:nvPr/>
          </p:nvSpPr>
          <p:spPr>
            <a:xfrm>
              <a:off x="6679665" y="5239867"/>
              <a:ext cx="3622997" cy="3931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People eat Fish</a:t>
              </a:r>
            </a:p>
          </p:txBody>
        </p:sp>
      </p:grpSp>
      <p:sp>
        <p:nvSpPr>
          <p:cNvPr id="2084" name="Right Arrow 2083">
            <a:extLst>
              <a:ext uri="{FF2B5EF4-FFF2-40B4-BE49-F238E27FC236}">
                <a16:creationId xmlns:a16="http://schemas.microsoft.com/office/drawing/2014/main" id="{E53668DA-45F3-CBA7-BFB8-F269297BC38D}"/>
              </a:ext>
            </a:extLst>
          </p:cNvPr>
          <p:cNvSpPr/>
          <p:nvPr/>
        </p:nvSpPr>
        <p:spPr>
          <a:xfrm>
            <a:off x="5175265" y="2252768"/>
            <a:ext cx="1841468" cy="649141"/>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sp>
        <p:nvSpPr>
          <p:cNvPr id="2086" name="Right Arrow 2085">
            <a:extLst>
              <a:ext uri="{FF2B5EF4-FFF2-40B4-BE49-F238E27FC236}">
                <a16:creationId xmlns:a16="http://schemas.microsoft.com/office/drawing/2014/main" id="{0BD98F81-4E48-FC05-87CB-9FFF2A0EFE24}"/>
              </a:ext>
            </a:extLst>
          </p:cNvPr>
          <p:cNvSpPr/>
          <p:nvPr/>
        </p:nvSpPr>
        <p:spPr>
          <a:xfrm rot="9005484">
            <a:off x="4827437" y="3698946"/>
            <a:ext cx="1841468" cy="64914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87" name="Right Arrow 2086">
            <a:extLst>
              <a:ext uri="{FF2B5EF4-FFF2-40B4-BE49-F238E27FC236}">
                <a16:creationId xmlns:a16="http://schemas.microsoft.com/office/drawing/2014/main" id="{85CAB2D7-CAFF-F1D2-8938-AAB8559B7FDD}"/>
              </a:ext>
            </a:extLst>
          </p:cNvPr>
          <p:cNvSpPr/>
          <p:nvPr/>
        </p:nvSpPr>
        <p:spPr>
          <a:xfrm>
            <a:off x="5043245" y="4683652"/>
            <a:ext cx="1841468" cy="64914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DAA0C9A0-58C9-1E68-D3CC-F8A883929A44}"/>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8" name="Graphic 17" descr="Fish with solid fill">
            <a:extLst>
              <a:ext uri="{FF2B5EF4-FFF2-40B4-BE49-F238E27FC236}">
                <a16:creationId xmlns:a16="http://schemas.microsoft.com/office/drawing/2014/main" id="{7248B976-CD02-E1BF-02D9-60E73646FF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771" y="-142342"/>
            <a:ext cx="914400" cy="914400"/>
          </a:xfrm>
          <a:prstGeom prst="rect">
            <a:avLst/>
          </a:prstGeom>
        </p:spPr>
      </p:pic>
    </p:spTree>
    <p:custDataLst>
      <p:tags r:id="rId1"/>
    </p:custDataLst>
    <p:extLst>
      <p:ext uri="{BB962C8B-B14F-4D97-AF65-F5344CB8AC3E}">
        <p14:creationId xmlns:p14="http://schemas.microsoft.com/office/powerpoint/2010/main" val="384432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3.33333E-6 L 0.07696 0.00023 " pathEditMode="relative" rAng="0" ptsTypes="AA">
                                      <p:cBhvr>
                                        <p:cTn id="6" dur="500" fill="hold"/>
                                        <p:tgtEl>
                                          <p:spTgt spid="18"/>
                                        </p:tgtEl>
                                        <p:attrNameLst>
                                          <p:attrName>ppt_x</p:attrName>
                                          <p:attrName>ppt_y</p:attrName>
                                        </p:attrNameLst>
                                      </p:cBhvr>
                                      <p:rCtr x="38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8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4" grpId="0" animBg="1"/>
      <p:bldP spid="2086" grpId="0" animBg="1"/>
      <p:bldP spid="20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C502-67AC-5E35-3C1F-92A6F6E969A2}"/>
              </a:ext>
            </a:extLst>
          </p:cNvPr>
          <p:cNvSpPr>
            <a:spLocks noGrp="1"/>
          </p:cNvSpPr>
          <p:nvPr>
            <p:ph type="title"/>
          </p:nvPr>
        </p:nvSpPr>
        <p:spPr>
          <a:xfrm>
            <a:off x="32787" y="334939"/>
            <a:ext cx="12080444" cy="1233036"/>
          </a:xfrm>
        </p:spPr>
        <p:txBody>
          <a:bodyPr>
            <a:normAutofit fontScale="90000"/>
          </a:bodyPr>
          <a:lstStyle/>
          <a:p>
            <a:pPr algn="ctr"/>
            <a:r>
              <a:rPr lang="en-US" dirty="0"/>
              <a:t>An Ecological-Economic Hub: The Dynamic Mid-Atlantic</a:t>
            </a:r>
          </a:p>
        </p:txBody>
      </p:sp>
      <p:sp>
        <p:nvSpPr>
          <p:cNvPr id="26" name="Slide Number Placeholder 25">
            <a:extLst>
              <a:ext uri="{FF2B5EF4-FFF2-40B4-BE49-F238E27FC236}">
                <a16:creationId xmlns:a16="http://schemas.microsoft.com/office/drawing/2014/main" id="{C4635D34-CAE3-606F-6E80-5EFAA197107D}"/>
              </a:ext>
            </a:extLst>
          </p:cNvPr>
          <p:cNvSpPr>
            <a:spLocks noGrp="1"/>
          </p:cNvSpPr>
          <p:nvPr>
            <p:ph type="sldNum" sz="quarter" idx="12"/>
          </p:nvPr>
        </p:nvSpPr>
        <p:spPr/>
        <p:txBody>
          <a:bodyPr/>
          <a:lstStyle/>
          <a:p>
            <a:fld id="{0524CCC8-8329-3549-AAE5-4DF4CD608A2D}" type="slidenum">
              <a:rPr lang="en-US" smtClean="0"/>
              <a:t>2</a:t>
            </a:fld>
            <a:endParaRPr lang="en-US"/>
          </a:p>
        </p:txBody>
      </p:sp>
      <p:sp>
        <p:nvSpPr>
          <p:cNvPr id="3" name="TextBox 2">
            <a:extLst>
              <a:ext uri="{FF2B5EF4-FFF2-40B4-BE49-F238E27FC236}">
                <a16:creationId xmlns:a16="http://schemas.microsoft.com/office/drawing/2014/main" id="{900FBEB5-B340-0DB8-4134-0EAE040DB9B3}"/>
              </a:ext>
            </a:extLst>
          </p:cNvPr>
          <p:cNvSpPr txBox="1"/>
          <p:nvPr/>
        </p:nvSpPr>
        <p:spPr>
          <a:xfrm>
            <a:off x="32787" y="2652237"/>
            <a:ext cx="184731" cy="523220"/>
          </a:xfrm>
          <a:prstGeom prst="rect">
            <a:avLst/>
          </a:prstGeom>
          <a:noFill/>
        </p:spPr>
        <p:txBody>
          <a:bodyPr wrap="none" rtlCol="0">
            <a:spAutoFit/>
          </a:bodyPr>
          <a:lstStyle/>
          <a:p>
            <a:endParaRPr lang="en-US" sz="2800"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89BD6C42-BD7C-CDE0-F8B2-A795F9093A16}"/>
              </a:ext>
            </a:extLst>
          </p:cNvPr>
          <p:cNvPicPr>
            <a:picLocks noChangeAspect="1"/>
          </p:cNvPicPr>
          <p:nvPr/>
        </p:nvPicPr>
        <p:blipFill>
          <a:blip r:embed="rId4"/>
          <a:stretch>
            <a:fillRect/>
          </a:stretch>
        </p:blipFill>
        <p:spPr>
          <a:xfrm>
            <a:off x="395782" y="1241475"/>
            <a:ext cx="5784569" cy="4404944"/>
          </a:xfrm>
          <a:prstGeom prst="rect">
            <a:avLst/>
          </a:prstGeom>
        </p:spPr>
      </p:pic>
      <p:pic>
        <p:nvPicPr>
          <p:cNvPr id="39" name="Picture 38">
            <a:extLst>
              <a:ext uri="{FF2B5EF4-FFF2-40B4-BE49-F238E27FC236}">
                <a16:creationId xmlns:a16="http://schemas.microsoft.com/office/drawing/2014/main" id="{6E3F710D-EFBD-A6E6-F411-2F9FDF472C2B}"/>
              </a:ext>
            </a:extLst>
          </p:cNvPr>
          <p:cNvPicPr>
            <a:picLocks noChangeAspect="1"/>
          </p:cNvPicPr>
          <p:nvPr/>
        </p:nvPicPr>
        <p:blipFill>
          <a:blip r:embed="rId5"/>
          <a:stretch>
            <a:fillRect/>
          </a:stretch>
        </p:blipFill>
        <p:spPr>
          <a:xfrm>
            <a:off x="2933644" y="3537082"/>
            <a:ext cx="3207138" cy="1754428"/>
          </a:xfrm>
          <a:prstGeom prst="rect">
            <a:avLst/>
          </a:prstGeom>
        </p:spPr>
      </p:pic>
      <p:cxnSp>
        <p:nvCxnSpPr>
          <p:cNvPr id="37" name="Straight Connector 36">
            <a:extLst>
              <a:ext uri="{FF2B5EF4-FFF2-40B4-BE49-F238E27FC236}">
                <a16:creationId xmlns:a16="http://schemas.microsoft.com/office/drawing/2014/main" id="{185665F6-22DD-D51B-9577-A81A29D7EAB8}"/>
              </a:ext>
            </a:extLst>
          </p:cNvPr>
          <p:cNvCxnSpPr>
            <a:cxnSpLocks/>
          </p:cNvCxnSpPr>
          <p:nvPr/>
        </p:nvCxnSpPr>
        <p:spPr>
          <a:xfrm>
            <a:off x="1915134" y="3396555"/>
            <a:ext cx="437340" cy="4331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Rutgers Slocum Gliders - AUVAC">
            <a:extLst>
              <a:ext uri="{FF2B5EF4-FFF2-40B4-BE49-F238E27FC236}">
                <a16:creationId xmlns:a16="http://schemas.microsoft.com/office/drawing/2014/main" id="{61141A0A-40FC-4DDB-7EDB-17E973D3F0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46" t="10238" r="22728"/>
          <a:stretch/>
        </p:blipFill>
        <p:spPr bwMode="auto">
          <a:xfrm>
            <a:off x="1853165" y="4169330"/>
            <a:ext cx="1040910" cy="72668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9A7384C-0656-2380-3A89-24E4332072BA}"/>
              </a:ext>
            </a:extLst>
          </p:cNvPr>
          <p:cNvGrpSpPr/>
          <p:nvPr/>
        </p:nvGrpSpPr>
        <p:grpSpPr>
          <a:xfrm>
            <a:off x="6543346" y="1308710"/>
            <a:ext cx="4327854" cy="5477158"/>
            <a:chOff x="6543346" y="1308710"/>
            <a:chExt cx="4327854" cy="5477158"/>
          </a:xfrm>
        </p:grpSpPr>
        <p:grpSp>
          <p:nvGrpSpPr>
            <p:cNvPr id="35" name="Group 34">
              <a:extLst>
                <a:ext uri="{FF2B5EF4-FFF2-40B4-BE49-F238E27FC236}">
                  <a16:creationId xmlns:a16="http://schemas.microsoft.com/office/drawing/2014/main" id="{5BD5EE63-08E0-B656-20FD-B51800D5BEEC}"/>
                </a:ext>
              </a:extLst>
            </p:cNvPr>
            <p:cNvGrpSpPr/>
            <p:nvPr/>
          </p:nvGrpSpPr>
          <p:grpSpPr>
            <a:xfrm>
              <a:off x="6543346" y="1308710"/>
              <a:ext cx="4327854" cy="5477158"/>
              <a:chOff x="4104946" y="1389898"/>
              <a:chExt cx="4327854" cy="5477158"/>
            </a:xfrm>
          </p:grpSpPr>
          <p:pic>
            <p:nvPicPr>
              <p:cNvPr id="12" name="Picture 11" descr="A chart showing different seasons&#10;&#10;Description automatically generated">
                <a:extLst>
                  <a:ext uri="{FF2B5EF4-FFF2-40B4-BE49-F238E27FC236}">
                    <a16:creationId xmlns:a16="http://schemas.microsoft.com/office/drawing/2014/main" id="{6CB807EF-4939-01CE-490A-C2400E84EF7C}"/>
                  </a:ext>
                </a:extLst>
              </p:cNvPr>
              <p:cNvPicPr>
                <a:picLocks noChangeAspect="1"/>
              </p:cNvPicPr>
              <p:nvPr/>
            </p:nvPicPr>
            <p:blipFill>
              <a:blip r:embed="rId7"/>
              <a:stretch>
                <a:fillRect/>
              </a:stretch>
            </p:blipFill>
            <p:spPr>
              <a:xfrm>
                <a:off x="4104946" y="1389898"/>
                <a:ext cx="4327854" cy="5169381"/>
              </a:xfrm>
              <a:prstGeom prst="rect">
                <a:avLst/>
              </a:prstGeom>
              <a:ln w="38100">
                <a:solidFill>
                  <a:srgbClr val="FF0000"/>
                </a:solidFill>
              </a:ln>
            </p:spPr>
          </p:pic>
          <p:sp>
            <p:nvSpPr>
              <p:cNvPr id="18" name="TextBox 17">
                <a:extLst>
                  <a:ext uri="{FF2B5EF4-FFF2-40B4-BE49-F238E27FC236}">
                    <a16:creationId xmlns:a16="http://schemas.microsoft.com/office/drawing/2014/main" id="{B1C9E97A-C28D-DA81-8FC4-AEF9BB4E24FD}"/>
                  </a:ext>
                </a:extLst>
              </p:cNvPr>
              <p:cNvSpPr txBox="1"/>
              <p:nvPr/>
            </p:nvSpPr>
            <p:spPr>
              <a:xfrm>
                <a:off x="5279891" y="6559279"/>
                <a:ext cx="2308133" cy="307777"/>
              </a:xfrm>
              <a:prstGeom prst="rect">
                <a:avLst/>
              </a:prstGeom>
              <a:noFill/>
              <a:ln w="38100">
                <a:noFill/>
              </a:ln>
            </p:spPr>
            <p:txBody>
              <a:bodyPr wrap="square" rtlCol="0">
                <a:spAutoFit/>
              </a:bodyPr>
              <a:lstStyle/>
              <a:p>
                <a:r>
                  <a:rPr lang="en-US" sz="1400" dirty="0">
                    <a:latin typeface="Arial" panose="020B0604020202020204" pitchFamily="34" charset="0"/>
                    <a:cs typeface="Arial" panose="020B0604020202020204" pitchFamily="34" charset="0"/>
                  </a:rPr>
                  <a:t>(from </a:t>
                </a:r>
                <a:r>
                  <a:rPr lang="en-US" sz="1400" dirty="0" err="1">
                    <a:latin typeface="Arial" panose="020B0604020202020204" pitchFamily="34" charset="0"/>
                    <a:cs typeface="Arial" panose="020B0604020202020204" pitchFamily="34" charset="0"/>
                  </a:rPr>
                  <a:t>Castelao</a:t>
                </a:r>
                <a:r>
                  <a:rPr lang="en-US" sz="1400" dirty="0">
                    <a:latin typeface="Arial" panose="020B0604020202020204" pitchFamily="34" charset="0"/>
                    <a:cs typeface="Arial" panose="020B0604020202020204" pitchFamily="34" charset="0"/>
                  </a:rPr>
                  <a:t> et al. 2008)</a:t>
                </a:r>
              </a:p>
            </p:txBody>
          </p:sp>
        </p:grpSp>
        <p:sp>
          <p:nvSpPr>
            <p:cNvPr id="6" name="TextBox 5">
              <a:extLst>
                <a:ext uri="{FF2B5EF4-FFF2-40B4-BE49-F238E27FC236}">
                  <a16:creationId xmlns:a16="http://schemas.microsoft.com/office/drawing/2014/main" id="{04E13092-318F-687A-EA02-698675B1491D}"/>
                </a:ext>
              </a:extLst>
            </p:cNvPr>
            <p:cNvSpPr txBox="1"/>
            <p:nvPr/>
          </p:nvSpPr>
          <p:spPr>
            <a:xfrm>
              <a:off x="8111573" y="4943075"/>
              <a:ext cx="1521570" cy="353943"/>
            </a:xfrm>
            <a:prstGeom prst="rect">
              <a:avLst/>
            </a:prstGeom>
            <a:noFill/>
          </p:spPr>
          <p:txBody>
            <a:bodyPr wrap="none" rtlCol="0">
              <a:spAutoFit/>
            </a:bodyPr>
            <a:lstStyle/>
            <a:p>
              <a:r>
                <a:rPr lang="en-US" sz="1700" dirty="0">
                  <a:latin typeface="Arial" panose="020B0604020202020204" pitchFamily="34" charset="0"/>
                  <a:cs typeface="Arial" panose="020B0604020202020204" pitchFamily="34" charset="0"/>
                </a:rPr>
                <a:t>Intensification</a:t>
              </a:r>
            </a:p>
          </p:txBody>
        </p:sp>
      </p:grpSp>
      <p:sp>
        <p:nvSpPr>
          <p:cNvPr id="19" name="Left Arrow 18">
            <a:extLst>
              <a:ext uri="{FF2B5EF4-FFF2-40B4-BE49-F238E27FC236}">
                <a16:creationId xmlns:a16="http://schemas.microsoft.com/office/drawing/2014/main" id="{1C7E8579-C4BF-3F85-886D-6304FD7875F7}"/>
              </a:ext>
            </a:extLst>
          </p:cNvPr>
          <p:cNvSpPr/>
          <p:nvPr/>
        </p:nvSpPr>
        <p:spPr>
          <a:xfrm>
            <a:off x="10262758" y="4829711"/>
            <a:ext cx="1408984" cy="4204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032" name="Group 1031">
            <a:extLst>
              <a:ext uri="{FF2B5EF4-FFF2-40B4-BE49-F238E27FC236}">
                <a16:creationId xmlns:a16="http://schemas.microsoft.com/office/drawing/2014/main" id="{C4D747D5-B3C7-BE40-1542-BCC445D2CA14}"/>
              </a:ext>
            </a:extLst>
          </p:cNvPr>
          <p:cNvGrpSpPr/>
          <p:nvPr/>
        </p:nvGrpSpPr>
        <p:grpSpPr>
          <a:xfrm>
            <a:off x="4294708" y="5859624"/>
            <a:ext cx="2130973" cy="752861"/>
            <a:chOff x="4294708" y="5859624"/>
            <a:chExt cx="2130973" cy="752861"/>
          </a:xfrm>
        </p:grpSpPr>
        <p:grpSp>
          <p:nvGrpSpPr>
            <p:cNvPr id="1028" name="Group 1027">
              <a:extLst>
                <a:ext uri="{FF2B5EF4-FFF2-40B4-BE49-F238E27FC236}">
                  <a16:creationId xmlns:a16="http://schemas.microsoft.com/office/drawing/2014/main" id="{95697F56-F4D0-445D-379A-91B4C8E8D9BC}"/>
                </a:ext>
              </a:extLst>
            </p:cNvPr>
            <p:cNvGrpSpPr/>
            <p:nvPr/>
          </p:nvGrpSpPr>
          <p:grpSpPr>
            <a:xfrm>
              <a:off x="4954563" y="5859624"/>
              <a:ext cx="1135225" cy="730625"/>
              <a:chOff x="11430001" y="1598514"/>
              <a:chExt cx="789992" cy="699927"/>
            </a:xfrm>
          </p:grpSpPr>
          <p:cxnSp>
            <p:nvCxnSpPr>
              <p:cNvPr id="1024" name="Straight Arrow Connector 1023">
                <a:extLst>
                  <a:ext uri="{FF2B5EF4-FFF2-40B4-BE49-F238E27FC236}">
                    <a16:creationId xmlns:a16="http://schemas.microsoft.com/office/drawing/2014/main" id="{3F9742E0-8CF4-5BF7-E87E-C23C62FFAA1F}"/>
                  </a:ext>
                </a:extLst>
              </p:cNvPr>
              <p:cNvCxnSpPr>
                <a:cxnSpLocks/>
              </p:cNvCxnSpPr>
              <p:nvPr/>
            </p:nvCxnSpPr>
            <p:spPr>
              <a:xfrm>
                <a:off x="11436493" y="1598514"/>
                <a:ext cx="0" cy="6257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25" name="Straight Arrow Connector 1024">
                <a:extLst>
                  <a:ext uri="{FF2B5EF4-FFF2-40B4-BE49-F238E27FC236}">
                    <a16:creationId xmlns:a16="http://schemas.microsoft.com/office/drawing/2014/main" id="{508DF59D-7902-413B-6678-CC2D1979423A}"/>
                  </a:ext>
                </a:extLst>
              </p:cNvPr>
              <p:cNvCxnSpPr>
                <a:cxnSpLocks/>
              </p:cNvCxnSpPr>
              <p:nvPr/>
            </p:nvCxnSpPr>
            <p:spPr>
              <a:xfrm>
                <a:off x="11430001" y="2298441"/>
                <a:ext cx="78999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029" name="TextBox 1028">
              <a:extLst>
                <a:ext uri="{FF2B5EF4-FFF2-40B4-BE49-F238E27FC236}">
                  <a16:creationId xmlns:a16="http://schemas.microsoft.com/office/drawing/2014/main" id="{A077DCF3-EF96-4414-780A-381568AD691A}"/>
                </a:ext>
              </a:extLst>
            </p:cNvPr>
            <p:cNvSpPr txBox="1"/>
            <p:nvPr/>
          </p:nvSpPr>
          <p:spPr>
            <a:xfrm>
              <a:off x="5653867" y="6335486"/>
              <a:ext cx="771814" cy="276999"/>
            </a:xfrm>
            <a:prstGeom prst="rect">
              <a:avLst/>
            </a:prstGeom>
            <a:noFill/>
          </p:spPr>
          <p:txBody>
            <a:bodyPr wrap="none" rtlCol="0">
              <a:spAutoFit/>
            </a:bodyPr>
            <a:lstStyle/>
            <a:p>
              <a:r>
                <a:rPr lang="en-US" sz="1200" dirty="0"/>
                <a:t>Offshore</a:t>
              </a:r>
            </a:p>
          </p:txBody>
        </p:sp>
        <p:sp>
          <p:nvSpPr>
            <p:cNvPr id="1031" name="TextBox 1030">
              <a:extLst>
                <a:ext uri="{FF2B5EF4-FFF2-40B4-BE49-F238E27FC236}">
                  <a16:creationId xmlns:a16="http://schemas.microsoft.com/office/drawing/2014/main" id="{68621649-5588-2455-8FB6-FC5E895FA848}"/>
                </a:ext>
              </a:extLst>
            </p:cNvPr>
            <p:cNvSpPr txBox="1"/>
            <p:nvPr/>
          </p:nvSpPr>
          <p:spPr>
            <a:xfrm>
              <a:off x="4294708" y="6291943"/>
              <a:ext cx="686406" cy="276999"/>
            </a:xfrm>
            <a:prstGeom prst="rect">
              <a:avLst/>
            </a:prstGeom>
            <a:noFill/>
          </p:spPr>
          <p:txBody>
            <a:bodyPr wrap="none" rtlCol="0">
              <a:spAutoFit/>
            </a:bodyPr>
            <a:lstStyle/>
            <a:p>
              <a:r>
                <a:rPr lang="en-US" sz="1200" dirty="0"/>
                <a:t>Deeper</a:t>
              </a:r>
            </a:p>
          </p:txBody>
        </p:sp>
      </p:grpSp>
      <p:sp>
        <p:nvSpPr>
          <p:cNvPr id="23" name="Rectangle 22">
            <a:extLst>
              <a:ext uri="{FF2B5EF4-FFF2-40B4-BE49-F238E27FC236}">
                <a16:creationId xmlns:a16="http://schemas.microsoft.com/office/drawing/2014/main" id="{19F1893E-FD8F-9BD8-1EED-C224C50368DB}"/>
              </a:ext>
            </a:extLst>
          </p:cNvPr>
          <p:cNvSpPr/>
          <p:nvPr/>
        </p:nvSpPr>
        <p:spPr>
          <a:xfrm>
            <a:off x="6878948" y="3864308"/>
            <a:ext cx="3930003" cy="2123605"/>
          </a:xfrm>
          <a:prstGeom prst="rect">
            <a:avLst/>
          </a:prstGeom>
          <a:solidFill>
            <a:srgbClr val="E7E6E6">
              <a:alpha val="894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CE88C6C-432E-D377-1B7C-02376606A833}"/>
              </a:ext>
            </a:extLst>
          </p:cNvPr>
          <p:cNvSpPr/>
          <p:nvPr/>
        </p:nvSpPr>
        <p:spPr>
          <a:xfrm>
            <a:off x="6880638" y="5289376"/>
            <a:ext cx="3930003" cy="693024"/>
          </a:xfrm>
          <a:prstGeom prst="rect">
            <a:avLst/>
          </a:prstGeom>
          <a:solidFill>
            <a:srgbClr val="E7E6E6">
              <a:alpha val="8941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4EDFCA13-20B0-6B4A-D00D-F10B21CC4BAB}"/>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9" name="Graphic 8" descr="Fish with solid fill">
            <a:extLst>
              <a:ext uri="{FF2B5EF4-FFF2-40B4-BE49-F238E27FC236}">
                <a16:creationId xmlns:a16="http://schemas.microsoft.com/office/drawing/2014/main" id="{0E94FFCD-80AB-BA3C-0C11-FAD71A1B26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6545" y="-142342"/>
            <a:ext cx="914400" cy="914400"/>
          </a:xfrm>
          <a:prstGeom prst="rect">
            <a:avLst/>
          </a:prstGeom>
        </p:spPr>
      </p:pic>
    </p:spTree>
    <p:custDataLst>
      <p:tags r:id="rId1"/>
    </p:custDataLst>
    <p:extLst>
      <p:ext uri="{BB962C8B-B14F-4D97-AF65-F5344CB8AC3E}">
        <p14:creationId xmlns:p14="http://schemas.microsoft.com/office/powerpoint/2010/main" val="24932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375E-6 -3.33333E-6 L 0.07695 0.00023 " pathEditMode="relative" rAng="0" ptsTypes="AA">
                                      <p:cBhvr>
                                        <p:cTn id="6" dur="500" fill="hold"/>
                                        <p:tgtEl>
                                          <p:spTgt spid="9"/>
                                        </p:tgtEl>
                                        <p:attrNameLst>
                                          <p:attrName>ppt_x</p:attrName>
                                          <p:attrName>ppt_y</p:attrName>
                                        </p:attrNameLst>
                                      </p:cBhvr>
                                      <p:rCtr x="3841"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3" grpId="1" animBg="1"/>
      <p:bldP spid="23" grpId="2" animBg="1"/>
      <p:bldP spid="29" grpId="0" animBg="1"/>
      <p:bldP spid="29" grpId="1" animBg="1"/>
      <p:bldP spid="2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1566-46D1-5F64-23FA-F9C551A449FE}"/>
              </a:ext>
            </a:extLst>
          </p:cNvPr>
          <p:cNvSpPr>
            <a:spLocks noGrp="1"/>
          </p:cNvSpPr>
          <p:nvPr>
            <p:ph type="title"/>
          </p:nvPr>
        </p:nvSpPr>
        <p:spPr>
          <a:xfrm>
            <a:off x="564540" y="279952"/>
            <a:ext cx="11062920" cy="1325563"/>
          </a:xfrm>
        </p:spPr>
        <p:txBody>
          <a:bodyPr/>
          <a:lstStyle/>
          <a:p>
            <a:pPr algn="ctr"/>
            <a:r>
              <a:rPr lang="en-US" dirty="0"/>
              <a:t>The Cold Pool Extent Depends on Season</a:t>
            </a:r>
          </a:p>
        </p:txBody>
      </p:sp>
      <p:sp>
        <p:nvSpPr>
          <p:cNvPr id="22" name="Slide Number Placeholder 21">
            <a:extLst>
              <a:ext uri="{FF2B5EF4-FFF2-40B4-BE49-F238E27FC236}">
                <a16:creationId xmlns:a16="http://schemas.microsoft.com/office/drawing/2014/main" id="{2B0D5D0C-58B8-4E24-A7A1-D8353336ECD9}"/>
              </a:ext>
            </a:extLst>
          </p:cNvPr>
          <p:cNvSpPr>
            <a:spLocks noGrp="1"/>
          </p:cNvSpPr>
          <p:nvPr>
            <p:ph type="sldNum" sz="quarter" idx="12"/>
          </p:nvPr>
        </p:nvSpPr>
        <p:spPr/>
        <p:txBody>
          <a:bodyPr/>
          <a:lstStyle/>
          <a:p>
            <a:fld id="{0524CCC8-8329-3549-AAE5-4DF4CD608A2D}" type="slidenum">
              <a:rPr lang="en-US" smtClean="0"/>
              <a:t>3</a:t>
            </a:fld>
            <a:endParaRPr lang="en-US"/>
          </a:p>
        </p:txBody>
      </p:sp>
      <p:grpSp>
        <p:nvGrpSpPr>
          <p:cNvPr id="19" name="Group 18">
            <a:extLst>
              <a:ext uri="{FF2B5EF4-FFF2-40B4-BE49-F238E27FC236}">
                <a16:creationId xmlns:a16="http://schemas.microsoft.com/office/drawing/2014/main" id="{D1574B1C-17CA-7B61-0DE2-F192074E10BA}"/>
              </a:ext>
            </a:extLst>
          </p:cNvPr>
          <p:cNvGrpSpPr/>
          <p:nvPr/>
        </p:nvGrpSpPr>
        <p:grpSpPr>
          <a:xfrm>
            <a:off x="1962587" y="1203363"/>
            <a:ext cx="8266825" cy="5588417"/>
            <a:chOff x="2527299" y="1244600"/>
            <a:chExt cx="7740785" cy="4995869"/>
          </a:xfrm>
        </p:grpSpPr>
        <p:pic>
          <p:nvPicPr>
            <p:cNvPr id="15" name="Picture 14">
              <a:extLst>
                <a:ext uri="{FF2B5EF4-FFF2-40B4-BE49-F238E27FC236}">
                  <a16:creationId xmlns:a16="http://schemas.microsoft.com/office/drawing/2014/main" id="{F117D6C3-D761-F8CE-F785-EC58392A11D3}"/>
                </a:ext>
              </a:extLst>
            </p:cNvPr>
            <p:cNvPicPr>
              <a:picLocks noChangeAspect="1"/>
            </p:cNvPicPr>
            <p:nvPr/>
          </p:nvPicPr>
          <p:blipFill>
            <a:blip r:embed="rId3"/>
            <a:stretch>
              <a:fillRect/>
            </a:stretch>
          </p:blipFill>
          <p:spPr>
            <a:xfrm>
              <a:off x="2527299" y="1244600"/>
              <a:ext cx="7740785" cy="4738132"/>
            </a:xfrm>
            <a:prstGeom prst="rect">
              <a:avLst/>
            </a:prstGeom>
          </p:spPr>
        </p:pic>
        <p:sp>
          <p:nvSpPr>
            <p:cNvPr id="18" name="TextBox 17">
              <a:extLst>
                <a:ext uri="{FF2B5EF4-FFF2-40B4-BE49-F238E27FC236}">
                  <a16:creationId xmlns:a16="http://schemas.microsoft.com/office/drawing/2014/main" id="{1207C2D9-50D0-5BAC-E658-6B1CD24D58D6}"/>
                </a:ext>
              </a:extLst>
            </p:cNvPr>
            <p:cNvSpPr txBox="1"/>
            <p:nvPr/>
          </p:nvSpPr>
          <p:spPr>
            <a:xfrm>
              <a:off x="3563653" y="5910298"/>
              <a:ext cx="5668075" cy="33017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Seasonal extent of the Cold Pool (from Miles et. al. 2021) </a:t>
              </a:r>
            </a:p>
          </p:txBody>
        </p:sp>
      </p:grpSp>
      <p:cxnSp>
        <p:nvCxnSpPr>
          <p:cNvPr id="4" name="Straight Connector 3">
            <a:extLst>
              <a:ext uri="{FF2B5EF4-FFF2-40B4-BE49-F238E27FC236}">
                <a16:creationId xmlns:a16="http://schemas.microsoft.com/office/drawing/2014/main" id="{BB809D35-41FA-52CF-C8B7-027E480CEECE}"/>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Graphic 6" descr="Fish with solid fill">
            <a:extLst>
              <a:ext uri="{FF2B5EF4-FFF2-40B4-BE49-F238E27FC236}">
                <a16:creationId xmlns:a16="http://schemas.microsoft.com/office/drawing/2014/main" id="{1191FA6E-5DD9-B246-DA8F-95AE38AC6A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1319" y="-142342"/>
            <a:ext cx="914400" cy="914400"/>
          </a:xfrm>
          <a:prstGeom prst="rect">
            <a:avLst/>
          </a:prstGeom>
        </p:spPr>
      </p:pic>
    </p:spTree>
    <p:extLst>
      <p:ext uri="{BB962C8B-B14F-4D97-AF65-F5344CB8AC3E}">
        <p14:creationId xmlns:p14="http://schemas.microsoft.com/office/powerpoint/2010/main" val="183784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875E-6 -3.33333E-6 L 0.07695 0.00023 " pathEditMode="relative" rAng="0" ptsTypes="AA">
                                      <p:cBhvr>
                                        <p:cTn id="6" dur="500" fill="hold"/>
                                        <p:tgtEl>
                                          <p:spTgt spid="7"/>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29A66E-0600-E2BD-FF36-345196FE64B2}"/>
              </a:ext>
            </a:extLst>
          </p:cNvPr>
          <p:cNvPicPr>
            <a:picLocks noChangeAspect="1"/>
          </p:cNvPicPr>
          <p:nvPr/>
        </p:nvPicPr>
        <p:blipFill>
          <a:blip r:embed="rId3"/>
          <a:stretch>
            <a:fillRect/>
          </a:stretch>
        </p:blipFill>
        <p:spPr>
          <a:xfrm>
            <a:off x="2981325" y="916026"/>
            <a:ext cx="6229351" cy="2902682"/>
          </a:xfrm>
          <a:prstGeom prst="rect">
            <a:avLst/>
          </a:prstGeom>
        </p:spPr>
      </p:pic>
      <p:sp>
        <p:nvSpPr>
          <p:cNvPr id="9" name="Title 1">
            <a:extLst>
              <a:ext uri="{FF2B5EF4-FFF2-40B4-BE49-F238E27FC236}">
                <a16:creationId xmlns:a16="http://schemas.microsoft.com/office/drawing/2014/main" id="{DC53B351-16DC-A4FB-58DB-C29A0D0E85D4}"/>
              </a:ext>
            </a:extLst>
          </p:cNvPr>
          <p:cNvSpPr txBox="1">
            <a:spLocks/>
          </p:cNvSpPr>
          <p:nvPr/>
        </p:nvSpPr>
        <p:spPr>
          <a:xfrm>
            <a:off x="0" y="7018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The Mid-Atlantic Bight is Changing Over Time</a:t>
            </a:r>
          </a:p>
        </p:txBody>
      </p:sp>
      <p:cxnSp>
        <p:nvCxnSpPr>
          <p:cNvPr id="8" name="Straight Connector 7">
            <a:extLst>
              <a:ext uri="{FF2B5EF4-FFF2-40B4-BE49-F238E27FC236}">
                <a16:creationId xmlns:a16="http://schemas.microsoft.com/office/drawing/2014/main" id="{9D4B9DD4-D081-C2D9-4CFF-DB435C916D19}"/>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4" name="Graphic 13" descr="Fish with solid fill">
            <a:extLst>
              <a:ext uri="{FF2B5EF4-FFF2-40B4-BE49-F238E27FC236}">
                <a16:creationId xmlns:a16="http://schemas.microsoft.com/office/drawing/2014/main" id="{18450032-6E3F-E9A1-4BC3-33FA7DD7F5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0984" y="-142342"/>
            <a:ext cx="914400" cy="914400"/>
          </a:xfrm>
          <a:prstGeom prst="rect">
            <a:avLst/>
          </a:prstGeom>
        </p:spPr>
      </p:pic>
      <p:sp>
        <p:nvSpPr>
          <p:cNvPr id="24" name="Slide Number Placeholder 23">
            <a:extLst>
              <a:ext uri="{FF2B5EF4-FFF2-40B4-BE49-F238E27FC236}">
                <a16:creationId xmlns:a16="http://schemas.microsoft.com/office/drawing/2014/main" id="{39138BC3-E914-06F0-21CF-C242C78920BB}"/>
              </a:ext>
            </a:extLst>
          </p:cNvPr>
          <p:cNvSpPr>
            <a:spLocks noGrp="1"/>
          </p:cNvSpPr>
          <p:nvPr>
            <p:ph type="sldNum" sz="quarter" idx="12"/>
          </p:nvPr>
        </p:nvSpPr>
        <p:spPr/>
        <p:txBody>
          <a:bodyPr/>
          <a:lstStyle/>
          <a:p>
            <a:fld id="{0524CCC8-8329-3549-AAE5-4DF4CD608A2D}" type="slidenum">
              <a:rPr lang="en-US" smtClean="0"/>
              <a:t>4</a:t>
            </a:fld>
            <a:endParaRPr lang="en-US"/>
          </a:p>
        </p:txBody>
      </p:sp>
      <p:grpSp>
        <p:nvGrpSpPr>
          <p:cNvPr id="12" name="Group 11">
            <a:extLst>
              <a:ext uri="{FF2B5EF4-FFF2-40B4-BE49-F238E27FC236}">
                <a16:creationId xmlns:a16="http://schemas.microsoft.com/office/drawing/2014/main" id="{B5903C0C-7802-1315-32C1-8728CC9BBE71}"/>
              </a:ext>
            </a:extLst>
          </p:cNvPr>
          <p:cNvGrpSpPr/>
          <p:nvPr/>
        </p:nvGrpSpPr>
        <p:grpSpPr>
          <a:xfrm>
            <a:off x="2404613" y="3739746"/>
            <a:ext cx="7382774" cy="3118254"/>
            <a:chOff x="2404613" y="3757109"/>
            <a:chExt cx="7382774" cy="3118254"/>
          </a:xfrm>
        </p:grpSpPr>
        <p:pic>
          <p:nvPicPr>
            <p:cNvPr id="3" name="Picture 2">
              <a:extLst>
                <a:ext uri="{FF2B5EF4-FFF2-40B4-BE49-F238E27FC236}">
                  <a16:creationId xmlns:a16="http://schemas.microsoft.com/office/drawing/2014/main" id="{D430B761-EA77-CC21-21FF-0BF863EBB3BA}"/>
                </a:ext>
              </a:extLst>
            </p:cNvPr>
            <p:cNvPicPr>
              <a:picLocks noChangeAspect="1"/>
            </p:cNvPicPr>
            <p:nvPr/>
          </p:nvPicPr>
          <p:blipFill>
            <a:blip r:embed="rId6"/>
            <a:stretch>
              <a:fillRect/>
            </a:stretch>
          </p:blipFill>
          <p:spPr>
            <a:xfrm>
              <a:off x="2404613" y="3757109"/>
              <a:ext cx="7382774" cy="2908881"/>
            </a:xfrm>
            <a:prstGeom prst="rect">
              <a:avLst/>
            </a:prstGeom>
          </p:spPr>
        </p:pic>
        <p:sp>
          <p:nvSpPr>
            <p:cNvPr id="4" name="TextBox 3">
              <a:extLst>
                <a:ext uri="{FF2B5EF4-FFF2-40B4-BE49-F238E27FC236}">
                  <a16:creationId xmlns:a16="http://schemas.microsoft.com/office/drawing/2014/main" id="{1E8EA7ED-65C3-5F82-09A3-D90378A687DD}"/>
                </a:ext>
              </a:extLst>
            </p:cNvPr>
            <p:cNvSpPr txBox="1"/>
            <p:nvPr/>
          </p:nvSpPr>
          <p:spPr>
            <a:xfrm>
              <a:off x="4578789" y="6567586"/>
              <a:ext cx="3034422" cy="307777"/>
            </a:xfrm>
            <a:prstGeom prst="rect">
              <a:avLst/>
            </a:prstGeom>
            <a:noFill/>
          </p:spPr>
          <p:txBody>
            <a:bodyPr wrap="square" rtlCol="0">
              <a:spAutoFit/>
            </a:bodyPr>
            <a:lstStyle/>
            <a:p>
              <a:pPr algn="ctr"/>
              <a:r>
                <a:rPr lang="en-US" sz="1400" dirty="0"/>
                <a:t>(du Pontavice et. al. 2022)</a:t>
              </a:r>
            </a:p>
          </p:txBody>
        </p:sp>
        <p:sp>
          <p:nvSpPr>
            <p:cNvPr id="2" name="TextBox 1">
              <a:extLst>
                <a:ext uri="{FF2B5EF4-FFF2-40B4-BE49-F238E27FC236}">
                  <a16:creationId xmlns:a16="http://schemas.microsoft.com/office/drawing/2014/main" id="{37EB12B4-C88F-FA72-35D0-F8574484DF0A}"/>
                </a:ext>
              </a:extLst>
            </p:cNvPr>
            <p:cNvSpPr txBox="1"/>
            <p:nvPr/>
          </p:nvSpPr>
          <p:spPr>
            <a:xfrm>
              <a:off x="2625306" y="4050543"/>
              <a:ext cx="1120435" cy="369332"/>
            </a:xfrm>
            <a:prstGeom prst="rect">
              <a:avLst/>
            </a:prstGeom>
            <a:noFill/>
          </p:spPr>
          <p:txBody>
            <a:bodyPr wrap="none" rtlCol="0">
              <a:spAutoFit/>
            </a:bodyPr>
            <a:lstStyle/>
            <a:p>
              <a:r>
                <a:rPr lang="en-US" b="1" dirty="0">
                  <a:solidFill>
                    <a:srgbClr val="FF0000"/>
                  </a:solidFill>
                </a:rPr>
                <a:t>Warming</a:t>
              </a:r>
            </a:p>
          </p:txBody>
        </p:sp>
        <p:sp>
          <p:nvSpPr>
            <p:cNvPr id="5" name="TextBox 4">
              <a:extLst>
                <a:ext uri="{FF2B5EF4-FFF2-40B4-BE49-F238E27FC236}">
                  <a16:creationId xmlns:a16="http://schemas.microsoft.com/office/drawing/2014/main" id="{00F7BE6D-D56E-7596-D66D-F5F51F404E40}"/>
                </a:ext>
              </a:extLst>
            </p:cNvPr>
            <p:cNvSpPr txBox="1"/>
            <p:nvPr/>
          </p:nvSpPr>
          <p:spPr>
            <a:xfrm>
              <a:off x="5056803" y="6114534"/>
              <a:ext cx="1329659" cy="369332"/>
            </a:xfrm>
            <a:prstGeom prst="rect">
              <a:avLst/>
            </a:prstGeom>
            <a:noFill/>
          </p:spPr>
          <p:txBody>
            <a:bodyPr wrap="none" rtlCol="0">
              <a:spAutoFit/>
            </a:bodyPr>
            <a:lstStyle/>
            <a:p>
              <a:r>
                <a:rPr lang="en-US" b="1" dirty="0">
                  <a:solidFill>
                    <a:srgbClr val="FF0000"/>
                  </a:solidFill>
                </a:rPr>
                <a:t>Shortening</a:t>
              </a:r>
            </a:p>
          </p:txBody>
        </p:sp>
        <p:sp>
          <p:nvSpPr>
            <p:cNvPr id="7" name="TextBox 6">
              <a:extLst>
                <a:ext uri="{FF2B5EF4-FFF2-40B4-BE49-F238E27FC236}">
                  <a16:creationId xmlns:a16="http://schemas.microsoft.com/office/drawing/2014/main" id="{41956FCE-A5D0-790A-DE57-8F7E50AFAE06}"/>
                </a:ext>
              </a:extLst>
            </p:cNvPr>
            <p:cNvSpPr txBox="1"/>
            <p:nvPr/>
          </p:nvSpPr>
          <p:spPr>
            <a:xfrm>
              <a:off x="7571061" y="6114534"/>
              <a:ext cx="1173719" cy="369332"/>
            </a:xfrm>
            <a:prstGeom prst="rect">
              <a:avLst/>
            </a:prstGeom>
            <a:noFill/>
          </p:spPr>
          <p:txBody>
            <a:bodyPr wrap="none" rtlCol="0">
              <a:spAutoFit/>
            </a:bodyPr>
            <a:lstStyle/>
            <a:p>
              <a:r>
                <a:rPr lang="en-US" b="1" dirty="0">
                  <a:solidFill>
                    <a:srgbClr val="FF0000"/>
                  </a:solidFill>
                </a:rPr>
                <a:t>Shrinking</a:t>
              </a:r>
            </a:p>
          </p:txBody>
        </p:sp>
      </p:grpSp>
      <p:sp>
        <p:nvSpPr>
          <p:cNvPr id="11" name="TextBox 10">
            <a:extLst>
              <a:ext uri="{FF2B5EF4-FFF2-40B4-BE49-F238E27FC236}">
                <a16:creationId xmlns:a16="http://schemas.microsoft.com/office/drawing/2014/main" id="{EAB029DE-1AEF-DBF7-E3FA-F369A4C804EA}"/>
              </a:ext>
            </a:extLst>
          </p:cNvPr>
          <p:cNvSpPr txBox="1"/>
          <p:nvPr/>
        </p:nvSpPr>
        <p:spPr>
          <a:xfrm>
            <a:off x="4578789" y="1997732"/>
            <a:ext cx="2449773" cy="400110"/>
          </a:xfrm>
          <a:prstGeom prst="rect">
            <a:avLst/>
          </a:prstGeom>
          <a:noFill/>
        </p:spPr>
        <p:txBody>
          <a:bodyPr wrap="none" rtlCol="0">
            <a:spAutoFit/>
          </a:bodyPr>
          <a:lstStyle/>
          <a:p>
            <a:r>
              <a:rPr lang="en-US" sz="2000" dirty="0"/>
              <a:t>Bottom Temperature</a:t>
            </a:r>
          </a:p>
        </p:txBody>
      </p:sp>
    </p:spTree>
    <p:extLst>
      <p:ext uri="{BB962C8B-B14F-4D97-AF65-F5344CB8AC3E}">
        <p14:creationId xmlns:p14="http://schemas.microsoft.com/office/powerpoint/2010/main" val="4719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33333E-6 L 0.07695 0.00023 " pathEditMode="relative" rAng="0" ptsTypes="AA">
                                      <p:cBhvr>
                                        <p:cTn id="6" dur="500" fill="hold"/>
                                        <p:tgtEl>
                                          <p:spTgt spid="14"/>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D848B527-F90D-5BB7-5225-52D324F334E4}"/>
              </a:ext>
            </a:extLst>
          </p:cNvPr>
          <p:cNvPicPr>
            <a:picLocks noChangeAspect="1"/>
          </p:cNvPicPr>
          <p:nvPr/>
        </p:nvPicPr>
        <p:blipFill rotWithShape="1">
          <a:blip r:embed="rId3"/>
          <a:srcRect l="16165" t="9180" r="25616" b="4460"/>
          <a:stretch/>
        </p:blipFill>
        <p:spPr>
          <a:xfrm>
            <a:off x="7807903" y="1257932"/>
            <a:ext cx="4175311" cy="4785857"/>
          </a:xfrm>
          <a:prstGeom prst="rect">
            <a:avLst/>
          </a:prstGeom>
          <a:ln>
            <a:solidFill>
              <a:schemeClr val="tx1"/>
            </a:solidFill>
          </a:ln>
        </p:spPr>
      </p:pic>
      <p:pic>
        <p:nvPicPr>
          <p:cNvPr id="6" name="Picture 5" descr="A close-up of a website&#10;&#10;Description automatically generated">
            <a:extLst>
              <a:ext uri="{FF2B5EF4-FFF2-40B4-BE49-F238E27FC236}">
                <a16:creationId xmlns:a16="http://schemas.microsoft.com/office/drawing/2014/main" id="{BF7B0816-E82D-3D0D-7B4F-F802798D50CD}"/>
              </a:ext>
            </a:extLst>
          </p:cNvPr>
          <p:cNvPicPr>
            <a:picLocks noChangeAspect="1"/>
          </p:cNvPicPr>
          <p:nvPr/>
        </p:nvPicPr>
        <p:blipFill>
          <a:blip r:embed="rId4"/>
          <a:srcRect t="21149"/>
          <a:stretch/>
        </p:blipFill>
        <p:spPr>
          <a:xfrm>
            <a:off x="208784" y="2673413"/>
            <a:ext cx="7236403" cy="1597352"/>
          </a:xfrm>
          <a:prstGeom prst="rect">
            <a:avLst/>
          </a:prstGeom>
        </p:spPr>
      </p:pic>
      <p:pic>
        <p:nvPicPr>
          <p:cNvPr id="10" name="Picture 9" descr="A close-up of a website&#10;&#10;Description automatically generated">
            <a:extLst>
              <a:ext uri="{FF2B5EF4-FFF2-40B4-BE49-F238E27FC236}">
                <a16:creationId xmlns:a16="http://schemas.microsoft.com/office/drawing/2014/main" id="{3D286189-CB24-CD30-0B87-F61BE419ED2C}"/>
              </a:ext>
            </a:extLst>
          </p:cNvPr>
          <p:cNvPicPr>
            <a:picLocks noChangeAspect="1"/>
          </p:cNvPicPr>
          <p:nvPr/>
        </p:nvPicPr>
        <p:blipFill>
          <a:blip r:embed="rId5"/>
          <a:stretch>
            <a:fillRect/>
          </a:stretch>
        </p:blipFill>
        <p:spPr>
          <a:xfrm>
            <a:off x="208785" y="4356942"/>
            <a:ext cx="6261847" cy="1808774"/>
          </a:xfrm>
          <a:prstGeom prst="rect">
            <a:avLst/>
          </a:prstGeom>
        </p:spPr>
      </p:pic>
      <p:pic>
        <p:nvPicPr>
          <p:cNvPr id="16" name="Picture 15" descr="A black text on a white background&#10;&#10;Description automatically generated">
            <a:extLst>
              <a:ext uri="{FF2B5EF4-FFF2-40B4-BE49-F238E27FC236}">
                <a16:creationId xmlns:a16="http://schemas.microsoft.com/office/drawing/2014/main" id="{3ABB36AE-F8B7-E880-D31C-22A66D1B081B}"/>
              </a:ext>
            </a:extLst>
          </p:cNvPr>
          <p:cNvPicPr>
            <a:picLocks noChangeAspect="1"/>
          </p:cNvPicPr>
          <p:nvPr/>
        </p:nvPicPr>
        <p:blipFill>
          <a:blip r:embed="rId6"/>
          <a:stretch>
            <a:fillRect/>
          </a:stretch>
        </p:blipFill>
        <p:spPr>
          <a:xfrm>
            <a:off x="208785" y="1257932"/>
            <a:ext cx="7236403" cy="1329304"/>
          </a:xfrm>
          <a:prstGeom prst="rect">
            <a:avLst/>
          </a:prstGeom>
        </p:spPr>
      </p:pic>
      <p:sp>
        <p:nvSpPr>
          <p:cNvPr id="19" name="Title 1">
            <a:extLst>
              <a:ext uri="{FF2B5EF4-FFF2-40B4-BE49-F238E27FC236}">
                <a16:creationId xmlns:a16="http://schemas.microsoft.com/office/drawing/2014/main" id="{84532951-6CFD-5E96-0CB7-A28A633181FF}"/>
              </a:ext>
            </a:extLst>
          </p:cNvPr>
          <p:cNvSpPr txBox="1">
            <a:spLocks/>
          </p:cNvSpPr>
          <p:nvPr/>
        </p:nvSpPr>
        <p:spPr>
          <a:xfrm>
            <a:off x="0" y="70187"/>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The Mid-Atlantic Bight is Changing Over Time</a:t>
            </a:r>
          </a:p>
        </p:txBody>
      </p:sp>
      <p:cxnSp>
        <p:nvCxnSpPr>
          <p:cNvPr id="20" name="Straight Connector 19">
            <a:extLst>
              <a:ext uri="{FF2B5EF4-FFF2-40B4-BE49-F238E27FC236}">
                <a16:creationId xmlns:a16="http://schemas.microsoft.com/office/drawing/2014/main" id="{DE0A2CC5-A5F6-5327-9034-29E87376D595}"/>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5" name="Graphic 24" descr="Fish with solid fill">
            <a:extLst>
              <a:ext uri="{FF2B5EF4-FFF2-40B4-BE49-F238E27FC236}">
                <a16:creationId xmlns:a16="http://schemas.microsoft.com/office/drawing/2014/main" id="{F46D23F8-CEB4-1391-2DBC-055C959BD2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70784" y="-142342"/>
            <a:ext cx="914400" cy="914400"/>
          </a:xfrm>
          <a:prstGeom prst="rect">
            <a:avLst/>
          </a:prstGeom>
        </p:spPr>
      </p:pic>
      <p:sp>
        <p:nvSpPr>
          <p:cNvPr id="34" name="Slide Number Placeholder 33">
            <a:extLst>
              <a:ext uri="{FF2B5EF4-FFF2-40B4-BE49-F238E27FC236}">
                <a16:creationId xmlns:a16="http://schemas.microsoft.com/office/drawing/2014/main" id="{1CBEDDE8-BECD-5B08-BD2B-F560D4B77106}"/>
              </a:ext>
            </a:extLst>
          </p:cNvPr>
          <p:cNvSpPr>
            <a:spLocks noGrp="1"/>
          </p:cNvSpPr>
          <p:nvPr>
            <p:ph type="sldNum" sz="quarter" idx="12"/>
          </p:nvPr>
        </p:nvSpPr>
        <p:spPr/>
        <p:txBody>
          <a:bodyPr/>
          <a:lstStyle/>
          <a:p>
            <a:fld id="{0524CCC8-8329-3549-AAE5-4DF4CD608A2D}" type="slidenum">
              <a:rPr lang="en-US" smtClean="0"/>
              <a:t>5</a:t>
            </a:fld>
            <a:endParaRPr lang="en-US"/>
          </a:p>
        </p:txBody>
      </p:sp>
    </p:spTree>
    <p:extLst>
      <p:ext uri="{BB962C8B-B14F-4D97-AF65-F5344CB8AC3E}">
        <p14:creationId xmlns:p14="http://schemas.microsoft.com/office/powerpoint/2010/main" val="301061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79167E-6 -3.33333E-6 L 0.07696 0.00023 " pathEditMode="relative" rAng="0" ptsTypes="AA">
                                      <p:cBhvr>
                                        <p:cTn id="6" dur="500" fill="hold"/>
                                        <p:tgtEl>
                                          <p:spTgt spid="25"/>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CF49-C35D-CC11-E60F-79132A7D0E15}"/>
              </a:ext>
            </a:extLst>
          </p:cNvPr>
          <p:cNvSpPr>
            <a:spLocks noGrp="1"/>
          </p:cNvSpPr>
          <p:nvPr>
            <p:ph type="title"/>
          </p:nvPr>
        </p:nvSpPr>
        <p:spPr>
          <a:xfrm>
            <a:off x="838200" y="485497"/>
            <a:ext cx="10515600" cy="1325563"/>
          </a:xfrm>
        </p:spPr>
        <p:txBody>
          <a:bodyPr>
            <a:normAutofit/>
          </a:bodyPr>
          <a:lstStyle/>
          <a:p>
            <a:pPr algn="ctr"/>
            <a:r>
              <a:rPr lang="en-US" sz="4200" dirty="0"/>
              <a:t>Cold Pool Supports </a:t>
            </a:r>
            <a:br>
              <a:rPr lang="en-US" sz="4200" dirty="0"/>
            </a:br>
            <a:r>
              <a:rPr lang="en-US" sz="4200" i="1" dirty="0"/>
              <a:t>Commercial and Recreational Fisheries </a:t>
            </a:r>
          </a:p>
        </p:txBody>
      </p:sp>
      <p:sp>
        <p:nvSpPr>
          <p:cNvPr id="23" name="Slide Number Placeholder 22">
            <a:extLst>
              <a:ext uri="{FF2B5EF4-FFF2-40B4-BE49-F238E27FC236}">
                <a16:creationId xmlns:a16="http://schemas.microsoft.com/office/drawing/2014/main" id="{E5D334D6-338B-3708-FD66-C2FF2E7721F4}"/>
              </a:ext>
            </a:extLst>
          </p:cNvPr>
          <p:cNvSpPr>
            <a:spLocks noGrp="1"/>
          </p:cNvSpPr>
          <p:nvPr>
            <p:ph type="sldNum" sz="quarter" idx="12"/>
          </p:nvPr>
        </p:nvSpPr>
        <p:spPr/>
        <p:txBody>
          <a:bodyPr/>
          <a:lstStyle/>
          <a:p>
            <a:fld id="{0524CCC8-8329-3549-AAE5-4DF4CD608A2D}" type="slidenum">
              <a:rPr lang="en-US" smtClean="0"/>
              <a:t>6</a:t>
            </a:fld>
            <a:endParaRPr lang="en-US"/>
          </a:p>
        </p:txBody>
      </p:sp>
      <p:pic>
        <p:nvPicPr>
          <p:cNvPr id="7170" name="Picture 2" descr="Commercial Fishing | Cape May County, NJ - Official Website">
            <a:extLst>
              <a:ext uri="{FF2B5EF4-FFF2-40B4-BE49-F238E27FC236}">
                <a16:creationId xmlns:a16="http://schemas.microsoft.com/office/drawing/2014/main" id="{2ED46A79-7BEB-1CA5-A509-0AEE88645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628" y="1815069"/>
            <a:ext cx="6140745" cy="40036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rvesting the sea - Jersey's Best">
            <a:extLst>
              <a:ext uri="{FF2B5EF4-FFF2-40B4-BE49-F238E27FC236}">
                <a16:creationId xmlns:a16="http://schemas.microsoft.com/office/drawing/2014/main" id="{8235C81C-87F1-F71D-4163-3FBCBFEEF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9582">
            <a:off x="48916" y="1913985"/>
            <a:ext cx="3776914" cy="503588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2021 New Jersey Recreational Fluke Season Options - On The Water">
            <a:extLst>
              <a:ext uri="{FF2B5EF4-FFF2-40B4-BE49-F238E27FC236}">
                <a16:creationId xmlns:a16="http://schemas.microsoft.com/office/drawing/2014/main" id="{882A460E-AD60-81C3-66F8-0CC7BDD76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9337">
            <a:off x="9049776" y="1929387"/>
            <a:ext cx="2984485" cy="22872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holding a fish&#10;&#10;Description automatically generated with medium confidence">
            <a:extLst>
              <a:ext uri="{FF2B5EF4-FFF2-40B4-BE49-F238E27FC236}">
                <a16:creationId xmlns:a16="http://schemas.microsoft.com/office/drawing/2014/main" id="{C05FC70D-3C0B-2A24-3901-6180CC5077E4}"/>
              </a:ext>
            </a:extLst>
          </p:cNvPr>
          <p:cNvPicPr>
            <a:picLocks noChangeAspect="1"/>
          </p:cNvPicPr>
          <p:nvPr/>
        </p:nvPicPr>
        <p:blipFill>
          <a:blip r:embed="rId6"/>
          <a:stretch>
            <a:fillRect/>
          </a:stretch>
        </p:blipFill>
        <p:spPr>
          <a:xfrm rot="901830">
            <a:off x="8657302" y="3927137"/>
            <a:ext cx="2333049" cy="3110732"/>
          </a:xfrm>
          <a:prstGeom prst="rect">
            <a:avLst/>
          </a:prstGeom>
        </p:spPr>
      </p:pic>
      <p:sp>
        <p:nvSpPr>
          <p:cNvPr id="3" name="TextBox 2">
            <a:extLst>
              <a:ext uri="{FF2B5EF4-FFF2-40B4-BE49-F238E27FC236}">
                <a16:creationId xmlns:a16="http://schemas.microsoft.com/office/drawing/2014/main" id="{D0BA7DDB-F6A3-EEAD-28F1-BA2852130414}"/>
              </a:ext>
            </a:extLst>
          </p:cNvPr>
          <p:cNvSpPr txBox="1"/>
          <p:nvPr/>
        </p:nvSpPr>
        <p:spPr>
          <a:xfrm>
            <a:off x="4218724" y="5838762"/>
            <a:ext cx="3754553" cy="1077218"/>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MAB States 2019 </a:t>
            </a:r>
          </a:p>
          <a:p>
            <a:pPr algn="ctr"/>
            <a:r>
              <a:rPr lang="en-US" sz="2000" dirty="0">
                <a:latin typeface="Arial" panose="020B0604020202020204" pitchFamily="34" charset="0"/>
                <a:cs typeface="Arial" panose="020B0604020202020204" pitchFamily="34" charset="0"/>
              </a:rPr>
              <a:t>Commercial Fisheries Revenue</a:t>
            </a:r>
          </a:p>
          <a:p>
            <a:pPr algn="ctr"/>
            <a:r>
              <a:rPr lang="en-US" sz="2400" b="1" dirty="0">
                <a:latin typeface="Arial" panose="020B0604020202020204" pitchFamily="34" charset="0"/>
                <a:cs typeface="Arial" panose="020B0604020202020204" pitchFamily="34" charset="0"/>
              </a:rPr>
              <a:t>$500,000,000</a:t>
            </a:r>
            <a:r>
              <a:rPr lang="en-US" sz="20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822B2A64-6CF4-6EED-E94D-0742048735A7}"/>
              </a:ext>
            </a:extLst>
          </p:cNvPr>
          <p:cNvSpPr txBox="1"/>
          <p:nvPr/>
        </p:nvSpPr>
        <p:spPr>
          <a:xfrm>
            <a:off x="16331609" y="5889910"/>
            <a:ext cx="184731"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C874DD55-3F24-F1F8-3EDD-DC5CDB7A8FF7}"/>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5" name="Graphic 14" descr="Fish with solid fill">
            <a:extLst>
              <a:ext uri="{FF2B5EF4-FFF2-40B4-BE49-F238E27FC236}">
                <a16:creationId xmlns:a16="http://schemas.microsoft.com/office/drawing/2014/main" id="{14E6FA6F-62D2-56C7-9891-6FE91D019A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04234" y="-142342"/>
            <a:ext cx="914400" cy="914400"/>
          </a:xfrm>
          <a:prstGeom prst="rect">
            <a:avLst/>
          </a:prstGeom>
        </p:spPr>
      </p:pic>
    </p:spTree>
    <p:extLst>
      <p:ext uri="{BB962C8B-B14F-4D97-AF65-F5344CB8AC3E}">
        <p14:creationId xmlns:p14="http://schemas.microsoft.com/office/powerpoint/2010/main" val="66739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3.33333E-6 L 0.07695 0.00023 " pathEditMode="relative" rAng="0" ptsTypes="AA">
                                      <p:cBhvr>
                                        <p:cTn id="6" dur="500" fill="hold"/>
                                        <p:tgtEl>
                                          <p:spTgt spid="15"/>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58F4-2270-570A-A28E-8AB8CA771733}"/>
              </a:ext>
            </a:extLst>
          </p:cNvPr>
          <p:cNvSpPr>
            <a:spLocks noGrp="1"/>
          </p:cNvSpPr>
          <p:nvPr>
            <p:ph type="title"/>
          </p:nvPr>
        </p:nvSpPr>
        <p:spPr>
          <a:xfrm>
            <a:off x="1042612" y="215343"/>
            <a:ext cx="10515600" cy="1325563"/>
          </a:xfrm>
        </p:spPr>
        <p:txBody>
          <a:bodyPr/>
          <a:lstStyle/>
          <a:p>
            <a:pPr algn="ctr"/>
            <a:r>
              <a:rPr lang="en-US" b="1" dirty="0"/>
              <a:t>Research Goals:</a:t>
            </a:r>
          </a:p>
        </p:txBody>
      </p:sp>
      <p:sp>
        <p:nvSpPr>
          <p:cNvPr id="3" name="Content Placeholder 2">
            <a:extLst>
              <a:ext uri="{FF2B5EF4-FFF2-40B4-BE49-F238E27FC236}">
                <a16:creationId xmlns:a16="http://schemas.microsoft.com/office/drawing/2014/main" id="{DEB376C6-885F-38EF-D213-CDC9DD3C2873}"/>
              </a:ext>
            </a:extLst>
          </p:cNvPr>
          <p:cNvSpPr>
            <a:spLocks noGrp="1"/>
          </p:cNvSpPr>
          <p:nvPr>
            <p:ph idx="1"/>
          </p:nvPr>
        </p:nvSpPr>
        <p:spPr>
          <a:xfrm>
            <a:off x="827925" y="1254997"/>
            <a:ext cx="10944974" cy="2536883"/>
          </a:xfrm>
        </p:spPr>
        <p:txBody>
          <a:bodyPr>
            <a:normAutofit/>
          </a:bodyPr>
          <a:lstStyle/>
          <a:p>
            <a:pPr marL="0" indent="0" algn="ctr">
              <a:lnSpc>
                <a:spcPct val="100000"/>
              </a:lnSpc>
              <a:spcBef>
                <a:spcPts val="0"/>
              </a:spcBef>
              <a:buNone/>
            </a:pPr>
            <a:r>
              <a:rPr lang="en-US" sz="3200" dirty="0"/>
              <a:t>This study will investigate the </a:t>
            </a:r>
            <a:r>
              <a:rPr lang="en-US" sz="3200" b="1" u="sng" dirty="0"/>
              <a:t>long-term</a:t>
            </a:r>
            <a:r>
              <a:rPr lang="en-US" sz="3200" b="1" dirty="0"/>
              <a:t> </a:t>
            </a:r>
            <a:r>
              <a:rPr lang="en-US" sz="3200" dirty="0"/>
              <a:t>and </a:t>
            </a:r>
            <a:r>
              <a:rPr lang="en-US" sz="3200" b="1" u="sng" dirty="0"/>
              <a:t>seasonal</a:t>
            </a:r>
            <a:r>
              <a:rPr lang="en-US" sz="3200" dirty="0"/>
              <a:t> trends of commercial species’ </a:t>
            </a:r>
          </a:p>
          <a:p>
            <a:pPr marL="0" indent="0" algn="ctr">
              <a:lnSpc>
                <a:spcPct val="100000"/>
              </a:lnSpc>
              <a:spcBef>
                <a:spcPts val="0"/>
              </a:spcBef>
              <a:buNone/>
            </a:pPr>
            <a:r>
              <a:rPr lang="en-US" sz="3200" b="1" u="sng" dirty="0"/>
              <a:t>abundances</a:t>
            </a:r>
            <a:r>
              <a:rPr lang="en-US" sz="3200" dirty="0"/>
              <a:t> and </a:t>
            </a:r>
            <a:r>
              <a:rPr lang="en-US" sz="3200" b="1" u="sng" dirty="0"/>
              <a:t>distributions</a:t>
            </a:r>
            <a:r>
              <a:rPr lang="en-US" sz="3200" dirty="0"/>
              <a:t> in relation to the </a:t>
            </a:r>
          </a:p>
          <a:p>
            <a:pPr marL="0" indent="0" algn="ctr">
              <a:lnSpc>
                <a:spcPct val="100000"/>
              </a:lnSpc>
              <a:spcBef>
                <a:spcPts val="0"/>
              </a:spcBef>
              <a:buNone/>
            </a:pPr>
            <a:r>
              <a:rPr lang="en-US" sz="3200" b="1" u="sng" dirty="0"/>
              <a:t>Mid-Atlantic Bight Cold Pool Processes </a:t>
            </a:r>
          </a:p>
        </p:txBody>
      </p:sp>
      <p:sp>
        <p:nvSpPr>
          <p:cNvPr id="22" name="Slide Number Placeholder 21">
            <a:extLst>
              <a:ext uri="{FF2B5EF4-FFF2-40B4-BE49-F238E27FC236}">
                <a16:creationId xmlns:a16="http://schemas.microsoft.com/office/drawing/2014/main" id="{83B329D9-D086-C7EA-666B-7A372C7E66DF}"/>
              </a:ext>
            </a:extLst>
          </p:cNvPr>
          <p:cNvSpPr>
            <a:spLocks noGrp="1"/>
          </p:cNvSpPr>
          <p:nvPr>
            <p:ph type="sldNum" sz="quarter" idx="12"/>
          </p:nvPr>
        </p:nvSpPr>
        <p:spPr/>
        <p:txBody>
          <a:bodyPr/>
          <a:lstStyle/>
          <a:p>
            <a:fld id="{0524CCC8-8329-3549-AAE5-4DF4CD608A2D}" type="slidenum">
              <a:rPr lang="en-US" smtClean="0"/>
              <a:t>7</a:t>
            </a:fld>
            <a:endParaRPr lang="en-US"/>
          </a:p>
        </p:txBody>
      </p:sp>
      <p:pic>
        <p:nvPicPr>
          <p:cNvPr id="6" name="Picture 5">
            <a:extLst>
              <a:ext uri="{FF2B5EF4-FFF2-40B4-BE49-F238E27FC236}">
                <a16:creationId xmlns:a16="http://schemas.microsoft.com/office/drawing/2014/main" id="{529EC0F0-34EF-DC49-0679-114C4EFDD000}"/>
              </a:ext>
            </a:extLst>
          </p:cNvPr>
          <p:cNvPicPr>
            <a:picLocks noChangeAspect="1"/>
          </p:cNvPicPr>
          <p:nvPr/>
        </p:nvPicPr>
        <p:blipFill>
          <a:blip r:embed="rId3"/>
          <a:stretch>
            <a:fillRect/>
          </a:stretch>
        </p:blipFill>
        <p:spPr>
          <a:xfrm>
            <a:off x="2415854" y="3336528"/>
            <a:ext cx="7360293" cy="3384947"/>
          </a:xfrm>
          <a:prstGeom prst="rect">
            <a:avLst/>
          </a:prstGeom>
        </p:spPr>
      </p:pic>
      <p:cxnSp>
        <p:nvCxnSpPr>
          <p:cNvPr id="4" name="Straight Connector 3">
            <a:extLst>
              <a:ext uri="{FF2B5EF4-FFF2-40B4-BE49-F238E27FC236}">
                <a16:creationId xmlns:a16="http://schemas.microsoft.com/office/drawing/2014/main" id="{08A27360-90E5-5A34-9737-03037755AF29}"/>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5" name="Graphic 14" descr="Fish with solid fill">
            <a:extLst>
              <a:ext uri="{FF2B5EF4-FFF2-40B4-BE49-F238E27FC236}">
                <a16:creationId xmlns:a16="http://schemas.microsoft.com/office/drawing/2014/main" id="{1645BE17-BEA3-87B8-63CF-D46CC78B93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7684" y="-142342"/>
            <a:ext cx="914400" cy="914400"/>
          </a:xfrm>
          <a:prstGeom prst="rect">
            <a:avLst/>
          </a:prstGeom>
        </p:spPr>
      </p:pic>
    </p:spTree>
    <p:extLst>
      <p:ext uri="{BB962C8B-B14F-4D97-AF65-F5344CB8AC3E}">
        <p14:creationId xmlns:p14="http://schemas.microsoft.com/office/powerpoint/2010/main" val="78209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7 -3.33333E-6 L 0.07695 0.00023 " pathEditMode="relative" rAng="0" ptsTypes="AA">
                                      <p:cBhvr>
                                        <p:cTn id="6" dur="500" fill="hold"/>
                                        <p:tgtEl>
                                          <p:spTgt spid="15"/>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71B8C4-C9D9-3122-55B9-601096339EED}"/>
              </a:ext>
            </a:extLst>
          </p:cNvPr>
          <p:cNvGrpSpPr/>
          <p:nvPr/>
        </p:nvGrpSpPr>
        <p:grpSpPr>
          <a:xfrm>
            <a:off x="270741" y="1335062"/>
            <a:ext cx="4400861" cy="5125346"/>
            <a:chOff x="270741" y="1335062"/>
            <a:chExt cx="4400861" cy="5125346"/>
          </a:xfrm>
        </p:grpSpPr>
        <p:grpSp>
          <p:nvGrpSpPr>
            <p:cNvPr id="5" name="Group 4">
              <a:extLst>
                <a:ext uri="{FF2B5EF4-FFF2-40B4-BE49-F238E27FC236}">
                  <a16:creationId xmlns:a16="http://schemas.microsoft.com/office/drawing/2014/main" id="{88FF41D8-B447-3163-F350-EECF9A484F9F}"/>
                </a:ext>
              </a:extLst>
            </p:cNvPr>
            <p:cNvGrpSpPr/>
            <p:nvPr/>
          </p:nvGrpSpPr>
          <p:grpSpPr>
            <a:xfrm>
              <a:off x="270741" y="1335062"/>
              <a:ext cx="4400861" cy="5125346"/>
              <a:chOff x="769007" y="887052"/>
              <a:chExt cx="4664349" cy="5432210"/>
            </a:xfrm>
          </p:grpSpPr>
          <p:grpSp>
            <p:nvGrpSpPr>
              <p:cNvPr id="6" name="Group 5">
                <a:extLst>
                  <a:ext uri="{FF2B5EF4-FFF2-40B4-BE49-F238E27FC236}">
                    <a16:creationId xmlns:a16="http://schemas.microsoft.com/office/drawing/2014/main" id="{D86C1FA9-ED5F-5B96-512F-7E3E860CAF90}"/>
                  </a:ext>
                </a:extLst>
              </p:cNvPr>
              <p:cNvGrpSpPr/>
              <p:nvPr/>
            </p:nvGrpSpPr>
            <p:grpSpPr>
              <a:xfrm>
                <a:off x="769007" y="887052"/>
                <a:ext cx="4664349" cy="5432210"/>
                <a:chOff x="686326" y="924141"/>
                <a:chExt cx="4664349" cy="5432210"/>
              </a:xfrm>
            </p:grpSpPr>
            <p:pic>
              <p:nvPicPr>
                <p:cNvPr id="8" name="Picture 7" descr="A map of the ocean&#10;&#10;Description automatically generated">
                  <a:extLst>
                    <a:ext uri="{FF2B5EF4-FFF2-40B4-BE49-F238E27FC236}">
                      <a16:creationId xmlns:a16="http://schemas.microsoft.com/office/drawing/2014/main" id="{5ADE2BD8-AFBD-C3EC-10E2-96B65FF17326}"/>
                    </a:ext>
                  </a:extLst>
                </p:cNvPr>
                <p:cNvPicPr>
                  <a:picLocks noChangeAspect="1"/>
                </p:cNvPicPr>
                <p:nvPr/>
              </p:nvPicPr>
              <p:blipFill>
                <a:blip r:embed="rId3"/>
                <a:stretch>
                  <a:fillRect/>
                </a:stretch>
              </p:blipFill>
              <p:spPr>
                <a:xfrm>
                  <a:off x="686326" y="924141"/>
                  <a:ext cx="4664349" cy="5432210"/>
                </a:xfrm>
                <a:prstGeom prst="rect">
                  <a:avLst/>
                </a:prstGeom>
              </p:spPr>
            </p:pic>
            <p:pic>
              <p:nvPicPr>
                <p:cNvPr id="9" name="Picture 2">
                  <a:extLst>
                    <a:ext uri="{FF2B5EF4-FFF2-40B4-BE49-F238E27FC236}">
                      <a16:creationId xmlns:a16="http://schemas.microsoft.com/office/drawing/2014/main" id="{CC89BAEA-5417-6CAB-68EA-0E0875349E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92" t="9486" r="19448"/>
                <a:stretch/>
              </p:blipFill>
              <p:spPr bwMode="auto">
                <a:xfrm>
                  <a:off x="4020861" y="1063637"/>
                  <a:ext cx="1213094" cy="125225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71286ED0-443D-210E-28D0-1C06A55191C7}"/>
                  </a:ext>
                </a:extLst>
              </p:cNvPr>
              <p:cNvSpPr txBox="1"/>
              <p:nvPr/>
            </p:nvSpPr>
            <p:spPr>
              <a:xfrm>
                <a:off x="2496855" y="5132501"/>
                <a:ext cx="2936501" cy="1076473"/>
              </a:xfrm>
              <a:prstGeom prst="rect">
                <a:avLst/>
              </a:prstGeom>
              <a:noFill/>
            </p:spPr>
            <p:txBody>
              <a:bodyPr wrap="square" rtlCol="0">
                <a:spAutoFit/>
              </a:bodyPr>
              <a:lstStyle/>
              <a:p>
                <a:pPr algn="ctr"/>
                <a:r>
                  <a:rPr lang="en-US" sz="2000" dirty="0"/>
                  <a:t>NJ DEP Trawl Survey </a:t>
                </a:r>
              </a:p>
              <a:p>
                <a:pPr algn="ctr"/>
                <a:r>
                  <a:rPr lang="en-US" sz="2000" dirty="0"/>
                  <a:t>Start Locations</a:t>
                </a:r>
              </a:p>
              <a:p>
                <a:pPr algn="ctr"/>
                <a:r>
                  <a:rPr lang="en-US" sz="2000" dirty="0"/>
                  <a:t>(1990-2019)</a:t>
                </a:r>
              </a:p>
            </p:txBody>
          </p:sp>
        </p:grpSp>
        <p:sp>
          <p:nvSpPr>
            <p:cNvPr id="14" name="Rectangle 13">
              <a:extLst>
                <a:ext uri="{FF2B5EF4-FFF2-40B4-BE49-F238E27FC236}">
                  <a16:creationId xmlns:a16="http://schemas.microsoft.com/office/drawing/2014/main" id="{FDFC116E-C1CA-A828-4F50-4C56B9A585CF}"/>
                </a:ext>
              </a:extLst>
            </p:cNvPr>
            <p:cNvSpPr/>
            <p:nvPr/>
          </p:nvSpPr>
          <p:spPr>
            <a:xfrm>
              <a:off x="1886064" y="3155136"/>
              <a:ext cx="243204" cy="301478"/>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108B4E-9971-F3BD-F6A3-7955246465D1}"/>
                </a:ext>
              </a:extLst>
            </p:cNvPr>
            <p:cNvSpPr/>
            <p:nvPr/>
          </p:nvSpPr>
          <p:spPr>
            <a:xfrm>
              <a:off x="2177856" y="3032194"/>
              <a:ext cx="243204" cy="18885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75F76B-35DD-E24A-DAC3-F4C410592E76}"/>
                </a:ext>
              </a:extLst>
            </p:cNvPr>
            <p:cNvSpPr/>
            <p:nvPr/>
          </p:nvSpPr>
          <p:spPr>
            <a:xfrm>
              <a:off x="1046703" y="3221047"/>
              <a:ext cx="243204" cy="9442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130BD14-1165-9A7A-202A-379F8632CA3D}"/>
              </a:ext>
            </a:extLst>
          </p:cNvPr>
          <p:cNvSpPr>
            <a:spLocks noGrp="1"/>
          </p:cNvSpPr>
          <p:nvPr>
            <p:ph type="title"/>
          </p:nvPr>
        </p:nvSpPr>
        <p:spPr>
          <a:xfrm>
            <a:off x="3243547" y="176548"/>
            <a:ext cx="9179574" cy="1325563"/>
          </a:xfrm>
        </p:spPr>
        <p:txBody>
          <a:bodyPr>
            <a:normAutofit/>
          </a:bodyPr>
          <a:lstStyle/>
          <a:p>
            <a:pPr algn="ctr"/>
            <a:r>
              <a:rPr lang="en-US" sz="4000" dirty="0"/>
              <a:t>Decadal Trends of Fish and the Cold Pool </a:t>
            </a:r>
          </a:p>
        </p:txBody>
      </p:sp>
      <p:sp>
        <p:nvSpPr>
          <p:cNvPr id="35" name="Slide Number Placeholder 34">
            <a:extLst>
              <a:ext uri="{FF2B5EF4-FFF2-40B4-BE49-F238E27FC236}">
                <a16:creationId xmlns:a16="http://schemas.microsoft.com/office/drawing/2014/main" id="{A7EC44AC-A2D8-DF36-B736-12FC9B56B8D3}"/>
              </a:ext>
            </a:extLst>
          </p:cNvPr>
          <p:cNvSpPr>
            <a:spLocks noGrp="1"/>
          </p:cNvSpPr>
          <p:nvPr>
            <p:ph type="sldNum" sz="quarter" idx="12"/>
          </p:nvPr>
        </p:nvSpPr>
        <p:spPr/>
        <p:txBody>
          <a:bodyPr/>
          <a:lstStyle/>
          <a:p>
            <a:fld id="{0524CCC8-8329-3549-AAE5-4DF4CD608A2D}" type="slidenum">
              <a:rPr lang="en-US" smtClean="0"/>
              <a:t>8</a:t>
            </a:fld>
            <a:endParaRPr lang="en-US"/>
          </a:p>
        </p:txBody>
      </p:sp>
      <p:pic>
        <p:nvPicPr>
          <p:cNvPr id="10" name="Picture 6" descr="Left-eyed summer flounder flatfish illustration with dark brown body, dark spots, and lighter, tan-colored fins. Credit: NOAA Fisheries/Jack Hornady">
            <a:extLst>
              <a:ext uri="{FF2B5EF4-FFF2-40B4-BE49-F238E27FC236}">
                <a16:creationId xmlns:a16="http://schemas.microsoft.com/office/drawing/2014/main" id="{D87A905B-F069-C2EC-2E16-554D1FAF6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8971" y="1584799"/>
            <a:ext cx="2168382" cy="14473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Side-profile illustration of a gray spiny dogfish shark wtih white spots and white underside. Credit: NOAA Fisheries/Jack Hornady">
            <a:extLst>
              <a:ext uri="{FF2B5EF4-FFF2-40B4-BE49-F238E27FC236}">
                <a16:creationId xmlns:a16="http://schemas.microsoft.com/office/drawing/2014/main" id="{713E4EE8-8522-0266-C5FD-D493033A1C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2901" y="631228"/>
            <a:ext cx="3150017" cy="21026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Side-profile illustration of a shiny striped bass fish with black stripes running along its body. Credit: NOAA Fisheries/Jack Hornady">
            <a:extLst>
              <a:ext uri="{FF2B5EF4-FFF2-40B4-BE49-F238E27FC236}">
                <a16:creationId xmlns:a16="http://schemas.microsoft.com/office/drawing/2014/main" id="{AADBBE9A-FF04-8CFF-B25E-8361F29349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1982" y="756634"/>
            <a:ext cx="2789426" cy="18619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6928396-3484-9078-D043-6668FACB3DA6}"/>
              </a:ext>
            </a:extLst>
          </p:cNvPr>
          <p:cNvPicPr>
            <a:picLocks noChangeAspect="1"/>
          </p:cNvPicPr>
          <p:nvPr/>
        </p:nvPicPr>
        <p:blipFill>
          <a:blip r:embed="rId8"/>
          <a:stretch>
            <a:fillRect/>
          </a:stretch>
        </p:blipFill>
        <p:spPr>
          <a:xfrm>
            <a:off x="4814174" y="2899239"/>
            <a:ext cx="7360293" cy="3384947"/>
          </a:xfrm>
          <a:prstGeom prst="rect">
            <a:avLst/>
          </a:prstGeom>
        </p:spPr>
      </p:pic>
      <p:pic>
        <p:nvPicPr>
          <p:cNvPr id="4" name="Picture 2" descr="Meetings - NJ Water Monitoring Council | Department of Environmental ...">
            <a:extLst>
              <a:ext uri="{FF2B5EF4-FFF2-40B4-BE49-F238E27FC236}">
                <a16:creationId xmlns:a16="http://schemas.microsoft.com/office/drawing/2014/main" id="{E8B90F97-E768-2267-7895-3CFAF181B2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613" y="176548"/>
            <a:ext cx="1494055" cy="15612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logo for a science center&#10;&#10;Description automatically generated">
            <a:extLst>
              <a:ext uri="{FF2B5EF4-FFF2-40B4-BE49-F238E27FC236}">
                <a16:creationId xmlns:a16="http://schemas.microsoft.com/office/drawing/2014/main" id="{4ADE418C-6631-D16C-20E1-44D1FEF7CD79}"/>
              </a:ext>
            </a:extLst>
          </p:cNvPr>
          <p:cNvPicPr>
            <a:picLocks noChangeAspect="1"/>
          </p:cNvPicPr>
          <p:nvPr/>
        </p:nvPicPr>
        <p:blipFill>
          <a:blip r:embed="rId10"/>
          <a:stretch>
            <a:fillRect/>
          </a:stretch>
        </p:blipFill>
        <p:spPr>
          <a:xfrm>
            <a:off x="1615090" y="373080"/>
            <a:ext cx="1779793" cy="1181060"/>
          </a:xfrm>
          <a:prstGeom prst="rect">
            <a:avLst/>
          </a:prstGeom>
          <a:ln>
            <a:noFill/>
          </a:ln>
        </p:spPr>
      </p:pic>
      <p:pic>
        <p:nvPicPr>
          <p:cNvPr id="15" name="Picture 2">
            <a:extLst>
              <a:ext uri="{FF2B5EF4-FFF2-40B4-BE49-F238E27FC236}">
                <a16:creationId xmlns:a16="http://schemas.microsoft.com/office/drawing/2014/main" id="{7383F8CB-D2F6-A3DB-4B46-E1EBB8F695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38846" y="2230815"/>
            <a:ext cx="962181" cy="74558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EADC9787-AB68-6FD3-D4B1-2C3A787EDBE8}"/>
              </a:ext>
            </a:extLst>
          </p:cNvPr>
          <p:cNvCxnSpPr>
            <a:cxnSpLocks/>
          </p:cNvCxnSpPr>
          <p:nvPr/>
        </p:nvCxnSpPr>
        <p:spPr>
          <a:xfrm>
            <a:off x="0" y="314858"/>
            <a:ext cx="12192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7" name="Graphic 26" descr="Fish with solid fill">
            <a:extLst>
              <a:ext uri="{FF2B5EF4-FFF2-40B4-BE49-F238E27FC236}">
                <a16:creationId xmlns:a16="http://schemas.microsoft.com/office/drawing/2014/main" id="{82A2B876-0101-4731-CBB0-6C8612E5FC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37684" y="-142342"/>
            <a:ext cx="914400" cy="914400"/>
          </a:xfrm>
          <a:prstGeom prst="rect">
            <a:avLst/>
          </a:prstGeom>
        </p:spPr>
      </p:pic>
    </p:spTree>
    <p:extLst>
      <p:ext uri="{BB962C8B-B14F-4D97-AF65-F5344CB8AC3E}">
        <p14:creationId xmlns:p14="http://schemas.microsoft.com/office/powerpoint/2010/main" val="39335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7 -3.33333E-6 L 0.07695 0.00023 " pathEditMode="relative" rAng="0" ptsTypes="AA">
                                      <p:cBhvr>
                                        <p:cTn id="6" dur="500" fill="hold"/>
                                        <p:tgtEl>
                                          <p:spTgt spid="27"/>
                                        </p:tgtEl>
                                        <p:attrNameLst>
                                          <p:attrName>ppt_x</p:attrName>
                                          <p:attrName>ppt_y</p:attrName>
                                        </p:attrNameLst>
                                      </p:cBhvr>
                                      <p:rCtr x="3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8.6|7.8|10.7"/>
</p:tagLst>
</file>

<file path=ppt/tags/tag2.xml><?xml version="1.0" encoding="utf-8"?>
<p:tagLst xmlns:a="http://schemas.openxmlformats.org/drawingml/2006/main" xmlns:r="http://schemas.openxmlformats.org/officeDocument/2006/relationships" xmlns:p="http://schemas.openxmlformats.org/presentationml/2006/main">
  <p:tag name="TIMING" val="|24|43.3|25.1|2.7"/>
</p:tagLst>
</file>

<file path=ppt/tags/tag3.xml><?xml version="1.0" encoding="utf-8"?>
<p:tagLst xmlns:a="http://schemas.openxmlformats.org/drawingml/2006/main" xmlns:r="http://schemas.openxmlformats.org/officeDocument/2006/relationships" xmlns:p="http://schemas.openxmlformats.org/presentationml/2006/main">
  <p:tag name="TIMING" val="|33.1"/>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5361</TotalTime>
  <Words>1166</Words>
  <Application>Microsoft Macintosh PowerPoint</Application>
  <PresentationFormat>Widescreen</PresentationFormat>
  <Paragraphs>171</Paragraphs>
  <Slides>15</Slides>
  <Notes>13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Aptos Display</vt:lpstr>
      <vt:lpstr>Arial</vt:lpstr>
      <vt:lpstr>Helvetica</vt:lpstr>
      <vt:lpstr>Times New Roman</vt:lpstr>
      <vt:lpstr>Office Theme</vt:lpstr>
      <vt:lpstr>The Influence of Mid-Atlantic Bight Seasonal Oceanographic Variability on Commercial Species Dynamics</vt:lpstr>
      <vt:lpstr>Fish-ics: Fish and Physics</vt:lpstr>
      <vt:lpstr>An Ecological-Economic Hub: The Dynamic Mid-Atlantic</vt:lpstr>
      <vt:lpstr>The Cold Pool Extent Depends on Season</vt:lpstr>
      <vt:lpstr>PowerPoint Presentation</vt:lpstr>
      <vt:lpstr>PowerPoint Presentation</vt:lpstr>
      <vt:lpstr>Cold Pool Supports  Commercial and Recreational Fisheries </vt:lpstr>
      <vt:lpstr>Research Goals:</vt:lpstr>
      <vt:lpstr>Decadal Trends of Fish and the Cold Pool </vt:lpstr>
      <vt:lpstr>Summer Flounder CPUE</vt:lpstr>
      <vt:lpstr>Next Steps: Diving into the Oceanography</vt:lpstr>
      <vt:lpstr>Next Steps: Diving into the Oceanography</vt:lpstr>
      <vt:lpstr>Future Work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Alaimo</dc:creator>
  <cp:lastModifiedBy>Samantha Alaimo</cp:lastModifiedBy>
  <cp:revision>33</cp:revision>
  <dcterms:created xsi:type="dcterms:W3CDTF">2024-08-27T15:43:25Z</dcterms:created>
  <dcterms:modified xsi:type="dcterms:W3CDTF">2025-01-14T14:55:42Z</dcterms:modified>
</cp:coreProperties>
</file>